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4"/>
  </p:notesMasterIdLst>
  <p:sldIdLst>
    <p:sldId id="256" r:id="rId2"/>
    <p:sldId id="257" r:id="rId3"/>
    <p:sldId id="274" r:id="rId4"/>
    <p:sldId id="325" r:id="rId5"/>
    <p:sldId id="272" r:id="rId6"/>
    <p:sldId id="275" r:id="rId7"/>
    <p:sldId id="277" r:id="rId8"/>
    <p:sldId id="276" r:id="rId9"/>
    <p:sldId id="278" r:id="rId10"/>
    <p:sldId id="310" r:id="rId11"/>
    <p:sldId id="279" r:id="rId12"/>
    <p:sldId id="281" r:id="rId13"/>
    <p:sldId id="311" r:id="rId14"/>
    <p:sldId id="282" r:id="rId15"/>
    <p:sldId id="283" r:id="rId16"/>
    <p:sldId id="285" r:id="rId17"/>
    <p:sldId id="289" r:id="rId18"/>
    <p:sldId id="312" r:id="rId19"/>
    <p:sldId id="287" r:id="rId20"/>
    <p:sldId id="288" r:id="rId21"/>
    <p:sldId id="315" r:id="rId22"/>
    <p:sldId id="290" r:id="rId23"/>
    <p:sldId id="291" r:id="rId24"/>
    <p:sldId id="293" r:id="rId25"/>
    <p:sldId id="318" r:id="rId26"/>
    <p:sldId id="292" r:id="rId27"/>
    <p:sldId id="316" r:id="rId28"/>
    <p:sldId id="298" r:id="rId29"/>
    <p:sldId id="319" r:id="rId30"/>
    <p:sldId id="299" r:id="rId31"/>
    <p:sldId id="300" r:id="rId32"/>
    <p:sldId id="301" r:id="rId33"/>
    <p:sldId id="302" r:id="rId34"/>
    <p:sldId id="303" r:id="rId35"/>
    <p:sldId id="304" r:id="rId36"/>
    <p:sldId id="305" r:id="rId37"/>
    <p:sldId id="320" r:id="rId38"/>
    <p:sldId id="306" r:id="rId39"/>
    <p:sldId id="307" r:id="rId40"/>
    <p:sldId id="321" r:id="rId41"/>
    <p:sldId id="324" r:id="rId42"/>
    <p:sldId id="309" r:id="rId43"/>
  </p:sldIdLst>
  <p:sldSz cx="9144000" cy="6858000" type="screen4x3"/>
  <p:notesSz cx="6858000" cy="9144000"/>
  <p:custDataLst>
    <p:tags r:id="rId45"/>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7102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74" autoAdjust="0"/>
    <p:restoredTop sz="82416" autoAdjust="0"/>
  </p:normalViewPr>
  <p:slideViewPr>
    <p:cSldViewPr>
      <p:cViewPr>
        <p:scale>
          <a:sx n="66" d="100"/>
          <a:sy n="66" d="100"/>
        </p:scale>
        <p:origin x="-1524" y="126"/>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CA"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2578D83-A93C-45DB-AC3E-6CF7A980BD2C}" type="datetimeFigureOut">
              <a:rPr lang="en-CA" smtClean="0"/>
              <a:t>28/10/2013</a:t>
            </a:fld>
            <a:endParaRPr lang="en-CA"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CA"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CA"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CFAE7FA-676A-4935-A310-2B3A8747B9FF}" type="slidenum">
              <a:rPr lang="en-CA" smtClean="0"/>
              <a:t>‹#›</a:t>
            </a:fld>
            <a:endParaRPr lang="en-CA" dirty="0"/>
          </a:p>
        </p:txBody>
      </p:sp>
    </p:spTree>
    <p:extLst>
      <p:ext uri="{BB962C8B-B14F-4D97-AF65-F5344CB8AC3E}">
        <p14:creationId xmlns:p14="http://schemas.microsoft.com/office/powerpoint/2010/main" val="28679082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smtClean="0"/>
          </a:p>
        </p:txBody>
      </p:sp>
      <p:sp>
        <p:nvSpPr>
          <p:cNvPr id="4" name="Slide Number Placeholder 3"/>
          <p:cNvSpPr>
            <a:spLocks noGrp="1"/>
          </p:cNvSpPr>
          <p:nvPr>
            <p:ph type="sldNum" sz="quarter" idx="10"/>
          </p:nvPr>
        </p:nvSpPr>
        <p:spPr/>
        <p:txBody>
          <a:bodyPr/>
          <a:lstStyle/>
          <a:p>
            <a:fld id="{2CFAE7FA-676A-4935-A310-2B3A8747B9FF}" type="slidenum">
              <a:rPr lang="en-CA" smtClean="0"/>
              <a:t>4</a:t>
            </a:fld>
            <a:endParaRPr lang="en-CA" dirty="0"/>
          </a:p>
        </p:txBody>
      </p:sp>
    </p:spTree>
    <p:extLst>
      <p:ext uri="{BB962C8B-B14F-4D97-AF65-F5344CB8AC3E}">
        <p14:creationId xmlns:p14="http://schemas.microsoft.com/office/powerpoint/2010/main" val="37426602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2CFAE7FA-676A-4935-A310-2B3A8747B9FF}" type="slidenum">
              <a:rPr lang="en-CA" smtClean="0"/>
              <a:t>26</a:t>
            </a:fld>
            <a:endParaRPr lang="en-CA" dirty="0"/>
          </a:p>
        </p:txBody>
      </p:sp>
    </p:spTree>
    <p:extLst>
      <p:ext uri="{BB962C8B-B14F-4D97-AF65-F5344CB8AC3E}">
        <p14:creationId xmlns:p14="http://schemas.microsoft.com/office/powerpoint/2010/main" val="34492265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2CFAE7FA-676A-4935-A310-2B3A8747B9FF}" type="slidenum">
              <a:rPr lang="en-CA" smtClean="0"/>
              <a:t>27</a:t>
            </a:fld>
            <a:endParaRPr lang="en-CA" dirty="0"/>
          </a:p>
        </p:txBody>
      </p:sp>
    </p:spTree>
    <p:extLst>
      <p:ext uri="{BB962C8B-B14F-4D97-AF65-F5344CB8AC3E}">
        <p14:creationId xmlns:p14="http://schemas.microsoft.com/office/powerpoint/2010/main" val="21074924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2CFAE7FA-676A-4935-A310-2B3A8747B9FF}" type="slidenum">
              <a:rPr lang="en-CA" smtClean="0"/>
              <a:t>33</a:t>
            </a:fld>
            <a:endParaRPr lang="en-CA" dirty="0"/>
          </a:p>
        </p:txBody>
      </p:sp>
    </p:spTree>
    <p:extLst>
      <p:ext uri="{BB962C8B-B14F-4D97-AF65-F5344CB8AC3E}">
        <p14:creationId xmlns:p14="http://schemas.microsoft.com/office/powerpoint/2010/main" val="135986146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2CFAE7FA-676A-4935-A310-2B3A8747B9FF}" type="slidenum">
              <a:rPr lang="en-CA" smtClean="0"/>
              <a:t>39</a:t>
            </a:fld>
            <a:endParaRPr lang="en-CA" dirty="0"/>
          </a:p>
        </p:txBody>
      </p:sp>
    </p:spTree>
    <p:extLst>
      <p:ext uri="{BB962C8B-B14F-4D97-AF65-F5344CB8AC3E}">
        <p14:creationId xmlns:p14="http://schemas.microsoft.com/office/powerpoint/2010/main" val="5871378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 </a:t>
            </a:r>
          </a:p>
          <a:p>
            <a:endParaRPr lang="en-CA" dirty="0"/>
          </a:p>
        </p:txBody>
      </p:sp>
      <p:sp>
        <p:nvSpPr>
          <p:cNvPr id="4" name="Slide Number Placeholder 3"/>
          <p:cNvSpPr>
            <a:spLocks noGrp="1"/>
          </p:cNvSpPr>
          <p:nvPr>
            <p:ph type="sldNum" sz="quarter" idx="10"/>
          </p:nvPr>
        </p:nvSpPr>
        <p:spPr/>
        <p:txBody>
          <a:bodyPr/>
          <a:lstStyle/>
          <a:p>
            <a:fld id="{2CFAE7FA-676A-4935-A310-2B3A8747B9FF}" type="slidenum">
              <a:rPr lang="en-CA" smtClean="0"/>
              <a:t>40</a:t>
            </a:fld>
            <a:endParaRPr lang="en-CA" dirty="0"/>
          </a:p>
        </p:txBody>
      </p:sp>
    </p:spTree>
    <p:extLst>
      <p:ext uri="{BB962C8B-B14F-4D97-AF65-F5344CB8AC3E}">
        <p14:creationId xmlns:p14="http://schemas.microsoft.com/office/powerpoint/2010/main" val="414092234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2CFAE7FA-676A-4935-A310-2B3A8747B9FF}" type="slidenum">
              <a:rPr lang="en-CA" smtClean="0"/>
              <a:t>42</a:t>
            </a:fld>
            <a:endParaRPr lang="en-CA" dirty="0"/>
          </a:p>
        </p:txBody>
      </p:sp>
    </p:spTree>
    <p:extLst>
      <p:ext uri="{BB962C8B-B14F-4D97-AF65-F5344CB8AC3E}">
        <p14:creationId xmlns:p14="http://schemas.microsoft.com/office/powerpoint/2010/main" val="11506267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2CFAE7FA-676A-4935-A310-2B3A8747B9FF}" type="slidenum">
              <a:rPr lang="en-CA" smtClean="0"/>
              <a:t>5</a:t>
            </a:fld>
            <a:endParaRPr lang="en-CA" dirty="0"/>
          </a:p>
        </p:txBody>
      </p:sp>
    </p:spTree>
    <p:extLst>
      <p:ext uri="{BB962C8B-B14F-4D97-AF65-F5344CB8AC3E}">
        <p14:creationId xmlns:p14="http://schemas.microsoft.com/office/powerpoint/2010/main" val="21729860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2CFAE7FA-676A-4935-A310-2B3A8747B9FF}" type="slidenum">
              <a:rPr lang="en-CA" smtClean="0"/>
              <a:t>7</a:t>
            </a:fld>
            <a:endParaRPr lang="en-CA" dirty="0"/>
          </a:p>
        </p:txBody>
      </p:sp>
    </p:spTree>
    <p:extLst>
      <p:ext uri="{BB962C8B-B14F-4D97-AF65-F5344CB8AC3E}">
        <p14:creationId xmlns:p14="http://schemas.microsoft.com/office/powerpoint/2010/main" val="39107912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2CFAE7FA-676A-4935-A310-2B3A8747B9FF}" type="slidenum">
              <a:rPr lang="en-CA" smtClean="0"/>
              <a:t>10</a:t>
            </a:fld>
            <a:endParaRPr lang="en-CA" dirty="0"/>
          </a:p>
        </p:txBody>
      </p:sp>
    </p:spTree>
    <p:extLst>
      <p:ext uri="{BB962C8B-B14F-4D97-AF65-F5344CB8AC3E}">
        <p14:creationId xmlns:p14="http://schemas.microsoft.com/office/powerpoint/2010/main" val="25944857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2CFAE7FA-676A-4935-A310-2B3A8747B9FF}" type="slidenum">
              <a:rPr lang="en-CA" smtClean="0"/>
              <a:t>14</a:t>
            </a:fld>
            <a:endParaRPr lang="en-CA" dirty="0"/>
          </a:p>
        </p:txBody>
      </p:sp>
    </p:spTree>
    <p:extLst>
      <p:ext uri="{BB962C8B-B14F-4D97-AF65-F5344CB8AC3E}">
        <p14:creationId xmlns:p14="http://schemas.microsoft.com/office/powerpoint/2010/main" val="36670572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CA"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CFAE7FA-676A-4935-A310-2B3A8747B9FF}" type="slidenum">
              <a:rPr lang="en-CA" smtClean="0"/>
              <a:t>15</a:t>
            </a:fld>
            <a:endParaRPr lang="en-CA" dirty="0"/>
          </a:p>
        </p:txBody>
      </p:sp>
    </p:spTree>
    <p:extLst>
      <p:ext uri="{BB962C8B-B14F-4D97-AF65-F5344CB8AC3E}">
        <p14:creationId xmlns:p14="http://schemas.microsoft.com/office/powerpoint/2010/main" val="24343317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2CFAE7FA-676A-4935-A310-2B3A8747B9FF}" type="slidenum">
              <a:rPr lang="en-CA" smtClean="0"/>
              <a:t>19</a:t>
            </a:fld>
            <a:endParaRPr lang="en-CA" dirty="0"/>
          </a:p>
        </p:txBody>
      </p:sp>
    </p:spTree>
    <p:extLst>
      <p:ext uri="{BB962C8B-B14F-4D97-AF65-F5344CB8AC3E}">
        <p14:creationId xmlns:p14="http://schemas.microsoft.com/office/powerpoint/2010/main" val="5782133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2CFAE7FA-676A-4935-A310-2B3A8747B9FF}" type="slidenum">
              <a:rPr lang="en-CA" smtClean="0"/>
              <a:t>21</a:t>
            </a:fld>
            <a:endParaRPr lang="en-CA" dirty="0"/>
          </a:p>
        </p:txBody>
      </p:sp>
    </p:spTree>
    <p:extLst>
      <p:ext uri="{BB962C8B-B14F-4D97-AF65-F5344CB8AC3E}">
        <p14:creationId xmlns:p14="http://schemas.microsoft.com/office/powerpoint/2010/main" val="3967292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2CFAE7FA-676A-4935-A310-2B3A8747B9FF}" type="slidenum">
              <a:rPr lang="en-CA" smtClean="0"/>
              <a:t>23</a:t>
            </a:fld>
            <a:endParaRPr lang="en-CA" dirty="0"/>
          </a:p>
        </p:txBody>
      </p:sp>
    </p:spTree>
    <p:extLst>
      <p:ext uri="{BB962C8B-B14F-4D97-AF65-F5344CB8AC3E}">
        <p14:creationId xmlns:p14="http://schemas.microsoft.com/office/powerpoint/2010/main" val="204684056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rgbClr val="771024"/>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normAutofit/>
          </a:bodyPr>
          <a:lstStyle>
            <a:lvl1pPr>
              <a:defRPr sz="3200" b="1">
                <a:solidFill>
                  <a:schemeClr val="bg1"/>
                </a:solidFill>
              </a:defRPr>
            </a:lvl1pPr>
          </a:lstStyle>
          <a:p>
            <a:r>
              <a:rPr lang="en-US" dirty="0" smtClean="0"/>
              <a:t>Click to edit Master title style</a:t>
            </a:r>
            <a:endParaRPr lang="en-CA"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sz="2400">
                <a:solidFill>
                  <a:schemeClr val="bg1">
                    <a:lumMod val="9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CA" dirty="0"/>
          </a:p>
        </p:txBody>
      </p:sp>
      <p:sp>
        <p:nvSpPr>
          <p:cNvPr id="4" name="Date Placeholder 3"/>
          <p:cNvSpPr>
            <a:spLocks noGrp="1"/>
          </p:cNvSpPr>
          <p:nvPr>
            <p:ph type="dt" sz="half" idx="10"/>
          </p:nvPr>
        </p:nvSpPr>
        <p:spPr/>
        <p:txBody>
          <a:bodyPr/>
          <a:lstStyle>
            <a:lvl1pPr>
              <a:defRPr sz="800">
                <a:solidFill>
                  <a:schemeClr val="bg1">
                    <a:lumMod val="95000"/>
                  </a:schemeClr>
                </a:solidFill>
              </a:defRPr>
            </a:lvl1pPr>
          </a:lstStyle>
          <a:p>
            <a:fld id="{18B02721-F412-427E-B374-9D060C239A55}" type="datetimeFigureOut">
              <a:rPr lang="en-CA" smtClean="0"/>
              <a:pPr/>
              <a:t>28/10/2013</a:t>
            </a:fld>
            <a:endParaRPr lang="en-CA" dirty="0"/>
          </a:p>
        </p:txBody>
      </p:sp>
      <p:sp>
        <p:nvSpPr>
          <p:cNvPr id="5" name="Footer Placeholder 4"/>
          <p:cNvSpPr>
            <a:spLocks noGrp="1"/>
          </p:cNvSpPr>
          <p:nvPr>
            <p:ph type="ftr" sz="quarter" idx="11"/>
          </p:nvPr>
        </p:nvSpPr>
        <p:spPr/>
        <p:txBody>
          <a:bodyPr/>
          <a:lstStyle>
            <a:lvl1pPr>
              <a:defRPr sz="800">
                <a:solidFill>
                  <a:schemeClr val="bg1">
                    <a:lumMod val="95000"/>
                  </a:schemeClr>
                </a:solidFill>
              </a:defRPr>
            </a:lvl1pPr>
          </a:lstStyle>
          <a:p>
            <a:endParaRPr lang="en-CA" dirty="0"/>
          </a:p>
        </p:txBody>
      </p:sp>
      <p:sp>
        <p:nvSpPr>
          <p:cNvPr id="6" name="Slide Number Placeholder 5"/>
          <p:cNvSpPr>
            <a:spLocks noGrp="1"/>
          </p:cNvSpPr>
          <p:nvPr>
            <p:ph type="sldNum" sz="quarter" idx="12"/>
          </p:nvPr>
        </p:nvSpPr>
        <p:spPr/>
        <p:txBody>
          <a:bodyPr/>
          <a:lstStyle>
            <a:lvl1pPr>
              <a:defRPr sz="800">
                <a:solidFill>
                  <a:schemeClr val="bg1">
                    <a:lumMod val="95000"/>
                  </a:schemeClr>
                </a:solidFill>
              </a:defRPr>
            </a:lvl1pPr>
          </a:lstStyle>
          <a:p>
            <a:fld id="{C37F0EC0-8E15-4193-B387-6EE52045529D}" type="slidenum">
              <a:rPr lang="en-CA" smtClean="0"/>
              <a:pPr/>
              <a:t>‹#›</a:t>
            </a:fld>
            <a:endParaRPr lang="en-CA" dirty="0"/>
          </a:p>
        </p:txBody>
      </p:sp>
      <p:pic>
        <p:nvPicPr>
          <p:cNvPr id="1026" name="Picture 2" descr="Telfer School of Management - Linked with Leadership"/>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00" y="-163"/>
            <a:ext cx="9144000" cy="1152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26748647"/>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692696"/>
            <a:ext cx="8229600" cy="724942"/>
          </a:xfrm>
        </p:spPr>
        <p:txBody>
          <a:bodyPr>
            <a:normAutofit/>
          </a:bodyPr>
          <a:lstStyle>
            <a:lvl1pPr algn="l">
              <a:defRPr sz="3200" b="1">
                <a:solidFill>
                  <a:schemeClr val="tx2"/>
                </a:solidFill>
              </a:defRPr>
            </a:lvl1pPr>
          </a:lstStyle>
          <a:p>
            <a:r>
              <a:rPr lang="en-US" dirty="0" smtClean="0"/>
              <a:t>Click to edit Master title style</a:t>
            </a:r>
            <a:endParaRPr lang="en-CA"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Date Placeholder 3"/>
          <p:cNvSpPr>
            <a:spLocks noGrp="1"/>
          </p:cNvSpPr>
          <p:nvPr>
            <p:ph type="dt" sz="half" idx="10"/>
          </p:nvPr>
        </p:nvSpPr>
        <p:spPr/>
        <p:txBody>
          <a:bodyPr/>
          <a:lstStyle>
            <a:lvl1pPr>
              <a:defRPr sz="900"/>
            </a:lvl1pPr>
          </a:lstStyle>
          <a:p>
            <a:fld id="{18B02721-F412-427E-B374-9D060C239A55}" type="datetimeFigureOut">
              <a:rPr lang="en-CA" smtClean="0"/>
              <a:pPr/>
              <a:t>28/10/2013</a:t>
            </a:fld>
            <a:endParaRPr lang="en-CA" dirty="0"/>
          </a:p>
        </p:txBody>
      </p:sp>
      <p:sp>
        <p:nvSpPr>
          <p:cNvPr id="5" name="Footer Placeholder 4"/>
          <p:cNvSpPr>
            <a:spLocks noGrp="1"/>
          </p:cNvSpPr>
          <p:nvPr>
            <p:ph type="ftr" sz="quarter" idx="11"/>
          </p:nvPr>
        </p:nvSpPr>
        <p:spPr/>
        <p:txBody>
          <a:bodyPr/>
          <a:lstStyle>
            <a:lvl1pPr>
              <a:defRPr sz="900"/>
            </a:lvl1pPr>
          </a:lstStyle>
          <a:p>
            <a:endParaRPr lang="en-CA" dirty="0"/>
          </a:p>
        </p:txBody>
      </p:sp>
      <p:sp>
        <p:nvSpPr>
          <p:cNvPr id="6" name="Slide Number Placeholder 5"/>
          <p:cNvSpPr>
            <a:spLocks noGrp="1"/>
          </p:cNvSpPr>
          <p:nvPr>
            <p:ph type="sldNum" sz="quarter" idx="12"/>
          </p:nvPr>
        </p:nvSpPr>
        <p:spPr/>
        <p:txBody>
          <a:bodyPr/>
          <a:lstStyle/>
          <a:p>
            <a:fld id="{C37F0EC0-8E15-4193-B387-6EE52045529D}" type="slidenum">
              <a:rPr lang="en-CA" smtClean="0"/>
              <a:t>‹#›</a:t>
            </a:fld>
            <a:endParaRPr lang="en-CA" dirty="0"/>
          </a:p>
        </p:txBody>
      </p:sp>
      <p:pic>
        <p:nvPicPr>
          <p:cNvPr id="1026" name="Picture 2" descr="Telfer School of Management - École de gestion Telfer"/>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467544" y="3384"/>
            <a:ext cx="8676456" cy="5281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2015500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692696"/>
            <a:ext cx="8229600" cy="724942"/>
          </a:xfrm>
        </p:spPr>
        <p:txBody>
          <a:bodyPr>
            <a:normAutofit/>
          </a:bodyPr>
          <a:lstStyle>
            <a:lvl1pPr algn="l">
              <a:defRPr sz="3200" b="1">
                <a:solidFill>
                  <a:schemeClr val="tx2"/>
                </a:solidFill>
              </a:defRPr>
            </a:lvl1pPr>
          </a:lstStyle>
          <a:p>
            <a:r>
              <a:rPr lang="en-US" dirty="0" smtClean="0"/>
              <a:t>Click to edit Master title style</a:t>
            </a:r>
            <a:endParaRPr lang="en-CA"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CA" dirty="0"/>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5" name="Date Placeholder 4"/>
          <p:cNvSpPr>
            <a:spLocks noGrp="1"/>
          </p:cNvSpPr>
          <p:nvPr>
            <p:ph type="dt" sz="half" idx="10"/>
          </p:nvPr>
        </p:nvSpPr>
        <p:spPr/>
        <p:txBody>
          <a:bodyPr/>
          <a:lstStyle>
            <a:lvl1pPr>
              <a:defRPr sz="900"/>
            </a:lvl1pPr>
          </a:lstStyle>
          <a:p>
            <a:fld id="{18B02721-F412-427E-B374-9D060C239A55}" type="datetimeFigureOut">
              <a:rPr lang="en-CA" smtClean="0"/>
              <a:pPr/>
              <a:t>28/10/2013</a:t>
            </a:fld>
            <a:endParaRPr lang="en-CA" dirty="0"/>
          </a:p>
        </p:txBody>
      </p:sp>
      <p:sp>
        <p:nvSpPr>
          <p:cNvPr id="6" name="Footer Placeholder 5"/>
          <p:cNvSpPr>
            <a:spLocks noGrp="1"/>
          </p:cNvSpPr>
          <p:nvPr>
            <p:ph type="ftr" sz="quarter" idx="11"/>
          </p:nvPr>
        </p:nvSpPr>
        <p:spPr/>
        <p:txBody>
          <a:bodyPr/>
          <a:lstStyle>
            <a:lvl1pPr>
              <a:defRPr sz="900"/>
            </a:lvl1pPr>
          </a:lstStyle>
          <a:p>
            <a:endParaRPr lang="en-CA" dirty="0"/>
          </a:p>
        </p:txBody>
      </p:sp>
      <p:sp>
        <p:nvSpPr>
          <p:cNvPr id="7" name="Slide Number Placeholder 6"/>
          <p:cNvSpPr>
            <a:spLocks noGrp="1"/>
          </p:cNvSpPr>
          <p:nvPr>
            <p:ph type="sldNum" sz="quarter" idx="12"/>
          </p:nvPr>
        </p:nvSpPr>
        <p:spPr/>
        <p:txBody>
          <a:bodyPr/>
          <a:lstStyle>
            <a:lvl1pPr>
              <a:defRPr sz="1000"/>
            </a:lvl1pPr>
          </a:lstStyle>
          <a:p>
            <a:fld id="{C37F0EC0-8E15-4193-B387-6EE52045529D}" type="slidenum">
              <a:rPr lang="en-CA" smtClean="0"/>
              <a:pPr/>
              <a:t>‹#›</a:t>
            </a:fld>
            <a:endParaRPr lang="en-CA" dirty="0"/>
          </a:p>
        </p:txBody>
      </p:sp>
      <p:pic>
        <p:nvPicPr>
          <p:cNvPr id="9" name="Picture 2" descr="Telfer School of Management - École de gestion Telfer"/>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467544" y="3384"/>
            <a:ext cx="8676456" cy="5281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8500199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692696"/>
            <a:ext cx="8229600" cy="724942"/>
          </a:xfrm>
        </p:spPr>
        <p:txBody>
          <a:bodyPr>
            <a:normAutofit/>
          </a:bodyPr>
          <a:lstStyle>
            <a:lvl1pPr algn="l">
              <a:defRPr sz="3200" b="1">
                <a:solidFill>
                  <a:schemeClr val="tx2"/>
                </a:solidFill>
              </a:defRPr>
            </a:lvl1pPr>
          </a:lstStyle>
          <a:p>
            <a:r>
              <a:rPr lang="en-US" dirty="0" smtClean="0"/>
              <a:t>Click to edit Master title style</a:t>
            </a:r>
            <a:endParaRPr lang="en-CA" dirty="0"/>
          </a:p>
        </p:txBody>
      </p:sp>
      <p:sp>
        <p:nvSpPr>
          <p:cNvPr id="3" name="Text Placeholder 2"/>
          <p:cNvSpPr>
            <a:spLocks noGrp="1"/>
          </p:cNvSpPr>
          <p:nvPr>
            <p:ph type="body" idx="1"/>
          </p:nvPr>
        </p:nvSpPr>
        <p:spPr>
          <a:xfrm>
            <a:off x="457200" y="1535113"/>
            <a:ext cx="4040188" cy="639762"/>
          </a:xfrm>
        </p:spPr>
        <p:txBody>
          <a:bodyPr anchor="b">
            <a:noAutofit/>
          </a:bodyPr>
          <a:lstStyle>
            <a:lvl1pPr marL="0" indent="0" algn="l">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CA" dirty="0"/>
          </a:p>
        </p:txBody>
      </p:sp>
      <p:sp>
        <p:nvSpPr>
          <p:cNvPr id="5" name="Text Placeholder 4"/>
          <p:cNvSpPr>
            <a:spLocks noGrp="1"/>
          </p:cNvSpPr>
          <p:nvPr>
            <p:ph type="body" sz="quarter" idx="3"/>
          </p:nvPr>
        </p:nvSpPr>
        <p:spPr>
          <a:xfrm>
            <a:off x="4645025" y="1535113"/>
            <a:ext cx="4041775" cy="639762"/>
          </a:xfrm>
        </p:spPr>
        <p:txBody>
          <a:bodyPr anchor="b">
            <a:no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7" name="Date Placeholder 6"/>
          <p:cNvSpPr>
            <a:spLocks noGrp="1"/>
          </p:cNvSpPr>
          <p:nvPr>
            <p:ph type="dt" sz="half" idx="10"/>
          </p:nvPr>
        </p:nvSpPr>
        <p:spPr/>
        <p:txBody>
          <a:bodyPr/>
          <a:lstStyle>
            <a:lvl1pPr>
              <a:defRPr sz="900"/>
            </a:lvl1pPr>
          </a:lstStyle>
          <a:p>
            <a:fld id="{18B02721-F412-427E-B374-9D060C239A55}" type="datetimeFigureOut">
              <a:rPr lang="en-CA" smtClean="0"/>
              <a:pPr/>
              <a:t>28/10/2013</a:t>
            </a:fld>
            <a:endParaRPr lang="en-CA" dirty="0"/>
          </a:p>
        </p:txBody>
      </p:sp>
      <p:sp>
        <p:nvSpPr>
          <p:cNvPr id="8" name="Footer Placeholder 7"/>
          <p:cNvSpPr>
            <a:spLocks noGrp="1"/>
          </p:cNvSpPr>
          <p:nvPr>
            <p:ph type="ftr" sz="quarter" idx="11"/>
          </p:nvPr>
        </p:nvSpPr>
        <p:spPr/>
        <p:txBody>
          <a:bodyPr/>
          <a:lstStyle>
            <a:lvl1pPr>
              <a:defRPr sz="900"/>
            </a:lvl1pPr>
          </a:lstStyle>
          <a:p>
            <a:endParaRPr lang="en-CA" dirty="0"/>
          </a:p>
        </p:txBody>
      </p:sp>
      <p:sp>
        <p:nvSpPr>
          <p:cNvPr id="9" name="Slide Number Placeholder 8"/>
          <p:cNvSpPr>
            <a:spLocks noGrp="1"/>
          </p:cNvSpPr>
          <p:nvPr>
            <p:ph type="sldNum" sz="quarter" idx="12"/>
          </p:nvPr>
        </p:nvSpPr>
        <p:spPr/>
        <p:txBody>
          <a:bodyPr/>
          <a:lstStyle/>
          <a:p>
            <a:fld id="{C37F0EC0-8E15-4193-B387-6EE52045529D}" type="slidenum">
              <a:rPr lang="en-CA" smtClean="0"/>
              <a:t>‹#›</a:t>
            </a:fld>
            <a:endParaRPr lang="en-CA" dirty="0"/>
          </a:p>
        </p:txBody>
      </p:sp>
      <p:pic>
        <p:nvPicPr>
          <p:cNvPr id="11" name="Picture 2" descr="Telfer School of Management - École de gestion Telfer"/>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467544" y="3384"/>
            <a:ext cx="8676456" cy="5281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625190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sz="900"/>
            </a:lvl1pPr>
          </a:lstStyle>
          <a:p>
            <a:fld id="{18B02721-F412-427E-B374-9D060C239A55}" type="datetimeFigureOut">
              <a:rPr lang="en-CA" smtClean="0"/>
              <a:pPr/>
              <a:t>28/10/2013</a:t>
            </a:fld>
            <a:endParaRPr lang="en-CA" dirty="0"/>
          </a:p>
        </p:txBody>
      </p:sp>
      <p:sp>
        <p:nvSpPr>
          <p:cNvPr id="3" name="Footer Placeholder 2"/>
          <p:cNvSpPr>
            <a:spLocks noGrp="1"/>
          </p:cNvSpPr>
          <p:nvPr>
            <p:ph type="ftr" sz="quarter" idx="11"/>
          </p:nvPr>
        </p:nvSpPr>
        <p:spPr/>
        <p:txBody>
          <a:bodyPr/>
          <a:lstStyle>
            <a:lvl1pPr>
              <a:defRPr sz="900"/>
            </a:lvl1pPr>
          </a:lstStyle>
          <a:p>
            <a:endParaRPr lang="en-CA" dirty="0"/>
          </a:p>
        </p:txBody>
      </p:sp>
      <p:sp>
        <p:nvSpPr>
          <p:cNvPr id="4" name="Slide Number Placeholder 3"/>
          <p:cNvSpPr>
            <a:spLocks noGrp="1"/>
          </p:cNvSpPr>
          <p:nvPr>
            <p:ph type="sldNum" sz="quarter" idx="12"/>
          </p:nvPr>
        </p:nvSpPr>
        <p:spPr/>
        <p:txBody>
          <a:bodyPr/>
          <a:lstStyle>
            <a:lvl1pPr>
              <a:defRPr sz="900"/>
            </a:lvl1pPr>
          </a:lstStyle>
          <a:p>
            <a:fld id="{C37F0EC0-8E15-4193-B387-6EE52045529D}" type="slidenum">
              <a:rPr lang="en-CA" smtClean="0"/>
              <a:pPr/>
              <a:t>‹#›</a:t>
            </a:fld>
            <a:endParaRPr lang="en-CA" dirty="0"/>
          </a:p>
        </p:txBody>
      </p:sp>
      <p:pic>
        <p:nvPicPr>
          <p:cNvPr id="6" name="Picture 2" descr="Telfer School of Management - École de gestion Telfer"/>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467544" y="3384"/>
            <a:ext cx="8676456" cy="5281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463126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dirty="0" smtClean="0"/>
              <a:t>Click to edit Master title style</a:t>
            </a:r>
            <a:endParaRPr lang="en-CA" dirty="0"/>
          </a:p>
        </p:txBody>
      </p:sp>
      <p:sp>
        <p:nvSpPr>
          <p:cNvPr id="3" name="Picture Placeholder 2"/>
          <p:cNvSpPr>
            <a:spLocks noGrp="1"/>
          </p:cNvSpPr>
          <p:nvPr>
            <p:ph type="pic" idx="1"/>
          </p:nvPr>
        </p:nvSpPr>
        <p:spPr>
          <a:xfrm>
            <a:off x="1792288" y="764703"/>
            <a:ext cx="5486400" cy="3962871"/>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CA"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sz="900"/>
            </a:lvl1pPr>
          </a:lstStyle>
          <a:p>
            <a:fld id="{18B02721-F412-427E-B374-9D060C239A55}" type="datetimeFigureOut">
              <a:rPr lang="en-CA" smtClean="0"/>
              <a:pPr/>
              <a:t>28/10/2013</a:t>
            </a:fld>
            <a:endParaRPr lang="en-CA" dirty="0"/>
          </a:p>
        </p:txBody>
      </p:sp>
      <p:sp>
        <p:nvSpPr>
          <p:cNvPr id="6" name="Footer Placeholder 5"/>
          <p:cNvSpPr>
            <a:spLocks noGrp="1"/>
          </p:cNvSpPr>
          <p:nvPr>
            <p:ph type="ftr" sz="quarter" idx="11"/>
          </p:nvPr>
        </p:nvSpPr>
        <p:spPr/>
        <p:txBody>
          <a:bodyPr/>
          <a:lstStyle>
            <a:lvl1pPr>
              <a:defRPr sz="900"/>
            </a:lvl1pPr>
          </a:lstStyle>
          <a:p>
            <a:endParaRPr lang="en-CA" dirty="0"/>
          </a:p>
        </p:txBody>
      </p:sp>
      <p:sp>
        <p:nvSpPr>
          <p:cNvPr id="7" name="Slide Number Placeholder 6"/>
          <p:cNvSpPr>
            <a:spLocks noGrp="1"/>
          </p:cNvSpPr>
          <p:nvPr>
            <p:ph type="sldNum" sz="quarter" idx="12"/>
          </p:nvPr>
        </p:nvSpPr>
        <p:spPr/>
        <p:txBody>
          <a:bodyPr/>
          <a:lstStyle/>
          <a:p>
            <a:fld id="{C37F0EC0-8E15-4193-B387-6EE52045529D}" type="slidenum">
              <a:rPr lang="en-CA" smtClean="0"/>
              <a:t>‹#›</a:t>
            </a:fld>
            <a:endParaRPr lang="en-CA" dirty="0"/>
          </a:p>
        </p:txBody>
      </p:sp>
      <p:pic>
        <p:nvPicPr>
          <p:cNvPr id="9" name="Picture 2" descr="Telfer School of Management - École de gestion Telfer"/>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467544" y="3384"/>
            <a:ext cx="8676456" cy="5281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11846701"/>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CA"/>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CA"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8B02721-F412-427E-B374-9D060C239A55}" type="datetimeFigureOut">
              <a:rPr lang="en-CA" smtClean="0"/>
              <a:t>28/10/2013</a:t>
            </a:fld>
            <a:endParaRPr lang="en-CA"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CA"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37F0EC0-8E15-4193-B387-6EE52045529D}" type="slidenum">
              <a:rPr lang="en-CA" smtClean="0"/>
              <a:t>‹#›</a:t>
            </a:fld>
            <a:endParaRPr lang="en-CA" dirty="0"/>
          </a:p>
        </p:txBody>
      </p:sp>
    </p:spTree>
    <p:extLst>
      <p:ext uri="{BB962C8B-B14F-4D97-AF65-F5344CB8AC3E}">
        <p14:creationId xmlns:p14="http://schemas.microsoft.com/office/powerpoint/2010/main" val="216727288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 id="2147483653" r:id="rId4"/>
    <p:sldLayoutId id="2147483655" r:id="rId5"/>
    <p:sldLayoutId id="2147483657" r:id="rId6"/>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Clr>
          <a:schemeClr val="tx2"/>
        </a:buClr>
        <a:buFont typeface="Wingdings" pitchFamily="2" charset="2"/>
        <a:buChar char="Ø"/>
        <a:defRPr sz="3200" kern="1200">
          <a:solidFill>
            <a:schemeClr val="tx1"/>
          </a:solidFill>
          <a:latin typeface="+mn-lt"/>
          <a:ea typeface="+mn-ea"/>
          <a:cs typeface="+mn-cs"/>
        </a:defRPr>
      </a:lvl1pPr>
      <a:lvl2pPr marL="742950" indent="-285750" algn="l" defTabSz="914400" rtl="0" eaLnBrk="1" latinLnBrk="0" hangingPunct="1">
        <a:spcBef>
          <a:spcPct val="20000"/>
        </a:spcBef>
        <a:buClr>
          <a:schemeClr val="tx2"/>
        </a:buClr>
        <a:buFont typeface="Wingdings" pitchFamily="2" charset="2"/>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Clr>
          <a:schemeClr val="tx2"/>
        </a:buClr>
        <a:buFont typeface="Wingdings" pitchFamily="2" charset="2"/>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Clr>
          <a:schemeClr val="tx2"/>
        </a:buClr>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Clr>
          <a:schemeClr val="tx2"/>
        </a:buClr>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3568" y="2492896"/>
            <a:ext cx="7772400" cy="1440160"/>
          </a:xfrm>
        </p:spPr>
        <p:txBody>
          <a:bodyPr>
            <a:normAutofit fontScale="90000"/>
          </a:bodyPr>
          <a:lstStyle/>
          <a:p>
            <a:r>
              <a:rPr lang="en-CA" dirty="0" smtClean="0"/>
              <a:t/>
            </a:r>
            <a:br>
              <a:rPr lang="en-CA" dirty="0" smtClean="0"/>
            </a:br>
            <a:r>
              <a:rPr lang="en-CA" dirty="0"/>
              <a:t/>
            </a:r>
            <a:br>
              <a:rPr lang="en-CA" dirty="0"/>
            </a:br>
            <a:r>
              <a:rPr lang="en-CA" dirty="0" smtClean="0"/>
              <a:t>CHAPTER </a:t>
            </a:r>
            <a:r>
              <a:rPr lang="en-CA" dirty="0"/>
              <a:t>9</a:t>
            </a:r>
            <a:br>
              <a:rPr lang="en-CA" dirty="0"/>
            </a:br>
            <a:r>
              <a:rPr lang="en-CA" dirty="0"/>
              <a:t> </a:t>
            </a:r>
            <a:br>
              <a:rPr lang="en-CA" dirty="0"/>
            </a:br>
            <a:r>
              <a:rPr lang="en-CA" cap="all" dirty="0"/>
              <a:t>Reporting and </a:t>
            </a:r>
            <a:r>
              <a:rPr lang="en-CA" cap="all" dirty="0" smtClean="0"/>
              <a:t>Analyzing </a:t>
            </a:r>
            <a:r>
              <a:rPr lang="en-CA" cap="all" dirty="0"/>
              <a:t>Long-Lived Assets</a:t>
            </a:r>
            <a:br>
              <a:rPr lang="en-CA" cap="all" dirty="0"/>
            </a:br>
            <a:r>
              <a:rPr lang="en-US" dirty="0" smtClean="0"/>
              <a:t/>
            </a:r>
            <a:br>
              <a:rPr lang="en-US" dirty="0" smtClean="0"/>
            </a:br>
            <a:endParaRPr lang="en-US" dirty="0"/>
          </a:p>
        </p:txBody>
      </p:sp>
      <p:sp>
        <p:nvSpPr>
          <p:cNvPr id="3" name="Subtitle 2"/>
          <p:cNvSpPr>
            <a:spLocks noGrp="1"/>
          </p:cNvSpPr>
          <p:nvPr>
            <p:ph type="subTitle" idx="1"/>
          </p:nvPr>
        </p:nvSpPr>
        <p:spPr>
          <a:xfrm>
            <a:off x="1371600" y="4293096"/>
            <a:ext cx="6400800" cy="1345704"/>
          </a:xfrm>
        </p:spPr>
        <p:txBody>
          <a:bodyPr/>
          <a:lstStyle/>
          <a:p>
            <a:endParaRPr lang="en-US" dirty="0" smtClean="0"/>
          </a:p>
          <a:p>
            <a:r>
              <a:rPr lang="en-US" dirty="0" smtClean="0"/>
              <a:t>Professor Lamia </a:t>
            </a:r>
            <a:r>
              <a:rPr lang="en-US" dirty="0" err="1" smtClean="0"/>
              <a:t>Chourou</a:t>
            </a:r>
            <a:endParaRPr lang="en-US" dirty="0"/>
          </a:p>
        </p:txBody>
      </p:sp>
    </p:spTree>
    <p:extLst>
      <p:ext uri="{BB962C8B-B14F-4D97-AF65-F5344CB8AC3E}">
        <p14:creationId xmlns:p14="http://schemas.microsoft.com/office/powerpoint/2010/main" val="314156699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Property, plant, and </a:t>
            </a:r>
            <a:r>
              <a:rPr lang="en-CA" dirty="0" smtClean="0"/>
              <a:t>equipment</a:t>
            </a:r>
            <a:endParaRPr lang="en-CA" dirty="0"/>
          </a:p>
        </p:txBody>
      </p:sp>
      <p:sp>
        <p:nvSpPr>
          <p:cNvPr id="3" name="Content Placeholder 2"/>
          <p:cNvSpPr>
            <a:spLocks noGrp="1"/>
          </p:cNvSpPr>
          <p:nvPr>
            <p:ph idx="1"/>
          </p:nvPr>
        </p:nvSpPr>
        <p:spPr>
          <a:xfrm>
            <a:off x="457200" y="1600200"/>
            <a:ext cx="8229600" cy="5069160"/>
          </a:xfrm>
        </p:spPr>
        <p:txBody>
          <a:bodyPr>
            <a:normAutofit/>
          </a:bodyPr>
          <a:lstStyle/>
          <a:p>
            <a:r>
              <a:rPr lang="en-CA" sz="2400" dirty="0" smtClean="0"/>
              <a:t>When </a:t>
            </a:r>
            <a:r>
              <a:rPr lang="en-CA" sz="2400" dirty="0"/>
              <a:t>a new building is constructed, its cost consists </a:t>
            </a:r>
            <a:r>
              <a:rPr lang="en-CA" sz="2400" dirty="0" smtClean="0"/>
              <a:t>of: </a:t>
            </a:r>
          </a:p>
          <a:p>
            <a:pPr lvl="1"/>
            <a:r>
              <a:rPr lang="en-CA" sz="2000" dirty="0" smtClean="0"/>
              <a:t>the </a:t>
            </a:r>
            <a:r>
              <a:rPr lang="en-CA" sz="2000" dirty="0"/>
              <a:t>contract price </a:t>
            </a:r>
          </a:p>
          <a:p>
            <a:pPr lvl="1"/>
            <a:r>
              <a:rPr lang="en-CA" sz="2000" dirty="0" smtClean="0"/>
              <a:t>architect's </a:t>
            </a:r>
            <a:r>
              <a:rPr lang="en-CA" sz="2000" dirty="0"/>
              <a:t>fees, </a:t>
            </a:r>
            <a:endParaRPr lang="en-CA" sz="2000" dirty="0" smtClean="0"/>
          </a:p>
          <a:p>
            <a:pPr lvl="1"/>
            <a:r>
              <a:rPr lang="en-CA" sz="2000" dirty="0" smtClean="0"/>
              <a:t>building </a:t>
            </a:r>
            <a:r>
              <a:rPr lang="en-CA" sz="2000" dirty="0"/>
              <a:t>permits, </a:t>
            </a:r>
            <a:endParaRPr lang="en-CA" sz="2000" dirty="0" smtClean="0"/>
          </a:p>
          <a:p>
            <a:pPr lvl="1"/>
            <a:r>
              <a:rPr lang="en-CA" sz="2000" dirty="0" smtClean="0"/>
              <a:t>and </a:t>
            </a:r>
            <a:r>
              <a:rPr lang="en-CA" sz="2000" dirty="0"/>
              <a:t>excavation </a:t>
            </a:r>
            <a:r>
              <a:rPr lang="en-CA" sz="2000" dirty="0" smtClean="0"/>
              <a:t>costs.</a:t>
            </a:r>
          </a:p>
          <a:p>
            <a:pPr lvl="1"/>
            <a:r>
              <a:rPr lang="en-CA" sz="2000" dirty="0"/>
              <a:t>Interest </a:t>
            </a:r>
            <a:r>
              <a:rPr lang="en-CA" sz="2000" dirty="0" smtClean="0"/>
              <a:t>costs.</a:t>
            </a:r>
            <a:endParaRPr lang="en-CA" sz="2000" dirty="0"/>
          </a:p>
          <a:p>
            <a:endParaRPr lang="en-CA" dirty="0"/>
          </a:p>
        </p:txBody>
      </p:sp>
    </p:spTree>
    <p:extLst>
      <p:ext uri="{BB962C8B-B14F-4D97-AF65-F5344CB8AC3E}">
        <p14:creationId xmlns:p14="http://schemas.microsoft.com/office/powerpoint/2010/main" val="413556212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Property, plant, and </a:t>
            </a:r>
            <a:r>
              <a:rPr lang="en-CA" dirty="0" smtClean="0"/>
              <a:t>equipment</a:t>
            </a:r>
            <a:endParaRPr lang="en-CA" dirty="0"/>
          </a:p>
        </p:txBody>
      </p:sp>
      <p:sp>
        <p:nvSpPr>
          <p:cNvPr id="3" name="Content Placeholder 2"/>
          <p:cNvSpPr>
            <a:spLocks noGrp="1"/>
          </p:cNvSpPr>
          <p:nvPr>
            <p:ph idx="1"/>
          </p:nvPr>
        </p:nvSpPr>
        <p:spPr>
          <a:xfrm>
            <a:off x="457200" y="1600201"/>
            <a:ext cx="8229600" cy="4781127"/>
          </a:xfrm>
        </p:spPr>
        <p:txBody>
          <a:bodyPr>
            <a:normAutofit fontScale="92500" lnSpcReduction="20000"/>
          </a:bodyPr>
          <a:lstStyle/>
          <a:p>
            <a:pPr marL="0" lvl="0" indent="0">
              <a:buNone/>
            </a:pPr>
            <a:r>
              <a:rPr lang="en-CA" sz="2600" b="1" dirty="0" smtClean="0"/>
              <a:t>4. Equipment </a:t>
            </a:r>
          </a:p>
          <a:p>
            <a:pPr lvl="0"/>
            <a:r>
              <a:rPr lang="en-CA" sz="2600" dirty="0" smtClean="0"/>
              <a:t>can </a:t>
            </a:r>
            <a:r>
              <a:rPr lang="en-CA" sz="2600" dirty="0"/>
              <a:t>include: delivery equipment, office equipment, machinery, vehicles, furniture and fixtures and other similar assets. </a:t>
            </a:r>
            <a:endParaRPr lang="en-CA" sz="2600" dirty="0" smtClean="0"/>
          </a:p>
          <a:p>
            <a:endParaRPr lang="en-CA" sz="2600" dirty="0" smtClean="0"/>
          </a:p>
          <a:p>
            <a:r>
              <a:rPr lang="en-CA" sz="2600" dirty="0" smtClean="0"/>
              <a:t>The </a:t>
            </a:r>
            <a:r>
              <a:rPr lang="en-CA" sz="2600" dirty="0"/>
              <a:t>cost of equipment consists </a:t>
            </a:r>
            <a:r>
              <a:rPr lang="en-CA" sz="2600" dirty="0" smtClean="0"/>
              <a:t>of:</a:t>
            </a:r>
          </a:p>
          <a:p>
            <a:pPr lvl="1"/>
            <a:r>
              <a:rPr lang="en-CA" sz="2200" dirty="0" smtClean="0"/>
              <a:t>the </a:t>
            </a:r>
            <a:r>
              <a:rPr lang="en-CA" sz="2200" dirty="0"/>
              <a:t>purchase price, </a:t>
            </a:r>
            <a:endParaRPr lang="en-CA" sz="2200" dirty="0" smtClean="0"/>
          </a:p>
          <a:p>
            <a:pPr lvl="1"/>
            <a:r>
              <a:rPr lang="en-CA" sz="2200" dirty="0" smtClean="0"/>
              <a:t>freight </a:t>
            </a:r>
            <a:r>
              <a:rPr lang="en-CA" sz="2200" dirty="0"/>
              <a:t>charges, </a:t>
            </a:r>
            <a:endParaRPr lang="en-CA" sz="2200" dirty="0" smtClean="0"/>
          </a:p>
          <a:p>
            <a:pPr lvl="1"/>
            <a:r>
              <a:rPr lang="en-CA" sz="2200" dirty="0" smtClean="0"/>
              <a:t>insurance </a:t>
            </a:r>
            <a:r>
              <a:rPr lang="en-CA" sz="2200" dirty="0"/>
              <a:t>during transit, </a:t>
            </a:r>
            <a:endParaRPr lang="en-CA" sz="2200" dirty="0" smtClean="0"/>
          </a:p>
          <a:p>
            <a:pPr lvl="1"/>
            <a:r>
              <a:rPr lang="en-CA" sz="2200" dirty="0" smtClean="0"/>
              <a:t>expenditures </a:t>
            </a:r>
            <a:r>
              <a:rPr lang="en-CA" sz="2200" dirty="0"/>
              <a:t>required in assembling, installing and testing the unit.</a:t>
            </a:r>
          </a:p>
          <a:p>
            <a:endParaRPr lang="en-CA" sz="2600" dirty="0"/>
          </a:p>
          <a:p>
            <a:pPr lvl="0"/>
            <a:r>
              <a:rPr lang="en-CA" sz="2600" dirty="0"/>
              <a:t>Annual costs such as licenses and insurance are operating </a:t>
            </a:r>
            <a:r>
              <a:rPr lang="en-CA" sz="2600" dirty="0" smtClean="0"/>
              <a:t>expenditures.</a:t>
            </a:r>
          </a:p>
          <a:p>
            <a:pPr lvl="0"/>
            <a:endParaRPr lang="en-CA" sz="2600" dirty="0"/>
          </a:p>
          <a:p>
            <a:pPr marL="0" indent="0">
              <a:buNone/>
            </a:pPr>
            <a:endParaRPr lang="en-CA" dirty="0"/>
          </a:p>
        </p:txBody>
      </p:sp>
    </p:spTree>
    <p:extLst>
      <p:ext uri="{BB962C8B-B14F-4D97-AF65-F5344CB8AC3E}">
        <p14:creationId xmlns:p14="http://schemas.microsoft.com/office/powerpoint/2010/main" val="150250819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Property, plant, and equipment</a:t>
            </a:r>
            <a:endParaRPr lang="en-CA" dirty="0"/>
          </a:p>
        </p:txBody>
      </p:sp>
      <p:sp>
        <p:nvSpPr>
          <p:cNvPr id="3" name="Content Placeholder 2"/>
          <p:cNvSpPr>
            <a:spLocks noGrp="1"/>
          </p:cNvSpPr>
          <p:nvPr>
            <p:ph idx="1"/>
          </p:nvPr>
        </p:nvSpPr>
        <p:spPr>
          <a:xfrm>
            <a:off x="457200" y="1600200"/>
            <a:ext cx="8229600" cy="4637112"/>
          </a:xfrm>
        </p:spPr>
        <p:txBody>
          <a:bodyPr>
            <a:normAutofit fontScale="55000" lnSpcReduction="20000"/>
          </a:bodyPr>
          <a:lstStyle/>
          <a:p>
            <a:pPr lvl="0"/>
            <a:r>
              <a:rPr lang="en-CA" sz="4400" dirty="0" smtClean="0"/>
              <a:t>The </a:t>
            </a:r>
            <a:r>
              <a:rPr lang="en-CA" sz="4400" dirty="0"/>
              <a:t>party that is allowing its assets to be leased is </a:t>
            </a:r>
            <a:r>
              <a:rPr lang="en-CA" sz="4400" dirty="0" smtClean="0"/>
              <a:t>the </a:t>
            </a:r>
            <a:r>
              <a:rPr lang="en-CA" sz="4400" b="1" dirty="0" smtClean="0"/>
              <a:t>lessor.</a:t>
            </a:r>
          </a:p>
          <a:p>
            <a:pPr marL="0" lvl="0" indent="0">
              <a:buNone/>
            </a:pPr>
            <a:endParaRPr lang="en-CA" sz="4400" dirty="0"/>
          </a:p>
          <a:p>
            <a:pPr lvl="0"/>
            <a:r>
              <a:rPr lang="en-CA" sz="4400" dirty="0"/>
              <a:t>T</a:t>
            </a:r>
            <a:r>
              <a:rPr lang="en-CA" sz="4400" dirty="0" smtClean="0"/>
              <a:t>he </a:t>
            </a:r>
            <a:r>
              <a:rPr lang="en-CA" sz="4400" dirty="0"/>
              <a:t>party that is paying to use the asset is </a:t>
            </a:r>
            <a:r>
              <a:rPr lang="en-CA" sz="4400" dirty="0" smtClean="0"/>
              <a:t>the </a:t>
            </a:r>
            <a:r>
              <a:rPr lang="en-CA" sz="4400" b="1" dirty="0"/>
              <a:t>lessee. </a:t>
            </a:r>
            <a:endParaRPr lang="en-CA" sz="4400" b="1" dirty="0" smtClean="0"/>
          </a:p>
          <a:p>
            <a:pPr marL="0" lvl="0" indent="0">
              <a:buNone/>
            </a:pPr>
            <a:endParaRPr lang="en-CA" sz="4400" dirty="0"/>
          </a:p>
          <a:p>
            <a:pPr lvl="0"/>
            <a:r>
              <a:rPr lang="en-CA" sz="4400" dirty="0"/>
              <a:t>Advantages of leasing include:</a:t>
            </a:r>
          </a:p>
          <a:p>
            <a:pPr marL="800100" lvl="2" indent="0">
              <a:buNone/>
            </a:pPr>
            <a:r>
              <a:rPr lang="en-CA" sz="3600" dirty="0" smtClean="0"/>
              <a:t>(</a:t>
            </a:r>
            <a:r>
              <a:rPr lang="en-CA" sz="3600" dirty="0"/>
              <a:t>1) reduced risk of obsolescence,</a:t>
            </a:r>
          </a:p>
          <a:p>
            <a:pPr marL="800100" lvl="2" indent="0">
              <a:buNone/>
            </a:pPr>
            <a:r>
              <a:rPr lang="en-CA" sz="3600" dirty="0" smtClean="0"/>
              <a:t>(</a:t>
            </a:r>
            <a:r>
              <a:rPr lang="en-CA" sz="3600" dirty="0"/>
              <a:t>2) 100% financing (leases do not usually require down payments),</a:t>
            </a:r>
          </a:p>
          <a:p>
            <a:pPr marL="800100" lvl="2" indent="0">
              <a:buNone/>
            </a:pPr>
            <a:r>
              <a:rPr lang="en-CA" sz="3600" dirty="0" smtClean="0"/>
              <a:t>(</a:t>
            </a:r>
            <a:r>
              <a:rPr lang="en-CA" sz="3600" dirty="0"/>
              <a:t>3) income tax advantages, and</a:t>
            </a:r>
          </a:p>
          <a:p>
            <a:pPr marL="800100" lvl="2" indent="0">
              <a:buNone/>
            </a:pPr>
            <a:r>
              <a:rPr lang="en-CA" sz="3600" dirty="0" smtClean="0"/>
              <a:t>(</a:t>
            </a:r>
            <a:r>
              <a:rPr lang="en-CA" sz="3600" dirty="0"/>
              <a:t>4) “off-balance sheet” financing for operating leases</a:t>
            </a:r>
            <a:r>
              <a:rPr lang="en-CA" sz="3600" dirty="0" smtClean="0"/>
              <a:t>.</a:t>
            </a:r>
          </a:p>
          <a:p>
            <a:endParaRPr lang="en-CA" sz="4400" dirty="0"/>
          </a:p>
          <a:p>
            <a:endParaRPr lang="en-CA" dirty="0"/>
          </a:p>
        </p:txBody>
      </p:sp>
    </p:spTree>
    <p:extLst>
      <p:ext uri="{BB962C8B-B14F-4D97-AF65-F5344CB8AC3E}">
        <p14:creationId xmlns:p14="http://schemas.microsoft.com/office/powerpoint/2010/main" val="7151004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Property, plant, and </a:t>
            </a:r>
            <a:r>
              <a:rPr lang="en-CA" dirty="0" smtClean="0"/>
              <a:t>equipment</a:t>
            </a:r>
            <a:endParaRPr lang="en-CA" dirty="0"/>
          </a:p>
        </p:txBody>
      </p:sp>
      <p:sp>
        <p:nvSpPr>
          <p:cNvPr id="3" name="Content Placeholder 2"/>
          <p:cNvSpPr>
            <a:spLocks noGrp="1"/>
          </p:cNvSpPr>
          <p:nvPr>
            <p:ph idx="1"/>
          </p:nvPr>
        </p:nvSpPr>
        <p:spPr>
          <a:xfrm>
            <a:off x="457200" y="1600200"/>
            <a:ext cx="8229600" cy="4781128"/>
          </a:xfrm>
        </p:spPr>
        <p:txBody>
          <a:bodyPr>
            <a:normAutofit fontScale="92500" lnSpcReduction="10000"/>
          </a:bodyPr>
          <a:lstStyle/>
          <a:p>
            <a:pPr marL="0" lvl="0" indent="0">
              <a:buNone/>
            </a:pPr>
            <a:r>
              <a:rPr lang="en-CA" sz="2400" b="1" dirty="0"/>
              <a:t>O</a:t>
            </a:r>
            <a:r>
              <a:rPr lang="en-CA" sz="2400" b="1" dirty="0" smtClean="0"/>
              <a:t>perating </a:t>
            </a:r>
            <a:r>
              <a:rPr lang="en-CA" sz="2400" b="1" dirty="0"/>
              <a:t>lease </a:t>
            </a:r>
            <a:endParaRPr lang="en-CA" sz="2400" b="1" dirty="0" smtClean="0"/>
          </a:p>
          <a:p>
            <a:pPr lvl="1" indent="-342900"/>
            <a:r>
              <a:rPr lang="en-CA" sz="2400" dirty="0" smtClean="0"/>
              <a:t>viewed </a:t>
            </a:r>
            <a:r>
              <a:rPr lang="en-CA" sz="2400" dirty="0"/>
              <a:t>as a rental transaction. </a:t>
            </a:r>
            <a:endParaRPr lang="en-CA" sz="2400" dirty="0" smtClean="0"/>
          </a:p>
          <a:p>
            <a:pPr lvl="1" indent="-342900"/>
            <a:r>
              <a:rPr lang="en-CA" sz="2400" dirty="0" smtClean="0"/>
              <a:t>The </a:t>
            </a:r>
            <a:r>
              <a:rPr lang="en-CA" sz="2400" dirty="0"/>
              <a:t>lessee accounts for the transaction as a rental and therefore </a:t>
            </a:r>
            <a:r>
              <a:rPr lang="en-CA" sz="2400" b="1" u="sng" dirty="0"/>
              <a:t>does not</a:t>
            </a:r>
            <a:r>
              <a:rPr lang="en-CA" sz="2400" dirty="0"/>
              <a:t> record an asset or liability on the company’s books</a:t>
            </a:r>
            <a:r>
              <a:rPr lang="en-CA" sz="2400" dirty="0" smtClean="0"/>
              <a:t>.</a:t>
            </a:r>
          </a:p>
          <a:p>
            <a:pPr lvl="1" indent="-342900"/>
            <a:r>
              <a:rPr lang="en-US" altLang="en-US" sz="2400" dirty="0"/>
              <a:t>Periodic payment (dr. rent expense/cr. cash</a:t>
            </a:r>
            <a:r>
              <a:rPr lang="en-US" altLang="en-US" sz="2400" dirty="0" smtClean="0"/>
              <a:t>)</a:t>
            </a:r>
            <a:endParaRPr lang="en-CA" sz="2400" dirty="0" smtClean="0"/>
          </a:p>
          <a:p>
            <a:pPr marL="0" lvl="0" indent="0">
              <a:buNone/>
            </a:pPr>
            <a:endParaRPr lang="en-CA" sz="2400" dirty="0"/>
          </a:p>
          <a:p>
            <a:pPr marL="0" lvl="0" indent="0">
              <a:buNone/>
            </a:pPr>
            <a:r>
              <a:rPr lang="en-CA" sz="2400" b="1" dirty="0" smtClean="0"/>
              <a:t>Finance lease</a:t>
            </a:r>
          </a:p>
          <a:p>
            <a:pPr lvl="1" indent="-342900"/>
            <a:r>
              <a:rPr lang="en-CA" sz="2400" dirty="0" smtClean="0"/>
              <a:t>both </a:t>
            </a:r>
            <a:r>
              <a:rPr lang="en-CA" sz="2400" dirty="0"/>
              <a:t>the asset and liability are shown on the statement of financial position. </a:t>
            </a:r>
            <a:endParaRPr lang="en-CA" sz="2400" dirty="0" smtClean="0"/>
          </a:p>
          <a:p>
            <a:pPr lvl="1" indent="-342900"/>
            <a:r>
              <a:rPr lang="en-CA" sz="2400" dirty="0" smtClean="0"/>
              <a:t>The </a:t>
            </a:r>
            <a:r>
              <a:rPr lang="en-CA" sz="2400" dirty="0"/>
              <a:t>lessee depreciates the </a:t>
            </a:r>
            <a:r>
              <a:rPr lang="en-CA" sz="2400" dirty="0" smtClean="0"/>
              <a:t>asset.</a:t>
            </a:r>
          </a:p>
          <a:p>
            <a:pPr lvl="1" indent="-342900"/>
            <a:r>
              <a:rPr lang="en-US" altLang="en-US" sz="2400" dirty="0"/>
              <a:t>Periodic payment </a:t>
            </a:r>
            <a:r>
              <a:rPr lang="en-US" altLang="en-US" sz="2400" dirty="0" smtClean="0"/>
              <a:t>(</a:t>
            </a:r>
            <a:r>
              <a:rPr lang="en-US" altLang="en-US" sz="2400" dirty="0"/>
              <a:t>dr. liability and interest expense/cr. cash)</a:t>
            </a:r>
            <a:endParaRPr lang="en-CA" sz="2400" dirty="0"/>
          </a:p>
          <a:p>
            <a:endParaRPr lang="en-CA" dirty="0"/>
          </a:p>
        </p:txBody>
      </p:sp>
    </p:spTree>
    <p:extLst>
      <p:ext uri="{BB962C8B-B14F-4D97-AF65-F5344CB8AC3E}">
        <p14:creationId xmlns:p14="http://schemas.microsoft.com/office/powerpoint/2010/main" val="19936966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7" end="7"/>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Property, plant, and </a:t>
            </a:r>
            <a:r>
              <a:rPr lang="en-CA" dirty="0" smtClean="0"/>
              <a:t>equipment</a:t>
            </a:r>
            <a:endParaRPr lang="en-CA" dirty="0"/>
          </a:p>
        </p:txBody>
      </p:sp>
      <p:sp>
        <p:nvSpPr>
          <p:cNvPr id="3" name="Content Placeholder 2"/>
          <p:cNvSpPr>
            <a:spLocks noGrp="1"/>
          </p:cNvSpPr>
          <p:nvPr>
            <p:ph idx="1"/>
          </p:nvPr>
        </p:nvSpPr>
        <p:spPr>
          <a:xfrm>
            <a:off x="457200" y="1600200"/>
            <a:ext cx="8229600" cy="5429200"/>
          </a:xfrm>
        </p:spPr>
        <p:txBody>
          <a:bodyPr>
            <a:normAutofit fontScale="55000" lnSpcReduction="20000"/>
          </a:bodyPr>
          <a:lstStyle/>
          <a:p>
            <a:pPr marL="0" lvl="0" indent="0">
              <a:buNone/>
            </a:pPr>
            <a:r>
              <a:rPr lang="en-CA" sz="4400" b="1" dirty="0" smtClean="0"/>
              <a:t>Accounting for PPE</a:t>
            </a:r>
          </a:p>
          <a:p>
            <a:pPr marL="0" lvl="0" indent="0">
              <a:buNone/>
            </a:pPr>
            <a:r>
              <a:rPr lang="en-CA" sz="4400" dirty="0" smtClean="0"/>
              <a:t>1. The </a:t>
            </a:r>
            <a:r>
              <a:rPr lang="en-CA" sz="4400" dirty="0"/>
              <a:t>cost </a:t>
            </a:r>
            <a:r>
              <a:rPr lang="en-CA" sz="4400" dirty="0" smtClean="0"/>
              <a:t>model</a:t>
            </a:r>
          </a:p>
          <a:p>
            <a:pPr lvl="1"/>
            <a:r>
              <a:rPr lang="en-CA" sz="4400" dirty="0" smtClean="0"/>
              <a:t>records PPE at </a:t>
            </a:r>
            <a:r>
              <a:rPr lang="en-CA" sz="4400" dirty="0"/>
              <a:t>cost at acquisition. </a:t>
            </a:r>
            <a:endParaRPr lang="en-CA" sz="4400" dirty="0" smtClean="0"/>
          </a:p>
          <a:p>
            <a:pPr lvl="1"/>
            <a:r>
              <a:rPr lang="en-CA" sz="4400" dirty="0" smtClean="0"/>
              <a:t>depreciation </a:t>
            </a:r>
            <a:r>
              <a:rPr lang="en-CA" sz="4400" dirty="0"/>
              <a:t>is recorded each </a:t>
            </a:r>
            <a:r>
              <a:rPr lang="en-CA" sz="4400" dirty="0" smtClean="0"/>
              <a:t>period.</a:t>
            </a:r>
          </a:p>
          <a:p>
            <a:pPr lvl="1"/>
            <a:r>
              <a:rPr lang="en-CA" sz="4400" dirty="0" smtClean="0"/>
              <a:t>the </a:t>
            </a:r>
            <a:r>
              <a:rPr lang="en-CA" sz="4400" dirty="0"/>
              <a:t>assets are carried at carrying amount </a:t>
            </a:r>
            <a:r>
              <a:rPr lang="en-CA" sz="4400" dirty="0" smtClean="0"/>
              <a:t>(cost - </a:t>
            </a:r>
            <a:r>
              <a:rPr lang="en-CA" sz="4400" dirty="0"/>
              <a:t>the accumulated </a:t>
            </a:r>
            <a:r>
              <a:rPr lang="en-CA" sz="4400" dirty="0" smtClean="0"/>
              <a:t>depreciation).</a:t>
            </a:r>
            <a:endParaRPr lang="en-CA" sz="4400" dirty="0"/>
          </a:p>
          <a:p>
            <a:pPr marL="0" lvl="0" indent="0">
              <a:buNone/>
            </a:pPr>
            <a:endParaRPr lang="en-CA" sz="4400" dirty="0"/>
          </a:p>
          <a:p>
            <a:pPr marL="0" lvl="0" indent="0">
              <a:buNone/>
            </a:pPr>
            <a:r>
              <a:rPr lang="en-CA" sz="4400" dirty="0" smtClean="0"/>
              <a:t>2. The </a:t>
            </a:r>
            <a:r>
              <a:rPr lang="en-CA" sz="4400" dirty="0"/>
              <a:t>revaluation </a:t>
            </a:r>
            <a:r>
              <a:rPr lang="en-CA" sz="4400" dirty="0" smtClean="0"/>
              <a:t>model</a:t>
            </a:r>
          </a:p>
          <a:p>
            <a:pPr lvl="1"/>
            <a:r>
              <a:rPr lang="en-CA" sz="4400" dirty="0" smtClean="0"/>
              <a:t>carrying </a:t>
            </a:r>
            <a:r>
              <a:rPr lang="en-CA" sz="4400" dirty="0"/>
              <a:t>amount of </a:t>
            </a:r>
            <a:r>
              <a:rPr lang="en-CA" sz="4400" dirty="0" smtClean="0"/>
              <a:t>PPE=fair </a:t>
            </a:r>
            <a:r>
              <a:rPr lang="en-CA" sz="4400" dirty="0"/>
              <a:t>value </a:t>
            </a:r>
            <a:r>
              <a:rPr lang="en-CA" sz="4400" dirty="0" smtClean="0"/>
              <a:t>-accumulated </a:t>
            </a:r>
            <a:r>
              <a:rPr lang="en-CA" sz="4400" dirty="0"/>
              <a:t>depreciation </a:t>
            </a:r>
            <a:r>
              <a:rPr lang="en-CA" sz="4400" dirty="0" smtClean="0"/>
              <a:t>-impairment </a:t>
            </a:r>
            <a:r>
              <a:rPr lang="en-CA" sz="4400" dirty="0"/>
              <a:t>losses. </a:t>
            </a:r>
          </a:p>
          <a:p>
            <a:pPr lvl="1"/>
            <a:r>
              <a:rPr lang="en-CA" sz="4400" dirty="0" smtClean="0"/>
              <a:t>Revaluation gains are recorded in OCI and can be reversed later.</a:t>
            </a:r>
          </a:p>
          <a:p>
            <a:pPr lvl="1"/>
            <a:endParaRPr lang="en-CA" sz="2800" dirty="0" smtClean="0"/>
          </a:p>
          <a:p>
            <a:pPr lvl="0"/>
            <a:endParaRPr lang="en-CA" sz="2800" dirty="0"/>
          </a:p>
          <a:p>
            <a:endParaRPr lang="en-CA" dirty="0"/>
          </a:p>
        </p:txBody>
      </p:sp>
    </p:spTree>
    <p:extLst>
      <p:ext uri="{BB962C8B-B14F-4D97-AF65-F5344CB8AC3E}">
        <p14:creationId xmlns:p14="http://schemas.microsoft.com/office/powerpoint/2010/main" val="17595281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7" end="7"/>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0"/>
            <a:r>
              <a:rPr lang="en-CA" dirty="0" smtClean="0"/>
              <a:t/>
            </a:r>
            <a:br>
              <a:rPr lang="en-CA" dirty="0" smtClean="0"/>
            </a:br>
            <a:r>
              <a:rPr lang="en-CA" dirty="0" smtClean="0"/>
              <a:t>Depreciation</a:t>
            </a:r>
            <a:r>
              <a:rPr lang="en-CA" dirty="0"/>
              <a:t/>
            </a:r>
            <a:br>
              <a:rPr lang="en-CA" dirty="0"/>
            </a:br>
            <a:endParaRPr lang="en-CA" dirty="0"/>
          </a:p>
        </p:txBody>
      </p:sp>
      <p:sp>
        <p:nvSpPr>
          <p:cNvPr id="3" name="Content Placeholder 2"/>
          <p:cNvSpPr>
            <a:spLocks noGrp="1"/>
          </p:cNvSpPr>
          <p:nvPr>
            <p:ph idx="1"/>
          </p:nvPr>
        </p:nvSpPr>
        <p:spPr>
          <a:xfrm>
            <a:off x="457200" y="1600200"/>
            <a:ext cx="8229600" cy="4781128"/>
          </a:xfrm>
        </p:spPr>
        <p:txBody>
          <a:bodyPr>
            <a:normAutofit lnSpcReduction="10000"/>
          </a:bodyPr>
          <a:lstStyle/>
          <a:p>
            <a:pPr lvl="0"/>
            <a:r>
              <a:rPr lang="en-CA" sz="2400" dirty="0" smtClean="0"/>
              <a:t>The process </a:t>
            </a:r>
            <a:r>
              <a:rPr lang="en-CA" sz="2400" dirty="0"/>
              <a:t>of allocating the cost of a long-lived asset over its useful (service) life in a rational and systematic manner</a:t>
            </a:r>
            <a:r>
              <a:rPr lang="en-CA" sz="2400" dirty="0" smtClean="0"/>
              <a:t>.</a:t>
            </a:r>
          </a:p>
          <a:p>
            <a:pPr marL="0" lvl="0" indent="0">
              <a:buNone/>
            </a:pPr>
            <a:r>
              <a:rPr lang="en-CA" sz="2400" dirty="0" smtClean="0"/>
              <a:t> </a:t>
            </a:r>
          </a:p>
          <a:p>
            <a:pPr lvl="0"/>
            <a:r>
              <a:rPr lang="en-CA" sz="2400" dirty="0" smtClean="0"/>
              <a:t>It is not </a:t>
            </a:r>
            <a:r>
              <a:rPr lang="en-CA" sz="2400" dirty="0"/>
              <a:t>a process of asset valuation</a:t>
            </a:r>
            <a:r>
              <a:rPr lang="en-CA" sz="2400" dirty="0" smtClean="0"/>
              <a:t>.</a:t>
            </a:r>
          </a:p>
          <a:p>
            <a:pPr marL="0" indent="0">
              <a:buNone/>
            </a:pPr>
            <a:endParaRPr lang="en-CA" sz="2400" dirty="0"/>
          </a:p>
          <a:p>
            <a:pPr lvl="0"/>
            <a:r>
              <a:rPr lang="en-CA" sz="2400" dirty="0"/>
              <a:t>Depreciation does not accumulate cash to replace the asset</a:t>
            </a:r>
            <a:r>
              <a:rPr lang="en-CA" sz="2400" dirty="0" smtClean="0"/>
              <a:t>.</a:t>
            </a:r>
          </a:p>
          <a:p>
            <a:pPr lvl="0"/>
            <a:endParaRPr lang="en-CA" sz="2400" dirty="0" smtClean="0"/>
          </a:p>
          <a:p>
            <a:r>
              <a:rPr lang="en-CA" sz="2400" b="1" dirty="0"/>
              <a:t>Journal entry</a:t>
            </a:r>
          </a:p>
          <a:p>
            <a:pPr marL="0" indent="0">
              <a:buNone/>
            </a:pPr>
            <a:r>
              <a:rPr lang="en-CA" sz="2400" dirty="0" smtClean="0"/>
              <a:t>	Dr</a:t>
            </a:r>
            <a:r>
              <a:rPr lang="en-CA" sz="2400" dirty="0"/>
              <a:t>. Depreciation Expense</a:t>
            </a:r>
          </a:p>
          <a:p>
            <a:pPr marL="457200" lvl="1" indent="0">
              <a:buNone/>
            </a:pPr>
            <a:r>
              <a:rPr lang="en-CA" sz="2400" dirty="0"/>
              <a:t>	</a:t>
            </a:r>
            <a:r>
              <a:rPr lang="en-CA" sz="2400" dirty="0" smtClean="0"/>
              <a:t>	Cr</a:t>
            </a:r>
            <a:r>
              <a:rPr lang="en-CA" sz="2400" dirty="0"/>
              <a:t>. Accumulated Depreciation. </a:t>
            </a:r>
          </a:p>
          <a:p>
            <a:pPr lvl="0"/>
            <a:endParaRPr lang="en-CA" sz="2600" dirty="0"/>
          </a:p>
          <a:p>
            <a:pPr lvl="0"/>
            <a:endParaRPr lang="en-CA" sz="2600" dirty="0" smtClean="0"/>
          </a:p>
          <a:p>
            <a:pPr lvl="0"/>
            <a:endParaRPr lang="en-CA" sz="2600" dirty="0"/>
          </a:p>
          <a:p>
            <a:pPr lvl="0"/>
            <a:endParaRPr lang="en-CA" sz="2400" dirty="0"/>
          </a:p>
          <a:p>
            <a:endParaRPr lang="en-CA" dirty="0"/>
          </a:p>
        </p:txBody>
      </p:sp>
    </p:spTree>
    <p:extLst>
      <p:ext uri="{BB962C8B-B14F-4D97-AF65-F5344CB8AC3E}">
        <p14:creationId xmlns:p14="http://schemas.microsoft.com/office/powerpoint/2010/main" val="213885815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Depreciation</a:t>
            </a:r>
          </a:p>
        </p:txBody>
      </p:sp>
      <p:sp>
        <p:nvSpPr>
          <p:cNvPr id="3" name="Content Placeholder 2"/>
          <p:cNvSpPr>
            <a:spLocks noGrp="1"/>
          </p:cNvSpPr>
          <p:nvPr>
            <p:ph idx="1"/>
          </p:nvPr>
        </p:nvSpPr>
        <p:spPr>
          <a:xfrm>
            <a:off x="457200" y="1600200"/>
            <a:ext cx="8229600" cy="5257800"/>
          </a:xfrm>
        </p:spPr>
        <p:txBody>
          <a:bodyPr>
            <a:normAutofit fontScale="92500" lnSpcReduction="20000"/>
          </a:bodyPr>
          <a:lstStyle/>
          <a:p>
            <a:pPr marL="0" lvl="0" indent="0">
              <a:buNone/>
            </a:pPr>
            <a:r>
              <a:rPr lang="en-CA" sz="2400" b="1" dirty="0" smtClean="0"/>
              <a:t>1. Cost</a:t>
            </a:r>
          </a:p>
          <a:p>
            <a:pPr marL="685800" lvl="1"/>
            <a:r>
              <a:rPr lang="en-CA" sz="2400" dirty="0" smtClean="0"/>
              <a:t>purchase </a:t>
            </a:r>
            <a:r>
              <a:rPr lang="en-CA" sz="2400" dirty="0"/>
              <a:t>price plus all costs necessary to get the asset ready for use</a:t>
            </a:r>
            <a:r>
              <a:rPr lang="en-CA" sz="2400" dirty="0" smtClean="0"/>
              <a:t>.</a:t>
            </a:r>
          </a:p>
          <a:p>
            <a:pPr marL="514350" lvl="0" indent="-514350">
              <a:buFont typeface="+mj-lt"/>
              <a:buAutoNum type="arabicPeriod"/>
            </a:pPr>
            <a:endParaRPr lang="en-CA" sz="2400" dirty="0"/>
          </a:p>
          <a:p>
            <a:pPr marL="0" lvl="0" indent="0">
              <a:buNone/>
            </a:pPr>
            <a:r>
              <a:rPr lang="en-CA" sz="2400" b="1" dirty="0" smtClean="0"/>
              <a:t>2. Useful life</a:t>
            </a:r>
          </a:p>
          <a:p>
            <a:pPr marL="685800" lvl="1"/>
            <a:r>
              <a:rPr lang="en-CA" sz="2400" dirty="0" smtClean="0"/>
              <a:t>the </a:t>
            </a:r>
            <a:r>
              <a:rPr lang="en-CA" sz="2400" dirty="0"/>
              <a:t>period of time over which an asset is expected to be available for use or the number of units of production or units of output that are expected to obtained from an asset. </a:t>
            </a:r>
            <a:endParaRPr lang="en-CA" sz="2400" dirty="0" smtClean="0"/>
          </a:p>
          <a:p>
            <a:pPr marL="685800" lvl="1"/>
            <a:r>
              <a:rPr lang="en-CA" sz="2400" dirty="0" smtClean="0"/>
              <a:t>is </a:t>
            </a:r>
            <a:r>
              <a:rPr lang="en-CA" sz="2400" dirty="0"/>
              <a:t>an </a:t>
            </a:r>
            <a:r>
              <a:rPr lang="en-CA" sz="2400" dirty="0" smtClean="0"/>
              <a:t>estimate.</a:t>
            </a:r>
          </a:p>
          <a:p>
            <a:pPr marL="685800" lvl="1"/>
            <a:endParaRPr lang="en-CA" sz="2400" dirty="0"/>
          </a:p>
          <a:p>
            <a:pPr marL="0" lvl="0" indent="0">
              <a:buNone/>
            </a:pPr>
            <a:r>
              <a:rPr lang="en-CA" sz="2400" b="1" dirty="0"/>
              <a:t>3. Residual value</a:t>
            </a:r>
          </a:p>
          <a:p>
            <a:pPr lvl="1"/>
            <a:r>
              <a:rPr lang="en-CA" sz="2400" dirty="0"/>
              <a:t>an estimate of the amount that a company would obtain from the disposal of the asset if the asset were sold as it will be and in the condition it is expected to be in at the end of its useful life.</a:t>
            </a:r>
          </a:p>
          <a:p>
            <a:pPr marL="685800" lvl="1"/>
            <a:endParaRPr lang="en-CA" sz="2400" dirty="0" smtClean="0"/>
          </a:p>
          <a:p>
            <a:pPr marL="514350" lvl="0" indent="-514350">
              <a:buFont typeface="+mj-lt"/>
              <a:buAutoNum type="arabicPeriod"/>
            </a:pPr>
            <a:endParaRPr lang="en-CA" sz="2400" dirty="0"/>
          </a:p>
          <a:p>
            <a:pPr marL="0" indent="0">
              <a:buNone/>
            </a:pPr>
            <a:endParaRPr lang="en-CA" sz="1600" dirty="0"/>
          </a:p>
        </p:txBody>
      </p:sp>
    </p:spTree>
    <p:extLst>
      <p:ext uri="{BB962C8B-B14F-4D97-AF65-F5344CB8AC3E}">
        <p14:creationId xmlns:p14="http://schemas.microsoft.com/office/powerpoint/2010/main" val="23998356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Depreciation</a:t>
            </a:r>
          </a:p>
        </p:txBody>
      </p:sp>
      <p:sp>
        <p:nvSpPr>
          <p:cNvPr id="3" name="Content Placeholder 2"/>
          <p:cNvSpPr>
            <a:spLocks noGrp="1"/>
          </p:cNvSpPr>
          <p:nvPr>
            <p:ph idx="1"/>
          </p:nvPr>
        </p:nvSpPr>
        <p:spPr/>
        <p:txBody>
          <a:bodyPr>
            <a:normAutofit/>
          </a:bodyPr>
          <a:lstStyle/>
          <a:p>
            <a:pPr marL="0" indent="0">
              <a:buNone/>
            </a:pPr>
            <a:r>
              <a:rPr lang="en-US" altLang="en-US" sz="2400" b="1" dirty="0" smtClean="0"/>
              <a:t>Depreciation methods:</a:t>
            </a:r>
          </a:p>
          <a:p>
            <a:pPr marL="914400" lvl="1" indent="-457200">
              <a:buFont typeface="+mj-lt"/>
              <a:buAutoNum type="arabicPeriod"/>
            </a:pPr>
            <a:r>
              <a:rPr lang="en-US" altLang="en-US" sz="2400" dirty="0" smtClean="0"/>
              <a:t>Straight-line</a:t>
            </a:r>
            <a:endParaRPr lang="en-US" altLang="en-US" sz="2400" dirty="0"/>
          </a:p>
          <a:p>
            <a:pPr marL="914400" lvl="1" indent="-457200">
              <a:buFont typeface="+mj-lt"/>
              <a:buAutoNum type="arabicPeriod"/>
            </a:pPr>
            <a:r>
              <a:rPr lang="en-US" altLang="en-US" sz="2400" dirty="0" smtClean="0"/>
              <a:t>Diminishing-balance</a:t>
            </a:r>
            <a:endParaRPr lang="en-US" altLang="en-US" sz="2400" dirty="0"/>
          </a:p>
          <a:p>
            <a:pPr marL="914400" lvl="1" indent="-457200">
              <a:buFont typeface="+mj-lt"/>
              <a:buAutoNum type="arabicPeriod"/>
            </a:pPr>
            <a:r>
              <a:rPr lang="en-US" altLang="en-US" sz="2400" dirty="0" smtClean="0"/>
              <a:t>Units-of-production</a:t>
            </a:r>
            <a:endParaRPr lang="en-CA" altLang="en-US" sz="2400" dirty="0"/>
          </a:p>
          <a:p>
            <a:pPr marL="0" indent="0">
              <a:buNone/>
            </a:pPr>
            <a:endParaRPr lang="en-CA" sz="2400" dirty="0" smtClean="0"/>
          </a:p>
          <a:p>
            <a:pPr marL="0" indent="0">
              <a:buNone/>
            </a:pPr>
            <a:r>
              <a:rPr lang="en-CA" sz="2400" dirty="0" smtClean="0"/>
              <a:t>Each method results in the same amount of total depreciation over the asset’s useful life.</a:t>
            </a:r>
            <a:endParaRPr lang="en-CA" sz="2400" dirty="0"/>
          </a:p>
        </p:txBody>
      </p:sp>
    </p:spTree>
    <p:extLst>
      <p:ext uri="{BB962C8B-B14F-4D97-AF65-F5344CB8AC3E}">
        <p14:creationId xmlns:p14="http://schemas.microsoft.com/office/powerpoint/2010/main" val="83899978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Depreciation</a:t>
            </a:r>
          </a:p>
        </p:txBody>
      </p:sp>
      <p:sp>
        <p:nvSpPr>
          <p:cNvPr id="3" name="Content Placeholder 2"/>
          <p:cNvSpPr>
            <a:spLocks noGrp="1"/>
          </p:cNvSpPr>
          <p:nvPr>
            <p:ph idx="1"/>
          </p:nvPr>
        </p:nvSpPr>
        <p:spPr>
          <a:xfrm>
            <a:off x="457200" y="1600201"/>
            <a:ext cx="8229600" cy="4277071"/>
          </a:xfrm>
        </p:spPr>
        <p:txBody>
          <a:bodyPr>
            <a:normAutofit fontScale="92500"/>
          </a:bodyPr>
          <a:lstStyle/>
          <a:p>
            <a:pPr marL="0" indent="0">
              <a:buNone/>
            </a:pPr>
            <a:r>
              <a:rPr lang="en-CA" sz="2600" b="1" dirty="0"/>
              <a:t>1. Straight-line depreciation </a:t>
            </a:r>
          </a:p>
          <a:p>
            <a:r>
              <a:rPr lang="en-CA" sz="2600" dirty="0" smtClean="0"/>
              <a:t>is </a:t>
            </a:r>
            <a:r>
              <a:rPr lang="en-CA" sz="2600" dirty="0"/>
              <a:t>the most widely used method of depreciation.</a:t>
            </a:r>
          </a:p>
          <a:p>
            <a:pPr marL="0" indent="0">
              <a:buNone/>
            </a:pPr>
            <a:r>
              <a:rPr lang="en-CA" sz="2600" dirty="0"/>
              <a:t> </a:t>
            </a:r>
          </a:p>
          <a:p>
            <a:r>
              <a:rPr lang="en-CA" sz="2600" dirty="0" smtClean="0"/>
              <a:t>an </a:t>
            </a:r>
            <a:r>
              <a:rPr lang="en-CA" sz="2600" dirty="0"/>
              <a:t>equal amount of depreciation is expensed each year of the asset’s useful life as long as the cost of the asset, the useful life, and the residual value did not change.</a:t>
            </a:r>
          </a:p>
          <a:p>
            <a:pPr marL="0" indent="0">
              <a:buNone/>
            </a:pPr>
            <a:r>
              <a:rPr lang="en-CA" sz="2600" dirty="0"/>
              <a:t> </a:t>
            </a:r>
          </a:p>
          <a:p>
            <a:pPr lvl="0"/>
            <a:r>
              <a:rPr lang="en-CA" sz="2600" dirty="0" smtClean="0"/>
              <a:t>annual depreciation=(cost -residual value)/ estimated useful </a:t>
            </a:r>
            <a:r>
              <a:rPr lang="en-CA" sz="2600" dirty="0"/>
              <a:t>life measured in years.</a:t>
            </a:r>
          </a:p>
          <a:p>
            <a:pPr marL="0" indent="0">
              <a:buNone/>
            </a:pPr>
            <a:endParaRPr lang="en-CA" dirty="0"/>
          </a:p>
        </p:txBody>
      </p:sp>
    </p:spTree>
    <p:extLst>
      <p:ext uri="{BB962C8B-B14F-4D97-AF65-F5344CB8AC3E}">
        <p14:creationId xmlns:p14="http://schemas.microsoft.com/office/powerpoint/2010/main" val="40968910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Depreciation</a:t>
            </a:r>
          </a:p>
        </p:txBody>
      </p:sp>
      <p:sp>
        <p:nvSpPr>
          <p:cNvPr id="3" name="Content Placeholder 2"/>
          <p:cNvSpPr>
            <a:spLocks noGrp="1"/>
          </p:cNvSpPr>
          <p:nvPr>
            <p:ph idx="1"/>
          </p:nvPr>
        </p:nvSpPr>
        <p:spPr>
          <a:xfrm>
            <a:off x="457200" y="1600200"/>
            <a:ext cx="8229600" cy="5257800"/>
          </a:xfrm>
        </p:spPr>
        <p:txBody>
          <a:bodyPr>
            <a:noAutofit/>
          </a:bodyPr>
          <a:lstStyle/>
          <a:p>
            <a:pPr marL="0" indent="0">
              <a:buNone/>
            </a:pPr>
            <a:r>
              <a:rPr lang="en-CA" sz="2400" b="1" dirty="0" smtClean="0"/>
              <a:t>2. The </a:t>
            </a:r>
            <a:r>
              <a:rPr lang="en-CA" sz="2400" b="1" dirty="0"/>
              <a:t>diminishing-balance </a:t>
            </a:r>
            <a:r>
              <a:rPr lang="en-CA" sz="2400" b="1" dirty="0" smtClean="0"/>
              <a:t>method</a:t>
            </a:r>
          </a:p>
          <a:p>
            <a:r>
              <a:rPr lang="en-CA" sz="2400" dirty="0" smtClean="0"/>
              <a:t>is </a:t>
            </a:r>
            <a:r>
              <a:rPr lang="en-CA" sz="2400" dirty="0"/>
              <a:t>an accelerated </a:t>
            </a:r>
            <a:r>
              <a:rPr lang="en-CA" sz="2400" dirty="0" smtClean="0"/>
              <a:t>method.</a:t>
            </a:r>
          </a:p>
          <a:p>
            <a:pPr marL="0" indent="0">
              <a:buNone/>
            </a:pPr>
            <a:endParaRPr lang="en-CA" sz="2400" dirty="0" smtClean="0"/>
          </a:p>
          <a:p>
            <a:r>
              <a:rPr lang="en-CA" sz="2400" dirty="0" smtClean="0"/>
              <a:t>Depreciation= carrying amount at the beginning of the year x rate</a:t>
            </a:r>
            <a:endParaRPr lang="en-CA" sz="2400" dirty="0"/>
          </a:p>
          <a:p>
            <a:endParaRPr lang="en-CA" sz="2400" dirty="0" smtClean="0"/>
          </a:p>
          <a:p>
            <a:r>
              <a:rPr lang="en-CA" sz="2400" dirty="0" smtClean="0"/>
              <a:t>The </a:t>
            </a:r>
            <a:r>
              <a:rPr lang="en-CA" sz="2400" dirty="0"/>
              <a:t>depreciation rate remains constant from year to year, but the carrying amount to which the rate is applied declines each </a:t>
            </a:r>
            <a:r>
              <a:rPr lang="en-CA" sz="2400" dirty="0" smtClean="0"/>
              <a:t>year.</a:t>
            </a:r>
          </a:p>
          <a:p>
            <a:pPr marL="0" indent="0">
              <a:buNone/>
            </a:pPr>
            <a:endParaRPr lang="en-CA" sz="2400" dirty="0"/>
          </a:p>
          <a:p>
            <a:r>
              <a:rPr lang="en-CA" sz="2400" dirty="0" smtClean="0"/>
              <a:t>A common </a:t>
            </a:r>
            <a:r>
              <a:rPr lang="en-CA" sz="2400" dirty="0"/>
              <a:t>method is </a:t>
            </a:r>
            <a:r>
              <a:rPr lang="en-CA" sz="2400" dirty="0" smtClean="0"/>
              <a:t>the double </a:t>
            </a:r>
            <a:r>
              <a:rPr lang="en-CA" sz="2400" dirty="0"/>
              <a:t>diminishing-balance method.</a:t>
            </a:r>
          </a:p>
          <a:p>
            <a:endParaRPr lang="en-CA" sz="2400" dirty="0" smtClean="0"/>
          </a:p>
          <a:p>
            <a:endParaRPr lang="en-CA" sz="2400" dirty="0"/>
          </a:p>
        </p:txBody>
      </p:sp>
    </p:spTree>
    <p:extLst>
      <p:ext uri="{BB962C8B-B14F-4D97-AF65-F5344CB8AC3E}">
        <p14:creationId xmlns:p14="http://schemas.microsoft.com/office/powerpoint/2010/main" val="388680941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lstStyle/>
          <a:p>
            <a:r>
              <a:rPr lang="en-CA" dirty="0" smtClean="0"/>
              <a:t>Learning Objectives</a:t>
            </a:r>
            <a:endParaRPr lang="en-CA" dirty="0"/>
          </a:p>
        </p:txBody>
      </p:sp>
      <p:sp>
        <p:nvSpPr>
          <p:cNvPr id="16" name="Content Placeholder 15"/>
          <p:cNvSpPr>
            <a:spLocks noGrp="1"/>
          </p:cNvSpPr>
          <p:nvPr>
            <p:ph idx="1"/>
          </p:nvPr>
        </p:nvSpPr>
        <p:spPr>
          <a:xfrm>
            <a:off x="457200" y="1600200"/>
            <a:ext cx="8229600" cy="4061048"/>
          </a:xfrm>
        </p:spPr>
        <p:txBody>
          <a:bodyPr>
            <a:normAutofit/>
          </a:bodyPr>
          <a:lstStyle/>
          <a:p>
            <a:pPr>
              <a:lnSpc>
                <a:spcPct val="80000"/>
              </a:lnSpc>
              <a:buFont typeface="Calibri" pitchFamily="34" charset="0"/>
              <a:buAutoNum type="arabicPeriod"/>
              <a:defRPr/>
            </a:pPr>
            <a:r>
              <a:rPr lang="en-US" sz="2000" dirty="0" smtClean="0"/>
              <a:t>Determine </a:t>
            </a:r>
            <a:r>
              <a:rPr lang="en-US" sz="2000" dirty="0"/>
              <a:t>the cost of </a:t>
            </a:r>
            <a:r>
              <a:rPr lang="en-US" sz="2000" dirty="0" smtClean="0"/>
              <a:t>PPE</a:t>
            </a:r>
            <a:r>
              <a:rPr lang="en-US" sz="2000" dirty="0" smtClean="0"/>
              <a:t>.</a:t>
            </a:r>
            <a:endParaRPr lang="en-US" sz="2000" dirty="0" smtClean="0"/>
          </a:p>
          <a:p>
            <a:pPr>
              <a:lnSpc>
                <a:spcPct val="80000"/>
              </a:lnSpc>
              <a:buFont typeface="Calibri" pitchFamily="34" charset="0"/>
              <a:buAutoNum type="arabicPeriod"/>
              <a:defRPr/>
            </a:pPr>
            <a:r>
              <a:rPr lang="en-US" sz="2000" dirty="0" smtClean="0"/>
              <a:t>Explain </a:t>
            </a:r>
            <a:r>
              <a:rPr lang="en-US" sz="2000" dirty="0"/>
              <a:t>and calculate depreciation.</a:t>
            </a:r>
          </a:p>
          <a:p>
            <a:pPr>
              <a:lnSpc>
                <a:spcPct val="80000"/>
              </a:lnSpc>
              <a:buFont typeface="Calibri" pitchFamily="34" charset="0"/>
              <a:buAutoNum type="arabicPeriod"/>
              <a:defRPr/>
            </a:pPr>
            <a:r>
              <a:rPr lang="en-US" sz="2000" dirty="0"/>
              <a:t>Describe other accounting issues related to depreciation.</a:t>
            </a:r>
          </a:p>
          <a:p>
            <a:pPr>
              <a:lnSpc>
                <a:spcPct val="80000"/>
              </a:lnSpc>
              <a:buFont typeface="Calibri" pitchFamily="34" charset="0"/>
              <a:buAutoNum type="arabicPeriod"/>
              <a:defRPr/>
            </a:pPr>
            <a:r>
              <a:rPr lang="en-US" sz="2000" dirty="0"/>
              <a:t>Account for the disposal of property, plant and equipment.</a:t>
            </a:r>
          </a:p>
          <a:p>
            <a:pPr>
              <a:lnSpc>
                <a:spcPct val="80000"/>
              </a:lnSpc>
              <a:buFont typeface="Calibri" pitchFamily="34" charset="0"/>
              <a:buAutoNum type="arabicPeriod"/>
              <a:defRPr/>
            </a:pPr>
            <a:r>
              <a:rPr lang="en-US" sz="2000" dirty="0"/>
              <a:t>Identify the basic accounting issues for intangible assets and goodwill.</a:t>
            </a:r>
          </a:p>
          <a:p>
            <a:pPr>
              <a:lnSpc>
                <a:spcPct val="80000"/>
              </a:lnSpc>
              <a:buFont typeface="Calibri" pitchFamily="34" charset="0"/>
              <a:buAutoNum type="arabicPeriod"/>
              <a:defRPr/>
            </a:pPr>
            <a:r>
              <a:rPr lang="en-US" sz="2000" dirty="0"/>
              <a:t>Illustrate how long-lived assets are reported in the financial statements.</a:t>
            </a:r>
          </a:p>
          <a:p>
            <a:pPr>
              <a:lnSpc>
                <a:spcPct val="80000"/>
              </a:lnSpc>
              <a:buFont typeface="Calibri" pitchFamily="34" charset="0"/>
              <a:buAutoNum type="arabicPeriod"/>
              <a:defRPr/>
            </a:pPr>
            <a:r>
              <a:rPr lang="en-US" sz="2000" dirty="0"/>
              <a:t>Describe the methods for evaluating the use of assets.</a:t>
            </a:r>
          </a:p>
          <a:p>
            <a:pPr marL="0" indent="0">
              <a:buNone/>
            </a:pPr>
            <a:endParaRPr lang="fr-CA" dirty="0" smtClean="0"/>
          </a:p>
        </p:txBody>
      </p:sp>
    </p:spTree>
    <p:extLst>
      <p:ext uri="{BB962C8B-B14F-4D97-AF65-F5344CB8AC3E}">
        <p14:creationId xmlns:p14="http://schemas.microsoft.com/office/powerpoint/2010/main" val="102790020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Depreciation</a:t>
            </a:r>
          </a:p>
        </p:txBody>
      </p:sp>
      <p:sp>
        <p:nvSpPr>
          <p:cNvPr id="3" name="Content Placeholder 2"/>
          <p:cNvSpPr>
            <a:spLocks noGrp="1"/>
          </p:cNvSpPr>
          <p:nvPr>
            <p:ph idx="1"/>
          </p:nvPr>
        </p:nvSpPr>
        <p:spPr>
          <a:xfrm>
            <a:off x="457200" y="1600200"/>
            <a:ext cx="8229600" cy="4925144"/>
          </a:xfrm>
        </p:spPr>
        <p:txBody>
          <a:bodyPr>
            <a:normAutofit fontScale="77500" lnSpcReduction="20000"/>
          </a:bodyPr>
          <a:lstStyle/>
          <a:p>
            <a:pPr marL="0" lvl="0" indent="0">
              <a:buNone/>
            </a:pPr>
            <a:r>
              <a:rPr lang="en-CA" sz="2800" b="1" dirty="0" smtClean="0"/>
              <a:t>3. The units-of-production method</a:t>
            </a:r>
            <a:endParaRPr lang="en-CA" sz="2800" dirty="0" smtClean="0"/>
          </a:p>
          <a:p>
            <a:pPr lvl="0"/>
            <a:r>
              <a:rPr lang="en-CA" sz="2800" dirty="0" smtClean="0"/>
              <a:t>the </a:t>
            </a:r>
            <a:r>
              <a:rPr lang="en-CA" sz="2800" dirty="0"/>
              <a:t>life of an asset is expressed in terms of the total units of production or the total use expected from the asset</a:t>
            </a:r>
            <a:r>
              <a:rPr lang="en-CA" sz="2800" dirty="0" smtClean="0"/>
              <a:t>.</a:t>
            </a:r>
          </a:p>
          <a:p>
            <a:pPr marL="0" lvl="0" indent="0">
              <a:buNone/>
            </a:pPr>
            <a:endParaRPr lang="en-CA" sz="2800" dirty="0"/>
          </a:p>
          <a:p>
            <a:pPr lvl="0"/>
            <a:r>
              <a:rPr lang="en-CA" sz="2800" dirty="0"/>
              <a:t>Production levels used to measure depreciation include units of output, machine hours, kilometres driven, or hours used.</a:t>
            </a:r>
          </a:p>
          <a:p>
            <a:pPr lvl="0"/>
            <a:endParaRPr lang="en-CA" sz="2800" dirty="0" smtClean="0"/>
          </a:p>
          <a:p>
            <a:pPr lvl="0"/>
            <a:r>
              <a:rPr lang="en-CA" sz="2800" dirty="0" smtClean="0"/>
              <a:t>Two steps to calculate depreciation:</a:t>
            </a:r>
          </a:p>
          <a:p>
            <a:pPr marL="1371600" lvl="2" indent="-514350">
              <a:buFont typeface="+mj-lt"/>
              <a:buAutoNum type="arabicPeriod"/>
            </a:pPr>
            <a:r>
              <a:rPr lang="en-CA" sz="2800" dirty="0"/>
              <a:t>D</a:t>
            </a:r>
            <a:r>
              <a:rPr lang="en-CA" sz="2800" dirty="0" smtClean="0"/>
              <a:t>etermine the depreciation amount per unit: (cost-residual value)/total estimated units of production.</a:t>
            </a:r>
          </a:p>
          <a:p>
            <a:pPr marL="1371600" lvl="2" indent="-514350">
              <a:buFont typeface="+mj-lt"/>
              <a:buAutoNum type="arabicPeriod"/>
            </a:pPr>
            <a:r>
              <a:rPr lang="en-CA" sz="2800" dirty="0" smtClean="0"/>
              <a:t>Multiply the depreciation amount per unit by the units produced or used during the year to arrive at annual depreciation.</a:t>
            </a:r>
          </a:p>
          <a:p>
            <a:pPr marL="0" indent="0">
              <a:buNone/>
            </a:pPr>
            <a:endParaRPr lang="en-CA" dirty="0"/>
          </a:p>
        </p:txBody>
      </p:sp>
    </p:spTree>
    <p:extLst>
      <p:ext uri="{BB962C8B-B14F-4D97-AF65-F5344CB8AC3E}">
        <p14:creationId xmlns:p14="http://schemas.microsoft.com/office/powerpoint/2010/main" val="331591389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E9-3 page 502</a:t>
            </a:r>
            <a:endParaRPr lang="en-CA" dirty="0"/>
          </a:p>
        </p:txBody>
      </p:sp>
      <p:sp>
        <p:nvSpPr>
          <p:cNvPr id="3" name="Content Placeholder 2"/>
          <p:cNvSpPr>
            <a:spLocks noGrp="1"/>
          </p:cNvSpPr>
          <p:nvPr>
            <p:ph idx="1"/>
          </p:nvPr>
        </p:nvSpPr>
        <p:spPr>
          <a:xfrm>
            <a:off x="457200" y="1600200"/>
            <a:ext cx="8507288" cy="5501208"/>
          </a:xfrm>
        </p:spPr>
        <p:txBody>
          <a:bodyPr>
            <a:normAutofit/>
          </a:bodyPr>
          <a:lstStyle/>
          <a:p>
            <a:endParaRPr lang="en-CA" dirty="0"/>
          </a:p>
        </p:txBody>
      </p:sp>
    </p:spTree>
    <p:extLst>
      <p:ext uri="{BB962C8B-B14F-4D97-AF65-F5344CB8AC3E}">
        <p14:creationId xmlns:p14="http://schemas.microsoft.com/office/powerpoint/2010/main" val="26050428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nodePh="1">
                                  <p:stCondLst>
                                    <p:cond delay="0"/>
                                  </p:stCondLst>
                                  <p:endCondLst>
                                    <p:cond evt="begin" delay="0">
                                      <p:tn val="5"/>
                                    </p:cond>
                                  </p:end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Depreciation</a:t>
            </a:r>
          </a:p>
        </p:txBody>
      </p:sp>
      <p:sp>
        <p:nvSpPr>
          <p:cNvPr id="3" name="Content Placeholder 2"/>
          <p:cNvSpPr>
            <a:spLocks noGrp="1"/>
          </p:cNvSpPr>
          <p:nvPr>
            <p:ph idx="1"/>
          </p:nvPr>
        </p:nvSpPr>
        <p:spPr/>
        <p:txBody>
          <a:bodyPr>
            <a:normAutofit fontScale="92500" lnSpcReduction="20000"/>
          </a:bodyPr>
          <a:lstStyle/>
          <a:p>
            <a:pPr marL="0" lvl="0" indent="0">
              <a:buNone/>
            </a:pPr>
            <a:r>
              <a:rPr lang="en-CA" sz="2600" b="1" dirty="0" smtClean="0"/>
              <a:t>Which method to use?</a:t>
            </a:r>
          </a:p>
          <a:p>
            <a:pPr marL="0" lvl="0" indent="0">
              <a:buNone/>
            </a:pPr>
            <a:r>
              <a:rPr lang="en-CA" sz="2600" dirty="0"/>
              <a:t>T</a:t>
            </a:r>
            <a:r>
              <a:rPr lang="en-CA" sz="2600" dirty="0" smtClean="0"/>
              <a:t>he </a:t>
            </a:r>
            <a:r>
              <a:rPr lang="en-CA" sz="2600" dirty="0"/>
              <a:t>method that best matches the estimated pattern in which the benefits of the asset are expected to be consumed. </a:t>
            </a:r>
            <a:endParaRPr lang="en-CA" sz="2600" dirty="0" smtClean="0"/>
          </a:p>
          <a:p>
            <a:pPr marL="0" lvl="0" indent="0">
              <a:buNone/>
            </a:pPr>
            <a:endParaRPr lang="en-CA" sz="2600" dirty="0"/>
          </a:p>
          <a:p>
            <a:pPr lvl="1"/>
            <a:r>
              <a:rPr lang="en-CA" sz="2400" dirty="0" smtClean="0"/>
              <a:t>straight-line method if </a:t>
            </a:r>
            <a:r>
              <a:rPr lang="en-CA" sz="2400" dirty="0"/>
              <a:t>the economic benefit of an asset is fairly consistent over </a:t>
            </a:r>
            <a:r>
              <a:rPr lang="en-CA" sz="2400" dirty="0" smtClean="0"/>
              <a:t>time. </a:t>
            </a:r>
          </a:p>
          <a:p>
            <a:pPr marL="457200" lvl="1" indent="0">
              <a:buNone/>
            </a:pPr>
            <a:endParaRPr lang="en-CA" sz="2400" dirty="0"/>
          </a:p>
          <a:p>
            <a:pPr lvl="1"/>
            <a:r>
              <a:rPr lang="en-CA" sz="2400" dirty="0" smtClean="0"/>
              <a:t>the </a:t>
            </a:r>
            <a:r>
              <a:rPr lang="en-CA" sz="2400" dirty="0"/>
              <a:t>diminishing-balance method </a:t>
            </a:r>
            <a:r>
              <a:rPr lang="en-CA" sz="2400" dirty="0" smtClean="0"/>
              <a:t>if </a:t>
            </a:r>
            <a:r>
              <a:rPr lang="en-CA" sz="2400" dirty="0"/>
              <a:t>the company receives more economic benefit in the early years of the asset’s useful life </a:t>
            </a:r>
            <a:r>
              <a:rPr lang="en-CA" sz="2400" dirty="0" smtClean="0"/>
              <a:t>than in </a:t>
            </a:r>
            <a:r>
              <a:rPr lang="en-CA" sz="2400" dirty="0"/>
              <a:t>the later years</a:t>
            </a:r>
            <a:r>
              <a:rPr lang="en-CA" sz="2400" dirty="0" smtClean="0"/>
              <a:t>.</a:t>
            </a:r>
          </a:p>
          <a:p>
            <a:pPr lvl="1"/>
            <a:endParaRPr lang="en-CA" sz="2400" dirty="0"/>
          </a:p>
          <a:p>
            <a:pPr lvl="1"/>
            <a:r>
              <a:rPr lang="en-CA" sz="2400" dirty="0" smtClean="0"/>
              <a:t>the </a:t>
            </a:r>
            <a:r>
              <a:rPr lang="en-CA" sz="2400" dirty="0"/>
              <a:t>units-of-production method </a:t>
            </a:r>
            <a:r>
              <a:rPr lang="en-CA" sz="2400" dirty="0" smtClean="0"/>
              <a:t>if usage </a:t>
            </a:r>
            <a:r>
              <a:rPr lang="en-CA" sz="2400" dirty="0"/>
              <a:t>varies over time</a:t>
            </a:r>
            <a:r>
              <a:rPr lang="en-CA" sz="2400" dirty="0" smtClean="0"/>
              <a:t>.</a:t>
            </a:r>
          </a:p>
          <a:p>
            <a:pPr marL="0" lvl="0" indent="0">
              <a:buNone/>
            </a:pPr>
            <a:endParaRPr lang="en-CA" dirty="0"/>
          </a:p>
          <a:p>
            <a:endParaRPr lang="en-CA" dirty="0"/>
          </a:p>
          <a:p>
            <a:endParaRPr lang="en-CA" dirty="0"/>
          </a:p>
        </p:txBody>
      </p:sp>
    </p:spTree>
    <p:extLst>
      <p:ext uri="{BB962C8B-B14F-4D97-AF65-F5344CB8AC3E}">
        <p14:creationId xmlns:p14="http://schemas.microsoft.com/office/powerpoint/2010/main" val="292802102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CA" dirty="0" smtClean="0"/>
              <a:t/>
            </a:r>
            <a:br>
              <a:rPr lang="en-CA" dirty="0" smtClean="0"/>
            </a:br>
            <a:r>
              <a:rPr lang="en-CA" dirty="0" smtClean="0"/>
              <a:t>Other </a:t>
            </a:r>
            <a:r>
              <a:rPr lang="en-CA" dirty="0"/>
              <a:t>Accounting Issues Related to Depreciation</a:t>
            </a:r>
            <a:br>
              <a:rPr lang="en-CA" dirty="0"/>
            </a:br>
            <a:endParaRPr lang="en-CA" dirty="0"/>
          </a:p>
        </p:txBody>
      </p:sp>
      <p:sp>
        <p:nvSpPr>
          <p:cNvPr id="3" name="Content Placeholder 2"/>
          <p:cNvSpPr>
            <a:spLocks noGrp="1"/>
          </p:cNvSpPr>
          <p:nvPr>
            <p:ph idx="1"/>
          </p:nvPr>
        </p:nvSpPr>
        <p:spPr>
          <a:xfrm>
            <a:off x="539552" y="1700808"/>
            <a:ext cx="8229600" cy="4104456"/>
          </a:xfrm>
        </p:spPr>
        <p:txBody>
          <a:bodyPr>
            <a:normAutofit fontScale="77500" lnSpcReduction="20000"/>
          </a:bodyPr>
          <a:lstStyle/>
          <a:p>
            <a:pPr marL="0" lvl="0" indent="0">
              <a:buNone/>
            </a:pPr>
            <a:r>
              <a:rPr lang="en-CA" sz="3100" b="1" dirty="0"/>
              <a:t>Impairment </a:t>
            </a:r>
            <a:r>
              <a:rPr lang="en-CA" sz="3100" b="1" dirty="0" smtClean="0"/>
              <a:t>loss</a:t>
            </a:r>
          </a:p>
          <a:p>
            <a:pPr lvl="0"/>
            <a:r>
              <a:rPr lang="en-CA" sz="3100" dirty="0"/>
              <a:t>T</a:t>
            </a:r>
            <a:r>
              <a:rPr lang="en-CA" sz="3100" dirty="0" smtClean="0"/>
              <a:t>he </a:t>
            </a:r>
            <a:r>
              <a:rPr lang="en-CA" sz="3100" dirty="0"/>
              <a:t>carrying amount of an </a:t>
            </a:r>
            <a:r>
              <a:rPr lang="en-CA" sz="3100" dirty="0" smtClean="0"/>
              <a:t>asset - recoverable amount.</a:t>
            </a:r>
          </a:p>
          <a:p>
            <a:pPr marL="0" lvl="0" indent="0">
              <a:buNone/>
            </a:pPr>
            <a:endParaRPr lang="en-CA" sz="3100" dirty="0" smtClean="0"/>
          </a:p>
          <a:p>
            <a:pPr lvl="0"/>
            <a:r>
              <a:rPr lang="en-CA" sz="3100" dirty="0"/>
              <a:t>Journal entry:</a:t>
            </a:r>
          </a:p>
          <a:p>
            <a:pPr marL="400050" lvl="1" indent="0">
              <a:buNone/>
            </a:pPr>
            <a:r>
              <a:rPr lang="en-CA" sz="3100" dirty="0"/>
              <a:t>Dr. Impairment Loss		</a:t>
            </a:r>
          </a:p>
          <a:p>
            <a:pPr marL="400050" lvl="1" indent="0">
              <a:buNone/>
            </a:pPr>
            <a:r>
              <a:rPr lang="en-CA" sz="3100" dirty="0"/>
              <a:t>		Cr. Accumulated Depreciation	</a:t>
            </a:r>
          </a:p>
          <a:p>
            <a:pPr marL="0" lvl="0" indent="0">
              <a:buNone/>
            </a:pPr>
            <a:endParaRPr lang="en-CA" sz="3100" dirty="0" smtClean="0"/>
          </a:p>
          <a:p>
            <a:pPr lvl="0"/>
            <a:r>
              <a:rPr lang="en-CA" sz="3100" dirty="0" smtClean="0"/>
              <a:t>Companies </a:t>
            </a:r>
            <a:r>
              <a:rPr lang="en-CA" sz="3100" dirty="0"/>
              <a:t>must review their assets regularly for possible impairment, and do so whenever a change in circumstances affects fair </a:t>
            </a:r>
            <a:r>
              <a:rPr lang="en-CA" sz="3100" dirty="0" smtClean="0"/>
              <a:t>value.</a:t>
            </a:r>
          </a:p>
          <a:p>
            <a:pPr marL="0" lvl="0" indent="0">
              <a:buNone/>
            </a:pPr>
            <a:endParaRPr lang="en-CA" sz="3400" dirty="0" smtClean="0"/>
          </a:p>
          <a:p>
            <a:pPr lvl="0"/>
            <a:endParaRPr lang="en-CA" sz="3400" dirty="0" smtClean="0"/>
          </a:p>
          <a:p>
            <a:pPr lvl="1"/>
            <a:endParaRPr lang="en-CA" sz="2600" dirty="0" smtClean="0"/>
          </a:p>
          <a:p>
            <a:pPr marL="457200" lvl="1" indent="0">
              <a:buNone/>
            </a:pPr>
            <a:endParaRPr lang="en-CA" sz="2600" dirty="0"/>
          </a:p>
          <a:p>
            <a:pPr marL="0" indent="0">
              <a:buNone/>
            </a:pPr>
            <a:endParaRPr lang="en-CA" dirty="0"/>
          </a:p>
        </p:txBody>
      </p:sp>
    </p:spTree>
    <p:extLst>
      <p:ext uri="{BB962C8B-B14F-4D97-AF65-F5344CB8AC3E}">
        <p14:creationId xmlns:p14="http://schemas.microsoft.com/office/powerpoint/2010/main" val="41218525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CA" dirty="0"/>
              <a:t>Other Accounting Issues Related to Depreciation</a:t>
            </a:r>
          </a:p>
        </p:txBody>
      </p:sp>
      <p:sp>
        <p:nvSpPr>
          <p:cNvPr id="3" name="Content Placeholder 2"/>
          <p:cNvSpPr>
            <a:spLocks noGrp="1"/>
          </p:cNvSpPr>
          <p:nvPr>
            <p:ph idx="1"/>
          </p:nvPr>
        </p:nvSpPr>
        <p:spPr/>
        <p:txBody>
          <a:bodyPr>
            <a:normAutofit/>
          </a:bodyPr>
          <a:lstStyle/>
          <a:p>
            <a:pPr lvl="0"/>
            <a:r>
              <a:rPr lang="en-CA" sz="2400" dirty="0"/>
              <a:t>T</a:t>
            </a:r>
            <a:r>
              <a:rPr lang="en-CA" sz="2400" dirty="0" smtClean="0"/>
              <a:t>he </a:t>
            </a:r>
            <a:r>
              <a:rPr lang="en-CA" sz="2400" dirty="0"/>
              <a:t>impairment loss is reported on the income statement as </a:t>
            </a:r>
            <a:r>
              <a:rPr lang="en-CA" sz="2400" b="1" dirty="0"/>
              <a:t>part of profit from continuing </a:t>
            </a:r>
            <a:r>
              <a:rPr lang="en-CA" sz="2400" b="1" dirty="0" smtClean="0"/>
              <a:t>operations</a:t>
            </a:r>
            <a:r>
              <a:rPr lang="en-CA" sz="2400" dirty="0" smtClean="0"/>
              <a:t>. </a:t>
            </a:r>
            <a:endParaRPr lang="en-CA" sz="2400" dirty="0"/>
          </a:p>
          <a:p>
            <a:pPr marL="0" indent="0">
              <a:buNone/>
            </a:pPr>
            <a:endParaRPr lang="en-CA" sz="2400" dirty="0"/>
          </a:p>
          <a:p>
            <a:r>
              <a:rPr lang="en-CA" sz="2400" dirty="0" smtClean="0"/>
              <a:t>IFRS allow </a:t>
            </a:r>
            <a:r>
              <a:rPr lang="en-CA" sz="2400" dirty="0"/>
              <a:t>the reversal of a previously recorded impairment loss. </a:t>
            </a:r>
            <a:endParaRPr lang="en-CA" sz="2400" dirty="0" smtClean="0"/>
          </a:p>
          <a:p>
            <a:pPr marL="0" indent="0">
              <a:buNone/>
            </a:pPr>
            <a:endParaRPr lang="en-CA" sz="2400" dirty="0" smtClean="0"/>
          </a:p>
          <a:p>
            <a:r>
              <a:rPr lang="en-CA" sz="2400" dirty="0" smtClean="0"/>
              <a:t>The </a:t>
            </a:r>
            <a:r>
              <a:rPr lang="en-CA" sz="2400" dirty="0"/>
              <a:t>reversal is limited to the amount required to increase the asset’s carrying amount to what it would have been if the impairment loss had not been recorded.</a:t>
            </a:r>
          </a:p>
          <a:p>
            <a:pPr marL="0" indent="0">
              <a:buNone/>
            </a:pPr>
            <a:endParaRPr lang="en-CA" dirty="0"/>
          </a:p>
        </p:txBody>
      </p:sp>
    </p:spTree>
    <p:extLst>
      <p:ext uri="{BB962C8B-B14F-4D97-AF65-F5344CB8AC3E}">
        <p14:creationId xmlns:p14="http://schemas.microsoft.com/office/powerpoint/2010/main" val="94296486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CA" dirty="0" smtClean="0"/>
              <a:t/>
            </a:r>
            <a:br>
              <a:rPr lang="en-CA" dirty="0" smtClean="0"/>
            </a:br>
            <a:r>
              <a:rPr lang="en-CA" dirty="0"/>
              <a:t>Other Accounting Issues Related to Depreciation</a:t>
            </a:r>
            <a:br>
              <a:rPr lang="en-CA" dirty="0"/>
            </a:br>
            <a:endParaRPr lang="en-CA" dirty="0"/>
          </a:p>
        </p:txBody>
      </p:sp>
      <p:sp>
        <p:nvSpPr>
          <p:cNvPr id="3" name="Content Placeholder 2"/>
          <p:cNvSpPr>
            <a:spLocks noGrp="1"/>
          </p:cNvSpPr>
          <p:nvPr>
            <p:ph idx="1"/>
          </p:nvPr>
        </p:nvSpPr>
        <p:spPr>
          <a:xfrm>
            <a:off x="457200" y="1600200"/>
            <a:ext cx="8229600" cy="1612776"/>
          </a:xfrm>
        </p:spPr>
        <p:txBody>
          <a:bodyPr>
            <a:normAutofit fontScale="70000" lnSpcReduction="20000"/>
          </a:bodyPr>
          <a:lstStyle/>
          <a:p>
            <a:pPr marL="0" indent="0">
              <a:buNone/>
            </a:pPr>
            <a:r>
              <a:rPr lang="en-CA" sz="3100" b="1" dirty="0" smtClean="0"/>
              <a:t>Example: </a:t>
            </a:r>
          </a:p>
          <a:p>
            <a:pPr marL="0" indent="0">
              <a:buNone/>
            </a:pPr>
            <a:r>
              <a:rPr lang="en-CA" sz="3100" dirty="0" smtClean="0"/>
              <a:t>An equipment has a cost of $90,000 and has accumulated depreciation of $54,000. The equipment recoverable amount is $30,000. Prepare the journal entry to the impairment loss.</a:t>
            </a:r>
          </a:p>
          <a:p>
            <a:endParaRPr lang="en-CA" sz="5000" dirty="0"/>
          </a:p>
          <a:p>
            <a:pPr marL="0" indent="0">
              <a:buNone/>
            </a:pPr>
            <a:endParaRPr lang="en-CA" sz="5000" b="1" dirty="0"/>
          </a:p>
          <a:p>
            <a:endParaRPr lang="en-CA" dirty="0"/>
          </a:p>
        </p:txBody>
      </p:sp>
    </p:spTree>
    <p:extLst>
      <p:ext uri="{BB962C8B-B14F-4D97-AF65-F5344CB8AC3E}">
        <p14:creationId xmlns:p14="http://schemas.microsoft.com/office/powerpoint/2010/main" val="109703808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CA" dirty="0" smtClean="0"/>
              <a:t/>
            </a:r>
            <a:br>
              <a:rPr lang="en-CA" dirty="0" smtClean="0"/>
            </a:br>
            <a:r>
              <a:rPr lang="en-CA" dirty="0" smtClean="0"/>
              <a:t>Account </a:t>
            </a:r>
            <a:r>
              <a:rPr lang="en-CA" dirty="0"/>
              <a:t>for the Disposal of Property, Plant, and Equipment</a:t>
            </a:r>
            <a:br>
              <a:rPr lang="en-CA" dirty="0"/>
            </a:br>
            <a:endParaRPr lang="en-CA" dirty="0"/>
          </a:p>
        </p:txBody>
      </p:sp>
      <p:sp>
        <p:nvSpPr>
          <p:cNvPr id="3" name="Content Placeholder 2"/>
          <p:cNvSpPr>
            <a:spLocks noGrp="1"/>
          </p:cNvSpPr>
          <p:nvPr>
            <p:ph idx="1"/>
          </p:nvPr>
        </p:nvSpPr>
        <p:spPr>
          <a:xfrm>
            <a:off x="457200" y="1600200"/>
            <a:ext cx="8229600" cy="5257800"/>
          </a:xfrm>
        </p:spPr>
        <p:txBody>
          <a:bodyPr>
            <a:normAutofit/>
          </a:bodyPr>
          <a:lstStyle/>
          <a:p>
            <a:pPr marL="0" lvl="0" indent="0">
              <a:buNone/>
            </a:pPr>
            <a:r>
              <a:rPr lang="en-CA" sz="2400" b="1" dirty="0" smtClean="0"/>
              <a:t>Sale of PPE:</a:t>
            </a:r>
          </a:p>
          <a:p>
            <a:pPr marL="0" lvl="0" indent="0">
              <a:buNone/>
            </a:pPr>
            <a:r>
              <a:rPr lang="en-CA" sz="2400" dirty="0" smtClean="0"/>
              <a:t>4 steps to </a:t>
            </a:r>
            <a:r>
              <a:rPr lang="en-CA" sz="2400" dirty="0"/>
              <a:t>record the </a:t>
            </a:r>
            <a:r>
              <a:rPr lang="en-CA" sz="2400" dirty="0" smtClean="0"/>
              <a:t>sale of PPE: </a:t>
            </a:r>
            <a:endParaRPr lang="en-CA" sz="2400" dirty="0"/>
          </a:p>
          <a:p>
            <a:pPr marL="914400" lvl="1" indent="-514350">
              <a:buFont typeface="+mj-lt"/>
              <a:buAutoNum type="arabicPeriod"/>
            </a:pPr>
            <a:r>
              <a:rPr lang="en-CA" sz="2000" dirty="0"/>
              <a:t>Update depreciation. </a:t>
            </a:r>
            <a:endParaRPr lang="en-CA" sz="2000" dirty="0" smtClean="0"/>
          </a:p>
          <a:p>
            <a:pPr marL="914400" lvl="1" indent="-514350">
              <a:buFont typeface="+mj-lt"/>
              <a:buAutoNum type="arabicPeriod"/>
            </a:pPr>
            <a:r>
              <a:rPr lang="en-CA" sz="2000" dirty="0" smtClean="0"/>
              <a:t>Calculate </a:t>
            </a:r>
            <a:r>
              <a:rPr lang="en-CA" sz="2000" dirty="0"/>
              <a:t>the carrying amount. </a:t>
            </a:r>
          </a:p>
          <a:p>
            <a:pPr marL="914400" lvl="1" indent="-514350">
              <a:buFont typeface="+mj-lt"/>
              <a:buAutoNum type="arabicPeriod"/>
            </a:pPr>
            <a:r>
              <a:rPr lang="en-CA" sz="2000" dirty="0"/>
              <a:t>Calculate the gain or loss. The gain or loss is the difference between the proceeds and the carrying amount. </a:t>
            </a:r>
            <a:endParaRPr lang="en-CA" sz="2000" dirty="0" smtClean="0"/>
          </a:p>
          <a:p>
            <a:pPr marL="914400" lvl="1" indent="-514350">
              <a:buFont typeface="+mj-lt"/>
              <a:buAutoNum type="arabicPeriod"/>
            </a:pPr>
            <a:r>
              <a:rPr lang="en-CA" sz="2000" dirty="0" smtClean="0"/>
              <a:t>Record </a:t>
            </a:r>
            <a:r>
              <a:rPr lang="en-CA" sz="2000" dirty="0"/>
              <a:t>the </a:t>
            </a:r>
            <a:r>
              <a:rPr lang="en-CA" sz="2000" dirty="0" smtClean="0"/>
              <a:t>disposal.</a:t>
            </a:r>
          </a:p>
          <a:p>
            <a:pPr marL="0" lvl="0" indent="0">
              <a:buNone/>
            </a:pPr>
            <a:endParaRPr lang="en-CA" sz="2600" dirty="0" smtClean="0"/>
          </a:p>
          <a:p>
            <a:pPr marL="0" lvl="0" indent="0">
              <a:buNone/>
            </a:pPr>
            <a:endParaRPr lang="en-CA" sz="2600" dirty="0" smtClean="0"/>
          </a:p>
          <a:p>
            <a:pPr marL="514350" lvl="0" indent="-514350">
              <a:buFont typeface="+mj-lt"/>
              <a:buAutoNum type="arabicPeriod"/>
            </a:pPr>
            <a:endParaRPr lang="en-CA" sz="2600" dirty="0" smtClean="0"/>
          </a:p>
          <a:p>
            <a:pPr lvl="0"/>
            <a:endParaRPr lang="en-CA" b="1" dirty="0" smtClean="0"/>
          </a:p>
          <a:p>
            <a:pPr marL="457200" lvl="1" indent="0">
              <a:buNone/>
            </a:pPr>
            <a:endParaRPr lang="en-CA" dirty="0" smtClean="0"/>
          </a:p>
          <a:p>
            <a:pPr marL="0" indent="0">
              <a:buNone/>
            </a:pPr>
            <a:endParaRPr lang="en-CA" dirty="0"/>
          </a:p>
        </p:txBody>
      </p:sp>
      <p:graphicFrame>
        <p:nvGraphicFramePr>
          <p:cNvPr id="4" name="Table 3"/>
          <p:cNvGraphicFramePr>
            <a:graphicFrameLocks noGrp="1"/>
          </p:cNvGraphicFramePr>
          <p:nvPr>
            <p:extLst>
              <p:ext uri="{D42A27DB-BD31-4B8C-83A1-F6EECF244321}">
                <p14:modId xmlns:p14="http://schemas.microsoft.com/office/powerpoint/2010/main" val="3231838403"/>
              </p:ext>
            </p:extLst>
          </p:nvPr>
        </p:nvGraphicFramePr>
        <p:xfrm>
          <a:off x="683568" y="4653136"/>
          <a:ext cx="7992888" cy="2016224"/>
        </p:xfrm>
        <a:graphic>
          <a:graphicData uri="http://schemas.openxmlformats.org/drawingml/2006/table">
            <a:tbl>
              <a:tblPr firstRow="1" bandRow="1">
                <a:tableStyleId>{5C22544A-7EE6-4342-B048-85BDC9FD1C3A}</a:tableStyleId>
              </a:tblPr>
              <a:tblGrid>
                <a:gridCol w="3996444"/>
                <a:gridCol w="3996444"/>
              </a:tblGrid>
              <a:tr h="430213">
                <a:tc>
                  <a:txBody>
                    <a:bodyPr/>
                    <a:lstStyle/>
                    <a:p>
                      <a:pPr algn="ctr"/>
                      <a:r>
                        <a:rPr lang="en-CA" dirty="0" smtClean="0"/>
                        <a:t>Gain</a:t>
                      </a:r>
                      <a:endParaRPr lang="en-CA" dirty="0"/>
                    </a:p>
                  </a:txBody>
                  <a:tcPr/>
                </a:tc>
                <a:tc>
                  <a:txBody>
                    <a:bodyPr/>
                    <a:lstStyle/>
                    <a:p>
                      <a:pPr algn="ctr"/>
                      <a:r>
                        <a:rPr lang="en-CA" dirty="0" smtClean="0"/>
                        <a:t>Loss</a:t>
                      </a:r>
                      <a:endParaRPr lang="en-CA" dirty="0"/>
                    </a:p>
                  </a:txBody>
                  <a:tcPr/>
                </a:tc>
              </a:tr>
              <a:tr h="1586011">
                <a:tc>
                  <a:txBody>
                    <a:bodyPr/>
                    <a:lstStyle/>
                    <a:p>
                      <a:pPr marL="0" indent="0">
                        <a:buNone/>
                      </a:pPr>
                      <a:r>
                        <a:rPr lang="en-CA" sz="2000" dirty="0" smtClean="0"/>
                        <a:t>Dr. cash, </a:t>
                      </a:r>
                    </a:p>
                    <a:p>
                      <a:pPr marL="0" lvl="0" indent="0">
                        <a:buNone/>
                      </a:pPr>
                      <a:r>
                        <a:rPr lang="en-CA" sz="2000" dirty="0" smtClean="0"/>
                        <a:t>Dr. Accumulated Depreciation </a:t>
                      </a:r>
                    </a:p>
                    <a:p>
                      <a:pPr marL="457200" lvl="1" indent="0">
                        <a:buNone/>
                      </a:pPr>
                      <a:r>
                        <a:rPr lang="en-CA" dirty="0" smtClean="0"/>
                        <a:t>	</a:t>
                      </a:r>
                      <a:r>
                        <a:rPr lang="en-CA" sz="2000" kern="1200" dirty="0" smtClean="0">
                          <a:solidFill>
                            <a:schemeClr val="dk1"/>
                          </a:solidFill>
                          <a:latin typeface="+mn-lt"/>
                          <a:ea typeface="+mn-ea"/>
                          <a:cs typeface="+mn-cs"/>
                        </a:rPr>
                        <a:t>Cr. asset account </a:t>
                      </a:r>
                    </a:p>
                    <a:p>
                      <a:pPr marL="457200" lvl="1" indent="0">
                        <a:buNone/>
                      </a:pPr>
                      <a:r>
                        <a:rPr lang="en-CA" dirty="0" smtClean="0"/>
                        <a:t>	</a:t>
                      </a:r>
                      <a:r>
                        <a:rPr lang="en-CA" dirty="0" smtClean="0">
                          <a:solidFill>
                            <a:srgbClr val="FF0000"/>
                          </a:solidFill>
                        </a:rPr>
                        <a:t>Cr. Gain</a:t>
                      </a:r>
                    </a:p>
                  </a:txBody>
                  <a:tcPr/>
                </a:tc>
                <a:tc>
                  <a:txBody>
                    <a:bodyPr/>
                    <a:lstStyle/>
                    <a:p>
                      <a:pPr marL="0" indent="0">
                        <a:buNone/>
                      </a:pPr>
                      <a:r>
                        <a:rPr lang="en-CA" sz="2000" dirty="0" smtClean="0"/>
                        <a:t>Dr. cash, </a:t>
                      </a:r>
                    </a:p>
                    <a:p>
                      <a:pPr marL="0" lvl="0" indent="0">
                        <a:buNone/>
                      </a:pPr>
                      <a:r>
                        <a:rPr lang="en-CA" sz="2000" dirty="0" smtClean="0"/>
                        <a:t>Dr. Accumulated Depreciation </a:t>
                      </a:r>
                    </a:p>
                    <a:p>
                      <a:pPr marL="0" indent="0">
                        <a:buNone/>
                      </a:pPr>
                      <a:r>
                        <a:rPr lang="en-CA" sz="2000" dirty="0" smtClean="0">
                          <a:solidFill>
                            <a:srgbClr val="FF0000"/>
                          </a:solidFill>
                        </a:rPr>
                        <a:t>Dr. Loss</a:t>
                      </a:r>
                      <a:endParaRPr lang="en-CA" sz="2000" dirty="0" smtClean="0"/>
                    </a:p>
                    <a:p>
                      <a:pPr marL="457200" lvl="1" indent="0">
                        <a:buNone/>
                      </a:pPr>
                      <a:r>
                        <a:rPr lang="en-CA" dirty="0" smtClean="0"/>
                        <a:t>	</a:t>
                      </a:r>
                      <a:r>
                        <a:rPr lang="en-CA" sz="2000" kern="1200" dirty="0" smtClean="0">
                          <a:solidFill>
                            <a:schemeClr val="dk1"/>
                          </a:solidFill>
                          <a:latin typeface="+mn-lt"/>
                          <a:ea typeface="+mn-ea"/>
                          <a:cs typeface="+mn-cs"/>
                        </a:rPr>
                        <a:t>Cr. asset account</a:t>
                      </a:r>
                    </a:p>
                  </a:txBody>
                  <a:tcPr/>
                </a:tc>
              </a:tr>
            </a:tbl>
          </a:graphicData>
        </a:graphic>
      </p:graphicFrame>
    </p:spTree>
    <p:extLst>
      <p:ext uri="{BB962C8B-B14F-4D97-AF65-F5344CB8AC3E}">
        <p14:creationId xmlns:p14="http://schemas.microsoft.com/office/powerpoint/2010/main" val="181736169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E9-9 page 503.</a:t>
            </a:r>
            <a:endParaRPr lang="en-CA" dirty="0"/>
          </a:p>
        </p:txBody>
      </p:sp>
      <p:sp>
        <p:nvSpPr>
          <p:cNvPr id="3" name="Content Placeholder 2"/>
          <p:cNvSpPr>
            <a:spLocks noGrp="1"/>
          </p:cNvSpPr>
          <p:nvPr>
            <p:ph idx="1"/>
          </p:nvPr>
        </p:nvSpPr>
        <p:spPr/>
        <p:txBody>
          <a:bodyPr>
            <a:normAutofit/>
          </a:bodyPr>
          <a:lstStyle/>
          <a:p>
            <a:pPr marL="0" indent="0">
              <a:buNone/>
            </a:pPr>
            <a:endParaRPr lang="en-CA" dirty="0"/>
          </a:p>
        </p:txBody>
      </p:sp>
    </p:spTree>
    <p:extLst>
      <p:ext uri="{BB962C8B-B14F-4D97-AF65-F5344CB8AC3E}">
        <p14:creationId xmlns:p14="http://schemas.microsoft.com/office/powerpoint/2010/main" val="6181148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nodePh="1">
                                  <p:stCondLst>
                                    <p:cond delay="0"/>
                                  </p:stCondLst>
                                  <p:endCondLst>
                                    <p:cond evt="begin" delay="0">
                                      <p:tn val="5"/>
                                    </p:cond>
                                  </p:end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fontScale="90000"/>
          </a:bodyPr>
          <a:lstStyle/>
          <a:p>
            <a:r>
              <a:rPr lang="en-CA" dirty="0"/>
              <a:t>Account for the Disposal of Property, Plant, and Equipment</a:t>
            </a:r>
          </a:p>
        </p:txBody>
      </p:sp>
      <p:sp>
        <p:nvSpPr>
          <p:cNvPr id="8" name="Content Placeholder 7"/>
          <p:cNvSpPr>
            <a:spLocks noGrp="1"/>
          </p:cNvSpPr>
          <p:nvPr>
            <p:ph idx="1"/>
          </p:nvPr>
        </p:nvSpPr>
        <p:spPr>
          <a:xfrm>
            <a:off x="457200" y="1600200"/>
            <a:ext cx="8229600" cy="4781128"/>
          </a:xfrm>
        </p:spPr>
        <p:txBody>
          <a:bodyPr>
            <a:normAutofit fontScale="62500" lnSpcReduction="20000"/>
          </a:bodyPr>
          <a:lstStyle/>
          <a:p>
            <a:pPr marL="0" lvl="0" indent="0">
              <a:buNone/>
            </a:pPr>
            <a:r>
              <a:rPr lang="en-CA" sz="3800" b="1" dirty="0"/>
              <a:t>Retirement of an </a:t>
            </a:r>
            <a:r>
              <a:rPr lang="en-CA" sz="3800" b="1" dirty="0" smtClean="0"/>
              <a:t>asset</a:t>
            </a:r>
          </a:p>
          <a:p>
            <a:pPr lvl="0"/>
            <a:r>
              <a:rPr lang="en-CA" dirty="0" smtClean="0"/>
              <a:t>recorded </a:t>
            </a:r>
            <a:r>
              <a:rPr lang="en-CA" dirty="0"/>
              <a:t>as a special case of a sale, one where no cash is received. </a:t>
            </a:r>
            <a:endParaRPr lang="en-CA" dirty="0" smtClean="0"/>
          </a:p>
          <a:p>
            <a:pPr marL="0" lvl="0" indent="0">
              <a:buNone/>
            </a:pPr>
            <a:endParaRPr lang="en-CA" dirty="0" smtClean="0"/>
          </a:p>
          <a:p>
            <a:pPr lvl="0"/>
            <a:r>
              <a:rPr lang="en-CA" dirty="0" smtClean="0"/>
              <a:t>If </a:t>
            </a:r>
            <a:r>
              <a:rPr lang="en-CA" dirty="0"/>
              <a:t>the asset is retired before it is fully depreciated, there is a loss on disposal </a:t>
            </a:r>
            <a:r>
              <a:rPr lang="en-CA" dirty="0" smtClean="0"/>
              <a:t>(= carrying </a:t>
            </a:r>
            <a:r>
              <a:rPr lang="en-CA" dirty="0"/>
              <a:t>amount at the date of </a:t>
            </a:r>
            <a:r>
              <a:rPr lang="en-CA" dirty="0" smtClean="0"/>
              <a:t>retirement). </a:t>
            </a:r>
          </a:p>
          <a:p>
            <a:pPr marL="0" lvl="0" indent="0">
              <a:buNone/>
            </a:pPr>
            <a:endParaRPr lang="en-CA" dirty="0" smtClean="0"/>
          </a:p>
          <a:p>
            <a:pPr lvl="0"/>
            <a:r>
              <a:rPr lang="en-CA" dirty="0" smtClean="0"/>
              <a:t>Even </a:t>
            </a:r>
            <a:r>
              <a:rPr lang="en-CA" dirty="0"/>
              <a:t>if the carrying amount is zero, a journal entry is still required to remove the accounts related to the retired asset</a:t>
            </a:r>
            <a:r>
              <a:rPr lang="en-CA" dirty="0" smtClean="0"/>
              <a:t>.</a:t>
            </a:r>
          </a:p>
          <a:p>
            <a:pPr marL="0" lvl="0" indent="0">
              <a:buNone/>
            </a:pPr>
            <a:endParaRPr lang="en-CA" dirty="0"/>
          </a:p>
          <a:p>
            <a:pPr lvl="0"/>
            <a:r>
              <a:rPr lang="en-CA" dirty="0"/>
              <a:t>If the company is still using a fully depreciated asset, the asset and its accumulated depreciation will continue to be reported on the statement of financial position, without further depreciation, until the asset is </a:t>
            </a:r>
            <a:r>
              <a:rPr lang="en-CA" dirty="0" smtClean="0"/>
              <a:t>retired.</a:t>
            </a:r>
            <a:endParaRPr lang="en-CA" dirty="0"/>
          </a:p>
          <a:p>
            <a:pPr marL="0" indent="0">
              <a:buNone/>
            </a:pPr>
            <a:endParaRPr lang="en-CA" dirty="0"/>
          </a:p>
        </p:txBody>
      </p:sp>
    </p:spTree>
    <p:extLst>
      <p:ext uri="{BB962C8B-B14F-4D97-AF65-F5344CB8AC3E}">
        <p14:creationId xmlns:p14="http://schemas.microsoft.com/office/powerpoint/2010/main" val="368130858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CA"/>
          </a:p>
        </p:txBody>
      </p:sp>
      <p:sp>
        <p:nvSpPr>
          <p:cNvPr id="3" name="Content Placeholder 2"/>
          <p:cNvSpPr>
            <a:spLocks noGrp="1"/>
          </p:cNvSpPr>
          <p:nvPr>
            <p:ph idx="1"/>
          </p:nvPr>
        </p:nvSpPr>
        <p:spPr/>
        <p:txBody>
          <a:bodyPr>
            <a:normAutofit/>
          </a:bodyPr>
          <a:lstStyle/>
          <a:p>
            <a:pPr marL="0" indent="0">
              <a:buNone/>
            </a:pPr>
            <a:r>
              <a:rPr lang="en-CA" sz="2400" b="1" dirty="0" smtClean="0"/>
              <a:t>Example</a:t>
            </a:r>
          </a:p>
          <a:p>
            <a:pPr marL="0" indent="0">
              <a:buNone/>
            </a:pPr>
            <a:r>
              <a:rPr lang="en-CA" sz="2400" dirty="0" smtClean="0"/>
              <a:t>Company ABC retires an equipment that cost $42,000. Prepare journal entries to record the transaction if accumulated depreciation is (a) $42,000, and (b) $40,000.</a:t>
            </a:r>
          </a:p>
          <a:p>
            <a:pPr marL="0" indent="0">
              <a:buNone/>
            </a:pPr>
            <a:endParaRPr lang="en-CA" sz="2400" dirty="0"/>
          </a:p>
        </p:txBody>
      </p:sp>
    </p:spTree>
    <p:extLst>
      <p:ext uri="{BB962C8B-B14F-4D97-AF65-F5344CB8AC3E}">
        <p14:creationId xmlns:p14="http://schemas.microsoft.com/office/powerpoint/2010/main" val="329145762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0"/>
            <a:r>
              <a:rPr lang="en-CA" dirty="0" smtClean="0"/>
              <a:t/>
            </a:r>
            <a:br>
              <a:rPr lang="en-CA" dirty="0" smtClean="0"/>
            </a:br>
            <a:r>
              <a:rPr lang="en-CA" dirty="0" smtClean="0"/>
              <a:t>Property</a:t>
            </a:r>
            <a:r>
              <a:rPr lang="en-CA" dirty="0"/>
              <a:t>, plant, and </a:t>
            </a:r>
            <a:r>
              <a:rPr lang="en-CA" dirty="0" smtClean="0"/>
              <a:t>equipment</a:t>
            </a:r>
            <a:r>
              <a:rPr lang="en-CA" dirty="0"/>
              <a:t/>
            </a:r>
            <a:br>
              <a:rPr lang="en-CA" dirty="0"/>
            </a:br>
            <a:endParaRPr lang="en-CA" dirty="0"/>
          </a:p>
        </p:txBody>
      </p:sp>
      <p:sp>
        <p:nvSpPr>
          <p:cNvPr id="3" name="Content Placeholder 2"/>
          <p:cNvSpPr>
            <a:spLocks noGrp="1"/>
          </p:cNvSpPr>
          <p:nvPr>
            <p:ph idx="1"/>
          </p:nvPr>
        </p:nvSpPr>
        <p:spPr>
          <a:xfrm>
            <a:off x="457200" y="1600200"/>
            <a:ext cx="8229600" cy="4997152"/>
          </a:xfrm>
        </p:spPr>
        <p:txBody>
          <a:bodyPr>
            <a:noAutofit/>
          </a:bodyPr>
          <a:lstStyle/>
          <a:p>
            <a:r>
              <a:rPr lang="en-CA" sz="2400" dirty="0"/>
              <a:t>PPE</a:t>
            </a:r>
          </a:p>
          <a:p>
            <a:pPr lvl="1"/>
            <a:r>
              <a:rPr lang="en-CA" sz="2400" dirty="0" smtClean="0"/>
              <a:t>are </a:t>
            </a:r>
            <a:r>
              <a:rPr lang="en-CA" sz="2400" dirty="0"/>
              <a:t>long-lived resources </a:t>
            </a:r>
          </a:p>
          <a:p>
            <a:pPr lvl="1"/>
            <a:r>
              <a:rPr lang="en-CA" sz="2400" dirty="0" smtClean="0"/>
              <a:t>have </a:t>
            </a:r>
            <a:r>
              <a:rPr lang="en-CA" sz="2400" dirty="0"/>
              <a:t>physical substance (a definite size and shape), </a:t>
            </a:r>
            <a:endParaRPr lang="en-CA" sz="2400" dirty="0" smtClean="0"/>
          </a:p>
          <a:p>
            <a:pPr lvl="1"/>
            <a:r>
              <a:rPr lang="en-CA" sz="2400" dirty="0" smtClean="0"/>
              <a:t>are </a:t>
            </a:r>
            <a:r>
              <a:rPr lang="en-CA" sz="2400" dirty="0"/>
              <a:t>used in the operations of a business, </a:t>
            </a:r>
            <a:endParaRPr lang="en-CA" sz="2400" dirty="0" smtClean="0"/>
          </a:p>
          <a:p>
            <a:pPr lvl="1"/>
            <a:r>
              <a:rPr lang="en-CA" sz="2400" dirty="0" smtClean="0"/>
              <a:t>and </a:t>
            </a:r>
            <a:r>
              <a:rPr lang="en-CA" sz="2400" dirty="0"/>
              <a:t>are not intended for sale to customers.</a:t>
            </a:r>
          </a:p>
          <a:p>
            <a:pPr marL="0" indent="0">
              <a:buNone/>
            </a:pPr>
            <a:r>
              <a:rPr lang="en-CA" sz="2400" dirty="0"/>
              <a:t> </a:t>
            </a:r>
          </a:p>
          <a:p>
            <a:pPr lvl="0"/>
            <a:r>
              <a:rPr lang="en-CA" sz="2400" dirty="0" smtClean="0"/>
              <a:t>Also known as fixed assets and </a:t>
            </a:r>
            <a:r>
              <a:rPr lang="en-CA" sz="2400" dirty="0"/>
              <a:t>capital assets.</a:t>
            </a:r>
          </a:p>
          <a:p>
            <a:endParaRPr lang="en-CA" sz="2000" dirty="0"/>
          </a:p>
          <a:p>
            <a:pPr marL="0" indent="0">
              <a:buNone/>
            </a:pPr>
            <a:endParaRPr lang="en-CA" sz="2000" dirty="0"/>
          </a:p>
          <a:p>
            <a:pPr marL="0" indent="0">
              <a:buNone/>
            </a:pPr>
            <a:endParaRPr lang="en-CA" sz="2000" dirty="0"/>
          </a:p>
        </p:txBody>
      </p:sp>
    </p:spTree>
    <p:extLst>
      <p:ext uri="{BB962C8B-B14F-4D97-AF65-F5344CB8AC3E}">
        <p14:creationId xmlns:p14="http://schemas.microsoft.com/office/powerpoint/2010/main" val="399250068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Intangible Assets and Goodwill</a:t>
            </a:r>
          </a:p>
        </p:txBody>
      </p:sp>
      <p:sp>
        <p:nvSpPr>
          <p:cNvPr id="3" name="Content Placeholder 2"/>
          <p:cNvSpPr>
            <a:spLocks noGrp="1"/>
          </p:cNvSpPr>
          <p:nvPr>
            <p:ph idx="1"/>
          </p:nvPr>
        </p:nvSpPr>
        <p:spPr>
          <a:xfrm>
            <a:off x="457200" y="1600200"/>
            <a:ext cx="8229600" cy="4997152"/>
          </a:xfrm>
        </p:spPr>
        <p:txBody>
          <a:bodyPr>
            <a:normAutofit fontScale="47500" lnSpcReduction="20000"/>
          </a:bodyPr>
          <a:lstStyle/>
          <a:p>
            <a:pPr marL="0" indent="0">
              <a:buNone/>
            </a:pPr>
            <a:r>
              <a:rPr lang="en-CA" sz="5100" b="1" dirty="0" smtClean="0"/>
              <a:t>Intangible assets</a:t>
            </a:r>
          </a:p>
          <a:p>
            <a:r>
              <a:rPr lang="en-CA" sz="4400" dirty="0" smtClean="0"/>
              <a:t>do </a:t>
            </a:r>
            <a:r>
              <a:rPr lang="en-CA" sz="4400" dirty="0"/>
              <a:t>not have physical substance.</a:t>
            </a:r>
          </a:p>
          <a:p>
            <a:pPr marL="0" lvl="0" indent="0">
              <a:buNone/>
            </a:pPr>
            <a:endParaRPr lang="en-CA" sz="4400" dirty="0" smtClean="0"/>
          </a:p>
          <a:p>
            <a:pPr lvl="0"/>
            <a:r>
              <a:rPr lang="en-CA" sz="4400" dirty="0" smtClean="0"/>
              <a:t>must </a:t>
            </a:r>
            <a:r>
              <a:rPr lang="en-CA" sz="4400" dirty="0"/>
              <a:t>meet one of the two following criteria</a:t>
            </a:r>
            <a:r>
              <a:rPr lang="en-CA" sz="4400" dirty="0" smtClean="0"/>
              <a:t>:</a:t>
            </a:r>
            <a:endParaRPr lang="en-CA" sz="4400" dirty="0"/>
          </a:p>
          <a:p>
            <a:pPr lvl="1"/>
            <a:r>
              <a:rPr lang="en-CA" sz="4400" dirty="0"/>
              <a:t>It can be separated from the company and sold whether or not the company intends to do </a:t>
            </a:r>
            <a:r>
              <a:rPr lang="en-CA" sz="4400" dirty="0" smtClean="0"/>
              <a:t>so.</a:t>
            </a:r>
          </a:p>
          <a:p>
            <a:pPr marL="457200" lvl="1" indent="0">
              <a:buNone/>
            </a:pPr>
            <a:endParaRPr lang="en-CA" sz="4400" dirty="0"/>
          </a:p>
          <a:p>
            <a:pPr lvl="1"/>
            <a:r>
              <a:rPr lang="en-CA" sz="4400" dirty="0"/>
              <a:t>It is based on contractual or legal rights, regardless of whether or not it can be separated from the company</a:t>
            </a:r>
          </a:p>
          <a:p>
            <a:pPr marL="0" indent="0">
              <a:buNone/>
            </a:pPr>
            <a:endParaRPr lang="en-CA" sz="4400" dirty="0"/>
          </a:p>
          <a:p>
            <a:pPr lvl="0"/>
            <a:r>
              <a:rPr lang="en-CA" sz="4400" dirty="0" smtClean="0"/>
              <a:t>recorded </a:t>
            </a:r>
            <a:r>
              <a:rPr lang="en-CA" sz="4400" dirty="0"/>
              <a:t>at </a:t>
            </a:r>
            <a:r>
              <a:rPr lang="en-CA" sz="4400" dirty="0" smtClean="0"/>
              <a:t>cost.</a:t>
            </a:r>
          </a:p>
          <a:p>
            <a:pPr marL="0" lvl="0" indent="0">
              <a:buNone/>
            </a:pPr>
            <a:r>
              <a:rPr lang="en-CA" sz="4400" dirty="0"/>
              <a:t> </a:t>
            </a:r>
          </a:p>
          <a:p>
            <a:pPr lvl="0"/>
            <a:r>
              <a:rPr lang="en-CA" sz="4400" dirty="0"/>
              <a:t>Companies have a choice of following the cost model or </a:t>
            </a:r>
            <a:r>
              <a:rPr lang="en-CA" sz="4400" dirty="0" smtClean="0"/>
              <a:t>the revaluation model.</a:t>
            </a:r>
            <a:endParaRPr lang="en-CA" sz="4400" dirty="0"/>
          </a:p>
          <a:p>
            <a:pPr marL="0" indent="0">
              <a:buNone/>
            </a:pPr>
            <a:r>
              <a:rPr lang="en-CA" dirty="0"/>
              <a:t> </a:t>
            </a:r>
          </a:p>
          <a:p>
            <a:pPr marL="0" indent="0">
              <a:buNone/>
            </a:pPr>
            <a:endParaRPr lang="en-CA" dirty="0"/>
          </a:p>
        </p:txBody>
      </p:sp>
    </p:spTree>
    <p:extLst>
      <p:ext uri="{BB962C8B-B14F-4D97-AF65-F5344CB8AC3E}">
        <p14:creationId xmlns:p14="http://schemas.microsoft.com/office/powerpoint/2010/main" val="265751008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Intangible Assets and Goodwill</a:t>
            </a:r>
          </a:p>
        </p:txBody>
      </p:sp>
      <p:sp>
        <p:nvSpPr>
          <p:cNvPr id="3" name="Content Placeholder 2"/>
          <p:cNvSpPr>
            <a:spLocks noGrp="1"/>
          </p:cNvSpPr>
          <p:nvPr>
            <p:ph idx="1"/>
          </p:nvPr>
        </p:nvSpPr>
        <p:spPr>
          <a:xfrm>
            <a:off x="457200" y="1600200"/>
            <a:ext cx="8229600" cy="4997152"/>
          </a:xfrm>
        </p:spPr>
        <p:txBody>
          <a:bodyPr>
            <a:noAutofit/>
          </a:bodyPr>
          <a:lstStyle/>
          <a:p>
            <a:pPr lvl="0"/>
            <a:r>
              <a:rPr lang="en-CA" sz="2000" dirty="0"/>
              <a:t>Only certain types of intangible assets are amortized:</a:t>
            </a:r>
          </a:p>
          <a:p>
            <a:pPr lvl="1"/>
            <a:r>
              <a:rPr lang="en-CA" sz="2000" dirty="0"/>
              <a:t>If an intangible asset has a finite (limited) life, its amortizable amount (cost less residual value) should be allocated over the shorter of the</a:t>
            </a:r>
          </a:p>
          <a:p>
            <a:pPr lvl="2"/>
            <a:r>
              <a:rPr lang="en-CA" sz="2000" dirty="0"/>
              <a:t>estimated useful life</a:t>
            </a:r>
          </a:p>
          <a:p>
            <a:pPr lvl="2"/>
            <a:r>
              <a:rPr lang="en-CA" sz="2000" dirty="0"/>
              <a:t>legal </a:t>
            </a:r>
            <a:r>
              <a:rPr lang="en-CA" sz="2000" dirty="0" smtClean="0"/>
              <a:t>life</a:t>
            </a:r>
          </a:p>
          <a:p>
            <a:pPr lvl="1"/>
            <a:r>
              <a:rPr lang="en-CA" sz="2000" dirty="0"/>
              <a:t>Intangible assets with indefinite (unlimited) lives are not amortized.</a:t>
            </a:r>
          </a:p>
          <a:p>
            <a:pPr lvl="1"/>
            <a:endParaRPr lang="en-CA" sz="2000" dirty="0"/>
          </a:p>
          <a:p>
            <a:pPr lvl="0"/>
            <a:r>
              <a:rPr lang="en-CA" sz="2000" dirty="0" smtClean="0"/>
              <a:t>The </a:t>
            </a:r>
            <a:r>
              <a:rPr lang="en-CA" sz="2000" dirty="0"/>
              <a:t>company must use the amortization method that best matches the pattern in which the asset’s future economic benefits are expected to be consumed. </a:t>
            </a:r>
            <a:endParaRPr lang="en-CA" sz="2000" dirty="0" smtClean="0"/>
          </a:p>
          <a:p>
            <a:pPr lvl="1"/>
            <a:r>
              <a:rPr lang="en-CA" sz="2000" dirty="0" smtClean="0"/>
              <a:t>If </a:t>
            </a:r>
            <a:r>
              <a:rPr lang="en-CA" sz="2000" dirty="0"/>
              <a:t>that pattern cannot be reliably determined, the straight-line method is used. </a:t>
            </a:r>
            <a:endParaRPr lang="en-CA" sz="2000" dirty="0" smtClean="0"/>
          </a:p>
          <a:p>
            <a:pPr lvl="0"/>
            <a:endParaRPr lang="en-CA" sz="2000" dirty="0"/>
          </a:p>
          <a:p>
            <a:pPr marL="0" lvl="0" indent="0">
              <a:buNone/>
            </a:pPr>
            <a:endParaRPr lang="en-CA" sz="2000" dirty="0"/>
          </a:p>
          <a:p>
            <a:pPr lvl="0"/>
            <a:r>
              <a:rPr lang="en-CA" sz="2000" dirty="0"/>
              <a:t>Most companies will combine depreciation and amortization for reporting purposes.</a:t>
            </a:r>
          </a:p>
          <a:p>
            <a:pPr marL="0" indent="0">
              <a:buNone/>
            </a:pPr>
            <a:r>
              <a:rPr lang="en-CA" sz="2000" dirty="0"/>
              <a:t> </a:t>
            </a:r>
          </a:p>
          <a:p>
            <a:pPr lvl="0"/>
            <a:r>
              <a:rPr lang="en-CA" sz="2000" dirty="0"/>
              <a:t>Intangible assets with </a:t>
            </a:r>
            <a:r>
              <a:rPr lang="en-CA" sz="2000" b="1" dirty="0"/>
              <a:t>indefinite (unlimited) lives</a:t>
            </a:r>
            <a:r>
              <a:rPr lang="en-CA" sz="2000" dirty="0"/>
              <a:t> are not amortized.</a:t>
            </a:r>
          </a:p>
          <a:p>
            <a:pPr marL="0" indent="0">
              <a:buNone/>
            </a:pPr>
            <a:endParaRPr lang="en-CA" sz="2000" dirty="0"/>
          </a:p>
        </p:txBody>
      </p:sp>
    </p:spTree>
    <p:extLst>
      <p:ext uri="{BB962C8B-B14F-4D97-AF65-F5344CB8AC3E}">
        <p14:creationId xmlns:p14="http://schemas.microsoft.com/office/powerpoint/2010/main" val="176344457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Intangible Assets and Goodwill</a:t>
            </a:r>
          </a:p>
        </p:txBody>
      </p:sp>
      <p:sp>
        <p:nvSpPr>
          <p:cNvPr id="3" name="Content Placeholder 2"/>
          <p:cNvSpPr>
            <a:spLocks noGrp="1"/>
          </p:cNvSpPr>
          <p:nvPr>
            <p:ph idx="1"/>
          </p:nvPr>
        </p:nvSpPr>
        <p:spPr>
          <a:xfrm>
            <a:off x="457200" y="1600200"/>
            <a:ext cx="8229600" cy="3917032"/>
          </a:xfrm>
        </p:spPr>
        <p:txBody>
          <a:bodyPr>
            <a:normAutofit fontScale="85000" lnSpcReduction="20000"/>
          </a:bodyPr>
          <a:lstStyle/>
          <a:p>
            <a:r>
              <a:rPr lang="en-CA" sz="2800" dirty="0"/>
              <a:t>Amortization expense is recognized on the income statement as an operating expense.</a:t>
            </a:r>
          </a:p>
          <a:p>
            <a:pPr lvl="0"/>
            <a:endParaRPr lang="en-CA" sz="2800" dirty="0" smtClean="0"/>
          </a:p>
          <a:p>
            <a:pPr lvl="0"/>
            <a:r>
              <a:rPr lang="en-CA" sz="2800" dirty="0" smtClean="0"/>
              <a:t>All </a:t>
            </a:r>
            <a:r>
              <a:rPr lang="en-CA" sz="2800" dirty="0"/>
              <a:t>intangible assets must be reviewed and tested for </a:t>
            </a:r>
            <a:r>
              <a:rPr lang="en-CA" sz="2800" dirty="0" smtClean="0"/>
              <a:t>impairment. </a:t>
            </a:r>
          </a:p>
          <a:p>
            <a:pPr lvl="1"/>
            <a:r>
              <a:rPr lang="en-CA" dirty="0" smtClean="0"/>
              <a:t>Indefinite-life </a:t>
            </a:r>
            <a:r>
              <a:rPr lang="en-CA" dirty="0"/>
              <a:t>assets should be tested for impairment at least annually</a:t>
            </a:r>
            <a:r>
              <a:rPr lang="en-CA" dirty="0" smtClean="0"/>
              <a:t>.</a:t>
            </a:r>
          </a:p>
          <a:p>
            <a:pPr marL="0" indent="0">
              <a:buNone/>
            </a:pPr>
            <a:r>
              <a:rPr lang="en-CA" sz="2800" dirty="0" smtClean="0"/>
              <a:t> </a:t>
            </a:r>
          </a:p>
          <a:p>
            <a:pPr lvl="0"/>
            <a:r>
              <a:rPr lang="en-CA" sz="2800" dirty="0" smtClean="0"/>
              <a:t>Impairment </a:t>
            </a:r>
            <a:r>
              <a:rPr lang="en-CA" sz="2800" dirty="0"/>
              <a:t>losses can be reversed under IFRS (except for goodwill).</a:t>
            </a:r>
          </a:p>
          <a:p>
            <a:pPr marL="0" indent="0">
              <a:buNone/>
            </a:pPr>
            <a:r>
              <a:rPr lang="en-CA" dirty="0"/>
              <a:t> </a:t>
            </a:r>
          </a:p>
          <a:p>
            <a:pPr marL="0" indent="0">
              <a:buNone/>
            </a:pPr>
            <a:endParaRPr lang="en-CA" dirty="0"/>
          </a:p>
        </p:txBody>
      </p:sp>
    </p:spTree>
    <p:extLst>
      <p:ext uri="{BB962C8B-B14F-4D97-AF65-F5344CB8AC3E}">
        <p14:creationId xmlns:p14="http://schemas.microsoft.com/office/powerpoint/2010/main" val="262936651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Intangible Assets and Goodwill</a:t>
            </a:r>
          </a:p>
        </p:txBody>
      </p:sp>
      <p:sp>
        <p:nvSpPr>
          <p:cNvPr id="3" name="Content Placeholder 2"/>
          <p:cNvSpPr>
            <a:spLocks noGrp="1"/>
          </p:cNvSpPr>
          <p:nvPr>
            <p:ph idx="1"/>
          </p:nvPr>
        </p:nvSpPr>
        <p:spPr>
          <a:xfrm>
            <a:off x="457200" y="1600200"/>
            <a:ext cx="8229600" cy="4925144"/>
          </a:xfrm>
        </p:spPr>
        <p:txBody>
          <a:bodyPr>
            <a:normAutofit fontScale="55000" lnSpcReduction="20000"/>
          </a:bodyPr>
          <a:lstStyle/>
          <a:p>
            <a:pPr marL="0" lvl="0" indent="0">
              <a:buNone/>
            </a:pPr>
            <a:r>
              <a:rPr lang="en-CA" sz="3800" b="1" dirty="0" smtClean="0"/>
              <a:t>Goodwill</a:t>
            </a:r>
            <a:endParaRPr lang="en-CA" sz="3800" dirty="0" smtClean="0"/>
          </a:p>
          <a:p>
            <a:pPr lvl="0"/>
            <a:r>
              <a:rPr lang="en-CA" sz="3800" dirty="0" smtClean="0"/>
              <a:t>represents </a:t>
            </a:r>
            <a:r>
              <a:rPr lang="en-CA" sz="3800" dirty="0"/>
              <a:t>the value of all favourable attributes that relate to a </a:t>
            </a:r>
            <a:r>
              <a:rPr lang="en-CA" sz="3800" dirty="0" smtClean="0"/>
              <a:t>company</a:t>
            </a:r>
            <a:r>
              <a:rPr lang="en-CA" sz="3800" dirty="0"/>
              <a:t> </a:t>
            </a:r>
            <a:r>
              <a:rPr lang="en-CA" sz="3800" dirty="0" smtClean="0"/>
              <a:t>(exceptional </a:t>
            </a:r>
            <a:r>
              <a:rPr lang="en-CA" sz="3800" dirty="0"/>
              <a:t>management, a desirable location, good customer relations, skilled employees, </a:t>
            </a:r>
            <a:r>
              <a:rPr lang="en-CA" sz="3800" dirty="0" smtClean="0"/>
              <a:t>…). </a:t>
            </a:r>
          </a:p>
          <a:p>
            <a:pPr marL="0" lvl="0" indent="0">
              <a:buNone/>
            </a:pPr>
            <a:endParaRPr lang="en-CA" sz="3800" dirty="0" smtClean="0"/>
          </a:p>
          <a:p>
            <a:pPr lvl="0"/>
            <a:r>
              <a:rPr lang="en-CA" sz="3800" dirty="0" smtClean="0"/>
              <a:t>can </a:t>
            </a:r>
            <a:r>
              <a:rPr lang="en-CA" sz="3800" dirty="0"/>
              <a:t>be identified only with the business as a </a:t>
            </a:r>
            <a:r>
              <a:rPr lang="en-CA" sz="3800" dirty="0" smtClean="0"/>
              <a:t>whole. </a:t>
            </a:r>
          </a:p>
          <a:p>
            <a:pPr lvl="0"/>
            <a:endParaRPr lang="en-CA" sz="3800" dirty="0"/>
          </a:p>
          <a:p>
            <a:pPr lvl="0"/>
            <a:r>
              <a:rPr lang="en-CA" sz="3800" dirty="0" smtClean="0"/>
              <a:t>is </a:t>
            </a:r>
            <a:r>
              <a:rPr lang="en-CA" sz="3800" dirty="0"/>
              <a:t>recorded only when there is an exchange transaction that involves the purchase of an entire business. </a:t>
            </a:r>
            <a:endParaRPr lang="en-CA" sz="3800" dirty="0" smtClean="0"/>
          </a:p>
          <a:p>
            <a:pPr lvl="0"/>
            <a:endParaRPr lang="en-CA" sz="3800" dirty="0" smtClean="0"/>
          </a:p>
          <a:p>
            <a:pPr lvl="0"/>
            <a:r>
              <a:rPr lang="en-CA" sz="3800" dirty="0" smtClean="0"/>
              <a:t>goodwill = cost - the </a:t>
            </a:r>
            <a:r>
              <a:rPr lang="en-CA" sz="3800" dirty="0"/>
              <a:t>fair market value of the net </a:t>
            </a:r>
            <a:r>
              <a:rPr lang="en-CA" sz="3800" dirty="0" smtClean="0"/>
              <a:t>assets </a:t>
            </a:r>
          </a:p>
          <a:p>
            <a:pPr lvl="0"/>
            <a:endParaRPr lang="en-CA" sz="3800" dirty="0"/>
          </a:p>
          <a:p>
            <a:pPr lvl="0"/>
            <a:r>
              <a:rPr lang="en-CA" sz="3800" dirty="0" smtClean="0"/>
              <a:t>is </a:t>
            </a:r>
            <a:r>
              <a:rPr lang="en-CA" sz="3800" dirty="0"/>
              <a:t>not amortized. </a:t>
            </a:r>
            <a:endParaRPr lang="en-CA" sz="3800" dirty="0" smtClean="0"/>
          </a:p>
          <a:p>
            <a:pPr marL="0" lvl="0" indent="0">
              <a:buNone/>
            </a:pPr>
            <a:endParaRPr lang="en-CA" dirty="0"/>
          </a:p>
          <a:p>
            <a:endParaRPr lang="en-CA" dirty="0"/>
          </a:p>
          <a:p>
            <a:pPr marL="0" indent="0">
              <a:buNone/>
            </a:pPr>
            <a:endParaRPr lang="en-CA" dirty="0"/>
          </a:p>
        </p:txBody>
      </p:sp>
    </p:spTree>
    <p:extLst>
      <p:ext uri="{BB962C8B-B14F-4D97-AF65-F5344CB8AC3E}">
        <p14:creationId xmlns:p14="http://schemas.microsoft.com/office/powerpoint/2010/main" val="90779584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Intangible Assets and Goodwill</a:t>
            </a:r>
          </a:p>
        </p:txBody>
      </p:sp>
      <p:sp>
        <p:nvSpPr>
          <p:cNvPr id="3" name="Content Placeholder 2"/>
          <p:cNvSpPr>
            <a:spLocks noGrp="1"/>
          </p:cNvSpPr>
          <p:nvPr>
            <p:ph idx="1"/>
          </p:nvPr>
        </p:nvSpPr>
        <p:spPr/>
        <p:txBody>
          <a:bodyPr>
            <a:normAutofit/>
          </a:bodyPr>
          <a:lstStyle/>
          <a:p>
            <a:pPr lvl="0"/>
            <a:r>
              <a:rPr lang="en-CA" sz="2000" dirty="0" smtClean="0"/>
              <a:t>must </a:t>
            </a:r>
            <a:r>
              <a:rPr lang="en-CA" sz="2000" dirty="0"/>
              <a:t>be tested regularly for impairment. </a:t>
            </a:r>
          </a:p>
          <a:p>
            <a:pPr marL="0" lvl="0" indent="0">
              <a:buNone/>
            </a:pPr>
            <a:endParaRPr lang="en-CA" sz="2000" dirty="0"/>
          </a:p>
          <a:p>
            <a:pPr lvl="0"/>
            <a:r>
              <a:rPr lang="en-CA" sz="2000" dirty="0"/>
              <a:t>Impairment losses for goodwill are </a:t>
            </a:r>
            <a:r>
              <a:rPr lang="en-CA" sz="2000" b="1" u="sng" dirty="0"/>
              <a:t>never</a:t>
            </a:r>
            <a:r>
              <a:rPr lang="en-CA" sz="2000" dirty="0"/>
              <a:t> reversed.</a:t>
            </a:r>
          </a:p>
          <a:p>
            <a:pPr marL="0" indent="0">
              <a:buNone/>
            </a:pPr>
            <a:endParaRPr lang="en-CA" sz="2000" dirty="0" smtClean="0"/>
          </a:p>
          <a:p>
            <a:r>
              <a:rPr lang="en-CA" sz="2000" dirty="0" smtClean="0"/>
              <a:t>Goodwill </a:t>
            </a:r>
            <a:r>
              <a:rPr lang="en-CA" sz="2000" dirty="0"/>
              <a:t>and indefinite life intangible assets must be tested for impairment annually regardless of whether there is any indication of impairment. </a:t>
            </a:r>
          </a:p>
          <a:p>
            <a:endParaRPr lang="en-CA" sz="2000" dirty="0"/>
          </a:p>
          <a:p>
            <a:r>
              <a:rPr lang="en-CA" sz="2000" dirty="0"/>
              <a:t>Finite life intangible assets are assessed for indications of impairment at the end of each year, and are tested only if the assessment shows that an impairment may exist.</a:t>
            </a:r>
          </a:p>
          <a:p>
            <a:pPr marL="0" indent="0">
              <a:buNone/>
            </a:pPr>
            <a:endParaRPr lang="en-CA" dirty="0"/>
          </a:p>
        </p:txBody>
      </p:sp>
    </p:spTree>
    <p:extLst>
      <p:ext uri="{BB962C8B-B14F-4D97-AF65-F5344CB8AC3E}">
        <p14:creationId xmlns:p14="http://schemas.microsoft.com/office/powerpoint/2010/main" val="354371740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CA" dirty="0"/>
              <a:t>Financial Statements</a:t>
            </a:r>
            <a:br>
              <a:rPr lang="en-CA" dirty="0"/>
            </a:br>
            <a:r>
              <a:rPr lang="en-CA" dirty="0" smtClean="0"/>
              <a:t>Presentation</a:t>
            </a:r>
            <a:endParaRPr lang="en-CA" dirty="0"/>
          </a:p>
        </p:txBody>
      </p:sp>
      <p:sp>
        <p:nvSpPr>
          <p:cNvPr id="3" name="Content Placeholder 2"/>
          <p:cNvSpPr>
            <a:spLocks noGrp="1"/>
          </p:cNvSpPr>
          <p:nvPr>
            <p:ph idx="1"/>
          </p:nvPr>
        </p:nvSpPr>
        <p:spPr>
          <a:xfrm>
            <a:off x="457200" y="1600200"/>
            <a:ext cx="8229600" cy="4997152"/>
          </a:xfrm>
        </p:spPr>
        <p:txBody>
          <a:bodyPr>
            <a:normAutofit fontScale="70000" lnSpcReduction="20000"/>
          </a:bodyPr>
          <a:lstStyle/>
          <a:p>
            <a:pPr lvl="0"/>
            <a:r>
              <a:rPr lang="en-CA" dirty="0"/>
              <a:t>Long-lived assets are </a:t>
            </a:r>
            <a:r>
              <a:rPr lang="en-CA" dirty="0" smtClean="0"/>
              <a:t>reported </a:t>
            </a:r>
            <a:r>
              <a:rPr lang="en-CA" dirty="0"/>
              <a:t>in </a:t>
            </a:r>
            <a:r>
              <a:rPr lang="en-CA" dirty="0" smtClean="0"/>
              <a:t>SFP under </a:t>
            </a:r>
            <a:r>
              <a:rPr lang="en-CA" dirty="0"/>
              <a:t>the headings </a:t>
            </a:r>
            <a:r>
              <a:rPr lang="en-CA" dirty="0" smtClean="0"/>
              <a:t>PPE, </a:t>
            </a:r>
            <a:r>
              <a:rPr lang="en-CA" dirty="0"/>
              <a:t>and Intangible Assets. </a:t>
            </a:r>
            <a:endParaRPr lang="en-CA" dirty="0" smtClean="0"/>
          </a:p>
          <a:p>
            <a:pPr marL="0" lvl="0" indent="0">
              <a:buNone/>
            </a:pPr>
            <a:endParaRPr lang="en-CA" dirty="0" smtClean="0"/>
          </a:p>
          <a:p>
            <a:pPr lvl="0"/>
            <a:r>
              <a:rPr lang="en-CA" dirty="0" smtClean="0"/>
              <a:t>Goodwill </a:t>
            </a:r>
            <a:r>
              <a:rPr lang="en-CA" dirty="0"/>
              <a:t>must be separately disclosed. </a:t>
            </a:r>
            <a:endParaRPr lang="en-CA" dirty="0" smtClean="0"/>
          </a:p>
          <a:p>
            <a:pPr marL="0" lvl="0" indent="0">
              <a:buNone/>
            </a:pPr>
            <a:endParaRPr lang="en-CA" dirty="0"/>
          </a:p>
          <a:p>
            <a:pPr lvl="0"/>
            <a:r>
              <a:rPr lang="en-CA" dirty="0"/>
              <a:t>The balance of the major classes of assets (i.e., land, buildings, and equipment) and accumulated depreciation or accumulated amortization by major classes should be disclosed in the </a:t>
            </a:r>
            <a:r>
              <a:rPr lang="en-CA" dirty="0" smtClean="0"/>
              <a:t>SFP or </a:t>
            </a:r>
            <a:r>
              <a:rPr lang="en-CA" dirty="0"/>
              <a:t>in the notes to the financial statements. </a:t>
            </a:r>
            <a:endParaRPr lang="en-CA" dirty="0" smtClean="0"/>
          </a:p>
          <a:p>
            <a:pPr marL="0" lvl="0" indent="0">
              <a:buNone/>
            </a:pPr>
            <a:endParaRPr lang="en-CA" dirty="0" smtClean="0"/>
          </a:p>
          <a:p>
            <a:pPr lvl="0"/>
            <a:r>
              <a:rPr lang="en-CA" dirty="0"/>
              <a:t>T</a:t>
            </a:r>
            <a:r>
              <a:rPr lang="en-CA" dirty="0" smtClean="0"/>
              <a:t>he </a:t>
            </a:r>
            <a:r>
              <a:rPr lang="en-CA" dirty="0"/>
              <a:t>methods of depreciation and amortization and the useful lives and rates should be disclosed</a:t>
            </a:r>
            <a:r>
              <a:rPr lang="en-CA" dirty="0" smtClean="0"/>
              <a:t>.</a:t>
            </a:r>
          </a:p>
          <a:p>
            <a:pPr marL="0" lvl="0" indent="0">
              <a:buNone/>
            </a:pPr>
            <a:endParaRPr lang="en-CA" dirty="0" smtClean="0"/>
          </a:p>
          <a:p>
            <a:endParaRPr lang="en-CA" dirty="0"/>
          </a:p>
        </p:txBody>
      </p:sp>
    </p:spTree>
    <p:extLst>
      <p:ext uri="{BB962C8B-B14F-4D97-AF65-F5344CB8AC3E}">
        <p14:creationId xmlns:p14="http://schemas.microsoft.com/office/powerpoint/2010/main" val="175173336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CA" dirty="0"/>
              <a:t>Financial Statements</a:t>
            </a:r>
            <a:br>
              <a:rPr lang="en-CA" dirty="0"/>
            </a:br>
            <a:r>
              <a:rPr lang="en-CA" dirty="0"/>
              <a:t>Presentation</a:t>
            </a:r>
          </a:p>
        </p:txBody>
      </p:sp>
      <p:sp>
        <p:nvSpPr>
          <p:cNvPr id="3" name="Content Placeholder 2"/>
          <p:cNvSpPr>
            <a:spLocks noGrp="1"/>
          </p:cNvSpPr>
          <p:nvPr>
            <p:ph idx="1"/>
          </p:nvPr>
        </p:nvSpPr>
        <p:spPr>
          <a:xfrm>
            <a:off x="457200" y="1600200"/>
            <a:ext cx="8229600" cy="4925144"/>
          </a:xfrm>
        </p:spPr>
        <p:txBody>
          <a:bodyPr>
            <a:normAutofit fontScale="55000" lnSpcReduction="20000"/>
          </a:bodyPr>
          <a:lstStyle/>
          <a:p>
            <a:r>
              <a:rPr lang="en-CA" sz="4200" dirty="0"/>
              <a:t>Companies also have to disclose whether they are using the cost or the revaluation model.</a:t>
            </a:r>
          </a:p>
          <a:p>
            <a:pPr marL="0" lvl="0" indent="0">
              <a:buNone/>
            </a:pPr>
            <a:endParaRPr lang="en-CA" sz="4200" dirty="0" smtClean="0"/>
          </a:p>
          <a:p>
            <a:pPr lvl="0"/>
            <a:r>
              <a:rPr lang="en-CA" sz="4200" dirty="0" smtClean="0"/>
              <a:t>If </a:t>
            </a:r>
            <a:r>
              <a:rPr lang="en-CA" sz="4200" dirty="0"/>
              <a:t>the company uses the revaluation model, it must also disclose any increases/decreases from revaluations.</a:t>
            </a:r>
          </a:p>
          <a:p>
            <a:pPr marL="0" indent="0">
              <a:buNone/>
            </a:pPr>
            <a:r>
              <a:rPr lang="en-CA" sz="4200" dirty="0"/>
              <a:t> </a:t>
            </a:r>
          </a:p>
          <a:p>
            <a:pPr lvl="0"/>
            <a:r>
              <a:rPr lang="en-CA" sz="4200" dirty="0"/>
              <a:t>Depreciation expense, gains and losses on disposal, and impairment losses are presented in </a:t>
            </a:r>
            <a:r>
              <a:rPr lang="en-CA" sz="4200" b="1" u="sng" dirty="0"/>
              <a:t>the operating section </a:t>
            </a:r>
            <a:r>
              <a:rPr lang="en-CA" sz="4200" dirty="0"/>
              <a:t>of the </a:t>
            </a:r>
            <a:r>
              <a:rPr lang="en-CA" sz="4200" dirty="0" smtClean="0"/>
              <a:t>IS.</a:t>
            </a:r>
          </a:p>
          <a:p>
            <a:pPr marL="0" lvl="0" indent="0">
              <a:buNone/>
            </a:pPr>
            <a:r>
              <a:rPr lang="en-CA" sz="4200" dirty="0"/>
              <a:t> </a:t>
            </a:r>
          </a:p>
          <a:p>
            <a:pPr lvl="0"/>
            <a:r>
              <a:rPr lang="en-CA" sz="4200" dirty="0"/>
              <a:t>Cash flows from the purchase and sale of long-lived assets are reported in the </a:t>
            </a:r>
            <a:r>
              <a:rPr lang="en-CA" sz="4200" b="1" u="sng" dirty="0"/>
              <a:t>investing activities section </a:t>
            </a:r>
            <a:r>
              <a:rPr lang="en-CA" sz="4200" dirty="0"/>
              <a:t>of the statement </a:t>
            </a:r>
            <a:r>
              <a:rPr lang="en-CA" sz="4200" dirty="0" smtClean="0"/>
              <a:t>of CF.</a:t>
            </a:r>
            <a:endParaRPr lang="en-CA" sz="4200" dirty="0"/>
          </a:p>
          <a:p>
            <a:pPr marL="0" indent="0">
              <a:buNone/>
            </a:pPr>
            <a:endParaRPr lang="en-CA" dirty="0"/>
          </a:p>
        </p:txBody>
      </p:sp>
    </p:spTree>
    <p:extLst>
      <p:ext uri="{BB962C8B-B14F-4D97-AF65-F5344CB8AC3E}">
        <p14:creationId xmlns:p14="http://schemas.microsoft.com/office/powerpoint/2010/main" val="335387979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E9-13 </a:t>
            </a:r>
            <a:r>
              <a:rPr lang="en-CA" dirty="0"/>
              <a:t>page </a:t>
            </a:r>
            <a:r>
              <a:rPr lang="en-CA" dirty="0" smtClean="0"/>
              <a:t>504</a:t>
            </a:r>
            <a:endParaRPr lang="en-CA" dirty="0"/>
          </a:p>
        </p:txBody>
      </p:sp>
      <p:sp>
        <p:nvSpPr>
          <p:cNvPr id="3" name="Content Placeholder 2"/>
          <p:cNvSpPr>
            <a:spLocks noGrp="1"/>
          </p:cNvSpPr>
          <p:nvPr>
            <p:ph idx="1"/>
          </p:nvPr>
        </p:nvSpPr>
        <p:spPr>
          <a:xfrm>
            <a:off x="457200" y="1600200"/>
            <a:ext cx="8229600" cy="4853136"/>
          </a:xfrm>
        </p:spPr>
        <p:txBody>
          <a:bodyPr>
            <a:normAutofit/>
          </a:bodyPr>
          <a:lstStyle/>
          <a:p>
            <a:endParaRPr lang="en-CA" dirty="0"/>
          </a:p>
        </p:txBody>
      </p:sp>
    </p:spTree>
    <p:extLst>
      <p:ext uri="{BB962C8B-B14F-4D97-AF65-F5344CB8AC3E}">
        <p14:creationId xmlns:p14="http://schemas.microsoft.com/office/powerpoint/2010/main" val="138259860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CA" dirty="0"/>
              <a:t>Methods for Evaluating the Use of Assets</a:t>
            </a:r>
          </a:p>
        </p:txBody>
      </p:sp>
      <p:sp>
        <p:nvSpPr>
          <p:cNvPr id="3" name="Content Placeholder 2"/>
          <p:cNvSpPr>
            <a:spLocks noGrp="1"/>
          </p:cNvSpPr>
          <p:nvPr>
            <p:ph idx="1"/>
          </p:nvPr>
        </p:nvSpPr>
        <p:spPr>
          <a:xfrm>
            <a:off x="457200" y="1600201"/>
            <a:ext cx="8229600" cy="5257799"/>
          </a:xfrm>
        </p:spPr>
        <p:txBody>
          <a:bodyPr>
            <a:normAutofit/>
          </a:bodyPr>
          <a:lstStyle/>
          <a:p>
            <a:pPr marL="514350" lvl="0" indent="-514350">
              <a:buAutoNum type="arabicPeriod"/>
            </a:pPr>
            <a:r>
              <a:rPr lang="en-CA" sz="2400" b="1" dirty="0" smtClean="0"/>
              <a:t>Return </a:t>
            </a:r>
            <a:r>
              <a:rPr lang="en-CA" sz="2400" b="1" dirty="0"/>
              <a:t>on </a:t>
            </a:r>
            <a:r>
              <a:rPr lang="en-CA" sz="2400" b="1" dirty="0" smtClean="0"/>
              <a:t>assets</a:t>
            </a:r>
            <a:r>
              <a:rPr lang="en-CA" sz="2400" dirty="0" smtClean="0"/>
              <a:t>:</a:t>
            </a:r>
          </a:p>
          <a:p>
            <a:pPr lvl="1"/>
            <a:r>
              <a:rPr lang="en-CA" sz="2000" dirty="0"/>
              <a:t>i</a:t>
            </a:r>
            <a:r>
              <a:rPr lang="en-CA" sz="2000" dirty="0" smtClean="0"/>
              <a:t>s an </a:t>
            </a:r>
            <a:r>
              <a:rPr lang="en-CA" sz="2000" dirty="0"/>
              <a:t>overall measure of profitability. </a:t>
            </a:r>
            <a:endParaRPr lang="en-CA" sz="2000" dirty="0" smtClean="0"/>
          </a:p>
          <a:p>
            <a:pPr lvl="1"/>
            <a:r>
              <a:rPr lang="en-CA" sz="2000" dirty="0" smtClean="0"/>
              <a:t>indicates </a:t>
            </a:r>
            <a:r>
              <a:rPr lang="en-CA" sz="2000" dirty="0"/>
              <a:t>the amount of profit generated by each dollar invested in assets</a:t>
            </a:r>
            <a:r>
              <a:rPr lang="en-CA" sz="2000" dirty="0" smtClean="0"/>
              <a:t>.</a:t>
            </a:r>
          </a:p>
          <a:p>
            <a:pPr marL="0" lvl="0" indent="0">
              <a:buNone/>
            </a:pPr>
            <a:endParaRPr lang="en-CA" sz="2400" dirty="0"/>
          </a:p>
          <a:p>
            <a:pPr marL="0" lvl="0" indent="0">
              <a:buNone/>
            </a:pPr>
            <a:endParaRPr lang="en-CA" sz="2400" b="1" dirty="0" smtClean="0"/>
          </a:p>
          <a:p>
            <a:pPr marL="0" lvl="0" indent="0">
              <a:buNone/>
            </a:pPr>
            <a:r>
              <a:rPr lang="en-CA" sz="2400" b="1" dirty="0" smtClean="0"/>
              <a:t>2. Asset turnover:</a:t>
            </a:r>
          </a:p>
          <a:p>
            <a:pPr lvl="1"/>
            <a:r>
              <a:rPr lang="en-CA" sz="2000" dirty="0" smtClean="0"/>
              <a:t>indicates </a:t>
            </a:r>
            <a:r>
              <a:rPr lang="en-CA" sz="2000" dirty="0"/>
              <a:t>how efficiently a company is able to generate sales with a given amount of assets, </a:t>
            </a:r>
            <a:endParaRPr lang="en-CA" sz="2000" dirty="0" smtClean="0"/>
          </a:p>
          <a:p>
            <a:pPr lvl="1"/>
            <a:r>
              <a:rPr lang="en-CA" sz="2000" dirty="0"/>
              <a:t>i</a:t>
            </a:r>
            <a:r>
              <a:rPr lang="en-CA" sz="2000" dirty="0" smtClean="0"/>
              <a:t>ndicates how </a:t>
            </a:r>
            <a:r>
              <a:rPr lang="en-CA" sz="2000" dirty="0"/>
              <a:t>many dollars of sales are generated by each dollar invested in assets. </a:t>
            </a:r>
            <a:endParaRPr lang="en-CA" sz="2000" dirty="0" smtClean="0"/>
          </a:p>
          <a:p>
            <a:pPr marL="0" indent="0">
              <a:buNone/>
            </a:pPr>
            <a:endParaRPr lang="en-CA" dirty="0"/>
          </a:p>
        </p:txBody>
      </p:sp>
      <p:pic>
        <p:nvPicPr>
          <p:cNvPr id="5" name="table"/>
          <p:cNvPicPr>
            <a:picLocks noChangeAspect="1"/>
          </p:cNvPicPr>
          <p:nvPr/>
        </p:nvPicPr>
        <p:blipFill>
          <a:blip r:embed="rId2"/>
          <a:stretch>
            <a:fillRect/>
          </a:stretch>
        </p:blipFill>
        <p:spPr>
          <a:xfrm>
            <a:off x="1323752" y="5661248"/>
            <a:ext cx="6019800" cy="1196752"/>
          </a:xfrm>
          <a:prstGeom prst="rect">
            <a:avLst/>
          </a:prstGeom>
        </p:spPr>
      </p:pic>
      <p:pic>
        <p:nvPicPr>
          <p:cNvPr id="6" name="table"/>
          <p:cNvPicPr>
            <a:picLocks noChangeAspect="1"/>
          </p:cNvPicPr>
          <p:nvPr/>
        </p:nvPicPr>
        <p:blipFill>
          <a:blip r:embed="rId3"/>
          <a:stretch>
            <a:fillRect/>
          </a:stretch>
        </p:blipFill>
        <p:spPr>
          <a:xfrm>
            <a:off x="1638300" y="3068960"/>
            <a:ext cx="5867400" cy="1079238"/>
          </a:xfrm>
          <a:prstGeom prst="rect">
            <a:avLst/>
          </a:prstGeom>
        </p:spPr>
      </p:pic>
    </p:spTree>
    <p:extLst>
      <p:ext uri="{BB962C8B-B14F-4D97-AF65-F5344CB8AC3E}">
        <p14:creationId xmlns:p14="http://schemas.microsoft.com/office/powerpoint/2010/main" val="162268104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CA" dirty="0"/>
              <a:t>Methods for Evaluating the Use of Assets</a:t>
            </a:r>
          </a:p>
        </p:txBody>
      </p:sp>
      <p:sp>
        <p:nvSpPr>
          <p:cNvPr id="3" name="Content Placeholder 2"/>
          <p:cNvSpPr>
            <a:spLocks noGrp="1"/>
          </p:cNvSpPr>
          <p:nvPr>
            <p:ph idx="1"/>
          </p:nvPr>
        </p:nvSpPr>
        <p:spPr/>
        <p:txBody>
          <a:bodyPr/>
          <a:lstStyle/>
          <a:p>
            <a:pPr marL="0" indent="0">
              <a:buNone/>
            </a:pPr>
            <a:r>
              <a:rPr lang="en-CA" altLang="en-US" sz="2400" dirty="0"/>
              <a:t>Together, profit margin and asset turnover explain the return on assets ratio:</a:t>
            </a:r>
          </a:p>
          <a:p>
            <a:pPr marL="0" indent="0">
              <a:buNone/>
            </a:pPr>
            <a:endParaRPr lang="en-CA" dirty="0" smtClean="0"/>
          </a:p>
          <a:p>
            <a:pPr marL="0" indent="0">
              <a:buNone/>
            </a:pPr>
            <a:endParaRPr lang="en-CA" dirty="0"/>
          </a:p>
        </p:txBody>
      </p:sp>
      <p:pic>
        <p:nvPicPr>
          <p:cNvPr id="4" name="table"/>
          <p:cNvPicPr>
            <a:picLocks noChangeAspect="1"/>
          </p:cNvPicPr>
          <p:nvPr/>
        </p:nvPicPr>
        <p:blipFill>
          <a:blip r:embed="rId3"/>
          <a:stretch>
            <a:fillRect/>
          </a:stretch>
        </p:blipFill>
        <p:spPr>
          <a:xfrm>
            <a:off x="1200019" y="2996952"/>
            <a:ext cx="6553200" cy="997368"/>
          </a:xfrm>
          <a:prstGeom prst="rect">
            <a:avLst/>
          </a:prstGeom>
        </p:spPr>
      </p:pic>
    </p:spTree>
    <p:extLst>
      <p:ext uri="{BB962C8B-B14F-4D97-AF65-F5344CB8AC3E}">
        <p14:creationId xmlns:p14="http://schemas.microsoft.com/office/powerpoint/2010/main" val="266300323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Property, plant, and equipment</a:t>
            </a:r>
          </a:p>
        </p:txBody>
      </p:sp>
      <p:sp>
        <p:nvSpPr>
          <p:cNvPr id="3" name="Content Placeholder 2"/>
          <p:cNvSpPr>
            <a:spLocks noGrp="1"/>
          </p:cNvSpPr>
          <p:nvPr>
            <p:ph idx="1"/>
          </p:nvPr>
        </p:nvSpPr>
        <p:spPr/>
        <p:txBody>
          <a:bodyPr>
            <a:normAutofit lnSpcReduction="10000"/>
          </a:bodyPr>
          <a:lstStyle/>
          <a:p>
            <a:pPr marL="0" lvl="0" indent="0">
              <a:buNone/>
            </a:pPr>
            <a:r>
              <a:rPr lang="en-CA" sz="2400" dirty="0" smtClean="0"/>
              <a:t>PPE are </a:t>
            </a:r>
            <a:r>
              <a:rPr lang="en-CA" sz="2400" dirty="0"/>
              <a:t>originally recorded at cost: </a:t>
            </a:r>
          </a:p>
          <a:p>
            <a:pPr lvl="1"/>
            <a:r>
              <a:rPr lang="en-US" altLang="en-US" sz="2400" dirty="0"/>
              <a:t>Purchase price, including taxes and duties, less discounts or </a:t>
            </a:r>
            <a:r>
              <a:rPr lang="en-US" altLang="en-US" sz="2400" dirty="0" smtClean="0"/>
              <a:t>rebates.</a:t>
            </a:r>
            <a:endParaRPr lang="en-US" altLang="en-US" sz="2400" dirty="0"/>
          </a:p>
          <a:p>
            <a:pPr lvl="1"/>
            <a:r>
              <a:rPr lang="en-US" altLang="en-US" sz="2400" dirty="0"/>
              <a:t>Expenditures necessary to bring asset to its intended location and make it ready for its intended use.</a:t>
            </a:r>
          </a:p>
          <a:p>
            <a:pPr lvl="1"/>
            <a:r>
              <a:rPr lang="en-US" altLang="en-US" sz="2400" dirty="0"/>
              <a:t>Asset retirement </a:t>
            </a:r>
            <a:r>
              <a:rPr lang="en-US" altLang="en-US" sz="2400" dirty="0" smtClean="0"/>
              <a:t>costs.</a:t>
            </a:r>
          </a:p>
          <a:p>
            <a:pPr lvl="2"/>
            <a:r>
              <a:rPr lang="en-CA" sz="2000" dirty="0"/>
              <a:t>cost of any obligation to dismantle, remove, or restore the long-lived asset</a:t>
            </a:r>
            <a:r>
              <a:rPr lang="en-CA" sz="2000" dirty="0" smtClean="0"/>
              <a:t>.</a:t>
            </a:r>
          </a:p>
          <a:p>
            <a:pPr lvl="2"/>
            <a:r>
              <a:rPr lang="en-CA" sz="2000" dirty="0"/>
              <a:t>i</a:t>
            </a:r>
            <a:r>
              <a:rPr lang="en-CA" sz="2000" dirty="0" smtClean="0"/>
              <a:t>f significant</a:t>
            </a:r>
            <a:r>
              <a:rPr lang="en-CA" sz="2000" dirty="0"/>
              <a:t>, they are estimated in advance and recorded as an asset, using present value </a:t>
            </a:r>
            <a:r>
              <a:rPr lang="en-CA" sz="2000" dirty="0" smtClean="0"/>
              <a:t>concepts.</a:t>
            </a:r>
          </a:p>
          <a:p>
            <a:pPr lvl="2"/>
            <a:r>
              <a:rPr lang="en-CA" sz="2000" dirty="0"/>
              <a:t>A liability is also set up to show the asset retirement obligation. </a:t>
            </a:r>
          </a:p>
          <a:p>
            <a:pPr lvl="2"/>
            <a:endParaRPr lang="en-CA" sz="2000" dirty="0"/>
          </a:p>
          <a:p>
            <a:pPr lvl="1"/>
            <a:endParaRPr lang="en-CA" altLang="en-US" sz="2400" dirty="0"/>
          </a:p>
          <a:p>
            <a:pPr marL="0" indent="0">
              <a:buNone/>
            </a:pPr>
            <a:endParaRPr lang="en-CA" dirty="0"/>
          </a:p>
        </p:txBody>
      </p:sp>
    </p:spTree>
    <p:extLst>
      <p:ext uri="{BB962C8B-B14F-4D97-AF65-F5344CB8AC3E}">
        <p14:creationId xmlns:p14="http://schemas.microsoft.com/office/powerpoint/2010/main" val="420207749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E9-14 page 504</a:t>
            </a:r>
            <a:endParaRPr lang="en-CA" dirty="0"/>
          </a:p>
        </p:txBody>
      </p:sp>
      <p:sp>
        <p:nvSpPr>
          <p:cNvPr id="3" name="Content Placeholder 2"/>
          <p:cNvSpPr>
            <a:spLocks noGrp="1"/>
          </p:cNvSpPr>
          <p:nvPr>
            <p:ph idx="1"/>
          </p:nvPr>
        </p:nvSpPr>
        <p:spPr>
          <a:xfrm>
            <a:off x="457200" y="1600200"/>
            <a:ext cx="8229600" cy="4997152"/>
          </a:xfrm>
        </p:spPr>
        <p:txBody>
          <a:bodyPr>
            <a:normAutofit/>
          </a:bodyPr>
          <a:lstStyle/>
          <a:p>
            <a:pPr marL="0" indent="0">
              <a:buNone/>
            </a:pPr>
            <a:endParaRPr lang="en-CA" dirty="0"/>
          </a:p>
        </p:txBody>
      </p:sp>
    </p:spTree>
    <p:extLst>
      <p:ext uri="{BB962C8B-B14F-4D97-AF65-F5344CB8AC3E}">
        <p14:creationId xmlns:p14="http://schemas.microsoft.com/office/powerpoint/2010/main" val="2633694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ltLang="en-US" dirty="0"/>
              <a:t>Comparing IFRS and ASPE</a:t>
            </a:r>
            <a:endParaRPr lang="en-CA" dirty="0"/>
          </a:p>
        </p:txBody>
      </p:sp>
      <p:pic>
        <p:nvPicPr>
          <p:cNvPr id="4" name="Picture 10" descr="Ch9_6.jpg"/>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7200" y="2297768"/>
            <a:ext cx="8229600" cy="3130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4399143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ltLang="en-US" dirty="0"/>
              <a:t>Comparing IFRS and ASPE</a:t>
            </a:r>
            <a:endParaRPr lang="en-CA" dirty="0"/>
          </a:p>
        </p:txBody>
      </p:sp>
      <p:sp>
        <p:nvSpPr>
          <p:cNvPr id="3" name="Content Placeholder 2"/>
          <p:cNvSpPr>
            <a:spLocks noGrp="1"/>
          </p:cNvSpPr>
          <p:nvPr>
            <p:ph idx="1"/>
          </p:nvPr>
        </p:nvSpPr>
        <p:spPr/>
        <p:txBody>
          <a:bodyPr/>
          <a:lstStyle/>
          <a:p>
            <a:endParaRPr lang="en-CA"/>
          </a:p>
        </p:txBody>
      </p:sp>
      <p:pic>
        <p:nvPicPr>
          <p:cNvPr id="4" name="Picture 3" descr="Ch9_5.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1628800"/>
            <a:ext cx="9144000" cy="453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Footer Placeholder 3"/>
          <p:cNvSpPr>
            <a:spLocks noGrp="1"/>
          </p:cNvSpPr>
          <p:nvPr/>
        </p:nvSpPr>
        <p:spPr>
          <a:xfrm>
            <a:off x="2843808" y="6309320"/>
            <a:ext cx="2895600" cy="365125"/>
          </a:xfrm>
          <a:prstGeom prst="rect">
            <a:avLst/>
          </a:prstGeom>
        </p:spPr>
        <p:txBody>
          <a:bodyPr vert="horz" lIns="91440" tIns="45720" rIns="91440" bIns="45720" rtlCol="0" anchor="ctr"/>
          <a:lstStyle>
            <a:defPPr>
              <a:defRPr lang="en-US"/>
            </a:defPPr>
            <a:lvl1pPr algn="ctr" rtl="0" fontAlgn="auto">
              <a:spcBef>
                <a:spcPts val="0"/>
              </a:spcBef>
              <a:spcAft>
                <a:spcPts val="0"/>
              </a:spcAft>
              <a:defRPr sz="1200" kern="1200">
                <a:solidFill>
                  <a:prstClr val="black">
                    <a:tint val="75000"/>
                  </a:prstClr>
                </a:solidFill>
                <a:latin typeface="Calibri" pitchFamily="34" charset="0"/>
                <a:ea typeface="+mn-ea"/>
                <a:cs typeface="+mn-cs"/>
              </a:defRPr>
            </a:lvl1pPr>
            <a:lvl2pPr marL="457200" algn="l" rtl="0" fontAlgn="base">
              <a:spcBef>
                <a:spcPct val="0"/>
              </a:spcBef>
              <a:spcAft>
                <a:spcPct val="0"/>
              </a:spcAft>
              <a:defRPr sz="2400" kern="1200">
                <a:solidFill>
                  <a:schemeClr val="tx1"/>
                </a:solidFill>
                <a:latin typeface="Arial" pitchFamily="34" charset="0"/>
                <a:ea typeface="HYGothic-Extra" charset="0"/>
                <a:cs typeface="HYGothic-Extra" charset="0"/>
              </a:defRPr>
            </a:lvl2pPr>
            <a:lvl3pPr marL="914400" algn="l" rtl="0" fontAlgn="base">
              <a:spcBef>
                <a:spcPct val="0"/>
              </a:spcBef>
              <a:spcAft>
                <a:spcPct val="0"/>
              </a:spcAft>
              <a:defRPr sz="2400" kern="1200">
                <a:solidFill>
                  <a:schemeClr val="tx1"/>
                </a:solidFill>
                <a:latin typeface="Arial" pitchFamily="34" charset="0"/>
                <a:ea typeface="HYGothic-Extra" charset="0"/>
                <a:cs typeface="HYGothic-Extra" charset="0"/>
              </a:defRPr>
            </a:lvl3pPr>
            <a:lvl4pPr marL="1371600" algn="l" rtl="0" fontAlgn="base">
              <a:spcBef>
                <a:spcPct val="0"/>
              </a:spcBef>
              <a:spcAft>
                <a:spcPct val="0"/>
              </a:spcAft>
              <a:defRPr sz="2400" kern="1200">
                <a:solidFill>
                  <a:schemeClr val="tx1"/>
                </a:solidFill>
                <a:latin typeface="Arial" pitchFamily="34" charset="0"/>
                <a:ea typeface="HYGothic-Extra" charset="0"/>
                <a:cs typeface="HYGothic-Extra" charset="0"/>
              </a:defRPr>
            </a:lvl4pPr>
            <a:lvl5pPr marL="1828800" algn="l" rtl="0" fontAlgn="base">
              <a:spcBef>
                <a:spcPct val="0"/>
              </a:spcBef>
              <a:spcAft>
                <a:spcPct val="0"/>
              </a:spcAft>
              <a:defRPr sz="2400" kern="1200">
                <a:solidFill>
                  <a:schemeClr val="tx1"/>
                </a:solidFill>
                <a:latin typeface="Arial" pitchFamily="34" charset="0"/>
                <a:ea typeface="HYGothic-Extra" charset="0"/>
                <a:cs typeface="HYGothic-Extra" charset="0"/>
              </a:defRPr>
            </a:lvl5pPr>
            <a:lvl6pPr marL="2286000" algn="l" defTabSz="914400" rtl="0" eaLnBrk="1" latinLnBrk="0" hangingPunct="1">
              <a:defRPr sz="2400" kern="1200">
                <a:solidFill>
                  <a:schemeClr val="tx1"/>
                </a:solidFill>
                <a:latin typeface="Arial" pitchFamily="34" charset="0"/>
                <a:ea typeface="HYGothic-Extra" charset="0"/>
                <a:cs typeface="HYGothic-Extra" charset="0"/>
              </a:defRPr>
            </a:lvl6pPr>
            <a:lvl7pPr marL="2743200" algn="l" defTabSz="914400" rtl="0" eaLnBrk="1" latinLnBrk="0" hangingPunct="1">
              <a:defRPr sz="2400" kern="1200">
                <a:solidFill>
                  <a:schemeClr val="tx1"/>
                </a:solidFill>
                <a:latin typeface="Arial" pitchFamily="34" charset="0"/>
                <a:ea typeface="HYGothic-Extra" charset="0"/>
                <a:cs typeface="HYGothic-Extra" charset="0"/>
              </a:defRPr>
            </a:lvl7pPr>
            <a:lvl8pPr marL="3200400" algn="l" defTabSz="914400" rtl="0" eaLnBrk="1" latinLnBrk="0" hangingPunct="1">
              <a:defRPr sz="2400" kern="1200">
                <a:solidFill>
                  <a:schemeClr val="tx1"/>
                </a:solidFill>
                <a:latin typeface="Arial" pitchFamily="34" charset="0"/>
                <a:ea typeface="HYGothic-Extra" charset="0"/>
                <a:cs typeface="HYGothic-Extra" charset="0"/>
              </a:defRPr>
            </a:lvl8pPr>
            <a:lvl9pPr marL="3657600" algn="l" defTabSz="914400" rtl="0" eaLnBrk="1" latinLnBrk="0" hangingPunct="1">
              <a:defRPr sz="2400" kern="1200">
                <a:solidFill>
                  <a:schemeClr val="tx1"/>
                </a:solidFill>
                <a:latin typeface="Arial" pitchFamily="34" charset="0"/>
                <a:ea typeface="HYGothic-Extra" charset="0"/>
                <a:cs typeface="HYGothic-Extra" charset="0"/>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smtClean="0">
                <a:ln>
                  <a:noFill/>
                </a:ln>
                <a:solidFill>
                  <a:prstClr val="black">
                    <a:tint val="75000"/>
                  </a:prstClr>
                </a:solidFill>
                <a:effectLst/>
                <a:uLnTx/>
                <a:uFillTx/>
                <a:latin typeface="Calibri" pitchFamily="34" charset="0"/>
                <a:cs typeface="Arial"/>
              </a:rPr>
              <a:t>Copyright John Wiley &amp; Sons Canada, Ltd.</a:t>
            </a:r>
            <a:endParaRPr kumimoji="0" lang="en-US" sz="1200" b="0" i="0" u="none" strike="noStrike" kern="1200" cap="none" spc="0" normalizeH="0" baseline="0" noProof="0">
              <a:ln>
                <a:noFill/>
              </a:ln>
              <a:solidFill>
                <a:prstClr val="black">
                  <a:tint val="75000"/>
                </a:prstClr>
              </a:solidFill>
              <a:effectLst/>
              <a:uLnTx/>
              <a:uFillTx/>
              <a:latin typeface="Calibri" pitchFamily="34" charset="0"/>
              <a:cs typeface="Arial"/>
            </a:endParaRPr>
          </a:p>
        </p:txBody>
      </p:sp>
    </p:spTree>
    <p:extLst>
      <p:ext uri="{BB962C8B-B14F-4D97-AF65-F5344CB8AC3E}">
        <p14:creationId xmlns:p14="http://schemas.microsoft.com/office/powerpoint/2010/main" val="55804179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Property, plant, and </a:t>
            </a:r>
            <a:r>
              <a:rPr lang="en-CA" dirty="0" smtClean="0"/>
              <a:t>equipment</a:t>
            </a:r>
            <a:endParaRPr lang="en-CA" dirty="0"/>
          </a:p>
        </p:txBody>
      </p:sp>
      <p:sp>
        <p:nvSpPr>
          <p:cNvPr id="3" name="Content Placeholder 2"/>
          <p:cNvSpPr>
            <a:spLocks noGrp="1"/>
          </p:cNvSpPr>
          <p:nvPr>
            <p:ph idx="1"/>
          </p:nvPr>
        </p:nvSpPr>
        <p:spPr>
          <a:xfrm>
            <a:off x="457200" y="1600200"/>
            <a:ext cx="8229600" cy="5069160"/>
          </a:xfrm>
        </p:spPr>
        <p:txBody>
          <a:bodyPr>
            <a:normAutofit fontScale="77500" lnSpcReduction="20000"/>
          </a:bodyPr>
          <a:lstStyle/>
          <a:p>
            <a:pPr marL="0" indent="0">
              <a:buNone/>
            </a:pPr>
            <a:r>
              <a:rPr lang="en-US" altLang="en-US" sz="2800" b="1" dirty="0"/>
              <a:t>Operating </a:t>
            </a:r>
            <a:r>
              <a:rPr lang="en-US" altLang="en-US" sz="2800" b="1" dirty="0" smtClean="0"/>
              <a:t>expenditures</a:t>
            </a:r>
            <a:endParaRPr lang="en-CA" sz="2800" dirty="0" smtClean="0"/>
          </a:p>
          <a:p>
            <a:pPr lvl="1"/>
            <a:r>
              <a:rPr lang="en-CA" dirty="0" smtClean="0"/>
              <a:t>benefit </a:t>
            </a:r>
            <a:r>
              <a:rPr lang="en-CA" dirty="0"/>
              <a:t>only a current period </a:t>
            </a:r>
            <a:endParaRPr lang="en-CA" dirty="0" smtClean="0"/>
          </a:p>
          <a:p>
            <a:pPr lvl="1"/>
            <a:r>
              <a:rPr lang="en-CA" dirty="0" smtClean="0"/>
              <a:t>are </a:t>
            </a:r>
            <a:r>
              <a:rPr lang="en-CA" dirty="0"/>
              <a:t>required to maintain an asset in its normal condition and often recur, although not always annually</a:t>
            </a:r>
            <a:r>
              <a:rPr lang="en-CA" dirty="0" smtClean="0"/>
              <a:t>.</a:t>
            </a:r>
          </a:p>
          <a:p>
            <a:pPr lvl="1"/>
            <a:r>
              <a:rPr lang="en-CA" dirty="0"/>
              <a:t>are </a:t>
            </a:r>
            <a:r>
              <a:rPr lang="en-CA" b="1" u="sng" dirty="0" smtClean="0"/>
              <a:t>expensed</a:t>
            </a:r>
            <a:r>
              <a:rPr lang="en-CA" b="1" dirty="0"/>
              <a:t>.</a:t>
            </a:r>
            <a:r>
              <a:rPr lang="en-CA" dirty="0" smtClean="0"/>
              <a:t> </a:t>
            </a:r>
            <a:endParaRPr lang="en-CA" dirty="0"/>
          </a:p>
          <a:p>
            <a:pPr marL="0" lvl="0" indent="0">
              <a:buNone/>
            </a:pPr>
            <a:r>
              <a:rPr lang="en-CA" sz="2800" dirty="0" smtClean="0"/>
              <a:t> </a:t>
            </a:r>
            <a:endParaRPr lang="en-CA" sz="2800" dirty="0"/>
          </a:p>
          <a:p>
            <a:pPr marL="0" indent="0">
              <a:buNone/>
            </a:pPr>
            <a:r>
              <a:rPr lang="en-US" altLang="en-US" sz="2800" b="1" dirty="0" smtClean="0"/>
              <a:t>Capital expenditures</a:t>
            </a:r>
            <a:endParaRPr lang="en-CA" sz="2800" dirty="0"/>
          </a:p>
          <a:p>
            <a:pPr lvl="1"/>
            <a:r>
              <a:rPr lang="en-CA" dirty="0" smtClean="0"/>
              <a:t>benefit </a:t>
            </a:r>
            <a:r>
              <a:rPr lang="en-CA" dirty="0"/>
              <a:t>future periods </a:t>
            </a:r>
            <a:endParaRPr lang="en-CA" dirty="0" smtClean="0"/>
          </a:p>
          <a:p>
            <a:pPr lvl="1"/>
            <a:r>
              <a:rPr lang="en-CA" dirty="0" smtClean="0"/>
              <a:t>include </a:t>
            </a:r>
            <a:r>
              <a:rPr lang="en-CA" dirty="0"/>
              <a:t>costs that increase the life of an asset or its productivity or efficiency. </a:t>
            </a:r>
            <a:endParaRPr lang="en-CA" dirty="0" smtClean="0"/>
          </a:p>
          <a:p>
            <a:pPr lvl="1"/>
            <a:r>
              <a:rPr lang="en-CA" dirty="0" smtClean="0"/>
              <a:t>are normally </a:t>
            </a:r>
            <a:r>
              <a:rPr lang="en-CA" dirty="0"/>
              <a:t>larger than operating expenditures and occur less </a:t>
            </a:r>
            <a:r>
              <a:rPr lang="en-CA" dirty="0" smtClean="0"/>
              <a:t>frequently.</a:t>
            </a:r>
          </a:p>
          <a:p>
            <a:pPr lvl="1"/>
            <a:r>
              <a:rPr lang="en-CA" dirty="0"/>
              <a:t>are </a:t>
            </a:r>
            <a:r>
              <a:rPr lang="en-CA" b="1" u="sng" dirty="0" smtClean="0"/>
              <a:t>capitalized</a:t>
            </a:r>
            <a:r>
              <a:rPr lang="en-CA" dirty="0" smtClean="0"/>
              <a:t> (included </a:t>
            </a:r>
            <a:r>
              <a:rPr lang="en-CA" dirty="0"/>
              <a:t>in the asset </a:t>
            </a:r>
            <a:r>
              <a:rPr lang="en-CA" dirty="0" smtClean="0"/>
              <a:t>account). </a:t>
            </a:r>
            <a:endParaRPr lang="en-CA" dirty="0"/>
          </a:p>
          <a:p>
            <a:pPr marL="0" indent="0">
              <a:buNone/>
            </a:pPr>
            <a:endParaRPr lang="en-CA" dirty="0"/>
          </a:p>
        </p:txBody>
      </p:sp>
    </p:spTree>
    <p:extLst>
      <p:ext uri="{BB962C8B-B14F-4D97-AF65-F5344CB8AC3E}">
        <p14:creationId xmlns:p14="http://schemas.microsoft.com/office/powerpoint/2010/main" val="4366631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7" end="7"/>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8" end="8"/>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Property, plant, and equipment:</a:t>
            </a:r>
          </a:p>
        </p:txBody>
      </p:sp>
      <p:sp>
        <p:nvSpPr>
          <p:cNvPr id="3" name="Content Placeholder 2"/>
          <p:cNvSpPr>
            <a:spLocks noGrp="1"/>
          </p:cNvSpPr>
          <p:nvPr>
            <p:ph idx="1"/>
          </p:nvPr>
        </p:nvSpPr>
        <p:spPr/>
        <p:txBody>
          <a:bodyPr>
            <a:normAutofit/>
          </a:bodyPr>
          <a:lstStyle/>
          <a:p>
            <a:pPr marL="0" lvl="0" indent="0">
              <a:buNone/>
            </a:pPr>
            <a:r>
              <a:rPr lang="en-CA" sz="2400" dirty="0"/>
              <a:t>Property, Plant and Equipment is often subdivided into four </a:t>
            </a:r>
            <a:r>
              <a:rPr lang="en-CA" sz="2400" dirty="0" smtClean="0"/>
              <a:t>classes:</a:t>
            </a:r>
          </a:p>
          <a:p>
            <a:pPr marL="0" lvl="0" indent="0">
              <a:buNone/>
            </a:pPr>
            <a:endParaRPr lang="en-CA" sz="2400" dirty="0"/>
          </a:p>
          <a:p>
            <a:pPr marL="857250" lvl="1" indent="-457200">
              <a:buFont typeface="+mj-lt"/>
              <a:buAutoNum type="arabicPeriod"/>
            </a:pPr>
            <a:r>
              <a:rPr lang="en-CA" sz="2400" dirty="0" smtClean="0"/>
              <a:t>Land</a:t>
            </a:r>
            <a:endParaRPr lang="en-CA" sz="2400" dirty="0"/>
          </a:p>
          <a:p>
            <a:pPr marL="857250" lvl="1" indent="-457200">
              <a:buFont typeface="+mj-lt"/>
              <a:buAutoNum type="arabicPeriod"/>
            </a:pPr>
            <a:r>
              <a:rPr lang="en-CA" sz="2400" dirty="0"/>
              <a:t>Land improvement</a:t>
            </a:r>
          </a:p>
          <a:p>
            <a:pPr marL="857250" lvl="1" indent="-457200">
              <a:buFont typeface="+mj-lt"/>
              <a:buAutoNum type="arabicPeriod"/>
            </a:pPr>
            <a:r>
              <a:rPr lang="en-CA" sz="2400" dirty="0"/>
              <a:t>Buildings</a:t>
            </a:r>
          </a:p>
          <a:p>
            <a:pPr marL="857250" lvl="1" indent="-457200">
              <a:buFont typeface="+mj-lt"/>
              <a:buAutoNum type="arabicPeriod"/>
            </a:pPr>
            <a:r>
              <a:rPr lang="en-CA" sz="2400" dirty="0"/>
              <a:t>Equipment</a:t>
            </a:r>
          </a:p>
          <a:p>
            <a:pPr marL="0" lvl="0" indent="0">
              <a:buNone/>
            </a:pPr>
            <a:endParaRPr lang="en-CA" sz="2400" dirty="0"/>
          </a:p>
        </p:txBody>
      </p:sp>
    </p:spTree>
    <p:extLst>
      <p:ext uri="{BB962C8B-B14F-4D97-AF65-F5344CB8AC3E}">
        <p14:creationId xmlns:p14="http://schemas.microsoft.com/office/powerpoint/2010/main" val="62099358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Property, plant, and equipment:</a:t>
            </a:r>
          </a:p>
        </p:txBody>
      </p:sp>
      <p:sp>
        <p:nvSpPr>
          <p:cNvPr id="3" name="Content Placeholder 2"/>
          <p:cNvSpPr>
            <a:spLocks noGrp="1"/>
          </p:cNvSpPr>
          <p:nvPr>
            <p:ph idx="1"/>
          </p:nvPr>
        </p:nvSpPr>
        <p:spPr>
          <a:xfrm>
            <a:off x="457200" y="1600200"/>
            <a:ext cx="8229600" cy="4205064"/>
          </a:xfrm>
        </p:spPr>
        <p:txBody>
          <a:bodyPr>
            <a:normAutofit fontScale="70000" lnSpcReduction="20000"/>
          </a:bodyPr>
          <a:lstStyle/>
          <a:p>
            <a:pPr marL="0" indent="0">
              <a:buNone/>
            </a:pPr>
            <a:r>
              <a:rPr lang="en-CA" sz="3400" b="1" dirty="0" smtClean="0"/>
              <a:t>1. Land</a:t>
            </a:r>
            <a:r>
              <a:rPr lang="en-CA" sz="3400" dirty="0" smtClean="0"/>
              <a:t> </a:t>
            </a:r>
            <a:endParaRPr lang="en-CA" sz="3400" dirty="0"/>
          </a:p>
          <a:p>
            <a:r>
              <a:rPr lang="en-CA" sz="3400" dirty="0" smtClean="0"/>
              <a:t>The </a:t>
            </a:r>
            <a:r>
              <a:rPr lang="en-CA" sz="3400" dirty="0"/>
              <a:t>cost of land can include: </a:t>
            </a:r>
          </a:p>
          <a:p>
            <a:pPr lvl="1"/>
            <a:r>
              <a:rPr lang="en-CA" sz="3400" dirty="0"/>
              <a:t>the cash purchase price, </a:t>
            </a:r>
          </a:p>
          <a:p>
            <a:pPr lvl="1"/>
            <a:r>
              <a:rPr lang="en-CA" sz="3400" dirty="0"/>
              <a:t>closing costs such as title, legal fees, and survey costs </a:t>
            </a:r>
          </a:p>
          <a:p>
            <a:pPr lvl="1"/>
            <a:r>
              <a:rPr lang="en-CA" sz="3400" dirty="0"/>
              <a:t>costs incurred to prepare the land for its intended use such as clearing, grading, and filling</a:t>
            </a:r>
            <a:r>
              <a:rPr lang="en-CA" sz="3400" dirty="0" smtClean="0"/>
              <a:t>.</a:t>
            </a:r>
          </a:p>
          <a:p>
            <a:pPr lvl="1"/>
            <a:endParaRPr lang="en-CA" sz="3400" dirty="0"/>
          </a:p>
          <a:p>
            <a:pPr marL="0" lvl="0" indent="0">
              <a:buNone/>
            </a:pPr>
            <a:endParaRPr lang="en-CA" sz="3400" dirty="0"/>
          </a:p>
          <a:p>
            <a:r>
              <a:rPr lang="en-CA" sz="3400" dirty="0"/>
              <a:t>The cost of land is </a:t>
            </a:r>
            <a:r>
              <a:rPr lang="en-CA" sz="3400" b="1" u="sng" dirty="0"/>
              <a:t>not depreciated </a:t>
            </a:r>
            <a:r>
              <a:rPr lang="en-CA" sz="3400" dirty="0"/>
              <a:t>because it has an unlimited useful life.</a:t>
            </a:r>
          </a:p>
          <a:p>
            <a:pPr lvl="1"/>
            <a:endParaRPr lang="en-CA" sz="3600" dirty="0"/>
          </a:p>
        </p:txBody>
      </p:sp>
    </p:spTree>
    <p:extLst>
      <p:ext uri="{BB962C8B-B14F-4D97-AF65-F5344CB8AC3E}">
        <p14:creationId xmlns:p14="http://schemas.microsoft.com/office/powerpoint/2010/main" val="39298115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Property, plant, and equipment:</a:t>
            </a:r>
          </a:p>
        </p:txBody>
      </p:sp>
      <p:sp>
        <p:nvSpPr>
          <p:cNvPr id="3" name="Content Placeholder 2"/>
          <p:cNvSpPr>
            <a:spLocks noGrp="1"/>
          </p:cNvSpPr>
          <p:nvPr>
            <p:ph idx="1"/>
          </p:nvPr>
        </p:nvSpPr>
        <p:spPr/>
        <p:txBody>
          <a:bodyPr>
            <a:normAutofit fontScale="92500"/>
          </a:bodyPr>
          <a:lstStyle/>
          <a:p>
            <a:pPr marL="0" lvl="0" indent="0">
              <a:buNone/>
            </a:pPr>
            <a:r>
              <a:rPr lang="en-CA" sz="2400" b="1" dirty="0" smtClean="0"/>
              <a:t>2. Land improvements</a:t>
            </a:r>
            <a:endParaRPr lang="en-CA" sz="2400" dirty="0" smtClean="0"/>
          </a:p>
          <a:p>
            <a:r>
              <a:rPr lang="en-CA" sz="2400" dirty="0" smtClean="0"/>
              <a:t>Are costs </a:t>
            </a:r>
            <a:r>
              <a:rPr lang="en-CA" sz="2400" dirty="0"/>
              <a:t>of structural additions to </a:t>
            </a:r>
            <a:r>
              <a:rPr lang="en-CA" sz="2400" dirty="0" smtClean="0"/>
              <a:t>land.</a:t>
            </a:r>
          </a:p>
          <a:p>
            <a:endParaRPr lang="en-CA" sz="2400" dirty="0"/>
          </a:p>
          <a:p>
            <a:r>
              <a:rPr lang="en-CA" sz="2400" dirty="0" smtClean="0"/>
              <a:t>decline </a:t>
            </a:r>
            <a:r>
              <a:rPr lang="en-CA" sz="2400" dirty="0"/>
              <a:t>in service potential, and require maintenance and replacement to keep their </a:t>
            </a:r>
            <a:r>
              <a:rPr lang="en-CA" sz="2400" dirty="0" smtClean="0"/>
              <a:t>value.</a:t>
            </a:r>
          </a:p>
          <a:p>
            <a:endParaRPr lang="en-CA" sz="2400" dirty="0" smtClean="0"/>
          </a:p>
          <a:p>
            <a:r>
              <a:rPr lang="en-CA" sz="2400" dirty="0" smtClean="0"/>
              <a:t>Examples: driveways</a:t>
            </a:r>
            <a:r>
              <a:rPr lang="en-CA" sz="2400" dirty="0"/>
              <a:t>, fences, sidewalks and parking lots.</a:t>
            </a:r>
          </a:p>
          <a:p>
            <a:endParaRPr lang="en-CA" sz="2400" dirty="0"/>
          </a:p>
          <a:p>
            <a:r>
              <a:rPr lang="en-CA" sz="2400" dirty="0"/>
              <a:t>Land improvements are recorded separately from land and </a:t>
            </a:r>
            <a:r>
              <a:rPr lang="en-CA" sz="2400" b="1" u="sng" dirty="0"/>
              <a:t>depreciated</a:t>
            </a:r>
            <a:r>
              <a:rPr lang="en-CA" sz="2400" dirty="0"/>
              <a:t>.</a:t>
            </a:r>
          </a:p>
          <a:p>
            <a:endParaRPr lang="en-CA" dirty="0"/>
          </a:p>
        </p:txBody>
      </p:sp>
    </p:spTree>
    <p:extLst>
      <p:ext uri="{BB962C8B-B14F-4D97-AF65-F5344CB8AC3E}">
        <p14:creationId xmlns:p14="http://schemas.microsoft.com/office/powerpoint/2010/main" val="252706374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Property, plant, and equipment:</a:t>
            </a:r>
          </a:p>
        </p:txBody>
      </p:sp>
      <p:sp>
        <p:nvSpPr>
          <p:cNvPr id="3" name="Content Placeholder 2"/>
          <p:cNvSpPr>
            <a:spLocks noGrp="1"/>
          </p:cNvSpPr>
          <p:nvPr>
            <p:ph idx="1"/>
          </p:nvPr>
        </p:nvSpPr>
        <p:spPr>
          <a:xfrm>
            <a:off x="457200" y="1600200"/>
            <a:ext cx="8229600" cy="5069160"/>
          </a:xfrm>
        </p:spPr>
        <p:txBody>
          <a:bodyPr>
            <a:normAutofit fontScale="85000" lnSpcReduction="10000"/>
          </a:bodyPr>
          <a:lstStyle/>
          <a:p>
            <a:pPr marL="0" lvl="0" indent="0">
              <a:buNone/>
            </a:pPr>
            <a:r>
              <a:rPr lang="en-CA" sz="2800" b="1" dirty="0" smtClean="0"/>
              <a:t>3. Buildings</a:t>
            </a:r>
            <a:r>
              <a:rPr lang="en-CA" sz="2800" dirty="0" smtClean="0"/>
              <a:t>  </a:t>
            </a:r>
          </a:p>
          <a:p>
            <a:r>
              <a:rPr lang="en-CA" sz="2600" dirty="0" smtClean="0"/>
              <a:t>All </a:t>
            </a:r>
            <a:r>
              <a:rPr lang="en-CA" sz="2600" dirty="0"/>
              <a:t>necessary expenditures relating to the purchase or construction of a building are charged to the Building account.</a:t>
            </a:r>
          </a:p>
          <a:p>
            <a:pPr marL="457200" lvl="1" indent="0">
              <a:buNone/>
            </a:pPr>
            <a:endParaRPr lang="en-CA" sz="2600" dirty="0"/>
          </a:p>
          <a:p>
            <a:r>
              <a:rPr lang="en-CA" sz="2600" dirty="0"/>
              <a:t>When a building is purchased, </a:t>
            </a:r>
            <a:r>
              <a:rPr lang="en-CA" sz="2600" dirty="0" smtClean="0"/>
              <a:t>costs include:</a:t>
            </a:r>
          </a:p>
          <a:p>
            <a:pPr lvl="1"/>
            <a:r>
              <a:rPr lang="en-CA" sz="2600" dirty="0"/>
              <a:t>T</a:t>
            </a:r>
            <a:r>
              <a:rPr lang="en-CA" sz="2600" dirty="0" smtClean="0"/>
              <a:t>he </a:t>
            </a:r>
            <a:r>
              <a:rPr lang="en-CA" sz="2600" dirty="0"/>
              <a:t>purchase price, </a:t>
            </a:r>
            <a:endParaRPr lang="en-CA" sz="2600" dirty="0" smtClean="0"/>
          </a:p>
          <a:p>
            <a:pPr lvl="1"/>
            <a:r>
              <a:rPr lang="en-CA" sz="2600" dirty="0" smtClean="0"/>
              <a:t>closing </a:t>
            </a:r>
            <a:r>
              <a:rPr lang="en-CA" sz="2600" dirty="0"/>
              <a:t>costs, </a:t>
            </a:r>
            <a:endParaRPr lang="en-CA" sz="2600" dirty="0" smtClean="0"/>
          </a:p>
          <a:p>
            <a:pPr lvl="1"/>
            <a:r>
              <a:rPr lang="en-CA" sz="2600" dirty="0" smtClean="0"/>
              <a:t>all </a:t>
            </a:r>
            <a:r>
              <a:rPr lang="en-CA" sz="2600" dirty="0"/>
              <a:t>costs to make the building ready for its intended use. </a:t>
            </a:r>
          </a:p>
          <a:p>
            <a:pPr lvl="2"/>
            <a:r>
              <a:rPr lang="en-CA" sz="2600" dirty="0" smtClean="0"/>
              <a:t>expenditures for remodelling </a:t>
            </a:r>
            <a:r>
              <a:rPr lang="en-CA" sz="2600" dirty="0"/>
              <a:t>rooms and offices, </a:t>
            </a:r>
            <a:endParaRPr lang="en-CA" sz="2600" dirty="0" smtClean="0"/>
          </a:p>
          <a:p>
            <a:pPr lvl="2"/>
            <a:r>
              <a:rPr lang="en-CA" sz="2600" dirty="0"/>
              <a:t>e</a:t>
            </a:r>
            <a:r>
              <a:rPr lang="en-CA" sz="2600" dirty="0" smtClean="0"/>
              <a:t>xpenditures for </a:t>
            </a:r>
            <a:r>
              <a:rPr lang="en-CA" sz="2600" dirty="0"/>
              <a:t>replacing or repairing the roof, floors, electrical wiring, and </a:t>
            </a:r>
            <a:r>
              <a:rPr lang="en-CA" sz="2600" dirty="0" smtClean="0"/>
              <a:t>plumbing.</a:t>
            </a:r>
            <a:endParaRPr lang="en-CA" sz="2600" dirty="0"/>
          </a:p>
          <a:p>
            <a:pPr marL="0" indent="0">
              <a:buNone/>
            </a:pPr>
            <a:r>
              <a:rPr lang="en-CA" sz="3100" dirty="0"/>
              <a:t> </a:t>
            </a:r>
          </a:p>
          <a:p>
            <a:endParaRPr lang="en-CA" dirty="0"/>
          </a:p>
        </p:txBody>
      </p:sp>
    </p:spTree>
    <p:extLst>
      <p:ext uri="{BB962C8B-B14F-4D97-AF65-F5344CB8AC3E}">
        <p14:creationId xmlns:p14="http://schemas.microsoft.com/office/powerpoint/2010/main" val="2971757062"/>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fd1338a1fd62f85e35c9a5b7cfb260edbb9f374"/>
</p:tagLst>
</file>

<file path=ppt/theme/theme1.xml><?xml version="1.0" encoding="utf-8"?>
<a:theme xmlns:a="http://schemas.openxmlformats.org/drawingml/2006/main" name="Office Theme">
  <a:themeElements>
    <a:clrScheme name="Telfer">
      <a:dk1>
        <a:srgbClr val="000000"/>
      </a:dk1>
      <a:lt1>
        <a:sysClr val="window" lastClr="FFFFFF"/>
      </a:lt1>
      <a:dk2>
        <a:srgbClr val="771025"/>
      </a:dk2>
      <a:lt2>
        <a:srgbClr val="EEECE1"/>
      </a:lt2>
      <a:accent1>
        <a:srgbClr val="273F6A"/>
      </a:accent1>
      <a:accent2>
        <a:srgbClr val="3A75C4"/>
      </a:accent2>
      <a:accent3>
        <a:srgbClr val="006B77"/>
      </a:accent3>
      <a:accent4>
        <a:srgbClr val="696F2B"/>
      </a:accent4>
      <a:accent5>
        <a:srgbClr val="406B2E"/>
      </a:accent5>
      <a:accent6>
        <a:srgbClr val="BF910C"/>
      </a:accent6>
      <a:hlink>
        <a:srgbClr val="771025"/>
      </a:hlink>
      <a:folHlink>
        <a:srgbClr val="A61635"/>
      </a:folHlink>
    </a:clrScheme>
    <a:fontScheme name="Aspect">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1525</TotalTime>
  <Words>2204</Words>
  <Application>Microsoft Office PowerPoint</Application>
  <PresentationFormat>On-screen Show (4:3)</PresentationFormat>
  <Paragraphs>350</Paragraphs>
  <Slides>42</Slides>
  <Notes>15</Notes>
  <HiddenSlides>0</HiddenSlides>
  <MMClips>0</MMClips>
  <ScaleCrop>false</ScaleCrop>
  <HeadingPairs>
    <vt:vector size="4" baseType="variant">
      <vt:variant>
        <vt:lpstr>Theme</vt:lpstr>
      </vt:variant>
      <vt:variant>
        <vt:i4>1</vt:i4>
      </vt:variant>
      <vt:variant>
        <vt:lpstr>Slide Titles</vt:lpstr>
      </vt:variant>
      <vt:variant>
        <vt:i4>42</vt:i4>
      </vt:variant>
    </vt:vector>
  </HeadingPairs>
  <TitlesOfParts>
    <vt:vector size="43" baseType="lpstr">
      <vt:lpstr>Office Theme</vt:lpstr>
      <vt:lpstr>  CHAPTER 9   Reporting and Analyzing Long-Lived Assets  </vt:lpstr>
      <vt:lpstr>Learning Objectives</vt:lpstr>
      <vt:lpstr> Property, plant, and equipment </vt:lpstr>
      <vt:lpstr>Property, plant, and equipment</vt:lpstr>
      <vt:lpstr>Property, plant, and equipment</vt:lpstr>
      <vt:lpstr>Property, plant, and equipment:</vt:lpstr>
      <vt:lpstr>Property, plant, and equipment:</vt:lpstr>
      <vt:lpstr>Property, plant, and equipment:</vt:lpstr>
      <vt:lpstr>Property, plant, and equipment:</vt:lpstr>
      <vt:lpstr>Property, plant, and equipment</vt:lpstr>
      <vt:lpstr>Property, plant, and equipment</vt:lpstr>
      <vt:lpstr>Property, plant, and equipment</vt:lpstr>
      <vt:lpstr>Property, plant, and equipment</vt:lpstr>
      <vt:lpstr>Property, plant, and equipment</vt:lpstr>
      <vt:lpstr> Depreciation </vt:lpstr>
      <vt:lpstr>Depreciation</vt:lpstr>
      <vt:lpstr>Depreciation</vt:lpstr>
      <vt:lpstr>Depreciation</vt:lpstr>
      <vt:lpstr>Depreciation</vt:lpstr>
      <vt:lpstr>Depreciation</vt:lpstr>
      <vt:lpstr>E9-3 page 502</vt:lpstr>
      <vt:lpstr>Depreciation</vt:lpstr>
      <vt:lpstr> Other Accounting Issues Related to Depreciation </vt:lpstr>
      <vt:lpstr>Other Accounting Issues Related to Depreciation</vt:lpstr>
      <vt:lpstr> Other Accounting Issues Related to Depreciation </vt:lpstr>
      <vt:lpstr> Account for the Disposal of Property, Plant, and Equipment </vt:lpstr>
      <vt:lpstr>E9-9 page 503.</vt:lpstr>
      <vt:lpstr>Account for the Disposal of Property, Plant, and Equipment</vt:lpstr>
      <vt:lpstr>PowerPoint Presentation</vt:lpstr>
      <vt:lpstr>Intangible Assets and Goodwill</vt:lpstr>
      <vt:lpstr>Intangible Assets and Goodwill</vt:lpstr>
      <vt:lpstr>Intangible Assets and Goodwill</vt:lpstr>
      <vt:lpstr>Intangible Assets and Goodwill</vt:lpstr>
      <vt:lpstr>Intangible Assets and Goodwill</vt:lpstr>
      <vt:lpstr>Financial Statements Presentation</vt:lpstr>
      <vt:lpstr>Financial Statements Presentation</vt:lpstr>
      <vt:lpstr>E9-13 page 504</vt:lpstr>
      <vt:lpstr>Methods for Evaluating the Use of Assets</vt:lpstr>
      <vt:lpstr>Methods for Evaluating the Use of Assets</vt:lpstr>
      <vt:lpstr>E9-14 page 504</vt:lpstr>
      <vt:lpstr>Comparing IFRS and ASPE</vt:lpstr>
      <vt:lpstr>Comparing IFRS and ASPE</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Telfer School of Management</dc:creator>
  <cp:lastModifiedBy>lamia</cp:lastModifiedBy>
  <cp:revision>168</cp:revision>
  <dcterms:created xsi:type="dcterms:W3CDTF">2013-04-03T14:37:54Z</dcterms:created>
  <dcterms:modified xsi:type="dcterms:W3CDTF">2013-10-28T17:07:51Z</dcterms:modified>
</cp:coreProperties>
</file>