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335" r:id="rId2"/>
    <p:sldId id="336" r:id="rId3"/>
    <p:sldId id="337" r:id="rId4"/>
    <p:sldId id="338" r:id="rId5"/>
    <p:sldId id="339" r:id="rId6"/>
    <p:sldId id="340" r:id="rId7"/>
    <p:sldId id="341" r:id="rId8"/>
    <p:sldId id="342" r:id="rId9"/>
    <p:sldId id="343" r:id="rId10"/>
    <p:sldId id="256" r:id="rId11"/>
    <p:sldId id="257" r:id="rId12"/>
    <p:sldId id="263" r:id="rId13"/>
    <p:sldId id="304" r:id="rId14"/>
    <p:sldId id="321" r:id="rId15"/>
    <p:sldId id="330" r:id="rId16"/>
    <p:sldId id="306" r:id="rId17"/>
    <p:sldId id="322" r:id="rId18"/>
    <p:sldId id="308" r:id="rId19"/>
    <p:sldId id="310" r:id="rId20"/>
    <p:sldId id="325" r:id="rId21"/>
    <p:sldId id="323" r:id="rId22"/>
    <p:sldId id="327" r:id="rId23"/>
    <p:sldId id="332" r:id="rId24"/>
    <p:sldId id="333" r:id="rId25"/>
    <p:sldId id="334" r:id="rId26"/>
    <p:sldId id="326" r:id="rId27"/>
  </p:sldIdLst>
  <p:sldSz cx="9144000" cy="6858000" type="screen4x3"/>
  <p:notesSz cx="6950075" cy="916781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1886" y="-86"/>
      </p:cViewPr>
      <p:guideLst>
        <p:guide orient="horz" pos="2888"/>
        <p:guide pos="218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t" anchorCtr="0" compatLnSpc="1">
            <a:prstTxWarp prst="textNoShape">
              <a:avLst/>
            </a:prstTxWarp>
          </a:bodyPr>
          <a:lstStyle>
            <a:lvl1pPr defTabSz="920750">
              <a:defRPr sz="1200"/>
            </a:lvl1pPr>
          </a:lstStyle>
          <a:p>
            <a:endParaRPr lang="fr-FR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3700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t" anchorCtr="0" compatLnSpc="1">
            <a:prstTxWarp prst="textNoShape">
              <a:avLst/>
            </a:prstTxWarp>
          </a:bodyPr>
          <a:lstStyle>
            <a:lvl1pPr algn="r" defTabSz="920750">
              <a:defRPr sz="1200"/>
            </a:lvl1pPr>
          </a:lstStyle>
          <a:p>
            <a:endParaRPr lang="fr-FR"/>
          </a:p>
        </p:txBody>
      </p:sp>
      <p:sp>
        <p:nvSpPr>
          <p:cNvPr id="15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b" anchorCtr="0" compatLnSpc="1">
            <a:prstTxWarp prst="textNoShape">
              <a:avLst/>
            </a:prstTxWarp>
          </a:bodyPr>
          <a:lstStyle>
            <a:lvl1pPr defTabSz="920750">
              <a:defRPr sz="1200"/>
            </a:lvl1pPr>
          </a:lstStyle>
          <a:p>
            <a:endParaRPr lang="fr-FR"/>
          </a:p>
        </p:txBody>
      </p:sp>
      <p:sp>
        <p:nvSpPr>
          <p:cNvPr id="15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3700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b" anchorCtr="0" compatLnSpc="1">
            <a:prstTxWarp prst="textNoShape">
              <a:avLst/>
            </a:prstTxWarp>
          </a:bodyPr>
          <a:lstStyle>
            <a:lvl1pPr algn="r" defTabSz="920750">
              <a:defRPr sz="1200"/>
            </a:lvl1pPr>
          </a:lstStyle>
          <a:p>
            <a:fld id="{3853FA8A-4DA4-405D-AA3A-F733E318DDEF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280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t" anchorCtr="0" compatLnSpc="1">
            <a:prstTxWarp prst="textNoShape">
              <a:avLst/>
            </a:prstTxWarp>
          </a:bodyPr>
          <a:lstStyle>
            <a:lvl1pPr defTabSz="920750">
              <a:defRPr sz="1200"/>
            </a:lvl1pPr>
          </a:lstStyle>
          <a:p>
            <a:endParaRPr lang="fr-FR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37000" y="0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t" anchorCtr="0" compatLnSpc="1">
            <a:prstTxWarp prst="textNoShape">
              <a:avLst/>
            </a:prstTxWarp>
          </a:bodyPr>
          <a:lstStyle>
            <a:lvl1pPr algn="r" defTabSz="920750">
              <a:defRPr sz="1200"/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4275" y="688975"/>
            <a:ext cx="4583113" cy="34369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354513"/>
            <a:ext cx="5559425" cy="412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Click to edit Master text styles</a:t>
            </a:r>
          </a:p>
          <a:p>
            <a:pPr lvl="1"/>
            <a:r>
              <a:rPr lang="fr-FR" smtClean="0"/>
              <a:t>Second level</a:t>
            </a:r>
          </a:p>
          <a:p>
            <a:pPr lvl="2"/>
            <a:r>
              <a:rPr lang="fr-FR" smtClean="0"/>
              <a:t>Third level</a:t>
            </a:r>
          </a:p>
          <a:p>
            <a:pPr lvl="3"/>
            <a:r>
              <a:rPr lang="fr-FR" smtClean="0"/>
              <a:t>Fourth level</a:t>
            </a:r>
          </a:p>
          <a:p>
            <a:pPr lvl="4"/>
            <a:r>
              <a:rPr lang="fr-FR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b" anchorCtr="0" compatLnSpc="1">
            <a:prstTxWarp prst="textNoShape">
              <a:avLst/>
            </a:prstTxWarp>
          </a:bodyPr>
          <a:lstStyle>
            <a:lvl1pPr defTabSz="920750">
              <a:defRPr sz="1200"/>
            </a:lvl1pPr>
          </a:lstStyle>
          <a:p>
            <a:endParaRPr lang="fr-FR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37000" y="8709025"/>
            <a:ext cx="30114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95" tIns="46047" rIns="92095" bIns="46047" numCol="1" anchor="b" anchorCtr="0" compatLnSpc="1">
            <a:prstTxWarp prst="textNoShape">
              <a:avLst/>
            </a:prstTxWarp>
          </a:bodyPr>
          <a:lstStyle>
            <a:lvl1pPr algn="r" defTabSz="920750">
              <a:defRPr sz="1200"/>
            </a:lvl1pPr>
          </a:lstStyle>
          <a:p>
            <a:fld id="{849479BC-B5C3-4EE7-AACA-32D4C148FA9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25663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EC63DD-3AC9-4DBE-AD96-B740D6A274E4}" type="slidenum">
              <a:rPr lang="fr-FR"/>
              <a:pPr/>
              <a:t>1</a:t>
            </a:fld>
            <a:endParaRPr lang="fr-FR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94155D-E4A6-447D-A5C0-F1C298E53FA1}" type="slidenum">
              <a:rPr lang="fr-FR"/>
              <a:pPr/>
              <a:t>2</a:t>
            </a:fld>
            <a:endParaRPr lang="fr-FR"/>
          </a:p>
        </p:txBody>
      </p:sp>
      <p:sp>
        <p:nvSpPr>
          <p:cNvPr id="131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A04028-89A9-488C-8556-CD7E32AF9BB5}" type="slidenum">
              <a:rPr lang="fr-FR"/>
              <a:pPr/>
              <a:t>3</a:t>
            </a:fld>
            <a:endParaRPr lang="fr-FR"/>
          </a:p>
        </p:txBody>
      </p:sp>
      <p:sp>
        <p:nvSpPr>
          <p:cNvPr id="142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6CC67F-63EA-4D5F-AEDC-AC7399C1366F}" type="slidenum">
              <a:rPr lang="fr-FR"/>
              <a:pPr/>
              <a:t>4</a:t>
            </a:fld>
            <a:endParaRPr lang="fr-FR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6CC67F-63EA-4D5F-AEDC-AC7399C1366F}" type="slidenum">
              <a:rPr lang="fr-FR"/>
              <a:pPr/>
              <a:t>5</a:t>
            </a:fld>
            <a:endParaRPr lang="fr-FR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B11490-9BB7-4133-AE2A-D931D9DE6530}" type="slidenum">
              <a:rPr lang="fr-FR"/>
              <a:pPr/>
              <a:t>6</a:t>
            </a:fld>
            <a:endParaRPr lang="fr-FR"/>
          </a:p>
        </p:txBody>
      </p:sp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5ABE6D-67C6-4237-B34A-B16EFD6399C0}" type="slidenum">
              <a:rPr lang="fr-FR"/>
              <a:pPr/>
              <a:t>7</a:t>
            </a:fld>
            <a:endParaRPr lang="fr-FR"/>
          </a:p>
        </p:txBody>
      </p:sp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50F750-93C7-42B7-AF70-62C27BA86BE1}" type="slidenum">
              <a:rPr lang="fr-FR"/>
              <a:pPr/>
              <a:t>8</a:t>
            </a:fld>
            <a:endParaRPr lang="fr-FR"/>
          </a:p>
        </p:txBody>
      </p:sp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DC451F-B5E2-41F5-8BB3-70C617E14233}" type="slidenum">
              <a:rPr lang="fr-FR"/>
              <a:pPr/>
              <a:t>9</a:t>
            </a:fld>
            <a:endParaRPr lang="fr-FR"/>
          </a:p>
        </p:txBody>
      </p:sp>
      <p:sp>
        <p:nvSpPr>
          <p:cNvPr id="140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877DE9-23ED-424E-9B08-437FD56A51B2}" type="slidenum">
              <a:rPr lang="fr-FR"/>
              <a:pPr/>
              <a:t>10</a:t>
            </a:fld>
            <a:endParaRPr lang="fr-FR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302DCB-5844-4330-A482-73A1028977E2}" type="slidenum">
              <a:rPr lang="fr-FR"/>
              <a:pPr/>
              <a:t>11</a:t>
            </a:fld>
            <a:endParaRPr lang="fr-FR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26FE81-C3D6-43CF-B021-421E03C15214}" type="slidenum">
              <a:rPr lang="fr-FR"/>
              <a:pPr/>
              <a:t>12</a:t>
            </a:fld>
            <a:endParaRPr lang="fr-FR"/>
          </a:p>
        </p:txBody>
      </p:sp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BBF2DA-A9FA-45D4-A457-F8FA2558D699}" type="slidenum">
              <a:rPr lang="fr-FR"/>
              <a:pPr/>
              <a:t>13</a:t>
            </a:fld>
            <a:endParaRPr lang="fr-FR"/>
          </a:p>
        </p:txBody>
      </p:sp>
      <p:sp>
        <p:nvSpPr>
          <p:cNvPr id="149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ECDE3E-8113-42B6-9257-59012B638ADF}" type="slidenum">
              <a:rPr lang="fr-FR"/>
              <a:pPr/>
              <a:t>14</a:t>
            </a:fld>
            <a:endParaRPr lang="fr-FR"/>
          </a:p>
        </p:txBody>
      </p:sp>
      <p:sp>
        <p:nvSpPr>
          <p:cNvPr id="153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ECDE3E-8113-42B6-9257-59012B638ADF}" type="slidenum">
              <a:rPr lang="fr-FR"/>
              <a:pPr/>
              <a:t>15</a:t>
            </a:fld>
            <a:endParaRPr lang="fr-FR"/>
          </a:p>
        </p:txBody>
      </p:sp>
      <p:sp>
        <p:nvSpPr>
          <p:cNvPr id="153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ECDE3E-8113-42B6-9257-59012B638ADF}" type="slidenum">
              <a:rPr lang="fr-FR"/>
              <a:pPr/>
              <a:t>16</a:t>
            </a:fld>
            <a:endParaRPr lang="fr-FR"/>
          </a:p>
        </p:txBody>
      </p:sp>
      <p:sp>
        <p:nvSpPr>
          <p:cNvPr id="153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CB019BF-C297-4A3B-8362-850D2088971E}" type="slidenum">
              <a:rPr lang="fr-FR"/>
              <a:pPr/>
              <a:t>17</a:t>
            </a:fld>
            <a:endParaRPr lang="fr-FR"/>
          </a:p>
        </p:txBody>
      </p:sp>
      <p:sp>
        <p:nvSpPr>
          <p:cNvPr id="155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642DF0-5103-4D79-A22E-C97EC9B53CEC}" type="slidenum">
              <a:rPr lang="fr-FR"/>
              <a:pPr/>
              <a:t>18</a:t>
            </a:fld>
            <a:endParaRPr lang="fr-FR"/>
          </a:p>
        </p:txBody>
      </p:sp>
      <p:sp>
        <p:nvSpPr>
          <p:cNvPr id="15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Gouvernement ouvert et participatif (gouvernance centrée sur les citoyens; accès à l’information; transparence)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Améliorer les outils de performance et de contrôle (meilleur système d’information; changement de culture organisationnelle – aligner les organisations sur les outils de performance; clarification des responsabilités)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Capacité d’adaptation pour réattribuer les ressources rapidement (en fonction des changements internes et externes – cela relève du système budgétaire)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Changement dans la gestion des ressources humaines (carrières versus positions; personnalisation; flexibilité, etc.)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Mécanismes de marchés: oui, mais pas à toutes les sauces et à n’importe quel prix… Il y a des risques qui doivent être analysés par rapport aux bénéfices. Si le gouvernement est plus performant, moins besoin du privé.</a:t>
            </a:r>
          </a:p>
          <a:p>
            <a:pPr marL="228600" indent="-228600">
              <a:buFontTx/>
              <a:buChar char="•"/>
            </a:pPr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A99131-4683-46AF-9B0C-BF2D149BD3CD}" type="slidenum">
              <a:rPr lang="fr-FR"/>
              <a:pPr/>
              <a:t>19</a:t>
            </a:fld>
            <a:endParaRPr lang="fr-FR"/>
          </a:p>
        </p:txBody>
      </p:sp>
      <p:sp>
        <p:nvSpPr>
          <p:cNvPr id="162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642DF0-5103-4D79-A22E-C97EC9B53CEC}" type="slidenum">
              <a:rPr lang="fr-FR"/>
              <a:pPr/>
              <a:t>20</a:t>
            </a:fld>
            <a:endParaRPr lang="fr-FR"/>
          </a:p>
        </p:txBody>
      </p:sp>
      <p:sp>
        <p:nvSpPr>
          <p:cNvPr id="15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Gouvernement ouvert et participatif (gouvernance centrée sur les citoyens; accès à l’information; transparence)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Améliorer les outils de performance et de contrôle (meilleur système d’information; changement de culture organisationnelle – aligner les organisations sur les outils de performance; clarification des responsabilités)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Capacité d’adaptation pour réattribuer les ressources rapidement (en fonction des changements internes et externes – cela relève du système budgétaire)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Changement dans la gestion des ressources humaines (carrières versus positions; personnalisation; flexibilité, etc.)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Mécanismes de marchés: oui, mais pas à toutes les sauces et à n’importe quel prix… Il y a des risques qui doivent être analysés par rapport aux bénéfices. Si le gouvernement est plus performant, moins besoin du privé.</a:t>
            </a:r>
          </a:p>
          <a:p>
            <a:pPr marL="228600" indent="-228600">
              <a:buFontTx/>
              <a:buChar char="•"/>
            </a:pPr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642DF0-5103-4D79-A22E-C97EC9B53CEC}" type="slidenum">
              <a:rPr lang="fr-FR"/>
              <a:pPr/>
              <a:t>21</a:t>
            </a:fld>
            <a:endParaRPr lang="fr-FR"/>
          </a:p>
        </p:txBody>
      </p:sp>
      <p:sp>
        <p:nvSpPr>
          <p:cNvPr id="15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Gouvernement ouvert et participatif (gouvernance centrée sur les citoyens; accès à l’information; transparence)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Améliorer les outils de performance et de contrôle (meilleur système d’information; changement de culture organisationnelle – aligner les organisations sur les outils de performance; clarification des responsabilités)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Capacité d’adaptation pour réattribuer les ressources rapidement (en fonction des changements internes et externes – cela relève du système budgétaire)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Changement dans la gestion des ressources humaines (carrières versus positions; personnalisation; flexibilité, etc.)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Mécanismes de marchés: oui, mais pas à toutes les sauces et à n’importe quel prix… Il y a des risques qui doivent être analysés par rapport aux bénéfices. Si le gouvernement est plus performant, moins besoin du privé.</a:t>
            </a:r>
          </a:p>
          <a:p>
            <a:pPr marL="228600" indent="-228600">
              <a:buFontTx/>
              <a:buChar char="•"/>
            </a:pPr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9479BC-B5C3-4EE7-AACA-32D4C148FA91}" type="slidenum">
              <a:rPr lang="fr-FR" smtClean="0"/>
              <a:pPr/>
              <a:t>22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642DF0-5103-4D79-A22E-C97EC9B53CEC}" type="slidenum">
              <a:rPr lang="fr-FR"/>
              <a:pPr/>
              <a:t>23</a:t>
            </a:fld>
            <a:endParaRPr lang="fr-FR"/>
          </a:p>
        </p:txBody>
      </p:sp>
      <p:sp>
        <p:nvSpPr>
          <p:cNvPr id="15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Gouvernement ouvert et participatif (gouvernance centrée sur les citoyens; accès à l’information; transparence)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Améliorer les outils de performance et de contrôle (meilleur système d’information; changement de culture organisationnelle – aligner les organisations sur les outils de performance; clarification des responsabilités)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Capacité d’adaptation pour réattribuer les ressources rapidement (en fonction des changements internes et externes – cela relève du système budgétaire)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Changement dans la gestion des ressources humaines (carrières versus positions; personnalisation; flexibilité, etc.)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Mécanismes de marchés: oui, mais pas à toutes les sauces et à n’importe quel prix… Il y a des risques qui doivent être analysés par rapport aux bénéfices. Si le gouvernement est plus performant, moins besoin du privé.</a:t>
            </a:r>
          </a:p>
          <a:p>
            <a:pPr marL="228600" indent="-228600">
              <a:buFontTx/>
              <a:buChar char="•"/>
            </a:pPr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642DF0-5103-4D79-A22E-C97EC9B53CEC}" type="slidenum">
              <a:rPr lang="fr-FR"/>
              <a:pPr/>
              <a:t>24</a:t>
            </a:fld>
            <a:endParaRPr lang="fr-FR"/>
          </a:p>
        </p:txBody>
      </p:sp>
      <p:sp>
        <p:nvSpPr>
          <p:cNvPr id="15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Gouvernement ouvert et participatif (gouvernance centrée sur les citoyens; accès à l’information; transparence)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Améliorer les outils de performance et de contrôle (meilleur système d’information; changement de culture organisationnelle – aligner les organisations sur les outils de performance; clarification des responsabilités)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Capacité d’adaptation pour réattribuer les ressources rapidement (en fonction des changements internes et externes – cela relève du système budgétaire)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Changement dans la gestion des ressources humaines (carrières versus positions; personnalisation; flexibilité, etc.)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Mécanismes de marchés: oui, mais pas à toutes les sauces et à n’importe quel prix… Il y a des risques qui doivent être analysés par rapport aux bénéfices. Si le gouvernement est plus performant, moins besoin du privé.</a:t>
            </a:r>
          </a:p>
          <a:p>
            <a:pPr marL="228600" indent="-228600">
              <a:buFontTx/>
              <a:buChar char="•"/>
            </a:pPr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642DF0-5103-4D79-A22E-C97EC9B53CEC}" type="slidenum">
              <a:rPr lang="fr-FR"/>
              <a:pPr/>
              <a:t>25</a:t>
            </a:fld>
            <a:endParaRPr lang="fr-FR"/>
          </a:p>
        </p:txBody>
      </p:sp>
      <p:sp>
        <p:nvSpPr>
          <p:cNvPr id="157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Gouvernement ouvert et participatif (gouvernance centrée sur les citoyens; accès à l’information; transparence)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Améliorer les outils de performance et de contrôle (meilleur système d’information; changement de culture organisationnelle – aligner les organisations sur les outils de performance; clarification des responsabilités)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Capacité d’adaptation pour réattribuer les ressources rapidement (en fonction des changements internes et externes – cela relève du système budgétaire)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Changement dans la gestion des ressources humaines (carrières versus positions; personnalisation; flexibilité, etc.)</a:t>
            </a:r>
          </a:p>
          <a:p>
            <a:pPr marL="228600" indent="-228600">
              <a:lnSpc>
                <a:spcPct val="105000"/>
              </a:lnSpc>
              <a:spcBef>
                <a:spcPct val="85000"/>
              </a:spcBef>
              <a:buFontTx/>
              <a:buChar char="•"/>
            </a:pPr>
            <a:r>
              <a:rPr lang="fr-CA" sz="1100"/>
              <a:t>Mécanismes de marchés: oui, mais pas à toutes les sauces et à n’importe quel prix… Il y a des risques qui doivent être analysés par rapport aux bénéfices. Si le gouvernement est plus performant, moins besoin du privé.</a:t>
            </a:r>
          </a:p>
          <a:p>
            <a:pPr marL="228600" indent="-228600">
              <a:buFontTx/>
              <a:buChar char="•"/>
            </a:pPr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9479BC-B5C3-4EE7-AACA-32D4C148FA91}" type="slidenum">
              <a:rPr lang="fr-FR" smtClean="0"/>
              <a:pPr/>
              <a:t>26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9F83-8C5A-4AC8-A3D4-C7E18E704D4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0501639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9F83-8C5A-4AC8-A3D4-C7E18E704D4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216336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9F83-8C5A-4AC8-A3D4-C7E18E704D4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516364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9F83-8C5A-4AC8-A3D4-C7E18E704D4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2616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9F83-8C5A-4AC8-A3D4-C7E18E704D4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30279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9F83-8C5A-4AC8-A3D4-C7E18E704D4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4630241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9F83-8C5A-4AC8-A3D4-C7E18E704D4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751693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9F83-8C5A-4AC8-A3D4-C7E18E704D4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673988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9F83-8C5A-4AC8-A3D4-C7E18E704D4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720995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9F83-8C5A-4AC8-A3D4-C7E18E704D4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021785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89F83-8C5A-4AC8-A3D4-C7E18E704D4F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5051749"/>
      </p:ext>
    </p:extLst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C89F83-8C5A-4AC8-A3D4-C7E18E704D4F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7" name="Line 9"/>
          <p:cNvSpPr>
            <a:spLocks noChangeShapeType="1"/>
          </p:cNvSpPr>
          <p:nvPr userDrawn="1"/>
        </p:nvSpPr>
        <p:spPr bwMode="auto">
          <a:xfrm>
            <a:off x="468313" y="5734050"/>
            <a:ext cx="82073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718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382713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fr-FR" sz="4000" dirty="0"/>
              <a:t>Définir la gestion publique</a:t>
            </a:r>
            <a:br>
              <a:rPr lang="fr-FR" sz="4000" dirty="0"/>
            </a:br>
            <a:r>
              <a:rPr lang="fr-FR" sz="1600" dirty="0"/>
              <a:t/>
            </a:r>
            <a:br>
              <a:rPr lang="fr-FR" sz="1600" dirty="0"/>
            </a:br>
            <a:r>
              <a:rPr lang="fr-FR" sz="1600" dirty="0" smtClean="0"/>
              <a:t>SUITE…</a:t>
            </a:r>
            <a:endParaRPr lang="fr-FR" sz="16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83125" y="4508500"/>
            <a:ext cx="3417888" cy="1031875"/>
          </a:xfrm>
        </p:spPr>
        <p:txBody>
          <a:bodyPr>
            <a:normAutofit fontScale="92500" lnSpcReduction="20000"/>
          </a:bodyPr>
          <a:lstStyle/>
          <a:p>
            <a:pPr algn="r">
              <a:lnSpc>
                <a:spcPct val="120000"/>
              </a:lnSpc>
            </a:pPr>
            <a:r>
              <a:rPr lang="en-CA" sz="1400" dirty="0" smtClean="0"/>
              <a:t>Prof. Eric Champagne</a:t>
            </a:r>
          </a:p>
          <a:p>
            <a:pPr algn="r">
              <a:lnSpc>
                <a:spcPct val="120000"/>
              </a:lnSpc>
            </a:pPr>
            <a:r>
              <a:rPr lang="en-CA" sz="1400" dirty="0" err="1" smtClean="0"/>
              <a:t>École</a:t>
            </a:r>
            <a:r>
              <a:rPr lang="en-CA" sz="1400" dirty="0" smtClean="0"/>
              <a:t> </a:t>
            </a:r>
            <a:r>
              <a:rPr lang="en-CA" sz="1400" dirty="0" err="1"/>
              <a:t>d’études</a:t>
            </a:r>
            <a:r>
              <a:rPr lang="en-CA" sz="1400" dirty="0"/>
              <a:t> </a:t>
            </a:r>
            <a:r>
              <a:rPr lang="en-CA" sz="1400" dirty="0" err="1"/>
              <a:t>politiques</a:t>
            </a:r>
            <a:endParaRPr lang="fr-FR" sz="1400" dirty="0"/>
          </a:p>
          <a:p>
            <a:pPr algn="r">
              <a:lnSpc>
                <a:spcPct val="120000"/>
              </a:lnSpc>
            </a:pPr>
            <a:r>
              <a:rPr lang="fr-FR" sz="1400" dirty="0"/>
              <a:t>Gestion dans le secteur public</a:t>
            </a:r>
            <a:br>
              <a:rPr lang="fr-FR" sz="1400" dirty="0"/>
            </a:br>
            <a:r>
              <a:rPr lang="fr-FR" sz="1400" dirty="0"/>
              <a:t>PAP </a:t>
            </a:r>
            <a:r>
              <a:rPr lang="fr-FR" sz="1400" dirty="0" smtClean="0"/>
              <a:t>2720</a:t>
            </a:r>
            <a:endParaRPr lang="fr-FR" sz="1400" dirty="0"/>
          </a:p>
        </p:txBody>
      </p:sp>
      <p:pic>
        <p:nvPicPr>
          <p:cNvPr id="2054" name="Picture 6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4508500"/>
            <a:ext cx="1008062" cy="9413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442777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>
            <a:normAutofit fontScale="90000"/>
          </a:bodyPr>
          <a:lstStyle/>
          <a:p>
            <a:r>
              <a:rPr lang="en-CA" sz="3400" dirty="0" err="1" smtClean="0"/>
              <a:t>Gouvernance</a:t>
            </a:r>
            <a:r>
              <a:rPr lang="en-CA" sz="3400" dirty="0" smtClean="0"/>
              <a:t> et influence </a:t>
            </a:r>
            <a:r>
              <a:rPr lang="en-CA" sz="3400" dirty="0"/>
              <a:t>des </a:t>
            </a:r>
            <a:r>
              <a:rPr lang="en-CA" sz="3400" dirty="0" err="1"/>
              <a:t>groupes</a:t>
            </a:r>
            <a:r>
              <a:rPr lang="en-CA" sz="3400" dirty="0"/>
              <a:t> </a:t>
            </a:r>
            <a:r>
              <a:rPr lang="en-CA" sz="3400" dirty="0" err="1" smtClean="0"/>
              <a:t>d’intérêts</a:t>
            </a:r>
            <a:r>
              <a:rPr lang="en-CA" sz="3400" dirty="0" smtClean="0"/>
              <a:t> (</a:t>
            </a:r>
            <a:r>
              <a:rPr lang="en-CA" sz="3400" dirty="0" err="1"/>
              <a:t>années</a:t>
            </a:r>
            <a:r>
              <a:rPr lang="en-CA" sz="3400" dirty="0"/>
              <a:t> 1990)</a:t>
            </a:r>
            <a:endParaRPr lang="fr-FR" sz="3400" dirty="0"/>
          </a:p>
        </p:txBody>
      </p:sp>
      <p:sp>
        <p:nvSpPr>
          <p:cNvPr id="13005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95425"/>
            <a:ext cx="8229600" cy="4525963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CA" sz="3000" dirty="0" err="1" smtClean="0"/>
              <a:t>Montée</a:t>
            </a:r>
            <a:r>
              <a:rPr lang="en-CA" sz="3000" dirty="0" smtClean="0"/>
              <a:t> de la </a:t>
            </a:r>
            <a:r>
              <a:rPr lang="en-CA" sz="3000" dirty="0" err="1" smtClean="0"/>
              <a:t>société</a:t>
            </a:r>
            <a:r>
              <a:rPr lang="en-CA" sz="3000" dirty="0" smtClean="0"/>
              <a:t> </a:t>
            </a:r>
            <a:r>
              <a:rPr lang="en-CA" sz="3000" dirty="0" err="1" smtClean="0"/>
              <a:t>civile</a:t>
            </a:r>
            <a:r>
              <a:rPr lang="en-CA" sz="3000" dirty="0" smtClean="0"/>
              <a:t> et des </a:t>
            </a:r>
            <a:r>
              <a:rPr lang="en-CA" sz="3000" dirty="0" err="1" smtClean="0"/>
              <a:t>groupes</a:t>
            </a:r>
            <a:r>
              <a:rPr lang="en-CA" sz="3000" dirty="0" smtClean="0"/>
              <a:t> </a:t>
            </a:r>
            <a:r>
              <a:rPr lang="en-CA" sz="3000" dirty="0" err="1" smtClean="0"/>
              <a:t>d’intérêts</a:t>
            </a:r>
            <a:r>
              <a:rPr lang="en-CA" sz="3000" dirty="0" smtClean="0"/>
              <a:t> qui </a:t>
            </a:r>
            <a:r>
              <a:rPr lang="en-CA" sz="3000" dirty="0" err="1" smtClean="0"/>
              <a:t>ont</a:t>
            </a:r>
            <a:r>
              <a:rPr lang="en-CA" sz="3000" dirty="0" smtClean="0"/>
              <a:t> </a:t>
            </a:r>
            <a:r>
              <a:rPr lang="en-CA" sz="3000" dirty="0" err="1" smtClean="0"/>
              <a:t>une</a:t>
            </a:r>
            <a:r>
              <a:rPr lang="en-CA" sz="3000" dirty="0" smtClean="0"/>
              <a:t> influence </a:t>
            </a:r>
            <a:r>
              <a:rPr lang="en-CA" sz="3000" dirty="0" err="1" smtClean="0"/>
              <a:t>grandissante</a:t>
            </a:r>
            <a:r>
              <a:rPr lang="en-CA" sz="3000" dirty="0" smtClean="0"/>
              <a:t> </a:t>
            </a:r>
            <a:r>
              <a:rPr lang="en-CA" sz="3000" dirty="0" err="1" smtClean="0"/>
              <a:t>sur</a:t>
            </a:r>
            <a:r>
              <a:rPr lang="en-CA" sz="3000" dirty="0" smtClean="0"/>
              <a:t> les </a:t>
            </a:r>
            <a:r>
              <a:rPr lang="en-CA" sz="3000" dirty="0" err="1" smtClean="0"/>
              <a:t>décisions</a:t>
            </a:r>
            <a:r>
              <a:rPr lang="en-CA" sz="3000" dirty="0" smtClean="0"/>
              <a:t> </a:t>
            </a:r>
            <a:r>
              <a:rPr lang="en-CA" sz="3000" dirty="0" err="1" smtClean="0"/>
              <a:t>politiques</a:t>
            </a:r>
            <a:r>
              <a:rPr lang="en-CA" sz="3000" dirty="0" smtClean="0"/>
              <a:t> et </a:t>
            </a:r>
            <a:r>
              <a:rPr lang="en-CA" sz="3000" dirty="0" err="1" smtClean="0"/>
              <a:t>administratives</a:t>
            </a:r>
            <a:r>
              <a:rPr lang="en-CA" sz="3000" dirty="0" smtClean="0"/>
              <a:t>… Participation </a:t>
            </a:r>
            <a:r>
              <a:rPr lang="en-CA" sz="3000" dirty="0" err="1" smtClean="0"/>
              <a:t>publique</a:t>
            </a:r>
            <a:r>
              <a:rPr lang="en-CA" sz="3000" dirty="0" smtClean="0"/>
              <a:t>…</a:t>
            </a:r>
            <a:endParaRPr lang="fr-FR" sz="3000" dirty="0" smtClean="0"/>
          </a:p>
          <a:p>
            <a:pPr>
              <a:spcAft>
                <a:spcPts val="600"/>
              </a:spcAft>
            </a:pPr>
            <a:r>
              <a:rPr lang="en-CA" sz="3000" dirty="0" err="1" smtClean="0"/>
              <a:t>Est-ce</a:t>
            </a:r>
            <a:r>
              <a:rPr lang="en-CA" sz="3000" dirty="0" smtClean="0"/>
              <a:t> </a:t>
            </a:r>
            <a:r>
              <a:rPr lang="en-CA" sz="3000" dirty="0" err="1"/>
              <a:t>que</a:t>
            </a:r>
            <a:r>
              <a:rPr lang="en-CA" sz="3000" dirty="0"/>
              <a:t> </a:t>
            </a:r>
            <a:r>
              <a:rPr lang="en-CA" sz="3000" dirty="0" err="1"/>
              <a:t>l’influence</a:t>
            </a:r>
            <a:r>
              <a:rPr lang="en-CA" sz="3000" dirty="0"/>
              <a:t> </a:t>
            </a:r>
            <a:r>
              <a:rPr lang="en-CA" sz="3000" dirty="0" smtClean="0"/>
              <a:t>de la </a:t>
            </a:r>
            <a:r>
              <a:rPr lang="en-CA" sz="3000" dirty="0" err="1" smtClean="0"/>
              <a:t>société</a:t>
            </a:r>
            <a:r>
              <a:rPr lang="en-CA" sz="3000" dirty="0" smtClean="0"/>
              <a:t> </a:t>
            </a:r>
            <a:r>
              <a:rPr lang="en-CA" sz="3000" dirty="0" err="1" smtClean="0"/>
              <a:t>civile</a:t>
            </a:r>
            <a:r>
              <a:rPr lang="en-CA" sz="3000" dirty="0" smtClean="0"/>
              <a:t> et des </a:t>
            </a:r>
            <a:r>
              <a:rPr lang="en-CA" sz="3000" dirty="0" err="1"/>
              <a:t>groupes</a:t>
            </a:r>
            <a:r>
              <a:rPr lang="en-CA" sz="3000" dirty="0"/>
              <a:t> </a:t>
            </a:r>
            <a:r>
              <a:rPr lang="en-CA" sz="3000" dirty="0" err="1"/>
              <a:t>d’intérêt</a:t>
            </a:r>
            <a:r>
              <a:rPr lang="en-CA" sz="3000" dirty="0"/>
              <a:t> </a:t>
            </a:r>
            <a:r>
              <a:rPr lang="en-CA" sz="3000" dirty="0" err="1" smtClean="0"/>
              <a:t>favorise</a:t>
            </a:r>
            <a:r>
              <a:rPr lang="en-CA" sz="3000" dirty="0" smtClean="0"/>
              <a:t> la participation </a:t>
            </a:r>
            <a:r>
              <a:rPr lang="en-CA" sz="3000" dirty="0" err="1" smtClean="0"/>
              <a:t>démocratique</a:t>
            </a:r>
            <a:r>
              <a:rPr lang="en-CA" sz="3000" dirty="0" smtClean="0"/>
              <a:t> </a:t>
            </a:r>
            <a:r>
              <a:rPr lang="en-CA" sz="3000" dirty="0" err="1" smtClean="0"/>
              <a:t>ou</a:t>
            </a:r>
            <a:r>
              <a:rPr lang="en-CA" sz="3000" dirty="0" smtClean="0"/>
              <a:t> </a:t>
            </a:r>
            <a:r>
              <a:rPr lang="en-CA" sz="3000" dirty="0" err="1" smtClean="0"/>
              <a:t>est-ce</a:t>
            </a:r>
            <a:r>
              <a:rPr lang="en-CA" sz="3000" dirty="0" smtClean="0"/>
              <a:t> </a:t>
            </a:r>
            <a:r>
              <a:rPr lang="en-CA" sz="3000" dirty="0" err="1" smtClean="0"/>
              <a:t>qu’au</a:t>
            </a:r>
            <a:r>
              <a:rPr lang="en-CA" sz="3000" dirty="0" smtClean="0"/>
              <a:t> contraire </a:t>
            </a:r>
            <a:r>
              <a:rPr lang="en-CA" sz="3000" dirty="0" err="1" smtClean="0"/>
              <a:t>elle</a:t>
            </a:r>
            <a:r>
              <a:rPr lang="en-CA" sz="3000" dirty="0" smtClean="0"/>
              <a:t> </a:t>
            </a:r>
            <a:r>
              <a:rPr lang="en-CA" sz="3000" dirty="0" err="1" smtClean="0"/>
              <a:t>pervertit</a:t>
            </a:r>
            <a:r>
              <a:rPr lang="en-CA" sz="3000" dirty="0" smtClean="0"/>
              <a:t> </a:t>
            </a:r>
            <a:r>
              <a:rPr lang="en-CA" sz="3000" dirty="0"/>
              <a:t>le </a:t>
            </a:r>
            <a:r>
              <a:rPr lang="en-CA" sz="3000" dirty="0" err="1"/>
              <a:t>système</a:t>
            </a:r>
            <a:r>
              <a:rPr lang="en-CA" sz="3000" dirty="0"/>
              <a:t> public?</a:t>
            </a:r>
          </a:p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8C797-217E-46A4-99DA-0D6EB238D915}" type="slidenum">
              <a:rPr lang="fr-FR"/>
              <a:pPr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74265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0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0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98438"/>
            <a:ext cx="8229600" cy="927100"/>
          </a:xfrm>
        </p:spPr>
        <p:txBody>
          <a:bodyPr>
            <a:normAutofit fontScale="90000"/>
          </a:bodyPr>
          <a:lstStyle/>
          <a:p>
            <a:r>
              <a:rPr lang="en-CA" sz="3600"/>
              <a:t>Imputabilité, transparence et bonne gouvernance (débat actuel)</a:t>
            </a:r>
            <a:endParaRPr lang="fr-FR" sz="3600"/>
          </a:p>
        </p:txBody>
      </p:sp>
      <p:sp>
        <p:nvSpPr>
          <p:cNvPr id="141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23988"/>
            <a:ext cx="8229600" cy="45259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CA" sz="2800" dirty="0" err="1"/>
              <a:t>Élus</a:t>
            </a:r>
            <a:r>
              <a:rPr lang="en-CA" sz="2800" dirty="0"/>
              <a:t> et </a:t>
            </a:r>
            <a:r>
              <a:rPr lang="en-CA" sz="2800" dirty="0" err="1"/>
              <a:t>fonctionnaires</a:t>
            </a:r>
            <a:r>
              <a:rPr lang="en-CA" sz="2800" dirty="0"/>
              <a:t> </a:t>
            </a:r>
            <a:r>
              <a:rPr lang="en-CA" sz="2800" dirty="0" err="1"/>
              <a:t>sont</a:t>
            </a:r>
            <a:r>
              <a:rPr lang="en-CA" sz="2800" dirty="0"/>
              <a:t> </a:t>
            </a:r>
            <a:r>
              <a:rPr lang="en-CA" sz="2800" dirty="0" err="1"/>
              <a:t>imputables</a:t>
            </a:r>
            <a:r>
              <a:rPr lang="en-CA" sz="2800" dirty="0"/>
              <a:t> </a:t>
            </a:r>
            <a:r>
              <a:rPr lang="en-CA" sz="2800" dirty="0" err="1"/>
              <a:t>devant</a:t>
            </a:r>
            <a:r>
              <a:rPr lang="en-CA" sz="2800" dirty="0"/>
              <a:t> qui? (</a:t>
            </a:r>
            <a:r>
              <a:rPr lang="en-CA" sz="2800" dirty="0" err="1"/>
              <a:t>société</a:t>
            </a:r>
            <a:r>
              <a:rPr lang="en-CA" sz="2800" dirty="0"/>
              <a:t>, </a:t>
            </a:r>
            <a:r>
              <a:rPr lang="en-CA" sz="2800" dirty="0" err="1"/>
              <a:t>supérieurs</a:t>
            </a:r>
            <a:r>
              <a:rPr lang="en-CA" sz="2800" dirty="0"/>
              <a:t>, pairs, </a:t>
            </a:r>
            <a:r>
              <a:rPr lang="en-CA" sz="2800" dirty="0" err="1"/>
              <a:t>soi-même</a:t>
            </a:r>
            <a:r>
              <a:rPr lang="en-CA" sz="2800" dirty="0"/>
              <a:t>)</a:t>
            </a:r>
          </a:p>
          <a:p>
            <a:pPr>
              <a:lnSpc>
                <a:spcPct val="90000"/>
              </a:lnSpc>
            </a:pPr>
            <a:r>
              <a:rPr lang="fr-FR" sz="2800" dirty="0"/>
              <a:t>Loi fédérale sur la responsabilité (2006)</a:t>
            </a:r>
          </a:p>
          <a:p>
            <a:pPr lvl="1">
              <a:lnSpc>
                <a:spcPct val="90000"/>
              </a:lnSpc>
            </a:pPr>
            <a:r>
              <a:rPr lang="fr-FR" sz="1800" dirty="0"/>
              <a:t>Renforcer le rôle du commissaire à l’éthique et de la vérificatrice générale</a:t>
            </a:r>
          </a:p>
          <a:p>
            <a:pPr lvl="1">
              <a:lnSpc>
                <a:spcPct val="90000"/>
              </a:lnSpc>
            </a:pPr>
            <a:r>
              <a:rPr lang="fr-FR" sz="1800" dirty="0"/>
              <a:t>Renforcer la Loi sur l’enregistrement des lobbyistes</a:t>
            </a:r>
          </a:p>
          <a:p>
            <a:pPr lvl="1">
              <a:lnSpc>
                <a:spcPct val="90000"/>
              </a:lnSpc>
            </a:pPr>
            <a:r>
              <a:rPr lang="fr-FR" sz="1800" dirty="0"/>
              <a:t>Garantir la transparence de la budgétisation grâce à un directeur parlementaire du budget </a:t>
            </a:r>
          </a:p>
          <a:p>
            <a:pPr lvl="1">
              <a:lnSpc>
                <a:spcPct val="90000"/>
              </a:lnSpc>
            </a:pPr>
            <a:r>
              <a:rPr lang="fr-FR" sz="1800" dirty="0"/>
              <a:t>Nommer des personnes qualifiées au gouvernement</a:t>
            </a:r>
          </a:p>
          <a:p>
            <a:pPr lvl="1">
              <a:lnSpc>
                <a:spcPct val="90000"/>
              </a:lnSpc>
            </a:pPr>
            <a:r>
              <a:rPr lang="fr-FR" sz="1800" dirty="0"/>
              <a:t>Assainir l’adjudication des contrats gouvernementaux</a:t>
            </a:r>
          </a:p>
          <a:p>
            <a:pPr lvl="1">
              <a:lnSpc>
                <a:spcPct val="90000"/>
              </a:lnSpc>
            </a:pPr>
            <a:r>
              <a:rPr lang="fr-FR" sz="1800" dirty="0"/>
              <a:t>Offrir une protection aux divulgateurs</a:t>
            </a:r>
          </a:p>
          <a:p>
            <a:pPr lvl="1">
              <a:lnSpc>
                <a:spcPct val="90000"/>
              </a:lnSpc>
            </a:pPr>
            <a:r>
              <a:rPr lang="fr-FR" sz="1800" dirty="0"/>
              <a:t>Renforcer la législation sur l’accès à l’information</a:t>
            </a:r>
          </a:p>
          <a:p>
            <a:pPr lvl="1">
              <a:lnSpc>
                <a:spcPct val="90000"/>
              </a:lnSpc>
            </a:pPr>
            <a:r>
              <a:rPr lang="fr-FR" sz="1800" dirty="0"/>
              <a:t>Renforcer la vérification et la responsabilisation des ministères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C4314-1497-4302-B749-436230E4AE15}" type="slidenum">
              <a:rPr lang="fr-FR"/>
              <a:pPr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72102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1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3" name="Rectangle 7"/>
          <p:cNvSpPr>
            <a:spLocks noGrp="1" noChangeArrowheads="1"/>
          </p:cNvSpPr>
          <p:nvPr>
            <p:ph type="title"/>
          </p:nvPr>
        </p:nvSpPr>
        <p:spPr>
          <a:xfrm>
            <a:off x="467544" y="404664"/>
            <a:ext cx="8229600" cy="927100"/>
          </a:xfrm>
          <a:noFill/>
          <a:ln/>
        </p:spPr>
        <p:txBody>
          <a:bodyPr>
            <a:normAutofit fontScale="90000"/>
          </a:bodyPr>
          <a:lstStyle/>
          <a:p>
            <a:r>
              <a:rPr lang="fr-CA" dirty="0" smtClean="0"/>
              <a:t>La gestion publique:</a:t>
            </a:r>
            <a:br>
              <a:rPr lang="fr-CA" dirty="0" smtClean="0"/>
            </a:br>
            <a:r>
              <a:rPr lang="fr-CA" dirty="0" smtClean="0"/>
              <a:t>Un </a:t>
            </a:r>
            <a:r>
              <a:rPr lang="fr-CA" dirty="0"/>
              <a:t>art ou une science?</a:t>
            </a:r>
            <a:endParaRPr lang="fr-FR" dirty="0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6D36-7DB0-4566-ACCA-AC2B2646B8A5}" type="slidenum">
              <a:rPr lang="fr-FR"/>
              <a:pPr/>
              <a:t>4</a:t>
            </a:fld>
            <a:endParaRPr lang="fr-FR"/>
          </a:p>
        </p:txBody>
      </p:sp>
      <p:sp>
        <p:nvSpPr>
          <p:cNvPr id="6" name="TextBox 5"/>
          <p:cNvSpPr txBox="1"/>
          <p:nvPr/>
        </p:nvSpPr>
        <p:spPr>
          <a:xfrm>
            <a:off x="4283968" y="2420888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400" dirty="0" smtClean="0"/>
              <a:t>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3120209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1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3" name="Rectangle 7"/>
          <p:cNvSpPr>
            <a:spLocks noGrp="1" noChangeArrowheads="1"/>
          </p:cNvSpPr>
          <p:nvPr>
            <p:ph type="title"/>
          </p:nvPr>
        </p:nvSpPr>
        <p:spPr>
          <a:xfrm>
            <a:off x="467544" y="404664"/>
            <a:ext cx="8229600" cy="927100"/>
          </a:xfrm>
          <a:noFill/>
          <a:ln/>
        </p:spPr>
        <p:txBody>
          <a:bodyPr>
            <a:normAutofit fontScale="90000"/>
          </a:bodyPr>
          <a:lstStyle/>
          <a:p>
            <a:r>
              <a:rPr lang="fr-CA" dirty="0" smtClean="0"/>
              <a:t>La gestion publique:</a:t>
            </a:r>
            <a:br>
              <a:rPr lang="fr-CA" dirty="0" smtClean="0"/>
            </a:br>
            <a:r>
              <a:rPr lang="fr-CA" dirty="0" smtClean="0"/>
              <a:t>Un </a:t>
            </a:r>
            <a:r>
              <a:rPr lang="fr-CA" dirty="0"/>
              <a:t>art ou une science?</a:t>
            </a:r>
            <a:endParaRPr lang="fr-FR" dirty="0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616D36-7DB0-4566-ACCA-AC2B2646B8A5}" type="slidenum">
              <a:rPr lang="fr-FR"/>
              <a:pPr/>
              <a:t>5</a:t>
            </a:fld>
            <a:endParaRPr lang="fr-FR"/>
          </a:p>
        </p:txBody>
      </p:sp>
      <p:sp>
        <p:nvSpPr>
          <p:cNvPr id="10" name="Rectangle 9"/>
          <p:cNvSpPr txBox="1">
            <a:spLocks noChangeArrowheads="1"/>
          </p:cNvSpPr>
          <p:nvPr/>
        </p:nvSpPr>
        <p:spPr bwMode="auto">
          <a:xfrm>
            <a:off x="889000" y="1745456"/>
            <a:ext cx="3683000" cy="391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Art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5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Décisions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normatives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prescriptives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morales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jugements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de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valeurs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5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Leadership et quotient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émotionnel</a:t>
            </a:r>
            <a:endParaRPr kumimoji="0" lang="en-CA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5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sz="2000" kern="0" dirty="0" err="1" smtClean="0">
                <a:latin typeface="+mn-lt"/>
              </a:rPr>
              <a:t>Compétences</a:t>
            </a:r>
            <a:r>
              <a:rPr lang="en-CA" sz="2000" kern="0" dirty="0" smtClean="0">
                <a:latin typeface="+mn-lt"/>
              </a:rPr>
              <a:t> </a:t>
            </a:r>
            <a:r>
              <a:rPr lang="en-CA" sz="2000" kern="0" dirty="0" err="1" smtClean="0">
                <a:latin typeface="+mn-lt"/>
              </a:rPr>
              <a:t>naturelles</a:t>
            </a:r>
            <a:endParaRPr kumimoji="0" lang="en-CA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5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fr-FR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/>
          <p:cNvSpPr txBox="1">
            <a:spLocks noChangeArrowheads="1"/>
          </p:cNvSpPr>
          <p:nvPr/>
        </p:nvSpPr>
        <p:spPr bwMode="auto">
          <a:xfrm>
            <a:off x="4929190" y="1701006"/>
            <a:ext cx="360997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Science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5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Recours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aux sciences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sociales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et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politiques</a:t>
            </a:r>
            <a:endParaRPr kumimoji="0" lang="en-CA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5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Recours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aux sciences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administratives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comptabilité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planification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opérationelle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CA" sz="20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ingénierie</a:t>
            </a:r>
            <a:r>
              <a:rPr kumimoji="0" lang="en-CA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etc.)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5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sz="2000" kern="0" noProof="0" dirty="0" err="1" smtClean="0">
                <a:latin typeface="+mn-lt"/>
              </a:rPr>
              <a:t>Compétence</a:t>
            </a:r>
            <a:r>
              <a:rPr lang="en-CA" sz="2000" kern="0" noProof="0" dirty="0" smtClean="0">
                <a:latin typeface="+mn-lt"/>
              </a:rPr>
              <a:t> apprise</a:t>
            </a:r>
            <a:endParaRPr kumimoji="0" lang="fr-FR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77137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1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3" grpId="0" animBg="1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r>
              <a:rPr lang="en-CA" sz="2800"/>
              <a:t>Rôle de l’administrateur public dans</a:t>
            </a:r>
            <a:br>
              <a:rPr lang="en-CA" sz="2800"/>
            </a:br>
            <a:r>
              <a:rPr lang="en-CA" sz="2800"/>
              <a:t>le continuum politico-administratif</a:t>
            </a:r>
            <a:endParaRPr lang="fr-FR" sz="2800"/>
          </a:p>
        </p:txBody>
      </p:sp>
      <p:sp>
        <p:nvSpPr>
          <p:cNvPr id="132100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457200" y="1279524"/>
            <a:ext cx="2314575" cy="3589635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>
              <a:buFontTx/>
              <a:buNone/>
            </a:pPr>
            <a:r>
              <a:rPr lang="en-CA" sz="2400" dirty="0">
                <a:solidFill>
                  <a:schemeClr val="hlink"/>
                </a:solidFill>
              </a:rPr>
              <a:t>Le </a:t>
            </a:r>
            <a:r>
              <a:rPr lang="en-CA" sz="2400" dirty="0" err="1">
                <a:solidFill>
                  <a:schemeClr val="hlink"/>
                </a:solidFill>
              </a:rPr>
              <a:t>politique</a:t>
            </a:r>
            <a:endParaRPr lang="en-CA" sz="2400" dirty="0">
              <a:solidFill>
                <a:schemeClr val="hlink"/>
              </a:solidFill>
            </a:endParaRPr>
          </a:p>
          <a:p>
            <a:pPr>
              <a:buFontTx/>
              <a:buNone/>
            </a:pPr>
            <a:endParaRPr lang="en-CA" sz="2400" dirty="0">
              <a:solidFill>
                <a:schemeClr val="hlink"/>
              </a:solidFill>
            </a:endParaRPr>
          </a:p>
          <a:p>
            <a:pPr>
              <a:buFontTx/>
              <a:buNone/>
            </a:pPr>
            <a:r>
              <a:rPr lang="en-CA" sz="2000" dirty="0" err="1" smtClean="0"/>
              <a:t>Décision</a:t>
            </a:r>
            <a:endParaRPr lang="en-CA" sz="2000" dirty="0" smtClean="0"/>
          </a:p>
          <a:p>
            <a:pPr>
              <a:buFontTx/>
              <a:buNone/>
            </a:pPr>
            <a:endParaRPr lang="en-CA" sz="2400" dirty="0" smtClean="0"/>
          </a:p>
          <a:p>
            <a:pPr>
              <a:buFontTx/>
              <a:buNone/>
            </a:pPr>
            <a:r>
              <a:rPr lang="en-CA" sz="2000" dirty="0" smtClean="0"/>
              <a:t>Plus </a:t>
            </a:r>
            <a:r>
              <a:rPr lang="en-CA" sz="2000" dirty="0" err="1"/>
              <a:t>normatif</a:t>
            </a:r>
            <a:endParaRPr lang="en-CA" sz="2000" dirty="0"/>
          </a:p>
          <a:p>
            <a:pPr>
              <a:buFontTx/>
              <a:buNone/>
            </a:pPr>
            <a:endParaRPr lang="en-CA" sz="2000" dirty="0"/>
          </a:p>
          <a:p>
            <a:pPr marL="0" indent="0">
              <a:buFontTx/>
              <a:buNone/>
            </a:pPr>
            <a:r>
              <a:rPr lang="en-CA" sz="2000" dirty="0" err="1"/>
              <a:t>Rôle</a:t>
            </a:r>
            <a:r>
              <a:rPr lang="en-CA" sz="2000" dirty="0"/>
              <a:t> </a:t>
            </a:r>
            <a:r>
              <a:rPr lang="en-CA" sz="2000" dirty="0" err="1" smtClean="0"/>
              <a:t>discret</a:t>
            </a:r>
            <a:r>
              <a:rPr lang="en-CA" sz="2000" dirty="0" smtClean="0"/>
              <a:t> (non </a:t>
            </a:r>
            <a:r>
              <a:rPr lang="en-CA" sz="2000" dirty="0" err="1" smtClean="0"/>
              <a:t>officiel</a:t>
            </a:r>
            <a:r>
              <a:rPr lang="en-CA" sz="2000" dirty="0" smtClean="0"/>
              <a:t>)</a:t>
            </a:r>
            <a:endParaRPr lang="en-CA" sz="2000" dirty="0"/>
          </a:p>
          <a:p>
            <a:pPr>
              <a:buFontTx/>
              <a:buNone/>
            </a:pPr>
            <a:endParaRPr lang="fr-FR" sz="2000" dirty="0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E8391-B683-42CE-98D5-5B3BE4FDA120}" type="slidenum">
              <a:rPr lang="fr-FR"/>
              <a:pPr/>
              <a:t>6</a:t>
            </a:fld>
            <a:endParaRPr lang="fr-FR"/>
          </a:p>
        </p:txBody>
      </p:sp>
      <p:sp>
        <p:nvSpPr>
          <p:cNvPr id="132102" name="Rectangle 6"/>
          <p:cNvSpPr>
            <a:spLocks noChangeArrowheads="1"/>
          </p:cNvSpPr>
          <p:nvPr/>
        </p:nvSpPr>
        <p:spPr bwMode="auto">
          <a:xfrm>
            <a:off x="3481388" y="1268412"/>
            <a:ext cx="2458764" cy="360074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CA" sz="2400" dirty="0">
                <a:solidFill>
                  <a:schemeClr val="hlink"/>
                </a:solidFill>
              </a:rPr>
              <a:t>La </a:t>
            </a:r>
            <a:r>
              <a:rPr lang="en-CA" sz="2400" dirty="0" err="1">
                <a:solidFill>
                  <a:schemeClr val="hlink"/>
                </a:solidFill>
              </a:rPr>
              <a:t>gestion</a:t>
            </a:r>
            <a:endParaRPr lang="en-CA" sz="2400" dirty="0">
              <a:solidFill>
                <a:schemeClr val="hlink"/>
              </a:solidFill>
            </a:endParaRPr>
          </a:p>
          <a:p>
            <a:pPr>
              <a:spcBef>
                <a:spcPct val="20000"/>
              </a:spcBef>
            </a:pPr>
            <a:r>
              <a:rPr lang="en-CA" sz="2000" dirty="0" smtClean="0"/>
              <a:t>Affectation des </a:t>
            </a:r>
            <a:r>
              <a:rPr lang="en-CA" sz="2000" dirty="0" err="1" smtClean="0"/>
              <a:t>moyens</a:t>
            </a:r>
            <a:r>
              <a:rPr lang="en-CA" sz="2000" dirty="0" smtClean="0"/>
              <a:t>/</a:t>
            </a:r>
            <a:r>
              <a:rPr lang="en-CA" sz="2000" dirty="0" err="1" smtClean="0"/>
              <a:t>ressources</a:t>
            </a:r>
            <a:endParaRPr lang="en-CA" sz="2000" dirty="0" smtClean="0"/>
          </a:p>
          <a:p>
            <a:pPr>
              <a:spcBef>
                <a:spcPct val="20000"/>
              </a:spcBef>
            </a:pPr>
            <a:endParaRPr lang="en-CA" sz="2400" dirty="0"/>
          </a:p>
          <a:p>
            <a:pPr>
              <a:spcBef>
                <a:spcPct val="20000"/>
              </a:spcBef>
            </a:pPr>
            <a:r>
              <a:rPr lang="en-CA" sz="2000" dirty="0"/>
              <a:t>Plus </a:t>
            </a:r>
            <a:r>
              <a:rPr lang="en-CA" sz="2000" dirty="0" err="1" smtClean="0"/>
              <a:t>objectif</a:t>
            </a:r>
            <a:r>
              <a:rPr lang="en-CA" sz="2000" dirty="0" smtClean="0"/>
              <a:t> </a:t>
            </a:r>
            <a:endParaRPr lang="en-CA" sz="2000" dirty="0"/>
          </a:p>
          <a:p>
            <a:pPr>
              <a:spcBef>
                <a:spcPct val="20000"/>
              </a:spcBef>
            </a:pPr>
            <a:endParaRPr lang="en-CA" sz="2000" dirty="0"/>
          </a:p>
          <a:p>
            <a:pPr>
              <a:spcBef>
                <a:spcPct val="20000"/>
              </a:spcBef>
            </a:pPr>
            <a:r>
              <a:rPr lang="en-CA" sz="2000" dirty="0" err="1"/>
              <a:t>Rôle</a:t>
            </a:r>
            <a:r>
              <a:rPr lang="en-CA" sz="2000" dirty="0"/>
              <a:t> </a:t>
            </a:r>
            <a:r>
              <a:rPr lang="en-CA" sz="2000" dirty="0" err="1"/>
              <a:t>officiel</a:t>
            </a:r>
            <a:r>
              <a:rPr lang="en-CA" sz="2000" dirty="0"/>
              <a:t> (machine administrative)</a:t>
            </a:r>
            <a:endParaRPr lang="fr-FR" sz="2000" dirty="0"/>
          </a:p>
        </p:txBody>
      </p:sp>
      <p:sp>
        <p:nvSpPr>
          <p:cNvPr id="132103" name="Rectangle 7"/>
          <p:cNvSpPr>
            <a:spLocks noChangeArrowheads="1"/>
          </p:cNvSpPr>
          <p:nvPr/>
        </p:nvSpPr>
        <p:spPr bwMode="auto">
          <a:xfrm>
            <a:off x="6443663" y="1268412"/>
            <a:ext cx="2314575" cy="360074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CA" sz="2400" dirty="0">
                <a:solidFill>
                  <a:schemeClr val="hlink"/>
                </a:solidFill>
              </a:rPr>
              <a:t>Les </a:t>
            </a:r>
            <a:r>
              <a:rPr lang="en-CA" sz="2400" dirty="0" err="1">
                <a:solidFill>
                  <a:schemeClr val="hlink"/>
                </a:solidFill>
              </a:rPr>
              <a:t>politiques</a:t>
            </a:r>
            <a:r>
              <a:rPr lang="en-CA" sz="2400" dirty="0">
                <a:solidFill>
                  <a:schemeClr val="hlink"/>
                </a:solidFill>
              </a:rPr>
              <a:t> </a:t>
            </a:r>
            <a:r>
              <a:rPr lang="en-CA" sz="2400" dirty="0" err="1">
                <a:solidFill>
                  <a:schemeClr val="hlink"/>
                </a:solidFill>
              </a:rPr>
              <a:t>publiques</a:t>
            </a:r>
            <a:endParaRPr lang="en-CA" sz="2400" dirty="0">
              <a:solidFill>
                <a:schemeClr val="hlink"/>
              </a:solidFill>
            </a:endParaRPr>
          </a:p>
          <a:p>
            <a:pPr>
              <a:spcBef>
                <a:spcPct val="20000"/>
              </a:spcBef>
            </a:pPr>
            <a:endParaRPr lang="en-CA" sz="2400" dirty="0"/>
          </a:p>
          <a:p>
            <a:pPr>
              <a:spcBef>
                <a:spcPct val="20000"/>
              </a:spcBef>
            </a:pPr>
            <a:r>
              <a:rPr lang="en-CA" sz="2000" dirty="0"/>
              <a:t>Impacts des actions </a:t>
            </a:r>
            <a:r>
              <a:rPr lang="en-CA" sz="2000" dirty="0" err="1" smtClean="0"/>
              <a:t>publiques</a:t>
            </a:r>
            <a:r>
              <a:rPr lang="en-CA" sz="2000" dirty="0" smtClean="0"/>
              <a:t> (services de santé; </a:t>
            </a:r>
            <a:r>
              <a:rPr lang="en-CA" sz="2000" dirty="0" err="1" smtClean="0"/>
              <a:t>éducation</a:t>
            </a:r>
            <a:r>
              <a:rPr lang="en-CA" sz="2000" dirty="0" smtClean="0"/>
              <a:t>, etc.)</a:t>
            </a:r>
            <a:endParaRPr lang="en-CA" sz="2000" dirty="0"/>
          </a:p>
          <a:p>
            <a:pPr>
              <a:spcBef>
                <a:spcPct val="20000"/>
              </a:spcBef>
            </a:pPr>
            <a:endParaRPr lang="en-CA" sz="2000" dirty="0"/>
          </a:p>
          <a:p>
            <a:pPr>
              <a:spcBef>
                <a:spcPct val="20000"/>
              </a:spcBef>
            </a:pPr>
            <a:r>
              <a:rPr lang="en-CA" sz="2000" dirty="0" err="1"/>
              <a:t>Rôle</a:t>
            </a:r>
            <a:r>
              <a:rPr lang="en-CA" sz="2000" dirty="0"/>
              <a:t> de </a:t>
            </a:r>
            <a:r>
              <a:rPr lang="en-CA" sz="2000" dirty="0" err="1" smtClean="0"/>
              <a:t>suivi</a:t>
            </a:r>
            <a:r>
              <a:rPr lang="en-CA" sz="2000" dirty="0" smtClean="0"/>
              <a:t> (impact)</a:t>
            </a:r>
            <a:endParaRPr lang="fr-FR" sz="2000" dirty="0"/>
          </a:p>
        </p:txBody>
      </p:sp>
      <p:sp>
        <p:nvSpPr>
          <p:cNvPr id="132104" name="AutoShape 8"/>
          <p:cNvSpPr>
            <a:spLocks noChangeArrowheads="1"/>
          </p:cNvSpPr>
          <p:nvPr/>
        </p:nvSpPr>
        <p:spPr bwMode="auto">
          <a:xfrm>
            <a:off x="2987675" y="2565400"/>
            <a:ext cx="288925" cy="792163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2105" name="AutoShape 9"/>
          <p:cNvSpPr>
            <a:spLocks noChangeArrowheads="1"/>
          </p:cNvSpPr>
          <p:nvPr/>
        </p:nvSpPr>
        <p:spPr bwMode="auto">
          <a:xfrm>
            <a:off x="6054091" y="2565400"/>
            <a:ext cx="288925" cy="792163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2106" name="Text Box 10"/>
          <p:cNvSpPr txBox="1">
            <a:spLocks noChangeArrowheads="1"/>
          </p:cNvSpPr>
          <p:nvPr/>
        </p:nvSpPr>
        <p:spPr bwMode="auto">
          <a:xfrm>
            <a:off x="1763688" y="5013176"/>
            <a:ext cx="2520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dirty="0" err="1"/>
              <a:t>Séparation</a:t>
            </a:r>
            <a:r>
              <a:rPr lang="en-CA" dirty="0"/>
              <a:t> du </a:t>
            </a:r>
            <a:r>
              <a:rPr lang="en-CA" dirty="0" err="1"/>
              <a:t>politique</a:t>
            </a:r>
            <a:r>
              <a:rPr lang="en-CA" dirty="0"/>
              <a:t/>
            </a:r>
            <a:br>
              <a:rPr lang="en-CA" dirty="0"/>
            </a:br>
            <a:r>
              <a:rPr lang="en-CA" dirty="0"/>
              <a:t>et de </a:t>
            </a:r>
            <a:r>
              <a:rPr lang="en-CA" dirty="0" err="1"/>
              <a:t>l’administratif</a:t>
            </a:r>
            <a:endParaRPr lang="fr-FR" dirty="0"/>
          </a:p>
        </p:txBody>
      </p:sp>
      <p:sp>
        <p:nvSpPr>
          <p:cNvPr id="132107" name="Text Box 11"/>
          <p:cNvSpPr txBox="1">
            <a:spLocks noChangeArrowheads="1"/>
          </p:cNvSpPr>
          <p:nvPr/>
        </p:nvSpPr>
        <p:spPr bwMode="auto">
          <a:xfrm>
            <a:off x="4932040" y="5013176"/>
            <a:ext cx="2584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CA" dirty="0" err="1"/>
              <a:t>Responsabilité</a:t>
            </a:r>
            <a:r>
              <a:rPr lang="en-CA" dirty="0"/>
              <a:t> vis-à-vis</a:t>
            </a:r>
          </a:p>
          <a:p>
            <a:pPr algn="ctr"/>
            <a:r>
              <a:rPr lang="en-CA" dirty="0"/>
              <a:t>les </a:t>
            </a:r>
            <a:r>
              <a:rPr lang="en-CA" dirty="0" err="1"/>
              <a:t>résultats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54543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4450"/>
            <a:ext cx="8229600" cy="863600"/>
          </a:xfrm>
        </p:spPr>
        <p:txBody>
          <a:bodyPr/>
          <a:lstStyle/>
          <a:p>
            <a:r>
              <a:rPr lang="fr-CA" sz="4000"/>
              <a:t>Discipline multidisciplinaire</a:t>
            </a:r>
            <a:endParaRPr lang="fr-FR" sz="40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7ED0C7-D561-4F2D-896B-FCCA909BFF49}" type="slidenum">
              <a:rPr lang="fr-FR"/>
              <a:pPr/>
              <a:t>7</a:t>
            </a:fld>
            <a:endParaRPr lang="fr-FR"/>
          </a:p>
        </p:txBody>
      </p:sp>
      <p:pic>
        <p:nvPicPr>
          <p:cNvPr id="98322" name="Picture 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1341438"/>
            <a:ext cx="7146925" cy="4173537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chemeClr val="bg1">
                  <a:gamma/>
                  <a:tint val="7372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9676041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071563"/>
          </a:xfrm>
        </p:spPr>
        <p:txBody>
          <a:bodyPr>
            <a:normAutofit fontScale="90000"/>
          </a:bodyPr>
          <a:lstStyle/>
          <a:p>
            <a:r>
              <a:rPr lang="fr-CA" sz="3400"/>
              <a:t>Cinq approches analytiques</a:t>
            </a:r>
            <a:br>
              <a:rPr lang="fr-CA" sz="3400"/>
            </a:br>
            <a:r>
              <a:rPr lang="fr-CA" sz="3400"/>
              <a:t>selon Mercier</a:t>
            </a:r>
            <a:endParaRPr lang="fr-FR" sz="3400"/>
          </a:p>
        </p:txBody>
      </p:sp>
      <p:sp>
        <p:nvSpPr>
          <p:cNvPr id="10035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68450"/>
            <a:ext cx="8229600" cy="4381500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100">
                <a:solidFill>
                  <a:schemeClr val="hlink"/>
                </a:solidFill>
              </a:rPr>
              <a:t>Descriptive</a:t>
            </a:r>
            <a:r>
              <a:rPr lang="fr-CA" sz="2100"/>
              <a:t>: j’observe (photographie) un phénomène.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100">
                <a:solidFill>
                  <a:schemeClr val="hlink"/>
                </a:solidFill>
              </a:rPr>
              <a:t>Analytique</a:t>
            </a:r>
            <a:r>
              <a:rPr lang="fr-CA" sz="2100"/>
              <a:t>: j’utilise un cadre théorique pour interpréter les faits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100">
                <a:solidFill>
                  <a:schemeClr val="hlink"/>
                </a:solidFill>
              </a:rPr>
              <a:t>Prescriptive</a:t>
            </a:r>
            <a:r>
              <a:rPr lang="fr-CA" sz="2100"/>
              <a:t>: je propose une solution pour améliorer les choses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100">
                <a:solidFill>
                  <a:schemeClr val="hlink"/>
                </a:solidFill>
              </a:rPr>
              <a:t>Critique</a:t>
            </a:r>
            <a:r>
              <a:rPr lang="fr-CA" sz="2100"/>
              <a:t>: je souligne le non-respect d’une norme ou d’un standard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100">
                <a:solidFill>
                  <a:schemeClr val="hlink"/>
                </a:solidFill>
              </a:rPr>
              <a:t>Normative</a:t>
            </a:r>
            <a:r>
              <a:rPr lang="fr-CA" sz="2100"/>
              <a:t>: recommendations basées sur le droit ou des principes moraux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5DB08-9137-413D-B9CB-46F37E606179}" type="slidenum">
              <a:rPr lang="fr-FR"/>
              <a:pPr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315852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4" grpId="0"/>
      <p:bldP spid="10035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350"/>
            <a:ext cx="8229600" cy="927100"/>
          </a:xfrm>
        </p:spPr>
        <p:txBody>
          <a:bodyPr/>
          <a:lstStyle/>
          <a:p>
            <a:r>
              <a:rPr lang="en-CA" sz="3600" dirty="0" err="1"/>
              <a:t>Synthèse</a:t>
            </a:r>
            <a:endParaRPr lang="fr-FR" sz="3600" dirty="0"/>
          </a:p>
        </p:txBody>
      </p:sp>
      <p:sp>
        <p:nvSpPr>
          <p:cNvPr id="1392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23988"/>
            <a:ext cx="8229600" cy="4525962"/>
          </a:xfrm>
        </p:spPr>
        <p:txBody>
          <a:bodyPr/>
          <a:lstStyle/>
          <a:p>
            <a:r>
              <a:rPr lang="en-CA" sz="2800" dirty="0"/>
              <a:t>La science de la </a:t>
            </a:r>
            <a:r>
              <a:rPr lang="en-CA" sz="2800" dirty="0" err="1"/>
              <a:t>gestion</a:t>
            </a:r>
            <a:r>
              <a:rPr lang="en-CA" sz="2800" dirty="0"/>
              <a:t> </a:t>
            </a:r>
            <a:r>
              <a:rPr lang="en-CA" sz="2800" dirty="0" err="1"/>
              <a:t>publique</a:t>
            </a:r>
            <a:r>
              <a:rPr lang="en-CA" sz="2800" dirty="0"/>
              <a:t> </a:t>
            </a:r>
            <a:r>
              <a:rPr lang="en-CA" sz="2800" dirty="0" err="1"/>
              <a:t>sert</a:t>
            </a:r>
            <a:r>
              <a:rPr lang="en-CA" sz="2800" dirty="0"/>
              <a:t> à </a:t>
            </a:r>
            <a:r>
              <a:rPr lang="en-CA" sz="2800" dirty="0" err="1"/>
              <a:t>gérer</a:t>
            </a:r>
            <a:r>
              <a:rPr lang="en-CA" sz="2800" dirty="0"/>
              <a:t> les </a:t>
            </a:r>
            <a:r>
              <a:rPr lang="en-CA" sz="2800" dirty="0" err="1"/>
              <a:t>biens</a:t>
            </a:r>
            <a:r>
              <a:rPr lang="en-CA" sz="2800" dirty="0"/>
              <a:t> et les services publics</a:t>
            </a:r>
          </a:p>
          <a:p>
            <a:r>
              <a:rPr lang="fr-CA" sz="2800" dirty="0"/>
              <a:t>Ses moyens et ses fonctions sont similaires à la gestion privée: </a:t>
            </a:r>
            <a:r>
              <a:rPr lang="fr-FR" sz="2800" i="1" dirty="0"/>
              <a:t>organiser les personnes et les ressources de manière </a:t>
            </a:r>
            <a:r>
              <a:rPr lang="fr-FR" sz="2800" i="1" dirty="0" smtClean="0"/>
              <a:t>efficace et rationnelle</a:t>
            </a:r>
            <a:endParaRPr lang="fr-FR" sz="2800" i="1" dirty="0"/>
          </a:p>
          <a:p>
            <a:r>
              <a:rPr lang="en-CA" sz="2800" dirty="0"/>
              <a:t>Sa </a:t>
            </a:r>
            <a:r>
              <a:rPr lang="en-CA" sz="2800" dirty="0" err="1"/>
              <a:t>quête</a:t>
            </a:r>
            <a:r>
              <a:rPr lang="en-CA" sz="2800" dirty="0"/>
              <a:t> </a:t>
            </a:r>
            <a:r>
              <a:rPr lang="en-CA" sz="2800" dirty="0" err="1"/>
              <a:t>est</a:t>
            </a:r>
            <a:r>
              <a:rPr lang="en-CA" sz="2800" dirty="0"/>
              <a:t> de faire </a:t>
            </a:r>
            <a:r>
              <a:rPr lang="en-CA" sz="2800" dirty="0" err="1"/>
              <a:t>avancer</a:t>
            </a:r>
            <a:r>
              <a:rPr lang="en-CA" sz="2800" dirty="0"/>
              <a:t> la </a:t>
            </a:r>
            <a:r>
              <a:rPr lang="en-CA" sz="2800" dirty="0" err="1"/>
              <a:t>rationalité</a:t>
            </a:r>
            <a:r>
              <a:rPr lang="en-CA" sz="2800" dirty="0"/>
              <a:t> administrative pour </a:t>
            </a:r>
            <a:r>
              <a:rPr lang="en-CA" sz="2800" dirty="0" err="1"/>
              <a:t>créer</a:t>
            </a:r>
            <a:r>
              <a:rPr lang="en-CA" sz="2800" dirty="0"/>
              <a:t> des organisations plus </a:t>
            </a:r>
            <a:r>
              <a:rPr lang="en-CA" sz="2800" dirty="0" err="1"/>
              <a:t>efficaces</a:t>
            </a:r>
            <a:r>
              <a:rPr lang="en-CA" sz="2800" dirty="0"/>
              <a:t> et </a:t>
            </a:r>
            <a:r>
              <a:rPr lang="en-CA" sz="2800" dirty="0" err="1"/>
              <a:t>ultimement</a:t>
            </a:r>
            <a:r>
              <a:rPr lang="en-CA" sz="2800" dirty="0"/>
              <a:t> de </a:t>
            </a:r>
            <a:r>
              <a:rPr lang="en-CA" sz="2800" dirty="0" err="1"/>
              <a:t>meilleurs</a:t>
            </a:r>
            <a:r>
              <a:rPr lang="en-CA" sz="2800" dirty="0"/>
              <a:t> services publics</a:t>
            </a:r>
            <a:endParaRPr lang="fr-FR" sz="28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9A0D5-4CA6-41D1-B715-0D578D0CE3DC}" type="slidenum">
              <a:rPr lang="fr-FR"/>
              <a:pPr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852627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382713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fr-FR" sz="4000" dirty="0"/>
              <a:t>Développements récents et</a:t>
            </a:r>
            <a:br>
              <a:rPr lang="fr-FR" sz="4000" dirty="0"/>
            </a:br>
            <a:r>
              <a:rPr lang="fr-FR" sz="4000" dirty="0"/>
              <a:t>futur de la fonction publique</a:t>
            </a:r>
            <a:br>
              <a:rPr lang="fr-FR" sz="4000" dirty="0"/>
            </a:br>
            <a:r>
              <a:rPr lang="fr-FR" sz="4000" dirty="0"/>
              <a:t/>
            </a:r>
            <a:br>
              <a:rPr lang="fr-FR" sz="4000" dirty="0"/>
            </a:br>
            <a:r>
              <a:rPr lang="fr-FR" sz="1600" dirty="0"/>
              <a:t/>
            </a:r>
            <a:br>
              <a:rPr lang="fr-FR" sz="1600" dirty="0"/>
            </a:br>
            <a:endParaRPr lang="fr-FR" sz="1600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716016" y="4418013"/>
            <a:ext cx="3417888" cy="1031875"/>
          </a:xfrm>
        </p:spPr>
        <p:txBody>
          <a:bodyPr>
            <a:normAutofit fontScale="92500" lnSpcReduction="20000"/>
          </a:bodyPr>
          <a:lstStyle/>
          <a:p>
            <a:pPr algn="r">
              <a:lnSpc>
                <a:spcPct val="120000"/>
              </a:lnSpc>
            </a:pPr>
            <a:r>
              <a:rPr lang="en-CA" sz="1400" dirty="0" smtClean="0"/>
              <a:t>Prof. Eric Champagne</a:t>
            </a:r>
          </a:p>
          <a:p>
            <a:pPr algn="r">
              <a:lnSpc>
                <a:spcPct val="120000"/>
              </a:lnSpc>
            </a:pPr>
            <a:r>
              <a:rPr lang="en-CA" sz="1400" dirty="0" err="1" smtClean="0"/>
              <a:t>École</a:t>
            </a:r>
            <a:r>
              <a:rPr lang="en-CA" sz="1400" dirty="0" smtClean="0"/>
              <a:t> </a:t>
            </a:r>
            <a:r>
              <a:rPr lang="en-CA" sz="1400" dirty="0" err="1"/>
              <a:t>d’études</a:t>
            </a:r>
            <a:r>
              <a:rPr lang="en-CA" sz="1400" dirty="0"/>
              <a:t> </a:t>
            </a:r>
            <a:r>
              <a:rPr lang="en-CA" sz="1400" dirty="0" err="1"/>
              <a:t>politiques</a:t>
            </a:r>
            <a:endParaRPr lang="fr-FR" sz="1400" dirty="0"/>
          </a:p>
          <a:p>
            <a:pPr algn="r">
              <a:lnSpc>
                <a:spcPct val="120000"/>
              </a:lnSpc>
            </a:pPr>
            <a:r>
              <a:rPr lang="fr-FR" sz="1400" dirty="0"/>
              <a:t>Gestion dans le secteur public</a:t>
            </a:r>
            <a:br>
              <a:rPr lang="fr-FR" sz="1400" dirty="0"/>
            </a:br>
            <a:r>
              <a:rPr lang="fr-FR" sz="1400" dirty="0"/>
              <a:t>PAP 2027</a:t>
            </a:r>
          </a:p>
        </p:txBody>
      </p:sp>
      <p:pic>
        <p:nvPicPr>
          <p:cNvPr id="2054" name="Picture 6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4508500"/>
            <a:ext cx="1008062" cy="941388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r>
              <a:rPr lang="fr-CA" sz="4000"/>
              <a:t>Objectifs</a:t>
            </a:r>
            <a:r>
              <a:rPr lang="en-CA" sz="4000"/>
              <a:t> de la séance</a:t>
            </a:r>
            <a:endParaRPr lang="fr-FR" sz="400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79525"/>
            <a:ext cx="8229600" cy="4525963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dirty="0" smtClean="0"/>
              <a:t>Le Nouveau</a:t>
            </a:r>
            <a:r>
              <a:rPr lang="fr-CA" dirty="0"/>
              <a:t> </a:t>
            </a:r>
            <a:r>
              <a:rPr lang="fr-CA" dirty="0" smtClean="0"/>
              <a:t>Management </a:t>
            </a:r>
            <a:r>
              <a:rPr lang="fr-CA" dirty="0"/>
              <a:t>Public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dirty="0"/>
              <a:t>Évolutions récentes de </a:t>
            </a:r>
            <a:r>
              <a:rPr lang="fr-CA" dirty="0" smtClean="0"/>
              <a:t>la</a:t>
            </a:r>
            <a:br>
              <a:rPr lang="fr-CA" dirty="0" smtClean="0"/>
            </a:br>
            <a:r>
              <a:rPr lang="fr-CA" dirty="0" smtClean="0"/>
              <a:t>gestion </a:t>
            </a:r>
            <a:r>
              <a:rPr lang="fr-CA" dirty="0"/>
              <a:t>publique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dirty="0" smtClean="0"/>
              <a:t>Formation des équipes et présentation des consignes pour l’atelier</a:t>
            </a:r>
            <a:endParaRPr lang="fr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04819-D70D-4626-A618-2FA08AE0E659}" type="slidenum">
              <a:rPr lang="fr-FR"/>
              <a:pPr/>
              <a:t>11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CA"/>
              <a:t>Nouveau Management Public</a:t>
            </a:r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927100"/>
          </a:xfrm>
        </p:spPr>
        <p:txBody>
          <a:bodyPr/>
          <a:lstStyle/>
          <a:p>
            <a:r>
              <a:rPr lang="fr-CA" sz="3600" dirty="0" smtClean="0"/>
              <a:t>Qu’est-ce que le NMP?</a:t>
            </a:r>
            <a:endParaRPr lang="fr-FR" sz="3600" dirty="0"/>
          </a:p>
        </p:txBody>
      </p:sp>
      <p:sp>
        <p:nvSpPr>
          <p:cNvPr id="14848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28670"/>
            <a:ext cx="8229600" cy="4525963"/>
          </a:xfrm>
        </p:spPr>
        <p:txBody>
          <a:bodyPr/>
          <a:lstStyle/>
          <a:p>
            <a:pPr marL="609600" indent="-609600">
              <a:spcBef>
                <a:spcPts val="2400"/>
              </a:spcBef>
              <a:buFontTx/>
              <a:buAutoNum type="arabicPeriod"/>
            </a:pPr>
            <a:r>
              <a:rPr lang="fr-CA" sz="2600" dirty="0"/>
              <a:t>Sert à décrire les réformes contemporaines visant à réformer l’administration </a:t>
            </a:r>
            <a:r>
              <a:rPr lang="fr-CA" sz="2600" dirty="0" smtClean="0"/>
              <a:t>publique (passage du mode bureaucratique à un mode compétitif)</a:t>
            </a:r>
            <a:endParaRPr lang="fr-CA" sz="2600" dirty="0"/>
          </a:p>
          <a:p>
            <a:pPr marL="609600" indent="-609600">
              <a:spcBef>
                <a:spcPts val="2400"/>
              </a:spcBef>
              <a:buFontTx/>
              <a:buAutoNum type="arabicPeriod"/>
            </a:pPr>
            <a:r>
              <a:rPr lang="fr-CA" sz="2600" dirty="0" smtClean="0"/>
              <a:t>Débute </a:t>
            </a:r>
            <a:r>
              <a:rPr lang="fr-CA" sz="2600" dirty="0"/>
              <a:t>dans les années 1980 (fort mouvement du néolibéralisme et critique de l’inefficacité gouvernementale)</a:t>
            </a:r>
          </a:p>
          <a:p>
            <a:pPr marL="609600" indent="-609600">
              <a:spcBef>
                <a:spcPts val="2400"/>
              </a:spcBef>
              <a:buFontTx/>
              <a:buAutoNum type="arabicPeriod"/>
            </a:pPr>
            <a:r>
              <a:rPr lang="fr-CA" sz="2600" dirty="0"/>
              <a:t>Idéologie dominante: la </a:t>
            </a:r>
            <a:r>
              <a:rPr lang="fr-CA" sz="2600" dirty="0" smtClean="0"/>
              <a:t>gestion efficace du </a:t>
            </a:r>
            <a:r>
              <a:rPr lang="fr-CA" sz="2600" dirty="0"/>
              <a:t>secteur </a:t>
            </a:r>
            <a:r>
              <a:rPr lang="fr-CA" sz="2600" dirty="0" smtClean="0"/>
              <a:t>public (changement de paradigme: modèle bureaucratique vers approche managériale)</a:t>
            </a:r>
            <a:endParaRPr lang="fr-CA" sz="26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C25BD-DEB3-42DA-860D-BA7CD6BEF9CA}" type="slidenum">
              <a:rPr lang="fr-FR"/>
              <a:pPr/>
              <a:t>13</a:t>
            </a:fld>
            <a:endParaRPr lang="fr-FR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  <p:bldP spid="14848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854075"/>
          </a:xfrm>
        </p:spPr>
        <p:txBody>
          <a:bodyPr/>
          <a:lstStyle/>
          <a:p>
            <a:r>
              <a:rPr lang="fr-CA" sz="3600" dirty="0" smtClean="0"/>
              <a:t>Caractéristiques du NMP (1/2)</a:t>
            </a:r>
            <a:endParaRPr lang="fr-FR" sz="3600" dirty="0"/>
          </a:p>
        </p:txBody>
      </p:sp>
      <p:sp>
        <p:nvSpPr>
          <p:cNvPr id="1525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92188"/>
            <a:ext cx="8229600" cy="5029200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fr-FR" sz="2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Séparation entre le politique et l’exécutif. Plus d’autonomie des fonctionnaires dans la mise en œuvre.  </a:t>
            </a:r>
          </a:p>
          <a:p>
            <a:pPr marL="609600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fr-FR" sz="2200" dirty="0" smtClean="0"/>
              <a:t>Le recours aux agences pour la prestation des services (les ministères développent les politiques; les agences mettent en œuvre/exécutent). </a:t>
            </a:r>
          </a:p>
          <a:p>
            <a:pPr marL="609600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fr-FR" sz="2200" dirty="0" smtClean="0"/>
              <a:t>Une concurrence accrue dans le secteur public (sociétés d’État, agences, recours au secteur privé, PPP, privatisation)</a:t>
            </a:r>
          </a:p>
          <a:p>
            <a:pPr marL="609600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fr-FR" sz="2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Indicateurs de mesures </a:t>
            </a:r>
            <a:r>
              <a:rPr lang="fr-FR" sz="2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 la </a:t>
            </a:r>
            <a:r>
              <a:rPr lang="fr-FR" sz="2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performance des programmes et la gestion axée sur les résultats: on rend les gestionnaires plus responsables vis-à-vis des résultats.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F3C7-8B11-4D5B-925F-977A714CF7AC}" type="slidenum">
              <a:rPr lang="fr-FR"/>
              <a:pPr/>
              <a:t>14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2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2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8" grpId="0"/>
      <p:bldP spid="15257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854075"/>
          </a:xfrm>
        </p:spPr>
        <p:txBody>
          <a:bodyPr/>
          <a:lstStyle/>
          <a:p>
            <a:r>
              <a:rPr lang="fr-CA" sz="3600" dirty="0" smtClean="0"/>
              <a:t>Caractéristiques du NMP (2/2)</a:t>
            </a:r>
            <a:endParaRPr lang="fr-FR" sz="3600" dirty="0"/>
          </a:p>
        </p:txBody>
      </p:sp>
      <p:sp>
        <p:nvSpPr>
          <p:cNvPr id="1525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92188"/>
            <a:ext cx="8229600" cy="5029200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 typeface="+mj-lt"/>
              <a:buAutoNum type="arabicPeriod" startAt="4"/>
            </a:pPr>
            <a:r>
              <a:rPr lang="fr-FR" sz="2300" dirty="0" smtClean="0"/>
              <a:t>Introduction de la performance budgétaire: on mesure les résultats par rapports aux ressources investies. 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 startAt="4"/>
            </a:pPr>
            <a:r>
              <a:rPr lang="fr-FR" sz="23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Évaluation ex-post de la performance (contrôles à la fin de cycles de programmes)</a:t>
            </a:r>
            <a:endParaRPr lang="fr-FR" sz="2300" dirty="0" smtClean="0"/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 startAt="4"/>
            </a:pPr>
            <a:r>
              <a:rPr lang="fr-FR" sz="23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Adoption de styles de management s’inspirant du</a:t>
            </a:r>
            <a:br>
              <a:rPr lang="fr-FR" sz="23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r-FR" sz="23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secteur </a:t>
            </a:r>
            <a:r>
              <a:rPr lang="fr-FR" sz="23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privé </a:t>
            </a:r>
            <a:r>
              <a:rPr lang="fr-FR" sz="2300" dirty="0" smtClean="0"/>
              <a:t>(les citoyens deviennent des clients…)</a:t>
            </a:r>
            <a:endParaRPr lang="fr-FR" sz="23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F3C7-8B11-4D5B-925F-977A714CF7AC}" type="slidenum">
              <a:rPr lang="fr-FR"/>
              <a:pPr/>
              <a:t>15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2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2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8" grpId="0"/>
      <p:bldP spid="15257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854075"/>
          </a:xfrm>
        </p:spPr>
        <p:txBody>
          <a:bodyPr/>
          <a:lstStyle/>
          <a:p>
            <a:r>
              <a:rPr lang="fr-CA" sz="3600"/>
              <a:t>Impact du NMP</a:t>
            </a:r>
            <a:endParaRPr lang="fr-FR" sz="3600"/>
          </a:p>
        </p:txBody>
      </p:sp>
      <p:sp>
        <p:nvSpPr>
          <p:cNvPr id="1525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828692"/>
            <a:ext cx="8229600" cy="5029200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fr-CA" sz="1900" dirty="0"/>
              <a:t>Casse les monopoles gouvernementaux </a:t>
            </a:r>
            <a:r>
              <a:rPr lang="fr-CA" sz="1900" dirty="0" smtClean="0"/>
              <a:t>et crée de la concurrence (agences </a:t>
            </a:r>
            <a:r>
              <a:rPr lang="fr-CA" sz="1900" dirty="0"/>
              <a:t>autonomes; marchés internes; recours au privé ou </a:t>
            </a:r>
            <a:r>
              <a:rPr lang="fr-CA" sz="1900" dirty="0" smtClean="0"/>
              <a:t>à la </a:t>
            </a:r>
            <a:r>
              <a:rPr lang="fr-CA" sz="1900" dirty="0"/>
              <a:t>privatisation)</a:t>
            </a:r>
          </a:p>
          <a:p>
            <a:pPr marL="609600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fr-CA" sz="1900" dirty="0"/>
              <a:t>Gestion RH: Systèmes de rémunération, d’évaluation et d’avancement basés sur la performance (concurrence et efficacité) </a:t>
            </a:r>
          </a:p>
          <a:p>
            <a:pPr marL="609600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fr-CA" sz="1900" dirty="0"/>
              <a:t>Plus de surveillance et moins de contrôle (idée du contrôle </a:t>
            </a:r>
            <a:r>
              <a:rPr lang="fr-CA" sz="2000" i="1" dirty="0"/>
              <a:t>ex post </a:t>
            </a:r>
            <a:r>
              <a:rPr lang="fr-CA" sz="2000" dirty="0"/>
              <a:t>pour prévenir la mauvaise </a:t>
            </a:r>
            <a:r>
              <a:rPr lang="fr-CA" sz="2000" dirty="0" smtClean="0"/>
              <a:t>gestion versus contrôle administratif)</a:t>
            </a:r>
            <a:endParaRPr lang="fr-CA" sz="2000" dirty="0"/>
          </a:p>
          <a:p>
            <a:pPr marL="609600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fr-CA" sz="2000" dirty="0"/>
              <a:t>Participation </a:t>
            </a:r>
            <a:r>
              <a:rPr lang="fr-CA" sz="2000" dirty="0" smtClean="0"/>
              <a:t>accrue des </a:t>
            </a:r>
            <a:r>
              <a:rPr lang="fr-CA" sz="2000" dirty="0"/>
              <a:t>usagers à l’évaluation de la qualité des services publics</a:t>
            </a:r>
          </a:p>
          <a:p>
            <a:pPr marL="609600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fr-CA" sz="2000" dirty="0"/>
              <a:t>Mode d’évaluation: on regarde la performance et l’impact des activités gouvernementales (NMP) plutôt que les procédures elles-mêmes (approche </a:t>
            </a:r>
            <a:r>
              <a:rPr lang="fr-CA" sz="2000" dirty="0" smtClean="0"/>
              <a:t>traditionnelle bureaucratique)</a:t>
            </a:r>
            <a:endParaRPr lang="fr-CA" sz="2000" dirty="0"/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endParaRPr lang="fr-CA" sz="2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F3C7-8B11-4D5B-925F-977A714CF7AC}" type="slidenum">
              <a:rPr lang="fr-FR"/>
              <a:pPr/>
              <a:t>16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2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2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8" grpId="0"/>
      <p:bldP spid="15257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z="3600"/>
              <a:t>Bénéfices et limites du NMP</a:t>
            </a:r>
            <a:endParaRPr lang="fr-FR" sz="3600"/>
          </a:p>
        </p:txBody>
      </p:sp>
      <p:sp>
        <p:nvSpPr>
          <p:cNvPr id="1546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279525"/>
            <a:ext cx="3754760" cy="4525963"/>
          </a:xfrm>
        </p:spPr>
        <p:txBody>
          <a:bodyPr/>
          <a:lstStyle/>
          <a:p>
            <a:pPr marL="182563" indent="-182563" algn="ctr">
              <a:lnSpc>
                <a:spcPct val="105000"/>
              </a:lnSpc>
              <a:spcBef>
                <a:spcPct val="85000"/>
              </a:spcBef>
              <a:buFontTx/>
              <a:buNone/>
            </a:pPr>
            <a:r>
              <a:rPr lang="fr-CA" sz="2200" b="1" dirty="0">
                <a:solidFill>
                  <a:schemeClr val="hlink"/>
                </a:solidFill>
              </a:rPr>
              <a:t>Bénéfices</a:t>
            </a:r>
          </a:p>
          <a:p>
            <a:pPr marL="182563" indent="-182563">
              <a:lnSpc>
                <a:spcPct val="105000"/>
              </a:lnSpc>
              <a:spcBef>
                <a:spcPct val="85000"/>
              </a:spcBef>
            </a:pPr>
            <a:r>
              <a:rPr lang="fr-CA" sz="2000" dirty="0"/>
              <a:t>Secteur public plus </a:t>
            </a:r>
            <a:r>
              <a:rPr lang="fr-CA" sz="2000" dirty="0" smtClean="0"/>
              <a:t>efficient et plus efficace</a:t>
            </a:r>
            <a:endParaRPr lang="fr-CA" sz="2000" dirty="0"/>
          </a:p>
          <a:p>
            <a:pPr marL="182563" indent="-182563">
              <a:lnSpc>
                <a:spcPct val="105000"/>
              </a:lnSpc>
              <a:spcBef>
                <a:spcPct val="85000"/>
              </a:spcBef>
            </a:pPr>
            <a:r>
              <a:rPr lang="fr-CA" sz="2000" dirty="0" smtClean="0"/>
              <a:t>Rationalisation des coûts - moins </a:t>
            </a:r>
            <a:r>
              <a:rPr lang="fr-CA" sz="2000" dirty="0"/>
              <a:t>de personnes pour fournir le même </a:t>
            </a:r>
            <a:r>
              <a:rPr lang="fr-CA" sz="2000" dirty="0" smtClean="0"/>
              <a:t>service, etc.</a:t>
            </a:r>
            <a:endParaRPr lang="fr-CA" sz="2000" dirty="0"/>
          </a:p>
          <a:p>
            <a:pPr marL="182563" indent="-182563">
              <a:lnSpc>
                <a:spcPct val="105000"/>
              </a:lnSpc>
              <a:spcBef>
                <a:spcPct val="85000"/>
              </a:spcBef>
            </a:pPr>
            <a:r>
              <a:rPr lang="fr-CA" sz="2000" dirty="0"/>
              <a:t>Meilleure qualité des services public (souci pour les usagers)</a:t>
            </a:r>
          </a:p>
          <a:p>
            <a:pPr marL="182563" indent="-182563">
              <a:lnSpc>
                <a:spcPct val="105000"/>
              </a:lnSpc>
              <a:spcBef>
                <a:spcPct val="85000"/>
              </a:spcBef>
            </a:pPr>
            <a:endParaRPr lang="fr-CA" sz="2200" dirty="0"/>
          </a:p>
          <a:p>
            <a:pPr marL="182563" indent="-182563">
              <a:lnSpc>
                <a:spcPct val="105000"/>
              </a:lnSpc>
              <a:spcBef>
                <a:spcPct val="85000"/>
              </a:spcBef>
              <a:buFontTx/>
              <a:buNone/>
            </a:pPr>
            <a:endParaRPr lang="fr-CA" sz="2200" dirty="0"/>
          </a:p>
        </p:txBody>
      </p:sp>
      <p:sp>
        <p:nvSpPr>
          <p:cNvPr id="154628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283968" y="1311275"/>
            <a:ext cx="4320282" cy="4133850"/>
          </a:xfrm>
        </p:spPr>
        <p:txBody>
          <a:bodyPr/>
          <a:lstStyle/>
          <a:p>
            <a:pPr algn="ctr">
              <a:buFontTx/>
              <a:buNone/>
            </a:pPr>
            <a:r>
              <a:rPr lang="en-CA" sz="2400" b="1" dirty="0" err="1">
                <a:solidFill>
                  <a:schemeClr val="hlink"/>
                </a:solidFill>
              </a:rPr>
              <a:t>Limites</a:t>
            </a:r>
            <a:endParaRPr lang="en-CA" sz="2400" b="1" dirty="0">
              <a:solidFill>
                <a:schemeClr val="hlink"/>
              </a:solidFill>
            </a:endParaRPr>
          </a:p>
          <a:p>
            <a:r>
              <a:rPr lang="en-CA" sz="1800" dirty="0" err="1"/>
              <a:t>Problèmes</a:t>
            </a:r>
            <a:r>
              <a:rPr lang="en-CA" sz="1800" dirty="0"/>
              <a:t> de coordination entre </a:t>
            </a:r>
            <a:r>
              <a:rPr lang="en-CA" sz="1800" dirty="0" err="1"/>
              <a:t>politique</a:t>
            </a:r>
            <a:r>
              <a:rPr lang="en-CA" sz="1800" dirty="0"/>
              <a:t> et </a:t>
            </a:r>
            <a:r>
              <a:rPr lang="en-CA" sz="1800" dirty="0" err="1"/>
              <a:t>administratif</a:t>
            </a:r>
            <a:r>
              <a:rPr lang="en-CA" sz="1800" dirty="0"/>
              <a:t>, etc.</a:t>
            </a:r>
          </a:p>
          <a:p>
            <a:r>
              <a:rPr lang="en-CA" sz="1800" dirty="0" err="1"/>
              <a:t>Moins</a:t>
            </a:r>
            <a:r>
              <a:rPr lang="en-CA" sz="1800" dirty="0"/>
              <a:t> </a:t>
            </a:r>
            <a:r>
              <a:rPr lang="en-CA" sz="1800" dirty="0" err="1"/>
              <a:t>d’imputabilité</a:t>
            </a:r>
            <a:r>
              <a:rPr lang="en-CA" sz="1800" dirty="0"/>
              <a:t> de la part des </a:t>
            </a:r>
            <a:r>
              <a:rPr lang="en-CA" sz="1800" dirty="0" err="1" smtClean="0"/>
              <a:t>politiciens</a:t>
            </a:r>
            <a:endParaRPr lang="en-CA" sz="1800" dirty="0"/>
          </a:p>
          <a:p>
            <a:r>
              <a:rPr lang="en-CA" sz="1800" dirty="0" err="1"/>
              <a:t>Recours</a:t>
            </a:r>
            <a:r>
              <a:rPr lang="en-CA" sz="1800" dirty="0"/>
              <a:t> au </a:t>
            </a:r>
            <a:r>
              <a:rPr lang="en-CA" sz="1800" dirty="0" err="1"/>
              <a:t>privé</a:t>
            </a:r>
            <a:r>
              <a:rPr lang="en-CA" sz="1800" dirty="0"/>
              <a:t> </a:t>
            </a:r>
            <a:r>
              <a:rPr lang="en-CA" sz="1800" dirty="0" err="1"/>
              <a:t>accroît</a:t>
            </a:r>
            <a:r>
              <a:rPr lang="en-CA" sz="1800" dirty="0"/>
              <a:t> la </a:t>
            </a:r>
            <a:r>
              <a:rPr lang="en-CA" sz="1800" dirty="0" err="1"/>
              <a:t>complexité</a:t>
            </a:r>
            <a:r>
              <a:rPr lang="en-CA" sz="1800" dirty="0"/>
              <a:t> </a:t>
            </a:r>
            <a:r>
              <a:rPr lang="en-CA" sz="1800" dirty="0" smtClean="0"/>
              <a:t>(</a:t>
            </a:r>
            <a:r>
              <a:rPr lang="en-CA" sz="1800" dirty="0" err="1" smtClean="0"/>
              <a:t>coûts</a:t>
            </a:r>
            <a:r>
              <a:rPr lang="en-CA" sz="1800" dirty="0" smtClean="0"/>
              <a:t> de </a:t>
            </a:r>
            <a:r>
              <a:rPr lang="en-CA" sz="1800" dirty="0" err="1" smtClean="0"/>
              <a:t>transations</a:t>
            </a:r>
            <a:r>
              <a:rPr lang="en-CA" sz="1800" dirty="0" smtClean="0"/>
              <a:t>) et </a:t>
            </a:r>
            <a:r>
              <a:rPr lang="en-CA" sz="1800" dirty="0" err="1"/>
              <a:t>diminue</a:t>
            </a:r>
            <a:r>
              <a:rPr lang="en-CA" sz="1800" dirty="0"/>
              <a:t> le </a:t>
            </a:r>
            <a:r>
              <a:rPr lang="en-CA" sz="1800" dirty="0" err="1"/>
              <a:t>contrôle</a:t>
            </a:r>
            <a:r>
              <a:rPr lang="en-CA" sz="1800" dirty="0"/>
              <a:t> </a:t>
            </a:r>
            <a:r>
              <a:rPr lang="en-CA" sz="1800" dirty="0" smtClean="0"/>
              <a:t>“public” </a:t>
            </a:r>
            <a:r>
              <a:rPr lang="en-CA" sz="1800" dirty="0" err="1"/>
              <a:t>sur</a:t>
            </a:r>
            <a:r>
              <a:rPr lang="en-CA" sz="1800" dirty="0"/>
              <a:t> les </a:t>
            </a:r>
            <a:r>
              <a:rPr lang="en-CA" sz="1800" dirty="0" smtClean="0"/>
              <a:t>services</a:t>
            </a:r>
          </a:p>
          <a:p>
            <a:r>
              <a:rPr lang="en-CA" sz="1800" dirty="0" smtClean="0"/>
              <a:t>On se concentre </a:t>
            </a:r>
            <a:r>
              <a:rPr lang="en-CA" sz="1800" dirty="0" err="1" smtClean="0"/>
              <a:t>trop</a:t>
            </a:r>
            <a:r>
              <a:rPr lang="en-CA" sz="1800" dirty="0" smtClean="0"/>
              <a:t> </a:t>
            </a:r>
            <a:r>
              <a:rPr lang="en-CA" sz="1800" dirty="0" err="1" smtClean="0"/>
              <a:t>sur</a:t>
            </a:r>
            <a:r>
              <a:rPr lang="en-CA" sz="1800" dirty="0" smtClean="0"/>
              <a:t> </a:t>
            </a:r>
            <a:r>
              <a:rPr lang="en-CA" sz="1800" dirty="0" err="1" smtClean="0"/>
              <a:t>l’efficience</a:t>
            </a:r>
            <a:r>
              <a:rPr lang="en-CA" sz="1800" dirty="0" smtClean="0"/>
              <a:t> (</a:t>
            </a:r>
            <a:r>
              <a:rPr lang="en-CA" sz="1800" dirty="0" err="1" smtClean="0"/>
              <a:t>coûts-bénéfice</a:t>
            </a:r>
            <a:r>
              <a:rPr lang="en-CA" sz="1800" dirty="0" smtClean="0"/>
              <a:t>) et </a:t>
            </a:r>
            <a:r>
              <a:rPr lang="en-CA" sz="1800" dirty="0" err="1" smtClean="0"/>
              <a:t>moins</a:t>
            </a:r>
            <a:r>
              <a:rPr lang="en-CA" sz="1800" dirty="0" smtClean="0"/>
              <a:t> </a:t>
            </a:r>
            <a:r>
              <a:rPr lang="en-CA" sz="1800" dirty="0" err="1" smtClean="0"/>
              <a:t>sur</a:t>
            </a:r>
            <a:r>
              <a:rPr lang="en-CA" sz="1800" dirty="0" smtClean="0"/>
              <a:t> </a:t>
            </a:r>
            <a:r>
              <a:rPr lang="en-CA" sz="1800" dirty="0" err="1" smtClean="0"/>
              <a:t>l’efficacité</a:t>
            </a:r>
            <a:r>
              <a:rPr lang="en-CA" sz="1800" dirty="0" smtClean="0"/>
              <a:t> et la pertinence (</a:t>
            </a:r>
            <a:r>
              <a:rPr lang="en-CA" sz="1800" dirty="0" err="1" smtClean="0"/>
              <a:t>résultats</a:t>
            </a:r>
            <a:r>
              <a:rPr lang="en-CA" sz="1800" dirty="0" smtClean="0"/>
              <a:t> pour la </a:t>
            </a:r>
            <a:r>
              <a:rPr lang="en-CA" sz="1800" dirty="0" err="1" smtClean="0"/>
              <a:t>société</a:t>
            </a:r>
            <a:r>
              <a:rPr lang="en-CA" sz="1800" dirty="0" smtClean="0"/>
              <a:t>) des programmes</a:t>
            </a:r>
            <a:endParaRPr lang="fr-FR" sz="18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DA011E-BF8C-4706-9128-E70AACD5D909}" type="slidenum">
              <a:rPr lang="fr-FR"/>
              <a:pPr/>
              <a:t>17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4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4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6" grpId="0"/>
      <p:bldP spid="15462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r>
              <a:rPr lang="fr-CA" sz="3200" dirty="0"/>
              <a:t>Leviers de la </a:t>
            </a:r>
            <a:r>
              <a:rPr lang="fr-CA" sz="3200" dirty="0" smtClean="0"/>
              <a:t>modernisation</a:t>
            </a:r>
            <a:br>
              <a:rPr lang="fr-CA" sz="3200" dirty="0" smtClean="0"/>
            </a:br>
            <a:r>
              <a:rPr lang="fr-CA" sz="3200" dirty="0" smtClean="0"/>
              <a:t>selon l’OCDE (2005)</a:t>
            </a:r>
            <a:endParaRPr lang="fr-FR" sz="3200" dirty="0"/>
          </a:p>
        </p:txBody>
      </p:sp>
      <p:sp>
        <p:nvSpPr>
          <p:cNvPr id="156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79525"/>
            <a:ext cx="8229600" cy="4525963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1700" dirty="0"/>
              <a:t>Gouvernement ouvert et participatif (gouvernance centrée sur les citoyens; accès à l’information; transparence)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1700" dirty="0"/>
              <a:t>Améliorer les outils de performance et de contrôle (meilleur système d’information; changement de culture organisationnelle – aligner les organisations sur les outils de performance; clarification des responsabilités)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1700" dirty="0"/>
              <a:t>Capacité d’adaptation pour réattribuer les ressources rapidement (en fonction des changements internes et externes – cela relève du système budgétaire)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1700" dirty="0"/>
              <a:t>Changement dans la gestion des ressources humaines </a:t>
            </a:r>
            <a:r>
              <a:rPr lang="fr-CA" sz="1700" dirty="0" smtClean="0"/>
              <a:t>(carrières </a:t>
            </a:r>
            <a:r>
              <a:rPr lang="fr-CA" sz="1700" dirty="0"/>
              <a:t>versus positions; personnalisation; flexibilité, etc.)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1700" dirty="0"/>
              <a:t>Mécanismes de marchés: oui, mais pas à toutes les sauces et à n’importe quel prix… Il y a des risques qui doivent être analysés par rapport aux bénéfices. Il y a des compétences spécifiques (contrats, analyse des risques)</a:t>
            </a:r>
          </a:p>
          <a:p>
            <a:pPr marL="1371600" lvl="2" indent="-4572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endParaRPr lang="fr-CA" sz="13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77A9-C7FB-4458-947D-DBA7196D4282}" type="slidenum">
              <a:rPr lang="fr-FR"/>
              <a:pPr/>
              <a:t>18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6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6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4" grpId="0"/>
      <p:bldP spid="15667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fr-CA"/>
              <a:t>Évolutions récentes de la gestion publique</a:t>
            </a:r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1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79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r>
              <a:rPr lang="fr-CA" sz="3000" dirty="0" smtClean="0"/>
              <a:t>Gestion centrée sur</a:t>
            </a:r>
            <a:br>
              <a:rPr lang="fr-CA" sz="3000" dirty="0" smtClean="0"/>
            </a:br>
            <a:r>
              <a:rPr lang="fr-CA" sz="3000" dirty="0" smtClean="0"/>
              <a:t>les valeurs publiques</a:t>
            </a:r>
            <a:endParaRPr lang="fr-FR" sz="3000" dirty="0"/>
          </a:p>
        </p:txBody>
      </p:sp>
      <p:sp>
        <p:nvSpPr>
          <p:cNvPr id="156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24744"/>
            <a:ext cx="8229600" cy="4525963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fr-CA" sz="1900" dirty="0" smtClean="0"/>
              <a:t>Critiques du NMP: </a:t>
            </a:r>
          </a:p>
          <a:p>
            <a:pPr marL="1009650" lvl="1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fr-CA" sz="1500" dirty="0" smtClean="0"/>
              <a:t>Les valeurs du secteur privé (profit) et les valeurs du secteur public (équité, justice sociale, équité) sont différentes et nécessitent des nuances dans les approches managerielles</a:t>
            </a:r>
          </a:p>
          <a:p>
            <a:pPr marL="1009650" lvl="1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fr-CA" sz="1500" dirty="0" smtClean="0"/>
              <a:t>Retour au concept de citoyens versus client: dans une démocratie, le vrai patron c’est le citoyen qui décide de ses élus.  </a:t>
            </a:r>
          </a:p>
          <a:p>
            <a:pPr marL="609600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fr-CA" sz="1900" dirty="0" smtClean="0"/>
              <a:t>Un autre paradigme fait concurrence au NMP: la gestion centrée sur les valeurs (Moore, 1995, </a:t>
            </a:r>
            <a:r>
              <a:rPr lang="fr-CA" sz="1900" dirty="0" err="1" smtClean="0"/>
              <a:t>O’Flynn</a:t>
            </a:r>
            <a:r>
              <a:rPr lang="fr-CA" sz="1900" dirty="0" smtClean="0"/>
              <a:t>, 2005; 2007)</a:t>
            </a:r>
          </a:p>
          <a:p>
            <a:pPr marL="609600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fr-CA" sz="1900" dirty="0" smtClean="0"/>
              <a:t>Moins centré sur l’efficience, l’efficacité et les résultats et davantage sur les nouvelles valeurs et les besoins des citoyens (retour au politique)</a:t>
            </a:r>
          </a:p>
          <a:p>
            <a:pPr marL="609600" indent="-609600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fr-CA" sz="1900" dirty="0" smtClean="0"/>
              <a:t>Revalorisation des employés du secteur public pour fournir les services (dans la mesure ou on ne perd pas certains acquis du NMP)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endParaRPr lang="fr-CA" sz="17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77A9-C7FB-4458-947D-DBA7196D4282}" type="slidenum">
              <a:rPr lang="fr-FR"/>
              <a:pPr/>
              <a:t>20</a:t>
            </a:fld>
            <a:endParaRPr lang="fr-FR"/>
          </a:p>
        </p:txBody>
      </p:sp>
      <p:sp>
        <p:nvSpPr>
          <p:cNvPr id="5" name="TextBox 4"/>
          <p:cNvSpPr txBox="1"/>
          <p:nvPr/>
        </p:nvSpPr>
        <p:spPr>
          <a:xfrm>
            <a:off x="571472" y="5857892"/>
            <a:ext cx="60221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dirty="0" err="1" smtClean="0"/>
              <a:t>Voir</a:t>
            </a:r>
            <a:r>
              <a:rPr lang="en-CA" sz="1600" dirty="0" smtClean="0"/>
              <a:t> </a:t>
            </a:r>
            <a:r>
              <a:rPr lang="en-CA" sz="1600" dirty="0" err="1" smtClean="0"/>
              <a:t>texte</a:t>
            </a:r>
            <a:r>
              <a:rPr lang="en-CA" sz="1600" dirty="0" smtClean="0"/>
              <a:t> </a:t>
            </a:r>
            <a:r>
              <a:rPr lang="en-CA" sz="1600" dirty="0" err="1" smtClean="0"/>
              <a:t>dans</a:t>
            </a:r>
            <a:r>
              <a:rPr lang="en-CA" sz="1600" dirty="0" smtClean="0"/>
              <a:t> le Campus </a:t>
            </a:r>
            <a:r>
              <a:rPr lang="en-CA" sz="1600" dirty="0" err="1" smtClean="0"/>
              <a:t>Virtuel</a:t>
            </a:r>
            <a:r>
              <a:rPr lang="en-CA" sz="1600" dirty="0" smtClean="0"/>
              <a:t>: </a:t>
            </a:r>
            <a:r>
              <a:rPr lang="en-CA" sz="1600" dirty="0" err="1" smtClean="0"/>
              <a:t>O’Flynn</a:t>
            </a:r>
            <a:r>
              <a:rPr lang="en-CA" sz="1600" dirty="0" smtClean="0"/>
              <a:t>, J. (2007). From New</a:t>
            </a:r>
            <a:br>
              <a:rPr lang="en-CA" sz="1600" dirty="0" smtClean="0"/>
            </a:br>
            <a:r>
              <a:rPr lang="en-CA" sz="1600" dirty="0" smtClean="0"/>
              <a:t>Public Management to Public Value: Paradigmatic Change and</a:t>
            </a:r>
            <a:br>
              <a:rPr lang="en-CA" sz="1600" dirty="0" smtClean="0"/>
            </a:br>
            <a:r>
              <a:rPr lang="en-CA" sz="1600" dirty="0" smtClean="0"/>
              <a:t>Managerial Implications</a:t>
            </a:r>
            <a:endParaRPr lang="en-US" sz="16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6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6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4" grpId="0"/>
      <p:bldP spid="15667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975"/>
            <a:ext cx="8229600" cy="1143000"/>
          </a:xfrm>
        </p:spPr>
        <p:txBody>
          <a:bodyPr/>
          <a:lstStyle/>
          <a:p>
            <a:r>
              <a:rPr lang="fr-CA" sz="3600" dirty="0" smtClean="0"/>
              <a:t>Concept de « valeurs publiques »</a:t>
            </a:r>
            <a:endParaRPr lang="fr-FR" sz="3600" dirty="0"/>
          </a:p>
        </p:txBody>
      </p:sp>
      <p:sp>
        <p:nvSpPr>
          <p:cNvPr id="156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46177"/>
            <a:ext cx="8229600" cy="4525963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100" dirty="0" smtClean="0"/>
              <a:t>On accorde plus d’importance à l’évolution des valeurs sociales 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100" dirty="0" smtClean="0"/>
              <a:t>Plus sensible aux valeurs des citoyens (valeurs environnementales; vieillissement; etc.)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100" dirty="0" smtClean="0"/>
              <a:t>Comprendre et anticiper les nouveaux besoins: approche sociologique (versus économique) pour comprendre l’évolution des individus et de la société (parcours de vie versus programmes uniformes)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100" dirty="0" smtClean="0"/>
              <a:t>Participation de la société civile dans le développement des politiques et la fourniture de certains services (ONG et capital social pour fournir des services publics versus secteur privé)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77A9-C7FB-4458-947D-DBA7196D4282}" type="slidenum">
              <a:rPr lang="fr-FR"/>
              <a:pPr/>
              <a:t>21</a:t>
            </a:fld>
            <a:endParaRPr lang="fr-F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6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6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4" grpId="0"/>
      <p:bldP spid="15667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000" dirty="0" smtClean="0"/>
              <a:t>Optimisation des </a:t>
            </a:r>
            <a:r>
              <a:rPr lang="en-CA" sz="3000" dirty="0" err="1" smtClean="0"/>
              <a:t>ressources</a:t>
            </a:r>
            <a:r>
              <a:rPr lang="en-CA" sz="3000" dirty="0" smtClean="0"/>
              <a:t> </a:t>
            </a:r>
            <a:r>
              <a:rPr lang="en-CA" sz="3000" dirty="0" err="1" smtClean="0"/>
              <a:t>gouvernementales</a:t>
            </a:r>
            <a:r>
              <a:rPr lang="en-CA" sz="3000" dirty="0" smtClean="0"/>
              <a:t/>
            </a:r>
            <a:br>
              <a:rPr lang="en-CA" sz="3000" dirty="0" smtClean="0"/>
            </a:br>
            <a:r>
              <a:rPr lang="en-US" sz="3000" dirty="0" smtClean="0"/>
              <a:t> </a:t>
            </a:r>
            <a:r>
              <a:rPr lang="en-US" sz="2500" dirty="0" smtClean="0"/>
              <a:t>Value for Money in Government</a:t>
            </a:r>
            <a:endParaRPr lang="en-US" sz="2500" dirty="0"/>
          </a:p>
        </p:txBody>
      </p:sp>
      <p:pic>
        <p:nvPicPr>
          <p:cNvPr id="5" name="Content Placeholder 4" descr="9789264086432_21379057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652120" y="1340768"/>
            <a:ext cx="3240360" cy="4368666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19973-DFC1-43C3-8ED0-0B62E415583B}" type="slidenum">
              <a:rPr lang="fr-FR" smtClean="0"/>
              <a:pPr/>
              <a:t>22</a:t>
            </a:fld>
            <a:endParaRPr lang="fr-FR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57200" y="1340768"/>
            <a:ext cx="497889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73050" marR="0" lvl="0" indent="-273050" algn="l" defTabSz="914400" rtl="0" eaLnBrk="1" fontAlgn="base" latinLnBrk="0" hangingPunct="1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r-CA" kern="0" dirty="0" smtClean="0">
                <a:latin typeface="+mn-lt"/>
              </a:rPr>
              <a:t>Travaux OCDE 2010: Value for Money in </a:t>
            </a:r>
            <a:r>
              <a:rPr lang="fr-CA" kern="0" dirty="0" err="1" smtClean="0">
                <a:latin typeface="+mn-lt"/>
              </a:rPr>
              <a:t>Government</a:t>
            </a:r>
            <a:r>
              <a:rPr lang="fr-CA" kern="0" dirty="0" smtClean="0">
                <a:latin typeface="+mn-lt"/>
              </a:rPr>
              <a:t> - Public Administration </a:t>
            </a:r>
            <a:r>
              <a:rPr lang="fr-CA" kern="0" dirty="0" err="1" smtClean="0">
                <a:latin typeface="+mn-lt"/>
              </a:rPr>
              <a:t>after</a:t>
            </a:r>
            <a:r>
              <a:rPr lang="fr-CA" kern="0" dirty="0" smtClean="0">
                <a:latin typeface="+mn-lt"/>
              </a:rPr>
              <a:t> NPM</a:t>
            </a:r>
          </a:p>
          <a:p>
            <a:pPr marL="273050" marR="0" lvl="0" indent="-273050" algn="l" defTabSz="914400" rtl="0" eaLnBrk="1" fontAlgn="base" latinLnBrk="0" hangingPunct="1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r-CA" kern="0" dirty="0" smtClean="0">
                <a:latin typeface="+mn-lt"/>
              </a:rPr>
              <a:t>Constat: le NMP n’apporte pas toujours l’efficience escomptée et le manque de surveillance et de contrôle sur la production des biens et services publique est problématique pour la qualité</a:t>
            </a:r>
          </a:p>
          <a:p>
            <a:pPr marL="273050" marR="0" lvl="0" indent="-273050" algn="l" defTabSz="914400" rtl="0" eaLnBrk="1" fontAlgn="base" latinLnBrk="0" hangingPunct="1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r-CA" kern="0" dirty="0" smtClean="0">
                <a:latin typeface="+mn-lt"/>
              </a:rPr>
              <a:t>Les recherches de l’OCDE montrent que si l’on optimise les ressources gouvernementales on peut arriver à de meilleurs résultats et à meilleur coût – tout est question de rationalisation, d’efficience, de performance, de flexibilité et de contrôle</a:t>
            </a:r>
          </a:p>
          <a:p>
            <a:pPr marL="273050" marR="0" lvl="0" indent="-273050" algn="l" defTabSz="914400" rtl="0" eaLnBrk="1" fontAlgn="base" latinLnBrk="0" hangingPunct="1">
              <a:lnSpc>
                <a:spcPct val="105000"/>
              </a:lnSpc>
              <a:spcBef>
                <a:spcPct val="8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fr-CA" sz="2100" kern="0" dirty="0" smtClean="0">
              <a:latin typeface="+mn-lt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105000"/>
              </a:lnSpc>
              <a:spcBef>
                <a:spcPct val="85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r-CA" sz="21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07293"/>
            <a:ext cx="8229600" cy="4525963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000" dirty="0" smtClean="0"/>
              <a:t>Stephen Osborne, U. Edinburgh, Président de l’International Research Society for public Management et éditeur de la Public Management </a:t>
            </a:r>
            <a:r>
              <a:rPr lang="fr-CA" sz="2000" dirty="0" err="1" smtClean="0"/>
              <a:t>Review</a:t>
            </a:r>
            <a:endParaRPr lang="fr-CA" sz="2000" dirty="0" smtClean="0"/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000" dirty="0" smtClean="0"/>
              <a:t>Ouvrage de 2010: The New Public </a:t>
            </a:r>
            <a:r>
              <a:rPr lang="fr-CA" sz="2000" dirty="0" err="1" smtClean="0"/>
              <a:t>Governance</a:t>
            </a:r>
            <a:r>
              <a:rPr lang="fr-CA" sz="2000" dirty="0" smtClean="0"/>
              <a:t>?</a:t>
            </a:r>
          </a:p>
          <a:p>
            <a:pPr marL="609600" indent="-609600">
              <a:lnSpc>
                <a:spcPct val="105000"/>
              </a:lnSpc>
              <a:spcBef>
                <a:spcPct val="85000"/>
              </a:spcBef>
              <a:buFontTx/>
              <a:buAutoNum type="arabicPeriod"/>
            </a:pPr>
            <a:r>
              <a:rPr lang="fr-CA" sz="2000" dirty="0" smtClean="0"/>
              <a:t>Concept de « gouvernance publique » dans la mise en œuvre des politiques et la fourniture de services: transparence; relations entre gouvernements et société civile; idée de réseaux – plusieurs acteurs impliqués dans la prise de décision; négociation; participation de la société civile (comme capital social) comme partenaires dans la fourniture des services publics; pluralisme et État pluraliste (décentralisation du pouvoir), etc.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77A9-C7FB-4458-947D-DBA7196D4282}" type="slidenum">
              <a:rPr lang="fr-FR"/>
              <a:pPr/>
              <a:t>23</a:t>
            </a:fld>
            <a:endParaRPr lang="fr-FR"/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609600" y="44624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3000" b="0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Nouvelle </a:t>
            </a:r>
            <a:r>
              <a:rPr kumimoji="0" lang="en-CA" sz="3000" b="0" i="0" u="none" strike="noStrike" kern="0" cap="none" spc="0" normalizeH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Gouvernance</a:t>
            </a:r>
            <a:r>
              <a:rPr kumimoji="0" lang="en-CA" sz="3000" b="0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en-CA" sz="3000" b="0" i="0" u="none" strike="noStrike" kern="0" cap="none" spc="0" normalizeH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Publique</a:t>
            </a:r>
            <a:r>
              <a:rPr kumimoji="0" lang="en-CA" sz="3000" b="0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(NGP)</a:t>
            </a:r>
            <a:r>
              <a:rPr lang="en-CA" sz="30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CA" sz="3000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kumimoji="0" lang="en-US" sz="2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New Public Governance</a:t>
            </a:r>
            <a:endParaRPr kumimoji="0" lang="en-US" sz="25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6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07293"/>
            <a:ext cx="8229600" cy="4525963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50000"/>
              </a:spcBef>
              <a:buFontTx/>
              <a:buAutoNum type="arabicPeriod"/>
            </a:pPr>
            <a:r>
              <a:rPr lang="fr-CA" sz="2200" dirty="0" smtClean="0"/>
              <a:t>Centré sur la mise en œuvre des politiques publiques et de la fourniture des services (pluralité d’acteurs)</a:t>
            </a:r>
          </a:p>
          <a:p>
            <a:pPr marL="609600" indent="-609600">
              <a:lnSpc>
                <a:spcPct val="105000"/>
              </a:lnSpc>
              <a:spcBef>
                <a:spcPct val="50000"/>
              </a:spcBef>
              <a:buFontTx/>
              <a:buAutoNum type="arabicPeriod"/>
            </a:pPr>
            <a:r>
              <a:rPr lang="fr-CA" sz="2200" dirty="0" smtClean="0"/>
              <a:t>Préserver les acquis de l’administration publique traditionnelle (règle de droit, etc.) et du NMP (efficience, rationalité, etc.)</a:t>
            </a:r>
          </a:p>
          <a:p>
            <a:pPr marL="609600" indent="-609600">
              <a:lnSpc>
                <a:spcPct val="105000"/>
              </a:lnSpc>
              <a:spcBef>
                <a:spcPct val="50000"/>
              </a:spcBef>
              <a:buFontTx/>
              <a:buAutoNum type="arabicPeriod"/>
            </a:pPr>
            <a:r>
              <a:rPr lang="fr-CA" sz="2200" dirty="0" smtClean="0"/>
              <a:t>Revaloriser la compétence de la fonction publique: efficace, efficiente , flexible et centrée sur les valeurs (optimisation des ressources gouvernementales)</a:t>
            </a:r>
          </a:p>
          <a:p>
            <a:pPr marL="609600" indent="-609600">
              <a:lnSpc>
                <a:spcPct val="105000"/>
              </a:lnSpc>
              <a:spcBef>
                <a:spcPct val="50000"/>
              </a:spcBef>
              <a:buFontTx/>
              <a:buAutoNum type="arabicPeriod"/>
            </a:pPr>
            <a:r>
              <a:rPr lang="fr-CA" sz="2200" dirty="0" smtClean="0"/>
              <a:t>Rejoindre et faire participer la société civile pour mieux répondre aux besoins de la société (</a:t>
            </a:r>
            <a:r>
              <a:rPr lang="fr-CA" sz="2200" dirty="0" err="1" smtClean="0"/>
              <a:t>co-production</a:t>
            </a:r>
            <a:r>
              <a:rPr lang="fr-CA" sz="2200" dirty="0" smtClean="0"/>
              <a:t>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77A9-C7FB-4458-947D-DBA7196D4282}" type="slidenum">
              <a:rPr lang="fr-FR"/>
              <a:pPr/>
              <a:t>24</a:t>
            </a:fld>
            <a:endParaRPr lang="fr-FR"/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609600" y="44624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3000" b="0" i="0" u="none" strike="noStrike" kern="0" cap="none" spc="0" normalizeH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Clés</a:t>
            </a:r>
            <a:r>
              <a:rPr kumimoji="0" lang="en-CA" sz="3000" b="0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de la NGP (1/2)</a:t>
            </a:r>
            <a:endParaRPr kumimoji="0" lang="en-US" sz="25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6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07293"/>
            <a:ext cx="8229600" cy="4525963"/>
          </a:xfrm>
        </p:spPr>
        <p:txBody>
          <a:bodyPr/>
          <a:lstStyle/>
          <a:p>
            <a:pPr marL="609600" indent="-609600">
              <a:lnSpc>
                <a:spcPct val="105000"/>
              </a:lnSpc>
              <a:spcBef>
                <a:spcPct val="50000"/>
              </a:spcBef>
              <a:buFont typeface="+mj-lt"/>
              <a:buAutoNum type="arabicPeriod" startAt="5"/>
            </a:pPr>
            <a:r>
              <a:rPr lang="fr-CA" sz="2200" dirty="0" smtClean="0"/>
              <a:t>Intégrer le capital social (versus privé) pour répondre aux besoins grandissants de la société (exemple: aidants naturels; ONG pour la fourniture de certains services publics)</a:t>
            </a:r>
          </a:p>
          <a:p>
            <a:pPr marL="609600" indent="-609600">
              <a:lnSpc>
                <a:spcPct val="105000"/>
              </a:lnSpc>
              <a:spcBef>
                <a:spcPct val="50000"/>
              </a:spcBef>
              <a:buFontTx/>
              <a:buAutoNum type="arabicPeriod" startAt="5"/>
            </a:pPr>
            <a:r>
              <a:rPr lang="fr-CA" sz="2200" dirty="0" smtClean="0"/>
              <a:t>Évaluation: comment évaluer dans un contexte pluraliste? comment utiliser l’évaluation transformer/améliorer les organisations?</a:t>
            </a:r>
          </a:p>
          <a:p>
            <a:pPr marL="609600" indent="-609600">
              <a:lnSpc>
                <a:spcPct val="105000"/>
              </a:lnSpc>
              <a:spcBef>
                <a:spcPct val="50000"/>
              </a:spcBef>
              <a:buFontTx/>
              <a:buAutoNum type="arabicPeriod" startAt="5"/>
            </a:pPr>
            <a:r>
              <a:rPr lang="fr-CA" sz="2200" dirty="0" smtClean="0"/>
              <a:t>Capacité d’anticiper les changements à moyen et long terme pour mieux réagir (proactif; leadership; </a:t>
            </a:r>
            <a:r>
              <a:rPr lang="fr-CA" sz="2200" dirty="0" err="1" smtClean="0"/>
              <a:t>entrepreneurship</a:t>
            </a:r>
            <a:r>
              <a:rPr lang="fr-CA" sz="2200" dirty="0" smtClean="0"/>
              <a:t>)</a:t>
            </a:r>
          </a:p>
          <a:p>
            <a:pPr marL="609600" indent="-609600">
              <a:lnSpc>
                <a:spcPct val="105000"/>
              </a:lnSpc>
              <a:spcBef>
                <a:spcPct val="50000"/>
              </a:spcBef>
              <a:buFontTx/>
              <a:buAutoNum type="arabicPeriod" startAt="5"/>
            </a:pPr>
            <a:endParaRPr lang="fr-CA" sz="22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77A9-C7FB-4458-947D-DBA7196D4282}" type="slidenum">
              <a:rPr lang="fr-FR"/>
              <a:pPr/>
              <a:t>25</a:t>
            </a:fld>
            <a:endParaRPr lang="fr-FR"/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609600" y="44624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3000" b="0" i="0" u="none" strike="noStrike" kern="0" cap="none" spc="0" normalizeH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Clés</a:t>
            </a:r>
            <a:r>
              <a:rPr kumimoji="0" lang="en-CA" sz="3000" b="0" i="0" u="none" strike="noStrike" kern="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de la NGP (2/2)</a:t>
            </a:r>
            <a:endParaRPr kumimoji="0" lang="en-US" sz="25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6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En </a:t>
            </a:r>
            <a:r>
              <a:rPr lang="en-CA" dirty="0" err="1" smtClean="0"/>
              <a:t>somme</a:t>
            </a:r>
            <a:r>
              <a:rPr lang="en-CA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3317"/>
            <a:ext cx="8229600" cy="4525963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CA" sz="2500" dirty="0" smtClean="0"/>
              <a:t>NMP a </a:t>
            </a:r>
            <a:r>
              <a:rPr lang="en-CA" sz="2500" dirty="0" err="1" smtClean="0"/>
              <a:t>évolué</a:t>
            </a:r>
            <a:r>
              <a:rPr lang="en-CA" sz="2500" dirty="0" smtClean="0"/>
              <a:t> (</a:t>
            </a:r>
            <a:r>
              <a:rPr lang="en-CA" sz="2500" dirty="0" err="1" smtClean="0"/>
              <a:t>est</a:t>
            </a:r>
            <a:r>
              <a:rPr lang="en-CA" sz="2500" dirty="0" smtClean="0"/>
              <a:t> plus </a:t>
            </a:r>
            <a:r>
              <a:rPr lang="en-CA" sz="2500" dirty="0" err="1" smtClean="0"/>
              <a:t>nuancé</a:t>
            </a:r>
            <a:r>
              <a:rPr lang="en-CA" sz="2500" dirty="0" smtClean="0"/>
              <a:t>) </a:t>
            </a:r>
            <a:r>
              <a:rPr lang="en-CA" sz="2500" dirty="0" err="1" smtClean="0"/>
              <a:t>mais</a:t>
            </a:r>
            <a:r>
              <a:rPr lang="en-CA" sz="2500" dirty="0" smtClean="0"/>
              <a:t> </a:t>
            </a:r>
            <a:r>
              <a:rPr lang="en-CA" sz="2500" dirty="0" err="1" smtClean="0"/>
              <a:t>demeure</a:t>
            </a:r>
            <a:r>
              <a:rPr lang="en-CA" sz="2500" dirty="0" smtClean="0"/>
              <a:t> le </a:t>
            </a:r>
            <a:r>
              <a:rPr lang="en-CA" sz="2500" dirty="0" err="1" smtClean="0"/>
              <a:t>paradigme</a:t>
            </a:r>
            <a:r>
              <a:rPr lang="en-CA" sz="2500" dirty="0" smtClean="0"/>
              <a:t> dominant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CA" sz="2500" dirty="0" smtClean="0"/>
              <a:t>Le NMP a </a:t>
            </a:r>
            <a:r>
              <a:rPr lang="en-CA" sz="2500" dirty="0" err="1" smtClean="0"/>
              <a:t>procuré</a:t>
            </a:r>
            <a:r>
              <a:rPr lang="en-CA" sz="2500" dirty="0" smtClean="0"/>
              <a:t> des </a:t>
            </a:r>
            <a:r>
              <a:rPr lang="en-CA" sz="2500" dirty="0" err="1" smtClean="0"/>
              <a:t>acquis</a:t>
            </a:r>
            <a:r>
              <a:rPr lang="en-CA" sz="2500" dirty="0" smtClean="0"/>
              <a:t> (performance et </a:t>
            </a:r>
            <a:r>
              <a:rPr lang="en-CA" sz="2500" dirty="0" err="1" smtClean="0"/>
              <a:t>rationalité</a:t>
            </a:r>
            <a:r>
              <a:rPr lang="en-CA" sz="2500" dirty="0" smtClean="0"/>
              <a:t>) </a:t>
            </a:r>
            <a:r>
              <a:rPr lang="en-CA" sz="2500" dirty="0" err="1" smtClean="0"/>
              <a:t>mais</a:t>
            </a:r>
            <a:r>
              <a:rPr lang="en-CA" sz="2500" dirty="0" smtClean="0"/>
              <a:t> a </a:t>
            </a:r>
            <a:r>
              <a:rPr lang="en-CA" sz="2500" dirty="0" err="1" smtClean="0"/>
              <a:t>plusieurs</a:t>
            </a:r>
            <a:r>
              <a:rPr lang="en-CA" sz="2500" dirty="0" smtClean="0"/>
              <a:t> </a:t>
            </a:r>
            <a:r>
              <a:rPr lang="en-CA" sz="2500" dirty="0" err="1" smtClean="0"/>
              <a:t>faiblesses</a:t>
            </a:r>
            <a:r>
              <a:rPr lang="en-CA" sz="2500" dirty="0" smtClean="0"/>
              <a:t> (</a:t>
            </a:r>
            <a:r>
              <a:rPr lang="en-CA" sz="2500" dirty="0" err="1" smtClean="0"/>
              <a:t>valeurs</a:t>
            </a:r>
            <a:r>
              <a:rPr lang="en-CA" sz="2500" dirty="0" smtClean="0"/>
              <a:t> </a:t>
            </a:r>
            <a:r>
              <a:rPr lang="en-CA" sz="2500" dirty="0" err="1" smtClean="0"/>
              <a:t>sociales</a:t>
            </a:r>
            <a:r>
              <a:rPr lang="en-CA" sz="2500" dirty="0" smtClean="0"/>
              <a:t>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CA" sz="2500" dirty="0" smtClean="0"/>
              <a:t>Il y a des alternatives qui </a:t>
            </a:r>
            <a:r>
              <a:rPr lang="en-CA" sz="2500" dirty="0" err="1" smtClean="0"/>
              <a:t>feront</a:t>
            </a:r>
            <a:r>
              <a:rPr lang="en-CA" sz="2500" dirty="0" smtClean="0"/>
              <a:t> sans-</a:t>
            </a:r>
            <a:r>
              <a:rPr lang="en-CA" sz="2500" dirty="0" err="1" smtClean="0"/>
              <a:t>doute</a:t>
            </a:r>
            <a:r>
              <a:rPr lang="en-CA" sz="2500" dirty="0" smtClean="0"/>
              <a:t> </a:t>
            </a:r>
            <a:r>
              <a:rPr lang="en-CA" sz="2500" dirty="0" err="1" smtClean="0"/>
              <a:t>évoluer</a:t>
            </a:r>
            <a:r>
              <a:rPr lang="en-CA" sz="2500" dirty="0" smtClean="0"/>
              <a:t> le management public </a:t>
            </a:r>
            <a:r>
              <a:rPr lang="en-CA" sz="2500" dirty="0" err="1" smtClean="0"/>
              <a:t>vers</a:t>
            </a:r>
            <a:r>
              <a:rPr lang="en-CA" sz="2500" dirty="0" smtClean="0"/>
              <a:t> un </a:t>
            </a:r>
            <a:r>
              <a:rPr lang="en-CA" sz="2500" dirty="0" err="1" smtClean="0"/>
              <a:t>autre</a:t>
            </a:r>
            <a:r>
              <a:rPr lang="en-CA" sz="2500" dirty="0" smtClean="0"/>
              <a:t> </a:t>
            </a:r>
            <a:r>
              <a:rPr lang="en-CA" sz="2500" dirty="0" err="1" smtClean="0"/>
              <a:t>paradigme</a:t>
            </a:r>
            <a:r>
              <a:rPr lang="en-CA" sz="2500" dirty="0" smtClean="0"/>
              <a:t> </a:t>
            </a:r>
            <a:r>
              <a:rPr lang="en-CA" sz="2500" dirty="0" err="1" smtClean="0"/>
              <a:t>autour</a:t>
            </a:r>
            <a:r>
              <a:rPr lang="en-CA" sz="2500" dirty="0" smtClean="0"/>
              <a:t> des questions de </a:t>
            </a:r>
            <a:r>
              <a:rPr lang="en-CA" sz="2500" dirty="0" err="1" smtClean="0"/>
              <a:t>valeurs</a:t>
            </a:r>
            <a:r>
              <a:rPr lang="en-CA" sz="2500" dirty="0" smtClean="0"/>
              <a:t>, optimisation et </a:t>
            </a:r>
            <a:r>
              <a:rPr lang="en-CA" sz="2500" dirty="0" err="1" smtClean="0"/>
              <a:t>gouvernance</a:t>
            </a:r>
            <a:r>
              <a:rPr lang="en-CA" sz="2500" dirty="0" smtClean="0"/>
              <a:t>…</a:t>
            </a:r>
            <a:endParaRPr lang="en-US" sz="25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819973-DFC1-43C3-8ED0-0B62E415583B}" type="slidenum">
              <a:rPr lang="fr-FR" smtClean="0"/>
              <a:pPr/>
              <a:t>26</a:t>
            </a:fld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3627</TotalTime>
  <Words>2409</Words>
  <Application>Microsoft Office PowerPoint</Application>
  <PresentationFormat>Affichage à l'écran (4:3)</PresentationFormat>
  <Paragraphs>219</Paragraphs>
  <Slides>26</Slides>
  <Notes>26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Thème Office</vt:lpstr>
      <vt:lpstr>Définir la gestion publique  SUITE…</vt:lpstr>
      <vt:lpstr>Gouvernance et influence des groupes d’intérêts (années 1990)</vt:lpstr>
      <vt:lpstr>Imputabilité, transparence et bonne gouvernance (débat actuel)</vt:lpstr>
      <vt:lpstr>La gestion publique: Un art ou une science?</vt:lpstr>
      <vt:lpstr>La gestion publique: Un art ou une science?</vt:lpstr>
      <vt:lpstr>Rôle de l’administrateur public dans le continuum politico-administratif</vt:lpstr>
      <vt:lpstr>Discipline multidisciplinaire</vt:lpstr>
      <vt:lpstr>Cinq approches analytiques selon Mercier</vt:lpstr>
      <vt:lpstr>Synthèse</vt:lpstr>
      <vt:lpstr>Développements récents et futur de la fonction publique   </vt:lpstr>
      <vt:lpstr>Objectifs de la séance</vt:lpstr>
      <vt:lpstr>Nouveau Management Public</vt:lpstr>
      <vt:lpstr>Qu’est-ce que le NMP?</vt:lpstr>
      <vt:lpstr>Caractéristiques du NMP (1/2)</vt:lpstr>
      <vt:lpstr>Caractéristiques du NMP (2/2)</vt:lpstr>
      <vt:lpstr>Impact du NMP</vt:lpstr>
      <vt:lpstr>Bénéfices et limites du NMP</vt:lpstr>
      <vt:lpstr>Leviers de la modernisation selon l’OCDE (2005)</vt:lpstr>
      <vt:lpstr>Évolutions récentes de la gestion publique</vt:lpstr>
      <vt:lpstr>Gestion centrée sur les valeurs publiques</vt:lpstr>
      <vt:lpstr>Concept de « valeurs publiques »</vt:lpstr>
      <vt:lpstr>Optimisation des ressources gouvernementales  Value for Money in Government</vt:lpstr>
      <vt:lpstr>Présentation PowerPoint</vt:lpstr>
      <vt:lpstr>Présentation PowerPoint</vt:lpstr>
      <vt:lpstr>Présentation PowerPoint</vt:lpstr>
      <vt:lpstr>En somme…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métier de gestionnaire public d’hier à aujourd’hui  Séance du 9 janvier 2009</dc:title>
  <dc:creator>Eric Champagne</dc:creator>
  <cp:lastModifiedBy>Eric Champagne</cp:lastModifiedBy>
  <cp:revision>90</cp:revision>
  <dcterms:created xsi:type="dcterms:W3CDTF">2009-01-08T15:04:08Z</dcterms:created>
  <dcterms:modified xsi:type="dcterms:W3CDTF">2013-01-15T03:53:27Z</dcterms:modified>
</cp:coreProperties>
</file>