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6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80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55AA-80F3-44E4-88C4-C0262A7FD780}" type="datetimeFigureOut">
              <a:rPr lang="en-CA" smtClean="0"/>
              <a:t>2016-04-12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3B989D4-3159-4877-9D37-E64E4F8BA29F}" type="slidenum">
              <a:rPr lang="en-CA" smtClean="0"/>
              <a:t>‹#›</a:t>
            </a:fld>
            <a:endParaRPr lang="en-CA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4526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55AA-80F3-44E4-88C4-C0262A7FD780}" type="datetimeFigureOut">
              <a:rPr lang="en-CA" smtClean="0"/>
              <a:t>2016-04-12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989D4-3159-4877-9D37-E64E4F8BA29F}" type="slidenum">
              <a:rPr lang="en-CA" smtClean="0"/>
              <a:t>‹#›</a:t>
            </a:fld>
            <a:endParaRPr lang="en-CA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7767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55AA-80F3-44E4-88C4-C0262A7FD780}" type="datetimeFigureOut">
              <a:rPr lang="en-CA" smtClean="0"/>
              <a:t>2016-04-12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989D4-3159-4877-9D37-E64E4F8BA29F}" type="slidenum">
              <a:rPr lang="en-CA" smtClean="0"/>
              <a:t>‹#›</a:t>
            </a:fld>
            <a:endParaRPr lang="en-C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6498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55AA-80F3-44E4-88C4-C0262A7FD780}" type="datetimeFigureOut">
              <a:rPr lang="en-CA" smtClean="0"/>
              <a:t>2016-04-12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989D4-3159-4877-9D37-E64E4F8BA29F}" type="slidenum">
              <a:rPr lang="en-CA" smtClean="0"/>
              <a:t>‹#›</a:t>
            </a:fld>
            <a:endParaRPr lang="en-CA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7484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55AA-80F3-44E4-88C4-C0262A7FD780}" type="datetimeFigureOut">
              <a:rPr lang="en-CA" smtClean="0"/>
              <a:t>2016-04-12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989D4-3159-4877-9D37-E64E4F8BA29F}" type="slidenum">
              <a:rPr lang="en-CA" smtClean="0"/>
              <a:t>‹#›</a:t>
            </a:fld>
            <a:endParaRPr lang="en-CA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7359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55AA-80F3-44E4-88C4-C0262A7FD780}" type="datetimeFigureOut">
              <a:rPr lang="en-CA" smtClean="0"/>
              <a:t>2016-04-12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989D4-3159-4877-9D37-E64E4F8BA29F}" type="slidenum">
              <a:rPr lang="en-CA" smtClean="0"/>
              <a:t>‹#›</a:t>
            </a:fld>
            <a:endParaRPr lang="en-CA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9660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55AA-80F3-44E4-88C4-C0262A7FD780}" type="datetimeFigureOut">
              <a:rPr lang="en-CA" smtClean="0"/>
              <a:t>2016-04-12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989D4-3159-4877-9D37-E64E4F8BA29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02659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55AA-80F3-44E4-88C4-C0262A7FD780}" type="datetimeFigureOut">
              <a:rPr lang="en-CA" smtClean="0"/>
              <a:t>2016-04-12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989D4-3159-4877-9D37-E64E4F8BA29F}" type="slidenum">
              <a:rPr lang="en-CA" smtClean="0"/>
              <a:t>‹#›</a:t>
            </a:fld>
            <a:endParaRPr lang="en-CA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7006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CB355AA-80F3-44E4-88C4-C0262A7FD780}" type="datetimeFigureOut">
              <a:rPr lang="en-CA" smtClean="0"/>
              <a:t>2016-04-12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989D4-3159-4877-9D37-E64E4F8BA29F}" type="slidenum">
              <a:rPr lang="en-CA" smtClean="0"/>
              <a:t>‹#›</a:t>
            </a:fld>
            <a:endParaRPr lang="en-CA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3184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55AA-80F3-44E4-88C4-C0262A7FD780}" type="datetimeFigureOut">
              <a:rPr lang="en-CA" smtClean="0"/>
              <a:t>2016-04-12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989D4-3159-4877-9D37-E64E4F8BA29F}" type="slidenum">
              <a:rPr lang="en-CA" smtClean="0"/>
              <a:t>‹#›</a:t>
            </a:fld>
            <a:endParaRPr lang="en-CA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8228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355AA-80F3-44E4-88C4-C0262A7FD780}" type="datetimeFigureOut">
              <a:rPr lang="en-CA" smtClean="0"/>
              <a:t>2016-04-12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989D4-3159-4877-9D37-E64E4F8BA29F}" type="slidenum">
              <a:rPr lang="en-CA" smtClean="0"/>
              <a:t>‹#›</a:t>
            </a:fld>
            <a:endParaRPr lang="en-CA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8334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355AA-80F3-44E4-88C4-C0262A7FD780}" type="datetimeFigureOut">
              <a:rPr lang="en-CA" smtClean="0"/>
              <a:t>2016-04-12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3B989D4-3159-4877-9D37-E64E4F8BA29F}" type="slidenum">
              <a:rPr lang="en-CA" smtClean="0"/>
              <a:t>‹#›</a:t>
            </a:fld>
            <a:endParaRPr lang="en-CA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1889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/>
              <a:t>Exam review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err="1"/>
              <a:t>Chp</a:t>
            </a:r>
            <a:r>
              <a:rPr lang="en-CA" dirty="0"/>
              <a:t> 1 and 15 not part of final</a:t>
            </a:r>
          </a:p>
        </p:txBody>
      </p:sp>
    </p:spTree>
    <p:extLst>
      <p:ext uri="{BB962C8B-B14F-4D97-AF65-F5344CB8AC3E}">
        <p14:creationId xmlns:p14="http://schemas.microsoft.com/office/powerpoint/2010/main" val="4220450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Final exam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/>
              <a:t>Chp</a:t>
            </a:r>
            <a:r>
              <a:rPr lang="en-CA" dirty="0"/>
              <a:t> 2-14 </a:t>
            </a:r>
          </a:p>
          <a:p>
            <a:r>
              <a:rPr lang="en-CA" dirty="0"/>
              <a:t>2 hrs long</a:t>
            </a:r>
          </a:p>
          <a:p>
            <a:r>
              <a:rPr lang="en-CA" dirty="0"/>
              <a:t>80 MC </a:t>
            </a:r>
          </a:p>
          <a:p>
            <a:pPr lvl="1"/>
            <a:r>
              <a:rPr lang="en-CA" dirty="0"/>
              <a:t>4 questions per </a:t>
            </a:r>
            <a:r>
              <a:rPr lang="en-CA" dirty="0" err="1"/>
              <a:t>chp</a:t>
            </a:r>
            <a:r>
              <a:rPr lang="en-CA" dirty="0"/>
              <a:t> (</a:t>
            </a:r>
            <a:r>
              <a:rPr lang="en-CA" dirty="0" err="1"/>
              <a:t>chp</a:t>
            </a:r>
            <a:r>
              <a:rPr lang="en-CA" dirty="0"/>
              <a:t> 2-9)</a:t>
            </a:r>
          </a:p>
          <a:p>
            <a:pPr lvl="1"/>
            <a:r>
              <a:rPr lang="en-CA" dirty="0"/>
              <a:t>8 questions per </a:t>
            </a:r>
            <a:r>
              <a:rPr lang="en-CA" dirty="0" err="1"/>
              <a:t>chp</a:t>
            </a:r>
            <a:r>
              <a:rPr lang="en-CA" dirty="0"/>
              <a:t> (</a:t>
            </a:r>
            <a:r>
              <a:rPr lang="en-CA" dirty="0" err="1"/>
              <a:t>chp</a:t>
            </a:r>
            <a:r>
              <a:rPr lang="en-CA" dirty="0"/>
              <a:t> 10-14)</a:t>
            </a:r>
          </a:p>
          <a:p>
            <a:pPr lvl="1"/>
            <a:r>
              <a:rPr lang="en-CA" dirty="0"/>
              <a:t>8 questions about “</a:t>
            </a:r>
            <a:r>
              <a:rPr lang="en-CA" dirty="0" err="1"/>
              <a:t>Lec</a:t>
            </a:r>
            <a:r>
              <a:rPr lang="en-CA" dirty="0"/>
              <a:t> only material”</a:t>
            </a:r>
          </a:p>
        </p:txBody>
      </p:sp>
    </p:spTree>
    <p:extLst>
      <p:ext uri="{BB962C8B-B14F-4D97-AF65-F5344CB8AC3E}">
        <p14:creationId xmlns:p14="http://schemas.microsoft.com/office/powerpoint/2010/main" val="4196964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/>
              <a:t>Chp</a:t>
            </a:r>
            <a:r>
              <a:rPr lang="en-CA" dirty="0"/>
              <a:t> 10: Rewarding performance incentive pay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75895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Incentive pay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Compensation strategy that recognizes performance difference </a:t>
            </a:r>
            <a:r>
              <a:rPr lang="en-CA" dirty="0" err="1"/>
              <a:t>btwn</a:t>
            </a:r>
            <a:r>
              <a:rPr lang="en-CA" dirty="0"/>
              <a:t> employees within the same job or job grade</a:t>
            </a:r>
          </a:p>
          <a:p>
            <a:r>
              <a:rPr lang="en-CA" dirty="0"/>
              <a:t>Relative to:</a:t>
            </a:r>
          </a:p>
          <a:p>
            <a:pPr lvl="1"/>
            <a:r>
              <a:rPr lang="en-CA" dirty="0"/>
              <a:t>Increases in base pay</a:t>
            </a:r>
          </a:p>
          <a:p>
            <a:pPr lvl="1"/>
            <a:r>
              <a:rPr lang="en-CA" dirty="0"/>
              <a:t>Variable pay</a:t>
            </a:r>
          </a:p>
        </p:txBody>
      </p:sp>
    </p:spTree>
    <p:extLst>
      <p:ext uri="{BB962C8B-B14F-4D97-AF65-F5344CB8AC3E}">
        <p14:creationId xmlns:p14="http://schemas.microsoft.com/office/powerpoint/2010/main" val="9051004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Types of incentive pay: individual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For employees and executives </a:t>
            </a:r>
          </a:p>
          <a:p>
            <a:r>
              <a:rPr lang="en-CA" dirty="0"/>
              <a:t>Pros/cons for both</a:t>
            </a:r>
          </a:p>
          <a:p>
            <a:r>
              <a:rPr lang="en-CA" dirty="0"/>
              <a:t>Bulk on this part</a:t>
            </a:r>
          </a:p>
        </p:txBody>
      </p:sp>
    </p:spTree>
    <p:extLst>
      <p:ext uri="{BB962C8B-B14F-4D97-AF65-F5344CB8AC3E}">
        <p14:creationId xmlns:p14="http://schemas.microsoft.com/office/powerpoint/2010/main" val="2879163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Types of incentive pay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Group incentive plans</a:t>
            </a:r>
          </a:p>
          <a:p>
            <a:pPr lvl="1"/>
            <a:r>
              <a:rPr lang="en-CA" dirty="0"/>
              <a:t>Team incentive</a:t>
            </a:r>
          </a:p>
          <a:p>
            <a:pPr lvl="1"/>
            <a:r>
              <a:rPr lang="en-CA" dirty="0"/>
              <a:t>Gainsharing </a:t>
            </a:r>
          </a:p>
          <a:p>
            <a:pPr lvl="1"/>
            <a:r>
              <a:rPr lang="en-CA" dirty="0"/>
              <a:t>Team awards</a:t>
            </a:r>
          </a:p>
          <a:p>
            <a:r>
              <a:rPr lang="en-CA" dirty="0"/>
              <a:t>Organizational </a:t>
            </a:r>
          </a:p>
          <a:p>
            <a:pPr lvl="1"/>
            <a:r>
              <a:rPr lang="en-CA" dirty="0"/>
              <a:t>Profit sharing </a:t>
            </a:r>
          </a:p>
          <a:p>
            <a:pPr lvl="1"/>
            <a:r>
              <a:rPr lang="en-CA" dirty="0"/>
              <a:t>Stocks</a:t>
            </a:r>
          </a:p>
          <a:p>
            <a:pPr lvl="2"/>
            <a:r>
              <a:rPr lang="en-CA" dirty="0"/>
              <a:t>Stock options and stock ownership plans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743749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/>
              <a:t>Chp</a:t>
            </a:r>
            <a:r>
              <a:rPr lang="en-CA" dirty="0"/>
              <a:t> 11: benefits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41576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Why offer benefits</a:t>
            </a:r>
            <a:br>
              <a:rPr lang="en-CA" dirty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Improve EE work satisfaction</a:t>
            </a:r>
          </a:p>
          <a:p>
            <a:r>
              <a:rPr lang="en-CA" dirty="0"/>
              <a:t>Meet </a:t>
            </a:r>
            <a:r>
              <a:rPr lang="en-CA" dirty="0" err="1"/>
              <a:t>ee</a:t>
            </a:r>
            <a:r>
              <a:rPr lang="en-CA" dirty="0"/>
              <a:t> health and security requirements</a:t>
            </a:r>
          </a:p>
          <a:p>
            <a:r>
              <a:rPr lang="en-CA" dirty="0"/>
              <a:t>Attract and motivate </a:t>
            </a:r>
            <a:r>
              <a:rPr lang="en-CA" dirty="0" err="1"/>
              <a:t>ee</a:t>
            </a:r>
            <a:endParaRPr lang="en-CA" dirty="0"/>
          </a:p>
          <a:p>
            <a:r>
              <a:rPr lang="en-CA" dirty="0"/>
              <a:t>Retain top-performing </a:t>
            </a:r>
            <a:r>
              <a:rPr lang="en-CA" dirty="0" err="1"/>
              <a:t>ee</a:t>
            </a:r>
            <a:endParaRPr lang="en-CA" dirty="0"/>
          </a:p>
          <a:p>
            <a:r>
              <a:rPr lang="en-CA" dirty="0"/>
              <a:t>Maintain a favorable competitive position</a:t>
            </a:r>
          </a:p>
        </p:txBody>
      </p:sp>
    </p:spTree>
    <p:extLst>
      <p:ext uri="{BB962C8B-B14F-4D97-AF65-F5344CB8AC3E}">
        <p14:creationId xmlns:p14="http://schemas.microsoft.com/office/powerpoint/2010/main" val="603694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Basic terminology</a:t>
            </a:r>
            <a:br>
              <a:rPr lang="en-CA" dirty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Contribution</a:t>
            </a:r>
          </a:p>
          <a:p>
            <a:r>
              <a:rPr lang="en-CA" dirty="0"/>
              <a:t>co-</a:t>
            </a:r>
            <a:r>
              <a:rPr lang="en-CA" dirty="0" err="1"/>
              <a:t>pmt</a:t>
            </a:r>
            <a:endParaRPr lang="en-CA" dirty="0"/>
          </a:p>
          <a:p>
            <a:r>
              <a:rPr lang="en-CA" dirty="0"/>
              <a:t>Deductible </a:t>
            </a:r>
          </a:p>
          <a:p>
            <a:r>
              <a:rPr lang="en-CA" dirty="0"/>
              <a:t>Flexible benefit plan</a:t>
            </a:r>
          </a:p>
        </p:txBody>
      </p:sp>
    </p:spTree>
    <p:extLst>
      <p:ext uri="{BB962C8B-B14F-4D97-AF65-F5344CB8AC3E}">
        <p14:creationId xmlns:p14="http://schemas.microsoft.com/office/powerpoint/2010/main" val="7598019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Benefits: legally required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Pension plan (</a:t>
            </a:r>
            <a:r>
              <a:rPr lang="en-CA" dirty="0" err="1"/>
              <a:t>cpp</a:t>
            </a:r>
            <a:r>
              <a:rPr lang="en-CA" dirty="0"/>
              <a:t>/</a:t>
            </a:r>
            <a:r>
              <a:rPr lang="en-CA" dirty="0" err="1"/>
              <a:t>qpp</a:t>
            </a:r>
            <a:r>
              <a:rPr lang="en-CA" dirty="0"/>
              <a:t>)</a:t>
            </a:r>
          </a:p>
          <a:p>
            <a:r>
              <a:rPr lang="en-CA" dirty="0"/>
              <a:t>EI</a:t>
            </a:r>
          </a:p>
          <a:p>
            <a:r>
              <a:rPr lang="en-CA" dirty="0"/>
              <a:t>Worker compensation</a:t>
            </a:r>
          </a:p>
          <a:p>
            <a:r>
              <a:rPr lang="en-CA" dirty="0"/>
              <a:t>Statutory holidays</a:t>
            </a:r>
          </a:p>
          <a:p>
            <a:r>
              <a:rPr lang="en-CA" dirty="0"/>
              <a:t>Leave of </a:t>
            </a:r>
            <a:r>
              <a:rPr lang="en-CA" dirty="0" err="1"/>
              <a:t>absense</a:t>
            </a:r>
            <a:endParaRPr lang="en-CA" dirty="0"/>
          </a:p>
          <a:p>
            <a:r>
              <a:rPr lang="en-CA" dirty="0"/>
              <a:t>Provincial hospital/medical services</a:t>
            </a:r>
          </a:p>
        </p:txBody>
      </p:sp>
    </p:spTree>
    <p:extLst>
      <p:ext uri="{BB962C8B-B14F-4D97-AF65-F5344CB8AC3E}">
        <p14:creationId xmlns:p14="http://schemas.microsoft.com/office/powerpoint/2010/main" val="13006070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Benefits: discretionary</a:t>
            </a:r>
            <a:br>
              <a:rPr lang="en-CA" dirty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Group insurance</a:t>
            </a:r>
          </a:p>
          <a:p>
            <a:pPr lvl="1"/>
            <a:r>
              <a:rPr lang="en-CA" dirty="0"/>
              <a:t>Med, life and disability</a:t>
            </a:r>
          </a:p>
          <a:p>
            <a:r>
              <a:rPr lang="en-CA" dirty="0"/>
              <a:t>Vacations with pay</a:t>
            </a:r>
          </a:p>
          <a:p>
            <a:r>
              <a:rPr lang="en-CA" dirty="0"/>
              <a:t>Personal days</a:t>
            </a:r>
          </a:p>
          <a:p>
            <a:r>
              <a:rPr lang="en-CA" dirty="0"/>
              <a:t>Retirement plans</a:t>
            </a:r>
          </a:p>
          <a:p>
            <a:pPr lvl="1"/>
            <a:r>
              <a:rPr lang="en-CA" dirty="0"/>
              <a:t>Pension and retirement (on exam)</a:t>
            </a:r>
          </a:p>
        </p:txBody>
      </p:sp>
    </p:spTree>
    <p:extLst>
      <p:ext uri="{BB962C8B-B14F-4D97-AF65-F5344CB8AC3E}">
        <p14:creationId xmlns:p14="http://schemas.microsoft.com/office/powerpoint/2010/main" val="9302760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Work-life initiatives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/>
              <a:t>Ee</a:t>
            </a:r>
            <a:r>
              <a:rPr lang="en-CA" dirty="0"/>
              <a:t> assistance program (</a:t>
            </a:r>
            <a:r>
              <a:rPr lang="en-CA" dirty="0" err="1"/>
              <a:t>eap</a:t>
            </a:r>
            <a:r>
              <a:rPr lang="en-CA" dirty="0"/>
              <a:t>)</a:t>
            </a:r>
          </a:p>
          <a:p>
            <a:r>
              <a:rPr lang="en-CA" dirty="0"/>
              <a:t>Counseling services</a:t>
            </a:r>
          </a:p>
          <a:p>
            <a:r>
              <a:rPr lang="en-CA" dirty="0"/>
              <a:t>Child care and elder care</a:t>
            </a:r>
          </a:p>
          <a:p>
            <a:r>
              <a:rPr lang="en-CA" dirty="0"/>
              <a:t>Other services</a:t>
            </a:r>
          </a:p>
          <a:p>
            <a:pPr lvl="1"/>
            <a:r>
              <a:rPr lang="en-CA" dirty="0"/>
              <a:t>See fig 11.5</a:t>
            </a:r>
          </a:p>
        </p:txBody>
      </p:sp>
    </p:spTree>
    <p:extLst>
      <p:ext uri="{BB962C8B-B14F-4D97-AF65-F5344CB8AC3E}">
        <p14:creationId xmlns:p14="http://schemas.microsoft.com/office/powerpoint/2010/main" val="8993738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/>
              <a:t>Chp</a:t>
            </a:r>
            <a:r>
              <a:rPr lang="en-CA" dirty="0"/>
              <a:t> 12 occupational HEALTH AND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42452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Occupational injury vs illness</a:t>
            </a:r>
          </a:p>
          <a:p>
            <a:r>
              <a:rPr lang="en-CA" dirty="0"/>
              <a:t>Jurisdiction influences</a:t>
            </a:r>
          </a:p>
          <a:p>
            <a:r>
              <a:rPr lang="en-CA" dirty="0"/>
              <a:t>System of shared responsibility </a:t>
            </a:r>
          </a:p>
          <a:p>
            <a:pPr lvl="1"/>
            <a:r>
              <a:rPr lang="en-CA" dirty="0"/>
              <a:t>ER</a:t>
            </a:r>
          </a:p>
          <a:p>
            <a:pPr lvl="1"/>
            <a:r>
              <a:rPr lang="en-CA" dirty="0"/>
              <a:t>Supervisor</a:t>
            </a:r>
          </a:p>
          <a:p>
            <a:pPr lvl="1"/>
            <a:r>
              <a:rPr lang="en-CA" dirty="0"/>
              <a:t>Worker/EE</a:t>
            </a:r>
          </a:p>
          <a:p>
            <a:pPr lvl="1"/>
            <a:r>
              <a:rPr lang="en-CA" dirty="0"/>
              <a:t>Joint health and safety committees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490061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Penalties for noncompliance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Bill 45 (</a:t>
            </a:r>
            <a:r>
              <a:rPr lang="en-CA" dirty="0" err="1"/>
              <a:t>Westray</a:t>
            </a:r>
            <a:r>
              <a:rPr lang="en-CA" dirty="0"/>
              <a:t> Bill) – important</a:t>
            </a:r>
          </a:p>
          <a:p>
            <a:r>
              <a:rPr lang="en-CA" dirty="0"/>
              <a:t>Worker compensation</a:t>
            </a:r>
          </a:p>
        </p:txBody>
      </p:sp>
    </p:spTree>
    <p:extLst>
      <p:ext uri="{BB962C8B-B14F-4D97-AF65-F5344CB8AC3E}">
        <p14:creationId xmlns:p14="http://schemas.microsoft.com/office/powerpoint/2010/main" val="24880854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What causes accidents?</a:t>
            </a:r>
            <a:br>
              <a:rPr lang="en-CA" dirty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Chance occurrences</a:t>
            </a:r>
          </a:p>
          <a:p>
            <a:r>
              <a:rPr lang="en-CA" dirty="0"/>
              <a:t>Unsafe conditions</a:t>
            </a:r>
          </a:p>
          <a:p>
            <a:r>
              <a:rPr lang="en-CA" dirty="0"/>
              <a:t>Unsafe </a:t>
            </a:r>
            <a:r>
              <a:rPr lang="en-CA" dirty="0" err="1"/>
              <a:t>ee</a:t>
            </a:r>
            <a:r>
              <a:rPr lang="en-CA" dirty="0"/>
              <a:t> acts</a:t>
            </a:r>
          </a:p>
          <a:p>
            <a:r>
              <a:rPr lang="en-CA" dirty="0"/>
              <a:t>Fatigue </a:t>
            </a:r>
          </a:p>
          <a:p>
            <a:r>
              <a:rPr lang="en-CA" dirty="0"/>
              <a:t>Personal characteristics</a:t>
            </a:r>
          </a:p>
          <a:p>
            <a:r>
              <a:rPr lang="en-CA" dirty="0"/>
              <a:t>Workplace violence - important</a:t>
            </a:r>
          </a:p>
        </p:txBody>
      </p:sp>
    </p:spTree>
    <p:extLst>
      <p:ext uri="{BB962C8B-B14F-4D97-AF65-F5344CB8AC3E}">
        <p14:creationId xmlns:p14="http://schemas.microsoft.com/office/powerpoint/2010/main" val="39435353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Workplace violence and aggression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abuse, threats, harassment, and assaults</a:t>
            </a:r>
          </a:p>
          <a:p>
            <a:r>
              <a:rPr lang="en-CA" dirty="0"/>
              <a:t>When does it occur? – she’ll ask questions on sending the </a:t>
            </a:r>
            <a:r>
              <a:rPr lang="en-CA" dirty="0" err="1"/>
              <a:t>ee</a:t>
            </a:r>
            <a:r>
              <a:rPr lang="en-CA" dirty="0"/>
              <a:t> to get professional help</a:t>
            </a:r>
          </a:p>
          <a:p>
            <a:r>
              <a:rPr lang="en-CA" dirty="0"/>
              <a:t>Prevention and control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081803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/>
              <a:t>Safiety</a:t>
            </a:r>
            <a:r>
              <a:rPr lang="en-CA" dirty="0"/>
              <a:t> hazards and 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Workplace emergencies:</a:t>
            </a:r>
          </a:p>
          <a:p>
            <a:r>
              <a:rPr lang="en-CA" dirty="0"/>
              <a:t>Civil disturbances and terrorism – directly and indirectly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452930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Creating a healthy work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Ergonomics</a:t>
            </a:r>
          </a:p>
          <a:p>
            <a:r>
              <a:rPr lang="en-CA" dirty="0"/>
              <a:t>Health hazard and issues</a:t>
            </a:r>
          </a:p>
          <a:p>
            <a:pPr lvl="1"/>
            <a:r>
              <a:rPr lang="en-CA" dirty="0"/>
              <a:t>Cumulative trauma disorder</a:t>
            </a:r>
          </a:p>
          <a:p>
            <a:pPr lvl="1"/>
            <a:r>
              <a:rPr lang="en-CA" dirty="0"/>
              <a:t>Computer workstation issues</a:t>
            </a:r>
          </a:p>
          <a:p>
            <a:pPr lvl="1"/>
            <a:r>
              <a:rPr lang="en-CA" dirty="0"/>
              <a:t>Chemical hazards</a:t>
            </a:r>
          </a:p>
        </p:txBody>
      </p:sp>
    </p:spTree>
    <p:extLst>
      <p:ext uri="{BB962C8B-B14F-4D97-AF65-F5344CB8AC3E}">
        <p14:creationId xmlns:p14="http://schemas.microsoft.com/office/powerpoint/2010/main" val="29663397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Book: stress</a:t>
            </a:r>
            <a:br>
              <a:rPr lang="en-CA" dirty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383348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/>
              <a:t>Chp</a:t>
            </a:r>
            <a:r>
              <a:rPr lang="en-CA" dirty="0"/>
              <a:t> 13 – employee rights and discipline</a:t>
            </a:r>
            <a:br>
              <a:rPr lang="en-CA" dirty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Constrictive dismissal, summary dismissal, wrongful dismal</a:t>
            </a:r>
          </a:p>
          <a:p>
            <a:r>
              <a:rPr lang="en-CA" dirty="0"/>
              <a:t>Reasonable notice</a:t>
            </a:r>
          </a:p>
          <a:p>
            <a:r>
              <a:rPr lang="en-CA" dirty="0"/>
              <a:t>Dismissing unions v non-union employees</a:t>
            </a:r>
          </a:p>
          <a:p>
            <a:r>
              <a:rPr lang="en-CA" dirty="0"/>
              <a:t>Changing the terms of a contract </a:t>
            </a:r>
          </a:p>
          <a:p>
            <a:r>
              <a:rPr lang="en-CA" dirty="0"/>
              <a:t>Privacy at work</a:t>
            </a:r>
          </a:p>
          <a:p>
            <a:r>
              <a:rPr lang="en-CA" dirty="0"/>
              <a:t>Employee discipline: policies and procedures, including progressive discipline </a:t>
            </a:r>
          </a:p>
          <a:p>
            <a:r>
              <a:rPr lang="en-CA" dirty="0"/>
              <a:t>Conduct outside of the workplace</a:t>
            </a:r>
          </a:p>
        </p:txBody>
      </p:sp>
    </p:spTree>
    <p:extLst>
      <p:ext uri="{BB962C8B-B14F-4D97-AF65-F5344CB8AC3E}">
        <p14:creationId xmlns:p14="http://schemas.microsoft.com/office/powerpoint/2010/main" val="19987957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/>
              <a:t>Chp</a:t>
            </a:r>
            <a:r>
              <a:rPr lang="en-CA" dirty="0"/>
              <a:t> 14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/>
              <a:t>Labour relations process</a:t>
            </a:r>
          </a:p>
          <a:p>
            <a:r>
              <a:rPr lang="en-CA" dirty="0"/>
              <a:t>Reasons for unionization</a:t>
            </a:r>
          </a:p>
          <a:p>
            <a:r>
              <a:rPr lang="en-CA" dirty="0"/>
              <a:t>Steps to forming a union (mc)</a:t>
            </a:r>
          </a:p>
          <a:p>
            <a:r>
              <a:rPr lang="en-CA" dirty="0"/>
              <a:t>Employer and union tactics</a:t>
            </a:r>
          </a:p>
          <a:p>
            <a:r>
              <a:rPr lang="en-CA" dirty="0"/>
              <a:t>Types of unions – different types of unions that exist</a:t>
            </a:r>
          </a:p>
          <a:p>
            <a:r>
              <a:rPr lang="en-CA" dirty="0"/>
              <a:t>Roles of key union personnel</a:t>
            </a:r>
          </a:p>
          <a:p>
            <a:r>
              <a:rPr lang="en-CA" dirty="0"/>
              <a:t>Bargaining process: steps and procedures</a:t>
            </a:r>
          </a:p>
          <a:p>
            <a:r>
              <a:rPr lang="en-CA" dirty="0"/>
              <a:t>Collective agreement and its admin (</a:t>
            </a:r>
            <a:r>
              <a:rPr lang="en-CA" dirty="0" err="1"/>
              <a:t>inc.</a:t>
            </a:r>
            <a:r>
              <a:rPr lang="en-CA" dirty="0"/>
              <a:t> grievance)</a:t>
            </a:r>
          </a:p>
          <a:p>
            <a:r>
              <a:rPr lang="en-CA" dirty="0"/>
              <a:t>Arbitration v mediations v conciliation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77641378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35</TotalTime>
  <Words>441</Words>
  <Application>Microsoft Office PowerPoint</Application>
  <PresentationFormat>Widescreen</PresentationFormat>
  <Paragraphs>110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Gill Sans MT</vt:lpstr>
      <vt:lpstr>Gallery</vt:lpstr>
      <vt:lpstr>Exam review</vt:lpstr>
      <vt:lpstr>Final exam </vt:lpstr>
      <vt:lpstr>Chp 10: Rewarding performance incentive pay</vt:lpstr>
      <vt:lpstr>Incentive pay</vt:lpstr>
      <vt:lpstr>Types of incentive pay: individual</vt:lpstr>
      <vt:lpstr>Types of incentive pay</vt:lpstr>
      <vt:lpstr>Chp 11: benefits</vt:lpstr>
      <vt:lpstr>Why offer benefits </vt:lpstr>
      <vt:lpstr>Basic terminology </vt:lpstr>
      <vt:lpstr>Benefits: legally required</vt:lpstr>
      <vt:lpstr>Benefits: discretionary </vt:lpstr>
      <vt:lpstr>Work-life initiatives</vt:lpstr>
      <vt:lpstr>Chp 12 occupational HEALTH AND SAFETY</vt:lpstr>
      <vt:lpstr>PowerPoint Presentation</vt:lpstr>
      <vt:lpstr>Penalties for noncompliance</vt:lpstr>
      <vt:lpstr>What causes accidents? </vt:lpstr>
      <vt:lpstr>Workplace violence and aggression</vt:lpstr>
      <vt:lpstr>Safiety hazards and issues</vt:lpstr>
      <vt:lpstr>Creating a healthy work environment</vt:lpstr>
      <vt:lpstr>Book: stress </vt:lpstr>
      <vt:lpstr>Chp 13 – employee rights and discipline </vt:lpstr>
      <vt:lpstr>Chp 14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 review</dc:title>
  <dc:creator>David</dc:creator>
  <cp:lastModifiedBy>David</cp:lastModifiedBy>
  <cp:revision>5</cp:revision>
  <dcterms:created xsi:type="dcterms:W3CDTF">2016-04-12T20:01:16Z</dcterms:created>
  <dcterms:modified xsi:type="dcterms:W3CDTF">2016-04-12T20:37:07Z</dcterms:modified>
</cp:coreProperties>
</file>