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jpg" ContentType="image/jpe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8"/>
  </p:notesMasterIdLst>
  <p:sldIdLst>
    <p:sldId id="270" r:id="rId2"/>
    <p:sldId id="318" r:id="rId3"/>
    <p:sldId id="319" r:id="rId4"/>
    <p:sldId id="320" r:id="rId5"/>
    <p:sldId id="321" r:id="rId6"/>
    <p:sldId id="322" r:id="rId7"/>
    <p:sldId id="274" r:id="rId8"/>
    <p:sldId id="324" r:id="rId9"/>
    <p:sldId id="323" r:id="rId10"/>
    <p:sldId id="292" r:id="rId11"/>
    <p:sldId id="275" r:id="rId12"/>
    <p:sldId id="307" r:id="rId13"/>
    <p:sldId id="308" r:id="rId14"/>
    <p:sldId id="276" r:id="rId15"/>
    <p:sldId id="309" r:id="rId16"/>
    <p:sldId id="277" r:id="rId17"/>
    <p:sldId id="310" r:id="rId18"/>
    <p:sldId id="278" r:id="rId19"/>
    <p:sldId id="311" r:id="rId20"/>
    <p:sldId id="279" r:id="rId21"/>
    <p:sldId id="312" r:id="rId22"/>
    <p:sldId id="293" r:id="rId23"/>
    <p:sldId id="280" r:id="rId24"/>
    <p:sldId id="315" r:id="rId25"/>
    <p:sldId id="316" r:id="rId26"/>
    <p:sldId id="281" r:id="rId27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E2200"/>
    <a:srgbClr val="561400"/>
    <a:srgbClr val="990033"/>
    <a:srgbClr val="CC6600"/>
    <a:srgbClr val="996633"/>
    <a:srgbClr val="D4482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81030"/>
  </p:normalViewPr>
  <p:slideViewPr>
    <p:cSldViewPr snapToGrid="0">
      <p:cViewPr varScale="1">
        <p:scale>
          <a:sx n="103" d="100"/>
          <a:sy n="103" d="100"/>
        </p:scale>
        <p:origin x="1880" y="17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notesMaster" Target="notesMasters/notesMaster1.xml"/><Relationship Id="rId29" Type="http://schemas.openxmlformats.org/officeDocument/2006/relationships/presProps" Target="presProps.xml"/><Relationship Id="rId30" Type="http://schemas.openxmlformats.org/officeDocument/2006/relationships/viewProps" Target="viewProps.xml"/><Relationship Id="rId31" Type="http://schemas.openxmlformats.org/officeDocument/2006/relationships/theme" Target="theme/theme1.xml"/><Relationship Id="rId32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D8F0553-805E-FD4C-AB0B-07939501EC87}" type="datetimeFigureOut">
              <a:rPr lang="en-US" smtClean="0"/>
              <a:t>2/6/18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0F12A40-1CEB-CE40-9785-699944AE87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07594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1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1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1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_rels/notesSlide1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5.xml"/></Relationships>
</file>

<file path=ppt/notesSlides/_rels/notesSlide1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6.xml"/></Relationships>
</file>

<file path=ppt/notesSlides/_rels/notesSlide1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7.xml"/></Relationships>
</file>

<file path=ppt/notesSlides/_rels/notesSlide1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8.xml"/></Relationships>
</file>

<file path=ppt/notesSlides/_rels/notesSlide1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9.xml"/></Relationships>
</file>

<file path=ppt/notesSlides/_rels/notesSlide2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0.xml"/></Relationships>
</file>

<file path=ppt/notesSlides/_rels/notesSlide2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1.xml"/></Relationships>
</file>

<file path=ppt/notesSlides/_rels/notesSlide2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2.xml"/></Relationships>
</file>

<file path=ppt/notesSlides/_rels/notesSlide2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3.xml"/></Relationships>
</file>

<file path=ppt/notesSlides/_rels/notesSlide2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4.xml"/></Relationships>
</file>

<file path=ppt/notesSlides/_rels/notesSlide2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5.xml"/></Relationships>
</file>

<file path=ppt/notesSlides/_rels/notesSlide2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6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charset="0"/>
              <a:buChar char="•"/>
            </a:pPr>
            <a:r>
              <a:rPr lang="en-US" dirty="0" smtClean="0"/>
              <a:t>Memorize tables in the</a:t>
            </a:r>
            <a:r>
              <a:rPr lang="en-US" baseline="0" dirty="0" smtClean="0"/>
              <a:t> textbook for muscles</a:t>
            </a:r>
          </a:p>
          <a:p>
            <a:pPr marL="171450" indent="-171450">
              <a:buFont typeface="Arial" charset="0"/>
              <a:buChar char="•"/>
            </a:pPr>
            <a:r>
              <a:rPr lang="en-US" baseline="0" dirty="0" smtClean="0"/>
              <a:t>ANP FLIX*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F12A40-1CEB-CE40-9785-699944AE87D4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98800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charset="0"/>
              <a:buChar char="•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F12A40-1CEB-CE40-9785-699944AE87D4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70944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charset="0"/>
              <a:buChar char="•"/>
            </a:pPr>
            <a:r>
              <a:rPr lang="en-US" dirty="0" smtClean="0"/>
              <a:t>Femur, thigh muscle, look at elongated</a:t>
            </a:r>
            <a:r>
              <a:rPr lang="en-US" baseline="0" dirty="0" smtClean="0"/>
              <a:t> neck</a:t>
            </a:r>
          </a:p>
          <a:p>
            <a:pPr marL="171450" indent="-171450">
              <a:buFont typeface="Arial" charset="0"/>
              <a:buChar char="•"/>
            </a:pPr>
            <a:r>
              <a:rPr lang="en-US" baseline="0" dirty="0" smtClean="0"/>
              <a:t>Origin: bone to which the muscle attaches that does not more *</a:t>
            </a:r>
          </a:p>
          <a:p>
            <a:pPr marL="171450" indent="-171450">
              <a:buFont typeface="Arial" charset="0"/>
              <a:buChar char="•"/>
            </a:pPr>
            <a:r>
              <a:rPr lang="en-US" baseline="0" dirty="0" smtClean="0"/>
              <a:t>Insertion: bone that moves*</a:t>
            </a:r>
          </a:p>
          <a:p>
            <a:pPr marL="171450" indent="-171450">
              <a:buFont typeface="Arial" charset="0"/>
              <a:buChar char="•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F12A40-1CEB-CE40-9785-699944AE87D4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732124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charset="0"/>
              <a:buChar char="•"/>
            </a:pPr>
            <a:r>
              <a:rPr lang="en-US" dirty="0" smtClean="0"/>
              <a:t>Parallel: same orientation,</a:t>
            </a:r>
            <a:r>
              <a:rPr lang="en-US" baseline="0" dirty="0" smtClean="0"/>
              <a:t> strap like = same thickness, fusiform = thicker in the middle then narrows down</a:t>
            </a:r>
          </a:p>
          <a:p>
            <a:pPr marL="171450" indent="-171450">
              <a:buFont typeface="Arial" charset="0"/>
              <a:buChar char="•"/>
            </a:pPr>
            <a:r>
              <a:rPr lang="en-US" baseline="0" dirty="0" smtClean="0"/>
              <a:t>Pennate: </a:t>
            </a:r>
            <a:r>
              <a:rPr lang="en-US" baseline="0" dirty="0" err="1" smtClean="0"/>
              <a:t>unipennate</a:t>
            </a:r>
            <a:r>
              <a:rPr lang="en-US" baseline="0" dirty="0" smtClean="0"/>
              <a:t> half feather, </a:t>
            </a:r>
            <a:r>
              <a:rPr lang="en-US" baseline="0" dirty="0" err="1" smtClean="0"/>
              <a:t>bipennate</a:t>
            </a:r>
            <a:r>
              <a:rPr lang="en-US" baseline="0" dirty="0" smtClean="0"/>
              <a:t> full feather, </a:t>
            </a:r>
            <a:r>
              <a:rPr lang="en-US" baseline="0" dirty="0" err="1" smtClean="0"/>
              <a:t>multipennate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mutiple</a:t>
            </a:r>
            <a:r>
              <a:rPr lang="en-US" baseline="0" dirty="0" smtClean="0"/>
              <a:t> feathers</a:t>
            </a:r>
          </a:p>
          <a:p>
            <a:pPr marL="171450" indent="-171450">
              <a:buFont typeface="Arial" charset="0"/>
              <a:buChar char="•"/>
            </a:pPr>
            <a:r>
              <a:rPr lang="en-US" baseline="0" dirty="0" smtClean="0"/>
              <a:t>Convergent: fan shaped, </a:t>
            </a:r>
            <a:r>
              <a:rPr lang="en-US" baseline="0" dirty="0" err="1" smtClean="0"/>
              <a:t>spands</a:t>
            </a:r>
            <a:r>
              <a:rPr lang="en-US" baseline="0" dirty="0" smtClean="0"/>
              <a:t> shoulder joint allows for flexure of the upper limb</a:t>
            </a:r>
          </a:p>
          <a:p>
            <a:pPr marL="171450" indent="-171450">
              <a:buFont typeface="Arial" charset="0"/>
              <a:buChar char="•"/>
            </a:pPr>
            <a:r>
              <a:rPr lang="en-US" baseline="0" dirty="0" smtClean="0"/>
              <a:t>Circular: lips, allows to purse lips and open up, around the eyes too for squinting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F12A40-1CEB-CE40-9785-699944AE87D4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144916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charset="0"/>
              <a:buChar char="•"/>
            </a:pPr>
            <a:r>
              <a:rPr lang="en-US" dirty="0" smtClean="0"/>
              <a:t>Prim mover</a:t>
            </a:r>
            <a:r>
              <a:rPr lang="en-US" baseline="0" dirty="0" smtClean="0"/>
              <a:t>: elbow flexion</a:t>
            </a:r>
          </a:p>
          <a:p>
            <a:pPr marL="171450" indent="-171450">
              <a:buFont typeface="Arial" charset="0"/>
              <a:buChar char="•"/>
            </a:pPr>
            <a:r>
              <a:rPr lang="en-US" baseline="0" dirty="0" smtClean="0"/>
              <a:t>Antagonist: biceps </a:t>
            </a:r>
            <a:r>
              <a:rPr lang="en-US" baseline="0" dirty="0" err="1" smtClean="0"/>
              <a:t>brachii</a:t>
            </a:r>
            <a:endParaRPr lang="en-US" baseline="0" dirty="0" smtClean="0"/>
          </a:p>
          <a:p>
            <a:pPr marL="171450" indent="-171450">
              <a:buFont typeface="Arial" charset="0"/>
              <a:buChar char="•"/>
            </a:pPr>
            <a:r>
              <a:rPr lang="en-US" baseline="0" dirty="0" smtClean="0"/>
              <a:t>One supports movement one </a:t>
            </a:r>
            <a:r>
              <a:rPr lang="en-US" baseline="0" dirty="0" err="1" smtClean="0"/>
              <a:t>antigonises</a:t>
            </a:r>
            <a:r>
              <a:rPr lang="en-US" baseline="0" dirty="0" smtClean="0"/>
              <a:t> the movement</a:t>
            </a:r>
          </a:p>
          <a:p>
            <a:pPr marL="171450" indent="-171450">
              <a:buFont typeface="Arial" charset="0"/>
              <a:buChar char="•"/>
            </a:pPr>
            <a:r>
              <a:rPr lang="en-US" baseline="0" dirty="0" smtClean="0"/>
              <a:t>Synergist: smaller muscle to promote same movement or not allow extra movements to occur that you don’t want to happen</a:t>
            </a:r>
          </a:p>
          <a:p>
            <a:pPr marL="171450" indent="-171450">
              <a:buFont typeface="Arial" charset="0"/>
              <a:buChar char="•"/>
            </a:pPr>
            <a:r>
              <a:rPr lang="en-US" baseline="0" dirty="0" smtClean="0"/>
              <a:t>Fixator: involved in posture, responsible for keeping vertebral column straight and keeping head up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F12A40-1CEB-CE40-9785-699944AE87D4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429623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charset="0"/>
              <a:buChar char="•"/>
            </a:pPr>
            <a:r>
              <a:rPr lang="en-US" dirty="0" smtClean="0"/>
              <a:t>Extensor</a:t>
            </a:r>
            <a:r>
              <a:rPr lang="en-US" baseline="0" dirty="0" smtClean="0"/>
              <a:t> carpi </a:t>
            </a:r>
            <a:r>
              <a:rPr lang="en-US" baseline="0" dirty="0" err="1" smtClean="0"/>
              <a:t>radialis</a:t>
            </a:r>
            <a:r>
              <a:rPr lang="en-US" baseline="0" dirty="0" smtClean="0"/>
              <a:t> longus: wrist extensor, looking on thumb side for radial bone, longer one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F12A40-1CEB-CE40-9785-699944AE87D4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614080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charset="0"/>
              <a:buChar char="•"/>
            </a:pPr>
            <a:r>
              <a:rPr lang="en-US" b="1" i="1" dirty="0" err="1" smtClean="0">
                <a:solidFill>
                  <a:srgbClr val="996633"/>
                </a:solidFill>
              </a:rPr>
              <a:t>ʘ</a:t>
            </a:r>
            <a:r>
              <a:rPr lang="en-US" b="1" i="1" dirty="0" smtClean="0">
                <a:solidFill>
                  <a:srgbClr val="996633"/>
                </a:solidFill>
              </a:rPr>
              <a:t> anything with this symbol means there is a video</a:t>
            </a:r>
          </a:p>
          <a:p>
            <a:pPr marL="171450" indent="-171450">
              <a:buFont typeface="Arial" charset="0"/>
              <a:buChar char="•"/>
            </a:pPr>
            <a:r>
              <a:rPr lang="en-US" b="0" i="0" dirty="0" err="1" smtClean="0">
                <a:solidFill>
                  <a:srgbClr val="996633"/>
                </a:solidFill>
              </a:rPr>
              <a:t>Buccinator</a:t>
            </a:r>
            <a:r>
              <a:rPr lang="en-US" b="0" i="0" dirty="0" smtClean="0">
                <a:solidFill>
                  <a:srgbClr val="996633"/>
                </a:solidFill>
              </a:rPr>
              <a:t>:</a:t>
            </a:r>
            <a:r>
              <a:rPr lang="en-US" b="0" i="0" baseline="0" dirty="0" smtClean="0">
                <a:solidFill>
                  <a:srgbClr val="996633"/>
                </a:solidFill>
              </a:rPr>
              <a:t> sucking motion</a:t>
            </a:r>
          </a:p>
          <a:p>
            <a:pPr marL="171450" indent="-171450">
              <a:buFont typeface="Arial" charset="0"/>
              <a:buChar char="•"/>
            </a:pPr>
            <a:r>
              <a:rPr lang="en-US" b="0" i="0" baseline="0" dirty="0" smtClean="0">
                <a:solidFill>
                  <a:srgbClr val="996633"/>
                </a:solidFill>
              </a:rPr>
              <a:t>Platysma *MIDTERM LABELLING</a:t>
            </a:r>
            <a:endParaRPr lang="en-US" b="0" i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F12A40-1CEB-CE40-9785-699944AE87D4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375205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charset="0"/>
              <a:buChar char="•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F12A40-1CEB-CE40-9785-699944AE87D4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639035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charset="0"/>
              <a:buChar char="•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F12A40-1CEB-CE40-9785-699944AE87D4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56004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charset="0"/>
              <a:buChar char="•"/>
            </a:pPr>
            <a:r>
              <a:rPr lang="en-US" dirty="0" err="1" smtClean="0"/>
              <a:t>Glossus</a:t>
            </a:r>
            <a:r>
              <a:rPr lang="en-US" baseline="0" dirty="0" smtClean="0"/>
              <a:t> = something to do with the tongue</a:t>
            </a:r>
          </a:p>
          <a:p>
            <a:pPr marL="171450" indent="-171450">
              <a:buFont typeface="Arial" charset="0"/>
              <a:buChar char="•"/>
            </a:pPr>
            <a:r>
              <a:rPr lang="en-US" baseline="0" dirty="0" err="1" smtClean="0"/>
              <a:t>Genio</a:t>
            </a:r>
            <a:r>
              <a:rPr lang="en-US" baseline="0" dirty="0" smtClean="0"/>
              <a:t>: keeps tongue down, allows it to stick out</a:t>
            </a:r>
          </a:p>
          <a:p>
            <a:pPr marL="171450" indent="-171450">
              <a:buFont typeface="Arial" charset="0"/>
              <a:buChar char="•"/>
            </a:pPr>
            <a:r>
              <a:rPr lang="en-US" baseline="0" dirty="0" smtClean="0"/>
              <a:t>Hyo: flattens tongue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F12A40-1CEB-CE40-9785-699944AE87D4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837379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charset="0"/>
              <a:buChar char="•"/>
            </a:pPr>
            <a:r>
              <a:rPr lang="en-US" dirty="0" smtClean="0"/>
              <a:t>Masseter: wraps around</a:t>
            </a:r>
            <a:r>
              <a:rPr lang="en-US" baseline="0" dirty="0" smtClean="0"/>
              <a:t> mandible</a:t>
            </a:r>
          </a:p>
          <a:p>
            <a:pPr marL="171450" indent="-171450">
              <a:buFont typeface="Arial" charset="0"/>
              <a:buChar char="•"/>
            </a:pPr>
            <a:r>
              <a:rPr lang="en-US" dirty="0" smtClean="0"/>
              <a:t>Temporalis inserts</a:t>
            </a:r>
            <a:r>
              <a:rPr lang="en-US" baseline="0" dirty="0" smtClean="0"/>
              <a:t> onto mandible at level of coronoid process (closing movements)</a:t>
            </a:r>
          </a:p>
          <a:p>
            <a:pPr marL="171450" indent="-171450">
              <a:buFont typeface="Arial" charset="0"/>
              <a:buChar char="•"/>
            </a:pPr>
            <a:r>
              <a:rPr lang="en-US" baseline="0" dirty="0" smtClean="0"/>
              <a:t>Pterygoid: originate on sphenoid then head towards mandible (side to side movements)</a:t>
            </a:r>
          </a:p>
          <a:p>
            <a:pPr marL="171450" indent="-171450">
              <a:buFont typeface="Arial" charset="0"/>
              <a:buChar char="•"/>
            </a:pPr>
            <a:r>
              <a:rPr lang="en-US" baseline="0" dirty="0" err="1" smtClean="0"/>
              <a:t>Buccinator</a:t>
            </a:r>
            <a:r>
              <a:rPr lang="en-US" baseline="0" dirty="0" smtClean="0"/>
              <a:t>: keeps food between teeth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F12A40-1CEB-CE40-9785-699944AE87D4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141396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charset="0"/>
              <a:buChar char="•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F12A40-1CEB-CE40-9785-699944AE87D4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986401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charset="0"/>
              <a:buChar char="•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F12A40-1CEB-CE40-9785-699944AE87D4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648145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charset="0"/>
              <a:buChar char="•"/>
            </a:pPr>
            <a:r>
              <a:rPr lang="en-US" dirty="0" smtClean="0"/>
              <a:t>Label</a:t>
            </a:r>
            <a:r>
              <a:rPr lang="en-US" baseline="0" dirty="0" smtClean="0"/>
              <a:t> for midterm</a:t>
            </a:r>
          </a:p>
          <a:p>
            <a:pPr marL="171450" indent="-171450">
              <a:buFont typeface="Arial" charset="0"/>
              <a:buChar char="•"/>
            </a:pPr>
            <a:r>
              <a:rPr lang="en-US" baseline="0" dirty="0" err="1" smtClean="0"/>
              <a:t>Capitus</a:t>
            </a:r>
            <a:r>
              <a:rPr lang="en-US" baseline="0" dirty="0" smtClean="0"/>
              <a:t> = head</a:t>
            </a:r>
          </a:p>
          <a:p>
            <a:pPr marL="171450" indent="-171450">
              <a:buFont typeface="Arial" charset="0"/>
              <a:buChar char="•"/>
            </a:pPr>
            <a:r>
              <a:rPr lang="en-US" baseline="0" dirty="0" err="1" smtClean="0"/>
              <a:t>Cervicus</a:t>
            </a:r>
            <a:r>
              <a:rPr lang="en-US" baseline="0" dirty="0" smtClean="0"/>
              <a:t> = neck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F12A40-1CEB-CE40-9785-699944AE87D4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206922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charset="0"/>
              <a:buChar char="•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F12A40-1CEB-CE40-9785-699944AE87D4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089514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charset="0"/>
              <a:buChar char="•"/>
            </a:pPr>
            <a:r>
              <a:rPr lang="en-US" dirty="0" smtClean="0"/>
              <a:t>Know names</a:t>
            </a:r>
            <a:r>
              <a:rPr lang="en-US" baseline="0" dirty="0" smtClean="0"/>
              <a:t> of 3 muscles of erector spinae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F12A40-1CEB-CE40-9785-699944AE87D4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589874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charset="0"/>
              <a:buChar char="•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F12A40-1CEB-CE40-9785-699944AE87D4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15839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charset="0"/>
              <a:buChar char="•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F12A40-1CEB-CE40-9785-699944AE87D4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88858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charset="0"/>
              <a:buChar char="•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F12A40-1CEB-CE40-9785-699944AE87D4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658548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charset="0"/>
              <a:buChar char="•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F12A40-1CEB-CE40-9785-699944AE87D4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669542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charset="0"/>
              <a:buChar char="•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F12A40-1CEB-CE40-9785-699944AE87D4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847964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charset="0"/>
              <a:buChar char="•"/>
            </a:pPr>
            <a:r>
              <a:rPr lang="en-US" dirty="0" smtClean="0"/>
              <a:t>Point to all of it = </a:t>
            </a:r>
            <a:r>
              <a:rPr lang="en-US" smtClean="0"/>
              <a:t>pelvic diagram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F12A40-1CEB-CE40-9785-699944AE87D4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338614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charset="0"/>
              <a:buChar char="•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F12A40-1CEB-CE40-9785-699944AE87D4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807365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charset="0"/>
              <a:buChar char="•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F12A40-1CEB-CE40-9785-699944AE87D4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92875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charset="0"/>
              <a:buChar char="•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F12A40-1CEB-CE40-9785-699944AE87D4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6903787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charset="0"/>
              <a:buChar char="•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F12A40-1CEB-CE40-9785-699944AE87D4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97269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E27CD36-0579-4E49-BD11-DF0398A6D2F3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457C02D-F8B0-48B7-91BB-4A1CF6CFDFA4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386FD14-6A0A-415A-8C1B-7DBF1DA8BBF1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1A07E93-724C-48E7-A52D-EB377954023B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C428F86-2B4A-4315-B2CF-EFDFAF8D4756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B0E2C70-F737-4419-8D58-BA6B45C52100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D8C8C94-8E06-4513-BD8E-583244EFE920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6934D99-A3B1-4C38-87AB-6A4511168931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4B7525F-D0F6-499C-A2D7-7636DDF63F91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4D62E20-3818-4CF2-B5CD-26D5B8A0C9EE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EE7E18E-FA90-4AA2-B1BC-BE72D41A9727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D0C30578-2DC7-4CCA-BFA3-4BE0223B33BA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en.wikibooks.org/wiki/Image:Lateral_head_anatomy.jpg" TargetMode="External"/><Relationship Id="rId4" Type="http://schemas.openxmlformats.org/officeDocument/2006/relationships/image" Target="../media/image1.jpeg"/><Relationship Id="rId5" Type="http://schemas.openxmlformats.org/officeDocument/2006/relationships/hyperlink" Target="http://en.wikibooks.org/wiki/Human_Physiology/The_Muscular_System" TargetMode="External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4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5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4" Type="http://schemas.openxmlformats.org/officeDocument/2006/relationships/notesSlide" Target="../notesSlides/notesSlide9.xml"/><Relationship Id="rId5" Type="http://schemas.openxmlformats.org/officeDocument/2006/relationships/image" Target="../media/image6.png"/><Relationship Id="rId1" Type="http://schemas.microsoft.com/office/2007/relationships/media" Target="file:///D:\ANP1106C%20Muscle\buccinator.mpg" TargetMode="External"/><Relationship Id="rId2" Type="http://schemas.openxmlformats.org/officeDocument/2006/relationships/video" Target="file:///D:\ANP1106C%20Muscle\buccinator.mpg" TargetMode="Externa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7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4" Type="http://schemas.openxmlformats.org/officeDocument/2006/relationships/notesSlide" Target="../notesSlides/notesSlide12.xml"/><Relationship Id="rId5" Type="http://schemas.openxmlformats.org/officeDocument/2006/relationships/image" Target="../media/image9.png"/><Relationship Id="rId1" Type="http://schemas.microsoft.com/office/2007/relationships/media" Target="file:///D:\ANP1106C%20Muscle\masseter.mpg" TargetMode="External"/><Relationship Id="rId2" Type="http://schemas.openxmlformats.org/officeDocument/2006/relationships/video" Target="file:///D:\ANP1106C%20Muscle\masseter.mpg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4" Type="http://schemas.openxmlformats.org/officeDocument/2006/relationships/notesSlide" Target="../notesSlides/notesSlide13.xml"/><Relationship Id="rId5" Type="http://schemas.openxmlformats.org/officeDocument/2006/relationships/image" Target="../media/image10.png"/><Relationship Id="rId1" Type="http://schemas.microsoft.com/office/2007/relationships/media" Target="file:///D:\ANP1106C%20Muscle\temporalis.mpg" TargetMode="External"/><Relationship Id="rId2" Type="http://schemas.openxmlformats.org/officeDocument/2006/relationships/video" Target="file:///D:\ANP1106C%20Muscle\temporalis.mpg" TargetMode="Externa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1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4" Type="http://schemas.openxmlformats.org/officeDocument/2006/relationships/notesSlide" Target="../notesSlides/notesSlide15.xml"/><Relationship Id="rId5" Type="http://schemas.openxmlformats.org/officeDocument/2006/relationships/image" Target="../media/image12.png"/><Relationship Id="rId1" Type="http://schemas.microsoft.com/office/2007/relationships/media" Target="file:///D:\ANP1106C%20Muscle\splenius_capitis.mpg" TargetMode="External"/><Relationship Id="rId2" Type="http://schemas.openxmlformats.org/officeDocument/2006/relationships/video" Target="file:///D:\ANP1106C%20Muscle\splenius_capitis.mpg" TargetMode="Externa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1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4" Type="http://schemas.openxmlformats.org/officeDocument/2006/relationships/notesSlide" Target="../notesSlides/notesSlide17.xml"/><Relationship Id="rId5" Type="http://schemas.openxmlformats.org/officeDocument/2006/relationships/image" Target="../media/image14.png"/><Relationship Id="rId1" Type="http://schemas.microsoft.com/office/2007/relationships/media" Target="file:///D:\ANP1106C%20Muscle\semispinalis_capitis.mpg" TargetMode="External"/><Relationship Id="rId2" Type="http://schemas.openxmlformats.org/officeDocument/2006/relationships/video" Target="file:///D:\ANP1106C%20Muscle\semispinalis_capitis.mpg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4" Type="http://schemas.openxmlformats.org/officeDocument/2006/relationships/image" Target="../media/image16.jpeg"/><Relationship Id="rId5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4" Type="http://schemas.openxmlformats.org/officeDocument/2006/relationships/notesSlide" Target="../notesSlides/notesSlide19.xml"/><Relationship Id="rId5" Type="http://schemas.openxmlformats.org/officeDocument/2006/relationships/image" Target="../media/image18.png"/><Relationship Id="rId1" Type="http://schemas.microsoft.com/office/2007/relationships/media" Target="file:///D:\ANP1106C%20Muscle\external_intercostals.mpg" TargetMode="External"/><Relationship Id="rId2" Type="http://schemas.openxmlformats.org/officeDocument/2006/relationships/video" Target="file:///D:\ANP1106C%20Muscle\external_intercostals.mpg" TargetMode="Externa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4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0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4" Type="http://schemas.openxmlformats.org/officeDocument/2006/relationships/notesSlide" Target="../notesSlides/notesSlide21.xml"/><Relationship Id="rId5" Type="http://schemas.openxmlformats.org/officeDocument/2006/relationships/image" Target="../media/image21.png"/><Relationship Id="rId1" Type="http://schemas.microsoft.com/office/2007/relationships/media" Target="file:///D:\ANP1106C%20Muscle\rectus_abdominis.mpg" TargetMode="External"/><Relationship Id="rId2" Type="http://schemas.openxmlformats.org/officeDocument/2006/relationships/video" Target="file:///D:\ANP1106C%20Muscle\rectus_abdominis.mpg" TargetMode="Externa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2.xml"/><Relationship Id="rId3" Type="http://schemas.openxmlformats.org/officeDocument/2006/relationships/image" Target="../media/image22.jpe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3.xml"/><Relationship Id="rId3" Type="http://schemas.openxmlformats.org/officeDocument/2006/relationships/image" Target="../media/image23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4" Type="http://schemas.openxmlformats.org/officeDocument/2006/relationships/notesSlide" Target="../notesSlides/notesSlide24.xml"/><Relationship Id="rId5" Type="http://schemas.openxmlformats.org/officeDocument/2006/relationships/image" Target="../media/image24.png"/><Relationship Id="rId1" Type="http://schemas.microsoft.com/office/2007/relationships/media" Target="file:///D:\ANP1106C%20Muscle\latissimus_dorsi.mpg" TargetMode="External"/><Relationship Id="rId2" Type="http://schemas.openxmlformats.org/officeDocument/2006/relationships/video" Target="file:///D:\ANP1106C%20Muscle\latissimus_dorsi.mpg" TargetMode="Externa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4" Type="http://schemas.openxmlformats.org/officeDocument/2006/relationships/notesSlide" Target="../notesSlides/notesSlide25.xml"/><Relationship Id="rId5" Type="http://schemas.openxmlformats.org/officeDocument/2006/relationships/image" Target="../media/image25.png"/><Relationship Id="rId1" Type="http://schemas.microsoft.com/office/2007/relationships/media" Target="file:///D:\ANP1106C%20Muscle\deltoid.mpg" TargetMode="External"/><Relationship Id="rId2" Type="http://schemas.openxmlformats.org/officeDocument/2006/relationships/video" Target="file:///D:\ANP1106C%20Muscle\deltoid.mpg" TargetMode="Externa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4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92" name="Picture 8" descr="Head and Neck Muscles">
            <a:hlinkClick r:id="rId3" tooltip="Head and Neck Muscles"/>
          </p:cNvPr>
          <p:cNvPicPr>
            <a:picLocks noChangeAspect="1" noChangeArrowheads="1"/>
          </p:cNvPicPr>
          <p:nvPr/>
        </p:nvPicPr>
        <p:blipFill>
          <a:blip r:embed="rId4" cstate="print">
            <a:lum bright="-6000" contrast="12000"/>
          </a:blip>
          <a:srcRect/>
          <a:stretch>
            <a:fillRect/>
          </a:stretch>
        </p:blipFill>
        <p:spPr bwMode="auto">
          <a:xfrm>
            <a:off x="4946650" y="1600200"/>
            <a:ext cx="4197350" cy="4962525"/>
          </a:xfrm>
          <a:prstGeom prst="rect">
            <a:avLst/>
          </a:prstGeom>
          <a:noFill/>
        </p:spPr>
      </p:pic>
      <p:sp>
        <p:nvSpPr>
          <p:cNvPr id="16393" name="WordArt 9"/>
          <p:cNvSpPr>
            <a:spLocks noChangeArrowheads="1" noChangeShapeType="1" noTextEdit="1"/>
          </p:cNvSpPr>
          <p:nvPr/>
        </p:nvSpPr>
        <p:spPr bwMode="auto">
          <a:xfrm>
            <a:off x="152400" y="419100"/>
            <a:ext cx="7181850" cy="2667000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scene3d>
              <a:camera prst="legacyPerspectiveFront">
                <a:rot lat="20519999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pPr algn="ctr"/>
            <a:r>
              <a:rPr lang="en-US" sz="36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E701"/>
                    </a:gs>
                    <a:gs pos="100000">
                      <a:srgbClr val="8E2200"/>
                    </a:gs>
                  </a:gsLst>
                  <a:lin ang="5400000" scaled="1"/>
                </a:gradFill>
                <a:latin typeface="Impact"/>
              </a:rPr>
              <a:t>Topic 5: Anatomy of the</a:t>
            </a:r>
          </a:p>
          <a:p>
            <a:pPr algn="ctr"/>
            <a:r>
              <a:rPr lang="en-US" sz="36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E701"/>
                    </a:gs>
                    <a:gs pos="100000">
                      <a:srgbClr val="8E2200"/>
                    </a:gs>
                  </a:gsLst>
                  <a:lin ang="5400000" scaled="1"/>
                </a:gradFill>
                <a:latin typeface="Impact"/>
              </a:rPr>
              <a:t>Muscular </a:t>
            </a:r>
            <a:r>
              <a:rPr lang="en-US" sz="3600" kern="10" dirty="0" smtClean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E701"/>
                    </a:gs>
                    <a:gs pos="100000">
                      <a:srgbClr val="8E2200"/>
                    </a:gs>
                  </a:gsLst>
                  <a:lin ang="5400000" scaled="1"/>
                </a:gradFill>
                <a:latin typeface="Impact"/>
              </a:rPr>
              <a:t>System</a:t>
            </a:r>
          </a:p>
          <a:p>
            <a:pPr algn="ctr"/>
            <a:r>
              <a:rPr lang="en-US" sz="3600" kern="10" dirty="0" smtClean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E701"/>
                    </a:gs>
                    <a:gs pos="100000">
                      <a:srgbClr val="8E2200"/>
                    </a:gs>
                  </a:gsLst>
                  <a:lin ang="5400000" scaled="1"/>
                </a:gradFill>
                <a:latin typeface="Impact"/>
              </a:rPr>
              <a:t>Part 1</a:t>
            </a:r>
            <a:endParaRPr lang="en-US" sz="36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E701"/>
                  </a:gs>
                  <a:gs pos="100000">
                    <a:srgbClr val="8E2200"/>
                  </a:gs>
                </a:gsLst>
                <a:lin ang="5400000" scaled="1"/>
              </a:gradFill>
              <a:latin typeface="Impact"/>
            </a:endParaRPr>
          </a:p>
        </p:txBody>
      </p:sp>
      <p:sp>
        <p:nvSpPr>
          <p:cNvPr id="16394" name="Text Box 10"/>
          <p:cNvSpPr txBox="1">
            <a:spLocks noChangeArrowheads="1"/>
          </p:cNvSpPr>
          <p:nvPr/>
        </p:nvSpPr>
        <p:spPr bwMode="auto">
          <a:xfrm>
            <a:off x="792163" y="4459288"/>
            <a:ext cx="16938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/>
              <a:t>Chapter 10</a:t>
            </a:r>
          </a:p>
        </p:txBody>
      </p:sp>
      <p:sp>
        <p:nvSpPr>
          <p:cNvPr id="16395" name="Rectangle 11"/>
          <p:cNvSpPr>
            <a:spLocks noChangeArrowheads="1"/>
          </p:cNvSpPr>
          <p:nvPr/>
        </p:nvSpPr>
        <p:spPr bwMode="auto">
          <a:xfrm>
            <a:off x="2090738" y="6391275"/>
            <a:ext cx="4981575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200">
                <a:hlinkClick r:id="rId5"/>
              </a:rPr>
              <a:t>http://en.wikibooks.org/wiki/Human_Physiology/The_Muscular_System</a:t>
            </a:r>
            <a:r>
              <a:rPr lang="en-US" sz="1200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40" name="Text Box 4"/>
          <p:cNvSpPr txBox="1">
            <a:spLocks noChangeArrowheads="1"/>
          </p:cNvSpPr>
          <p:nvPr/>
        </p:nvSpPr>
        <p:spPr bwMode="auto">
          <a:xfrm>
            <a:off x="0" y="914400"/>
            <a:ext cx="9144000" cy="3847207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457200" indent="-457200" algn="ctr" eaLnBrk="0" hangingPunct="0">
              <a:spcBef>
                <a:spcPct val="50000"/>
              </a:spcBef>
            </a:pPr>
            <a:r>
              <a:rPr lang="en-US" sz="2400" b="1" dirty="0">
                <a:solidFill>
                  <a:srgbClr val="CC66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5.1  GROSS ANATOMY OF A SKELETAL MUSCLE</a:t>
            </a:r>
            <a:endParaRPr lang="en-US" sz="2400" dirty="0">
              <a:solidFill>
                <a:srgbClr val="CC66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457200" indent="-457200" eaLnBrk="0" hangingPunct="0">
              <a:spcBef>
                <a:spcPct val="50000"/>
              </a:spcBef>
            </a:pPr>
            <a:r>
              <a:rPr lang="en-US" dirty="0"/>
              <a:t>•  recall that muscle </a:t>
            </a:r>
            <a:r>
              <a:rPr lang="en-US" b="1" dirty="0">
                <a:solidFill>
                  <a:srgbClr val="CC6600"/>
                </a:solidFill>
              </a:rPr>
              <a:t>fiber</a:t>
            </a:r>
            <a:r>
              <a:rPr lang="en-US" dirty="0"/>
              <a:t> is the name of a single muscle tissue cell</a:t>
            </a:r>
          </a:p>
          <a:p>
            <a:pPr marL="457200" indent="-457200" eaLnBrk="0" hangingPunct="0">
              <a:spcBef>
                <a:spcPct val="50000"/>
              </a:spcBef>
            </a:pPr>
            <a:r>
              <a:rPr lang="en-US" dirty="0"/>
              <a:t>•  several different levels of CT wrapping</a:t>
            </a:r>
          </a:p>
          <a:p>
            <a:pPr marL="457200" indent="-457200" eaLnBrk="0" hangingPunct="0">
              <a:spcBef>
                <a:spcPct val="50000"/>
              </a:spcBef>
            </a:pPr>
            <a:r>
              <a:rPr lang="en-US" dirty="0"/>
              <a:t>1)  </a:t>
            </a:r>
            <a:r>
              <a:rPr lang="en-US" b="1" dirty="0">
                <a:solidFill>
                  <a:srgbClr val="CC6600"/>
                </a:solidFill>
              </a:rPr>
              <a:t>endomysium:</a:t>
            </a:r>
            <a:r>
              <a:rPr lang="en-US" b="1" dirty="0"/>
              <a:t>  </a:t>
            </a:r>
            <a:r>
              <a:rPr lang="en-US" dirty="0"/>
              <a:t>fine layer of CT that surrounds each muscle fiber (cell)</a:t>
            </a:r>
          </a:p>
          <a:p>
            <a:pPr marL="457200" indent="-457200" eaLnBrk="0" hangingPunct="0">
              <a:spcBef>
                <a:spcPct val="50000"/>
              </a:spcBef>
              <a:buFontTx/>
              <a:buAutoNum type="arabicParenR" startAt="2"/>
            </a:pPr>
            <a:r>
              <a:rPr lang="en-US" b="1" dirty="0">
                <a:solidFill>
                  <a:srgbClr val="CC6600"/>
                </a:solidFill>
              </a:rPr>
              <a:t>perimysium:</a:t>
            </a:r>
            <a:r>
              <a:rPr lang="en-US" dirty="0"/>
              <a:t>  sheath around a </a:t>
            </a:r>
            <a:r>
              <a:rPr lang="en-US" b="1" dirty="0">
                <a:solidFill>
                  <a:srgbClr val="CC6600"/>
                </a:solidFill>
              </a:rPr>
              <a:t>fascicle</a:t>
            </a:r>
          </a:p>
          <a:p>
            <a:pPr marL="457200" indent="-457200" eaLnBrk="0" hangingPunct="0">
              <a:spcBef>
                <a:spcPct val="50000"/>
              </a:spcBef>
            </a:pPr>
            <a:r>
              <a:rPr lang="en-US" dirty="0"/>
              <a:t>3)  </a:t>
            </a:r>
            <a:r>
              <a:rPr lang="en-US" b="1" dirty="0" err="1">
                <a:solidFill>
                  <a:srgbClr val="CC6600"/>
                </a:solidFill>
              </a:rPr>
              <a:t>epimysium</a:t>
            </a:r>
            <a:r>
              <a:rPr lang="en-US" b="1" dirty="0">
                <a:solidFill>
                  <a:srgbClr val="CC6600"/>
                </a:solidFill>
              </a:rPr>
              <a:t>:</a:t>
            </a:r>
            <a:r>
              <a:rPr lang="en-US" dirty="0"/>
              <a:t>  dense, fibrous CT that surrounds &amp; holds together a group of fascicles = outside layer of a single muscle</a:t>
            </a:r>
          </a:p>
          <a:p>
            <a:pPr marL="457200" indent="-457200" eaLnBrk="0" hangingPunct="0">
              <a:spcBef>
                <a:spcPct val="50000"/>
              </a:spcBef>
            </a:pPr>
            <a:r>
              <a:rPr lang="en-US" dirty="0"/>
              <a:t>5)  </a:t>
            </a:r>
            <a:r>
              <a:rPr lang="en-US" b="1" dirty="0">
                <a:solidFill>
                  <a:srgbClr val="CC6600"/>
                </a:solidFill>
              </a:rPr>
              <a:t>deep fascia:</a:t>
            </a:r>
            <a:r>
              <a:rPr lang="en-US" dirty="0"/>
              <a:t>  still coarser layer of dense CT that binds muscles into functional </a:t>
            </a:r>
            <a:r>
              <a:rPr lang="en-US" dirty="0" smtClean="0"/>
              <a:t>groups </a:t>
            </a:r>
            <a:r>
              <a:rPr lang="en-US" dirty="0"/>
              <a:t>»» </a:t>
            </a:r>
            <a:r>
              <a:rPr lang="en-US" dirty="0" err="1"/>
              <a:t>eg</a:t>
            </a:r>
            <a:r>
              <a:rPr lang="en-US" dirty="0"/>
              <a:t>: hamstrings </a:t>
            </a:r>
            <a:r>
              <a:rPr lang="en-US" dirty="0" err="1"/>
              <a:t>vs</a:t>
            </a:r>
            <a:r>
              <a:rPr lang="en-US" dirty="0"/>
              <a:t> quadriceps</a:t>
            </a:r>
            <a:endParaRPr lang="en-US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7"/>
          <p:cNvSpPr txBox="1">
            <a:spLocks noChangeArrowheads="1"/>
          </p:cNvSpPr>
          <p:nvPr/>
        </p:nvSpPr>
        <p:spPr bwMode="auto">
          <a:xfrm>
            <a:off x="0" y="3743347"/>
            <a:ext cx="9144000" cy="2856167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0" hangingPunct="0">
              <a:lnSpc>
                <a:spcPct val="90000"/>
              </a:lnSpc>
              <a:spcBef>
                <a:spcPct val="50000"/>
              </a:spcBef>
            </a:pPr>
            <a:r>
              <a:rPr lang="en-US" sz="2400" b="1" dirty="0">
                <a:solidFill>
                  <a:srgbClr val="CC66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MUSCLE ATTACHMENTS</a:t>
            </a:r>
          </a:p>
          <a:p>
            <a:pPr eaLnBrk="0" hangingPunct="0">
              <a:lnSpc>
                <a:spcPct val="90000"/>
              </a:lnSpc>
              <a:spcBef>
                <a:spcPct val="50000"/>
              </a:spcBef>
            </a:pPr>
            <a:r>
              <a:rPr lang="en-US" dirty="0" smtClean="0"/>
              <a:t>• most </a:t>
            </a:r>
            <a:r>
              <a:rPr lang="en-US" dirty="0"/>
              <a:t>muscles span joints</a:t>
            </a:r>
          </a:p>
          <a:p>
            <a:pPr eaLnBrk="0" hangingPunct="0">
              <a:lnSpc>
                <a:spcPct val="90000"/>
              </a:lnSpc>
              <a:spcBef>
                <a:spcPct val="50000"/>
              </a:spcBef>
            </a:pPr>
            <a:r>
              <a:rPr lang="en-US" dirty="0"/>
              <a:t>• </a:t>
            </a:r>
            <a:r>
              <a:rPr lang="en-US" dirty="0" smtClean="0"/>
              <a:t>most </a:t>
            </a:r>
            <a:r>
              <a:rPr lang="en-US" dirty="0"/>
              <a:t>muscles are attached to bones in at least 2 places</a:t>
            </a:r>
          </a:p>
          <a:p>
            <a:pPr eaLnBrk="0" hangingPunct="0">
              <a:lnSpc>
                <a:spcPct val="90000"/>
              </a:lnSpc>
              <a:spcBef>
                <a:spcPct val="50000"/>
              </a:spcBef>
            </a:pPr>
            <a:r>
              <a:rPr lang="en-US" b="1" dirty="0">
                <a:solidFill>
                  <a:srgbClr val="CC6600"/>
                </a:solidFill>
              </a:rPr>
              <a:t>origin:</a:t>
            </a:r>
            <a:r>
              <a:rPr lang="en-US" b="1" dirty="0">
                <a:solidFill>
                  <a:srgbClr val="9900CC"/>
                </a:solidFill>
              </a:rPr>
              <a:t> </a:t>
            </a:r>
            <a:r>
              <a:rPr lang="en-US" dirty="0"/>
              <a:t> ……………………..</a:t>
            </a:r>
          </a:p>
          <a:p>
            <a:pPr eaLnBrk="0" hangingPunct="0">
              <a:lnSpc>
                <a:spcPct val="90000"/>
              </a:lnSpc>
              <a:spcBef>
                <a:spcPct val="50000"/>
              </a:spcBef>
            </a:pPr>
            <a:r>
              <a:rPr lang="en-US" b="1" dirty="0">
                <a:solidFill>
                  <a:srgbClr val="CC6600"/>
                </a:solidFill>
              </a:rPr>
              <a:t>insertion:</a:t>
            </a:r>
            <a:r>
              <a:rPr lang="en-US" dirty="0"/>
              <a:t> </a:t>
            </a:r>
            <a:r>
              <a:rPr lang="en-US" dirty="0" smtClean="0"/>
              <a:t>……………………..</a:t>
            </a:r>
          </a:p>
          <a:p>
            <a:pPr algn="ctr" eaLnBrk="0" hangingPunct="0">
              <a:lnSpc>
                <a:spcPct val="90000"/>
              </a:lnSpc>
              <a:spcBef>
                <a:spcPct val="50000"/>
              </a:spcBef>
            </a:pPr>
            <a:r>
              <a:rPr lang="en-US" dirty="0" smtClean="0"/>
              <a:t>Most attachments are indirect attachments involving either a </a:t>
            </a:r>
            <a:r>
              <a:rPr lang="en-US" b="1" dirty="0" smtClean="0">
                <a:solidFill>
                  <a:srgbClr val="CC6600"/>
                </a:solidFill>
              </a:rPr>
              <a:t>tendon</a:t>
            </a:r>
            <a:r>
              <a:rPr lang="en-US" dirty="0" smtClean="0"/>
              <a:t> or an </a:t>
            </a:r>
            <a:r>
              <a:rPr lang="en-US" b="1" dirty="0" err="1" smtClean="0">
                <a:solidFill>
                  <a:srgbClr val="CC6600"/>
                </a:solidFill>
              </a:rPr>
              <a:t>aponeurosis</a:t>
            </a:r>
            <a:endParaRPr lang="en-US" b="1" dirty="0"/>
          </a:p>
        </p:txBody>
      </p:sp>
      <p:pic>
        <p:nvPicPr>
          <p:cNvPr id="3" name="Picture 8" descr="E:\Chapter_09\B_JPEG_Images_and_Tables\a_labeled\figure_09_01a_labeled.jpg"/>
          <p:cNvPicPr>
            <a:picLocks noChangeAspect="1" noChangeArrowheads="1"/>
          </p:cNvPicPr>
          <p:nvPr/>
        </p:nvPicPr>
        <p:blipFill>
          <a:blip r:embed="rId3" cstate="print"/>
          <a:srcRect t="2647" b="11344"/>
          <a:stretch>
            <a:fillRect/>
          </a:stretch>
        </p:blipFill>
        <p:spPr bwMode="auto">
          <a:xfrm>
            <a:off x="2730674" y="81419"/>
            <a:ext cx="6313119" cy="3571422"/>
          </a:xfrm>
          <a:prstGeom prst="rect">
            <a:avLst/>
          </a:prstGeom>
          <a:noFill/>
        </p:spPr>
      </p:pic>
      <p:sp>
        <p:nvSpPr>
          <p:cNvPr id="4" name="Text Box 6"/>
          <p:cNvSpPr txBox="1">
            <a:spLocks noChangeArrowheads="1"/>
          </p:cNvSpPr>
          <p:nvPr/>
        </p:nvSpPr>
        <p:spPr bwMode="auto">
          <a:xfrm>
            <a:off x="811060" y="1178992"/>
            <a:ext cx="1082675" cy="376237"/>
          </a:xfrm>
          <a:prstGeom prst="rect">
            <a:avLst/>
          </a:prstGeom>
          <a:noFill/>
          <a:ln w="9525">
            <a:solidFill>
              <a:srgbClr val="CC6600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sz="1800" dirty="0"/>
              <a:t>Fig. 9.1a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ext Box 2"/>
          <p:cNvSpPr txBox="1">
            <a:spLocks noChangeArrowheads="1"/>
          </p:cNvSpPr>
          <p:nvPr/>
        </p:nvSpPr>
        <p:spPr bwMode="auto">
          <a:xfrm>
            <a:off x="125260" y="1149111"/>
            <a:ext cx="6413325" cy="5219891"/>
          </a:xfrm>
          <a:prstGeom prst="rect">
            <a:avLst/>
          </a:prstGeom>
          <a:noFill/>
          <a:ln w="762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854075" indent="-854075" algn="ctr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sz="2400" b="1" dirty="0">
                <a:solidFill>
                  <a:srgbClr val="990033"/>
                </a:solidFill>
              </a:rPr>
              <a:t>ARRANGEMENT OF FASCICLES</a:t>
            </a:r>
            <a:endParaRPr lang="en-US" sz="2400" dirty="0">
              <a:solidFill>
                <a:srgbClr val="990033"/>
              </a:solidFill>
            </a:endParaRPr>
          </a:p>
          <a:p>
            <a:pPr marL="854075" indent="-854075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dirty="0"/>
              <a:t>•  all skeletal muscles have fascicles</a:t>
            </a:r>
          </a:p>
          <a:p>
            <a:pPr marL="854075" indent="-854075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dirty="0"/>
              <a:t>•  4 </a:t>
            </a:r>
            <a:r>
              <a:rPr lang="en-US" dirty="0" smtClean="0"/>
              <a:t>basic patterns</a:t>
            </a:r>
            <a:r>
              <a:rPr lang="en-US" dirty="0"/>
              <a:t>:  </a:t>
            </a:r>
          </a:p>
          <a:p>
            <a:pPr marL="854075" indent="-854075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b="1" dirty="0">
                <a:solidFill>
                  <a:srgbClr val="990033"/>
                </a:solidFill>
              </a:rPr>
              <a:t>Parallel:</a:t>
            </a:r>
            <a:r>
              <a:rPr lang="en-US" dirty="0"/>
              <a:t>  </a:t>
            </a:r>
          </a:p>
          <a:p>
            <a:pPr marL="854075" indent="-854075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dirty="0"/>
              <a:t>•  can be </a:t>
            </a:r>
            <a:r>
              <a:rPr lang="en-US" b="1" i="1" dirty="0" err="1"/>
              <a:t>straplike</a:t>
            </a:r>
            <a:r>
              <a:rPr lang="en-US" dirty="0"/>
              <a:t> (</a:t>
            </a:r>
            <a:r>
              <a:rPr lang="en-US" i="1" dirty="0">
                <a:solidFill>
                  <a:srgbClr val="990033"/>
                </a:solidFill>
              </a:rPr>
              <a:t>sartorius</a:t>
            </a:r>
            <a:r>
              <a:rPr lang="en-US" dirty="0"/>
              <a:t>) or </a:t>
            </a:r>
            <a:r>
              <a:rPr lang="en-US" b="1" i="1" dirty="0" err="1"/>
              <a:t>fusiform</a:t>
            </a:r>
            <a:r>
              <a:rPr lang="en-US" dirty="0"/>
              <a:t> (</a:t>
            </a:r>
            <a:r>
              <a:rPr lang="en-US" i="1" dirty="0">
                <a:solidFill>
                  <a:srgbClr val="990033"/>
                </a:solidFill>
              </a:rPr>
              <a:t>biceps </a:t>
            </a:r>
            <a:r>
              <a:rPr lang="en-US" i="1" dirty="0" err="1">
                <a:solidFill>
                  <a:srgbClr val="990033"/>
                </a:solidFill>
              </a:rPr>
              <a:t>brachii</a:t>
            </a:r>
            <a:r>
              <a:rPr lang="en-US" i="1" dirty="0">
                <a:solidFill>
                  <a:srgbClr val="990033"/>
                </a:solidFill>
              </a:rPr>
              <a:t>)</a:t>
            </a:r>
          </a:p>
          <a:p>
            <a:pPr marL="854075" indent="-854075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b="1" dirty="0">
                <a:solidFill>
                  <a:srgbClr val="990033"/>
                </a:solidFill>
              </a:rPr>
              <a:t>Pennate:</a:t>
            </a:r>
            <a:r>
              <a:rPr lang="en-US" dirty="0"/>
              <a:t> </a:t>
            </a:r>
            <a:r>
              <a:rPr lang="en-US" b="1" i="1" dirty="0" err="1" smtClean="0"/>
              <a:t>unipennate</a:t>
            </a:r>
            <a:r>
              <a:rPr lang="en-US" b="1" i="1" dirty="0" smtClean="0"/>
              <a:t> </a:t>
            </a:r>
            <a:r>
              <a:rPr lang="en-US" dirty="0"/>
              <a:t>(</a:t>
            </a:r>
            <a:r>
              <a:rPr lang="en-US" dirty="0" err="1" smtClean="0"/>
              <a:t>eg</a:t>
            </a:r>
            <a:r>
              <a:rPr lang="en-US" dirty="0"/>
              <a:t>: </a:t>
            </a:r>
            <a:r>
              <a:rPr lang="en-US" i="1" dirty="0">
                <a:solidFill>
                  <a:srgbClr val="990033"/>
                </a:solidFill>
              </a:rPr>
              <a:t>extensor </a:t>
            </a:r>
            <a:r>
              <a:rPr lang="en-US" i="1" dirty="0" err="1" smtClean="0">
                <a:solidFill>
                  <a:srgbClr val="990033"/>
                </a:solidFill>
              </a:rPr>
              <a:t>digitorum</a:t>
            </a:r>
            <a:r>
              <a:rPr lang="en-US" i="1" dirty="0" smtClean="0">
                <a:solidFill>
                  <a:srgbClr val="990033"/>
                </a:solidFill>
              </a:rPr>
              <a:t> longus</a:t>
            </a:r>
            <a:r>
              <a:rPr lang="en-US" dirty="0" smtClean="0"/>
              <a:t>) (muscle that </a:t>
            </a:r>
            <a:r>
              <a:rPr lang="en-US" dirty="0" err="1" smtClean="0"/>
              <a:t>entends</a:t>
            </a:r>
            <a:r>
              <a:rPr lang="en-US" dirty="0" smtClean="0"/>
              <a:t> digits and 2 muscles with one being longer than the other) (toe)</a:t>
            </a:r>
            <a:endParaRPr lang="en-US" i="1" dirty="0">
              <a:solidFill>
                <a:srgbClr val="990033"/>
              </a:solidFill>
            </a:endParaRPr>
          </a:p>
          <a:p>
            <a:pPr marL="854075" indent="-854075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dirty="0"/>
              <a:t>	</a:t>
            </a:r>
            <a:r>
              <a:rPr lang="en-US" dirty="0" smtClean="0"/>
              <a:t>	    </a:t>
            </a:r>
            <a:r>
              <a:rPr lang="en-US" b="1" i="1" dirty="0" err="1" smtClean="0"/>
              <a:t>bipennate</a:t>
            </a:r>
            <a:r>
              <a:rPr lang="en-US" dirty="0" smtClean="0"/>
              <a:t>  (</a:t>
            </a:r>
            <a:r>
              <a:rPr lang="en-US" dirty="0" err="1" smtClean="0"/>
              <a:t>eg</a:t>
            </a:r>
            <a:r>
              <a:rPr lang="en-US" dirty="0"/>
              <a:t>: </a:t>
            </a:r>
            <a:r>
              <a:rPr lang="en-US" i="1" dirty="0">
                <a:solidFill>
                  <a:srgbClr val="990033"/>
                </a:solidFill>
              </a:rPr>
              <a:t>rectus </a:t>
            </a:r>
            <a:r>
              <a:rPr lang="en-US" i="1" dirty="0" err="1" smtClean="0">
                <a:solidFill>
                  <a:srgbClr val="990033"/>
                </a:solidFill>
              </a:rPr>
              <a:t>femoris</a:t>
            </a:r>
            <a:r>
              <a:rPr lang="en-US" dirty="0" smtClean="0"/>
              <a:t>) (thigh)</a:t>
            </a:r>
            <a:endParaRPr lang="en-US" i="1" dirty="0" smtClean="0">
              <a:solidFill>
                <a:srgbClr val="990033"/>
              </a:solidFill>
            </a:endParaRPr>
          </a:p>
          <a:p>
            <a:pPr marL="854075" indent="-854075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i="1" dirty="0">
                <a:solidFill>
                  <a:srgbClr val="990033"/>
                </a:solidFill>
              </a:rPr>
              <a:t>	</a:t>
            </a:r>
            <a:r>
              <a:rPr lang="en-US" i="1" dirty="0" smtClean="0">
                <a:solidFill>
                  <a:srgbClr val="990033"/>
                </a:solidFill>
              </a:rPr>
              <a:t>     </a:t>
            </a:r>
            <a:r>
              <a:rPr lang="en-US" b="1" i="1" dirty="0" err="1" smtClean="0"/>
              <a:t>multipennate</a:t>
            </a:r>
            <a:r>
              <a:rPr lang="en-US" b="1" i="1" dirty="0" smtClean="0"/>
              <a:t>  </a:t>
            </a:r>
            <a:r>
              <a:rPr lang="en-US" dirty="0" smtClean="0"/>
              <a:t>(</a:t>
            </a:r>
            <a:r>
              <a:rPr lang="en-US" dirty="0" err="1" smtClean="0"/>
              <a:t>eg</a:t>
            </a:r>
            <a:r>
              <a:rPr lang="en-US" dirty="0" smtClean="0"/>
              <a:t>: </a:t>
            </a:r>
            <a:r>
              <a:rPr lang="en-US" i="1" dirty="0" smtClean="0">
                <a:solidFill>
                  <a:srgbClr val="990033"/>
                </a:solidFill>
              </a:rPr>
              <a:t>deltoid</a:t>
            </a:r>
            <a:r>
              <a:rPr lang="en-US" dirty="0" smtClean="0"/>
              <a:t>) (shoulder)</a:t>
            </a:r>
            <a:endParaRPr lang="en-US" i="1" dirty="0">
              <a:solidFill>
                <a:srgbClr val="990033"/>
              </a:solidFill>
            </a:endParaRPr>
          </a:p>
          <a:p>
            <a:pPr marL="854075" indent="-854075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b="1" dirty="0">
                <a:solidFill>
                  <a:srgbClr val="990033"/>
                </a:solidFill>
              </a:rPr>
              <a:t>Convergent:</a:t>
            </a:r>
            <a:r>
              <a:rPr lang="en-US" dirty="0"/>
              <a:t>  muscle is triangular or fan-shaped (</a:t>
            </a:r>
            <a:r>
              <a:rPr lang="en-US" dirty="0" err="1"/>
              <a:t>eg</a:t>
            </a:r>
            <a:r>
              <a:rPr lang="en-US" dirty="0"/>
              <a:t>: </a:t>
            </a:r>
            <a:r>
              <a:rPr lang="en-US" i="1" dirty="0" err="1" smtClean="0">
                <a:solidFill>
                  <a:srgbClr val="990033"/>
                </a:solidFill>
              </a:rPr>
              <a:t>pectoralis</a:t>
            </a:r>
            <a:r>
              <a:rPr lang="en-US" i="1" dirty="0" smtClean="0">
                <a:solidFill>
                  <a:srgbClr val="990033"/>
                </a:solidFill>
              </a:rPr>
              <a:t> </a:t>
            </a:r>
            <a:r>
              <a:rPr lang="en-US" i="1" dirty="0">
                <a:solidFill>
                  <a:srgbClr val="990033"/>
                </a:solidFill>
              </a:rPr>
              <a:t>major</a:t>
            </a:r>
            <a:r>
              <a:rPr lang="en-US" dirty="0"/>
              <a:t>)</a:t>
            </a:r>
          </a:p>
          <a:p>
            <a:pPr marL="854075" indent="-854075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b="1" dirty="0">
                <a:solidFill>
                  <a:srgbClr val="990033"/>
                </a:solidFill>
              </a:rPr>
              <a:t>Circular:</a:t>
            </a:r>
            <a:r>
              <a:rPr lang="en-US" dirty="0"/>
              <a:t>  concentric rings surround ext openings &amp; contract to close opening (</a:t>
            </a:r>
            <a:r>
              <a:rPr lang="en-US" dirty="0" err="1"/>
              <a:t>eg</a:t>
            </a:r>
            <a:r>
              <a:rPr lang="en-US" dirty="0"/>
              <a:t>: </a:t>
            </a:r>
            <a:r>
              <a:rPr lang="en-US" i="1" dirty="0" err="1">
                <a:solidFill>
                  <a:srgbClr val="990033"/>
                </a:solidFill>
              </a:rPr>
              <a:t>obicularis</a:t>
            </a:r>
            <a:r>
              <a:rPr lang="en-US" i="1" dirty="0">
                <a:solidFill>
                  <a:srgbClr val="990033"/>
                </a:solidFill>
              </a:rPr>
              <a:t> </a:t>
            </a:r>
            <a:r>
              <a:rPr lang="en-US" i="1" dirty="0" smtClean="0">
                <a:solidFill>
                  <a:srgbClr val="990033"/>
                </a:solidFill>
              </a:rPr>
              <a:t>oris</a:t>
            </a:r>
            <a:r>
              <a:rPr lang="en-US" dirty="0" smtClean="0"/>
              <a:t>)</a:t>
            </a:r>
            <a:endParaRPr lang="en-US" b="1" dirty="0"/>
          </a:p>
        </p:txBody>
      </p:sp>
      <p:pic>
        <p:nvPicPr>
          <p:cNvPr id="17411" name="Picture 3" descr="10-01_Fasicle-Arr_3"/>
          <p:cNvPicPr>
            <a:picLocks noChangeAspect="1" noChangeArrowheads="1"/>
          </p:cNvPicPr>
          <p:nvPr/>
        </p:nvPicPr>
        <p:blipFill>
          <a:blip r:embed="rId3" cstate="print">
            <a:lum bright="-12000" contrast="18000"/>
          </a:blip>
          <a:srcRect l="38462" t="22556" r="30048" b="8112"/>
          <a:stretch>
            <a:fillRect/>
          </a:stretch>
        </p:blipFill>
        <p:spPr bwMode="auto">
          <a:xfrm>
            <a:off x="6438378" y="73370"/>
            <a:ext cx="2605414" cy="6709475"/>
          </a:xfrm>
          <a:prstGeom prst="rect">
            <a:avLst/>
          </a:prstGeom>
          <a:noFill/>
        </p:spPr>
      </p:pic>
      <p:sp>
        <p:nvSpPr>
          <p:cNvPr id="17412" name="Text Box 4"/>
          <p:cNvSpPr txBox="1">
            <a:spLocks noChangeArrowheads="1"/>
          </p:cNvSpPr>
          <p:nvPr/>
        </p:nvSpPr>
        <p:spPr bwMode="auto">
          <a:xfrm>
            <a:off x="5309470" y="6308029"/>
            <a:ext cx="10985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sz="1800" b="1" dirty="0"/>
              <a:t>Fig. 10.1</a:t>
            </a:r>
            <a:endParaRPr lang="en-US" sz="1800" b="1" i="1" u="sng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ext Box 2"/>
          <p:cNvSpPr txBox="1">
            <a:spLocks noChangeArrowheads="1"/>
          </p:cNvSpPr>
          <p:nvPr/>
        </p:nvSpPr>
        <p:spPr bwMode="auto">
          <a:xfrm>
            <a:off x="0" y="0"/>
            <a:ext cx="9144000" cy="6778625"/>
          </a:xfrm>
          <a:prstGeom prst="rect">
            <a:avLst/>
          </a:prstGeom>
          <a:noFill/>
          <a:ln w="762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b="1" dirty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5.2  INTERACTIONS OF SKELETAL MUSCLES</a:t>
            </a:r>
            <a:endParaRPr lang="en-US" b="1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dirty="0"/>
              <a:t>•  muscles can work </a:t>
            </a:r>
            <a:r>
              <a:rPr lang="en-US" b="1" dirty="0">
                <a:solidFill>
                  <a:srgbClr val="CC0000"/>
                </a:solidFill>
              </a:rPr>
              <a:t>together</a:t>
            </a:r>
            <a:r>
              <a:rPr lang="en-US" dirty="0"/>
              <a:t> or </a:t>
            </a:r>
            <a:r>
              <a:rPr lang="en-US" b="1" dirty="0">
                <a:solidFill>
                  <a:srgbClr val="CC0000"/>
                </a:solidFill>
              </a:rPr>
              <a:t>in opposition</a:t>
            </a:r>
            <a:endParaRPr lang="en-US" dirty="0"/>
          </a:p>
          <a:p>
            <a:pPr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dirty="0"/>
              <a:t>•  4 </a:t>
            </a:r>
            <a:r>
              <a:rPr lang="en-US" b="1" dirty="0">
                <a:solidFill>
                  <a:srgbClr val="CC0000"/>
                </a:solidFill>
              </a:rPr>
              <a:t>functional</a:t>
            </a:r>
            <a:r>
              <a:rPr lang="en-US" dirty="0"/>
              <a:t> groups:  </a:t>
            </a:r>
            <a:r>
              <a:rPr lang="en-US" b="1" dirty="0">
                <a:solidFill>
                  <a:srgbClr val="CC0000"/>
                </a:solidFill>
              </a:rPr>
              <a:t>prime movers</a:t>
            </a:r>
            <a:r>
              <a:rPr lang="en-US" dirty="0"/>
              <a:t>, </a:t>
            </a:r>
            <a:r>
              <a:rPr lang="en-US" b="1" dirty="0">
                <a:solidFill>
                  <a:srgbClr val="CC0000"/>
                </a:solidFill>
              </a:rPr>
              <a:t>antagonists, synergists &amp; fixators</a:t>
            </a:r>
          </a:p>
          <a:p>
            <a:pPr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dirty="0"/>
              <a:t>1)</a:t>
            </a:r>
            <a:r>
              <a:rPr lang="en-US" dirty="0">
                <a:solidFill>
                  <a:srgbClr val="CC0000"/>
                </a:solidFill>
              </a:rPr>
              <a:t>  </a:t>
            </a:r>
            <a:r>
              <a:rPr lang="en-US" b="1" dirty="0">
                <a:solidFill>
                  <a:srgbClr val="CC0000"/>
                </a:solidFill>
              </a:rPr>
              <a:t>Prime Mover:</a:t>
            </a:r>
            <a:endParaRPr lang="en-US" dirty="0">
              <a:solidFill>
                <a:srgbClr val="CC0000"/>
              </a:solidFill>
            </a:endParaRPr>
          </a:p>
          <a:p>
            <a:pPr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dirty="0"/>
              <a:t>•  ……………………………………………………………………………………..</a:t>
            </a:r>
          </a:p>
          <a:p>
            <a:pPr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dirty="0"/>
              <a:t>•  </a:t>
            </a:r>
            <a:r>
              <a:rPr lang="en-US" dirty="0" err="1"/>
              <a:t>eg</a:t>
            </a:r>
            <a:r>
              <a:rPr lang="en-US" dirty="0"/>
              <a:t>:  </a:t>
            </a:r>
            <a:r>
              <a:rPr lang="en-US" i="1" dirty="0">
                <a:solidFill>
                  <a:srgbClr val="008080"/>
                </a:solidFill>
              </a:rPr>
              <a:t>biceps </a:t>
            </a:r>
            <a:r>
              <a:rPr lang="en-US" i="1" dirty="0" err="1">
                <a:solidFill>
                  <a:srgbClr val="008080"/>
                </a:solidFill>
              </a:rPr>
              <a:t>brachii</a:t>
            </a:r>
            <a:r>
              <a:rPr lang="en-US" i="1" dirty="0">
                <a:solidFill>
                  <a:srgbClr val="008080"/>
                </a:solidFill>
              </a:rPr>
              <a:t> &amp; elbow flexion</a:t>
            </a:r>
          </a:p>
          <a:p>
            <a:pPr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dirty="0"/>
              <a:t>2)  </a:t>
            </a:r>
            <a:r>
              <a:rPr lang="en-US" b="1" dirty="0">
                <a:solidFill>
                  <a:srgbClr val="CC0000"/>
                </a:solidFill>
              </a:rPr>
              <a:t>Antagonist:</a:t>
            </a:r>
          </a:p>
          <a:p>
            <a:pPr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dirty="0"/>
              <a:t>•  ……………………………………………………………………………………..</a:t>
            </a:r>
          </a:p>
          <a:p>
            <a:pPr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dirty="0"/>
              <a:t>•  can provide resistance to prevent overshoot or control rate of movement</a:t>
            </a:r>
          </a:p>
          <a:p>
            <a:pPr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dirty="0"/>
              <a:t>•  a single muscle can be a prime mover for one action &amp; an antagonist for 	another action - </a:t>
            </a:r>
            <a:r>
              <a:rPr lang="en-US" dirty="0" err="1"/>
              <a:t>eg</a:t>
            </a:r>
            <a:r>
              <a:rPr lang="en-US" dirty="0"/>
              <a:t>:  </a:t>
            </a:r>
            <a:r>
              <a:rPr lang="en-US" i="1" dirty="0">
                <a:solidFill>
                  <a:srgbClr val="008080"/>
                </a:solidFill>
              </a:rPr>
              <a:t>biceps </a:t>
            </a:r>
            <a:r>
              <a:rPr lang="en-US" i="1" dirty="0" err="1">
                <a:solidFill>
                  <a:srgbClr val="008080"/>
                </a:solidFill>
              </a:rPr>
              <a:t>brachii</a:t>
            </a:r>
            <a:r>
              <a:rPr lang="en-US" i="1" dirty="0">
                <a:solidFill>
                  <a:srgbClr val="008080"/>
                </a:solidFill>
              </a:rPr>
              <a:t> &amp; triceps </a:t>
            </a:r>
            <a:r>
              <a:rPr lang="en-US" i="1" dirty="0" err="1">
                <a:solidFill>
                  <a:srgbClr val="008080"/>
                </a:solidFill>
              </a:rPr>
              <a:t>brachii</a:t>
            </a:r>
            <a:r>
              <a:rPr lang="en-US" i="1" dirty="0">
                <a:solidFill>
                  <a:srgbClr val="008080"/>
                </a:solidFill>
              </a:rPr>
              <a:t> </a:t>
            </a:r>
          </a:p>
          <a:p>
            <a:pPr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dirty="0"/>
              <a:t>3)  </a:t>
            </a:r>
            <a:r>
              <a:rPr lang="en-US" b="1" dirty="0">
                <a:solidFill>
                  <a:srgbClr val="CC0000"/>
                </a:solidFill>
              </a:rPr>
              <a:t>Synergists:</a:t>
            </a:r>
            <a:endParaRPr lang="en-US" dirty="0">
              <a:solidFill>
                <a:srgbClr val="CC0000"/>
              </a:solidFill>
            </a:endParaRPr>
          </a:p>
          <a:p>
            <a:pPr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dirty="0"/>
              <a:t>•  muscles that help the prime mover by:</a:t>
            </a:r>
          </a:p>
          <a:p>
            <a:pPr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dirty="0"/>
              <a:t>	a)  promoting the same movement</a:t>
            </a:r>
          </a:p>
          <a:p>
            <a:pPr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dirty="0"/>
              <a:t>	b)  reducing undesirable movements (</a:t>
            </a:r>
            <a:r>
              <a:rPr lang="en-US" dirty="0" err="1"/>
              <a:t>eg</a:t>
            </a:r>
            <a:r>
              <a:rPr lang="en-US" dirty="0"/>
              <a:t>: </a:t>
            </a:r>
            <a:r>
              <a:rPr lang="en-US" i="1" dirty="0">
                <a:solidFill>
                  <a:srgbClr val="008080"/>
                </a:solidFill>
              </a:rPr>
              <a:t>finger flexor muscles cross 		both wrist &amp; phalangeal joints</a:t>
            </a:r>
            <a:r>
              <a:rPr lang="en-US" dirty="0"/>
              <a:t>)</a:t>
            </a:r>
          </a:p>
          <a:p>
            <a:pPr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dirty="0"/>
              <a:t>4)  </a:t>
            </a:r>
            <a:r>
              <a:rPr lang="en-US" b="1" dirty="0">
                <a:solidFill>
                  <a:srgbClr val="CC0000"/>
                </a:solidFill>
              </a:rPr>
              <a:t>Fixators:</a:t>
            </a:r>
            <a:endParaRPr lang="en-US" dirty="0">
              <a:solidFill>
                <a:srgbClr val="CC0000"/>
              </a:solidFill>
            </a:endParaRPr>
          </a:p>
          <a:p>
            <a:pPr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dirty="0"/>
              <a:t>•  immobilize a bone - </a:t>
            </a:r>
            <a:r>
              <a:rPr lang="en-US" dirty="0" err="1"/>
              <a:t>eg</a:t>
            </a:r>
            <a:r>
              <a:rPr lang="en-US" dirty="0"/>
              <a:t>: muscles involved in posture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ext Box 2"/>
          <p:cNvSpPr txBox="1">
            <a:spLocks noChangeArrowheads="1"/>
          </p:cNvSpPr>
          <p:nvPr/>
        </p:nvSpPr>
        <p:spPr bwMode="auto">
          <a:xfrm>
            <a:off x="0" y="0"/>
            <a:ext cx="9144000" cy="634047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457200" indent="-457200" eaLnBrk="0" hangingPunct="0">
              <a:spcBef>
                <a:spcPct val="50000"/>
              </a:spcBef>
            </a:pPr>
            <a:r>
              <a:rPr lang="en-US" b="1" u="sng">
                <a:solidFill>
                  <a:schemeClr val="accent2"/>
                </a:solidFill>
              </a:rPr>
              <a:t>Naming Skeletal Muscles</a:t>
            </a:r>
          </a:p>
          <a:p>
            <a:pPr marL="457200" indent="-457200" eaLnBrk="0" hangingPunct="0">
              <a:spcBef>
                <a:spcPct val="50000"/>
              </a:spcBef>
              <a:buFontTx/>
              <a:buAutoNum type="arabicPeriod"/>
            </a:pPr>
            <a:r>
              <a:rPr lang="en-US" b="1">
                <a:solidFill>
                  <a:schemeClr val="accent2"/>
                </a:solidFill>
              </a:rPr>
              <a:t>Location of muscle:</a:t>
            </a:r>
            <a:r>
              <a:rPr lang="en-US"/>
              <a:t>  bone or body region – eg:  temporalis, intercostal</a:t>
            </a:r>
          </a:p>
          <a:p>
            <a:pPr marL="457200" indent="-457200" eaLnBrk="0" hangingPunct="0">
              <a:spcBef>
                <a:spcPct val="50000"/>
              </a:spcBef>
              <a:buFontTx/>
              <a:buAutoNum type="arabicPeriod"/>
            </a:pPr>
            <a:r>
              <a:rPr lang="en-US" b="1">
                <a:solidFill>
                  <a:schemeClr val="accent2"/>
                </a:solidFill>
              </a:rPr>
              <a:t>Shape of muscle:</a:t>
            </a:r>
            <a:r>
              <a:rPr lang="en-US"/>
              <a:t>  eg: deltoid (triangular), right &amp; left trapezius muscles form a trapezoid</a:t>
            </a:r>
          </a:p>
          <a:p>
            <a:pPr marL="457200" indent="-457200" eaLnBrk="0" hangingPunct="0">
              <a:spcBef>
                <a:spcPct val="50000"/>
              </a:spcBef>
              <a:buFontTx/>
              <a:buAutoNum type="arabicPeriod"/>
            </a:pPr>
            <a:r>
              <a:rPr lang="en-US" b="1">
                <a:solidFill>
                  <a:schemeClr val="accent2"/>
                </a:solidFill>
              </a:rPr>
              <a:t>Relative size of muscle:</a:t>
            </a:r>
            <a:r>
              <a:rPr lang="en-US"/>
              <a:t>  maximus, minimus, longus, brevis – eg:  gluteus maximus &amp; gluteus minimus</a:t>
            </a:r>
          </a:p>
          <a:p>
            <a:pPr marL="457200" indent="-457200" eaLnBrk="0" hangingPunct="0">
              <a:spcBef>
                <a:spcPct val="50000"/>
              </a:spcBef>
              <a:buFontTx/>
              <a:buAutoNum type="arabicPeriod"/>
            </a:pPr>
            <a:r>
              <a:rPr lang="en-US" b="1">
                <a:solidFill>
                  <a:schemeClr val="accent2"/>
                </a:solidFill>
              </a:rPr>
              <a:t>Direction of muscle fibers:</a:t>
            </a:r>
            <a:r>
              <a:rPr lang="en-US"/>
              <a:t>  eg: rectus = straight, parallel to midline (rectus femoris); also transversus abdominis, oblique</a:t>
            </a:r>
          </a:p>
          <a:p>
            <a:pPr marL="457200" indent="-457200" eaLnBrk="0" hangingPunct="0">
              <a:spcBef>
                <a:spcPct val="50000"/>
              </a:spcBef>
              <a:buFontTx/>
              <a:buAutoNum type="arabicPeriod"/>
            </a:pPr>
            <a:r>
              <a:rPr lang="en-US" b="1">
                <a:solidFill>
                  <a:schemeClr val="accent2"/>
                </a:solidFill>
              </a:rPr>
              <a:t>Number of origins</a:t>
            </a:r>
            <a:r>
              <a:rPr lang="en-US" b="1"/>
              <a:t>:  </a:t>
            </a:r>
            <a:r>
              <a:rPr lang="en-US"/>
              <a:t>biceps, triceps, quadriceps – eg:  biceps brachii</a:t>
            </a:r>
          </a:p>
          <a:p>
            <a:pPr marL="457200" indent="-457200" eaLnBrk="0" hangingPunct="0">
              <a:spcBef>
                <a:spcPct val="50000"/>
              </a:spcBef>
              <a:buFontTx/>
              <a:buAutoNum type="arabicPeriod"/>
            </a:pPr>
            <a:r>
              <a:rPr lang="en-US" b="1">
                <a:solidFill>
                  <a:schemeClr val="accent2"/>
                </a:solidFill>
              </a:rPr>
              <a:t>Location of muscle’s origin and/or insertion:</a:t>
            </a:r>
            <a:r>
              <a:rPr lang="en-US" b="1"/>
              <a:t>  </a:t>
            </a:r>
            <a:r>
              <a:rPr lang="en-US"/>
              <a:t>if both indicated, origin always indicated first – eg: sternocleidomastoid (neck region – dual origin on sternum and clavicle &amp; insertion on mastoid process of temporal bone)</a:t>
            </a:r>
          </a:p>
          <a:p>
            <a:pPr marL="457200" indent="-457200" eaLnBrk="0" hangingPunct="0">
              <a:spcBef>
                <a:spcPct val="50000"/>
              </a:spcBef>
              <a:buFontTx/>
              <a:buAutoNum type="arabicPeriod"/>
            </a:pPr>
            <a:r>
              <a:rPr lang="en-US" b="1">
                <a:solidFill>
                  <a:schemeClr val="accent2"/>
                </a:solidFill>
              </a:rPr>
              <a:t>Action of the muscle:</a:t>
            </a:r>
            <a:r>
              <a:rPr lang="en-US"/>
              <a:t>  flexor, extensor, adductor – eg:  adductor longus for thigh adduction &amp; suppinator muscle in forearm</a:t>
            </a:r>
          </a:p>
          <a:p>
            <a:pPr marL="457200" indent="-457200" algn="ctr" eaLnBrk="0" hangingPunct="0">
              <a:spcBef>
                <a:spcPct val="50000"/>
              </a:spcBef>
            </a:pPr>
            <a:r>
              <a:rPr lang="en-US" i="1">
                <a:solidFill>
                  <a:schemeClr val="accent2"/>
                </a:solidFill>
              </a:rPr>
              <a:t>What can we say about the </a:t>
            </a:r>
            <a:r>
              <a:rPr lang="en-US" b="1" i="1">
                <a:solidFill>
                  <a:schemeClr val="accent2"/>
                </a:solidFill>
              </a:rPr>
              <a:t>extensor carpi radialis longus</a:t>
            </a:r>
            <a:r>
              <a:rPr lang="en-US" i="1">
                <a:solidFill>
                  <a:schemeClr val="accent2"/>
                </a:solidFill>
              </a:rPr>
              <a:t>???  </a:t>
            </a:r>
          </a:p>
          <a:p>
            <a:pPr marL="457200" indent="-457200" algn="ctr" eaLnBrk="0" hangingPunct="0">
              <a:spcBef>
                <a:spcPct val="50000"/>
              </a:spcBef>
            </a:pPr>
            <a:endParaRPr lang="en-US" b="1">
              <a:solidFill>
                <a:schemeClr val="accent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ext Box 2"/>
          <p:cNvSpPr txBox="1">
            <a:spLocks noChangeArrowheads="1"/>
          </p:cNvSpPr>
          <p:nvPr/>
        </p:nvSpPr>
        <p:spPr bwMode="auto">
          <a:xfrm>
            <a:off x="163513" y="90488"/>
            <a:ext cx="8753475" cy="2278252"/>
          </a:xfrm>
          <a:prstGeom prst="rect">
            <a:avLst/>
          </a:prstGeom>
          <a:solidFill>
            <a:schemeClr val="bg1"/>
          </a:solidFill>
          <a:ln w="2857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457200" indent="-457200">
              <a:lnSpc>
                <a:spcPct val="75000"/>
              </a:lnSpc>
              <a:spcBef>
                <a:spcPct val="50000"/>
              </a:spcBef>
            </a:pPr>
            <a:r>
              <a:rPr lang="en-US" b="1" u="sng" dirty="0">
                <a:solidFill>
                  <a:srgbClr val="996633"/>
                </a:solidFill>
              </a:rPr>
              <a:t>5.3  Muscles of the Head – Facial Expression</a:t>
            </a:r>
          </a:p>
          <a:p>
            <a:pPr marL="457200" indent="-457200">
              <a:lnSpc>
                <a:spcPct val="50000"/>
              </a:lnSpc>
              <a:spcBef>
                <a:spcPct val="50000"/>
              </a:spcBef>
            </a:pPr>
            <a:r>
              <a:rPr lang="en-CA" dirty="0">
                <a:cs typeface="Arial" charset="0"/>
              </a:rPr>
              <a:t>•</a:t>
            </a:r>
            <a:r>
              <a:rPr lang="en-US" dirty="0">
                <a:cs typeface="Arial" charset="0"/>
              </a:rPr>
              <a:t> insert into skin or other muscles, not bones; innervated by the facial nerve</a:t>
            </a:r>
          </a:p>
          <a:p>
            <a:pPr marL="457200" indent="-457200">
              <a:lnSpc>
                <a:spcPct val="65000"/>
              </a:lnSpc>
              <a:spcBef>
                <a:spcPct val="50000"/>
              </a:spcBef>
            </a:pPr>
            <a:r>
              <a:rPr lang="en-US" b="1" i="1" dirty="0" err="1">
                <a:solidFill>
                  <a:srgbClr val="996633"/>
                </a:solidFill>
              </a:rPr>
              <a:t>epicranius</a:t>
            </a:r>
            <a:r>
              <a:rPr lang="en-US" dirty="0">
                <a:solidFill>
                  <a:srgbClr val="996633"/>
                </a:solidFill>
              </a:rPr>
              <a:t> </a:t>
            </a:r>
            <a:r>
              <a:rPr lang="en-US" dirty="0"/>
              <a:t>= main muscle of scalp – consists of:</a:t>
            </a:r>
          </a:p>
          <a:p>
            <a:pPr marL="457200" indent="-457200">
              <a:lnSpc>
                <a:spcPct val="60000"/>
              </a:lnSpc>
              <a:spcBef>
                <a:spcPct val="50000"/>
              </a:spcBef>
            </a:pPr>
            <a:r>
              <a:rPr lang="en-US" dirty="0">
                <a:solidFill>
                  <a:srgbClr val="FF6600"/>
                </a:solidFill>
              </a:rPr>
              <a:t>  </a:t>
            </a:r>
            <a:r>
              <a:rPr lang="en-US" dirty="0">
                <a:solidFill>
                  <a:srgbClr val="996633"/>
                </a:solidFill>
              </a:rPr>
              <a:t>(</a:t>
            </a:r>
            <a:r>
              <a:rPr lang="en-US" dirty="0" err="1">
                <a:solidFill>
                  <a:srgbClr val="996633"/>
                </a:solidFill>
              </a:rPr>
              <a:t>i</a:t>
            </a:r>
            <a:r>
              <a:rPr lang="en-US" dirty="0">
                <a:solidFill>
                  <a:srgbClr val="996633"/>
                </a:solidFill>
              </a:rPr>
              <a:t>)  </a:t>
            </a:r>
            <a:r>
              <a:rPr lang="en-US" b="1" i="1" dirty="0" smtClean="0">
                <a:solidFill>
                  <a:srgbClr val="996633"/>
                </a:solidFill>
              </a:rPr>
              <a:t>frontalis (frontal belly)</a:t>
            </a:r>
            <a:r>
              <a:rPr lang="en-US" i="1" dirty="0" smtClean="0">
                <a:solidFill>
                  <a:srgbClr val="996633"/>
                </a:solidFill>
              </a:rPr>
              <a:t>:</a:t>
            </a:r>
            <a:r>
              <a:rPr lang="en-US" dirty="0" smtClean="0"/>
              <a:t> </a:t>
            </a:r>
            <a:r>
              <a:rPr lang="en-US" dirty="0"/>
              <a:t>raises eyebrows, wrinkles forehead</a:t>
            </a:r>
          </a:p>
          <a:p>
            <a:pPr marL="457200" indent="-457200">
              <a:lnSpc>
                <a:spcPct val="60000"/>
              </a:lnSpc>
              <a:spcBef>
                <a:spcPct val="50000"/>
              </a:spcBef>
            </a:pPr>
            <a:r>
              <a:rPr lang="en-US" dirty="0">
                <a:solidFill>
                  <a:srgbClr val="FF6600"/>
                </a:solidFill>
              </a:rPr>
              <a:t>  </a:t>
            </a:r>
            <a:r>
              <a:rPr lang="en-US" dirty="0">
                <a:solidFill>
                  <a:srgbClr val="996633"/>
                </a:solidFill>
              </a:rPr>
              <a:t>(ii) </a:t>
            </a:r>
            <a:r>
              <a:rPr lang="en-US" b="1" i="1" dirty="0" smtClean="0">
                <a:solidFill>
                  <a:srgbClr val="996633"/>
                </a:solidFill>
              </a:rPr>
              <a:t>occipitalis (occipital belly):</a:t>
            </a:r>
            <a:r>
              <a:rPr lang="en-US" dirty="0" smtClean="0"/>
              <a:t>  </a:t>
            </a:r>
            <a:r>
              <a:rPr lang="en-US" dirty="0"/>
              <a:t>pulls scalp posteriorly</a:t>
            </a:r>
          </a:p>
          <a:p>
            <a:pPr marL="457200" indent="-457200">
              <a:lnSpc>
                <a:spcPct val="75000"/>
              </a:lnSpc>
              <a:spcBef>
                <a:spcPct val="50000"/>
              </a:spcBef>
            </a:pPr>
            <a:r>
              <a:rPr lang="en-US" b="1" i="1" dirty="0">
                <a:solidFill>
                  <a:srgbClr val="996633"/>
                </a:solidFill>
              </a:rPr>
              <a:t>orbicularis oculi:</a:t>
            </a:r>
            <a:r>
              <a:rPr lang="en-US" b="1" i="1" dirty="0"/>
              <a:t>  </a:t>
            </a:r>
            <a:r>
              <a:rPr lang="en-US" dirty="0"/>
              <a:t>surrounds rim of orbit; protects eyes from light/injury – blinking, squinting, also draws eyebrows down</a:t>
            </a:r>
            <a:endParaRPr lang="en-CA" b="1" i="1" dirty="0"/>
          </a:p>
        </p:txBody>
      </p:sp>
      <p:sp>
        <p:nvSpPr>
          <p:cNvPr id="20483" name="Text Box 3"/>
          <p:cNvSpPr txBox="1">
            <a:spLocks noChangeArrowheads="1"/>
          </p:cNvSpPr>
          <p:nvPr/>
        </p:nvSpPr>
        <p:spPr bwMode="auto">
          <a:xfrm>
            <a:off x="11174" y="2368740"/>
            <a:ext cx="5256213" cy="4585871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lnSpc>
                <a:spcPct val="75000"/>
              </a:lnSpc>
              <a:spcBef>
                <a:spcPct val="50000"/>
              </a:spcBef>
            </a:pPr>
            <a:r>
              <a:rPr lang="en-US" b="1" i="1" dirty="0" err="1">
                <a:solidFill>
                  <a:srgbClr val="996633"/>
                </a:solidFill>
              </a:rPr>
              <a:t>zygomaticus</a:t>
            </a:r>
            <a:r>
              <a:rPr lang="en-US" b="1" i="1" dirty="0">
                <a:solidFill>
                  <a:srgbClr val="996633"/>
                </a:solidFill>
              </a:rPr>
              <a:t> </a:t>
            </a:r>
            <a:r>
              <a:rPr lang="en-US" i="1" dirty="0">
                <a:solidFill>
                  <a:srgbClr val="996633"/>
                </a:solidFill>
              </a:rPr>
              <a:t>(cheek to corner of mouth):</a:t>
            </a:r>
          </a:p>
          <a:p>
            <a:pPr algn="ctr">
              <a:lnSpc>
                <a:spcPct val="45000"/>
              </a:lnSpc>
              <a:spcBef>
                <a:spcPct val="50000"/>
              </a:spcBef>
            </a:pPr>
            <a:r>
              <a:rPr lang="en-US" dirty="0"/>
              <a:t>  smiling </a:t>
            </a:r>
            <a:r>
              <a:rPr lang="en-US" dirty="0" smtClean="0"/>
              <a:t>muscle (</a:t>
            </a:r>
            <a:r>
              <a:rPr lang="en-US" dirty="0" err="1" smtClean="0"/>
              <a:t>especialy</a:t>
            </a:r>
            <a:r>
              <a:rPr lang="en-US" dirty="0" smtClean="0"/>
              <a:t> the major when </a:t>
            </a:r>
          </a:p>
          <a:p>
            <a:pPr algn="ctr">
              <a:lnSpc>
                <a:spcPct val="45000"/>
              </a:lnSpc>
              <a:spcBef>
                <a:spcPct val="50000"/>
              </a:spcBef>
            </a:pPr>
            <a:r>
              <a:rPr lang="en-US" dirty="0" smtClean="0"/>
              <a:t>smiling)</a:t>
            </a:r>
            <a:endParaRPr lang="en-US" dirty="0"/>
          </a:p>
          <a:p>
            <a:pPr algn="ctr">
              <a:lnSpc>
                <a:spcPct val="75000"/>
              </a:lnSpc>
              <a:spcBef>
                <a:spcPct val="50000"/>
              </a:spcBef>
            </a:pPr>
            <a:r>
              <a:rPr lang="en-US" b="1" i="1" dirty="0" err="1">
                <a:solidFill>
                  <a:srgbClr val="996633"/>
                </a:solidFill>
              </a:rPr>
              <a:t>orbicularis</a:t>
            </a:r>
            <a:r>
              <a:rPr lang="en-US" b="1" i="1" dirty="0">
                <a:solidFill>
                  <a:srgbClr val="996633"/>
                </a:solidFill>
              </a:rPr>
              <a:t> </a:t>
            </a:r>
            <a:r>
              <a:rPr lang="en-US" b="1" i="1" dirty="0" err="1">
                <a:solidFill>
                  <a:srgbClr val="996633"/>
                </a:solidFill>
              </a:rPr>
              <a:t>oris</a:t>
            </a:r>
            <a:r>
              <a:rPr lang="en-US" b="1" i="1" dirty="0">
                <a:solidFill>
                  <a:srgbClr val="996633"/>
                </a:solidFill>
              </a:rPr>
              <a:t>:</a:t>
            </a:r>
          </a:p>
          <a:p>
            <a:pPr algn="ctr">
              <a:lnSpc>
                <a:spcPct val="60000"/>
              </a:lnSpc>
              <a:spcBef>
                <a:spcPct val="50000"/>
              </a:spcBef>
            </a:pPr>
            <a:r>
              <a:rPr lang="en-US" dirty="0"/>
              <a:t>  lips; multi-layered; closes, purses, protrudes lips</a:t>
            </a:r>
          </a:p>
          <a:p>
            <a:pPr algn="ctr">
              <a:lnSpc>
                <a:spcPct val="75000"/>
              </a:lnSpc>
              <a:spcBef>
                <a:spcPct val="50000"/>
              </a:spcBef>
            </a:pPr>
            <a:r>
              <a:rPr lang="en-US" b="1" i="1" dirty="0" err="1">
                <a:solidFill>
                  <a:srgbClr val="996633"/>
                </a:solidFill>
              </a:rPr>
              <a:t>mentalis</a:t>
            </a:r>
            <a:r>
              <a:rPr lang="en-US" i="1" dirty="0">
                <a:solidFill>
                  <a:srgbClr val="996633"/>
                </a:solidFill>
              </a:rPr>
              <a:t> (mandible </a:t>
            </a:r>
            <a:r>
              <a:rPr lang="en-US" i="1" dirty="0">
                <a:solidFill>
                  <a:srgbClr val="996633"/>
                </a:solidFill>
                <a:sym typeface="WP IconicSymbolsA" pitchFamily="2" charset="2"/>
              </a:rPr>
              <a:t>to </a:t>
            </a:r>
            <a:r>
              <a:rPr lang="en-US" i="1" dirty="0">
                <a:solidFill>
                  <a:srgbClr val="996633"/>
                </a:solidFill>
              </a:rPr>
              <a:t>chin)</a:t>
            </a:r>
            <a:r>
              <a:rPr lang="en-US" b="1" i="1" dirty="0">
                <a:solidFill>
                  <a:srgbClr val="996633"/>
                </a:solidFill>
              </a:rPr>
              <a:t>:</a:t>
            </a:r>
          </a:p>
          <a:p>
            <a:pPr algn="ctr">
              <a:lnSpc>
                <a:spcPct val="60000"/>
              </a:lnSpc>
              <a:spcBef>
                <a:spcPct val="50000"/>
              </a:spcBef>
            </a:pPr>
            <a:r>
              <a:rPr lang="en-US" b="1" i="1" dirty="0"/>
              <a:t>  </a:t>
            </a:r>
            <a:r>
              <a:rPr lang="en-US" dirty="0"/>
              <a:t>V-shaped pair – protrudes lower lip; wrinkles chin</a:t>
            </a:r>
          </a:p>
          <a:p>
            <a:pPr algn="ctr">
              <a:lnSpc>
                <a:spcPct val="80000"/>
              </a:lnSpc>
              <a:spcBef>
                <a:spcPct val="50000"/>
              </a:spcBef>
            </a:pPr>
            <a:r>
              <a:rPr lang="en-US" b="1" i="1" dirty="0" smtClean="0">
                <a:solidFill>
                  <a:srgbClr val="996633"/>
                </a:solidFill>
              </a:rPr>
              <a:t>ʘ </a:t>
            </a:r>
            <a:r>
              <a:rPr lang="en-US" b="1" i="1" dirty="0" err="1" smtClean="0">
                <a:solidFill>
                  <a:srgbClr val="996633"/>
                </a:solidFill>
              </a:rPr>
              <a:t>buccinator</a:t>
            </a:r>
            <a:r>
              <a:rPr lang="en-US" b="1" i="1" dirty="0" smtClean="0">
                <a:solidFill>
                  <a:srgbClr val="996633"/>
                </a:solidFill>
              </a:rPr>
              <a:t> </a:t>
            </a:r>
            <a:r>
              <a:rPr lang="en-US" i="1" dirty="0">
                <a:solidFill>
                  <a:srgbClr val="996633"/>
                </a:solidFill>
              </a:rPr>
              <a:t>(mandible/maxilla to </a:t>
            </a:r>
            <a:r>
              <a:rPr lang="en-US" i="1" dirty="0" err="1">
                <a:solidFill>
                  <a:srgbClr val="996633"/>
                </a:solidFill>
              </a:rPr>
              <a:t>orb.oris</a:t>
            </a:r>
            <a:r>
              <a:rPr lang="en-US" i="1" dirty="0">
                <a:solidFill>
                  <a:srgbClr val="996633"/>
                </a:solidFill>
              </a:rPr>
              <a:t>)</a:t>
            </a:r>
            <a:r>
              <a:rPr lang="en-US" b="1" i="1" dirty="0">
                <a:solidFill>
                  <a:srgbClr val="996633"/>
                </a:solidFill>
              </a:rPr>
              <a:t>:</a:t>
            </a:r>
            <a:r>
              <a:rPr lang="en-US" b="1" i="1" dirty="0"/>
              <a:t> </a:t>
            </a:r>
            <a:r>
              <a:rPr lang="en-US" dirty="0"/>
              <a:t>deep to </a:t>
            </a:r>
            <a:r>
              <a:rPr lang="en-US" dirty="0" err="1"/>
              <a:t>masseter</a:t>
            </a:r>
            <a:r>
              <a:rPr lang="en-US" dirty="0"/>
              <a:t> – whistling, sucking; hold food in place when chewing; especially in nursing infants</a:t>
            </a:r>
          </a:p>
          <a:p>
            <a:pPr algn="ctr">
              <a:lnSpc>
                <a:spcPct val="75000"/>
              </a:lnSpc>
              <a:spcBef>
                <a:spcPct val="50000"/>
              </a:spcBef>
            </a:pPr>
            <a:r>
              <a:rPr lang="en-US" b="1" i="1" dirty="0" err="1">
                <a:solidFill>
                  <a:srgbClr val="996633"/>
                </a:solidFill>
              </a:rPr>
              <a:t>platysma</a:t>
            </a:r>
            <a:r>
              <a:rPr lang="en-US" b="1" i="1" dirty="0">
                <a:solidFill>
                  <a:srgbClr val="996633"/>
                </a:solidFill>
              </a:rPr>
              <a:t> </a:t>
            </a:r>
            <a:r>
              <a:rPr lang="en-US" i="1" dirty="0">
                <a:solidFill>
                  <a:srgbClr val="996633"/>
                </a:solidFill>
              </a:rPr>
              <a:t>(fascia of chest to mandible)</a:t>
            </a:r>
            <a:r>
              <a:rPr lang="en-US" b="1" i="1" dirty="0">
                <a:solidFill>
                  <a:srgbClr val="996633"/>
                </a:solidFill>
              </a:rPr>
              <a:t>:</a:t>
            </a:r>
          </a:p>
          <a:p>
            <a:pPr algn="ctr">
              <a:lnSpc>
                <a:spcPct val="60000"/>
              </a:lnSpc>
              <a:spcBef>
                <a:spcPct val="50000"/>
              </a:spcBef>
            </a:pPr>
            <a:r>
              <a:rPr lang="en-US" b="1" i="1" dirty="0"/>
              <a:t> </a:t>
            </a:r>
            <a:r>
              <a:rPr lang="en-US" dirty="0"/>
              <a:t>helps depress mandible; tenses skin of neck</a:t>
            </a:r>
            <a:r>
              <a:rPr lang="en-US" b="1" i="1" dirty="0"/>
              <a:t> </a:t>
            </a:r>
            <a:endParaRPr lang="en-CA" b="1" i="1" dirty="0"/>
          </a:p>
        </p:txBody>
      </p:sp>
      <p:pic>
        <p:nvPicPr>
          <p:cNvPr id="20484" name="Picture 4" descr="10-06_HeadMuscles_3"/>
          <p:cNvPicPr>
            <a:picLocks noChangeAspect="1" noChangeArrowheads="1"/>
          </p:cNvPicPr>
          <p:nvPr/>
        </p:nvPicPr>
        <p:blipFill>
          <a:blip r:embed="rId3" cstate="print">
            <a:lum contrast="-12000"/>
          </a:blip>
          <a:srcRect l="25395" t="1207" r="26959" b="4507"/>
          <a:stretch>
            <a:fillRect/>
          </a:stretch>
        </p:blipFill>
        <p:spPr bwMode="auto">
          <a:xfrm>
            <a:off x="5357446" y="2268407"/>
            <a:ext cx="3786554" cy="4589593"/>
          </a:xfrm>
          <a:prstGeom prst="rect">
            <a:avLst/>
          </a:prstGeom>
          <a:noFill/>
        </p:spPr>
      </p:pic>
      <p:sp>
        <p:nvSpPr>
          <p:cNvPr id="20485" name="Text Box 5"/>
          <p:cNvSpPr txBox="1">
            <a:spLocks noChangeArrowheads="1"/>
          </p:cNvSpPr>
          <p:nvPr/>
        </p:nvSpPr>
        <p:spPr bwMode="auto">
          <a:xfrm>
            <a:off x="5427663" y="6300788"/>
            <a:ext cx="1107996" cy="369332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800" b="1" dirty="0"/>
              <a:t>Fig. </a:t>
            </a:r>
            <a:r>
              <a:rPr lang="en-US" sz="1800" b="1" dirty="0" smtClean="0"/>
              <a:t>10.6</a:t>
            </a:r>
            <a:endParaRPr lang="en-CA" sz="1800" b="1" dirty="0"/>
          </a:p>
        </p:txBody>
      </p:sp>
      <p:sp>
        <p:nvSpPr>
          <p:cNvPr id="20486" name="WordArt 6"/>
          <p:cNvSpPr>
            <a:spLocks noChangeArrowheads="1" noChangeShapeType="1" noTextEdit="1"/>
          </p:cNvSpPr>
          <p:nvPr/>
        </p:nvSpPr>
        <p:spPr bwMode="auto">
          <a:xfrm rot="1352584">
            <a:off x="6958855" y="2829236"/>
            <a:ext cx="1652944" cy="390383"/>
          </a:xfrm>
          <a:prstGeom prst="rect">
            <a:avLst/>
          </a:prstGeom>
        </p:spPr>
        <p:txBody>
          <a:bodyPr spcFirstLastPara="1" wrap="none" fromWordArt="1">
            <a:prstTxWarp prst="textArchUp">
              <a:avLst>
                <a:gd name="adj" fmla="val 10800000"/>
              </a:avLst>
            </a:prstTxWarp>
          </a:bodyPr>
          <a:lstStyle/>
          <a:p>
            <a:pPr algn="ctr"/>
            <a:r>
              <a:rPr lang="en-US" sz="1200" kern="10" dirty="0" err="1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Arial Black"/>
              </a:rPr>
              <a:t>epicranius</a:t>
            </a:r>
            <a:endParaRPr lang="en-US" sz="1200" kern="10" dirty="0" smtClean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000000"/>
              </a:solidFill>
              <a:latin typeface="Arial Black"/>
            </a:endParaRPr>
          </a:p>
          <a:p>
            <a:pPr algn="ctr"/>
            <a:r>
              <a:rPr lang="en-US" sz="12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Arial Black"/>
              </a:rPr>
              <a:t>aponeurosis</a:t>
            </a:r>
            <a:endParaRPr lang="en-US" sz="1200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000000"/>
              </a:solidFill>
              <a:latin typeface="Arial Black"/>
            </a:endParaRPr>
          </a:p>
        </p:txBody>
      </p:sp>
      <p:cxnSp>
        <p:nvCxnSpPr>
          <p:cNvPr id="8" name="Straight Arrow Connector 7"/>
          <p:cNvCxnSpPr/>
          <p:nvPr/>
        </p:nvCxnSpPr>
        <p:spPr>
          <a:xfrm rot="16200000" flipV="1">
            <a:off x="5855678" y="5445369"/>
            <a:ext cx="1418492" cy="164123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9" t="-7840" r="25691" b="52686"/>
          <a:stretch/>
        </p:blipFill>
        <p:spPr>
          <a:xfrm>
            <a:off x="432090" y="151762"/>
            <a:ext cx="6296257" cy="259225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770" t="48475" r="24610"/>
          <a:stretch/>
        </p:blipFill>
        <p:spPr>
          <a:xfrm>
            <a:off x="1185036" y="3780427"/>
            <a:ext cx="4326340" cy="242165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432" b="44846"/>
          <a:stretch/>
        </p:blipFill>
        <p:spPr>
          <a:xfrm>
            <a:off x="6155140" y="2921440"/>
            <a:ext cx="2185189" cy="2592256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6656867" y="5801976"/>
            <a:ext cx="118173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 smtClean="0"/>
              <a:t>Fig. 10.7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3578685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buccinator.mpg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1524000" y="1143000"/>
            <a:ext cx="6096000" cy="4572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812971" y="6096000"/>
            <a:ext cx="139653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Buccinator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5" name="Picture 5" descr="10-07cMastica_UN.jpg"/>
          <p:cNvPicPr>
            <a:picLocks noChangeAspect="1" noChangeArrowheads="1"/>
          </p:cNvPicPr>
          <p:nvPr/>
        </p:nvPicPr>
        <p:blipFill>
          <a:blip r:embed="rId3" cstate="print">
            <a:lum bright="-6000" contrast="12000"/>
          </a:blip>
          <a:srcRect l="17181" t="8293" r="16495" b="6219"/>
          <a:stretch>
            <a:fillRect/>
          </a:stretch>
        </p:blipFill>
        <p:spPr bwMode="auto">
          <a:xfrm>
            <a:off x="4308475" y="1609725"/>
            <a:ext cx="4514850" cy="4822825"/>
          </a:xfrm>
          <a:prstGeom prst="rect">
            <a:avLst/>
          </a:prstGeom>
          <a:noFill/>
        </p:spPr>
      </p:pic>
      <p:sp>
        <p:nvSpPr>
          <p:cNvPr id="40966" name="Text Box 6"/>
          <p:cNvSpPr txBox="1">
            <a:spLocks noChangeArrowheads="1"/>
          </p:cNvSpPr>
          <p:nvPr/>
        </p:nvSpPr>
        <p:spPr bwMode="auto">
          <a:xfrm>
            <a:off x="158750" y="63500"/>
            <a:ext cx="8667750" cy="1387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 u="sng">
                <a:solidFill>
                  <a:srgbClr val="8E2200"/>
                </a:solidFill>
              </a:rPr>
              <a:t>5.4  Muscles that move the tongue</a:t>
            </a:r>
          </a:p>
          <a:p>
            <a:pPr>
              <a:spcBef>
                <a:spcPct val="50000"/>
              </a:spcBef>
            </a:pPr>
            <a:endParaRPr lang="en-US" sz="1000" b="1" u="sng">
              <a:solidFill>
                <a:srgbClr val="8E2200"/>
              </a:solidFill>
            </a:endParaRPr>
          </a:p>
          <a:p>
            <a:pPr>
              <a:spcBef>
                <a:spcPct val="50000"/>
              </a:spcBef>
            </a:pPr>
            <a:r>
              <a:rPr lang="en-US" b="1">
                <a:solidFill>
                  <a:srgbClr val="8E2200"/>
                </a:solidFill>
              </a:rPr>
              <a:t>genioglossus </a:t>
            </a:r>
            <a:r>
              <a:rPr lang="en-US" i="1">
                <a:solidFill>
                  <a:srgbClr val="8E2200"/>
                </a:solidFill>
              </a:rPr>
              <a:t>(mandible to inferior tongue &amp; hyoid bone):  </a:t>
            </a:r>
            <a:r>
              <a:rPr lang="en-US"/>
              <a:t>prime mover of tongue protrusion; anchors tongue to prevent obstruction of respiration</a:t>
            </a:r>
            <a:endParaRPr lang="en-US">
              <a:solidFill>
                <a:srgbClr val="8E2200"/>
              </a:solidFill>
            </a:endParaRPr>
          </a:p>
        </p:txBody>
      </p:sp>
      <p:sp>
        <p:nvSpPr>
          <p:cNvPr id="40967" name="Text Box 7"/>
          <p:cNvSpPr txBox="1">
            <a:spLocks noChangeArrowheads="1"/>
          </p:cNvSpPr>
          <p:nvPr/>
        </p:nvSpPr>
        <p:spPr bwMode="auto">
          <a:xfrm>
            <a:off x="198438" y="1584325"/>
            <a:ext cx="4449762" cy="2073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 dirty="0" err="1" smtClean="0">
                <a:solidFill>
                  <a:srgbClr val="8E2200"/>
                </a:solidFill>
              </a:rPr>
              <a:t>hyoglossus</a:t>
            </a:r>
            <a:r>
              <a:rPr lang="en-US" b="1" dirty="0" smtClean="0">
                <a:solidFill>
                  <a:srgbClr val="8E2200"/>
                </a:solidFill>
              </a:rPr>
              <a:t> </a:t>
            </a:r>
            <a:r>
              <a:rPr lang="en-US" i="1" dirty="0">
                <a:solidFill>
                  <a:srgbClr val="8E2200"/>
                </a:solidFill>
              </a:rPr>
              <a:t>(hyoid bone to </a:t>
            </a:r>
            <a:r>
              <a:rPr lang="en-US" i="1" dirty="0" err="1">
                <a:solidFill>
                  <a:srgbClr val="8E2200"/>
                </a:solidFill>
              </a:rPr>
              <a:t>inferolateral</a:t>
            </a:r>
            <a:r>
              <a:rPr lang="en-US" i="1" dirty="0">
                <a:solidFill>
                  <a:srgbClr val="8E2200"/>
                </a:solidFill>
              </a:rPr>
              <a:t> tongue): </a:t>
            </a:r>
            <a:r>
              <a:rPr lang="en-US" dirty="0"/>
              <a:t>depresses tongue, especially lateral margins</a:t>
            </a:r>
          </a:p>
          <a:p>
            <a:pPr>
              <a:spcBef>
                <a:spcPct val="50000"/>
              </a:spcBef>
            </a:pPr>
            <a:r>
              <a:rPr lang="en-US" b="1" dirty="0" err="1">
                <a:solidFill>
                  <a:srgbClr val="8E2200"/>
                </a:solidFill>
              </a:rPr>
              <a:t>s</a:t>
            </a:r>
            <a:r>
              <a:rPr lang="en-US" b="1" dirty="0" err="1" smtClean="0">
                <a:solidFill>
                  <a:srgbClr val="8E2200"/>
                </a:solidFill>
              </a:rPr>
              <a:t>tyloglossus</a:t>
            </a:r>
            <a:r>
              <a:rPr lang="en-US" b="1" dirty="0" smtClean="0">
                <a:solidFill>
                  <a:srgbClr val="8E2200"/>
                </a:solidFill>
              </a:rPr>
              <a:t> </a:t>
            </a:r>
            <a:r>
              <a:rPr lang="en-US" i="1" dirty="0">
                <a:solidFill>
                  <a:srgbClr val="8E2200"/>
                </a:solidFill>
              </a:rPr>
              <a:t>(</a:t>
            </a:r>
            <a:r>
              <a:rPr lang="en-US" i="1" dirty="0" err="1">
                <a:solidFill>
                  <a:srgbClr val="8E2200"/>
                </a:solidFill>
              </a:rPr>
              <a:t>styloid</a:t>
            </a:r>
            <a:r>
              <a:rPr lang="en-US" i="1" dirty="0">
                <a:solidFill>
                  <a:srgbClr val="8E2200"/>
                </a:solidFill>
              </a:rPr>
              <a:t> process of temporal bone to </a:t>
            </a:r>
            <a:r>
              <a:rPr lang="en-US" i="1" dirty="0" err="1">
                <a:solidFill>
                  <a:srgbClr val="8E2200"/>
                </a:solidFill>
              </a:rPr>
              <a:t>inferolateral</a:t>
            </a:r>
            <a:r>
              <a:rPr lang="en-US" i="1" dirty="0">
                <a:solidFill>
                  <a:srgbClr val="8E2200"/>
                </a:solidFill>
              </a:rPr>
              <a:t> tongue): </a:t>
            </a:r>
            <a:r>
              <a:rPr lang="en-US" dirty="0"/>
              <a:t>retracts &amp; elevates tongue</a:t>
            </a:r>
            <a:endParaRPr lang="en-US" b="1" dirty="0">
              <a:solidFill>
                <a:srgbClr val="8E2200"/>
              </a:solidFill>
            </a:endParaRPr>
          </a:p>
        </p:txBody>
      </p:sp>
      <p:sp>
        <p:nvSpPr>
          <p:cNvPr id="40968" name="Text Box 8"/>
          <p:cNvSpPr txBox="1">
            <a:spLocks noChangeArrowheads="1"/>
          </p:cNvSpPr>
          <p:nvPr/>
        </p:nvSpPr>
        <p:spPr bwMode="auto">
          <a:xfrm>
            <a:off x="4692650" y="5984875"/>
            <a:ext cx="1309974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dirty="0"/>
              <a:t>Fig. </a:t>
            </a:r>
            <a:r>
              <a:rPr lang="en-US" dirty="0" smtClean="0"/>
              <a:t>10.8c</a:t>
            </a:r>
            <a:endParaRPr lang="en-US" dirty="0"/>
          </a:p>
        </p:txBody>
      </p:sp>
      <p:cxnSp>
        <p:nvCxnSpPr>
          <p:cNvPr id="7" name="Straight Arrow Connector 6"/>
          <p:cNvCxnSpPr/>
          <p:nvPr/>
        </p:nvCxnSpPr>
        <p:spPr>
          <a:xfrm flipV="1">
            <a:off x="4713668" y="5048518"/>
            <a:ext cx="862884" cy="206062"/>
          </a:xfrm>
          <a:prstGeom prst="straightConnector1">
            <a:avLst/>
          </a:prstGeom>
          <a:ln w="571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 rot="10800000" flipV="1">
            <a:off x="6323528" y="4687910"/>
            <a:ext cx="1906073" cy="180304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 rot="5400000">
            <a:off x="5943601" y="3174642"/>
            <a:ext cx="1815921" cy="540913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10_7ab"/>
          <p:cNvPicPr>
            <a:picLocks noChangeAspect="1" noChangeArrowheads="1"/>
          </p:cNvPicPr>
          <p:nvPr/>
        </p:nvPicPr>
        <p:blipFill>
          <a:blip r:embed="rId3" cstate="print">
            <a:lum bright="-24000" contrast="36000"/>
          </a:blip>
          <a:srcRect l="2138" t="6905" r="2138" b="14627"/>
          <a:stretch>
            <a:fillRect/>
          </a:stretch>
        </p:blipFill>
        <p:spPr bwMode="auto">
          <a:xfrm>
            <a:off x="152400" y="3475038"/>
            <a:ext cx="8839200" cy="3306762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</p:pic>
      <p:sp>
        <p:nvSpPr>
          <p:cNvPr id="21507" name="Text Box 3"/>
          <p:cNvSpPr txBox="1">
            <a:spLocks noChangeArrowheads="1"/>
          </p:cNvSpPr>
          <p:nvPr/>
        </p:nvSpPr>
        <p:spPr bwMode="auto">
          <a:xfrm>
            <a:off x="258763" y="3505200"/>
            <a:ext cx="1082348" cy="369332"/>
          </a:xfrm>
          <a:prstGeom prst="rect">
            <a:avLst/>
          </a:prstGeom>
          <a:solidFill>
            <a:schemeClr val="bg1"/>
          </a:solidFill>
          <a:ln w="9525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800" dirty="0"/>
              <a:t>Fig. </a:t>
            </a:r>
            <a:r>
              <a:rPr lang="en-US" sz="1800" dirty="0" smtClean="0"/>
              <a:t>10.8</a:t>
            </a:r>
            <a:endParaRPr lang="en-CA" sz="1800" dirty="0"/>
          </a:p>
        </p:txBody>
      </p:sp>
      <p:sp>
        <p:nvSpPr>
          <p:cNvPr id="21508" name="Text Box 4"/>
          <p:cNvSpPr txBox="1">
            <a:spLocks noChangeArrowheads="1"/>
          </p:cNvSpPr>
          <p:nvPr/>
        </p:nvSpPr>
        <p:spPr bwMode="auto">
          <a:xfrm>
            <a:off x="111125" y="47625"/>
            <a:ext cx="8809038" cy="3570208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457200" indent="-457200">
              <a:lnSpc>
                <a:spcPct val="80000"/>
              </a:lnSpc>
              <a:spcBef>
                <a:spcPct val="50000"/>
              </a:spcBef>
              <a:buFontTx/>
              <a:buAutoNum type="arabicPeriod" startAt="2"/>
            </a:pPr>
            <a:r>
              <a:rPr lang="en-US" b="1" u="sng" dirty="0">
                <a:solidFill>
                  <a:srgbClr val="996633"/>
                </a:solidFill>
              </a:rPr>
              <a:t>Muscles of the Head:  Mastication, etc</a:t>
            </a:r>
          </a:p>
          <a:p>
            <a:pPr marL="457200" indent="-457200">
              <a:lnSpc>
                <a:spcPct val="80000"/>
              </a:lnSpc>
              <a:spcBef>
                <a:spcPct val="50000"/>
              </a:spcBef>
            </a:pPr>
            <a:r>
              <a:rPr lang="en-CA" dirty="0">
                <a:cs typeface="Arial" charset="0"/>
              </a:rPr>
              <a:t>•</a:t>
            </a:r>
            <a:r>
              <a:rPr lang="en-US" dirty="0">
                <a:cs typeface="Arial" charset="0"/>
              </a:rPr>
              <a:t>  4 pairs involved in chewing; all innervated by </a:t>
            </a:r>
            <a:r>
              <a:rPr lang="en-US" dirty="0" err="1">
                <a:cs typeface="Arial" charset="0"/>
              </a:rPr>
              <a:t>mandibular</a:t>
            </a:r>
            <a:r>
              <a:rPr lang="en-US" dirty="0">
                <a:cs typeface="Arial" charset="0"/>
              </a:rPr>
              <a:t> division of cranial nerve V</a:t>
            </a:r>
          </a:p>
          <a:p>
            <a:pPr marL="457200" indent="-457200">
              <a:lnSpc>
                <a:spcPct val="80000"/>
              </a:lnSpc>
              <a:spcBef>
                <a:spcPct val="50000"/>
              </a:spcBef>
            </a:pPr>
            <a:r>
              <a:rPr lang="en-US" b="1" i="1" dirty="0" smtClean="0">
                <a:solidFill>
                  <a:srgbClr val="996633"/>
                </a:solidFill>
              </a:rPr>
              <a:t>ʘ </a:t>
            </a:r>
            <a:r>
              <a:rPr lang="en-US" b="1" i="1" dirty="0" err="1" smtClean="0">
                <a:solidFill>
                  <a:srgbClr val="996633"/>
                </a:solidFill>
              </a:rPr>
              <a:t>masseter</a:t>
            </a:r>
            <a:r>
              <a:rPr lang="en-US" b="1" i="1" dirty="0" smtClean="0">
                <a:solidFill>
                  <a:srgbClr val="996633"/>
                </a:solidFill>
              </a:rPr>
              <a:t> </a:t>
            </a:r>
            <a:r>
              <a:rPr lang="en-US" i="1" dirty="0">
                <a:solidFill>
                  <a:srgbClr val="996633"/>
                </a:solidFill>
              </a:rPr>
              <a:t>(</a:t>
            </a:r>
            <a:r>
              <a:rPr lang="en-US" i="1" dirty="0" err="1">
                <a:solidFill>
                  <a:srgbClr val="996633"/>
                </a:solidFill>
              </a:rPr>
              <a:t>zygomatic</a:t>
            </a:r>
            <a:r>
              <a:rPr lang="en-US" i="1" dirty="0">
                <a:solidFill>
                  <a:srgbClr val="996633"/>
                </a:solidFill>
              </a:rPr>
              <a:t> to mandible)</a:t>
            </a:r>
            <a:r>
              <a:rPr lang="en-US" b="1" i="1" dirty="0">
                <a:solidFill>
                  <a:srgbClr val="996633"/>
                </a:solidFill>
              </a:rPr>
              <a:t>:</a:t>
            </a:r>
            <a:r>
              <a:rPr lang="en-US" b="1" i="1" dirty="0"/>
              <a:t>  </a:t>
            </a:r>
            <a:r>
              <a:rPr lang="en-US" dirty="0"/>
              <a:t>prime mover of jaw closure (powerfully)</a:t>
            </a:r>
          </a:p>
          <a:p>
            <a:pPr marL="457200" indent="-457200">
              <a:lnSpc>
                <a:spcPct val="80000"/>
              </a:lnSpc>
              <a:spcBef>
                <a:spcPct val="50000"/>
              </a:spcBef>
            </a:pPr>
            <a:r>
              <a:rPr lang="en-US" b="1" i="1" dirty="0" smtClean="0">
                <a:solidFill>
                  <a:srgbClr val="996633"/>
                </a:solidFill>
              </a:rPr>
              <a:t>ʘ </a:t>
            </a:r>
            <a:r>
              <a:rPr lang="en-US" b="1" i="1" dirty="0" err="1" smtClean="0">
                <a:solidFill>
                  <a:srgbClr val="996633"/>
                </a:solidFill>
              </a:rPr>
              <a:t>temporalis</a:t>
            </a:r>
            <a:r>
              <a:rPr lang="en-US" i="1" dirty="0" smtClean="0">
                <a:solidFill>
                  <a:srgbClr val="996633"/>
                </a:solidFill>
              </a:rPr>
              <a:t> </a:t>
            </a:r>
            <a:r>
              <a:rPr lang="en-US" i="1" dirty="0">
                <a:solidFill>
                  <a:srgbClr val="996633"/>
                </a:solidFill>
              </a:rPr>
              <a:t>(temporal to mandible)</a:t>
            </a:r>
            <a:r>
              <a:rPr lang="en-US" b="1" i="1" dirty="0">
                <a:solidFill>
                  <a:srgbClr val="996633"/>
                </a:solidFill>
              </a:rPr>
              <a:t>:</a:t>
            </a:r>
            <a:r>
              <a:rPr lang="en-US" b="1" i="1" dirty="0"/>
              <a:t>  </a:t>
            </a:r>
            <a:r>
              <a:rPr lang="en-US" dirty="0"/>
              <a:t>elevates and retracts mandible (closes jaw); maintains closed jaw at rest</a:t>
            </a:r>
          </a:p>
          <a:p>
            <a:pPr marL="457200" indent="-457200">
              <a:lnSpc>
                <a:spcPct val="80000"/>
              </a:lnSpc>
              <a:spcBef>
                <a:spcPct val="50000"/>
              </a:spcBef>
            </a:pPr>
            <a:r>
              <a:rPr lang="en-US" b="1" i="1" dirty="0">
                <a:solidFill>
                  <a:srgbClr val="996633"/>
                </a:solidFill>
              </a:rPr>
              <a:t>medial and lateral </a:t>
            </a:r>
            <a:r>
              <a:rPr lang="en-US" b="1" i="1" dirty="0" err="1">
                <a:solidFill>
                  <a:srgbClr val="996633"/>
                </a:solidFill>
              </a:rPr>
              <a:t>pterygoid</a:t>
            </a:r>
            <a:r>
              <a:rPr lang="en-US" b="1" i="1" dirty="0">
                <a:solidFill>
                  <a:srgbClr val="996633"/>
                </a:solidFill>
              </a:rPr>
              <a:t> </a:t>
            </a:r>
            <a:r>
              <a:rPr lang="en-US" i="1" dirty="0">
                <a:solidFill>
                  <a:srgbClr val="996633"/>
                </a:solidFill>
              </a:rPr>
              <a:t>(sphenoid to mandible)</a:t>
            </a:r>
            <a:r>
              <a:rPr lang="en-US" b="1" i="1" dirty="0">
                <a:solidFill>
                  <a:srgbClr val="996633"/>
                </a:solidFill>
              </a:rPr>
              <a:t>:</a:t>
            </a:r>
            <a:r>
              <a:rPr lang="en-US" b="1" i="1" dirty="0"/>
              <a:t>  </a:t>
            </a:r>
            <a:r>
              <a:rPr lang="en-US" dirty="0"/>
              <a:t>both two-headed; additional jaw movements (</a:t>
            </a:r>
            <a:r>
              <a:rPr lang="en-US" dirty="0" err="1"/>
              <a:t>eg</a:t>
            </a:r>
            <a:r>
              <a:rPr lang="en-US" dirty="0"/>
              <a:t>:  side-to-side grinding </a:t>
            </a:r>
            <a:r>
              <a:rPr lang="en-US" dirty="0" err="1"/>
              <a:t>movments</a:t>
            </a:r>
            <a:r>
              <a:rPr lang="en-US" dirty="0"/>
              <a:t>)</a:t>
            </a:r>
          </a:p>
          <a:p>
            <a:pPr marL="457200" indent="-457200">
              <a:lnSpc>
                <a:spcPct val="80000"/>
              </a:lnSpc>
              <a:spcBef>
                <a:spcPct val="50000"/>
              </a:spcBef>
            </a:pPr>
            <a:r>
              <a:rPr lang="en-US" b="1" i="1" dirty="0" err="1">
                <a:solidFill>
                  <a:srgbClr val="996633"/>
                </a:solidFill>
              </a:rPr>
              <a:t>buccinator</a:t>
            </a:r>
            <a:r>
              <a:rPr lang="en-US" b="1" i="1" dirty="0">
                <a:solidFill>
                  <a:srgbClr val="996633"/>
                </a:solidFill>
              </a:rPr>
              <a:t> </a:t>
            </a:r>
            <a:r>
              <a:rPr lang="en-US" i="1" dirty="0">
                <a:solidFill>
                  <a:srgbClr val="996633"/>
                </a:solidFill>
              </a:rPr>
              <a:t>(mandible/maxilla to </a:t>
            </a:r>
            <a:r>
              <a:rPr lang="en-US" i="1" dirty="0" err="1">
                <a:solidFill>
                  <a:srgbClr val="996633"/>
                </a:solidFill>
              </a:rPr>
              <a:t>orbicularis</a:t>
            </a:r>
            <a:r>
              <a:rPr lang="en-US" i="1" dirty="0">
                <a:solidFill>
                  <a:srgbClr val="996633"/>
                </a:solidFill>
              </a:rPr>
              <a:t> </a:t>
            </a:r>
            <a:r>
              <a:rPr lang="en-US" i="1" dirty="0" err="1">
                <a:solidFill>
                  <a:srgbClr val="996633"/>
                </a:solidFill>
              </a:rPr>
              <a:t>oris</a:t>
            </a:r>
            <a:r>
              <a:rPr lang="en-US" i="1" dirty="0">
                <a:solidFill>
                  <a:srgbClr val="996633"/>
                </a:solidFill>
              </a:rPr>
              <a:t>)</a:t>
            </a:r>
            <a:r>
              <a:rPr lang="en-US" b="1" i="1" dirty="0">
                <a:solidFill>
                  <a:srgbClr val="996633"/>
                </a:solidFill>
              </a:rPr>
              <a:t>:</a:t>
            </a:r>
            <a:r>
              <a:rPr lang="en-US" dirty="0"/>
              <a:t>  helps keep food between grinding surfaces of teeth during chewing </a:t>
            </a:r>
            <a:endParaRPr lang="en-CA" b="1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masseter.mpg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1524000" y="1143000"/>
            <a:ext cx="6096000" cy="4572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399314" y="6008914"/>
            <a:ext cx="18505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Masseter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909457" y="5812971"/>
            <a:ext cx="2819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Temporalis</a:t>
            </a:r>
            <a:endParaRPr lang="en-US" dirty="0"/>
          </a:p>
        </p:txBody>
      </p:sp>
      <p:pic>
        <p:nvPicPr>
          <p:cNvPr id="3" name="temporalis.mpg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1524000" y="1143000"/>
            <a:ext cx="6096000" cy="4572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10_9ab"/>
          <p:cNvPicPr>
            <a:picLocks noChangeAspect="1" noChangeArrowheads="1"/>
          </p:cNvPicPr>
          <p:nvPr/>
        </p:nvPicPr>
        <p:blipFill>
          <a:blip r:embed="rId3" cstate="print">
            <a:lum bright="-12000" contrast="18000"/>
          </a:blip>
          <a:srcRect l="1237" t="5144" r="3151" b="9119"/>
          <a:stretch>
            <a:fillRect/>
          </a:stretch>
        </p:blipFill>
        <p:spPr bwMode="auto">
          <a:xfrm>
            <a:off x="228600" y="3022600"/>
            <a:ext cx="8686800" cy="3748088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</p:pic>
      <p:sp>
        <p:nvSpPr>
          <p:cNvPr id="22531" name="Text Box 3"/>
          <p:cNvSpPr txBox="1">
            <a:spLocks noChangeArrowheads="1"/>
          </p:cNvSpPr>
          <p:nvPr/>
        </p:nvSpPr>
        <p:spPr bwMode="auto">
          <a:xfrm>
            <a:off x="0" y="0"/>
            <a:ext cx="9144000" cy="3323987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228600" indent="-228600">
              <a:lnSpc>
                <a:spcPct val="85000"/>
              </a:lnSpc>
              <a:spcBef>
                <a:spcPct val="50000"/>
              </a:spcBef>
            </a:pPr>
            <a:r>
              <a:rPr lang="en-US" b="1" u="sng" dirty="0">
                <a:solidFill>
                  <a:srgbClr val="3399FF"/>
                </a:solidFill>
              </a:rPr>
              <a:t>5.5  Muscles of the Neck &amp; Vertebral Column:  Head &amp; Trunk Movements</a:t>
            </a:r>
          </a:p>
          <a:p>
            <a:pPr marL="228600" indent="-228600">
              <a:lnSpc>
                <a:spcPct val="85000"/>
              </a:lnSpc>
              <a:spcBef>
                <a:spcPct val="50000"/>
              </a:spcBef>
            </a:pPr>
            <a:r>
              <a:rPr lang="en-CA" dirty="0">
                <a:cs typeface="Arial" charset="0"/>
              </a:rPr>
              <a:t>•</a:t>
            </a:r>
            <a:r>
              <a:rPr lang="en-US" dirty="0">
                <a:cs typeface="Arial" charset="0"/>
              </a:rPr>
              <a:t>  head moved by muscles originating from axial skeleton</a:t>
            </a:r>
          </a:p>
          <a:p>
            <a:pPr marL="228600" indent="-228600">
              <a:lnSpc>
                <a:spcPct val="85000"/>
              </a:lnSpc>
              <a:spcBef>
                <a:spcPct val="50000"/>
              </a:spcBef>
            </a:pPr>
            <a:r>
              <a:rPr lang="en-US" b="1" i="1" dirty="0" err="1">
                <a:solidFill>
                  <a:srgbClr val="3399FF"/>
                </a:solidFill>
              </a:rPr>
              <a:t>sternocleidomastoid</a:t>
            </a:r>
            <a:r>
              <a:rPr lang="en-US" b="1" i="1" dirty="0">
                <a:solidFill>
                  <a:srgbClr val="3399FF"/>
                </a:solidFill>
              </a:rPr>
              <a:t> </a:t>
            </a:r>
            <a:r>
              <a:rPr lang="en-US" i="1" dirty="0">
                <a:solidFill>
                  <a:srgbClr val="3399FF"/>
                </a:solidFill>
              </a:rPr>
              <a:t>(</a:t>
            </a:r>
            <a:r>
              <a:rPr lang="en-US" i="1" dirty="0" err="1">
                <a:solidFill>
                  <a:srgbClr val="3399FF"/>
                </a:solidFill>
              </a:rPr>
              <a:t>manubrium</a:t>
            </a:r>
            <a:r>
              <a:rPr lang="en-US" i="1" dirty="0">
                <a:solidFill>
                  <a:srgbClr val="3399FF"/>
                </a:solidFill>
              </a:rPr>
              <a:t>/clavicle to mastoid process of temporal)</a:t>
            </a:r>
            <a:r>
              <a:rPr lang="en-US" b="1" i="1" dirty="0">
                <a:solidFill>
                  <a:srgbClr val="3399FF"/>
                </a:solidFill>
              </a:rPr>
              <a:t>:</a:t>
            </a:r>
            <a:r>
              <a:rPr lang="en-US" b="1" i="1" dirty="0"/>
              <a:t>  </a:t>
            </a:r>
            <a:r>
              <a:rPr lang="en-US" dirty="0"/>
              <a:t>2-headed; deep to </a:t>
            </a:r>
            <a:r>
              <a:rPr lang="en-US" dirty="0" err="1"/>
              <a:t>platysma</a:t>
            </a:r>
            <a:r>
              <a:rPr lang="en-US" dirty="0"/>
              <a:t>; prime mover (both muscles) of head flexion; individual muscle action for head rotation to side, head tilts</a:t>
            </a:r>
          </a:p>
          <a:p>
            <a:pPr marL="228600" indent="-228600">
              <a:lnSpc>
                <a:spcPct val="85000"/>
              </a:lnSpc>
              <a:spcBef>
                <a:spcPct val="50000"/>
              </a:spcBef>
            </a:pPr>
            <a:r>
              <a:rPr lang="en-US" b="1" i="1" dirty="0" err="1">
                <a:solidFill>
                  <a:srgbClr val="3399FF"/>
                </a:solidFill>
              </a:rPr>
              <a:t>scalenes</a:t>
            </a:r>
            <a:r>
              <a:rPr lang="en-US" b="1" i="1" dirty="0">
                <a:solidFill>
                  <a:srgbClr val="3399FF"/>
                </a:solidFill>
              </a:rPr>
              <a:t> </a:t>
            </a:r>
            <a:r>
              <a:rPr lang="en-US" i="1" dirty="0">
                <a:solidFill>
                  <a:srgbClr val="3399FF"/>
                </a:solidFill>
              </a:rPr>
              <a:t>(cervical vertebrae to 1</a:t>
            </a:r>
            <a:r>
              <a:rPr lang="en-US" i="1" baseline="30000" dirty="0">
                <a:solidFill>
                  <a:srgbClr val="3399FF"/>
                </a:solidFill>
              </a:rPr>
              <a:t>st</a:t>
            </a:r>
            <a:r>
              <a:rPr lang="en-US" i="1" dirty="0">
                <a:solidFill>
                  <a:srgbClr val="3399FF"/>
                </a:solidFill>
              </a:rPr>
              <a:t> 2 ribs)</a:t>
            </a:r>
            <a:r>
              <a:rPr lang="en-US" b="1" i="1" dirty="0">
                <a:solidFill>
                  <a:srgbClr val="3399FF"/>
                </a:solidFill>
              </a:rPr>
              <a:t>:</a:t>
            </a:r>
            <a:r>
              <a:rPr lang="en-US" b="1" i="1" dirty="0"/>
              <a:t>  </a:t>
            </a:r>
            <a:r>
              <a:rPr lang="en-US" dirty="0"/>
              <a:t>more laterally and deep to </a:t>
            </a:r>
            <a:r>
              <a:rPr lang="en-US" dirty="0" err="1"/>
              <a:t>platysma</a:t>
            </a:r>
            <a:r>
              <a:rPr lang="en-US" dirty="0"/>
              <a:t> &amp; </a:t>
            </a:r>
            <a:r>
              <a:rPr lang="en-US" dirty="0" err="1"/>
              <a:t>sternocleidomastoid</a:t>
            </a:r>
            <a:r>
              <a:rPr lang="en-US" dirty="0"/>
              <a:t> – elevate first 2 ribs, role in coughing, flex &amp; rotate neck</a:t>
            </a:r>
          </a:p>
          <a:p>
            <a:pPr marL="228600" indent="-228600">
              <a:lnSpc>
                <a:spcPct val="85000"/>
              </a:lnSpc>
              <a:spcBef>
                <a:spcPct val="50000"/>
              </a:spcBef>
            </a:pPr>
            <a:r>
              <a:rPr lang="en-US" b="1" i="1" dirty="0" smtClean="0">
                <a:solidFill>
                  <a:srgbClr val="3399FF"/>
                </a:solidFill>
              </a:rPr>
              <a:t>ʘ splenius </a:t>
            </a:r>
            <a:r>
              <a:rPr lang="en-US" i="1" dirty="0">
                <a:solidFill>
                  <a:srgbClr val="3399FF"/>
                </a:solidFill>
              </a:rPr>
              <a:t>(vertebrae to mastoid process of temporal)</a:t>
            </a:r>
            <a:r>
              <a:rPr lang="en-US" b="1" i="1" dirty="0">
                <a:solidFill>
                  <a:srgbClr val="3399FF"/>
                </a:solidFill>
              </a:rPr>
              <a:t>:</a:t>
            </a:r>
            <a:r>
              <a:rPr lang="en-US" dirty="0"/>
              <a:t>  superficial; “bandage muscle”; head extension (both sides) or rotation, tilts</a:t>
            </a:r>
            <a:endParaRPr lang="en-CA" b="1" i="1" dirty="0"/>
          </a:p>
        </p:txBody>
      </p:sp>
      <p:sp>
        <p:nvSpPr>
          <p:cNvPr id="22532" name="Text Box 4"/>
          <p:cNvSpPr txBox="1">
            <a:spLocks noChangeArrowheads="1"/>
          </p:cNvSpPr>
          <p:nvPr/>
        </p:nvSpPr>
        <p:spPr bwMode="auto">
          <a:xfrm>
            <a:off x="7375525" y="3541713"/>
            <a:ext cx="1531188" cy="369332"/>
          </a:xfrm>
          <a:prstGeom prst="rect">
            <a:avLst/>
          </a:prstGeom>
          <a:solidFill>
            <a:schemeClr val="bg1"/>
          </a:solidFill>
          <a:ln w="9525">
            <a:solidFill>
              <a:srgbClr val="3366FF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800" dirty="0"/>
              <a:t>Fig. </a:t>
            </a:r>
            <a:r>
              <a:rPr lang="en-US" sz="1800" dirty="0" smtClean="0"/>
              <a:t>10.10a,b</a:t>
            </a:r>
            <a:endParaRPr lang="en-CA" sz="1800" dirty="0"/>
          </a:p>
        </p:txBody>
      </p:sp>
      <p:sp>
        <p:nvSpPr>
          <p:cNvPr id="22533" name="Text Box 5"/>
          <p:cNvSpPr txBox="1">
            <a:spLocks noChangeArrowheads="1"/>
          </p:cNvSpPr>
          <p:nvPr/>
        </p:nvSpPr>
        <p:spPr bwMode="auto">
          <a:xfrm>
            <a:off x="7527925" y="4075113"/>
            <a:ext cx="1073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800"/>
              <a:t>posterior</a:t>
            </a:r>
            <a:endParaRPr lang="en-CA" sz="1800"/>
          </a:p>
        </p:txBody>
      </p:sp>
      <p:sp>
        <p:nvSpPr>
          <p:cNvPr id="22534" name="Text Box 6"/>
          <p:cNvSpPr txBox="1">
            <a:spLocks noChangeArrowheads="1"/>
          </p:cNvSpPr>
          <p:nvPr/>
        </p:nvSpPr>
        <p:spPr bwMode="auto">
          <a:xfrm>
            <a:off x="2012950" y="6262688"/>
            <a:ext cx="9588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800"/>
              <a:t>anterior</a:t>
            </a:r>
            <a:endParaRPr lang="en-CA" sz="18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996543" y="5617029"/>
            <a:ext cx="293914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Splenius capitis</a:t>
            </a:r>
            <a:endParaRPr lang="en-US" dirty="0"/>
          </a:p>
        </p:txBody>
      </p:sp>
      <p:pic>
        <p:nvPicPr>
          <p:cNvPr id="3" name="splenius_capitis.mpg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1371600" y="674914"/>
            <a:ext cx="6096000" cy="4572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ext Box 2"/>
          <p:cNvSpPr txBox="1">
            <a:spLocks noChangeArrowheads="1"/>
          </p:cNvSpPr>
          <p:nvPr/>
        </p:nvSpPr>
        <p:spPr bwMode="auto">
          <a:xfrm>
            <a:off x="0" y="0"/>
            <a:ext cx="9144000" cy="1912768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288925" indent="-288925">
              <a:lnSpc>
                <a:spcPct val="70000"/>
              </a:lnSpc>
              <a:spcBef>
                <a:spcPct val="50000"/>
              </a:spcBef>
            </a:pPr>
            <a:r>
              <a:rPr lang="en-US" b="1" u="sng" dirty="0">
                <a:solidFill>
                  <a:schemeClr val="accent2"/>
                </a:solidFill>
              </a:rPr>
              <a:t>5.6 Muscles of the Neck &amp; Vertebral Column:  Head &amp; Trunk Movements</a:t>
            </a:r>
          </a:p>
          <a:p>
            <a:pPr marL="288925" indent="-288925">
              <a:lnSpc>
                <a:spcPct val="70000"/>
              </a:lnSpc>
              <a:spcBef>
                <a:spcPct val="50000"/>
              </a:spcBef>
            </a:pPr>
            <a:r>
              <a:rPr lang="en-US" b="1" i="1" dirty="0">
                <a:solidFill>
                  <a:schemeClr val="accent2"/>
                </a:solidFill>
              </a:rPr>
              <a:t>erector </a:t>
            </a:r>
            <a:r>
              <a:rPr lang="en-US" b="1" i="1" dirty="0" err="1">
                <a:solidFill>
                  <a:schemeClr val="accent2"/>
                </a:solidFill>
              </a:rPr>
              <a:t>spinae</a:t>
            </a:r>
            <a:r>
              <a:rPr lang="en-US" b="1" i="1" dirty="0">
                <a:solidFill>
                  <a:schemeClr val="accent2"/>
                </a:solidFill>
              </a:rPr>
              <a:t>:</a:t>
            </a:r>
            <a:r>
              <a:rPr lang="en-US" b="1" i="1" dirty="0"/>
              <a:t>  </a:t>
            </a:r>
            <a:r>
              <a:rPr lang="en-US" dirty="0"/>
              <a:t>prime mover of back extension; consists of 3 columns of muscles (</a:t>
            </a:r>
            <a:r>
              <a:rPr lang="en-US" b="1" i="1" dirty="0" err="1">
                <a:solidFill>
                  <a:schemeClr val="accent2"/>
                </a:solidFill>
              </a:rPr>
              <a:t>iliocostalis</a:t>
            </a:r>
            <a:r>
              <a:rPr lang="en-US" b="1" i="1" dirty="0">
                <a:solidFill>
                  <a:schemeClr val="accent2"/>
                </a:solidFill>
              </a:rPr>
              <a:t>, </a:t>
            </a:r>
            <a:r>
              <a:rPr lang="en-US" b="1" i="1" dirty="0" err="1">
                <a:solidFill>
                  <a:schemeClr val="accent2"/>
                </a:solidFill>
              </a:rPr>
              <a:t>longissimus</a:t>
            </a:r>
            <a:r>
              <a:rPr lang="en-US" b="1" i="1" dirty="0">
                <a:solidFill>
                  <a:schemeClr val="accent2"/>
                </a:solidFill>
              </a:rPr>
              <a:t>, </a:t>
            </a:r>
            <a:r>
              <a:rPr lang="en-US" b="1" i="1" dirty="0" err="1">
                <a:solidFill>
                  <a:schemeClr val="accent2"/>
                </a:solidFill>
              </a:rPr>
              <a:t>spinalis</a:t>
            </a:r>
            <a:r>
              <a:rPr lang="en-US" dirty="0"/>
              <a:t>); resistance to bending forward &amp; extensors for return to erect position</a:t>
            </a:r>
          </a:p>
          <a:p>
            <a:pPr marL="288925" indent="-288925">
              <a:lnSpc>
                <a:spcPct val="70000"/>
              </a:lnSpc>
              <a:spcBef>
                <a:spcPct val="50000"/>
              </a:spcBef>
            </a:pPr>
            <a:r>
              <a:rPr lang="en-US" b="1" i="1" dirty="0" smtClean="0">
                <a:solidFill>
                  <a:schemeClr val="accent2"/>
                </a:solidFill>
              </a:rPr>
              <a:t>ʘ semispinalis</a:t>
            </a:r>
            <a:r>
              <a:rPr lang="en-US" b="1" i="1" dirty="0">
                <a:solidFill>
                  <a:schemeClr val="accent2"/>
                </a:solidFill>
              </a:rPr>
              <a:t>:</a:t>
            </a:r>
            <a:r>
              <a:rPr lang="en-US" dirty="0"/>
              <a:t>  deeper, composite muscle from thoracic region to head; extends vertebral column &amp; head, rotation of head, synergistic with sternocleidomastoid </a:t>
            </a:r>
            <a:r>
              <a:rPr lang="en-US" dirty="0" smtClean="0"/>
              <a:t>muscles</a:t>
            </a:r>
            <a:endParaRPr lang="en-US" dirty="0"/>
          </a:p>
        </p:txBody>
      </p:sp>
      <p:pic>
        <p:nvPicPr>
          <p:cNvPr id="23555" name="Picture 3" descr="10_9d"/>
          <p:cNvPicPr>
            <a:picLocks noChangeAspect="1" noChangeArrowheads="1"/>
          </p:cNvPicPr>
          <p:nvPr/>
        </p:nvPicPr>
        <p:blipFill>
          <a:blip r:embed="rId3" cstate="print">
            <a:lum bright="-24000" contrast="42000"/>
          </a:blip>
          <a:srcRect l="2980" t="5057" r="2980" b="10635"/>
          <a:stretch>
            <a:fillRect/>
          </a:stretch>
        </p:blipFill>
        <p:spPr bwMode="auto">
          <a:xfrm>
            <a:off x="3124200" y="1939925"/>
            <a:ext cx="6019800" cy="4921250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</p:pic>
      <p:sp>
        <p:nvSpPr>
          <p:cNvPr id="23556" name="Text Box 4"/>
          <p:cNvSpPr txBox="1">
            <a:spLocks noChangeArrowheads="1"/>
          </p:cNvSpPr>
          <p:nvPr/>
        </p:nvSpPr>
        <p:spPr bwMode="auto">
          <a:xfrm>
            <a:off x="7656166" y="6253163"/>
            <a:ext cx="1338828" cy="369332"/>
          </a:xfrm>
          <a:prstGeom prst="rect">
            <a:avLst/>
          </a:prstGeom>
          <a:solidFill>
            <a:srgbClr val="FFFFFF"/>
          </a:solidFill>
          <a:ln w="9525">
            <a:solidFill>
              <a:schemeClr val="accent2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800" dirty="0"/>
              <a:t>Fig. </a:t>
            </a:r>
            <a:r>
              <a:rPr lang="en-US" sz="1800" dirty="0" smtClean="0"/>
              <a:t>10.10d</a:t>
            </a:r>
            <a:endParaRPr lang="en-CA" sz="1800" dirty="0"/>
          </a:p>
        </p:txBody>
      </p:sp>
      <p:sp>
        <p:nvSpPr>
          <p:cNvPr id="23557" name="Text Box 5"/>
          <p:cNvSpPr txBox="1">
            <a:spLocks noChangeArrowheads="1"/>
          </p:cNvSpPr>
          <p:nvPr/>
        </p:nvSpPr>
        <p:spPr bwMode="auto">
          <a:xfrm>
            <a:off x="152400" y="3048000"/>
            <a:ext cx="2590800" cy="293846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lnSpc>
                <a:spcPct val="85000"/>
              </a:lnSpc>
              <a:spcBef>
                <a:spcPct val="50000"/>
              </a:spcBef>
            </a:pPr>
            <a:r>
              <a:rPr lang="en-US" b="1" i="1">
                <a:solidFill>
                  <a:schemeClr val="accent2"/>
                </a:solidFill>
              </a:rPr>
              <a:t>quadratus lumborum </a:t>
            </a:r>
            <a:r>
              <a:rPr lang="en-US" i="1">
                <a:solidFill>
                  <a:schemeClr val="accent2"/>
                </a:solidFill>
              </a:rPr>
              <a:t>(iliac crest to lumbar vertebrae)</a:t>
            </a:r>
            <a:r>
              <a:rPr lang="en-US" b="1" i="1">
                <a:solidFill>
                  <a:schemeClr val="accent2"/>
                </a:solidFill>
              </a:rPr>
              <a:t>:</a:t>
            </a:r>
            <a:r>
              <a:rPr lang="en-US" b="1" i="1"/>
              <a:t>  </a:t>
            </a:r>
            <a:r>
              <a:rPr lang="en-US"/>
              <a:t>individual muscles flex vertebral column laterally; jointly to extend lumbar spine &amp; fix 12th rib; maintain upright posture</a:t>
            </a:r>
            <a:endParaRPr lang="en-US" b="1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550228" y="5791200"/>
            <a:ext cx="431074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Semispinalis</a:t>
            </a:r>
            <a:r>
              <a:rPr lang="en-US" dirty="0" smtClean="0"/>
              <a:t> capitis</a:t>
            </a:r>
            <a:endParaRPr lang="en-US" dirty="0"/>
          </a:p>
        </p:txBody>
      </p:sp>
      <p:pic>
        <p:nvPicPr>
          <p:cNvPr id="3" name="semispinalis_capitis.mpg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1524000" y="805542"/>
            <a:ext cx="6096000" cy="4572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ext Box 2"/>
          <p:cNvSpPr txBox="1">
            <a:spLocks noChangeArrowheads="1"/>
          </p:cNvSpPr>
          <p:nvPr/>
        </p:nvSpPr>
        <p:spPr bwMode="auto">
          <a:xfrm>
            <a:off x="0" y="4651375"/>
            <a:ext cx="9144000" cy="2023631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457200" indent="-457200">
              <a:lnSpc>
                <a:spcPct val="75000"/>
              </a:lnSpc>
              <a:spcBef>
                <a:spcPct val="50000"/>
              </a:spcBef>
            </a:pPr>
            <a:r>
              <a:rPr lang="en-US" sz="1800" b="1" u="sng" dirty="0">
                <a:solidFill>
                  <a:schemeClr val="accent2"/>
                </a:solidFill>
              </a:rPr>
              <a:t>5.7a  Muscles of Respiration</a:t>
            </a:r>
          </a:p>
          <a:p>
            <a:pPr marL="457200" indent="-457200">
              <a:lnSpc>
                <a:spcPct val="75000"/>
              </a:lnSpc>
              <a:spcBef>
                <a:spcPct val="50000"/>
              </a:spcBef>
            </a:pPr>
            <a:r>
              <a:rPr lang="en-US" sz="1800" b="1" i="1" dirty="0" smtClean="0">
                <a:solidFill>
                  <a:schemeClr val="accent2"/>
                </a:solidFill>
              </a:rPr>
              <a:t>ʘ external </a:t>
            </a:r>
            <a:r>
              <a:rPr lang="en-US" sz="1800" b="1" i="1" dirty="0">
                <a:solidFill>
                  <a:schemeClr val="accent2"/>
                </a:solidFill>
              </a:rPr>
              <a:t>intercostals:</a:t>
            </a:r>
            <a:r>
              <a:rPr lang="en-US" sz="1800" b="1" i="1" dirty="0"/>
              <a:t>  </a:t>
            </a:r>
            <a:r>
              <a:rPr lang="en-US" sz="1800" dirty="0"/>
              <a:t>11 pairs, between ribs; oblique; pull ribs together to elevate rib cage (inspiration;1</a:t>
            </a:r>
            <a:r>
              <a:rPr lang="en-US" sz="1800" baseline="30000" dirty="0"/>
              <a:t>st</a:t>
            </a:r>
            <a:r>
              <a:rPr lang="en-US" sz="1800" dirty="0"/>
              <a:t>  ribs fixed by scalene muscles)</a:t>
            </a:r>
          </a:p>
          <a:p>
            <a:pPr marL="457200" indent="-457200">
              <a:lnSpc>
                <a:spcPct val="75000"/>
              </a:lnSpc>
              <a:spcBef>
                <a:spcPct val="50000"/>
              </a:spcBef>
            </a:pPr>
            <a:r>
              <a:rPr lang="en-US" sz="1800" b="1" i="1" dirty="0" smtClean="0">
                <a:solidFill>
                  <a:schemeClr val="accent2"/>
                </a:solidFill>
              </a:rPr>
              <a:t> internal </a:t>
            </a:r>
            <a:r>
              <a:rPr lang="en-US" sz="1800" b="1" i="1" dirty="0">
                <a:solidFill>
                  <a:schemeClr val="accent2"/>
                </a:solidFill>
              </a:rPr>
              <a:t>intercostals:</a:t>
            </a:r>
            <a:r>
              <a:rPr lang="en-US" sz="1800" dirty="0"/>
              <a:t>  11 pairs, between ribs; </a:t>
            </a:r>
            <a:r>
              <a:rPr lang="en-US" sz="1800" dirty="0">
                <a:sym typeface="Symbol" pitchFamily="18" charset="2"/>
              </a:rPr>
              <a:t> external intercostals; draw ribs together to depress rib cage (expiration; 12</a:t>
            </a:r>
            <a:r>
              <a:rPr lang="en-US" sz="1800" baseline="30000" dirty="0">
                <a:sym typeface="Symbol" pitchFamily="18" charset="2"/>
              </a:rPr>
              <a:t>th</a:t>
            </a:r>
            <a:r>
              <a:rPr lang="en-US" sz="1800" dirty="0">
                <a:sym typeface="Symbol" pitchFamily="18" charset="2"/>
              </a:rPr>
              <a:t>  ribs fixed by </a:t>
            </a:r>
            <a:r>
              <a:rPr lang="en-US" sz="1800" dirty="0" err="1">
                <a:sym typeface="Symbol" pitchFamily="18" charset="2"/>
              </a:rPr>
              <a:t>quadratus</a:t>
            </a:r>
            <a:r>
              <a:rPr lang="en-US" sz="1800" dirty="0">
                <a:sym typeface="Symbol" pitchFamily="18" charset="2"/>
              </a:rPr>
              <a:t> </a:t>
            </a:r>
            <a:r>
              <a:rPr lang="en-US" sz="1800" dirty="0" err="1">
                <a:sym typeface="Symbol" pitchFamily="18" charset="2"/>
              </a:rPr>
              <a:t>lumborum</a:t>
            </a:r>
            <a:r>
              <a:rPr lang="en-US" sz="1800" dirty="0">
                <a:sym typeface="Symbol" pitchFamily="18" charset="2"/>
              </a:rPr>
              <a:t>)</a:t>
            </a:r>
          </a:p>
          <a:p>
            <a:pPr marL="457200" indent="-457200">
              <a:lnSpc>
                <a:spcPct val="75000"/>
              </a:lnSpc>
              <a:spcBef>
                <a:spcPct val="50000"/>
              </a:spcBef>
            </a:pPr>
            <a:r>
              <a:rPr lang="en-US" sz="1800" b="1" i="1" dirty="0">
                <a:solidFill>
                  <a:schemeClr val="accent2"/>
                </a:solidFill>
              </a:rPr>
              <a:t>diaphragm:</a:t>
            </a:r>
            <a:r>
              <a:rPr lang="en-US" sz="1800" b="1" i="1" dirty="0"/>
              <a:t> </a:t>
            </a:r>
            <a:r>
              <a:rPr lang="en-US" sz="1800" dirty="0"/>
              <a:t> dome-shaped when relaxed; prime mover of </a:t>
            </a:r>
            <a:r>
              <a:rPr lang="en-US" sz="1800" dirty="0" smtClean="0"/>
              <a:t>inspiration under resting conditions</a:t>
            </a:r>
            <a:endParaRPr lang="en-CA" sz="1800" b="1" i="1" dirty="0"/>
          </a:p>
        </p:txBody>
      </p:sp>
      <p:pic>
        <p:nvPicPr>
          <p:cNvPr id="24579" name="Picture 3" descr="ha5lf1010a2_a"/>
          <p:cNvPicPr>
            <a:picLocks noChangeAspect="1" noChangeArrowheads="1"/>
          </p:cNvPicPr>
          <p:nvPr/>
        </p:nvPicPr>
        <p:blipFill>
          <a:blip r:embed="rId3" cstate="print">
            <a:lum bright="-12000" contrast="18000"/>
          </a:blip>
          <a:srcRect l="36551" t="2272" r="7143" b="6363"/>
          <a:stretch>
            <a:fillRect/>
          </a:stretch>
        </p:blipFill>
        <p:spPr bwMode="auto">
          <a:xfrm>
            <a:off x="6926263" y="0"/>
            <a:ext cx="2217737" cy="4038600"/>
          </a:xfrm>
          <a:prstGeom prst="rect">
            <a:avLst/>
          </a:prstGeom>
          <a:noFill/>
        </p:spPr>
      </p:pic>
      <p:pic>
        <p:nvPicPr>
          <p:cNvPr id="24580" name="Picture 4" descr="ha5lf1010a1_a"/>
          <p:cNvPicPr>
            <a:picLocks noChangeAspect="1" noChangeArrowheads="1"/>
          </p:cNvPicPr>
          <p:nvPr/>
        </p:nvPicPr>
        <p:blipFill>
          <a:blip r:embed="rId4" cstate="print">
            <a:lum bright="-12000" contrast="18000"/>
          </a:blip>
          <a:srcRect l="7143" t="2272" r="38458" b="10454"/>
          <a:stretch>
            <a:fillRect/>
          </a:stretch>
        </p:blipFill>
        <p:spPr bwMode="auto">
          <a:xfrm>
            <a:off x="304800" y="0"/>
            <a:ext cx="2286000" cy="4114800"/>
          </a:xfrm>
          <a:prstGeom prst="rect">
            <a:avLst/>
          </a:prstGeom>
          <a:noFill/>
        </p:spPr>
      </p:pic>
      <p:pic>
        <p:nvPicPr>
          <p:cNvPr id="24581" name="Picture 5" descr="ha5lf1010b_c"/>
          <p:cNvPicPr>
            <a:picLocks noChangeAspect="1" noChangeArrowheads="1"/>
          </p:cNvPicPr>
          <p:nvPr/>
        </p:nvPicPr>
        <p:blipFill>
          <a:blip r:embed="rId5" cstate="print">
            <a:lum bright="-12000" contrast="12000"/>
          </a:blip>
          <a:srcRect l="13208" t="2272" r="15094" b="5000"/>
          <a:stretch>
            <a:fillRect/>
          </a:stretch>
        </p:blipFill>
        <p:spPr bwMode="auto">
          <a:xfrm>
            <a:off x="2932113" y="676275"/>
            <a:ext cx="3505200" cy="3135313"/>
          </a:xfrm>
          <a:prstGeom prst="rect">
            <a:avLst/>
          </a:prstGeom>
          <a:noFill/>
        </p:spPr>
      </p:pic>
      <p:sp>
        <p:nvSpPr>
          <p:cNvPr id="24582" name="Text Box 6"/>
          <p:cNvSpPr txBox="1">
            <a:spLocks noChangeArrowheads="1"/>
          </p:cNvSpPr>
          <p:nvPr/>
        </p:nvSpPr>
        <p:spPr bwMode="auto">
          <a:xfrm>
            <a:off x="762000" y="4267200"/>
            <a:ext cx="1143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1800" b="1"/>
              <a:t>External</a:t>
            </a:r>
          </a:p>
        </p:txBody>
      </p:sp>
      <p:sp>
        <p:nvSpPr>
          <p:cNvPr id="24583" name="Text Box 7"/>
          <p:cNvSpPr txBox="1">
            <a:spLocks noChangeArrowheads="1"/>
          </p:cNvSpPr>
          <p:nvPr/>
        </p:nvSpPr>
        <p:spPr bwMode="auto">
          <a:xfrm>
            <a:off x="7696200" y="42672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1800" b="1"/>
              <a:t>Internal</a:t>
            </a:r>
          </a:p>
        </p:txBody>
      </p:sp>
      <p:sp>
        <p:nvSpPr>
          <p:cNvPr id="24584" name="Text Box 8"/>
          <p:cNvSpPr txBox="1">
            <a:spLocks noChangeArrowheads="1"/>
          </p:cNvSpPr>
          <p:nvPr/>
        </p:nvSpPr>
        <p:spPr bwMode="auto">
          <a:xfrm>
            <a:off x="4083050" y="4081463"/>
            <a:ext cx="1305357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dirty="0"/>
              <a:t>Fig. </a:t>
            </a:r>
            <a:r>
              <a:rPr lang="en-US" dirty="0" smtClean="0"/>
              <a:t>10.11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external_intercostals.mpg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1524000" y="1143000"/>
            <a:ext cx="6096000" cy="4572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920343" y="6074229"/>
            <a:ext cx="305888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External intercostals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3" name="Text Box 3"/>
          <p:cNvSpPr txBox="1">
            <a:spLocks noChangeArrowheads="1"/>
          </p:cNvSpPr>
          <p:nvPr/>
        </p:nvSpPr>
        <p:spPr bwMode="auto">
          <a:xfrm>
            <a:off x="228600" y="365125"/>
            <a:ext cx="4084638" cy="44012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b="1" u="sng" dirty="0">
                <a:solidFill>
                  <a:srgbClr val="333399"/>
                </a:solidFill>
              </a:rPr>
              <a:t>5.7b Muscles of </a:t>
            </a:r>
            <a:r>
              <a:rPr lang="en-US" b="1" u="sng" dirty="0" smtClean="0">
                <a:solidFill>
                  <a:srgbClr val="333399"/>
                </a:solidFill>
              </a:rPr>
              <a:t>Abdominal </a:t>
            </a:r>
            <a:r>
              <a:rPr lang="en-US" b="1" u="sng" dirty="0">
                <a:solidFill>
                  <a:srgbClr val="333399"/>
                </a:solidFill>
              </a:rPr>
              <a:t>Wall</a:t>
            </a:r>
          </a:p>
          <a:p>
            <a:pPr algn="ctr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b="1" dirty="0" smtClean="0">
                <a:solidFill>
                  <a:srgbClr val="333399"/>
                </a:solidFill>
              </a:rPr>
              <a:t>ʘ rectus </a:t>
            </a:r>
            <a:r>
              <a:rPr lang="en-US" b="1" dirty="0">
                <a:solidFill>
                  <a:srgbClr val="333399"/>
                </a:solidFill>
              </a:rPr>
              <a:t>abdominis – </a:t>
            </a:r>
            <a:r>
              <a:rPr lang="en-US" dirty="0"/>
              <a:t>medial superficial; pubis to rib cage; lumbar rotation, fix &amp; depress ribs, stabilize pelvis during </a:t>
            </a:r>
            <a:r>
              <a:rPr lang="en-US" dirty="0" smtClean="0"/>
              <a:t>walking</a:t>
            </a:r>
          </a:p>
          <a:p>
            <a:pPr algn="ctr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b="1" dirty="0" smtClean="0">
                <a:solidFill>
                  <a:srgbClr val="333399"/>
                </a:solidFill>
              </a:rPr>
              <a:t> external oblique – </a:t>
            </a:r>
            <a:r>
              <a:rPr lang="en-US" dirty="0" smtClean="0"/>
              <a:t>largest &amp; most superficial lateral muscle; together </a:t>
            </a:r>
            <a:r>
              <a:rPr lang="en-US" dirty="0" smtClean="0">
                <a:sym typeface="WP IconicSymbolsA" pitchFamily="2" charset="2"/>
              </a:rPr>
              <a:t> increase </a:t>
            </a:r>
            <a:r>
              <a:rPr lang="en-US" dirty="0" err="1" smtClean="0">
                <a:sym typeface="WP IconicSymbolsA" pitchFamily="2" charset="2"/>
              </a:rPr>
              <a:t>ab</a:t>
            </a:r>
            <a:r>
              <a:rPr lang="en-US" dirty="0" smtClean="0">
                <a:sym typeface="WP IconicSymbolsA" pitchFamily="2" charset="2"/>
              </a:rPr>
              <a:t> pressure, flex vertebral column; individual  rotation</a:t>
            </a:r>
          </a:p>
          <a:p>
            <a:pPr algn="ctr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b="1" dirty="0" smtClean="0">
                <a:solidFill>
                  <a:srgbClr val="333399"/>
                </a:solidFill>
                <a:sym typeface="WP IconicSymbolsA" pitchFamily="2" charset="2"/>
              </a:rPr>
              <a:t> internal </a:t>
            </a:r>
            <a:r>
              <a:rPr lang="en-US" b="1" dirty="0">
                <a:solidFill>
                  <a:srgbClr val="333399"/>
                </a:solidFill>
                <a:sym typeface="WP IconicSymbolsA" pitchFamily="2" charset="2"/>
              </a:rPr>
              <a:t>oblique – </a:t>
            </a:r>
            <a:r>
              <a:rPr lang="en-US" dirty="0">
                <a:sym typeface="WP IconicSymbolsA" pitchFamily="2" charset="2"/>
              </a:rPr>
              <a:t>deeper, but same actions as ext </a:t>
            </a:r>
            <a:r>
              <a:rPr lang="en-US" dirty="0" err="1">
                <a:sym typeface="WP IconicSymbolsA" pitchFamily="2" charset="2"/>
              </a:rPr>
              <a:t>obliques</a:t>
            </a:r>
            <a:endParaRPr lang="en-US" dirty="0">
              <a:sym typeface="WP IconicSymbolsA" pitchFamily="2" charset="2"/>
            </a:endParaRPr>
          </a:p>
          <a:p>
            <a:pPr algn="ctr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b="1" dirty="0" smtClean="0">
                <a:solidFill>
                  <a:srgbClr val="333399"/>
                </a:solidFill>
                <a:sym typeface="WP IconicSymbolsA" pitchFamily="2" charset="2"/>
              </a:rPr>
              <a:t>ʘ </a:t>
            </a:r>
            <a:r>
              <a:rPr lang="en-US" b="1" dirty="0" err="1" smtClean="0">
                <a:solidFill>
                  <a:srgbClr val="333399"/>
                </a:solidFill>
                <a:sym typeface="WP IconicSymbolsA" pitchFamily="2" charset="2"/>
              </a:rPr>
              <a:t>transversus</a:t>
            </a:r>
            <a:r>
              <a:rPr lang="en-US" b="1" dirty="0" smtClean="0">
                <a:solidFill>
                  <a:srgbClr val="333399"/>
                </a:solidFill>
                <a:sym typeface="WP IconicSymbolsA" pitchFamily="2" charset="2"/>
              </a:rPr>
              <a:t> </a:t>
            </a:r>
            <a:r>
              <a:rPr lang="en-US" b="1" dirty="0" err="1">
                <a:solidFill>
                  <a:srgbClr val="333399"/>
                </a:solidFill>
                <a:sym typeface="WP IconicSymbolsA" pitchFamily="2" charset="2"/>
              </a:rPr>
              <a:t>abdominis</a:t>
            </a:r>
            <a:r>
              <a:rPr lang="en-US" b="1" dirty="0">
                <a:solidFill>
                  <a:srgbClr val="333399"/>
                </a:solidFill>
                <a:sym typeface="WP IconicSymbolsA" pitchFamily="2" charset="2"/>
              </a:rPr>
              <a:t> – </a:t>
            </a:r>
            <a:r>
              <a:rPr lang="en-US" dirty="0">
                <a:sym typeface="WP IconicSymbolsA" pitchFamily="2" charset="2"/>
              </a:rPr>
              <a:t>deepest; compresses abdominal contents</a:t>
            </a:r>
            <a:endParaRPr lang="en-US" b="1" dirty="0">
              <a:solidFill>
                <a:srgbClr val="333399"/>
              </a:solidFill>
              <a:sym typeface="WP IconicSymbolsA" pitchFamily="2" charset="2"/>
            </a:endParaRPr>
          </a:p>
        </p:txBody>
      </p:sp>
      <p:pic>
        <p:nvPicPr>
          <p:cNvPr id="25604" name="Picture 4" descr="ha5lf1011c_a"/>
          <p:cNvPicPr>
            <a:picLocks noChangeAspect="1" noChangeArrowheads="1"/>
          </p:cNvPicPr>
          <p:nvPr/>
        </p:nvPicPr>
        <p:blipFill>
          <a:blip r:embed="rId3" cstate="print">
            <a:lum bright="-24000" contrast="42000"/>
          </a:blip>
          <a:srcRect l="6438" t="8029" b="17519"/>
          <a:stretch>
            <a:fillRect/>
          </a:stretch>
        </p:blipFill>
        <p:spPr bwMode="auto">
          <a:xfrm>
            <a:off x="457200" y="5257800"/>
            <a:ext cx="8686800" cy="1481138"/>
          </a:xfrm>
          <a:prstGeom prst="rect">
            <a:avLst/>
          </a:prstGeom>
          <a:noFill/>
          <a:ln w="9525">
            <a:solidFill>
              <a:srgbClr val="333399"/>
            </a:solidFill>
            <a:miter lim="800000"/>
            <a:headEnd/>
            <a:tailEnd/>
          </a:ln>
        </p:spPr>
      </p:pic>
      <p:pic>
        <p:nvPicPr>
          <p:cNvPr id="25606" name="Picture 6" descr="10-11_MuscAbdomWall_1_UN.jpg"/>
          <p:cNvPicPr>
            <a:picLocks noChangeAspect="1" noChangeArrowheads="1"/>
          </p:cNvPicPr>
          <p:nvPr/>
        </p:nvPicPr>
        <p:blipFill>
          <a:blip r:embed="rId4" cstate="print">
            <a:lum bright="-6000" contrast="12000"/>
          </a:blip>
          <a:srcRect l="20163" t="3134" r="25249" b="7886"/>
          <a:stretch>
            <a:fillRect/>
          </a:stretch>
        </p:blipFill>
        <p:spPr bwMode="auto">
          <a:xfrm>
            <a:off x="4251325" y="41275"/>
            <a:ext cx="4529138" cy="5175250"/>
          </a:xfrm>
          <a:prstGeom prst="rect">
            <a:avLst/>
          </a:prstGeom>
          <a:noFill/>
        </p:spPr>
      </p:pic>
      <p:sp>
        <p:nvSpPr>
          <p:cNvPr id="5" name="5-Point Star 4"/>
          <p:cNvSpPr/>
          <p:nvPr/>
        </p:nvSpPr>
        <p:spPr>
          <a:xfrm>
            <a:off x="6774288" y="2137895"/>
            <a:ext cx="321972" cy="360608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5-Point Star 5"/>
          <p:cNvSpPr/>
          <p:nvPr/>
        </p:nvSpPr>
        <p:spPr>
          <a:xfrm>
            <a:off x="5318975" y="1210614"/>
            <a:ext cx="399245" cy="386366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5-Point Star 6"/>
          <p:cNvSpPr/>
          <p:nvPr/>
        </p:nvSpPr>
        <p:spPr>
          <a:xfrm>
            <a:off x="5409126" y="2743198"/>
            <a:ext cx="347729" cy="334851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5-Point Star 7"/>
          <p:cNvSpPr/>
          <p:nvPr/>
        </p:nvSpPr>
        <p:spPr>
          <a:xfrm>
            <a:off x="5615187" y="2125012"/>
            <a:ext cx="386366" cy="360609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ctus_abdominis.mpg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1524000" y="1143000"/>
            <a:ext cx="6096000" cy="4572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018314" y="6150429"/>
            <a:ext cx="32221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Rectus abdominis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9" name="Picture 5" descr="10-12aPelvFloor_UN.jpg"/>
          <p:cNvPicPr>
            <a:picLocks noChangeAspect="1" noChangeArrowheads="1"/>
          </p:cNvPicPr>
          <p:nvPr/>
        </p:nvPicPr>
        <p:blipFill>
          <a:blip r:embed="rId3" cstate="print">
            <a:lum bright="-6000" contrast="6000"/>
          </a:blip>
          <a:srcRect l="11224" t="7208" r="2040" b="20354"/>
          <a:stretch>
            <a:fillRect/>
          </a:stretch>
        </p:blipFill>
        <p:spPr bwMode="auto">
          <a:xfrm>
            <a:off x="3252788" y="2879725"/>
            <a:ext cx="5853112" cy="3921125"/>
          </a:xfrm>
          <a:prstGeom prst="rect">
            <a:avLst/>
          </a:prstGeom>
          <a:noFill/>
        </p:spPr>
      </p:pic>
      <p:sp>
        <p:nvSpPr>
          <p:cNvPr id="41990" name="Text Box 6"/>
          <p:cNvSpPr txBox="1">
            <a:spLocks noChangeArrowheads="1"/>
          </p:cNvSpPr>
          <p:nvPr/>
        </p:nvSpPr>
        <p:spPr bwMode="auto">
          <a:xfrm>
            <a:off x="142875" y="214313"/>
            <a:ext cx="8885238" cy="268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228600" indent="-228600">
              <a:spcBef>
                <a:spcPct val="50000"/>
              </a:spcBef>
            </a:pPr>
            <a:r>
              <a:rPr lang="en-US" b="1" u="sng" dirty="0">
                <a:solidFill>
                  <a:srgbClr val="8E2200"/>
                </a:solidFill>
              </a:rPr>
              <a:t>5.8  Muscles of the pelvic floor and perineum</a:t>
            </a:r>
          </a:p>
          <a:p>
            <a:pPr marL="228600" indent="-228600">
              <a:spcBef>
                <a:spcPct val="50000"/>
              </a:spcBef>
            </a:pPr>
            <a:r>
              <a:rPr lang="en-US" b="1" dirty="0" err="1" smtClean="0">
                <a:solidFill>
                  <a:srgbClr val="8E2200"/>
                </a:solidFill>
              </a:rPr>
              <a:t>levator</a:t>
            </a:r>
            <a:r>
              <a:rPr lang="en-US" b="1" dirty="0" smtClean="0">
                <a:solidFill>
                  <a:srgbClr val="8E2200"/>
                </a:solidFill>
              </a:rPr>
              <a:t> </a:t>
            </a:r>
            <a:r>
              <a:rPr lang="en-US" b="1" dirty="0" err="1">
                <a:solidFill>
                  <a:srgbClr val="8E2200"/>
                </a:solidFill>
              </a:rPr>
              <a:t>ani</a:t>
            </a:r>
            <a:r>
              <a:rPr lang="en-US" b="1" dirty="0">
                <a:solidFill>
                  <a:srgbClr val="8E2200"/>
                </a:solidFill>
              </a:rPr>
              <a:t> </a:t>
            </a:r>
            <a:r>
              <a:rPr lang="en-US" i="1" dirty="0">
                <a:solidFill>
                  <a:srgbClr val="8E2200"/>
                </a:solidFill>
              </a:rPr>
              <a:t>(pubis to inner coccyx):</a:t>
            </a:r>
            <a:r>
              <a:rPr lang="en-US" i="1" dirty="0"/>
              <a:t> </a:t>
            </a:r>
            <a:r>
              <a:rPr lang="en-US" dirty="0"/>
              <a:t>supports pelvic viscera &amp; </a:t>
            </a:r>
            <a:r>
              <a:rPr lang="en-US" dirty="0" smtClean="0"/>
              <a:t>forms supportive sling </a:t>
            </a:r>
            <a:r>
              <a:rPr lang="en-US" dirty="0"/>
              <a:t>at anorectal junction &amp; vagina; resists increases in intra-abdominal pressure</a:t>
            </a:r>
          </a:p>
          <a:p>
            <a:pPr marL="228600" indent="-228600">
              <a:spcBef>
                <a:spcPct val="50000"/>
              </a:spcBef>
            </a:pPr>
            <a:r>
              <a:rPr lang="en-US" b="1" dirty="0" err="1">
                <a:solidFill>
                  <a:srgbClr val="8E2200"/>
                </a:solidFill>
              </a:rPr>
              <a:t>coccygeus</a:t>
            </a:r>
            <a:r>
              <a:rPr lang="en-US" b="1" dirty="0">
                <a:solidFill>
                  <a:srgbClr val="8E2200"/>
                </a:solidFill>
              </a:rPr>
              <a:t> </a:t>
            </a:r>
            <a:r>
              <a:rPr lang="en-US" i="1" dirty="0">
                <a:solidFill>
                  <a:srgbClr val="8E2200"/>
                </a:solidFill>
              </a:rPr>
              <a:t>(spine of </a:t>
            </a:r>
            <a:r>
              <a:rPr lang="en-US" i="1" dirty="0" err="1">
                <a:solidFill>
                  <a:srgbClr val="8E2200"/>
                </a:solidFill>
              </a:rPr>
              <a:t>ischium</a:t>
            </a:r>
            <a:r>
              <a:rPr lang="en-US" i="1" dirty="0">
                <a:solidFill>
                  <a:srgbClr val="8E2200"/>
                </a:solidFill>
              </a:rPr>
              <a:t> to sacrum &amp; coccyx): </a:t>
            </a:r>
            <a:r>
              <a:rPr lang="en-US" dirty="0"/>
              <a:t>supports pelvic viscera &amp; coccyx</a:t>
            </a:r>
          </a:p>
          <a:p>
            <a:pPr marL="228600" indent="-228600">
              <a:spcBef>
                <a:spcPct val="50000"/>
              </a:spcBef>
            </a:pPr>
            <a:r>
              <a:rPr lang="en-US" b="1" dirty="0" err="1">
                <a:solidFill>
                  <a:srgbClr val="8E2200"/>
                </a:solidFill>
              </a:rPr>
              <a:t>urogenital</a:t>
            </a:r>
            <a:r>
              <a:rPr lang="en-US" b="1" dirty="0">
                <a:solidFill>
                  <a:srgbClr val="8E2200"/>
                </a:solidFill>
              </a:rPr>
              <a:t> diaphragm: </a:t>
            </a:r>
            <a:r>
              <a:rPr lang="en-US" dirty="0"/>
              <a:t>supports pelvic viscera and constricts urethra</a:t>
            </a:r>
            <a:endParaRPr lang="en-US" b="1" dirty="0">
              <a:solidFill>
                <a:srgbClr val="8E2200"/>
              </a:solidFill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6684136" y="3039413"/>
            <a:ext cx="1339403" cy="1262131"/>
            <a:chOff x="6684136" y="3039413"/>
            <a:chExt cx="1339403" cy="1262131"/>
          </a:xfrm>
        </p:grpSpPr>
        <p:cxnSp>
          <p:nvCxnSpPr>
            <p:cNvPr id="5" name="Straight Arrow Connector 4"/>
            <p:cNvCxnSpPr/>
            <p:nvPr/>
          </p:nvCxnSpPr>
          <p:spPr>
            <a:xfrm rot="10800000" flipV="1">
              <a:off x="6684136" y="3039413"/>
              <a:ext cx="1339403" cy="811369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Arrow Connector 6"/>
            <p:cNvCxnSpPr/>
            <p:nvPr/>
          </p:nvCxnSpPr>
          <p:spPr>
            <a:xfrm rot="5400000">
              <a:off x="6703453" y="3522372"/>
              <a:ext cx="965916" cy="592428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" name="5-Point Star 8"/>
          <p:cNvSpPr/>
          <p:nvPr/>
        </p:nvSpPr>
        <p:spPr>
          <a:xfrm>
            <a:off x="6684134" y="4649271"/>
            <a:ext cx="309093" cy="296214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1" name="Straight Arrow Connector 10"/>
          <p:cNvCxnSpPr/>
          <p:nvPr/>
        </p:nvCxnSpPr>
        <p:spPr>
          <a:xfrm rot="10800000" flipV="1">
            <a:off x="6387921" y="2987899"/>
            <a:ext cx="643944" cy="502276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Box 1"/>
          <p:cNvSpPr txBox="1"/>
          <p:nvPr/>
        </p:nvSpPr>
        <p:spPr>
          <a:xfrm>
            <a:off x="169924" y="3853281"/>
            <a:ext cx="2979833" cy="70788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CA" i="1" dirty="0" err="1"/>
              <a:t>l</a:t>
            </a:r>
            <a:r>
              <a:rPr lang="en-CA" i="1" dirty="0" err="1" smtClean="0"/>
              <a:t>evator</a:t>
            </a:r>
            <a:r>
              <a:rPr lang="en-CA" i="1" dirty="0" smtClean="0"/>
              <a:t> </a:t>
            </a:r>
            <a:r>
              <a:rPr lang="en-CA" i="1" dirty="0" err="1" smtClean="0"/>
              <a:t>ani</a:t>
            </a:r>
            <a:r>
              <a:rPr lang="en-CA" i="1" dirty="0" smtClean="0"/>
              <a:t> &amp; </a:t>
            </a:r>
            <a:r>
              <a:rPr lang="en-CA" i="1" dirty="0" err="1" smtClean="0"/>
              <a:t>coccygeus</a:t>
            </a:r>
            <a:r>
              <a:rPr lang="en-CA" i="1" dirty="0" smtClean="0"/>
              <a:t> = </a:t>
            </a:r>
            <a:r>
              <a:rPr lang="en-CA" b="1" i="1" dirty="0" smtClean="0">
                <a:solidFill>
                  <a:srgbClr val="8E2200"/>
                </a:solidFill>
              </a:rPr>
              <a:t>pelvic diaphragm</a:t>
            </a:r>
            <a:endParaRPr lang="en-CA" b="1" i="1" dirty="0">
              <a:solidFill>
                <a:srgbClr val="8E22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ext Box 2"/>
          <p:cNvSpPr txBox="1">
            <a:spLocks noChangeArrowheads="1"/>
          </p:cNvSpPr>
          <p:nvPr/>
        </p:nvSpPr>
        <p:spPr bwMode="auto">
          <a:xfrm>
            <a:off x="0" y="0"/>
            <a:ext cx="9144000" cy="178510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228600" indent="-228600">
              <a:lnSpc>
                <a:spcPct val="75000"/>
              </a:lnSpc>
              <a:spcBef>
                <a:spcPct val="50000"/>
              </a:spcBef>
            </a:pPr>
            <a:r>
              <a:rPr lang="en-US" b="1" u="sng" dirty="0">
                <a:solidFill>
                  <a:schemeClr val="accent2"/>
                </a:solidFill>
              </a:rPr>
              <a:t>5.10  Superficial Muscles of </a:t>
            </a:r>
            <a:r>
              <a:rPr lang="en-US" b="1" u="sng" dirty="0" err="1">
                <a:solidFill>
                  <a:schemeClr val="accent2"/>
                </a:solidFill>
              </a:rPr>
              <a:t>Thorax:arm</a:t>
            </a:r>
            <a:r>
              <a:rPr lang="en-US" b="1" u="sng" dirty="0">
                <a:solidFill>
                  <a:schemeClr val="accent2"/>
                </a:solidFill>
              </a:rPr>
              <a:t> movements</a:t>
            </a:r>
            <a:r>
              <a:rPr lang="en-US" b="1" u="sng" dirty="0">
                <a:solidFill>
                  <a:srgbClr val="FF6600"/>
                </a:solidFill>
              </a:rPr>
              <a:t> </a:t>
            </a:r>
          </a:p>
          <a:p>
            <a:pPr marL="228600" indent="-228600">
              <a:lnSpc>
                <a:spcPct val="75000"/>
              </a:lnSpc>
              <a:spcBef>
                <a:spcPct val="50000"/>
              </a:spcBef>
            </a:pPr>
            <a:r>
              <a:rPr lang="en-US" b="1" i="1" dirty="0" smtClean="0">
                <a:solidFill>
                  <a:schemeClr val="accent2"/>
                </a:solidFill>
              </a:rPr>
              <a:t>ʘ </a:t>
            </a:r>
            <a:r>
              <a:rPr lang="en-US" b="1" i="1" dirty="0" err="1" smtClean="0">
                <a:solidFill>
                  <a:schemeClr val="accent2"/>
                </a:solidFill>
              </a:rPr>
              <a:t>pectoralis</a:t>
            </a:r>
            <a:r>
              <a:rPr lang="en-US" b="1" i="1" dirty="0" smtClean="0">
                <a:solidFill>
                  <a:schemeClr val="accent2"/>
                </a:solidFill>
              </a:rPr>
              <a:t> </a:t>
            </a:r>
            <a:r>
              <a:rPr lang="en-US" b="1" i="1" dirty="0">
                <a:solidFill>
                  <a:schemeClr val="accent2"/>
                </a:solidFill>
              </a:rPr>
              <a:t>major </a:t>
            </a:r>
            <a:r>
              <a:rPr lang="en-US" i="1" dirty="0">
                <a:solidFill>
                  <a:schemeClr val="accent2"/>
                </a:solidFill>
              </a:rPr>
              <a:t>(sternum/rib cartilages to </a:t>
            </a:r>
            <a:r>
              <a:rPr lang="en-US" i="1" dirty="0" err="1">
                <a:solidFill>
                  <a:schemeClr val="accent2"/>
                </a:solidFill>
              </a:rPr>
              <a:t>humerus</a:t>
            </a:r>
            <a:r>
              <a:rPr lang="en-US" i="1" dirty="0">
                <a:solidFill>
                  <a:schemeClr val="accent2"/>
                </a:solidFill>
              </a:rPr>
              <a:t>)</a:t>
            </a:r>
            <a:r>
              <a:rPr lang="en-US" b="1" i="1" dirty="0">
                <a:solidFill>
                  <a:schemeClr val="accent2"/>
                </a:solidFill>
              </a:rPr>
              <a:t>:</a:t>
            </a:r>
            <a:r>
              <a:rPr lang="en-US" b="1" i="1" dirty="0"/>
              <a:t>  </a:t>
            </a:r>
            <a:r>
              <a:rPr lang="en-US" dirty="0"/>
              <a:t>prime mover of arm flexion; rotates arm medially; adducts arm; climbing, throwing, pushing</a:t>
            </a:r>
          </a:p>
          <a:p>
            <a:pPr marL="228600" indent="-228600">
              <a:lnSpc>
                <a:spcPct val="75000"/>
              </a:lnSpc>
              <a:spcBef>
                <a:spcPct val="50000"/>
              </a:spcBef>
            </a:pPr>
            <a:r>
              <a:rPr lang="en-US" b="1" i="1" dirty="0" smtClean="0">
                <a:solidFill>
                  <a:schemeClr val="accent2"/>
                </a:solidFill>
              </a:rPr>
              <a:t>ʘ </a:t>
            </a:r>
            <a:r>
              <a:rPr lang="en-US" b="1" i="1" dirty="0" err="1" smtClean="0">
                <a:solidFill>
                  <a:schemeClr val="accent2"/>
                </a:solidFill>
              </a:rPr>
              <a:t>latissimus</a:t>
            </a:r>
            <a:r>
              <a:rPr lang="en-US" b="1" i="1" dirty="0" smtClean="0">
                <a:solidFill>
                  <a:schemeClr val="accent2"/>
                </a:solidFill>
              </a:rPr>
              <a:t> </a:t>
            </a:r>
            <a:r>
              <a:rPr lang="en-US" b="1" i="1" dirty="0" err="1">
                <a:solidFill>
                  <a:schemeClr val="accent2"/>
                </a:solidFill>
              </a:rPr>
              <a:t>dorsi</a:t>
            </a:r>
            <a:r>
              <a:rPr lang="en-US" b="1" i="1" dirty="0">
                <a:solidFill>
                  <a:schemeClr val="accent2"/>
                </a:solidFill>
              </a:rPr>
              <a:t> </a:t>
            </a:r>
            <a:r>
              <a:rPr lang="en-US" i="1" dirty="0">
                <a:solidFill>
                  <a:schemeClr val="accent2"/>
                </a:solidFill>
              </a:rPr>
              <a:t>(vertebrae to </a:t>
            </a:r>
            <a:r>
              <a:rPr lang="en-US" i="1" dirty="0" err="1">
                <a:solidFill>
                  <a:schemeClr val="accent2"/>
                </a:solidFill>
              </a:rPr>
              <a:t>humerus</a:t>
            </a:r>
            <a:r>
              <a:rPr lang="en-US" i="1" dirty="0" smtClean="0">
                <a:solidFill>
                  <a:schemeClr val="accent2"/>
                </a:solidFill>
              </a:rPr>
              <a:t>)</a:t>
            </a:r>
            <a:r>
              <a:rPr lang="en-US" b="1" i="1" dirty="0" smtClean="0">
                <a:solidFill>
                  <a:schemeClr val="accent2"/>
                </a:solidFill>
              </a:rPr>
              <a:t>:</a:t>
            </a:r>
            <a:r>
              <a:rPr lang="en-US" b="1" i="1" dirty="0" smtClean="0"/>
              <a:t> </a:t>
            </a:r>
            <a:r>
              <a:rPr lang="en-US" dirty="0" smtClean="0"/>
              <a:t>broad</a:t>
            </a:r>
            <a:r>
              <a:rPr lang="en-US" dirty="0"/>
              <a:t>, flat back muscle; prime mover of arm extension, arm adductor, rotates arm at shoulder, rowing, swimming</a:t>
            </a:r>
            <a:endParaRPr lang="en-CA" b="1" i="1" dirty="0"/>
          </a:p>
        </p:txBody>
      </p:sp>
      <p:pic>
        <p:nvPicPr>
          <p:cNvPr id="26627" name="Picture 3" descr="10_13a"/>
          <p:cNvPicPr>
            <a:picLocks noChangeAspect="1" noChangeArrowheads="1"/>
          </p:cNvPicPr>
          <p:nvPr/>
        </p:nvPicPr>
        <p:blipFill>
          <a:blip r:embed="rId3" cstate="print">
            <a:lum bright="-36000" contrast="48000"/>
          </a:blip>
          <a:srcRect l="1807" t="16733" r="1807" b="15897"/>
          <a:stretch>
            <a:fillRect/>
          </a:stretch>
        </p:blipFill>
        <p:spPr bwMode="auto">
          <a:xfrm>
            <a:off x="276225" y="2506531"/>
            <a:ext cx="8597900" cy="4329953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</p:pic>
      <p:sp>
        <p:nvSpPr>
          <p:cNvPr id="26628" name="Text Box 4"/>
          <p:cNvSpPr txBox="1">
            <a:spLocks noChangeArrowheads="1"/>
          </p:cNvSpPr>
          <p:nvPr/>
        </p:nvSpPr>
        <p:spPr bwMode="auto">
          <a:xfrm>
            <a:off x="0" y="1663330"/>
            <a:ext cx="9144000" cy="877163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228600" indent="-228600">
              <a:lnSpc>
                <a:spcPct val="85000"/>
              </a:lnSpc>
              <a:spcBef>
                <a:spcPct val="50000"/>
              </a:spcBef>
            </a:pPr>
            <a:r>
              <a:rPr lang="en-US" b="1" i="1" dirty="0" smtClean="0">
                <a:solidFill>
                  <a:schemeClr val="accent2"/>
                </a:solidFill>
              </a:rPr>
              <a:t>ʘ deltoid </a:t>
            </a:r>
            <a:r>
              <a:rPr lang="en-US" i="1" dirty="0">
                <a:solidFill>
                  <a:schemeClr val="accent2"/>
                </a:solidFill>
              </a:rPr>
              <a:t>(clavicle/scapula to </a:t>
            </a:r>
            <a:r>
              <a:rPr lang="en-US" i="1" dirty="0" err="1">
                <a:solidFill>
                  <a:schemeClr val="accent2"/>
                </a:solidFill>
              </a:rPr>
              <a:t>humerus</a:t>
            </a:r>
            <a:r>
              <a:rPr lang="en-US" i="1" dirty="0">
                <a:solidFill>
                  <a:schemeClr val="accent2"/>
                </a:solidFill>
              </a:rPr>
              <a:t>):</a:t>
            </a:r>
            <a:r>
              <a:rPr lang="en-US" b="1" i="1" dirty="0"/>
              <a:t>  </a:t>
            </a:r>
            <a:r>
              <a:rPr lang="en-US" dirty="0"/>
              <a:t>thick, rounded, site of IM injection, prime mover of arm abduction (all fibers); also lateral &amp; medial rotations, flexion or extensions if only some fibers used; swinging arm when walking</a:t>
            </a:r>
          </a:p>
        </p:txBody>
      </p:sp>
      <p:sp>
        <p:nvSpPr>
          <p:cNvPr id="26629" name="Text Box 5" descr="Stationery"/>
          <p:cNvSpPr txBox="1">
            <a:spLocks noChangeArrowheads="1"/>
          </p:cNvSpPr>
          <p:nvPr/>
        </p:nvSpPr>
        <p:spPr bwMode="auto">
          <a:xfrm>
            <a:off x="7966075" y="6511925"/>
            <a:ext cx="1178528" cy="338554"/>
          </a:xfrm>
          <a:prstGeom prst="rect">
            <a:avLst/>
          </a:prstGeom>
          <a:noFill/>
          <a:ln w="9525">
            <a:solidFill>
              <a:srgbClr val="FFCC99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600" b="1" dirty="0"/>
              <a:t>Fig. </a:t>
            </a:r>
            <a:r>
              <a:rPr lang="en-US" sz="1600" b="1" dirty="0" smtClean="0"/>
              <a:t>10.14 </a:t>
            </a:r>
            <a:endParaRPr lang="en-CA" sz="1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latissimus_dorsi.mpg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1524000" y="1143000"/>
            <a:ext cx="6096000" cy="4572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953000" y="6128657"/>
            <a:ext cx="202331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 smtClean="0"/>
              <a:t>Latissimus</a:t>
            </a:r>
            <a:r>
              <a:rPr lang="en-US" dirty="0" smtClean="0"/>
              <a:t> </a:t>
            </a:r>
            <a:r>
              <a:rPr lang="en-US" dirty="0" err="1" smtClean="0"/>
              <a:t>dorsi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deltoid.mpg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1524000" y="1143000"/>
            <a:ext cx="6096000" cy="4572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875314" y="5921829"/>
            <a:ext cx="359228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Deltoid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10_13b"/>
          <p:cNvPicPr>
            <a:picLocks noChangeAspect="1" noChangeArrowheads="1"/>
          </p:cNvPicPr>
          <p:nvPr/>
        </p:nvPicPr>
        <p:blipFill>
          <a:blip r:embed="rId3" cstate="print">
            <a:lum bright="-42000" contrast="54000"/>
          </a:blip>
          <a:srcRect l="3111" t="3487" r="3111" b="20923"/>
          <a:stretch>
            <a:fillRect/>
          </a:stretch>
        </p:blipFill>
        <p:spPr bwMode="auto">
          <a:xfrm>
            <a:off x="1117600" y="1309688"/>
            <a:ext cx="7351713" cy="5548312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</p:pic>
      <p:sp>
        <p:nvSpPr>
          <p:cNvPr id="27651" name="Text Box 3" descr="Stationery"/>
          <p:cNvSpPr txBox="1">
            <a:spLocks noChangeArrowheads="1"/>
          </p:cNvSpPr>
          <p:nvPr/>
        </p:nvSpPr>
        <p:spPr bwMode="auto">
          <a:xfrm>
            <a:off x="7966075" y="6511925"/>
            <a:ext cx="1178528" cy="338554"/>
          </a:xfrm>
          <a:prstGeom prst="rect">
            <a:avLst/>
          </a:prstGeom>
          <a:blipFill dpi="0" rotWithShape="0">
            <a:blip r:embed="rId4" cstate="print"/>
            <a:srcRect/>
            <a:tile tx="0" ty="0" sx="100000" sy="100000" flip="none" algn="tl"/>
          </a:blipFill>
          <a:ln w="9525">
            <a:solidFill>
              <a:srgbClr val="FFCC99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600" b="1" dirty="0"/>
              <a:t>Fig. </a:t>
            </a:r>
            <a:r>
              <a:rPr lang="en-US" sz="1600" b="1" dirty="0" smtClean="0"/>
              <a:t>10.14 </a:t>
            </a:r>
            <a:endParaRPr lang="en-CA" sz="1600" b="1" dirty="0"/>
          </a:p>
        </p:txBody>
      </p:sp>
      <p:sp>
        <p:nvSpPr>
          <p:cNvPr id="27652" name="Rectangle 4"/>
          <p:cNvSpPr>
            <a:spLocks noChangeArrowheads="1"/>
          </p:cNvSpPr>
          <p:nvPr/>
        </p:nvSpPr>
        <p:spPr bwMode="auto">
          <a:xfrm>
            <a:off x="0" y="0"/>
            <a:ext cx="8948738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228600" indent="-228600" eaLnBrk="0" hangingPunct="0"/>
            <a:r>
              <a:rPr lang="en-US" b="1" i="1" smtClean="0">
                <a:solidFill>
                  <a:schemeClr val="accent2"/>
                </a:solidFill>
              </a:rPr>
              <a:t>trapezius </a:t>
            </a:r>
            <a:r>
              <a:rPr lang="en-US" i="1" dirty="0">
                <a:solidFill>
                  <a:schemeClr val="accent2"/>
                </a:solidFill>
              </a:rPr>
              <a:t>(occipital &amp; vertebrae to scapula)</a:t>
            </a:r>
            <a:r>
              <a:rPr lang="en-US" b="1" i="1" dirty="0">
                <a:solidFill>
                  <a:schemeClr val="accent2"/>
                </a:solidFill>
              </a:rPr>
              <a:t>:</a:t>
            </a:r>
            <a:r>
              <a:rPr lang="en-US" b="1" i="1" dirty="0"/>
              <a:t>  </a:t>
            </a:r>
            <a:r>
              <a:rPr lang="en-US" dirty="0"/>
              <a:t>superficial, stabilizes, raises, retracts, rotates scapula</a:t>
            </a:r>
          </a:p>
          <a:p>
            <a:pPr marL="228600" indent="-228600" eaLnBrk="0" hangingPunct="0"/>
            <a:r>
              <a:rPr lang="en-US" b="1" i="1" dirty="0" smtClean="0">
                <a:solidFill>
                  <a:schemeClr val="accent2"/>
                </a:solidFill>
              </a:rPr>
              <a:t>rhomboids </a:t>
            </a:r>
            <a:r>
              <a:rPr lang="en-US" i="1" dirty="0">
                <a:solidFill>
                  <a:schemeClr val="accent2"/>
                </a:solidFill>
              </a:rPr>
              <a:t>(vertebrae to scapula)</a:t>
            </a:r>
            <a:r>
              <a:rPr lang="en-US" b="1" i="1" dirty="0">
                <a:solidFill>
                  <a:schemeClr val="accent2"/>
                </a:solidFill>
              </a:rPr>
              <a:t>:</a:t>
            </a:r>
            <a:r>
              <a:rPr lang="en-US" b="1" i="1" dirty="0"/>
              <a:t>  </a:t>
            </a:r>
            <a:r>
              <a:rPr lang="en-US" dirty="0"/>
              <a:t>deep to </a:t>
            </a:r>
            <a:r>
              <a:rPr lang="en-US" dirty="0" err="1"/>
              <a:t>trapezius</a:t>
            </a:r>
            <a:r>
              <a:rPr lang="en-US" dirty="0"/>
              <a:t>; aid in scapula movements (</a:t>
            </a:r>
            <a:r>
              <a:rPr lang="en-US" dirty="0" err="1"/>
              <a:t>eg</a:t>
            </a:r>
            <a:r>
              <a:rPr lang="en-US" dirty="0"/>
              <a:t>: squaring shoulders, rotation when lowering arm)</a:t>
            </a:r>
            <a:endParaRPr lang="en-CA" dirty="0"/>
          </a:p>
        </p:txBody>
      </p:sp>
      <p:sp>
        <p:nvSpPr>
          <p:cNvPr id="6" name="Rounded Rectangle 5"/>
          <p:cNvSpPr/>
          <p:nvPr/>
        </p:nvSpPr>
        <p:spPr>
          <a:xfrm>
            <a:off x="7083706" y="1909823"/>
            <a:ext cx="1284790" cy="393539"/>
          </a:xfrm>
          <a:prstGeom prst="roundRect">
            <a:avLst/>
          </a:prstGeom>
          <a:noFill/>
          <a:ln>
            <a:solidFill>
              <a:srgbClr val="5614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ounded Rectangle 6"/>
          <p:cNvSpPr/>
          <p:nvPr/>
        </p:nvSpPr>
        <p:spPr>
          <a:xfrm>
            <a:off x="7048982" y="3414532"/>
            <a:ext cx="1203767" cy="312516"/>
          </a:xfrm>
          <a:prstGeom prst="roundRect">
            <a:avLst/>
          </a:prstGeom>
          <a:noFill/>
          <a:ln>
            <a:solidFill>
              <a:srgbClr val="5614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ounded Rectangle 7"/>
          <p:cNvSpPr/>
          <p:nvPr/>
        </p:nvSpPr>
        <p:spPr>
          <a:xfrm>
            <a:off x="7048982" y="3808071"/>
            <a:ext cx="1134319" cy="381964"/>
          </a:xfrm>
          <a:prstGeom prst="roundRect">
            <a:avLst/>
          </a:prstGeom>
          <a:noFill/>
          <a:ln>
            <a:solidFill>
              <a:srgbClr val="5614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5-Point Star 8"/>
          <p:cNvSpPr/>
          <p:nvPr/>
        </p:nvSpPr>
        <p:spPr>
          <a:xfrm>
            <a:off x="7905507" y="1284784"/>
            <a:ext cx="300946" cy="312523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/>
          <p:cNvSpPr txBox="1"/>
          <p:nvPr/>
        </p:nvSpPr>
        <p:spPr>
          <a:xfrm>
            <a:off x="7005711" y="4431323"/>
            <a:ext cx="1955409" cy="1015663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+ </a:t>
            </a:r>
            <a:r>
              <a:rPr lang="en-US" dirty="0" err="1" smtClean="0"/>
              <a:t>subscapularis</a:t>
            </a:r>
            <a:r>
              <a:rPr lang="en-US" dirty="0" smtClean="0"/>
              <a:t> = </a:t>
            </a:r>
            <a:r>
              <a:rPr lang="en-US" b="1" dirty="0" smtClean="0"/>
              <a:t>rotator cuff muscles</a:t>
            </a:r>
            <a:endParaRPr lang="en-US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900</TotalTime>
  <Words>1721</Words>
  <Application>Microsoft Macintosh PowerPoint</Application>
  <PresentationFormat>On-screen Show (4:3)</PresentationFormat>
  <Paragraphs>192</Paragraphs>
  <Slides>26</Slides>
  <Notes>26</Notes>
  <HiddenSlides>0</HiddenSlides>
  <MMClips>9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33" baseType="lpstr">
      <vt:lpstr>Arial Black</vt:lpstr>
      <vt:lpstr>Calibri</vt:lpstr>
      <vt:lpstr>Impact</vt:lpstr>
      <vt:lpstr>Symbol</vt:lpstr>
      <vt:lpstr>WP IconicSymbolsA</vt:lpstr>
      <vt:lpstr>Arial</vt:lpstr>
      <vt:lpstr>Default Design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University of Ottawa</Company>
  <LinksUpToDate>false</LinksUpToDate>
  <SharedDoc>false</SharedDoc>
  <HyperlinksChanged>false</HyperlinksChanged>
  <AppVersion>15.0024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Faculty of Medicine</dc:creator>
  <cp:lastModifiedBy>Sookhoo, Leah</cp:lastModifiedBy>
  <cp:revision>83</cp:revision>
  <dcterms:created xsi:type="dcterms:W3CDTF">2008-01-12T21:53:40Z</dcterms:created>
  <dcterms:modified xsi:type="dcterms:W3CDTF">2018-02-06T19:15:17Z</dcterms:modified>
</cp:coreProperties>
</file>