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
  </p:notesMasterIdLst>
  <p:sldIdLst>
    <p:sldId id="429" r:id="rId2"/>
    <p:sldId id="430" r:id="rId3"/>
    <p:sldId id="431"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86"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92BEAE-EDB7-4626-8629-E08A7BAC46BF}" type="datetimeFigureOut">
              <a:rPr lang="en-US" smtClean="0"/>
              <a:t>9/16/2020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1A41A9-812B-4668-A346-8D72565275D7}" type="slidenum">
              <a:rPr lang="en-US" smtClean="0"/>
              <a:t>‹#›</a:t>
            </a:fld>
            <a:endParaRPr lang="en-US"/>
          </a:p>
        </p:txBody>
      </p:sp>
    </p:spTree>
    <p:extLst>
      <p:ext uri="{BB962C8B-B14F-4D97-AF65-F5344CB8AC3E}">
        <p14:creationId xmlns:p14="http://schemas.microsoft.com/office/powerpoint/2010/main" val="2333687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802DF9-6BC7-4A8D-8992-B79215C4C83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7911194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802DF9-6BC7-4A8D-8992-B79215C4C83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444763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D7A5228-56FB-40FA-8C90-66C3C1E41DE6}"/>
              </a:ext>
            </a:extLst>
          </p:cNvPr>
          <p:cNvSpPr/>
          <p:nvPr userDrawn="1"/>
        </p:nvSpPr>
        <p:spPr>
          <a:xfrm>
            <a:off x="0" y="0"/>
            <a:ext cx="2540000" cy="1295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p>
        </p:txBody>
      </p:sp>
      <p:sp>
        <p:nvSpPr>
          <p:cNvPr id="4" name="Rectangle 3">
            <a:extLst>
              <a:ext uri="{FF2B5EF4-FFF2-40B4-BE49-F238E27FC236}">
                <a16:creationId xmlns:a16="http://schemas.microsoft.com/office/drawing/2014/main" id="{2E1C462E-DAC8-4413-BE0C-8CEE52FE70DB}"/>
              </a:ext>
            </a:extLst>
          </p:cNvPr>
          <p:cNvSpPr/>
          <p:nvPr userDrawn="1"/>
        </p:nvSpPr>
        <p:spPr>
          <a:xfrm>
            <a:off x="11074400" y="6553200"/>
            <a:ext cx="8128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p>
        </p:txBody>
      </p:sp>
      <p:pic>
        <p:nvPicPr>
          <p:cNvPr id="5" name="Picture 10">
            <a:extLst>
              <a:ext uri="{FF2B5EF4-FFF2-40B4-BE49-F238E27FC236}">
                <a16:creationId xmlns:a16="http://schemas.microsoft.com/office/drawing/2014/main" id="{687A9878-5758-4FDD-B024-A52CEA87F483}"/>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469901" y="533401"/>
            <a:ext cx="5729817" cy="558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p:cNvSpPr>
            <a:spLocks noGrp="1" noChangeArrowheads="1"/>
          </p:cNvSpPr>
          <p:nvPr>
            <p:ph type="subTitle" idx="1"/>
          </p:nvPr>
        </p:nvSpPr>
        <p:spPr>
          <a:xfrm>
            <a:off x="5449696" y="990601"/>
            <a:ext cx="6359040" cy="3041599"/>
          </a:xfrm>
        </p:spPr>
        <p:txBody>
          <a:bodyPr/>
          <a:lstStyle>
            <a:lvl1pPr marL="97921" indent="0" algn="l">
              <a:buFont typeface="Wingdings" pitchFamily="2" charset="2"/>
              <a:buNone/>
              <a:defRPr sz="3600">
                <a:solidFill>
                  <a:schemeClr val="tx1"/>
                </a:solidFill>
                <a:latin typeface="Palatino Linotype" pitchFamily="18" charset="0"/>
              </a:defRPr>
            </a:lvl1pPr>
          </a:lstStyle>
          <a:p>
            <a:r>
              <a:rPr lang="en-US" dirty="0"/>
              <a:t>Click to edit Master subtitle style</a:t>
            </a:r>
          </a:p>
        </p:txBody>
      </p:sp>
    </p:spTree>
    <p:extLst>
      <p:ext uri="{BB962C8B-B14F-4D97-AF65-F5344CB8AC3E}">
        <p14:creationId xmlns:p14="http://schemas.microsoft.com/office/powerpoint/2010/main" val="3880766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73054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1447801"/>
            <a:ext cx="10363200" cy="4321175"/>
          </a:xfrm>
        </p:spPr>
        <p:txBody>
          <a:bodyPr anchor="ctr">
            <a:noAutofit/>
          </a:bodyPr>
          <a:lstStyle>
            <a:lvl1pPr algn="l">
              <a:lnSpc>
                <a:spcPct val="100000"/>
              </a:lnSpc>
              <a:defRPr sz="8800" b="0" cap="all" spc="-80" baseline="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09600" y="228601"/>
            <a:ext cx="103632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207448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2174240" y="1574800"/>
            <a:ext cx="438912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786880" y="1574800"/>
            <a:ext cx="438912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633649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170176" y="1572768"/>
            <a:ext cx="438912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70176" y="2259366"/>
            <a:ext cx="438912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790944" y="1572768"/>
            <a:ext cx="438912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790944" y="2259366"/>
            <a:ext cx="438912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31282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209445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9445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6733" y="1600200"/>
            <a:ext cx="6815667"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601" y="1600200"/>
            <a:ext cx="4011084"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Title 7"/>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68670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10972800" cy="1143000"/>
          </a:xfrm>
          <a:prstGeom prst="rect">
            <a:avLst/>
          </a:prstGeom>
        </p:spPr>
        <p:txBody>
          <a:bodyPr/>
          <a:lstStyle/>
          <a:p>
            <a:r>
              <a:rPr lang="en-US"/>
              <a:t>Click to edit Master title style</a:t>
            </a:r>
            <a:endParaRPr lang="en-CA"/>
          </a:p>
        </p:txBody>
      </p:sp>
      <p:sp>
        <p:nvSpPr>
          <p:cNvPr id="3" name="Content Placeholder 2"/>
          <p:cNvSpPr>
            <a:spLocks noGrp="1"/>
          </p:cNvSpPr>
          <p:nvPr>
            <p:ph sz="half" idx="1"/>
          </p:nvPr>
        </p:nvSpPr>
        <p:spPr>
          <a:xfrm>
            <a:off x="1117601" y="1477963"/>
            <a:ext cx="5027084" cy="4486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quarter" idx="2"/>
          </p:nvPr>
        </p:nvSpPr>
        <p:spPr>
          <a:xfrm>
            <a:off x="6347884" y="1477962"/>
            <a:ext cx="5027083" cy="2166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Content Placeholder 4"/>
          <p:cNvSpPr>
            <a:spLocks noGrp="1"/>
          </p:cNvSpPr>
          <p:nvPr>
            <p:ph sz="quarter" idx="3"/>
          </p:nvPr>
        </p:nvSpPr>
        <p:spPr>
          <a:xfrm>
            <a:off x="6347884" y="3797301"/>
            <a:ext cx="5027083" cy="2166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102208506"/>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152400"/>
            <a:ext cx="10972800" cy="1143000"/>
          </a:xfrm>
          <a:prstGeom prst="rect">
            <a:avLst/>
          </a:prstGeom>
        </p:spPr>
        <p:txBody>
          <a:bodyPr/>
          <a:lstStyle/>
          <a:p>
            <a:r>
              <a:rPr lang="en-US"/>
              <a:t>Click to edit Master title style</a:t>
            </a:r>
            <a:endParaRPr lang="en-CA"/>
          </a:p>
        </p:txBody>
      </p:sp>
      <p:sp>
        <p:nvSpPr>
          <p:cNvPr id="3" name="Content Placeholder 2"/>
          <p:cNvSpPr>
            <a:spLocks noGrp="1"/>
          </p:cNvSpPr>
          <p:nvPr>
            <p:ph sz="quarter" idx="1"/>
          </p:nvPr>
        </p:nvSpPr>
        <p:spPr>
          <a:xfrm>
            <a:off x="1117601" y="1477962"/>
            <a:ext cx="5027084" cy="2166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quarter" idx="2"/>
          </p:nvPr>
        </p:nvSpPr>
        <p:spPr>
          <a:xfrm>
            <a:off x="6347884" y="1477962"/>
            <a:ext cx="5027083" cy="2166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Content Placeholder 4"/>
          <p:cNvSpPr>
            <a:spLocks noGrp="1"/>
          </p:cNvSpPr>
          <p:nvPr>
            <p:ph sz="quarter" idx="3"/>
          </p:nvPr>
        </p:nvSpPr>
        <p:spPr>
          <a:xfrm>
            <a:off x="1117601" y="3797301"/>
            <a:ext cx="5027084" cy="2166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Content Placeholder 5"/>
          <p:cNvSpPr>
            <a:spLocks noGrp="1"/>
          </p:cNvSpPr>
          <p:nvPr>
            <p:ph sz="quarter" idx="4"/>
          </p:nvPr>
        </p:nvSpPr>
        <p:spPr>
          <a:xfrm>
            <a:off x="6347884" y="3797301"/>
            <a:ext cx="5027083" cy="2166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1163590614"/>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5" name="Title Placeholder 1"/>
          <p:cNvSpPr>
            <a:spLocks noGrp="1"/>
          </p:cNvSpPr>
          <p:nvPr>
            <p:ph type="title"/>
          </p:nvPr>
        </p:nvSpPr>
        <p:spPr>
          <a:xfrm>
            <a:off x="731520" y="152400"/>
            <a:ext cx="10728960" cy="1143000"/>
          </a:xfrm>
          <a:prstGeom prst="rect">
            <a:avLst/>
          </a:prstGeom>
        </p:spPr>
        <p:txBody>
          <a:bodyPr/>
          <a:lstStyle/>
          <a:p>
            <a:r>
              <a:rPr lang="en-US" dirty="0"/>
              <a:t>Click to edit Master title style</a:t>
            </a:r>
          </a:p>
        </p:txBody>
      </p:sp>
      <p:sp>
        <p:nvSpPr>
          <p:cNvPr id="15" name="Text Placeholder 14"/>
          <p:cNvSpPr>
            <a:spLocks noGrp="1"/>
          </p:cNvSpPr>
          <p:nvPr>
            <p:ph type="body" sz="quarter" idx="10"/>
          </p:nvPr>
        </p:nvSpPr>
        <p:spPr>
          <a:xfrm>
            <a:off x="1027200" y="2057400"/>
            <a:ext cx="10174464" cy="3860180"/>
          </a:xfrm>
        </p:spPr>
        <p:txBody>
          <a:bodyPr/>
          <a:lstStyle>
            <a:lvl1pPr>
              <a:buSzPct val="60000"/>
              <a:defRPr sz="2900"/>
            </a:lvl1pPr>
            <a:lvl2pPr>
              <a:buSzPct val="60000"/>
              <a:defRPr sz="2500"/>
            </a:lvl2pPr>
            <a:lvl3pPr>
              <a:buSzPct val="60000"/>
              <a:defRPr sz="2200"/>
            </a:lvl3pPr>
            <a:lvl4pPr>
              <a:buSzPct val="60000"/>
              <a:defRPr sz="1800"/>
            </a:lvl4pPr>
            <a:lvl5pPr>
              <a:buSzPct val="60000"/>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44087874"/>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10972800" cy="1143000"/>
          </a:xfrm>
          <a:prstGeom prst="rect">
            <a:avLst/>
          </a:prstGeom>
        </p:spPr>
        <p:txBody>
          <a:bodyPr/>
          <a:lstStyle/>
          <a:p>
            <a:r>
              <a:rPr lang="en-US"/>
              <a:t>Click to edit Master title style</a:t>
            </a:r>
            <a:endParaRPr lang="en-CA"/>
          </a:p>
        </p:txBody>
      </p:sp>
      <p:sp>
        <p:nvSpPr>
          <p:cNvPr id="3" name="Text Placeholder 2"/>
          <p:cNvSpPr>
            <a:spLocks noGrp="1"/>
          </p:cNvSpPr>
          <p:nvPr>
            <p:ph type="body" sz="half" idx="1"/>
          </p:nvPr>
        </p:nvSpPr>
        <p:spPr>
          <a:xfrm>
            <a:off x="1117601" y="1477963"/>
            <a:ext cx="5027084" cy="4486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quarter" idx="2"/>
          </p:nvPr>
        </p:nvSpPr>
        <p:spPr>
          <a:xfrm>
            <a:off x="6347884" y="1477962"/>
            <a:ext cx="5027083" cy="2166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Content Placeholder 4"/>
          <p:cNvSpPr>
            <a:spLocks noGrp="1"/>
          </p:cNvSpPr>
          <p:nvPr>
            <p:ph sz="quarter" idx="3"/>
          </p:nvPr>
        </p:nvSpPr>
        <p:spPr>
          <a:xfrm>
            <a:off x="6347884" y="3797301"/>
            <a:ext cx="5027083" cy="2166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3078270115"/>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10972800" cy="1143000"/>
          </a:xfrm>
          <a:prstGeom prst="rect">
            <a:avLst/>
          </a:prstGeom>
        </p:spPr>
        <p:txBody>
          <a:bodyPr/>
          <a:lstStyle/>
          <a:p>
            <a:r>
              <a:rPr lang="en-US"/>
              <a:t>Click to edit Master title style</a:t>
            </a:r>
            <a:endParaRPr lang="en-CA"/>
          </a:p>
        </p:txBody>
      </p:sp>
      <p:sp>
        <p:nvSpPr>
          <p:cNvPr id="3" name="Text Placeholder 2"/>
          <p:cNvSpPr>
            <a:spLocks noGrp="1"/>
          </p:cNvSpPr>
          <p:nvPr>
            <p:ph type="body" sz="half" idx="1"/>
          </p:nvPr>
        </p:nvSpPr>
        <p:spPr>
          <a:xfrm>
            <a:off x="1117601" y="1477963"/>
            <a:ext cx="5027084" cy="4486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347884" y="1477963"/>
            <a:ext cx="5027083" cy="4486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14298328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10972800" cy="1143000"/>
          </a:xfrm>
          <a:prstGeom prst="rect">
            <a:avLst/>
          </a:prstGeom>
        </p:spPr>
        <p:txBody>
          <a:bodyPr/>
          <a:lstStyle/>
          <a:p>
            <a:r>
              <a:rPr lang="en-US"/>
              <a:t>Click to edit Master title style</a:t>
            </a:r>
            <a:endParaRPr lang="en-CA"/>
          </a:p>
        </p:txBody>
      </p:sp>
      <p:sp>
        <p:nvSpPr>
          <p:cNvPr id="3" name="Text Placeholder 2"/>
          <p:cNvSpPr>
            <a:spLocks noGrp="1"/>
          </p:cNvSpPr>
          <p:nvPr>
            <p:ph type="body" sz="half" idx="1"/>
          </p:nvPr>
        </p:nvSpPr>
        <p:spPr>
          <a:xfrm>
            <a:off x="1117601" y="1477962"/>
            <a:ext cx="10257367" cy="2166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1117601" y="3797301"/>
            <a:ext cx="10257367" cy="2166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338344941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8698E621-F046-419F-BCEB-2AD3B58394EC}"/>
              </a:ext>
            </a:extLst>
          </p:cNvPr>
          <p:cNvPicPr>
            <a:picLocks noChangeAspect="1"/>
          </p:cNvPicPr>
          <p:nvPr userDrawn="1"/>
        </p:nvPicPr>
        <p:blipFill>
          <a:blip r:embed="rId16" cstate="email">
            <a:extLst>
              <a:ext uri="{28A0092B-C50C-407E-A947-70E740481C1C}">
                <a14:useLocalDpi xmlns:a14="http://schemas.microsoft.com/office/drawing/2010/main"/>
              </a:ext>
            </a:extLst>
          </a:blip>
          <a:srcRect l="17397" t="33939" r="17847" b="12553"/>
          <a:stretch>
            <a:fillRect/>
          </a:stretch>
        </p:blipFill>
        <p:spPr bwMode="auto">
          <a:xfrm>
            <a:off x="97367" y="63501"/>
            <a:ext cx="1363133"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a:extLst>
              <a:ext uri="{FF2B5EF4-FFF2-40B4-BE49-F238E27FC236}">
                <a16:creationId xmlns:a16="http://schemas.microsoft.com/office/drawing/2014/main" id="{AE9BA538-3003-4FC0-99EB-5EB18E7AEC89}"/>
              </a:ext>
            </a:extLst>
          </p:cNvPr>
          <p:cNvSpPr>
            <a:spLocks noGrp="1"/>
          </p:cNvSpPr>
          <p:nvPr>
            <p:ph type="title"/>
          </p:nvPr>
        </p:nvSpPr>
        <p:spPr>
          <a:xfrm>
            <a:off x="1528233" y="152400"/>
            <a:ext cx="7721600" cy="1371600"/>
          </a:xfrm>
          <a:prstGeom prst="rect">
            <a:avLst/>
          </a:prstGeom>
        </p:spPr>
        <p:txBody>
          <a:bodyPr vert="horz" lIns="91440" tIns="45720" rIns="91440" bIns="45720" rtlCol="0" anchor="b">
            <a:normAutofit/>
          </a:bodyPr>
          <a:lstStyle/>
          <a:p>
            <a:r>
              <a:rPr lang="en-US" dirty="0"/>
              <a:t>Click to edit Master title style</a:t>
            </a:r>
          </a:p>
        </p:txBody>
      </p:sp>
      <p:sp>
        <p:nvSpPr>
          <p:cNvPr id="1028" name="Text Placeholder 2">
            <a:extLst>
              <a:ext uri="{FF2B5EF4-FFF2-40B4-BE49-F238E27FC236}">
                <a16:creationId xmlns:a16="http://schemas.microsoft.com/office/drawing/2014/main" id="{8113B9E4-B46C-481C-9BF6-F4301C071293}"/>
              </a:ext>
            </a:extLst>
          </p:cNvPr>
          <p:cNvSpPr>
            <a:spLocks noGrp="1"/>
          </p:cNvSpPr>
          <p:nvPr>
            <p:ph type="body" idx="1"/>
          </p:nvPr>
        </p:nvSpPr>
        <p:spPr bwMode="auto">
          <a:xfrm>
            <a:off x="609600" y="1752601"/>
            <a:ext cx="101600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 name="Rectangle 6">
            <a:extLst>
              <a:ext uri="{FF2B5EF4-FFF2-40B4-BE49-F238E27FC236}">
                <a16:creationId xmlns:a16="http://schemas.microsoft.com/office/drawing/2014/main" id="{5612B713-DBA2-4C35-93D2-9C7F468FDD3F}"/>
              </a:ext>
            </a:extLst>
          </p:cNvPr>
          <p:cNvSpPr/>
          <p:nvPr/>
        </p:nvSpPr>
        <p:spPr>
          <a:xfrm>
            <a:off x="12001501" y="0"/>
            <a:ext cx="190500"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p>
        </p:txBody>
      </p:sp>
      <p:sp>
        <p:nvSpPr>
          <p:cNvPr id="8" name="Rectangle 7">
            <a:extLst>
              <a:ext uri="{FF2B5EF4-FFF2-40B4-BE49-F238E27FC236}">
                <a16:creationId xmlns:a16="http://schemas.microsoft.com/office/drawing/2014/main" id="{E1F24C49-2289-4DCF-BAC8-94039A9DE5E7}"/>
              </a:ext>
            </a:extLst>
          </p:cNvPr>
          <p:cNvSpPr/>
          <p:nvPr/>
        </p:nvSpPr>
        <p:spPr>
          <a:xfrm>
            <a:off x="12001501" y="1371600"/>
            <a:ext cx="190500"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p>
        </p:txBody>
      </p:sp>
      <p:sp>
        <p:nvSpPr>
          <p:cNvPr id="1031" name="TextBox 10">
            <a:extLst>
              <a:ext uri="{FF2B5EF4-FFF2-40B4-BE49-F238E27FC236}">
                <a16:creationId xmlns:a16="http://schemas.microsoft.com/office/drawing/2014/main" id="{25147D3D-05DC-4808-B9BE-F7DDE26D2D48}"/>
              </a:ext>
            </a:extLst>
          </p:cNvPr>
          <p:cNvSpPr txBox="1">
            <a:spLocks noChangeArrowheads="1"/>
          </p:cNvSpPr>
          <p:nvPr userDrawn="1"/>
        </p:nvSpPr>
        <p:spPr bwMode="auto">
          <a:xfrm>
            <a:off x="11379201" y="6527801"/>
            <a:ext cx="79163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US" altLang="en-US" sz="1400" b="1">
                <a:latin typeface="Calibri" panose="020F0502020204030204" pitchFamily="34" charset="0"/>
              </a:rPr>
              <a:t>1-</a:t>
            </a:r>
            <a:fld id="{B250A234-0472-40E1-8361-881E10B1C75B}" type="slidenum">
              <a:rPr lang="en-US" altLang="en-US" sz="1400" b="1" smtClean="0">
                <a:latin typeface="Calibri" panose="020F0502020204030204" pitchFamily="34" charset="0"/>
              </a:rPr>
              <a:pPr eaLnBrk="1" hangingPunct="1">
                <a:defRPr/>
              </a:pPr>
              <a:t>‹#›</a:t>
            </a:fld>
            <a:endParaRPr lang="en-US" altLang="en-US" sz="1400" b="1">
              <a:latin typeface="Calibri" panose="020F0502020204030204" pitchFamily="34" charset="0"/>
            </a:endParaRPr>
          </a:p>
        </p:txBody>
      </p:sp>
      <p:sp>
        <p:nvSpPr>
          <p:cNvPr id="1032" name="TextBox 3">
            <a:extLst>
              <a:ext uri="{FF2B5EF4-FFF2-40B4-BE49-F238E27FC236}">
                <a16:creationId xmlns:a16="http://schemas.microsoft.com/office/drawing/2014/main" id="{FC5F764E-FDAB-4AC0-A0B3-6D991E71B06A}"/>
              </a:ext>
            </a:extLst>
          </p:cNvPr>
          <p:cNvSpPr txBox="1">
            <a:spLocks noChangeArrowheads="1"/>
          </p:cNvSpPr>
          <p:nvPr userDrawn="1"/>
        </p:nvSpPr>
        <p:spPr bwMode="auto">
          <a:xfrm>
            <a:off x="4267201" y="6497639"/>
            <a:ext cx="24870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US" altLang="en-US" sz="1400" b="1">
                <a:latin typeface="Calibri" panose="020F0502020204030204" pitchFamily="34" charset="0"/>
              </a:rPr>
              <a:t>© 2018 McGraw-Hill Education</a:t>
            </a:r>
          </a:p>
        </p:txBody>
      </p:sp>
    </p:spTree>
    <p:extLst>
      <p:ext uri="{BB962C8B-B14F-4D97-AF65-F5344CB8AC3E}">
        <p14:creationId xmlns:p14="http://schemas.microsoft.com/office/powerpoint/2010/main" val="25592235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dt="0"/>
  <p:txStyles>
    <p:titleStyle>
      <a:lvl1pPr algn="l" rtl="0" eaLnBrk="0" fontAlgn="base" hangingPunct="0">
        <a:spcBef>
          <a:spcPct val="0"/>
        </a:spcBef>
        <a:spcAft>
          <a:spcPct val="0"/>
        </a:spcAft>
        <a:defRPr sz="3600" kern="1200" cap="all" spc="-6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Calibri" pitchFamily="34" charset="0"/>
        </a:defRPr>
      </a:lvl2pPr>
      <a:lvl3pPr algn="l" rtl="0" eaLnBrk="0" fontAlgn="base" hangingPunct="0">
        <a:spcBef>
          <a:spcPct val="0"/>
        </a:spcBef>
        <a:spcAft>
          <a:spcPct val="0"/>
        </a:spcAft>
        <a:defRPr sz="3600">
          <a:solidFill>
            <a:schemeClr val="tx2"/>
          </a:solidFill>
          <a:latin typeface="Calibri" pitchFamily="34" charset="0"/>
        </a:defRPr>
      </a:lvl3pPr>
      <a:lvl4pPr algn="l" rtl="0" eaLnBrk="0" fontAlgn="base" hangingPunct="0">
        <a:spcBef>
          <a:spcPct val="0"/>
        </a:spcBef>
        <a:spcAft>
          <a:spcPct val="0"/>
        </a:spcAft>
        <a:defRPr sz="3600">
          <a:solidFill>
            <a:schemeClr val="tx2"/>
          </a:solidFill>
          <a:latin typeface="Calibri" pitchFamily="34" charset="0"/>
        </a:defRPr>
      </a:lvl4pPr>
      <a:lvl5pPr algn="l" rtl="0" eaLnBrk="0" fontAlgn="base" hangingPunct="0">
        <a:spcBef>
          <a:spcPct val="0"/>
        </a:spcBef>
        <a:spcAft>
          <a:spcPct val="0"/>
        </a:spcAft>
        <a:defRPr sz="3600">
          <a:solidFill>
            <a:schemeClr val="tx2"/>
          </a:solidFill>
          <a:latin typeface="Calibri" pitchFamily="34" charset="0"/>
        </a:defRPr>
      </a:lvl5pPr>
      <a:lvl6pPr marL="457200" algn="l" rtl="0" fontAlgn="base">
        <a:spcBef>
          <a:spcPct val="0"/>
        </a:spcBef>
        <a:spcAft>
          <a:spcPct val="0"/>
        </a:spcAft>
        <a:defRPr sz="3600">
          <a:solidFill>
            <a:schemeClr val="tx2"/>
          </a:solidFill>
          <a:latin typeface="Calibri" pitchFamily="34" charset="0"/>
        </a:defRPr>
      </a:lvl6pPr>
      <a:lvl7pPr marL="914400" algn="l" rtl="0" fontAlgn="base">
        <a:spcBef>
          <a:spcPct val="0"/>
        </a:spcBef>
        <a:spcAft>
          <a:spcPct val="0"/>
        </a:spcAft>
        <a:defRPr sz="3600">
          <a:solidFill>
            <a:schemeClr val="tx2"/>
          </a:solidFill>
          <a:latin typeface="Calibri" pitchFamily="34" charset="0"/>
        </a:defRPr>
      </a:lvl7pPr>
      <a:lvl8pPr marL="1371600" algn="l" rtl="0" fontAlgn="base">
        <a:spcBef>
          <a:spcPct val="0"/>
        </a:spcBef>
        <a:spcAft>
          <a:spcPct val="0"/>
        </a:spcAft>
        <a:defRPr sz="3600">
          <a:solidFill>
            <a:schemeClr val="tx2"/>
          </a:solidFill>
          <a:latin typeface="Calibri" pitchFamily="34" charset="0"/>
        </a:defRPr>
      </a:lvl8pPr>
      <a:lvl9pPr marL="1828800" algn="l" rtl="0" fontAlgn="base">
        <a:spcBef>
          <a:spcPct val="0"/>
        </a:spcBef>
        <a:spcAft>
          <a:spcPct val="0"/>
        </a:spcAft>
        <a:defRPr sz="3600">
          <a:solidFill>
            <a:schemeClr val="tx2"/>
          </a:solidFill>
          <a:latin typeface="Calibri" pitchFamily="34" charset="0"/>
        </a:defRPr>
      </a:lvl9pPr>
    </p:titleStyle>
    <p:bodyStyle>
      <a:lvl1pPr algn="l" rtl="0" eaLnBrk="0" fontAlgn="base" hangingPunct="0">
        <a:spcBef>
          <a:spcPct val="20000"/>
        </a:spcBef>
        <a:spcAft>
          <a:spcPts val="600"/>
        </a:spcAft>
        <a:buFont typeface="Arial" panose="020B0604020202020204" pitchFamily="34" charset="0"/>
        <a:defRPr sz="2000" b="1" kern="1200">
          <a:solidFill>
            <a:schemeClr val="tx1"/>
          </a:solidFill>
          <a:latin typeface="+mn-lt"/>
          <a:ea typeface="+mn-ea"/>
          <a:cs typeface="+mn-cs"/>
        </a:defRPr>
      </a:lvl1pPr>
      <a:lvl2pPr marL="457200" indent="-182563" algn="l" rtl="0" eaLnBrk="0" fontAlgn="base" hangingPunct="0">
        <a:spcBef>
          <a:spcPct val="20000"/>
        </a:spcBef>
        <a:spcAft>
          <a:spcPct val="0"/>
        </a:spcAft>
        <a:buClr>
          <a:schemeClr val="tx2"/>
        </a:buClr>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2"/>
        </a:buClr>
        <a:buFont typeface="Arial" panose="020B0604020202020204" pitchFamily="34" charset="0"/>
        <a:buChar char="•"/>
        <a:defRPr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2"/>
        </a:buClr>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tx2"/>
        </a:buClr>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hyperlink" Target="https://www.gsb.stanford.edu/insights/when-does-culture-matter-marketing"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w4OreEdwaAM" TargetMode="External"/><Relationship Id="rId2" Type="http://schemas.openxmlformats.org/officeDocument/2006/relationships/hyperlink" Target="https://www.youtube.com/watch?v=VGPBnzg_fWw" TargetMode="External"/><Relationship Id="rId1" Type="http://schemas.openxmlformats.org/officeDocument/2006/relationships/slideLayout" Target="../slideLayouts/slideLayout4.xml"/><Relationship Id="rId4" Type="http://schemas.openxmlformats.org/officeDocument/2006/relationships/hyperlink" Target="https://www.youtube.com/watch?v=koPmuEyP3a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0A32E-3E02-425C-A103-6727C091E3B7}"/>
              </a:ext>
            </a:extLst>
          </p:cNvPr>
          <p:cNvSpPr>
            <a:spLocks noGrp="1"/>
          </p:cNvSpPr>
          <p:nvPr>
            <p:ph type="title"/>
          </p:nvPr>
        </p:nvSpPr>
        <p:spPr>
          <a:xfrm>
            <a:off x="1528233" y="346230"/>
            <a:ext cx="7721600" cy="769398"/>
          </a:xfrm>
        </p:spPr>
        <p:txBody>
          <a:bodyPr/>
          <a:lstStyle/>
          <a:p>
            <a:r>
              <a:rPr lang="en-US" dirty="0"/>
              <a:t>Reflection questions</a:t>
            </a:r>
          </a:p>
        </p:txBody>
      </p:sp>
      <p:sp>
        <p:nvSpPr>
          <p:cNvPr id="3" name="Content Placeholder 2">
            <a:extLst>
              <a:ext uri="{FF2B5EF4-FFF2-40B4-BE49-F238E27FC236}">
                <a16:creationId xmlns:a16="http://schemas.microsoft.com/office/drawing/2014/main" id="{1CB2172B-3765-4CB6-B693-2FA7FE8EF0C9}"/>
              </a:ext>
            </a:extLst>
          </p:cNvPr>
          <p:cNvSpPr>
            <a:spLocks noGrp="1"/>
          </p:cNvSpPr>
          <p:nvPr>
            <p:ph sz="half" idx="1"/>
          </p:nvPr>
        </p:nvSpPr>
        <p:spPr>
          <a:xfrm>
            <a:off x="701336" y="1364202"/>
            <a:ext cx="11017188" cy="5054353"/>
          </a:xfrm>
        </p:spPr>
        <p:txBody>
          <a:bodyPr/>
          <a:lstStyle/>
          <a:p>
            <a:endParaRPr lang="en-US" sz="2000" b="0" dirty="0"/>
          </a:p>
          <a:p>
            <a:pPr marL="457200" indent="-457200">
              <a:buAutoNum type="arabicPeriod"/>
            </a:pPr>
            <a:endParaRPr lang="en-US" sz="2000" b="0" dirty="0"/>
          </a:p>
        </p:txBody>
      </p:sp>
      <p:sp>
        <p:nvSpPr>
          <p:cNvPr id="5" name="Rectangle 4">
            <a:extLst>
              <a:ext uri="{FF2B5EF4-FFF2-40B4-BE49-F238E27FC236}">
                <a16:creationId xmlns:a16="http://schemas.microsoft.com/office/drawing/2014/main" id="{FBD81463-CEF5-4BC5-B095-512764D6FDD2}"/>
              </a:ext>
            </a:extLst>
          </p:cNvPr>
          <p:cNvSpPr/>
          <p:nvPr/>
        </p:nvSpPr>
        <p:spPr>
          <a:xfrm>
            <a:off x="356587" y="1352365"/>
            <a:ext cx="11478826" cy="5478423"/>
          </a:xfrm>
          <a:prstGeom prst="rect">
            <a:avLst/>
          </a:prstGeom>
        </p:spPr>
        <p:txBody>
          <a:bodyPr wrap="square">
            <a:spAutoFit/>
          </a:bodyPr>
          <a:lstStyle/>
          <a:p>
            <a:pPr marL="342900" indent="-342900">
              <a:buFont typeface="+mj-lt"/>
              <a:buAutoNum type="arabicPeriod"/>
            </a:pPr>
            <a:r>
              <a:rPr lang="en-US" sz="1400" dirty="0"/>
              <a:t>Last year in my marketing class, two students got into a heated debate on which is more important – the microenvironmental factors or the macroenvironmental factors. One argued that the microenvironmental factors were more important and the other argued in favor of macroenvironmental factors. Which side, if any would you support? If you do not support either views, then state your view and justify it.</a:t>
            </a:r>
          </a:p>
          <a:p>
            <a:pPr marL="342900" indent="-342900">
              <a:buFont typeface="+mj-lt"/>
              <a:buAutoNum type="arabicPeriod"/>
            </a:pPr>
            <a:endParaRPr lang="en-US" sz="1400" dirty="0"/>
          </a:p>
          <a:p>
            <a:pPr marL="342900" indent="-342900">
              <a:buFont typeface="+mj-lt"/>
              <a:buAutoNum type="arabicPeriod"/>
            </a:pPr>
            <a:r>
              <a:rPr lang="en-US" sz="1400" dirty="0"/>
              <a:t>Think about someone you know - yourself, family member, friend, work colleague or acquaintance - and indicate what subculture you think they are part of on what makes this subculture unique. Also, describe how marketers are serving members of this subculture group. Be specific and use real marketing examples (tactics or strategies).</a:t>
            </a:r>
          </a:p>
          <a:p>
            <a:pPr marL="342900" indent="-342900">
              <a:buFont typeface="+mj-lt"/>
              <a:buAutoNum type="arabicPeriod"/>
            </a:pPr>
            <a:endParaRPr lang="en-US" sz="1400" dirty="0"/>
          </a:p>
          <a:p>
            <a:pPr marL="342900" indent="-342900">
              <a:buFont typeface="+mj-lt"/>
              <a:buAutoNum type="arabicPeriod"/>
            </a:pPr>
            <a:r>
              <a:rPr lang="en-US" sz="1400" dirty="0"/>
              <a:t>A customer once told an executive of a large corporation that Canada is increasingly becoming more diverse (ethnic, religious, etc..), inclusive, and environmentally-conscious and therefore they must adjust their marketing and business practices to keep up with this trend or risk losing customers. Select one social trend and describe how it affects marketing practices in a specific industry (e.g., retail, banking, tourism, etc.). Be specific with your examples.[We will discuss this question for about 5 mins in MS team and each group will be asked to share their findings briefly].</a:t>
            </a:r>
          </a:p>
          <a:p>
            <a:pPr marL="342900" indent="-342900">
              <a:buFont typeface="+mj-lt"/>
              <a:buAutoNum type="arabicPeriod"/>
            </a:pPr>
            <a:endParaRPr lang="en-US" sz="1400" dirty="0"/>
          </a:p>
          <a:p>
            <a:pPr marL="342900" indent="-342900">
              <a:buFont typeface="+mj-lt"/>
              <a:buAutoNum type="arabicPeriod"/>
            </a:pPr>
            <a:r>
              <a:rPr lang="en-US" sz="1400" dirty="0"/>
              <a:t>Describe how technologies are changing the way companies market to millennials and seniors. Give specific examples of real companies and real marketing efforts. Note any differences or similarities between the two groups of customers.</a:t>
            </a:r>
          </a:p>
          <a:p>
            <a:pPr marL="342900" indent="-342900">
              <a:buFont typeface="+mj-lt"/>
              <a:buAutoNum type="arabicPeriod"/>
            </a:pPr>
            <a:endParaRPr lang="en-US" sz="1400" dirty="0"/>
          </a:p>
          <a:p>
            <a:pPr marL="342900" indent="-342900">
              <a:buFont typeface="+mj-lt"/>
              <a:buAutoNum type="arabicPeriod"/>
            </a:pPr>
            <a:r>
              <a:rPr lang="en-US" sz="1400" dirty="0"/>
              <a:t>The pandemic (Covid-19) have had severe impact on businesses around the world especially in the restaurant, tourism, and hospitality industries. However, it seems that the impact has been different for different businesses. Specifically, while some businesses within the same industry (fast food, pizza, etc.) were impacted very negatively, others in the same industry did extremely well. Identify two businesses/companies within the same industry and explain why the impact was felt differently on the two businesses/companies.</a:t>
            </a:r>
          </a:p>
          <a:p>
            <a:pPr marL="342900" indent="-342900">
              <a:buFont typeface="+mj-lt"/>
              <a:buAutoNum type="arabicPeriod"/>
            </a:pPr>
            <a:endParaRPr lang="en-US" sz="1400" dirty="0"/>
          </a:p>
          <a:p>
            <a:pPr marL="342900" indent="-342900">
              <a:buFont typeface="+mj-lt"/>
              <a:buAutoNum type="arabicPeriod"/>
            </a:pPr>
            <a:r>
              <a:rPr lang="en-US" sz="1400" dirty="0"/>
              <a:t>What are some of the benefits of going global? What are some of the challenges? What factors should a Canadian company in [an industry of your choosing] consider before </a:t>
            </a:r>
            <a:r>
              <a:rPr lang="en-US" sz="1400"/>
              <a:t>embarking internationally.</a:t>
            </a:r>
            <a:endParaRPr lang="en-US" sz="1400" dirty="0"/>
          </a:p>
          <a:p>
            <a:endParaRPr lang="en-US" sz="1400" dirty="0"/>
          </a:p>
          <a:p>
            <a:pPr marL="342900" indent="-342900">
              <a:buFont typeface="+mj-lt"/>
              <a:buAutoNum type="arabicPeriod"/>
            </a:pPr>
            <a:endParaRPr lang="en-US" sz="1400" dirty="0"/>
          </a:p>
        </p:txBody>
      </p:sp>
    </p:spTree>
    <p:extLst>
      <p:ext uri="{BB962C8B-B14F-4D97-AF65-F5344CB8AC3E}">
        <p14:creationId xmlns:p14="http://schemas.microsoft.com/office/powerpoint/2010/main" val="367662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0A32E-3E02-425C-A103-6727C091E3B7}"/>
              </a:ext>
            </a:extLst>
          </p:cNvPr>
          <p:cNvSpPr>
            <a:spLocks noGrp="1"/>
          </p:cNvSpPr>
          <p:nvPr>
            <p:ph type="title"/>
          </p:nvPr>
        </p:nvSpPr>
        <p:spPr>
          <a:xfrm>
            <a:off x="1528233" y="346230"/>
            <a:ext cx="7721600" cy="769398"/>
          </a:xfrm>
        </p:spPr>
        <p:txBody>
          <a:bodyPr/>
          <a:lstStyle/>
          <a:p>
            <a:r>
              <a:rPr lang="en-US" dirty="0"/>
              <a:t>Reflection questions</a:t>
            </a:r>
          </a:p>
        </p:txBody>
      </p:sp>
      <p:sp>
        <p:nvSpPr>
          <p:cNvPr id="3" name="Content Placeholder 2">
            <a:extLst>
              <a:ext uri="{FF2B5EF4-FFF2-40B4-BE49-F238E27FC236}">
                <a16:creationId xmlns:a16="http://schemas.microsoft.com/office/drawing/2014/main" id="{1CB2172B-3765-4CB6-B693-2FA7FE8EF0C9}"/>
              </a:ext>
            </a:extLst>
          </p:cNvPr>
          <p:cNvSpPr>
            <a:spLocks noGrp="1"/>
          </p:cNvSpPr>
          <p:nvPr>
            <p:ph sz="half" idx="1"/>
          </p:nvPr>
        </p:nvSpPr>
        <p:spPr>
          <a:xfrm>
            <a:off x="701336" y="1364203"/>
            <a:ext cx="11017188" cy="2248574"/>
          </a:xfrm>
        </p:spPr>
        <p:txBody>
          <a:bodyPr/>
          <a:lstStyle/>
          <a:p>
            <a:endParaRPr lang="en-US" sz="1400" b="0" dirty="0"/>
          </a:p>
          <a:p>
            <a:pPr marL="457200" indent="-457200">
              <a:buAutoNum type="arabicPeriod"/>
            </a:pPr>
            <a:endParaRPr lang="en-US" sz="1400" b="0" dirty="0"/>
          </a:p>
        </p:txBody>
      </p:sp>
      <p:sp>
        <p:nvSpPr>
          <p:cNvPr id="5" name="Rectangle 4">
            <a:extLst>
              <a:ext uri="{FF2B5EF4-FFF2-40B4-BE49-F238E27FC236}">
                <a16:creationId xmlns:a16="http://schemas.microsoft.com/office/drawing/2014/main" id="{FBD81463-CEF5-4BC5-B095-512764D6FDD2}"/>
              </a:ext>
            </a:extLst>
          </p:cNvPr>
          <p:cNvSpPr/>
          <p:nvPr/>
        </p:nvSpPr>
        <p:spPr>
          <a:xfrm>
            <a:off x="701336" y="1548660"/>
            <a:ext cx="10857389" cy="2246769"/>
          </a:xfrm>
          <a:prstGeom prst="rect">
            <a:avLst/>
          </a:prstGeom>
        </p:spPr>
        <p:txBody>
          <a:bodyPr wrap="square">
            <a:spAutoFit/>
          </a:bodyPr>
          <a:lstStyle/>
          <a:p>
            <a:pPr marL="342900" indent="-342900">
              <a:buFont typeface="+mj-lt"/>
              <a:buAutoNum type="arabicPeriod"/>
            </a:pPr>
            <a:r>
              <a:rPr lang="en-US" sz="1400" dirty="0"/>
              <a:t>What are some of the benefits of going global? What are some of the challenges? How might marketers address these challenges though their marketing mix and/or market entry strategies</a:t>
            </a:r>
          </a:p>
          <a:p>
            <a:pPr marL="342900" indent="-342900">
              <a:buFont typeface="+mj-lt"/>
              <a:buAutoNum type="arabicPeriod"/>
            </a:pPr>
            <a:endParaRPr lang="en-US" sz="1400" dirty="0"/>
          </a:p>
          <a:p>
            <a:pPr marL="342900" indent="-342900">
              <a:buFont typeface="+mj-lt"/>
              <a:buAutoNum type="arabicPeriod"/>
            </a:pPr>
            <a:r>
              <a:rPr lang="en-US" sz="1400" dirty="0"/>
              <a:t> Do you accept the idea that culture exert a constant effect on consumer decision-making  i.e. cultural differences will affect people’s  reaction to marketing in the same way regardless of the context? Read this research example: </a:t>
            </a:r>
            <a:r>
              <a:rPr lang="en-US" sz="1400" dirty="0">
                <a:hlinkClick r:id="rId3"/>
              </a:rPr>
              <a:t>https://www.gsb.stanford.edu/insights/when-does-culture-matter-marketing</a:t>
            </a:r>
            <a:endParaRPr lang="en-US" sz="1400" dirty="0"/>
          </a:p>
          <a:p>
            <a:pPr marL="342900" indent="-342900">
              <a:buFont typeface="+mj-lt"/>
              <a:buAutoNum type="arabicPeriod"/>
            </a:pPr>
            <a:endParaRPr lang="en-US" sz="1400" dirty="0"/>
          </a:p>
          <a:p>
            <a:pPr marL="342900" indent="-342900">
              <a:buFont typeface="+mj-lt"/>
              <a:buAutoNum type="arabicPeriod"/>
            </a:pPr>
            <a:r>
              <a:rPr lang="en-US" sz="1400" dirty="0"/>
              <a:t>Review the end of chapter concept questions.</a:t>
            </a:r>
          </a:p>
          <a:p>
            <a:pPr marL="342900" indent="-342900">
              <a:buFont typeface="+mj-lt"/>
              <a:buAutoNum type="arabicPeriod"/>
            </a:pPr>
            <a:endParaRPr lang="en-US" sz="1400" dirty="0"/>
          </a:p>
          <a:p>
            <a:pPr marL="342900" indent="-342900">
              <a:buFont typeface="+mj-lt"/>
              <a:buAutoNum type="arabicPeriod"/>
            </a:pPr>
            <a:endParaRPr lang="en-US" sz="1400" dirty="0"/>
          </a:p>
        </p:txBody>
      </p:sp>
    </p:spTree>
    <p:extLst>
      <p:ext uri="{BB962C8B-B14F-4D97-AF65-F5344CB8AC3E}">
        <p14:creationId xmlns:p14="http://schemas.microsoft.com/office/powerpoint/2010/main" val="40005721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FBFCFE3-18B6-4DEC-A326-FAFAD028EB8C}"/>
              </a:ext>
            </a:extLst>
          </p:cNvPr>
          <p:cNvSpPr/>
          <p:nvPr/>
        </p:nvSpPr>
        <p:spPr>
          <a:xfrm>
            <a:off x="815803" y="1433463"/>
            <a:ext cx="9147056" cy="369332"/>
          </a:xfrm>
          <a:prstGeom prst="rect">
            <a:avLst/>
          </a:prstGeom>
        </p:spPr>
        <p:txBody>
          <a:bodyPr wrap="none">
            <a:spAutoFit/>
          </a:bodyPr>
          <a:lstStyle/>
          <a:p>
            <a:r>
              <a:rPr lang="en-US" dirty="0"/>
              <a:t>McDonalds International Women's Day ad: </a:t>
            </a:r>
            <a:r>
              <a:rPr lang="en-US" dirty="0">
                <a:hlinkClick r:id="rId2"/>
              </a:rPr>
              <a:t>https://www.youtube.com/watch?v=VGPBnzg_fWw</a:t>
            </a:r>
            <a:r>
              <a:rPr lang="en-US" dirty="0"/>
              <a:t> </a:t>
            </a:r>
          </a:p>
        </p:txBody>
      </p:sp>
      <p:sp>
        <p:nvSpPr>
          <p:cNvPr id="6" name="Rectangle 5">
            <a:extLst>
              <a:ext uri="{FF2B5EF4-FFF2-40B4-BE49-F238E27FC236}">
                <a16:creationId xmlns:a16="http://schemas.microsoft.com/office/drawing/2014/main" id="{FFACA93C-416C-4089-9D71-F41C7BE814E1}"/>
              </a:ext>
            </a:extLst>
          </p:cNvPr>
          <p:cNvSpPr/>
          <p:nvPr/>
        </p:nvSpPr>
        <p:spPr>
          <a:xfrm>
            <a:off x="815803" y="2034099"/>
            <a:ext cx="6190221" cy="369332"/>
          </a:xfrm>
          <a:prstGeom prst="rect">
            <a:avLst/>
          </a:prstGeom>
        </p:spPr>
        <p:txBody>
          <a:bodyPr wrap="none">
            <a:spAutoFit/>
          </a:bodyPr>
          <a:lstStyle/>
          <a:p>
            <a:r>
              <a:rPr lang="en-US" dirty="0"/>
              <a:t>Dove’s ad: </a:t>
            </a:r>
            <a:r>
              <a:rPr lang="en-US" dirty="0">
                <a:hlinkClick r:id="rId3"/>
              </a:rPr>
              <a:t>https://www.youtube.com/watch?v=w4OreEdwaAM</a:t>
            </a:r>
            <a:r>
              <a:rPr lang="en-US" dirty="0"/>
              <a:t> </a:t>
            </a:r>
          </a:p>
        </p:txBody>
      </p:sp>
      <p:sp>
        <p:nvSpPr>
          <p:cNvPr id="7" name="Rectangle 6">
            <a:extLst>
              <a:ext uri="{FF2B5EF4-FFF2-40B4-BE49-F238E27FC236}">
                <a16:creationId xmlns:a16="http://schemas.microsoft.com/office/drawing/2014/main" id="{6CF7505A-07F9-4905-BBDD-556BAE111D3D}"/>
              </a:ext>
            </a:extLst>
          </p:cNvPr>
          <p:cNvSpPr/>
          <p:nvPr/>
        </p:nvSpPr>
        <p:spPr>
          <a:xfrm>
            <a:off x="815803" y="2805063"/>
            <a:ext cx="5776453" cy="369332"/>
          </a:xfrm>
          <a:prstGeom prst="rect">
            <a:avLst/>
          </a:prstGeom>
        </p:spPr>
        <p:txBody>
          <a:bodyPr wrap="none">
            <a:spAutoFit/>
          </a:bodyPr>
          <a:lstStyle/>
          <a:p>
            <a:r>
              <a:rPr lang="en-US" dirty="0"/>
              <a:t>Gillette: </a:t>
            </a:r>
            <a:r>
              <a:rPr lang="en-US" dirty="0">
                <a:hlinkClick r:id="rId4"/>
              </a:rPr>
              <a:t>https://www.youtube.com/watch?v=koPmuEyP3a0</a:t>
            </a:r>
            <a:r>
              <a:rPr lang="en-US" dirty="0"/>
              <a:t> </a:t>
            </a:r>
          </a:p>
        </p:txBody>
      </p:sp>
    </p:spTree>
    <p:extLst>
      <p:ext uri="{BB962C8B-B14F-4D97-AF65-F5344CB8AC3E}">
        <p14:creationId xmlns:p14="http://schemas.microsoft.com/office/powerpoint/2010/main" val="9624945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559</Words>
  <Application>Microsoft Office PowerPoint</Application>
  <PresentationFormat>Widescreen</PresentationFormat>
  <Paragraphs>23</Paragraphs>
  <Slides>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Palatino Linotype</vt:lpstr>
      <vt:lpstr>Wingdings</vt:lpstr>
      <vt:lpstr>Essential</vt:lpstr>
      <vt:lpstr>Reflection questions</vt:lpstr>
      <vt:lpstr>Reflection 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Reflection questions</dc:title>
  <dc:creator>Ajax Persaud</dc:creator>
  <cp:lastModifiedBy>Ajax Persaud</cp:lastModifiedBy>
  <cp:revision>20</cp:revision>
  <dcterms:created xsi:type="dcterms:W3CDTF">2020-09-08T06:29:21Z</dcterms:created>
  <dcterms:modified xsi:type="dcterms:W3CDTF">2020-09-16T17:19:35Z</dcterms:modified>
</cp:coreProperties>
</file>