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64" r:id="rId1"/>
  </p:sldMasterIdLst>
  <p:sldIdLst>
    <p:sldId id="357" r:id="rId2"/>
    <p:sldId id="305" r:id="rId3"/>
    <p:sldId id="298" r:id="rId4"/>
    <p:sldId id="346" r:id="rId5"/>
    <p:sldId id="299" r:id="rId6"/>
    <p:sldId id="300" r:id="rId7"/>
    <p:sldId id="301" r:id="rId8"/>
    <p:sldId id="353" r:id="rId9"/>
    <p:sldId id="355" r:id="rId10"/>
    <p:sldId id="356" r:id="rId11"/>
    <p:sldId id="306" r:id="rId12"/>
    <p:sldId id="307" r:id="rId13"/>
    <p:sldId id="311" r:id="rId14"/>
    <p:sldId id="348" r:id="rId15"/>
    <p:sldId id="349" r:id="rId16"/>
    <p:sldId id="308" r:id="rId17"/>
    <p:sldId id="347" r:id="rId18"/>
    <p:sldId id="350" r:id="rId19"/>
    <p:sldId id="352" r:id="rId20"/>
    <p:sldId id="351" r:id="rId21"/>
    <p:sldId id="330" r:id="rId22"/>
    <p:sldId id="345" r:id="rId23"/>
    <p:sldId id="331" r:id="rId24"/>
    <p:sldId id="332" r:id="rId25"/>
    <p:sldId id="333" r:id="rId26"/>
    <p:sldId id="334" r:id="rId27"/>
    <p:sldId id="335" r:id="rId28"/>
    <p:sldId id="336" r:id="rId29"/>
    <p:sldId id="343" r:id="rId30"/>
    <p:sldId id="337" r:id="rId31"/>
    <p:sldId id="338" r:id="rId32"/>
    <p:sldId id="339" r:id="rId33"/>
    <p:sldId id="340" r:id="rId34"/>
    <p:sldId id="344" r:id="rId35"/>
    <p:sldId id="341" r:id="rId36"/>
    <p:sldId id="342" r:id="rId37"/>
    <p:sldId id="354" r:id="rId38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5492A"/>
    <a:srgbClr val="0000FF"/>
    <a:srgbClr val="F3B79F"/>
    <a:srgbClr val="EF9E7D"/>
    <a:srgbClr val="E97749"/>
    <a:srgbClr val="CD4C19"/>
    <a:srgbClr val="0066FF"/>
    <a:srgbClr val="3366FF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8" autoAdjust="0"/>
    <p:restoredTop sz="94608" autoAdjust="0"/>
  </p:normalViewPr>
  <p:slideViewPr>
    <p:cSldViewPr snapToGrid="0">
      <p:cViewPr varScale="1">
        <p:scale>
          <a:sx n="110" d="100"/>
          <a:sy n="110" d="100"/>
        </p:scale>
        <p:origin x="1644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n-CA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CA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432C8-69A7-458B-9684-2BFA64B31948}" type="datetime2">
              <a:rPr lang="en-US" smtClean="0"/>
              <a:t>Tuesday, January 03, 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6A3A3-94A6-4E5B-AF39-173ACA3E61CC}" type="datetime2">
              <a:rPr lang="en-US" smtClean="0"/>
              <a:t>Tuesday, January 03, 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CA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3D019-A32C-4EAD-B8E6-DBDA699692FD}" type="datetime2">
              <a:rPr lang="en-US" smtClean="0"/>
              <a:t>Tuesday, January 03, 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BA98F-560C-4997-81C4-81D4D9187EAB}" type="datetime2">
              <a:rPr lang="en-US" smtClean="0"/>
              <a:t>Tuesday, January 03, 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972B2-CA5C-437D-87D0-8081271A9E4B}" type="datetime2">
              <a:rPr lang="en-US" smtClean="0"/>
              <a:t>Tuesday, January 03, 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D4847-11EF-4466-A8AD-85CDB7B49118}" type="datetime2">
              <a:rPr lang="en-US" smtClean="0"/>
              <a:t>Tuesday, January 03, 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8457A-3AB9-4880-8A0C-9F8524491207}" type="datetime2">
              <a:rPr lang="en-US" smtClean="0"/>
              <a:t>Tuesday, January 03, 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CA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976D3-5B7F-4300-ABED-C91F1B2AE209}" type="datetime2">
              <a:rPr lang="en-US" smtClean="0"/>
              <a:t>Tuesday, January 03, 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CA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CA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C1E59-17DD-41CE-97CA-624A472382D4}" type="datetime2">
              <a:rPr lang="en-US" smtClean="0"/>
              <a:t>Tuesday, January 03, 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C057FC-95B6-4D89-AFDA-ABA33EE921E5}" type="datetime2">
              <a:rPr lang="en-US" smtClean="0"/>
              <a:t>Tuesday, January 03, 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n-CA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4549AC-EB31-477F-92A9-B1988E232878}" type="datetime2">
              <a:rPr lang="en-US" smtClean="0"/>
              <a:t>Tuesday, January 03, 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261938"/>
            <a:ext cx="8610600" cy="609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298450" y="977900"/>
            <a:ext cx="4059238" cy="50561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10088" y="977900"/>
            <a:ext cx="4059237" cy="50561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60366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298450" y="261938"/>
            <a:ext cx="8616950" cy="57721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12341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CA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A80CB818-7379-467D-8E76-EF9D9074A26C}" type="datetime2">
              <a:rPr lang="en-US" smtClean="0"/>
              <a:t>Tuesday, January 03, 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pPr algn="r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0CFEC368-1D7A-4F81-ABF6-AE0E36BAF64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  <p:sldLayoutId id="2147483676" r:id="rId12"/>
    <p:sldLayoutId id="2147483677" r:id="rId13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6686" y="1262743"/>
            <a:ext cx="7990114" cy="2002971"/>
          </a:xfrm>
        </p:spPr>
        <p:txBody>
          <a:bodyPr/>
          <a:lstStyle/>
          <a:p>
            <a:pPr marL="0" indent="0" algn="ctr">
              <a:buNone/>
            </a:pPr>
            <a:r>
              <a:rPr lang="fr-CA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15492A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ANP1506B</a:t>
            </a:r>
          </a:p>
          <a:p>
            <a:pPr marL="0" indent="0" algn="ctr">
              <a:buNone/>
            </a:pPr>
            <a:r>
              <a:rPr lang="fr-CA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15492A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Section 2:</a:t>
            </a:r>
          </a:p>
          <a:p>
            <a:pPr marL="0" indent="0" algn="ctr">
              <a:buNone/>
            </a:pPr>
            <a:r>
              <a:rPr lang="fr-CA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15492A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L’anatomie du système osseux</a:t>
            </a:r>
          </a:p>
        </p:txBody>
      </p:sp>
    </p:spTree>
    <p:extLst>
      <p:ext uri="{BB962C8B-B14F-4D97-AF65-F5344CB8AC3E}">
        <p14:creationId xmlns:p14="http://schemas.microsoft.com/office/powerpoint/2010/main" val="2353925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5"/>
          <p:cNvSpPr>
            <a:spLocks noChangeArrowheads="1"/>
          </p:cNvSpPr>
          <p:nvPr/>
        </p:nvSpPr>
        <p:spPr bwMode="auto">
          <a:xfrm>
            <a:off x="174717" y="491354"/>
            <a:ext cx="8750300" cy="6202887"/>
          </a:xfrm>
          <a:prstGeom prst="rect">
            <a:avLst/>
          </a:prstGeom>
          <a:ln>
            <a:headEnd/>
            <a:tailEnd/>
          </a:ln>
          <a:extLst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18000" tIns="118800" rIns="18000"/>
          <a:lstStyle/>
          <a:p>
            <a:pPr algn="ctr" eaLnBrk="1" hangingPunct="1">
              <a:buClr>
                <a:srgbClr val="0000FF"/>
              </a:buClr>
              <a:tabLst>
                <a:tab pos="5294313" algn="l"/>
              </a:tabLst>
            </a:pPr>
            <a:r>
              <a:rPr lang="fr-CA" sz="3600" b="1" dirty="0" smtClean="0">
                <a:solidFill>
                  <a:srgbClr val="15492A"/>
                </a:solidFill>
                <a:latin typeface="Arial" charset="0"/>
              </a:rPr>
              <a:t>2.   LE SYSTÈME OSSEUX</a:t>
            </a:r>
          </a:p>
          <a:p>
            <a:pPr algn="ctr" eaLnBrk="1" hangingPunct="1">
              <a:buClr>
                <a:srgbClr val="0000FF"/>
              </a:buClr>
              <a:buFont typeface="Wingdings" pitchFamily="2" charset="2"/>
              <a:buNone/>
              <a:tabLst>
                <a:tab pos="5294313" algn="l"/>
              </a:tabLst>
            </a:pPr>
            <a:r>
              <a:rPr lang="fr-CA" sz="3000" dirty="0" smtClean="0">
                <a:solidFill>
                  <a:srgbClr val="15492A"/>
                </a:solidFill>
                <a:latin typeface="Arial" charset="0"/>
              </a:rPr>
              <a:t>(Chap. 6 et 7)</a:t>
            </a:r>
          </a:p>
          <a:p>
            <a:pPr algn="ctr" eaLnBrk="1" hangingPunct="1">
              <a:buClr>
                <a:srgbClr val="0000FF"/>
              </a:buClr>
              <a:buFont typeface="Wingdings" pitchFamily="2" charset="2"/>
              <a:buNone/>
              <a:tabLst>
                <a:tab pos="5294313" algn="l"/>
              </a:tabLst>
            </a:pPr>
            <a:endParaRPr lang="fr-CA" sz="3000" dirty="0">
              <a:solidFill>
                <a:srgbClr val="15492A"/>
              </a:solidFill>
              <a:latin typeface="Arial" charset="0"/>
            </a:endParaRPr>
          </a:p>
          <a:p>
            <a:pPr eaLnBrk="1" hangingPunct="1">
              <a:buClr>
                <a:srgbClr val="0000FF"/>
              </a:buClr>
              <a:buFont typeface="Wingdings" pitchFamily="2" charset="2"/>
              <a:buNone/>
              <a:tabLst>
                <a:tab pos="5294313" algn="l"/>
              </a:tabLst>
            </a:pPr>
            <a:r>
              <a:rPr lang="fr-CA" sz="3000" dirty="0" smtClean="0">
                <a:solidFill>
                  <a:srgbClr val="15492A"/>
                </a:solidFill>
                <a:latin typeface="Arial" charset="0"/>
              </a:rPr>
              <a:t>Objectives spécifiques:</a:t>
            </a:r>
          </a:p>
          <a:p>
            <a:pPr eaLnBrk="1" hangingPunct="1">
              <a:buClr>
                <a:srgbClr val="0000FF"/>
              </a:buClr>
              <a:buFont typeface="Wingdings" pitchFamily="2" charset="2"/>
              <a:buNone/>
              <a:tabLst>
                <a:tab pos="5294313" algn="l"/>
              </a:tabLst>
            </a:pPr>
            <a:endParaRPr lang="fr-CA" sz="3000" dirty="0" smtClean="0">
              <a:solidFill>
                <a:srgbClr val="15492A"/>
              </a:solidFill>
              <a:latin typeface="Arial" charset="0"/>
            </a:endParaRPr>
          </a:p>
          <a:p>
            <a:r>
              <a:rPr lang="fr-FR" sz="2000" dirty="0">
                <a:solidFill>
                  <a:srgbClr val="1549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2.1 </a:t>
            </a:r>
            <a:r>
              <a:rPr lang="fr-FR" sz="2000" dirty="0" smtClean="0">
                <a:solidFill>
                  <a:srgbClr val="1549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Décrire </a:t>
            </a:r>
            <a:r>
              <a:rPr lang="fr-FR" sz="2000" dirty="0">
                <a:solidFill>
                  <a:srgbClr val="1549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 comparer la structure des tissus osseux et des cartilages </a:t>
            </a:r>
            <a:r>
              <a:rPr lang="fr-FR" sz="2000" i="1" dirty="0">
                <a:solidFill>
                  <a:srgbClr val="1549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(Pages 208 à 214)</a:t>
            </a:r>
            <a:endParaRPr lang="fr-CA" sz="2000" dirty="0">
              <a:solidFill>
                <a:srgbClr val="15492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sz="2000" dirty="0">
                <a:solidFill>
                  <a:srgbClr val="1549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fr-CA" sz="2000" dirty="0">
              <a:solidFill>
                <a:srgbClr val="15492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sz="2000" dirty="0" smtClean="0">
                <a:solidFill>
                  <a:srgbClr val="1549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2.2 Décrire </a:t>
            </a:r>
            <a:r>
              <a:rPr lang="fr-FR" sz="2000" dirty="0">
                <a:solidFill>
                  <a:srgbClr val="1549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l’anatomie microscopique des os </a:t>
            </a:r>
            <a:r>
              <a:rPr lang="fr-FR" sz="2000" i="1" dirty="0">
                <a:solidFill>
                  <a:srgbClr val="1549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(Pages 214 à 218)</a:t>
            </a:r>
            <a:endParaRPr lang="fr-CA" sz="2000" dirty="0">
              <a:solidFill>
                <a:srgbClr val="15492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sz="2000" dirty="0">
                <a:solidFill>
                  <a:srgbClr val="1549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fr-CA" sz="2000" dirty="0">
              <a:solidFill>
                <a:srgbClr val="15492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sz="2000" dirty="0" smtClean="0">
                <a:solidFill>
                  <a:srgbClr val="1549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2.3 Décrire </a:t>
            </a:r>
            <a:r>
              <a:rPr lang="fr-FR" sz="2000" dirty="0">
                <a:solidFill>
                  <a:srgbClr val="1549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croissance et le remaniement des os </a:t>
            </a:r>
            <a:r>
              <a:rPr lang="fr-FR" sz="2000" i="1" dirty="0">
                <a:solidFill>
                  <a:srgbClr val="1549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(Pages 218 à 227)</a:t>
            </a:r>
            <a:endParaRPr lang="fr-CA" sz="2000" dirty="0">
              <a:solidFill>
                <a:srgbClr val="15492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buClr>
                <a:srgbClr val="0000FF"/>
              </a:buClr>
              <a:buFont typeface="Wingdings" pitchFamily="2" charset="2"/>
              <a:buNone/>
              <a:tabLst>
                <a:tab pos="5294313" algn="l"/>
              </a:tabLst>
            </a:pPr>
            <a:endParaRPr lang="fr-CA" sz="3000" dirty="0">
              <a:solidFill>
                <a:srgbClr val="15492A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xfrm>
            <a:off x="174171" y="191589"/>
            <a:ext cx="8626929" cy="622799"/>
          </a:xfrm>
          <a:noFill/>
        </p:spPr>
        <p:txBody>
          <a:bodyPr>
            <a:normAutofit/>
          </a:bodyPr>
          <a:lstStyle/>
          <a:p>
            <a:pPr marL="752475" indent="-752475" algn="ctr" eaLnBrk="1" hangingPunct="1">
              <a:lnSpc>
                <a:spcPct val="90000"/>
              </a:lnSpc>
            </a:pPr>
            <a:r>
              <a:rPr lang="en-US" sz="3200" dirty="0" smtClean="0">
                <a:solidFill>
                  <a:srgbClr val="15492A"/>
                </a:solidFill>
                <a:latin typeface="+mn-lt"/>
              </a:rPr>
              <a:t>2.1	</a:t>
            </a:r>
            <a:r>
              <a:rPr lang="en-CA" sz="3200" dirty="0" smtClean="0">
                <a:solidFill>
                  <a:srgbClr val="15492A"/>
                </a:solidFill>
                <a:latin typeface="+mn-lt"/>
              </a:rPr>
              <a:t>Les cartilages</a:t>
            </a:r>
            <a:endParaRPr lang="en-US" sz="3200" b="0" dirty="0" smtClean="0">
              <a:solidFill>
                <a:srgbClr val="15492A"/>
              </a:solidFill>
              <a:latin typeface="+mn-lt"/>
            </a:endParaRPr>
          </a:p>
        </p:txBody>
      </p:sp>
      <p:sp>
        <p:nvSpPr>
          <p:cNvPr id="3078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297033" y="1843479"/>
            <a:ext cx="5305619" cy="4771633"/>
          </a:xfrm>
          <a:noFill/>
        </p:spPr>
        <p:txBody>
          <a:bodyPr lIns="0" tIns="10800" rIns="0" bIns="10800"/>
          <a:lstStyle/>
          <a:p>
            <a:pPr marL="176213" indent="-176213" eaLnBrk="1" hangingPunct="1">
              <a:spcAft>
                <a:spcPct val="25000"/>
              </a:spcAft>
              <a:buClr>
                <a:schemeClr val="tx1"/>
              </a:buClr>
              <a:buSzPct val="100000"/>
              <a:buFont typeface="Arial" charset="0"/>
              <a:buChar char="−"/>
            </a:pPr>
            <a:r>
              <a:rPr lang="fr-CA" sz="1500" dirty="0" smtClean="0">
                <a:latin typeface="Arial" charset="0"/>
              </a:rPr>
              <a:t>Matrice amorphe plus au moins ferme ou élastique  implantées dans les </a:t>
            </a:r>
            <a:r>
              <a:rPr lang="fr-CA" sz="1500" dirty="0" err="1" smtClean="0">
                <a:latin typeface="Arial" charset="0"/>
              </a:rPr>
              <a:t>protéoglycanes</a:t>
            </a:r>
            <a:r>
              <a:rPr lang="fr-CA" sz="1500" dirty="0" smtClean="0">
                <a:latin typeface="Arial" charset="0"/>
              </a:rPr>
              <a:t> de la substance fondamentale.</a:t>
            </a:r>
          </a:p>
          <a:p>
            <a:pPr marL="176213" indent="-176213" eaLnBrk="1" hangingPunct="1">
              <a:spcAft>
                <a:spcPct val="25000"/>
              </a:spcAft>
              <a:buClr>
                <a:schemeClr val="tx1"/>
              </a:buClr>
              <a:buSzPct val="100000"/>
              <a:buFont typeface="Arial" charset="0"/>
              <a:buChar char="−"/>
            </a:pPr>
            <a:r>
              <a:rPr lang="fr-CA" sz="1500" dirty="0" smtClean="0">
                <a:latin typeface="Arial" charset="0"/>
              </a:rPr>
              <a:t>Grande quantité de liquide interstitiel (</a:t>
            </a:r>
            <a:r>
              <a:rPr lang="fr-CA" sz="1500" dirty="0" smtClean="0">
                <a:solidFill>
                  <a:srgbClr val="C00000"/>
                </a:solidFill>
                <a:latin typeface="Arial" charset="0"/>
              </a:rPr>
              <a:t>80% d’eau</a:t>
            </a:r>
            <a:r>
              <a:rPr lang="fr-CA" sz="1500" dirty="0" smtClean="0">
                <a:latin typeface="Arial" charset="0"/>
              </a:rPr>
              <a:t>) permet la reprise de la forme initiale après compression et la nutrition des cellules du cartilage</a:t>
            </a:r>
            <a:endParaRPr lang="fr-CA" sz="1500" u="sng" dirty="0" smtClean="0">
              <a:latin typeface="Arial" charset="0"/>
            </a:endParaRPr>
          </a:p>
          <a:p>
            <a:pPr marL="176213" indent="-176213" eaLnBrk="1" hangingPunct="1">
              <a:spcAft>
                <a:spcPct val="25000"/>
              </a:spcAft>
              <a:buClr>
                <a:schemeClr val="tx1"/>
              </a:buClr>
              <a:buSzPct val="100000"/>
              <a:buFont typeface="Arial" charset="0"/>
              <a:buChar char="−"/>
            </a:pPr>
            <a:r>
              <a:rPr lang="fr-CA" sz="1500" dirty="0" err="1" smtClean="0">
                <a:solidFill>
                  <a:srgbClr val="C00000"/>
                </a:solidFill>
                <a:latin typeface="Arial" charset="0"/>
              </a:rPr>
              <a:t>Avasculaire</a:t>
            </a:r>
            <a:r>
              <a:rPr lang="fr-CA" sz="1500" dirty="0" smtClean="0">
                <a:latin typeface="Arial" charset="0"/>
              </a:rPr>
              <a:t> ( cicatrisation lente) et </a:t>
            </a:r>
            <a:r>
              <a:rPr lang="fr-CA" sz="1500" dirty="0" smtClean="0">
                <a:solidFill>
                  <a:srgbClr val="C00000"/>
                </a:solidFill>
                <a:latin typeface="Arial" charset="0"/>
              </a:rPr>
              <a:t>dépourvu d’innervations</a:t>
            </a:r>
            <a:r>
              <a:rPr lang="fr-CA" sz="1500" dirty="0" smtClean="0">
                <a:latin typeface="Arial" charset="0"/>
              </a:rPr>
              <a:t>.</a:t>
            </a:r>
          </a:p>
          <a:p>
            <a:pPr marL="176213" indent="-176213" eaLnBrk="1" hangingPunct="1">
              <a:spcAft>
                <a:spcPct val="25000"/>
              </a:spcAft>
              <a:buClr>
                <a:schemeClr val="tx1"/>
              </a:buClr>
              <a:buSzPct val="100000"/>
              <a:buFont typeface="Arial" charset="0"/>
              <a:buChar char="−"/>
            </a:pPr>
            <a:r>
              <a:rPr lang="fr-CA" sz="1500" dirty="0" smtClean="0">
                <a:latin typeface="Arial" charset="0"/>
              </a:rPr>
              <a:t>Généralement entouré de tissu conjonctif dense irrégulier appelé </a:t>
            </a:r>
            <a:r>
              <a:rPr lang="fr-CA" sz="1500" b="1" i="1" dirty="0" smtClean="0">
                <a:latin typeface="Arial" charset="0"/>
              </a:rPr>
              <a:t>périchondre </a:t>
            </a:r>
            <a:r>
              <a:rPr lang="fr-CA" sz="1500" dirty="0" smtClean="0">
                <a:latin typeface="Arial" charset="0"/>
              </a:rPr>
              <a:t>qui </a:t>
            </a:r>
            <a:r>
              <a:rPr lang="fr-CA" sz="1500" dirty="0" smtClean="0">
                <a:latin typeface="Arial" charset="0"/>
              </a:rPr>
              <a:t>apporte au cartilage </a:t>
            </a:r>
            <a:r>
              <a:rPr lang="fr-CA" sz="1500" dirty="0" smtClean="0">
                <a:latin typeface="Arial" charset="0"/>
              </a:rPr>
              <a:t>les </a:t>
            </a:r>
            <a:r>
              <a:rPr lang="fr-CA" sz="1500" dirty="0" smtClean="0">
                <a:latin typeface="Arial" charset="0"/>
              </a:rPr>
              <a:t>nutriments nécessaires.</a:t>
            </a:r>
            <a:endParaRPr lang="fr-CA" sz="1500" u="sng" dirty="0" smtClean="0">
              <a:latin typeface="Arial" charset="0"/>
            </a:endParaRPr>
          </a:p>
          <a:p>
            <a:pPr marL="176213" indent="-176213" eaLnBrk="1" hangingPunct="1">
              <a:spcAft>
                <a:spcPct val="25000"/>
              </a:spcAft>
              <a:buClr>
                <a:schemeClr val="tx1"/>
              </a:buClr>
              <a:buSzPct val="100000"/>
              <a:buFont typeface="Arial" charset="0"/>
              <a:buChar char="−"/>
            </a:pPr>
            <a:r>
              <a:rPr lang="fr-CA" sz="1500" u="sng" dirty="0" smtClean="0">
                <a:latin typeface="Arial" charset="0"/>
              </a:rPr>
              <a:t>Cellules</a:t>
            </a:r>
            <a:r>
              <a:rPr lang="fr-CA" sz="1500" dirty="0" smtClean="0">
                <a:latin typeface="Arial" charset="0"/>
              </a:rPr>
              <a:t>: </a:t>
            </a:r>
            <a:endParaRPr lang="fr-CA" sz="1500" i="1" dirty="0" smtClean="0">
              <a:latin typeface="Arial" charset="0"/>
            </a:endParaRPr>
          </a:p>
          <a:p>
            <a:pPr marL="357188" lvl="1" indent="-174625" eaLnBrk="1" hangingPunct="1">
              <a:spcAft>
                <a:spcPct val="15000"/>
              </a:spcAft>
              <a:buClr>
                <a:schemeClr val="tx1"/>
              </a:buClr>
              <a:buSzPct val="80000"/>
            </a:pPr>
            <a:r>
              <a:rPr lang="fr-CA" sz="1500" b="1" i="1" dirty="0" smtClean="0">
                <a:solidFill>
                  <a:schemeClr val="tx2">
                    <a:lumMod val="75000"/>
                  </a:schemeClr>
                </a:solidFill>
                <a:latin typeface="Arial" charset="0"/>
              </a:rPr>
              <a:t>Chondroblastes</a:t>
            </a:r>
            <a:r>
              <a:rPr lang="fr-CA" sz="1500" dirty="0" smtClean="0">
                <a:latin typeface="Arial" charset="0"/>
              </a:rPr>
              <a:t>: cellules immatures; situé dans le cartilage en croissance.</a:t>
            </a:r>
            <a:endParaRPr lang="fr-CA" sz="1500" i="1" dirty="0" smtClean="0">
              <a:latin typeface="Arial" charset="0"/>
            </a:endParaRPr>
          </a:p>
          <a:p>
            <a:pPr marL="357188" lvl="1" indent="-174625" eaLnBrk="1" hangingPunct="1">
              <a:spcAft>
                <a:spcPct val="15000"/>
              </a:spcAft>
              <a:buClr>
                <a:schemeClr val="tx1"/>
              </a:buClr>
              <a:buSzPct val="80000"/>
            </a:pPr>
            <a:r>
              <a:rPr lang="fr-CA" sz="1500" b="1" i="1" dirty="0" smtClean="0">
                <a:solidFill>
                  <a:schemeClr val="tx2">
                    <a:lumMod val="75000"/>
                  </a:schemeClr>
                </a:solidFill>
                <a:latin typeface="Arial" charset="0"/>
              </a:rPr>
              <a:t>Chondrocytes</a:t>
            </a:r>
            <a:r>
              <a:rPr lang="fr-CA" sz="1500" dirty="0" smtClean="0">
                <a:latin typeface="Arial" charset="0"/>
              </a:rPr>
              <a:t>: cellules adultes; maintiennent l’intégrité de la matrice cartilagineuse; présentes seules ou en groupes dans de petites cavités appelées </a:t>
            </a:r>
            <a:r>
              <a:rPr lang="fr-CA" sz="1500" i="1" dirty="0" smtClean="0">
                <a:latin typeface="Arial" charset="0"/>
              </a:rPr>
              <a:t>lacunes</a:t>
            </a:r>
            <a:r>
              <a:rPr lang="fr-CA" sz="1500" dirty="0" smtClean="0">
                <a:latin typeface="Arial" charset="0"/>
              </a:rPr>
              <a:t>.</a:t>
            </a:r>
          </a:p>
        </p:txBody>
      </p:sp>
      <p:sp>
        <p:nvSpPr>
          <p:cNvPr id="3077" name="Rectangle 14"/>
          <p:cNvSpPr>
            <a:spLocks noChangeArrowheads="1"/>
          </p:cNvSpPr>
          <p:nvPr/>
        </p:nvSpPr>
        <p:spPr bwMode="auto">
          <a:xfrm>
            <a:off x="0" y="193675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en-CA"/>
          </a:p>
        </p:txBody>
      </p:sp>
      <p:sp>
        <p:nvSpPr>
          <p:cNvPr id="3079" name="Rectangle 17"/>
          <p:cNvSpPr>
            <a:spLocks noChangeArrowheads="1"/>
          </p:cNvSpPr>
          <p:nvPr/>
        </p:nvSpPr>
        <p:spPr bwMode="auto">
          <a:xfrm>
            <a:off x="260350" y="715963"/>
            <a:ext cx="8883650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" rIns="0" bIns="10800"/>
          <a:lstStyle/>
          <a:p>
            <a:pPr marL="176213" indent="-176213" eaLnBrk="1" hangingPunct="1">
              <a:spcAft>
                <a:spcPct val="25000"/>
              </a:spcAft>
              <a:buClr>
                <a:schemeClr val="tx1"/>
              </a:buClr>
              <a:buSzPct val="100000"/>
              <a:buFont typeface="Arial" charset="0"/>
              <a:buChar char="−"/>
            </a:pPr>
            <a:r>
              <a:rPr lang="fr-CA" sz="1500" dirty="0" smtClean="0">
                <a:latin typeface="Arial" charset="0"/>
              </a:rPr>
              <a:t>Font partie du tissu conjonctif avec </a:t>
            </a:r>
            <a:r>
              <a:rPr lang="fr-CA" sz="1500" dirty="0" smtClean="0">
                <a:latin typeface="Arial" charset="0"/>
              </a:rPr>
              <a:t>les (</a:t>
            </a:r>
            <a:r>
              <a:rPr lang="fr-CA" sz="1500" dirty="0" smtClean="0">
                <a:latin typeface="Arial" charset="0"/>
              </a:rPr>
              <a:t>tissu conjonctif proprement dit [fibreux et adipeux], tissu osseux et le sang</a:t>
            </a:r>
            <a:r>
              <a:rPr lang="fr-CA" sz="1500" dirty="0" smtClean="0">
                <a:latin typeface="Arial" charset="0"/>
              </a:rPr>
              <a:t>)</a:t>
            </a:r>
            <a:endParaRPr lang="fr-CA" sz="1500" dirty="0" smtClean="0">
              <a:latin typeface="Arial" charset="0"/>
            </a:endParaRPr>
          </a:p>
          <a:p>
            <a:pPr marL="176213" indent="-176213" eaLnBrk="1" hangingPunct="1">
              <a:spcAft>
                <a:spcPct val="25000"/>
              </a:spcAft>
              <a:buClr>
                <a:schemeClr val="tx1"/>
              </a:buClr>
              <a:buSzPct val="100000"/>
              <a:buFont typeface="Arial" charset="0"/>
              <a:buChar char="−"/>
            </a:pPr>
            <a:r>
              <a:rPr lang="fr-CA" sz="1500" dirty="0" smtClean="0">
                <a:latin typeface="Arial" charset="0"/>
              </a:rPr>
              <a:t>Forme </a:t>
            </a:r>
            <a:r>
              <a:rPr lang="fr-CA" sz="1500" dirty="0">
                <a:latin typeface="Arial" charset="0"/>
              </a:rPr>
              <a:t>semi-rigide de tissu conjonctif; propriétés entre celles du tissu conjonctif dense et </a:t>
            </a:r>
            <a:r>
              <a:rPr lang="fr-CA" sz="1500" dirty="0" smtClean="0">
                <a:latin typeface="Arial" charset="0"/>
              </a:rPr>
              <a:t>du tissu osseux</a:t>
            </a:r>
            <a:r>
              <a:rPr lang="fr-CA" sz="1500" dirty="0">
                <a:latin typeface="Arial" charset="0"/>
              </a:rPr>
              <a:t>.</a:t>
            </a:r>
          </a:p>
        </p:txBody>
      </p:sp>
      <p:pic>
        <p:nvPicPr>
          <p:cNvPr id="11" name="Image 6" descr="fig_04-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4548" y="1916595"/>
            <a:ext cx="3079910" cy="40332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054549" y="5686697"/>
            <a:ext cx="2941405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Figure 4.8</a:t>
            </a:r>
          </a:p>
          <a:p>
            <a:r>
              <a:rPr lang="fr-CA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Représentation schématique d’un complexe de </a:t>
            </a:r>
            <a:r>
              <a:rPr lang="fr-CA" sz="11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protéoglycane</a:t>
            </a:r>
            <a:endParaRPr lang="fr-CA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fr-CA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/>
        <p:txBody>
          <a:bodyPr/>
          <a:lstStyle/>
          <a:p>
            <a:endParaRPr lang="fr-CA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fr-CA" dirty="0"/>
          </a:p>
        </p:txBody>
      </p:sp>
      <p:pic>
        <p:nvPicPr>
          <p:cNvPr id="5" name="Picture 16" descr="Pages de Chapit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07" t="15779" r="23300" b="11139"/>
          <a:stretch>
            <a:fillRect/>
          </a:stretch>
        </p:blipFill>
        <p:spPr bwMode="auto">
          <a:xfrm>
            <a:off x="0" y="13593"/>
            <a:ext cx="9248986" cy="68444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6606935" y="5991309"/>
            <a:ext cx="84991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1100" dirty="0">
                <a:latin typeface="Arial" charset="0"/>
              </a:rPr>
              <a:t>Figure 6.1</a:t>
            </a:r>
          </a:p>
        </p:txBody>
      </p:sp>
    </p:spTree>
    <p:extLst>
      <p:ext uri="{BB962C8B-B14F-4D97-AF65-F5344CB8AC3E}">
        <p14:creationId xmlns:p14="http://schemas.microsoft.com/office/powerpoint/2010/main" val="15492820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4"/>
          <p:cNvSpPr>
            <a:spLocks noGrp="1" noChangeArrowheads="1"/>
          </p:cNvSpPr>
          <p:nvPr>
            <p:ph type="title"/>
          </p:nvPr>
        </p:nvSpPr>
        <p:spPr>
          <a:xfrm>
            <a:off x="177800" y="190500"/>
            <a:ext cx="8494713" cy="906463"/>
          </a:xfrm>
          <a:noFill/>
        </p:spPr>
        <p:txBody>
          <a:bodyPr/>
          <a:lstStyle/>
          <a:p>
            <a:pPr eaLnBrk="1" hangingPunct="1">
              <a:spcBef>
                <a:spcPct val="55000"/>
              </a:spcBef>
              <a:buSzPct val="110000"/>
            </a:pPr>
            <a:r>
              <a:rPr lang="en-CA" sz="2800" u="sng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Types de cartilage </a:t>
            </a:r>
            <a:br>
              <a:rPr lang="en-CA" sz="2800" u="sng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CA" sz="24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</a:t>
            </a:r>
            <a:r>
              <a:rPr lang="en-US" sz="24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types: </a:t>
            </a:r>
            <a:r>
              <a:rPr lang="en-C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2400" i="1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hyalin</a:t>
            </a:r>
            <a:r>
              <a:rPr lang="fr-FR" sz="2400" b="0" i="1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fr-FR" sz="2400" i="1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élastique</a:t>
            </a:r>
            <a:r>
              <a:rPr lang="fr-FR" sz="2400" b="0" i="1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2400" b="0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</a:t>
            </a:r>
            <a:r>
              <a:rPr lang="fr-FR" sz="2400" i="1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fibreux</a:t>
            </a:r>
            <a:endParaRPr lang="fr-FR" sz="2400" dirty="0" smtClean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99" name="Rectangle 5"/>
          <p:cNvSpPr>
            <a:spLocks noChangeArrowheads="1"/>
          </p:cNvSpPr>
          <p:nvPr/>
        </p:nvSpPr>
        <p:spPr bwMode="auto">
          <a:xfrm>
            <a:off x="244475" y="1081088"/>
            <a:ext cx="7402513" cy="490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79400" indent="-279400" eaLnBrk="1" hangingPunct="1"/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Arial" charset="0"/>
              </a:rPr>
              <a:t>Cartilage </a:t>
            </a:r>
            <a:r>
              <a:rPr lang="en-US" b="1" dirty="0">
                <a:solidFill>
                  <a:schemeClr val="tx2">
                    <a:lumMod val="75000"/>
                  </a:schemeClr>
                </a:solidFill>
                <a:latin typeface="Arial" charset="0"/>
              </a:rPr>
              <a:t>hyalin</a:t>
            </a:r>
            <a:r>
              <a:rPr lang="en-US" sz="2600" b="1" dirty="0">
                <a:solidFill>
                  <a:schemeClr val="tx2">
                    <a:lumMod val="75000"/>
                  </a:schemeClr>
                </a:solidFill>
                <a:latin typeface="Arial" charset="0"/>
              </a:rPr>
              <a:t>  </a:t>
            </a:r>
            <a:r>
              <a:rPr lang="fr-CA" dirty="0">
                <a:latin typeface="Arial" charset="0"/>
              </a:rPr>
              <a:t>(le plus répandu des cartilages)</a:t>
            </a:r>
            <a:r>
              <a:rPr lang="fr-FR" dirty="0">
                <a:latin typeface="Arial" charset="0"/>
              </a:rPr>
              <a:t/>
            </a:r>
            <a:br>
              <a:rPr lang="fr-FR" dirty="0">
                <a:latin typeface="Arial" charset="0"/>
              </a:rPr>
            </a:br>
            <a:endParaRPr lang="en-US" dirty="0">
              <a:latin typeface="Arial" charset="0"/>
            </a:endParaRPr>
          </a:p>
        </p:txBody>
      </p:sp>
      <p:sp>
        <p:nvSpPr>
          <p:cNvPr id="4101" name="Rectangle 8"/>
          <p:cNvSpPr>
            <a:spLocks noChangeArrowheads="1"/>
          </p:cNvSpPr>
          <p:nvPr/>
        </p:nvSpPr>
        <p:spPr bwMode="auto">
          <a:xfrm>
            <a:off x="157340" y="1576140"/>
            <a:ext cx="2943097" cy="3367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 marL="88900" indent="-88900">
              <a:spcBef>
                <a:spcPct val="40000"/>
              </a:spcBef>
              <a:buFontTx/>
              <a:buChar char="•"/>
              <a:tabLst>
                <a:tab pos="1257300" algn="l"/>
                <a:tab pos="2057400" algn="l"/>
              </a:tabLst>
            </a:pPr>
            <a:r>
              <a:rPr lang="fr-CA" sz="1400" b="1" dirty="0">
                <a:latin typeface="Arial" charset="0"/>
              </a:rPr>
              <a:t>Matrice: </a:t>
            </a:r>
            <a:r>
              <a:rPr lang="fr-CA" sz="1400" dirty="0">
                <a:latin typeface="Arial" charset="0"/>
              </a:rPr>
              <a:t>d’un </a:t>
            </a:r>
            <a:r>
              <a:rPr lang="fr-CA" sz="1400" dirty="0" smtClean="0">
                <a:latin typeface="Arial" charset="0"/>
              </a:rPr>
              <a:t>aspect blanc bleuté </a:t>
            </a:r>
            <a:r>
              <a:rPr lang="fr-CA" sz="1400" dirty="0">
                <a:latin typeface="Arial" charset="0"/>
              </a:rPr>
              <a:t>vitreux, parfaitement amorphe, les fibres de collagènes étant invisibles</a:t>
            </a:r>
            <a:r>
              <a:rPr lang="fr-CA" sz="1400" dirty="0" smtClean="0">
                <a:latin typeface="Arial" charset="0"/>
              </a:rPr>
              <a:t>.</a:t>
            </a:r>
          </a:p>
          <a:p>
            <a:pPr marL="88900" indent="-88900">
              <a:spcBef>
                <a:spcPct val="40000"/>
              </a:spcBef>
              <a:buFontTx/>
              <a:buChar char="•"/>
              <a:tabLst>
                <a:tab pos="1257300" algn="l"/>
                <a:tab pos="2057400" algn="l"/>
              </a:tabLst>
            </a:pPr>
            <a:r>
              <a:rPr lang="fr-CA" sz="1400" b="1" dirty="0" smtClean="0">
                <a:latin typeface="Arial" charset="0"/>
              </a:rPr>
              <a:t>Cellules </a:t>
            </a:r>
            <a:r>
              <a:rPr lang="fr-CA" sz="1400" b="1" dirty="0">
                <a:latin typeface="Arial" charset="0"/>
              </a:rPr>
              <a:t>c</a:t>
            </a:r>
            <a:r>
              <a:rPr lang="fr-CA" sz="1400" b="1" dirty="0" smtClean="0">
                <a:latin typeface="Arial" charset="0"/>
              </a:rPr>
              <a:t>hondrocytes</a:t>
            </a:r>
            <a:r>
              <a:rPr lang="fr-CA" sz="1400" dirty="0" smtClean="0">
                <a:latin typeface="Arial" charset="0"/>
              </a:rPr>
              <a:t> 1 à 10%</a:t>
            </a:r>
            <a:endParaRPr lang="fr-CA" sz="1400" dirty="0">
              <a:latin typeface="Arial" charset="0"/>
            </a:endParaRPr>
          </a:p>
          <a:p>
            <a:pPr marL="88900" indent="-88900">
              <a:spcBef>
                <a:spcPct val="40000"/>
              </a:spcBef>
              <a:buFontTx/>
              <a:buChar char="•"/>
              <a:tabLst>
                <a:tab pos="1257300" algn="l"/>
                <a:tab pos="2057400" algn="l"/>
              </a:tabLst>
            </a:pPr>
            <a:r>
              <a:rPr lang="fr-CA" sz="1400" b="1" dirty="0">
                <a:latin typeface="Arial" charset="0"/>
              </a:rPr>
              <a:t>Fonctions: </a:t>
            </a:r>
            <a:r>
              <a:rPr lang="fr-CA" sz="1400" dirty="0">
                <a:latin typeface="Arial" charset="0"/>
              </a:rPr>
              <a:t>soutien et renforcement; forme une surface lisse et élastique pour les articulations.</a:t>
            </a:r>
            <a:endParaRPr lang="fr-FR" sz="1400" dirty="0">
              <a:latin typeface="Arial" charset="0"/>
            </a:endParaRPr>
          </a:p>
          <a:p>
            <a:pPr marL="88900" indent="-88900">
              <a:spcBef>
                <a:spcPct val="40000"/>
              </a:spcBef>
              <a:buFontTx/>
              <a:buChar char="•"/>
              <a:tabLst>
                <a:tab pos="1257300" algn="l"/>
                <a:tab pos="2057400" algn="l"/>
              </a:tabLst>
            </a:pPr>
            <a:r>
              <a:rPr lang="fr-CA" sz="1400" b="1" dirty="0">
                <a:latin typeface="Arial" charset="0"/>
              </a:rPr>
              <a:t>Localisations: </a:t>
            </a:r>
            <a:r>
              <a:rPr lang="fr-CA" sz="1400" dirty="0">
                <a:latin typeface="Arial" charset="0"/>
              </a:rPr>
              <a:t>extrémités des os longs, extrémités antérieures des côtes, nez, autour des voies respiratoires supérieures, squelette embryonnaire.</a:t>
            </a:r>
          </a:p>
        </p:txBody>
      </p:sp>
      <p:sp>
        <p:nvSpPr>
          <p:cNvPr id="4102" name="Text Box 9"/>
          <p:cNvSpPr txBox="1">
            <a:spLocks noChangeArrowheads="1"/>
          </p:cNvSpPr>
          <p:nvPr/>
        </p:nvSpPr>
        <p:spPr bwMode="auto">
          <a:xfrm>
            <a:off x="297459" y="6453242"/>
            <a:ext cx="243687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fr-CA" sz="1200" dirty="0">
                <a:latin typeface="Verdana" pitchFamily="34" charset="0"/>
              </a:rPr>
              <a:t>Cartilages costaux</a:t>
            </a:r>
          </a:p>
        </p:txBody>
      </p:sp>
      <p:sp>
        <p:nvSpPr>
          <p:cNvPr id="4103" name="Text Box 10"/>
          <p:cNvSpPr txBox="1">
            <a:spLocks noChangeArrowheads="1"/>
          </p:cNvSpPr>
          <p:nvPr/>
        </p:nvSpPr>
        <p:spPr bwMode="auto">
          <a:xfrm>
            <a:off x="7379268" y="2700293"/>
            <a:ext cx="176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fr-CA" sz="1200" dirty="0">
                <a:latin typeface="Verdana" pitchFamily="34" charset="0"/>
              </a:rPr>
              <a:t>Chondrocyte dans une lacune</a:t>
            </a:r>
          </a:p>
        </p:txBody>
      </p:sp>
      <p:sp>
        <p:nvSpPr>
          <p:cNvPr id="4104" name="Text Box 11"/>
          <p:cNvSpPr txBox="1">
            <a:spLocks noChangeArrowheads="1"/>
          </p:cNvSpPr>
          <p:nvPr/>
        </p:nvSpPr>
        <p:spPr bwMode="auto">
          <a:xfrm>
            <a:off x="7413590" y="4347930"/>
            <a:ext cx="96682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fr-CA" sz="1200" dirty="0">
                <a:latin typeface="Verdana" pitchFamily="34" charset="0"/>
              </a:rPr>
              <a:t>Matrice</a:t>
            </a:r>
          </a:p>
        </p:txBody>
      </p:sp>
      <p:sp>
        <p:nvSpPr>
          <p:cNvPr id="4105" name="Text Box 12"/>
          <p:cNvSpPr txBox="1">
            <a:spLocks noChangeArrowheads="1"/>
          </p:cNvSpPr>
          <p:nvPr/>
        </p:nvSpPr>
        <p:spPr bwMode="auto">
          <a:xfrm>
            <a:off x="3852863" y="5722938"/>
            <a:ext cx="3697287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fr-CA" sz="1400">
                <a:latin typeface="Arial" charset="0"/>
              </a:rPr>
              <a:t>Cartilage hyalin de la trachée</a:t>
            </a:r>
          </a:p>
        </p:txBody>
      </p:sp>
      <p:sp>
        <p:nvSpPr>
          <p:cNvPr id="4106" name="Text Box 3"/>
          <p:cNvSpPr txBox="1">
            <a:spLocks noChangeArrowheads="1"/>
          </p:cNvSpPr>
          <p:nvPr/>
        </p:nvSpPr>
        <p:spPr bwMode="auto">
          <a:xfrm>
            <a:off x="5114004" y="6361708"/>
            <a:ext cx="1979247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sz="1100" dirty="0">
                <a:latin typeface="Arial" charset="0"/>
              </a:rPr>
              <a:t>Figure </a:t>
            </a:r>
            <a:r>
              <a:rPr lang="en-US" sz="1100" dirty="0" smtClean="0">
                <a:latin typeface="Arial" charset="0"/>
              </a:rPr>
              <a:t>4.9g</a:t>
            </a:r>
            <a:endParaRPr lang="en-US" sz="1100" dirty="0">
              <a:latin typeface="Arial" charset="0"/>
            </a:endParaRPr>
          </a:p>
        </p:txBody>
      </p:sp>
      <p:pic>
        <p:nvPicPr>
          <p:cNvPr id="3" name="Picture 2" descr="Capture d'écran 2015-12-25 21.43.23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2940" y="2093870"/>
            <a:ext cx="4110360" cy="4129129"/>
          </a:xfrm>
          <a:prstGeom prst="rect">
            <a:avLst/>
          </a:prstGeom>
        </p:spPr>
      </p:pic>
      <p:pic>
        <p:nvPicPr>
          <p:cNvPr id="4" name="Picture 3" descr="Capture d'écran 2015-12-25 21.45.08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168" y="5005083"/>
            <a:ext cx="2424302" cy="145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6" descr="04-09gConnTiss_L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46" b="6496"/>
          <a:stretch>
            <a:fillRect/>
          </a:stretch>
        </p:blipFill>
        <p:spPr bwMode="auto">
          <a:xfrm>
            <a:off x="228600" y="925513"/>
            <a:ext cx="8716963" cy="4865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Rectangle 4"/>
          <p:cNvSpPr>
            <a:spLocks noChangeArrowheads="1"/>
          </p:cNvSpPr>
          <p:nvPr/>
        </p:nvSpPr>
        <p:spPr bwMode="auto">
          <a:xfrm>
            <a:off x="305731" y="293955"/>
            <a:ext cx="6963432" cy="5490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79400" indent="-279400" eaLnBrk="1" hangingPunct="1"/>
            <a:r>
              <a:rPr lang="fr-CA" b="1" dirty="0" smtClean="0">
                <a:solidFill>
                  <a:schemeClr val="tx2">
                    <a:lumMod val="75000"/>
                  </a:schemeClr>
                </a:solidFill>
                <a:latin typeface="Arial" charset="0"/>
              </a:rPr>
              <a:t> </a:t>
            </a:r>
            <a:r>
              <a:rPr lang="fr-CA" b="1" dirty="0">
                <a:solidFill>
                  <a:schemeClr val="tx2">
                    <a:lumMod val="75000"/>
                  </a:schemeClr>
                </a:solidFill>
                <a:latin typeface="Arial" charset="0"/>
              </a:rPr>
              <a:t>Cartilage élastique</a:t>
            </a:r>
          </a:p>
        </p:txBody>
      </p:sp>
      <p:sp>
        <p:nvSpPr>
          <p:cNvPr id="5124" name="Text Box 7"/>
          <p:cNvSpPr txBox="1">
            <a:spLocks noChangeArrowheads="1"/>
          </p:cNvSpPr>
          <p:nvPr/>
        </p:nvSpPr>
        <p:spPr bwMode="auto">
          <a:xfrm>
            <a:off x="7691438" y="6069013"/>
            <a:ext cx="1246187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sz="1400" b="1" dirty="0">
                <a:solidFill>
                  <a:schemeClr val="accent2"/>
                </a:solidFill>
                <a:latin typeface="Arial" charset="0"/>
              </a:rPr>
              <a:t>Figure </a:t>
            </a:r>
            <a:r>
              <a:rPr lang="en-US" sz="1400" b="1" dirty="0" smtClean="0">
                <a:solidFill>
                  <a:schemeClr val="accent2"/>
                </a:solidFill>
                <a:latin typeface="Arial" charset="0"/>
              </a:rPr>
              <a:t>4.9h</a:t>
            </a:r>
            <a:endParaRPr lang="en-US" sz="1400" b="1" dirty="0">
              <a:solidFill>
                <a:schemeClr val="accent2"/>
              </a:solidFill>
              <a:latin typeface="Arial" charset="0"/>
            </a:endParaRPr>
          </a:p>
        </p:txBody>
      </p:sp>
      <p:sp>
        <p:nvSpPr>
          <p:cNvPr id="5125" name="Text Box 8"/>
          <p:cNvSpPr txBox="1">
            <a:spLocks noChangeArrowheads="1"/>
          </p:cNvSpPr>
          <p:nvPr/>
        </p:nvSpPr>
        <p:spPr bwMode="auto">
          <a:xfrm>
            <a:off x="7562850" y="2232025"/>
            <a:ext cx="1203325" cy="63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fr-CA" sz="1200" dirty="0" smtClean="0">
                <a:latin typeface="Verdana" pitchFamily="34" charset="0"/>
              </a:rPr>
              <a:t>Chondrocyte </a:t>
            </a:r>
            <a:r>
              <a:rPr lang="fr-CA" sz="1200" dirty="0">
                <a:latin typeface="Verdana" pitchFamily="34" charset="0"/>
              </a:rPr>
              <a:t>dans une lacune</a:t>
            </a:r>
          </a:p>
        </p:txBody>
      </p:sp>
      <p:sp>
        <p:nvSpPr>
          <p:cNvPr id="5126" name="Text Box 9"/>
          <p:cNvSpPr txBox="1">
            <a:spLocks noChangeArrowheads="1"/>
          </p:cNvSpPr>
          <p:nvPr/>
        </p:nvSpPr>
        <p:spPr bwMode="auto">
          <a:xfrm>
            <a:off x="7585075" y="3090863"/>
            <a:ext cx="12033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fr-CA" sz="1200">
                <a:latin typeface="Verdana" pitchFamily="34" charset="0"/>
              </a:rPr>
              <a:t>Fibres élastiques</a:t>
            </a:r>
          </a:p>
        </p:txBody>
      </p:sp>
      <p:sp>
        <p:nvSpPr>
          <p:cNvPr id="5127" name="Text Box 10"/>
          <p:cNvSpPr txBox="1">
            <a:spLocks noChangeArrowheads="1"/>
          </p:cNvSpPr>
          <p:nvPr/>
        </p:nvSpPr>
        <p:spPr bwMode="auto">
          <a:xfrm>
            <a:off x="3644900" y="5029200"/>
            <a:ext cx="369728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fr-CA" sz="1400">
                <a:latin typeface="Arial" charset="0"/>
              </a:rPr>
              <a:t>Cartilage élastique du pavillon de l’oreille</a:t>
            </a:r>
          </a:p>
        </p:txBody>
      </p:sp>
      <p:sp>
        <p:nvSpPr>
          <p:cNvPr id="5128" name="Rectangle 11"/>
          <p:cNvSpPr>
            <a:spLocks noChangeArrowheads="1"/>
          </p:cNvSpPr>
          <p:nvPr/>
        </p:nvSpPr>
        <p:spPr bwMode="auto">
          <a:xfrm>
            <a:off x="455613" y="1109319"/>
            <a:ext cx="3013075" cy="198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marL="88900" indent="-88900">
              <a:spcBef>
                <a:spcPct val="40000"/>
              </a:spcBef>
              <a:buFontTx/>
              <a:buChar char="•"/>
              <a:tabLst>
                <a:tab pos="1257300" algn="l"/>
                <a:tab pos="2057400" algn="l"/>
              </a:tabLst>
            </a:pPr>
            <a:r>
              <a:rPr lang="fr-CA" sz="1400" b="1" dirty="0">
                <a:latin typeface="Arial" charset="0"/>
              </a:rPr>
              <a:t>Matrice: </a:t>
            </a:r>
            <a:r>
              <a:rPr lang="fr-CA" sz="1400" dirty="0">
                <a:latin typeface="Arial" charset="0"/>
              </a:rPr>
              <a:t>semblable à celle du cartilage hyalin </a:t>
            </a:r>
            <a:r>
              <a:rPr lang="fr-CA" sz="1400" dirty="0" smtClean="0">
                <a:latin typeface="Arial" charset="0"/>
              </a:rPr>
              <a:t>mais, </a:t>
            </a:r>
            <a:r>
              <a:rPr lang="fr-CA" sz="1400" dirty="0">
                <a:latin typeface="Arial" charset="0"/>
              </a:rPr>
              <a:t>avec une </a:t>
            </a:r>
            <a:r>
              <a:rPr lang="fr-CA" sz="1400" u="sng" dirty="0">
                <a:latin typeface="Arial" charset="0"/>
              </a:rPr>
              <a:t>plus</a:t>
            </a:r>
            <a:r>
              <a:rPr lang="fr-CA" sz="1400" dirty="0">
                <a:latin typeface="Arial" charset="0"/>
              </a:rPr>
              <a:t> grande proportion de fibres </a:t>
            </a:r>
            <a:r>
              <a:rPr lang="fr-CA" sz="1400" u="sng" dirty="0">
                <a:latin typeface="Arial" charset="0"/>
              </a:rPr>
              <a:t>élastiques</a:t>
            </a:r>
            <a:r>
              <a:rPr lang="fr-CA" sz="1400" dirty="0">
                <a:latin typeface="Arial" charset="0"/>
              </a:rPr>
              <a:t>.</a:t>
            </a:r>
          </a:p>
          <a:p>
            <a:pPr marL="88900" indent="-88900">
              <a:spcBef>
                <a:spcPct val="40000"/>
              </a:spcBef>
              <a:buFontTx/>
              <a:buChar char="•"/>
              <a:tabLst>
                <a:tab pos="1257300" algn="l"/>
                <a:tab pos="2057400" algn="l"/>
              </a:tabLst>
            </a:pPr>
            <a:r>
              <a:rPr lang="fr-CA" sz="1400" b="1" dirty="0">
                <a:latin typeface="Arial" charset="0"/>
              </a:rPr>
              <a:t>Fonction:</a:t>
            </a:r>
            <a:r>
              <a:rPr lang="fr-CA" sz="1400" dirty="0">
                <a:latin typeface="Arial" charset="0"/>
              </a:rPr>
              <a:t> </a:t>
            </a:r>
            <a:r>
              <a:rPr lang="fr-CA" sz="1400" dirty="0" smtClean="0">
                <a:latin typeface="Arial" charset="0"/>
              </a:rPr>
              <a:t>maintient la forme et permet </a:t>
            </a:r>
            <a:r>
              <a:rPr lang="fr-CA" sz="1400" dirty="0">
                <a:latin typeface="Arial" charset="0"/>
              </a:rPr>
              <a:t>une grande </a:t>
            </a:r>
            <a:r>
              <a:rPr lang="fr-CA" sz="1400" dirty="0" smtClean="0">
                <a:latin typeface="Arial" charset="0"/>
              </a:rPr>
              <a:t>flexibilité.</a:t>
            </a:r>
            <a:endParaRPr lang="fr-CA" sz="1400" dirty="0">
              <a:latin typeface="Arial" charset="0"/>
            </a:endParaRPr>
          </a:p>
          <a:p>
            <a:pPr marL="88900" indent="-88900">
              <a:spcBef>
                <a:spcPct val="40000"/>
              </a:spcBef>
              <a:buFontTx/>
              <a:buChar char="•"/>
              <a:tabLst>
                <a:tab pos="1257300" algn="l"/>
                <a:tab pos="2057400" algn="l"/>
              </a:tabLst>
            </a:pPr>
            <a:r>
              <a:rPr lang="fr-CA" sz="1400" b="1" dirty="0">
                <a:latin typeface="Arial" charset="0"/>
              </a:rPr>
              <a:t>Localisations:</a:t>
            </a:r>
            <a:r>
              <a:rPr lang="fr-CA" sz="1400" dirty="0">
                <a:latin typeface="Arial" charset="0"/>
              </a:rPr>
              <a:t> oreille externe (pavillon), épiglotte.</a:t>
            </a:r>
          </a:p>
        </p:txBody>
      </p:sp>
      <p:cxnSp>
        <p:nvCxnSpPr>
          <p:cNvPr id="3" name="Straight Connector 2"/>
          <p:cNvCxnSpPr/>
          <p:nvPr/>
        </p:nvCxnSpPr>
        <p:spPr>
          <a:xfrm>
            <a:off x="5583074" y="1819265"/>
            <a:ext cx="2002127" cy="5721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7549202" y="1610880"/>
            <a:ext cx="12817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200" dirty="0" smtClean="0">
                <a:latin typeface="Verdana"/>
                <a:cs typeface="Verdana"/>
              </a:rPr>
              <a:t>Réseau de </a:t>
            </a:r>
          </a:p>
          <a:p>
            <a:r>
              <a:rPr lang="fr-CA" sz="1200" dirty="0" smtClean="0">
                <a:latin typeface="Verdana"/>
                <a:cs typeface="Verdana"/>
              </a:rPr>
              <a:t>fibre élastique</a:t>
            </a:r>
            <a:endParaRPr lang="fr-CA" sz="1200" dirty="0">
              <a:latin typeface="Verdana"/>
              <a:cs typeface="Verdan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7345363" y="5961063"/>
            <a:ext cx="1600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/>
            <a:r>
              <a:rPr lang="en-US" sz="1400" b="1" dirty="0">
                <a:solidFill>
                  <a:schemeClr val="accent2"/>
                </a:solidFill>
                <a:latin typeface="Arial" charset="0"/>
              </a:rPr>
              <a:t>Figure </a:t>
            </a:r>
            <a:r>
              <a:rPr lang="en-US" sz="1400" b="1" dirty="0" smtClean="0">
                <a:solidFill>
                  <a:schemeClr val="accent2"/>
                </a:solidFill>
                <a:latin typeface="Arial" charset="0"/>
              </a:rPr>
              <a:t>4.9i</a:t>
            </a:r>
            <a:endParaRPr lang="en-US" sz="1400" b="1" dirty="0">
              <a:solidFill>
                <a:schemeClr val="accent2"/>
              </a:solidFill>
              <a:latin typeface="Arial" charset="0"/>
            </a:endParaRPr>
          </a:p>
        </p:txBody>
      </p:sp>
      <p:sp>
        <p:nvSpPr>
          <p:cNvPr id="6147" name="Rectangle 4"/>
          <p:cNvSpPr>
            <a:spLocks noChangeArrowheads="1"/>
          </p:cNvSpPr>
          <p:nvPr/>
        </p:nvSpPr>
        <p:spPr bwMode="auto">
          <a:xfrm>
            <a:off x="270453" y="352747"/>
            <a:ext cx="6998709" cy="4902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79400" indent="-279400" eaLnBrk="1" hangingPunct="1"/>
            <a:r>
              <a:rPr lang="fr-CA" b="1" dirty="0" smtClean="0">
                <a:solidFill>
                  <a:schemeClr val="tx2">
                    <a:lumMod val="75000"/>
                  </a:schemeClr>
                </a:solidFill>
                <a:latin typeface="Arial" charset="0"/>
              </a:rPr>
              <a:t>Cartilage </a:t>
            </a:r>
            <a:r>
              <a:rPr lang="fr-CA" b="1" dirty="0">
                <a:solidFill>
                  <a:schemeClr val="tx2">
                    <a:lumMod val="75000"/>
                  </a:schemeClr>
                </a:solidFill>
                <a:latin typeface="Arial" charset="0"/>
              </a:rPr>
              <a:t>fibreux</a:t>
            </a:r>
          </a:p>
        </p:txBody>
      </p:sp>
      <p:pic>
        <p:nvPicPr>
          <p:cNvPr id="6148" name="Picture 8" descr="04-09hConnTiss_L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89" b="6233"/>
          <a:stretch>
            <a:fillRect/>
          </a:stretch>
        </p:blipFill>
        <p:spPr bwMode="auto">
          <a:xfrm>
            <a:off x="244475" y="962025"/>
            <a:ext cx="8737600" cy="486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9" name="Text Box 9"/>
          <p:cNvSpPr txBox="1">
            <a:spLocks noChangeArrowheads="1"/>
          </p:cNvSpPr>
          <p:nvPr/>
        </p:nvSpPr>
        <p:spPr bwMode="auto">
          <a:xfrm>
            <a:off x="7461250" y="3176588"/>
            <a:ext cx="1246188" cy="639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fr-CA" sz="1200" dirty="0">
                <a:latin typeface="Verdana" pitchFamily="34" charset="0"/>
              </a:rPr>
              <a:t>Chondrocytes dans des lacunes</a:t>
            </a:r>
          </a:p>
        </p:txBody>
      </p:sp>
      <p:sp>
        <p:nvSpPr>
          <p:cNvPr id="6150" name="Text Box 10"/>
          <p:cNvSpPr txBox="1">
            <a:spLocks noChangeArrowheads="1"/>
          </p:cNvSpPr>
          <p:nvPr/>
        </p:nvSpPr>
        <p:spPr bwMode="auto">
          <a:xfrm>
            <a:off x="7497763" y="3979863"/>
            <a:ext cx="12033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fr-CA" sz="1200">
                <a:latin typeface="Verdana" pitchFamily="34" charset="0"/>
              </a:rPr>
              <a:t>Fibres collagènes</a:t>
            </a:r>
          </a:p>
        </p:txBody>
      </p:sp>
      <p:sp>
        <p:nvSpPr>
          <p:cNvPr id="6151" name="Text Box 11"/>
          <p:cNvSpPr txBox="1">
            <a:spLocks noChangeArrowheads="1"/>
          </p:cNvSpPr>
          <p:nvPr/>
        </p:nvSpPr>
        <p:spPr bwMode="auto">
          <a:xfrm>
            <a:off x="504825" y="3540125"/>
            <a:ext cx="1397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fr-CA" sz="1200">
                <a:latin typeface="Verdana" pitchFamily="34" charset="0"/>
              </a:rPr>
              <a:t>Disques inter-vertébraux</a:t>
            </a:r>
          </a:p>
        </p:txBody>
      </p:sp>
      <p:sp>
        <p:nvSpPr>
          <p:cNvPr id="6152" name="Rectangle 13"/>
          <p:cNvSpPr>
            <a:spLocks noChangeArrowheads="1"/>
          </p:cNvSpPr>
          <p:nvPr/>
        </p:nvSpPr>
        <p:spPr bwMode="auto">
          <a:xfrm>
            <a:off x="469900" y="894104"/>
            <a:ext cx="3013075" cy="2634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marL="88900" indent="-88900">
              <a:spcBef>
                <a:spcPct val="40000"/>
              </a:spcBef>
              <a:buFontTx/>
              <a:buChar char="•"/>
              <a:tabLst>
                <a:tab pos="1257300" algn="l"/>
                <a:tab pos="2057400" algn="l"/>
              </a:tabLst>
            </a:pPr>
            <a:r>
              <a:rPr lang="fr-CA" sz="1400" b="1" dirty="0">
                <a:latin typeface="Arial" charset="0"/>
              </a:rPr>
              <a:t>Matrice: </a:t>
            </a:r>
            <a:r>
              <a:rPr lang="fr-CA" sz="1400" dirty="0">
                <a:latin typeface="Arial" charset="0"/>
              </a:rPr>
              <a:t>caractéristiques </a:t>
            </a:r>
            <a:r>
              <a:rPr lang="fr-CA" sz="1400" u="sng" dirty="0">
                <a:latin typeface="Arial" charset="0"/>
              </a:rPr>
              <a:t>intermédiaires</a:t>
            </a:r>
            <a:r>
              <a:rPr lang="fr-CA" sz="1400" dirty="0">
                <a:latin typeface="Arial" charset="0"/>
              </a:rPr>
              <a:t> entre le cartilage hyalin et le tissu conjonctif dense régulier; comprend d’épaisses couches de fibres collagènes.</a:t>
            </a:r>
          </a:p>
          <a:p>
            <a:pPr marL="88900" indent="-88900">
              <a:spcBef>
                <a:spcPct val="40000"/>
              </a:spcBef>
              <a:buFontTx/>
              <a:buChar char="•"/>
              <a:tabLst>
                <a:tab pos="1257300" algn="l"/>
                <a:tab pos="2057400" algn="l"/>
              </a:tabLst>
            </a:pPr>
            <a:r>
              <a:rPr lang="fr-CA" sz="1400" b="1" dirty="0">
                <a:latin typeface="Arial" charset="0"/>
              </a:rPr>
              <a:t>Fonction:</a:t>
            </a:r>
            <a:r>
              <a:rPr lang="fr-CA" sz="1400" dirty="0">
                <a:latin typeface="Arial" charset="0"/>
              </a:rPr>
              <a:t> compressible tout en résistant à la tension.</a:t>
            </a:r>
          </a:p>
          <a:p>
            <a:pPr marL="88900" indent="-88900">
              <a:spcBef>
                <a:spcPct val="40000"/>
              </a:spcBef>
              <a:buFontTx/>
              <a:buChar char="•"/>
              <a:tabLst>
                <a:tab pos="1257300" algn="l"/>
                <a:tab pos="2057400" algn="l"/>
              </a:tabLst>
            </a:pPr>
            <a:r>
              <a:rPr lang="fr-CA" sz="1400" b="1" dirty="0">
                <a:latin typeface="Arial" charset="0"/>
              </a:rPr>
              <a:t>Localisations:</a:t>
            </a:r>
            <a:r>
              <a:rPr lang="fr-CA" sz="1400" dirty="0">
                <a:latin typeface="Arial" charset="0"/>
              </a:rPr>
              <a:t> disques intervertébraux, ménisques </a:t>
            </a:r>
            <a:r>
              <a:rPr lang="fr-CA" sz="1400" dirty="0" smtClean="0">
                <a:latin typeface="Arial" charset="0"/>
              </a:rPr>
              <a:t>de l’articulation du genou, symphyse </a:t>
            </a:r>
            <a:r>
              <a:rPr lang="fr-CA" sz="1400" dirty="0">
                <a:latin typeface="Arial" charset="0"/>
              </a:rPr>
              <a:t>pubienne.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2846" y="1602377"/>
            <a:ext cx="6316141" cy="2734492"/>
          </a:xfrm>
        </p:spPr>
        <p:txBody>
          <a:bodyPr>
            <a:normAutofit/>
          </a:bodyPr>
          <a:lstStyle/>
          <a:p>
            <a:r>
              <a:rPr lang="fr-CA" sz="16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La croissance du cartilage </a:t>
            </a:r>
            <a:r>
              <a:rPr lang="fr-CA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(pas obligatoire):</a:t>
            </a:r>
          </a:p>
          <a:p>
            <a:pPr marL="0" indent="0">
              <a:buNone/>
            </a:pPr>
            <a:r>
              <a:rPr lang="fr-CA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-Par apposition de l’extérieur vers l’intérieur</a:t>
            </a:r>
          </a:p>
          <a:p>
            <a:pPr marL="0" indent="0">
              <a:buNone/>
            </a:pPr>
            <a:r>
              <a:rPr lang="fr-CA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Les cellules conjonctives du périchondre se transforment en chondroblastes  </a:t>
            </a:r>
          </a:p>
          <a:p>
            <a:pPr marL="0" indent="0">
              <a:buNone/>
            </a:pPr>
            <a:r>
              <a:rPr lang="fr-CA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fr-CA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Interstitielle: les chondrocytes enfermées dans les lacunes se divisent et secrètent </a:t>
            </a:r>
            <a:r>
              <a:rPr lang="fr-CA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une nouvelle </a:t>
            </a:r>
            <a:r>
              <a:rPr lang="fr-CA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matrice</a:t>
            </a:r>
          </a:p>
          <a:p>
            <a:pPr marL="0" indent="0">
              <a:buNone/>
            </a:pPr>
            <a:endParaRPr lang="fr-CA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fr-CA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Dans certaines conditions ou avec l’âge il y’a risque de calcification du </a:t>
            </a:r>
            <a:r>
              <a:rPr lang="fr-CA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cartilage</a:t>
            </a:r>
            <a:endParaRPr lang="fr-CA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09220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89166"/>
            <a:ext cx="5734594" cy="498783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CA" sz="2000" b="1" dirty="0">
                <a:solidFill>
                  <a:srgbClr val="C00000"/>
                </a:solidFill>
              </a:rPr>
              <a:t>Définition</a:t>
            </a:r>
          </a:p>
          <a:p>
            <a:r>
              <a:rPr lang="fr-CA" sz="2000" dirty="0"/>
              <a:t>Forme rigide de tissu de soutien</a:t>
            </a:r>
          </a:p>
          <a:p>
            <a:r>
              <a:rPr lang="fr-CA" sz="2000" dirty="0"/>
              <a:t>Richement </a:t>
            </a:r>
            <a:r>
              <a:rPr lang="fr-CA" sz="2000" u="sng" dirty="0"/>
              <a:t>vascularisé </a:t>
            </a:r>
            <a:r>
              <a:rPr lang="fr-CA" sz="2000" dirty="0"/>
              <a:t>et </a:t>
            </a:r>
            <a:r>
              <a:rPr lang="fr-CA" sz="2000" u="sng" dirty="0"/>
              <a:t>innervé</a:t>
            </a:r>
          </a:p>
          <a:p>
            <a:r>
              <a:rPr lang="fr-CA" sz="2000" dirty="0"/>
              <a:t>Généralement entouré de tissu conjonctif dense irrégulier appelé </a:t>
            </a:r>
            <a:r>
              <a:rPr lang="fr-CA" sz="2000" u="sng" dirty="0"/>
              <a:t>périoste</a:t>
            </a:r>
            <a:r>
              <a:rPr lang="fr-CA" sz="2000" dirty="0"/>
              <a:t>.</a:t>
            </a:r>
          </a:p>
          <a:p>
            <a:pPr marL="0" indent="0">
              <a:buNone/>
            </a:pPr>
            <a:r>
              <a:rPr lang="fr-CA" sz="2000" b="1" dirty="0">
                <a:solidFill>
                  <a:srgbClr val="C00000"/>
                </a:solidFill>
              </a:rPr>
              <a:t>Fonctions</a:t>
            </a:r>
          </a:p>
          <a:p>
            <a:r>
              <a:rPr lang="fr-CA" sz="2000" dirty="0"/>
              <a:t>Support, protection, stockage de graisses (moelle osseuse jaune), synthèse des cellules sanguines (moelle osseuse rouge), réservoir de Ca</a:t>
            </a:r>
            <a:r>
              <a:rPr lang="fr-CA" sz="2000" baseline="30000" dirty="0"/>
              <a:t>2+</a:t>
            </a:r>
            <a:r>
              <a:rPr lang="fr-CA" sz="2000" dirty="0"/>
              <a:t> et de H</a:t>
            </a:r>
            <a:r>
              <a:rPr lang="fr-CA" sz="2000" baseline="-25000" dirty="0"/>
              <a:t>2</a:t>
            </a:r>
            <a:r>
              <a:rPr lang="fr-CA" sz="2000" dirty="0"/>
              <a:t>PO</a:t>
            </a:r>
            <a:r>
              <a:rPr lang="fr-CA" sz="2000" baseline="-25000" dirty="0"/>
              <a:t>4</a:t>
            </a:r>
            <a:r>
              <a:rPr lang="fr-CA" sz="2000" baseline="30000" dirty="0"/>
              <a:t>-</a:t>
            </a:r>
            <a:r>
              <a:rPr lang="fr-CA" sz="2000" dirty="0"/>
              <a:t> (phosphate)</a:t>
            </a:r>
          </a:p>
          <a:p>
            <a:endParaRPr lang="fr-CA" sz="2000" dirty="0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title"/>
          </p:nvPr>
        </p:nvSpPr>
        <p:spPr bwMode="auto">
          <a:xfrm>
            <a:off x="574766" y="376646"/>
            <a:ext cx="8112034" cy="5551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752475" indent="-752475" algn="ctr" eaLnBrk="1" hangingPunct="1">
              <a:lnSpc>
                <a:spcPct val="90000"/>
              </a:lnSpc>
            </a:pPr>
            <a:r>
              <a:rPr lang="fr-CA" sz="3200" dirty="0" smtClean="0">
                <a:solidFill>
                  <a:srgbClr val="15492A"/>
                </a:solidFill>
                <a:latin typeface="Arial" charset="0"/>
              </a:rPr>
              <a:t>2.2</a:t>
            </a:r>
            <a:r>
              <a:rPr lang="fr-CA" sz="3200" dirty="0">
                <a:solidFill>
                  <a:srgbClr val="15492A"/>
                </a:solidFill>
                <a:latin typeface="Arial" charset="0"/>
              </a:rPr>
              <a:t>	LE TISSU OSSEUX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3902" y="2253206"/>
            <a:ext cx="2857500" cy="2543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16876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54629"/>
            <a:ext cx="5055326" cy="4822371"/>
          </a:xfrm>
        </p:spPr>
        <p:txBody>
          <a:bodyPr>
            <a:normAutofit/>
          </a:bodyPr>
          <a:lstStyle/>
          <a:p>
            <a:r>
              <a:rPr lang="fr-CA" sz="2000" b="1" dirty="0"/>
              <a:t>Matrice</a:t>
            </a:r>
            <a:r>
              <a:rPr lang="fr-CA" sz="2000" dirty="0"/>
              <a:t>:</a:t>
            </a:r>
          </a:p>
          <a:p>
            <a:r>
              <a:rPr lang="fr-CA" sz="2000" dirty="0"/>
              <a:t>Partie organique: substance fondamentale (</a:t>
            </a:r>
            <a:r>
              <a:rPr lang="fr-CA" sz="2000" dirty="0" err="1"/>
              <a:t>protéoglycanes</a:t>
            </a:r>
            <a:r>
              <a:rPr lang="fr-CA" sz="2000" dirty="0"/>
              <a:t>) + fibres collagènes.</a:t>
            </a:r>
          </a:p>
          <a:p>
            <a:r>
              <a:rPr lang="fr-CA" sz="2000" dirty="0"/>
              <a:t>Partie inorganique: dépôts de sels minéraux, principalement phosphates de calcium.</a:t>
            </a:r>
          </a:p>
          <a:p>
            <a:r>
              <a:rPr lang="fr-CA" sz="2000" b="1" dirty="0"/>
              <a:t>Cellules</a:t>
            </a:r>
            <a:r>
              <a:rPr lang="fr-CA" sz="2000" dirty="0"/>
              <a:t>:</a:t>
            </a:r>
          </a:p>
          <a:p>
            <a:r>
              <a:rPr lang="fr-CA" sz="2000" dirty="0"/>
              <a:t>Ostéoblastes</a:t>
            </a:r>
          </a:p>
          <a:p>
            <a:r>
              <a:rPr lang="fr-CA" sz="2000" dirty="0"/>
              <a:t>Ostéocytes, logées dans des lacunes</a:t>
            </a:r>
          </a:p>
          <a:p>
            <a:r>
              <a:rPr lang="fr-CA" sz="2000" dirty="0"/>
              <a:t>Ostéoclastes (-claste = détruire).</a:t>
            </a:r>
          </a:p>
          <a:p>
            <a:endParaRPr lang="fr-CA" sz="2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2526" y="2673531"/>
            <a:ext cx="3500846" cy="3227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27772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7"/>
          <p:cNvSpPr>
            <a:spLocks noChangeArrowheads="1"/>
          </p:cNvSpPr>
          <p:nvPr/>
        </p:nvSpPr>
        <p:spPr bwMode="auto">
          <a:xfrm>
            <a:off x="223418" y="2033551"/>
            <a:ext cx="4444857" cy="3628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 marL="174625" indent="-174625">
              <a:buSzPct val="80000"/>
              <a:buFont typeface="Wingdings" pitchFamily="2" charset="2"/>
              <a:buChar char="§"/>
              <a:tabLst>
                <a:tab pos="539750" algn="l"/>
                <a:tab pos="630238" algn="l"/>
              </a:tabLst>
            </a:pPr>
            <a:r>
              <a:rPr lang="fr-CA" sz="1800" b="1" i="1" dirty="0">
                <a:solidFill>
                  <a:srgbClr val="C00000"/>
                </a:solidFill>
                <a:latin typeface="Arial" charset="0"/>
              </a:rPr>
              <a:t>Os courts</a:t>
            </a:r>
            <a:r>
              <a:rPr lang="fr-CA" sz="1800" b="1" dirty="0">
                <a:solidFill>
                  <a:srgbClr val="C00000"/>
                </a:solidFill>
                <a:latin typeface="Arial" charset="0"/>
              </a:rPr>
              <a:t>:</a:t>
            </a:r>
            <a:r>
              <a:rPr lang="fr-CA" sz="1800" dirty="0">
                <a:solidFill>
                  <a:srgbClr val="C00000"/>
                </a:solidFill>
                <a:latin typeface="Arial" charset="0"/>
              </a:rPr>
              <a:t> </a:t>
            </a:r>
          </a:p>
          <a:p>
            <a:pPr marL="174625" indent="-174625">
              <a:tabLst>
                <a:tab pos="539750" algn="l"/>
                <a:tab pos="630238" algn="l"/>
              </a:tabLst>
            </a:pPr>
            <a:r>
              <a:rPr lang="fr-CA" sz="1500" dirty="0">
                <a:latin typeface="Arial" charset="0"/>
              </a:rPr>
              <a:t>	Plus ou moins cubiques</a:t>
            </a:r>
          </a:p>
          <a:p>
            <a:pPr marL="174625" indent="-174625">
              <a:tabLst>
                <a:tab pos="539750" algn="l"/>
                <a:tab pos="630238" algn="l"/>
              </a:tabLst>
            </a:pPr>
            <a:r>
              <a:rPr lang="fr-CA" sz="1500" dirty="0">
                <a:latin typeface="Arial" charset="0"/>
              </a:rPr>
              <a:t>	Ex.:  la plupart de os du poignet et de la cheville</a:t>
            </a:r>
            <a:r>
              <a:rPr lang="fr-CA" sz="1500" dirty="0" smtClean="0">
                <a:latin typeface="Arial" charset="0"/>
              </a:rPr>
              <a:t>.</a:t>
            </a:r>
          </a:p>
          <a:p>
            <a:pPr marL="174625" indent="-174625">
              <a:tabLst>
                <a:tab pos="539750" algn="l"/>
                <a:tab pos="630238" algn="l"/>
              </a:tabLst>
            </a:pPr>
            <a:r>
              <a:rPr lang="fr-CA" sz="1500" dirty="0">
                <a:latin typeface="Arial" charset="0"/>
              </a:rPr>
              <a:t> </a:t>
            </a:r>
            <a:r>
              <a:rPr lang="fr-CA" sz="1500" dirty="0" smtClean="0">
                <a:latin typeface="Arial" charset="0"/>
              </a:rPr>
              <a:t>     *Os sésamoïdes (type particulier des os courts); enchâssé dans le  tendon de la rotule  </a:t>
            </a:r>
            <a:endParaRPr lang="fr-CA" sz="1500" dirty="0">
              <a:latin typeface="Arial" charset="0"/>
            </a:endParaRPr>
          </a:p>
          <a:p>
            <a:pPr marL="174625" indent="-174625">
              <a:spcBef>
                <a:spcPct val="30000"/>
              </a:spcBef>
              <a:buSzPct val="80000"/>
              <a:buFont typeface="Wingdings" pitchFamily="2" charset="2"/>
              <a:buChar char="§"/>
              <a:tabLst>
                <a:tab pos="539750" algn="l"/>
                <a:tab pos="630238" algn="l"/>
              </a:tabLst>
            </a:pPr>
            <a:r>
              <a:rPr lang="fr-CA" sz="1800" b="1" i="1" dirty="0" smtClean="0">
                <a:solidFill>
                  <a:srgbClr val="C00000"/>
                </a:solidFill>
                <a:latin typeface="Arial" charset="0"/>
              </a:rPr>
              <a:t>Os </a:t>
            </a:r>
            <a:r>
              <a:rPr lang="fr-CA" sz="1800" b="1" i="1" dirty="0">
                <a:solidFill>
                  <a:srgbClr val="C00000"/>
                </a:solidFill>
                <a:latin typeface="Arial" charset="0"/>
              </a:rPr>
              <a:t>plats</a:t>
            </a:r>
            <a:r>
              <a:rPr lang="fr-CA" sz="1800" b="1" dirty="0">
                <a:solidFill>
                  <a:srgbClr val="C00000"/>
                </a:solidFill>
                <a:latin typeface="Arial" charset="0"/>
              </a:rPr>
              <a:t>:</a:t>
            </a:r>
          </a:p>
          <a:p>
            <a:pPr marL="174625" indent="-174625">
              <a:tabLst>
                <a:tab pos="539750" algn="l"/>
                <a:tab pos="630238" algn="l"/>
              </a:tabLst>
            </a:pPr>
            <a:r>
              <a:rPr lang="fr-CA" sz="1500" dirty="0">
                <a:latin typeface="Arial" charset="0"/>
              </a:rPr>
              <a:t>	Minces, souvent légèrement recourbés.</a:t>
            </a:r>
          </a:p>
          <a:p>
            <a:pPr marL="174625" indent="-174625">
              <a:tabLst>
                <a:tab pos="539750" algn="l"/>
                <a:tab pos="630238" algn="l"/>
              </a:tabLst>
            </a:pPr>
            <a:r>
              <a:rPr lang="fr-CA" sz="1500" dirty="0">
                <a:latin typeface="Arial" charset="0"/>
              </a:rPr>
              <a:t>	Sternum, omoplates, côtes, la plupart des os du crâne. </a:t>
            </a:r>
          </a:p>
          <a:p>
            <a:pPr marL="174625" indent="-174625">
              <a:spcBef>
                <a:spcPct val="30000"/>
              </a:spcBef>
              <a:buSzPct val="80000"/>
              <a:buFont typeface="Wingdings" pitchFamily="2" charset="2"/>
              <a:buChar char="§"/>
              <a:tabLst>
                <a:tab pos="539750" algn="l"/>
                <a:tab pos="630238" algn="l"/>
              </a:tabLst>
            </a:pPr>
            <a:r>
              <a:rPr lang="fr-CA" sz="1800" b="1" i="1" dirty="0">
                <a:solidFill>
                  <a:srgbClr val="C00000"/>
                </a:solidFill>
                <a:latin typeface="Arial" charset="0"/>
              </a:rPr>
              <a:t>Os irréguliers</a:t>
            </a:r>
            <a:r>
              <a:rPr lang="fr-CA" sz="1800" b="1" dirty="0">
                <a:solidFill>
                  <a:srgbClr val="C00000"/>
                </a:solidFill>
                <a:latin typeface="Arial" charset="0"/>
              </a:rPr>
              <a:t>:</a:t>
            </a:r>
            <a:r>
              <a:rPr lang="fr-CA" sz="1800" dirty="0">
                <a:solidFill>
                  <a:srgbClr val="C00000"/>
                </a:solidFill>
                <a:latin typeface="Arial" charset="0"/>
              </a:rPr>
              <a:t> </a:t>
            </a:r>
          </a:p>
          <a:p>
            <a:pPr marL="174625" indent="-174625">
              <a:tabLst>
                <a:tab pos="539750" algn="l"/>
                <a:tab pos="630238" algn="l"/>
              </a:tabLst>
            </a:pPr>
            <a:r>
              <a:rPr lang="fr-CA" sz="1500" dirty="0">
                <a:latin typeface="Arial" charset="0"/>
              </a:rPr>
              <a:t>	De forme complexe.</a:t>
            </a:r>
          </a:p>
          <a:p>
            <a:pPr marL="174625" indent="-174625">
              <a:tabLst>
                <a:tab pos="539750" algn="l"/>
                <a:tab pos="630238" algn="l"/>
              </a:tabLst>
            </a:pPr>
            <a:r>
              <a:rPr lang="fr-CA" sz="1500" dirty="0">
                <a:latin typeface="Arial" charset="0"/>
              </a:rPr>
              <a:t>	Ex.: Vertèbres, os </a:t>
            </a:r>
            <a:r>
              <a:rPr lang="fr-CA" sz="1500" dirty="0" smtClean="0">
                <a:latin typeface="Arial" charset="0"/>
              </a:rPr>
              <a:t>coxaux, entre les os du crane (os suturaux).</a:t>
            </a:r>
            <a:endParaRPr lang="fr-CA" sz="1500" dirty="0">
              <a:latin typeface="Arial" charset="0"/>
            </a:endParaRPr>
          </a:p>
        </p:txBody>
      </p:sp>
      <p:sp>
        <p:nvSpPr>
          <p:cNvPr id="8196" name="Rectangle 8"/>
          <p:cNvSpPr>
            <a:spLocks noChangeArrowheads="1"/>
          </p:cNvSpPr>
          <p:nvPr/>
        </p:nvSpPr>
        <p:spPr bwMode="auto">
          <a:xfrm>
            <a:off x="801189" y="182324"/>
            <a:ext cx="7688722" cy="800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 marL="811213" indent="-811213"/>
            <a:r>
              <a:rPr lang="fr-CA" dirty="0">
                <a:solidFill>
                  <a:srgbClr val="15492A"/>
                </a:solidFill>
                <a:latin typeface="Arial" charset="0"/>
                <a:cs typeface="Arial" charset="0"/>
              </a:rPr>
              <a:t>2</a:t>
            </a:r>
            <a:r>
              <a:rPr lang="fr-CA" dirty="0" smtClean="0">
                <a:solidFill>
                  <a:srgbClr val="15492A"/>
                </a:solidFill>
                <a:latin typeface="Arial" charset="0"/>
                <a:cs typeface="Arial" charset="0"/>
              </a:rPr>
              <a:t>.2.1 </a:t>
            </a:r>
            <a:r>
              <a:rPr lang="fr-CA" u="sng" dirty="0">
                <a:solidFill>
                  <a:srgbClr val="15492A"/>
                </a:solidFill>
                <a:latin typeface="Arial" charset="0"/>
              </a:rPr>
              <a:t>Classification des os</a:t>
            </a:r>
            <a:endParaRPr lang="fr-CA" dirty="0">
              <a:solidFill>
                <a:srgbClr val="15492A"/>
              </a:solidFill>
              <a:latin typeface="Arial" charset="0"/>
            </a:endParaRPr>
          </a:p>
          <a:p>
            <a:pPr marL="811213" indent="-811213">
              <a:spcBef>
                <a:spcPts val="600"/>
              </a:spcBef>
            </a:pPr>
            <a:r>
              <a:rPr lang="fr-CA" sz="1700" dirty="0">
                <a:solidFill>
                  <a:srgbClr val="15492A"/>
                </a:solidFill>
                <a:latin typeface="Arial" charset="0"/>
              </a:rPr>
              <a:t>  	 Les os sont classés selon leur </a:t>
            </a:r>
            <a:r>
              <a:rPr lang="fr-CA" sz="1700" u="sng" dirty="0">
                <a:solidFill>
                  <a:srgbClr val="15492A"/>
                </a:solidFill>
                <a:latin typeface="Arial" charset="0"/>
              </a:rPr>
              <a:t>forme</a:t>
            </a:r>
            <a:r>
              <a:rPr lang="fr-CA" sz="1700" dirty="0">
                <a:solidFill>
                  <a:srgbClr val="15492A"/>
                </a:solidFill>
                <a:latin typeface="Arial" charset="0"/>
              </a:rPr>
              <a:t> (et non leur taille):</a:t>
            </a:r>
          </a:p>
        </p:txBody>
      </p:sp>
      <p:sp>
        <p:nvSpPr>
          <p:cNvPr id="8197" name="Rectangle 9"/>
          <p:cNvSpPr>
            <a:spLocks noChangeArrowheads="1"/>
          </p:cNvSpPr>
          <p:nvPr/>
        </p:nvSpPr>
        <p:spPr bwMode="auto">
          <a:xfrm>
            <a:off x="228600" y="852734"/>
            <a:ext cx="4451435" cy="1292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 marL="174625" indent="-174625">
              <a:buSzPct val="80000"/>
              <a:buFont typeface="Wingdings" pitchFamily="2" charset="2"/>
              <a:buChar char="§"/>
              <a:tabLst>
                <a:tab pos="566738" algn="l"/>
                <a:tab pos="630238" algn="l"/>
              </a:tabLst>
            </a:pPr>
            <a:r>
              <a:rPr lang="fr-CA" sz="1800" b="1" i="1" dirty="0">
                <a:solidFill>
                  <a:schemeClr val="tx2">
                    <a:lumMod val="75000"/>
                  </a:schemeClr>
                </a:solidFill>
                <a:latin typeface="Arial" charset="0"/>
              </a:rPr>
              <a:t>Os longs</a:t>
            </a:r>
            <a:r>
              <a:rPr lang="fr-CA" sz="1800" b="1" dirty="0">
                <a:solidFill>
                  <a:schemeClr val="tx2">
                    <a:lumMod val="75000"/>
                  </a:schemeClr>
                </a:solidFill>
                <a:latin typeface="Arial" charset="0"/>
              </a:rPr>
              <a:t>: </a:t>
            </a:r>
          </a:p>
          <a:p>
            <a:pPr marL="174625" indent="-174625">
              <a:tabLst>
                <a:tab pos="566738" algn="l"/>
                <a:tab pos="630238" algn="l"/>
              </a:tabLst>
            </a:pPr>
            <a:r>
              <a:rPr lang="fr-CA" sz="1500" dirty="0">
                <a:latin typeface="Arial" charset="0"/>
              </a:rPr>
              <a:t>	Beaucoup longs que larges. Constitués d’un corps et </a:t>
            </a:r>
            <a:r>
              <a:rPr lang="fr-CA" sz="1500" dirty="0" smtClean="0">
                <a:latin typeface="Arial" charset="0"/>
              </a:rPr>
              <a:t>des </a:t>
            </a:r>
            <a:r>
              <a:rPr lang="fr-CA" sz="1500" dirty="0">
                <a:latin typeface="Arial" charset="0"/>
              </a:rPr>
              <a:t>deux extrémités.</a:t>
            </a:r>
          </a:p>
          <a:p>
            <a:pPr marL="174625" indent="-174625">
              <a:tabLst>
                <a:tab pos="566738" algn="l"/>
                <a:tab pos="630238" algn="l"/>
              </a:tabLst>
            </a:pPr>
            <a:r>
              <a:rPr lang="fr-CA" sz="1500" dirty="0">
                <a:latin typeface="Arial" charset="0"/>
              </a:rPr>
              <a:t>	Tous les os des membres, sauf du poignet, de la cheville, rotule. </a:t>
            </a:r>
          </a:p>
        </p:txBody>
      </p:sp>
      <p:sp>
        <p:nvSpPr>
          <p:cNvPr id="8198" name="Text Box 10"/>
          <p:cNvSpPr txBox="1">
            <a:spLocks noChangeArrowheads="1"/>
          </p:cNvSpPr>
          <p:nvPr/>
        </p:nvSpPr>
        <p:spPr bwMode="auto">
          <a:xfrm>
            <a:off x="3092587" y="6243631"/>
            <a:ext cx="1869662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sz="1100" dirty="0">
                <a:latin typeface="Arial" charset="0"/>
              </a:rPr>
              <a:t>Figure 6.2</a:t>
            </a:r>
          </a:p>
        </p:txBody>
      </p:sp>
      <p:pic>
        <p:nvPicPr>
          <p:cNvPr id="10" name="Picture 45" descr="figure_06_02_unlabele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91"/>
          <a:stretch>
            <a:fillRect/>
          </a:stretch>
        </p:blipFill>
        <p:spPr bwMode="auto">
          <a:xfrm>
            <a:off x="5173908" y="1046664"/>
            <a:ext cx="3880431" cy="57554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6" descr="06-03aLongBone_L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34" t="1685" r="14273" b="4491"/>
          <a:stretch>
            <a:fillRect/>
          </a:stretch>
        </p:blipFill>
        <p:spPr bwMode="auto">
          <a:xfrm>
            <a:off x="5867400" y="889000"/>
            <a:ext cx="3162300" cy="596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Rectangle 7"/>
          <p:cNvSpPr>
            <a:spLocks noChangeArrowheads="1"/>
          </p:cNvSpPr>
          <p:nvPr/>
        </p:nvSpPr>
        <p:spPr bwMode="auto">
          <a:xfrm>
            <a:off x="276225" y="1228725"/>
            <a:ext cx="5167313" cy="507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269875" indent="-269875">
              <a:tabLst>
                <a:tab pos="530225" algn="l"/>
              </a:tabLst>
              <a:defRPr/>
            </a:pPr>
            <a:r>
              <a:rPr lang="en-CA" sz="2200" b="1" dirty="0">
                <a:latin typeface="Arial" charset="0"/>
              </a:rPr>
              <a:t>	</a:t>
            </a:r>
            <a:r>
              <a:rPr lang="fr-CA" sz="2200" b="1" u="sng" dirty="0">
                <a:latin typeface="Arial" charset="0"/>
              </a:rPr>
              <a:t>Structure des os longs</a:t>
            </a:r>
            <a:r>
              <a:rPr lang="fr-CA" sz="2200" b="1" dirty="0">
                <a:latin typeface="Arial" charset="0"/>
              </a:rPr>
              <a:t>:</a:t>
            </a:r>
          </a:p>
          <a:p>
            <a:pPr marL="444500" lvl="1" indent="-174625">
              <a:spcBef>
                <a:spcPct val="25000"/>
              </a:spcBef>
              <a:buSzPct val="80000"/>
              <a:buFont typeface="Wingdings" pitchFamily="2" charset="2"/>
              <a:buChar char="§"/>
              <a:tabLst>
                <a:tab pos="444500" algn="l"/>
              </a:tabLst>
              <a:defRPr/>
            </a:pPr>
            <a:r>
              <a:rPr lang="fr-CA" sz="1800" b="1" i="1" dirty="0">
                <a:latin typeface="Arial" charset="0"/>
              </a:rPr>
              <a:t>Diaphyse</a:t>
            </a:r>
            <a:r>
              <a:rPr lang="fr-CA" sz="1800" b="1" dirty="0">
                <a:latin typeface="Arial" charset="0"/>
              </a:rPr>
              <a:t>:</a:t>
            </a:r>
          </a:p>
          <a:p>
            <a:pPr marL="444500" lvl="1">
              <a:tabLst>
                <a:tab pos="444500" algn="l"/>
              </a:tabLst>
              <a:defRPr/>
            </a:pPr>
            <a:r>
              <a:rPr lang="fr-CA" sz="1600" dirty="0">
                <a:latin typeface="Arial" charset="0"/>
              </a:rPr>
              <a:t>Corps de l’os, forme l’axe longitudinal de l’os.</a:t>
            </a:r>
          </a:p>
          <a:p>
            <a:pPr marL="595313" lvl="2" indent="-150813">
              <a:spcBef>
                <a:spcPct val="20000"/>
              </a:spcBef>
              <a:buSzPct val="90000"/>
              <a:buFont typeface="Arial" pitchFamily="34" charset="0"/>
              <a:buChar char="−"/>
              <a:defRPr/>
            </a:pPr>
            <a:r>
              <a:rPr lang="fr-CA" sz="1600" dirty="0">
                <a:latin typeface="Arial" charset="0"/>
              </a:rPr>
              <a:t>Cylindre d’os compact qui entoure le </a:t>
            </a:r>
            <a:r>
              <a:rPr lang="fr-CA" sz="1600" b="1" i="1" dirty="0">
                <a:latin typeface="Arial" charset="0"/>
              </a:rPr>
              <a:t>canal médullaire</a:t>
            </a:r>
            <a:r>
              <a:rPr lang="fr-CA" sz="1600" dirty="0">
                <a:latin typeface="Arial" charset="0"/>
              </a:rPr>
              <a:t>.</a:t>
            </a:r>
          </a:p>
          <a:p>
            <a:pPr marL="595313" lvl="2" indent="-150813">
              <a:buSzPct val="90000"/>
              <a:buFont typeface="Arial" pitchFamily="34" charset="0"/>
              <a:buChar char="−"/>
              <a:defRPr/>
            </a:pPr>
            <a:r>
              <a:rPr lang="fr-CA" sz="1600" dirty="0">
                <a:latin typeface="Arial" charset="0"/>
              </a:rPr>
              <a:t>Chez l’adulte, le canal médullaire contient la </a:t>
            </a:r>
            <a:r>
              <a:rPr lang="fr-CA" sz="1600" b="1" i="1" dirty="0">
                <a:latin typeface="Arial" charset="0"/>
              </a:rPr>
              <a:t>moelle osseuse jaune</a:t>
            </a:r>
            <a:r>
              <a:rPr lang="fr-CA" sz="1600" dirty="0">
                <a:latin typeface="Arial" charset="0"/>
              </a:rPr>
              <a:t>. </a:t>
            </a:r>
          </a:p>
          <a:p>
            <a:pPr marL="444500" lvl="1" indent="-174625">
              <a:spcBef>
                <a:spcPct val="50000"/>
              </a:spcBef>
              <a:buSzPct val="80000"/>
              <a:buFont typeface="Wingdings" pitchFamily="2" charset="2"/>
              <a:buChar char="§"/>
              <a:tabLst>
                <a:tab pos="444500" algn="l"/>
              </a:tabLst>
              <a:defRPr/>
            </a:pPr>
            <a:r>
              <a:rPr lang="fr-CA" sz="1800" b="1" i="1" dirty="0">
                <a:latin typeface="Arial" charset="0"/>
              </a:rPr>
              <a:t>Épiphyses</a:t>
            </a:r>
            <a:r>
              <a:rPr lang="fr-CA" sz="1800" b="1" dirty="0">
                <a:latin typeface="Arial" charset="0"/>
              </a:rPr>
              <a:t>:</a:t>
            </a:r>
            <a:r>
              <a:rPr lang="fr-CA" sz="1800" dirty="0">
                <a:latin typeface="Arial" charset="0"/>
              </a:rPr>
              <a:t> </a:t>
            </a:r>
          </a:p>
          <a:p>
            <a:pPr marL="444500" lvl="1" indent="-174625">
              <a:tabLst>
                <a:tab pos="444500" algn="l"/>
              </a:tabLst>
              <a:defRPr/>
            </a:pPr>
            <a:r>
              <a:rPr lang="fr-CA" sz="1600" dirty="0">
                <a:latin typeface="Arial" charset="0"/>
              </a:rPr>
              <a:t>	Extrémités des os longs: os spongieux entouré d’os compact.</a:t>
            </a:r>
          </a:p>
          <a:p>
            <a:pPr marL="595313" lvl="2" indent="-150813">
              <a:spcBef>
                <a:spcPct val="20000"/>
              </a:spcBef>
              <a:buFontTx/>
              <a:buChar char="•"/>
              <a:tabLst>
                <a:tab pos="530225" algn="l"/>
              </a:tabLst>
              <a:defRPr/>
            </a:pPr>
            <a:r>
              <a:rPr lang="fr-CA" sz="1600" b="1" i="1" dirty="0">
                <a:latin typeface="Arial" charset="0"/>
              </a:rPr>
              <a:t>Cartilage articulaire</a:t>
            </a:r>
            <a:r>
              <a:rPr lang="fr-CA" sz="1600" b="1" dirty="0">
                <a:latin typeface="Arial" charset="0"/>
              </a:rPr>
              <a:t>:</a:t>
            </a:r>
            <a:r>
              <a:rPr lang="fr-CA" sz="1800" dirty="0">
                <a:latin typeface="Arial" charset="0"/>
              </a:rPr>
              <a:t> </a:t>
            </a:r>
            <a:r>
              <a:rPr lang="fr-CA" sz="1600" dirty="0">
                <a:latin typeface="Arial" charset="0"/>
              </a:rPr>
              <a:t>couche de cartilage hyalin qui recouvre l’épiphyse au point d’union entre deux os (articulation); agit comme un coussin.</a:t>
            </a:r>
          </a:p>
          <a:p>
            <a:pPr marL="595313" lvl="2" indent="-150813">
              <a:spcBef>
                <a:spcPct val="20000"/>
              </a:spcBef>
              <a:buFontTx/>
              <a:buChar char="•"/>
              <a:tabLst>
                <a:tab pos="530225" algn="l"/>
              </a:tabLst>
              <a:defRPr/>
            </a:pPr>
            <a:r>
              <a:rPr lang="fr-CA" sz="1600" b="1" i="1" dirty="0">
                <a:latin typeface="Arial" charset="0"/>
              </a:rPr>
              <a:t>Ligne épiphysaire</a:t>
            </a:r>
            <a:r>
              <a:rPr lang="fr-CA" sz="1600" b="1" dirty="0">
                <a:latin typeface="Arial" charset="0"/>
              </a:rPr>
              <a:t>:</a:t>
            </a:r>
            <a:r>
              <a:rPr lang="fr-CA" sz="1800" dirty="0">
                <a:latin typeface="Arial" charset="0"/>
              </a:rPr>
              <a:t> </a:t>
            </a:r>
            <a:r>
              <a:rPr lang="fr-CA" sz="1600" dirty="0">
                <a:latin typeface="Arial" charset="0"/>
              </a:rPr>
              <a:t>entre la diaphyse et chaque épiphyse chez l’adulte. Remplacement de la </a:t>
            </a:r>
            <a:r>
              <a:rPr lang="fr-CA" sz="1600" b="1" i="1" dirty="0">
                <a:latin typeface="Arial" charset="0"/>
              </a:rPr>
              <a:t>plaque épiphysaire</a:t>
            </a:r>
            <a:r>
              <a:rPr lang="fr-CA" sz="1600" dirty="0">
                <a:latin typeface="Arial" charset="0"/>
              </a:rPr>
              <a:t> des os en croissance (couche de cartilage hyalin qui permet à la diaphyse de croître en longueur).</a:t>
            </a:r>
          </a:p>
        </p:txBody>
      </p:sp>
      <p:sp>
        <p:nvSpPr>
          <p:cNvPr id="9221" name="Text Box 9"/>
          <p:cNvSpPr txBox="1">
            <a:spLocks noChangeArrowheads="1"/>
          </p:cNvSpPr>
          <p:nvPr/>
        </p:nvSpPr>
        <p:spPr bwMode="auto">
          <a:xfrm>
            <a:off x="7912100" y="6543675"/>
            <a:ext cx="1231900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sz="1100" dirty="0">
                <a:latin typeface="Arial" charset="0"/>
              </a:rPr>
              <a:t>Figure </a:t>
            </a:r>
            <a:r>
              <a:rPr lang="en-US" sz="1100" dirty="0" smtClean="0">
                <a:latin typeface="Arial" charset="0"/>
              </a:rPr>
              <a:t>6.4</a:t>
            </a:r>
            <a:endParaRPr lang="en-US" sz="1100" dirty="0">
              <a:latin typeface="Arial" charset="0"/>
            </a:endParaRPr>
          </a:p>
        </p:txBody>
      </p:sp>
      <p:sp>
        <p:nvSpPr>
          <p:cNvPr id="9222" name="Text Box 17"/>
          <p:cNvSpPr txBox="1">
            <a:spLocks noChangeArrowheads="1"/>
          </p:cNvSpPr>
          <p:nvPr/>
        </p:nvSpPr>
        <p:spPr bwMode="auto">
          <a:xfrm>
            <a:off x="7826375" y="849313"/>
            <a:ext cx="1203325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fr-CA" sz="1100">
                <a:latin typeface="Verdana" pitchFamily="34" charset="0"/>
              </a:rPr>
              <a:t>Os spongieux</a:t>
            </a:r>
          </a:p>
        </p:txBody>
      </p:sp>
      <p:sp>
        <p:nvSpPr>
          <p:cNvPr id="9223" name="Text Box 18"/>
          <p:cNvSpPr txBox="1">
            <a:spLocks noChangeArrowheads="1"/>
          </p:cNvSpPr>
          <p:nvPr/>
        </p:nvSpPr>
        <p:spPr bwMode="auto">
          <a:xfrm>
            <a:off x="8126413" y="1665288"/>
            <a:ext cx="758825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" rIns="0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fr-CA" sz="1100">
                <a:latin typeface="Verdana" pitchFamily="34" charset="0"/>
              </a:rPr>
              <a:t>Cartilage articulaire</a:t>
            </a:r>
          </a:p>
        </p:txBody>
      </p:sp>
      <p:sp>
        <p:nvSpPr>
          <p:cNvPr id="9224" name="Text Box 19"/>
          <p:cNvSpPr txBox="1">
            <a:spLocks noChangeArrowheads="1"/>
          </p:cNvSpPr>
          <p:nvPr/>
        </p:nvSpPr>
        <p:spPr bwMode="auto">
          <a:xfrm>
            <a:off x="8142288" y="2057400"/>
            <a:ext cx="935037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" rIns="0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fr-CA" sz="1100">
                <a:latin typeface="Verdana" pitchFamily="34" charset="0"/>
              </a:rPr>
              <a:t>Ligne épyphisaire</a:t>
            </a:r>
          </a:p>
        </p:txBody>
      </p:sp>
      <p:sp>
        <p:nvSpPr>
          <p:cNvPr id="9225" name="Text Box 20"/>
          <p:cNvSpPr txBox="1">
            <a:spLocks noChangeArrowheads="1"/>
          </p:cNvSpPr>
          <p:nvPr/>
        </p:nvSpPr>
        <p:spPr bwMode="auto">
          <a:xfrm>
            <a:off x="8180388" y="2478088"/>
            <a:ext cx="669925" cy="20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" rIns="0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fr-CA" sz="1100">
                <a:latin typeface="Verdana" pitchFamily="34" charset="0"/>
              </a:rPr>
              <a:t>Périoste</a:t>
            </a:r>
          </a:p>
        </p:txBody>
      </p:sp>
      <p:sp>
        <p:nvSpPr>
          <p:cNvPr id="9226" name="Text Box 21"/>
          <p:cNvSpPr txBox="1">
            <a:spLocks noChangeArrowheads="1"/>
          </p:cNvSpPr>
          <p:nvPr/>
        </p:nvSpPr>
        <p:spPr bwMode="auto">
          <a:xfrm>
            <a:off x="8151813" y="2778125"/>
            <a:ext cx="877887" cy="20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" rIns="0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fr-CA" sz="1100">
                <a:latin typeface="Verdana" pitchFamily="34" charset="0"/>
              </a:rPr>
              <a:t>Os compact</a:t>
            </a:r>
          </a:p>
        </p:txBody>
      </p:sp>
      <p:sp>
        <p:nvSpPr>
          <p:cNvPr id="9227" name="Text Box 22"/>
          <p:cNvSpPr txBox="1">
            <a:spLocks noChangeArrowheads="1"/>
          </p:cNvSpPr>
          <p:nvPr/>
        </p:nvSpPr>
        <p:spPr bwMode="auto">
          <a:xfrm>
            <a:off x="8126413" y="3000375"/>
            <a:ext cx="917575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" rIns="0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fr-CA" sz="1100">
                <a:latin typeface="Verdana" pitchFamily="34" charset="0"/>
              </a:rPr>
              <a:t>Canal médullaire</a:t>
            </a:r>
          </a:p>
        </p:txBody>
      </p:sp>
      <p:sp>
        <p:nvSpPr>
          <p:cNvPr id="9228" name="Text Box 23"/>
          <p:cNvSpPr txBox="1">
            <a:spLocks noChangeArrowheads="1"/>
          </p:cNvSpPr>
          <p:nvPr/>
        </p:nvSpPr>
        <p:spPr bwMode="auto">
          <a:xfrm>
            <a:off x="5727700" y="6083300"/>
            <a:ext cx="917575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" rIns="0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fr-CA" sz="1100">
                <a:latin typeface="Verdana" pitchFamily="34" charset="0"/>
              </a:rPr>
              <a:t>Épiphyse distale</a:t>
            </a:r>
          </a:p>
        </p:txBody>
      </p:sp>
      <p:sp>
        <p:nvSpPr>
          <p:cNvPr id="9229" name="Text Box 24"/>
          <p:cNvSpPr txBox="1">
            <a:spLocks noChangeArrowheads="1"/>
          </p:cNvSpPr>
          <p:nvPr/>
        </p:nvSpPr>
        <p:spPr bwMode="auto">
          <a:xfrm>
            <a:off x="5659438" y="1266825"/>
            <a:ext cx="917575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" rIns="0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fr-CA" sz="1100">
                <a:latin typeface="Verdana" pitchFamily="34" charset="0"/>
              </a:rPr>
              <a:t>Épiphyse proximale</a:t>
            </a:r>
          </a:p>
        </p:txBody>
      </p:sp>
      <p:sp>
        <p:nvSpPr>
          <p:cNvPr id="9230" name="Text Box 25"/>
          <p:cNvSpPr txBox="1">
            <a:spLocks noChangeArrowheads="1"/>
          </p:cNvSpPr>
          <p:nvPr/>
        </p:nvSpPr>
        <p:spPr bwMode="auto">
          <a:xfrm>
            <a:off x="5786438" y="3829050"/>
            <a:ext cx="725487" cy="20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" rIns="0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fr-CA" sz="1100">
                <a:latin typeface="Verdana" pitchFamily="34" charset="0"/>
              </a:rPr>
              <a:t>Diaphyse</a:t>
            </a:r>
          </a:p>
        </p:txBody>
      </p:sp>
      <p:sp>
        <p:nvSpPr>
          <p:cNvPr id="9231" name="Text Box 26"/>
          <p:cNvSpPr txBox="1">
            <a:spLocks noChangeArrowheads="1"/>
          </p:cNvSpPr>
          <p:nvPr/>
        </p:nvSpPr>
        <p:spPr bwMode="auto">
          <a:xfrm>
            <a:off x="7889875" y="3522663"/>
            <a:ext cx="1198563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" rIns="0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fr-CA" sz="1100">
                <a:latin typeface="Verdana" pitchFamily="34" charset="0"/>
              </a:rPr>
              <a:t>Moelle osseuse jaune</a:t>
            </a:r>
          </a:p>
        </p:txBody>
      </p:sp>
      <p:sp>
        <p:nvSpPr>
          <p:cNvPr id="9232" name="Line 28"/>
          <p:cNvSpPr>
            <a:spLocks noChangeShapeType="1"/>
          </p:cNvSpPr>
          <p:nvPr/>
        </p:nvSpPr>
        <p:spPr bwMode="auto">
          <a:xfrm flipV="1">
            <a:off x="7181850" y="3670300"/>
            <a:ext cx="677863" cy="1588"/>
          </a:xfrm>
          <a:prstGeom prst="line">
            <a:avLst/>
          </a:prstGeom>
          <a:noFill/>
          <a:ln w="15875">
            <a:solidFill>
              <a:srgbClr val="33333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fr-CA"/>
          </a:p>
        </p:txBody>
      </p:sp>
      <p:sp>
        <p:nvSpPr>
          <p:cNvPr id="2" name="TextBox 1"/>
          <p:cNvSpPr txBox="1"/>
          <p:nvPr/>
        </p:nvSpPr>
        <p:spPr>
          <a:xfrm>
            <a:off x="164624" y="258682"/>
            <a:ext cx="699076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SzPct val="115000"/>
            </a:pPr>
            <a:r>
              <a:rPr lang="fr-CA" dirty="0">
                <a:solidFill>
                  <a:srgbClr val="15492A"/>
                </a:solidFill>
                <a:latin typeface="Arial" charset="0"/>
              </a:rPr>
              <a:t>2.2.2	</a:t>
            </a:r>
            <a:r>
              <a:rPr lang="fr-CA" u="sng" dirty="0">
                <a:solidFill>
                  <a:srgbClr val="15492A"/>
                </a:solidFill>
                <a:latin typeface="Arial" charset="0"/>
              </a:rPr>
              <a:t>Anatomie macroscopique des </a:t>
            </a:r>
            <a:r>
              <a:rPr lang="fr-CA" u="sng" dirty="0" smtClean="0">
                <a:solidFill>
                  <a:srgbClr val="15492A"/>
                </a:solidFill>
                <a:latin typeface="Arial" charset="0"/>
              </a:rPr>
              <a:t>os</a:t>
            </a:r>
          </a:p>
          <a:p>
            <a:pPr>
              <a:buSzPct val="115000"/>
            </a:pPr>
            <a:r>
              <a:rPr lang="fr-CA" sz="1400" u="sng" dirty="0" smtClean="0">
                <a:solidFill>
                  <a:srgbClr val="008000"/>
                </a:solidFill>
                <a:latin typeface="Arial" charset="0"/>
              </a:rPr>
              <a:t>Deux types d’os compact et os spongieux</a:t>
            </a:r>
          </a:p>
          <a:p>
            <a:pPr>
              <a:buSzPct val="115000"/>
            </a:pPr>
            <a:r>
              <a:rPr lang="fr-CA" sz="1400" u="sng" dirty="0" smtClean="0">
                <a:solidFill>
                  <a:srgbClr val="008000"/>
                </a:solidFill>
                <a:latin typeface="Arial" charset="0"/>
              </a:rPr>
              <a:t>Couvèrent par du périoste en dehors et de </a:t>
            </a:r>
            <a:r>
              <a:rPr lang="fr-CA" sz="1400" u="sng" dirty="0" smtClean="0">
                <a:solidFill>
                  <a:srgbClr val="008000"/>
                </a:solidFill>
                <a:latin typeface="Arial" charset="0"/>
              </a:rPr>
              <a:t>l’endoste </a:t>
            </a:r>
            <a:r>
              <a:rPr lang="fr-CA" sz="1400" u="sng" dirty="0" smtClean="0">
                <a:solidFill>
                  <a:srgbClr val="008000"/>
                </a:solidFill>
                <a:latin typeface="Arial" charset="0"/>
              </a:rPr>
              <a:t>en dedans</a:t>
            </a:r>
            <a:endParaRPr lang="fr-CA" sz="1400" u="sng" dirty="0">
              <a:solidFill>
                <a:srgbClr val="008000"/>
              </a:solidFill>
              <a:latin typeface="Arial" charset="0"/>
            </a:endParaRPr>
          </a:p>
          <a:p>
            <a:pPr>
              <a:buSzPct val="115000"/>
            </a:pPr>
            <a:endParaRPr lang="fr-CA" u="sng" dirty="0" smtClean="0">
              <a:solidFill>
                <a:srgbClr val="008000"/>
              </a:solidFill>
              <a:latin typeface="Arial" charset="0"/>
            </a:endParaRPr>
          </a:p>
          <a:p>
            <a:pPr>
              <a:buSzPct val="115000"/>
            </a:pPr>
            <a:endParaRPr lang="fr-CA" u="sng" dirty="0">
              <a:solidFill>
                <a:srgbClr val="008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/>
          <p:cNvSpPr>
            <a:spLocks noChangeArrowheads="1"/>
          </p:cNvSpPr>
          <p:nvPr/>
        </p:nvSpPr>
        <p:spPr bwMode="auto">
          <a:xfrm>
            <a:off x="222250" y="241300"/>
            <a:ext cx="8921750" cy="101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r>
              <a:rPr lang="fr-CA" sz="2200" b="1" dirty="0" smtClean="0">
                <a:latin typeface="Arial" charset="0"/>
              </a:rPr>
              <a:t>  Structure </a:t>
            </a:r>
            <a:r>
              <a:rPr lang="fr-CA" sz="2200" b="1" dirty="0">
                <a:latin typeface="Arial" charset="0"/>
              </a:rPr>
              <a:t>des os </a:t>
            </a:r>
            <a:r>
              <a:rPr lang="fr-CA" sz="2200" b="1" dirty="0" smtClean="0">
                <a:latin typeface="Arial" charset="0"/>
              </a:rPr>
              <a:t>plats, courts et irréguliers:</a:t>
            </a:r>
            <a:endParaRPr lang="fr-CA" sz="2200" b="1" dirty="0">
              <a:latin typeface="Arial" charset="0"/>
            </a:endParaRPr>
          </a:p>
          <a:p>
            <a:pPr marL="282575" lvl="1" indent="-168275">
              <a:spcBef>
                <a:spcPts val="300"/>
              </a:spcBef>
            </a:pPr>
            <a:r>
              <a:rPr lang="fr-CA" sz="1800" dirty="0">
                <a:latin typeface="Arial" charset="0"/>
              </a:rPr>
              <a:t>	Deux lames plus ou moins parallèles d’os compact recouvrant une couche interne d’os spongieux (appelée </a:t>
            </a:r>
            <a:r>
              <a:rPr lang="fr-CA" sz="1800" b="1" i="1" dirty="0">
                <a:latin typeface="Arial" charset="0"/>
              </a:rPr>
              <a:t>diploé</a:t>
            </a:r>
            <a:r>
              <a:rPr lang="fr-CA" sz="1800" dirty="0">
                <a:latin typeface="Arial" charset="0"/>
              </a:rPr>
              <a:t>).</a:t>
            </a:r>
          </a:p>
        </p:txBody>
      </p:sp>
      <p:sp>
        <p:nvSpPr>
          <p:cNvPr id="10243" name="Rectangle 9"/>
          <p:cNvSpPr>
            <a:spLocks noChangeArrowheads="1"/>
          </p:cNvSpPr>
          <p:nvPr/>
        </p:nvSpPr>
        <p:spPr bwMode="auto">
          <a:xfrm>
            <a:off x="461963" y="5129213"/>
            <a:ext cx="8467725" cy="15875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4000" tIns="82800" rIns="54000" bIns="82800" anchor="ctr">
            <a:spAutoFit/>
          </a:bodyPr>
          <a:lstStyle/>
          <a:p>
            <a:pPr marL="265113" indent="-265113"/>
            <a:r>
              <a:rPr lang="en-CA" sz="1600">
                <a:latin typeface="Arial" charset="0"/>
              </a:rPr>
              <a:t>**	</a:t>
            </a:r>
            <a:r>
              <a:rPr lang="fr-CA" sz="1600">
                <a:latin typeface="Arial" charset="0"/>
              </a:rPr>
              <a:t>La </a:t>
            </a:r>
            <a:r>
              <a:rPr lang="fr-CA" sz="1600" b="1" i="1">
                <a:latin typeface="Arial" charset="0"/>
              </a:rPr>
              <a:t>moelle osseuse rouge</a:t>
            </a:r>
            <a:r>
              <a:rPr lang="fr-CA" sz="1600">
                <a:latin typeface="Arial" charset="0"/>
              </a:rPr>
              <a:t> (tissu hématopoïétique) est située dans les os spongieux.</a:t>
            </a:r>
          </a:p>
          <a:p>
            <a:pPr marL="265113" indent="-265113">
              <a:spcBef>
                <a:spcPct val="30000"/>
              </a:spcBef>
            </a:pPr>
            <a:r>
              <a:rPr lang="fr-CA" sz="1600">
                <a:latin typeface="Arial" charset="0"/>
              </a:rPr>
              <a:t>	Chez l’adulte, la moelle osseuse rouge se retrouve principalement dans:</a:t>
            </a:r>
          </a:p>
          <a:p>
            <a:pPr marL="444500" lvl="1" indent="-174625">
              <a:spcBef>
                <a:spcPts val="300"/>
              </a:spcBef>
              <a:buFontTx/>
              <a:buChar char="•"/>
            </a:pPr>
            <a:r>
              <a:rPr lang="fr-CA" sz="1600">
                <a:latin typeface="Arial" charset="0"/>
              </a:rPr>
              <a:t>Diploé des os plats (constituent </a:t>
            </a:r>
            <a:r>
              <a:rPr lang="fr-CA" sz="1600">
                <a:latin typeface="Arial" charset="0"/>
                <a:cs typeface="Arial" charset="0"/>
              </a:rPr>
              <a:t>environ </a:t>
            </a:r>
            <a:r>
              <a:rPr lang="fr-CA" sz="1600">
                <a:latin typeface="Arial" charset="0"/>
              </a:rPr>
              <a:t>25% de la production hématopoïétique totale)</a:t>
            </a:r>
          </a:p>
          <a:p>
            <a:pPr marL="444500" lvl="1" indent="-174625">
              <a:spcBef>
                <a:spcPts val="300"/>
              </a:spcBef>
              <a:buFontTx/>
              <a:buChar char="•"/>
            </a:pPr>
            <a:r>
              <a:rPr lang="fr-CA" sz="1600">
                <a:latin typeface="Arial" charset="0"/>
              </a:rPr>
              <a:t>Os irréguliers (os des hanches et vertèbres: </a:t>
            </a:r>
            <a:r>
              <a:rPr lang="fr-CA" sz="1600">
                <a:latin typeface="Arial" charset="0"/>
                <a:cs typeface="Arial" charset="0"/>
              </a:rPr>
              <a:t>environ </a:t>
            </a:r>
            <a:r>
              <a:rPr lang="fr-CA" sz="1600">
                <a:latin typeface="Arial" charset="0"/>
              </a:rPr>
              <a:t>60%)</a:t>
            </a:r>
          </a:p>
          <a:p>
            <a:pPr marL="444500" lvl="1" indent="-174625">
              <a:spcBef>
                <a:spcPts val="300"/>
              </a:spcBef>
              <a:buFontTx/>
              <a:buChar char="•"/>
            </a:pPr>
            <a:r>
              <a:rPr lang="fr-CA" sz="1600">
                <a:latin typeface="Arial" charset="0"/>
              </a:rPr>
              <a:t>Épiphyses des humérus et fémurs (4 à 8 %)</a:t>
            </a:r>
          </a:p>
        </p:txBody>
      </p:sp>
      <p:pic>
        <p:nvPicPr>
          <p:cNvPr id="10244" name="Picture 9" descr="figure_06_05-jL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6063" y="1425575"/>
            <a:ext cx="4870450" cy="346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5" name="Text Box 15"/>
          <p:cNvSpPr txBox="1">
            <a:spLocks noChangeArrowheads="1"/>
          </p:cNvSpPr>
          <p:nvPr/>
        </p:nvSpPr>
        <p:spPr bwMode="auto">
          <a:xfrm>
            <a:off x="5807075" y="2544763"/>
            <a:ext cx="11985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" rIns="0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fr-CA" sz="1400">
                <a:latin typeface="Verdana" pitchFamily="34" charset="0"/>
              </a:rPr>
              <a:t>Os compact</a:t>
            </a:r>
          </a:p>
        </p:txBody>
      </p:sp>
      <p:sp>
        <p:nvSpPr>
          <p:cNvPr id="10246" name="Text Box 14"/>
          <p:cNvSpPr txBox="1">
            <a:spLocks noChangeArrowheads="1"/>
          </p:cNvSpPr>
          <p:nvPr/>
        </p:nvSpPr>
        <p:spPr bwMode="auto">
          <a:xfrm>
            <a:off x="5713413" y="2165350"/>
            <a:ext cx="22701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fr-CA" sz="1400">
                <a:latin typeface="Verdana" pitchFamily="34" charset="0"/>
              </a:rPr>
              <a:t>Os spongieux  (diploé)</a:t>
            </a:r>
          </a:p>
        </p:txBody>
      </p:sp>
      <p:cxnSp>
        <p:nvCxnSpPr>
          <p:cNvPr id="10247" name="Straight Connector 9"/>
          <p:cNvCxnSpPr>
            <a:cxnSpLocks noChangeShapeType="1"/>
          </p:cNvCxnSpPr>
          <p:nvPr/>
        </p:nvCxnSpPr>
        <p:spPr bwMode="auto">
          <a:xfrm flipV="1">
            <a:off x="5248275" y="2671763"/>
            <a:ext cx="500063" cy="0"/>
          </a:xfrm>
          <a:prstGeom prst="line">
            <a:avLst/>
          </a:prstGeom>
          <a:noFill/>
          <a:ln w="1905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10248" name="Straight Connector 21"/>
          <p:cNvCxnSpPr>
            <a:cxnSpLocks noChangeShapeType="1"/>
          </p:cNvCxnSpPr>
          <p:nvPr/>
        </p:nvCxnSpPr>
        <p:spPr bwMode="auto">
          <a:xfrm flipV="1">
            <a:off x="5241925" y="2338388"/>
            <a:ext cx="500063" cy="0"/>
          </a:xfrm>
          <a:prstGeom prst="line">
            <a:avLst/>
          </a:prstGeom>
          <a:noFill/>
          <a:ln w="1905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10249" name="Text Box 10"/>
          <p:cNvSpPr txBox="1">
            <a:spLocks noChangeArrowheads="1"/>
          </p:cNvSpPr>
          <p:nvPr/>
        </p:nvSpPr>
        <p:spPr bwMode="auto">
          <a:xfrm>
            <a:off x="1554163" y="4638675"/>
            <a:ext cx="1230312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sz="1100" dirty="0">
                <a:latin typeface="Arial" charset="0"/>
              </a:rPr>
              <a:t>Figure </a:t>
            </a:r>
            <a:r>
              <a:rPr lang="en-US" sz="1100" dirty="0" smtClean="0">
                <a:latin typeface="Arial" charset="0"/>
              </a:rPr>
              <a:t>6.5</a:t>
            </a:r>
            <a:endParaRPr lang="en-US" sz="1100" dirty="0">
              <a:latin typeface="Arial" charset="0"/>
            </a:endParaRPr>
          </a:p>
        </p:txBody>
      </p:sp>
      <p:sp>
        <p:nvSpPr>
          <p:cNvPr id="10250" name="Freeform 10"/>
          <p:cNvSpPr>
            <a:spLocks/>
          </p:cNvSpPr>
          <p:nvPr/>
        </p:nvSpPr>
        <p:spPr bwMode="auto">
          <a:xfrm>
            <a:off x="4232275" y="3397250"/>
            <a:ext cx="1295400" cy="563563"/>
          </a:xfrm>
          <a:custGeom>
            <a:avLst/>
            <a:gdLst>
              <a:gd name="T0" fmla="*/ 0 w 1276"/>
              <a:gd name="T1" fmla="*/ 0 h 554"/>
              <a:gd name="T2" fmla="*/ 2147483647 w 1276"/>
              <a:gd name="T3" fmla="*/ 2147483647 h 554"/>
              <a:gd name="T4" fmla="*/ 2147483647 w 1276"/>
              <a:gd name="T5" fmla="*/ 2147483647 h 554"/>
              <a:gd name="T6" fmla="*/ 0 60000 65536"/>
              <a:gd name="T7" fmla="*/ 0 60000 65536"/>
              <a:gd name="T8" fmla="*/ 0 60000 65536"/>
              <a:gd name="T9" fmla="*/ 0 w 1276"/>
              <a:gd name="T10" fmla="*/ 0 h 554"/>
              <a:gd name="T11" fmla="*/ 1276 w 1276"/>
              <a:gd name="T12" fmla="*/ 554 h 55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276" h="554">
                <a:moveTo>
                  <a:pt x="0" y="0"/>
                </a:moveTo>
                <a:lnTo>
                  <a:pt x="1276" y="288"/>
                </a:lnTo>
                <a:lnTo>
                  <a:pt x="488" y="554"/>
                </a:lnTo>
              </a:path>
            </a:pathLst>
          </a:custGeom>
          <a:noFill/>
          <a:ln w="34925">
            <a:solidFill>
              <a:srgbClr val="FFFF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CA"/>
          </a:p>
        </p:txBody>
      </p:sp>
      <p:sp>
        <p:nvSpPr>
          <p:cNvPr id="10251" name="Freeform 12"/>
          <p:cNvSpPr>
            <a:spLocks/>
          </p:cNvSpPr>
          <p:nvPr/>
        </p:nvSpPr>
        <p:spPr bwMode="auto">
          <a:xfrm>
            <a:off x="4222750" y="3387725"/>
            <a:ext cx="1295400" cy="563563"/>
          </a:xfrm>
          <a:custGeom>
            <a:avLst/>
            <a:gdLst>
              <a:gd name="T0" fmla="*/ 0 w 1276"/>
              <a:gd name="T1" fmla="*/ 0 h 554"/>
              <a:gd name="T2" fmla="*/ 2147483647 w 1276"/>
              <a:gd name="T3" fmla="*/ 2147483647 h 554"/>
              <a:gd name="T4" fmla="*/ 2147483647 w 1276"/>
              <a:gd name="T5" fmla="*/ 2147483647 h 554"/>
              <a:gd name="T6" fmla="*/ 0 60000 65536"/>
              <a:gd name="T7" fmla="*/ 0 60000 65536"/>
              <a:gd name="T8" fmla="*/ 0 60000 65536"/>
              <a:gd name="T9" fmla="*/ 0 w 1276"/>
              <a:gd name="T10" fmla="*/ 0 h 554"/>
              <a:gd name="T11" fmla="*/ 1276 w 1276"/>
              <a:gd name="T12" fmla="*/ 554 h 55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276" h="554">
                <a:moveTo>
                  <a:pt x="0" y="0"/>
                </a:moveTo>
                <a:lnTo>
                  <a:pt x="1276" y="288"/>
                </a:lnTo>
                <a:lnTo>
                  <a:pt x="488" y="554"/>
                </a:lnTo>
              </a:path>
            </a:pathLst>
          </a:custGeom>
          <a:noFill/>
          <a:ln w="15875">
            <a:solidFill>
              <a:srgbClr val="231F2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CA"/>
          </a:p>
        </p:txBody>
      </p:sp>
      <p:sp>
        <p:nvSpPr>
          <p:cNvPr id="10252" name="Text Box 15"/>
          <p:cNvSpPr txBox="1">
            <a:spLocks noChangeArrowheads="1"/>
          </p:cNvSpPr>
          <p:nvPr/>
        </p:nvSpPr>
        <p:spPr bwMode="auto">
          <a:xfrm>
            <a:off x="5554663" y="3571875"/>
            <a:ext cx="846137" cy="223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" rIns="0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fr-CA" sz="1200">
                <a:latin typeface="Verdana" pitchFamily="34" charset="0"/>
              </a:rPr>
              <a:t>Trabécules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298450" y="1328682"/>
            <a:ext cx="5557473" cy="5529318"/>
          </a:xfrm>
        </p:spPr>
        <p:txBody>
          <a:bodyPr>
            <a:noAutofit/>
          </a:bodyPr>
          <a:lstStyle/>
          <a:p>
            <a:pPr>
              <a:buFont typeface="Arial"/>
              <a:buChar char="•"/>
            </a:pPr>
            <a:r>
              <a:rPr lang="fr-CA" sz="16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Os compact:</a:t>
            </a:r>
          </a:p>
          <a:p>
            <a:pPr algn="just"/>
            <a:r>
              <a:rPr lang="fr-CA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Représente 80 % de la masse totale des os </a:t>
            </a:r>
          </a:p>
          <a:p>
            <a:pPr lvl="1">
              <a:spcBef>
                <a:spcPct val="40000"/>
              </a:spcBef>
              <a:buSzPct val="90000"/>
              <a:buFont typeface="Arial" charset="0"/>
              <a:buChar char="−"/>
            </a:pPr>
            <a:r>
              <a:rPr lang="fr-CA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unité structurale: </a:t>
            </a:r>
            <a:r>
              <a:rPr lang="fr-CA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Ostéon</a:t>
            </a:r>
            <a:r>
              <a:rPr lang="fr-CA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(Fig.4.9j); qui comprend 5 parties:</a:t>
            </a:r>
            <a:endParaRPr lang="fr-CA" sz="1600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2">
              <a:spcBef>
                <a:spcPct val="30000"/>
              </a:spcBef>
              <a:buSzPct val="80000"/>
              <a:buFont typeface="Wingdings" pitchFamily="2" charset="2"/>
              <a:buChar char="§"/>
            </a:pPr>
            <a:r>
              <a:rPr lang="fr-CA" sz="16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Canal central</a:t>
            </a:r>
            <a:r>
              <a:rPr lang="fr-CA" sz="16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fr-CA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fr-CA" sz="16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canal de Havers</a:t>
            </a:r>
            <a:r>
              <a:rPr lang="fr-CA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): contient des petits vaisseaux sanguins et des fibres nerveuses.</a:t>
            </a:r>
          </a:p>
          <a:p>
            <a:pPr lvl="2">
              <a:spcBef>
                <a:spcPct val="30000"/>
              </a:spcBef>
              <a:buSzPct val="80000"/>
              <a:buFont typeface="Wingdings" pitchFamily="2" charset="2"/>
              <a:buChar char="§"/>
            </a:pPr>
            <a:r>
              <a:rPr lang="fr-CA" sz="16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Canal perforant (Canal de </a:t>
            </a:r>
            <a:r>
              <a:rPr lang="fr-CA" sz="1600" b="1" i="1" dirty="0" err="1"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fr-CA" sz="1600" b="1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olkmann</a:t>
            </a:r>
            <a:r>
              <a:rPr lang="fr-CA" sz="16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fr-CA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perpendiculaire à l’axe de l’</a:t>
            </a:r>
            <a:r>
              <a:rPr lang="fr-CA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Ostéon</a:t>
            </a:r>
            <a:endParaRPr lang="fr-CA" sz="1600" b="1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2">
              <a:spcBef>
                <a:spcPct val="30000"/>
              </a:spcBef>
              <a:buSzPct val="80000"/>
              <a:buFont typeface="Wingdings" pitchFamily="2" charset="2"/>
              <a:buChar char="§"/>
            </a:pPr>
            <a:r>
              <a:rPr lang="fr-CA" sz="16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Lamelles</a:t>
            </a:r>
            <a:r>
              <a:rPr lang="fr-CA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fr-CA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tubes concentriques de matrice osseuse, orientés parallèlement à l’axe longitudinal de l’os.</a:t>
            </a:r>
            <a:endParaRPr lang="fr-CA" sz="1600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2">
              <a:spcBef>
                <a:spcPct val="30000"/>
              </a:spcBef>
              <a:buSzPct val="80000"/>
              <a:buFont typeface="Wingdings" pitchFamily="2" charset="2"/>
              <a:buChar char="§"/>
            </a:pPr>
            <a:r>
              <a:rPr lang="fr-CA" sz="16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Lacunes</a:t>
            </a:r>
            <a:r>
              <a:rPr lang="fr-CA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fr-CA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entre les lamelles; contiennent les ostéocytes.</a:t>
            </a:r>
            <a:endParaRPr lang="fr-CA" sz="1600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2">
              <a:spcBef>
                <a:spcPct val="30000"/>
              </a:spcBef>
              <a:buSzPct val="80000"/>
              <a:buFont typeface="Wingdings" pitchFamily="2" charset="2"/>
              <a:buChar char="§"/>
            </a:pPr>
            <a:r>
              <a:rPr lang="fr-CA" sz="16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Canalicules</a:t>
            </a:r>
            <a:r>
              <a:rPr lang="fr-CA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fr-CA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relient les lacunes entre elles et avec le canal central; fournissent des voies de passage pour les nutriments et l’oxygène.</a:t>
            </a:r>
          </a:p>
          <a:p>
            <a:pPr>
              <a:buFont typeface="Arial"/>
              <a:buChar char="•"/>
            </a:pPr>
            <a:endParaRPr lang="fr-CA" sz="1600" b="1" u="sng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Arial"/>
              <a:buChar char="•"/>
            </a:pPr>
            <a:endParaRPr lang="fr-CA" sz="1600" b="1" u="sng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Arial"/>
              <a:buChar char="•"/>
            </a:pPr>
            <a:endParaRPr lang="fr-CA" sz="1600" b="1" u="sng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 descr="Capture d'écran 2015-12-26 17.52.13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8887" y="1175826"/>
            <a:ext cx="3185064" cy="311593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584973" y="4327035"/>
            <a:ext cx="230474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Figure 6.6</a:t>
            </a:r>
          </a:p>
          <a:p>
            <a:r>
              <a:rPr lang="fr-CA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Schéma d’un </a:t>
            </a:r>
            <a:r>
              <a:rPr lang="fr-CA" sz="11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ostréon</a:t>
            </a:r>
            <a:endParaRPr lang="fr-CA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173038" y="185738"/>
            <a:ext cx="6297542" cy="9079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239713" indent="-239713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SzPct val="115000"/>
            </a:pPr>
            <a:r>
              <a:rPr lang="fr-CA" sz="2800" dirty="0" smtClean="0">
                <a:solidFill>
                  <a:srgbClr val="15492A"/>
                </a:solidFill>
                <a:latin typeface="Arial" charset="0"/>
              </a:rPr>
              <a:t>2.2.3</a:t>
            </a:r>
            <a:r>
              <a:rPr lang="fr-CA" sz="2800" dirty="0">
                <a:solidFill>
                  <a:srgbClr val="15492A"/>
                </a:solidFill>
                <a:latin typeface="Arial" charset="0"/>
              </a:rPr>
              <a:t>	</a:t>
            </a:r>
            <a:r>
              <a:rPr lang="fr-CA" sz="2800" u="sng" dirty="0" smtClean="0">
                <a:solidFill>
                  <a:srgbClr val="15492A"/>
                </a:solidFill>
                <a:latin typeface="Arial" charset="0"/>
              </a:rPr>
              <a:t>Anatomie microscopique </a:t>
            </a:r>
            <a:r>
              <a:rPr lang="fr-CA" sz="2800" u="sng" dirty="0">
                <a:solidFill>
                  <a:srgbClr val="15492A"/>
                </a:solidFill>
                <a:latin typeface="Arial" charset="0"/>
              </a:rPr>
              <a:t>des os</a:t>
            </a:r>
          </a:p>
          <a:p>
            <a:pPr>
              <a:spcBef>
                <a:spcPct val="25000"/>
              </a:spcBef>
              <a:buSzPct val="120000"/>
            </a:pPr>
            <a:r>
              <a:rPr lang="fr-FR" sz="2000" dirty="0">
                <a:solidFill>
                  <a:srgbClr val="15492A"/>
                </a:solidFill>
                <a:latin typeface="Arial" charset="0"/>
              </a:rPr>
              <a:t>Deux types de tissu osseux:</a:t>
            </a:r>
            <a:r>
              <a:rPr lang="fr-FR" sz="2000" b="1" i="1" dirty="0">
                <a:solidFill>
                  <a:srgbClr val="15492A"/>
                </a:solidFill>
                <a:latin typeface="Arial" charset="0"/>
              </a:rPr>
              <a:t> compact </a:t>
            </a:r>
            <a:r>
              <a:rPr lang="fr-FR" sz="2000" dirty="0">
                <a:solidFill>
                  <a:srgbClr val="15492A"/>
                </a:solidFill>
                <a:latin typeface="Arial" charset="0"/>
              </a:rPr>
              <a:t>et </a:t>
            </a:r>
            <a:r>
              <a:rPr lang="fr-FR" sz="2000" b="1" i="1" dirty="0">
                <a:solidFill>
                  <a:srgbClr val="15492A"/>
                </a:solidFill>
                <a:latin typeface="Arial" charset="0"/>
              </a:rPr>
              <a:t>spongieux</a:t>
            </a:r>
          </a:p>
        </p:txBody>
      </p:sp>
    </p:spTree>
    <p:extLst>
      <p:ext uri="{BB962C8B-B14F-4D97-AF65-F5344CB8AC3E}">
        <p14:creationId xmlns:p14="http://schemas.microsoft.com/office/powerpoint/2010/main" val="2255916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298450" y="1422748"/>
            <a:ext cx="3723087" cy="4611339"/>
          </a:xfrm>
        </p:spPr>
        <p:txBody>
          <a:bodyPr>
            <a:normAutofit/>
          </a:bodyPr>
          <a:lstStyle/>
          <a:p>
            <a:pPr>
              <a:buFont typeface="Arial"/>
              <a:buChar char="•"/>
            </a:pPr>
            <a:r>
              <a:rPr lang="fr-CA" sz="1400" b="1" u="sng" dirty="0" smtClean="0">
                <a:solidFill>
                  <a:srgbClr val="C00000"/>
                </a:solidFill>
              </a:rPr>
              <a:t>Pas </a:t>
            </a:r>
            <a:r>
              <a:rPr lang="fr-CA" sz="1400" b="1" u="sng" dirty="0">
                <a:solidFill>
                  <a:srgbClr val="C00000"/>
                </a:solidFill>
              </a:rPr>
              <a:t>d’</a:t>
            </a:r>
            <a:r>
              <a:rPr lang="fr-CA" sz="1400" b="1" u="sng" dirty="0" err="1">
                <a:solidFill>
                  <a:srgbClr val="C00000"/>
                </a:solidFill>
              </a:rPr>
              <a:t>ostéon</a:t>
            </a:r>
            <a:endParaRPr lang="fr-CA" sz="1400" b="1" u="sng" dirty="0">
              <a:solidFill>
                <a:srgbClr val="C00000"/>
              </a:solidFill>
            </a:endParaRPr>
          </a:p>
          <a:p>
            <a:pPr lvl="1">
              <a:spcBef>
                <a:spcPts val="600"/>
              </a:spcBef>
              <a:buSzPct val="90000"/>
              <a:buFont typeface="Arial" charset="0"/>
              <a:buChar char="−"/>
            </a:pPr>
            <a:r>
              <a:rPr lang="fr-CA" sz="1600" dirty="0">
                <a:latin typeface="Arial" charset="0"/>
              </a:rPr>
              <a:t>Constitué de </a:t>
            </a:r>
            <a:r>
              <a:rPr lang="fr-CA" sz="1600" b="1" i="1" dirty="0" err="1">
                <a:latin typeface="Arial" charset="0"/>
              </a:rPr>
              <a:t>trabécules</a:t>
            </a:r>
            <a:r>
              <a:rPr lang="fr-CA" sz="1600" i="1" dirty="0">
                <a:latin typeface="Arial" charset="0"/>
              </a:rPr>
              <a:t> </a:t>
            </a:r>
            <a:r>
              <a:rPr lang="fr-CA" sz="1600" dirty="0">
                <a:latin typeface="Arial" charset="0"/>
              </a:rPr>
              <a:t>(</a:t>
            </a:r>
            <a:r>
              <a:rPr lang="fr-CA" sz="1600" i="1" dirty="0">
                <a:latin typeface="Arial" charset="0"/>
              </a:rPr>
              <a:t>travées</a:t>
            </a:r>
            <a:r>
              <a:rPr lang="fr-CA" sz="1600" dirty="0">
                <a:latin typeface="Arial" charset="0"/>
              </a:rPr>
              <a:t>)</a:t>
            </a:r>
            <a:r>
              <a:rPr lang="fr-CA" sz="1600" i="1" dirty="0">
                <a:latin typeface="Arial" charset="0"/>
              </a:rPr>
              <a:t>, </a:t>
            </a:r>
            <a:r>
              <a:rPr lang="fr-CA" sz="1600" dirty="0">
                <a:latin typeface="Arial" charset="0"/>
              </a:rPr>
              <a:t>lesquelles sont composées de lamelles irrégulières, de lacunes (et leurs ostéocytes) et de canalicules (mais sans canal central).</a:t>
            </a:r>
          </a:p>
          <a:p>
            <a:pPr lvl="1">
              <a:spcBef>
                <a:spcPts val="600"/>
              </a:spcBef>
              <a:buSzPct val="90000"/>
              <a:buFont typeface="Arial" charset="0"/>
              <a:buChar char="−"/>
            </a:pPr>
            <a:r>
              <a:rPr lang="fr-CA" sz="1600" dirty="0">
                <a:latin typeface="Arial" charset="0"/>
              </a:rPr>
              <a:t>Les espaces entres les </a:t>
            </a:r>
            <a:r>
              <a:rPr lang="fr-CA" sz="1600" dirty="0" err="1">
                <a:latin typeface="Arial" charset="0"/>
              </a:rPr>
              <a:t>trabécules</a:t>
            </a:r>
            <a:r>
              <a:rPr lang="fr-CA" sz="1600" dirty="0">
                <a:latin typeface="Arial" charset="0"/>
              </a:rPr>
              <a:t> sont remplis de moelle osseuse rouge</a:t>
            </a:r>
            <a:endParaRPr lang="fr-CA" sz="1400" b="1" u="sng" dirty="0">
              <a:solidFill>
                <a:srgbClr val="FF0000"/>
              </a:solidFill>
            </a:endParaRPr>
          </a:p>
          <a:p>
            <a:endParaRPr lang="fr-CA" dirty="0"/>
          </a:p>
        </p:txBody>
      </p:sp>
      <p:pic>
        <p:nvPicPr>
          <p:cNvPr id="3" name="Picture 2" descr="Capture d'écran 2015-12-26 18.39.57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2150" y="1940110"/>
            <a:ext cx="3159602" cy="308061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585469" y="5444070"/>
            <a:ext cx="373049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Figure 6.4 Vue tridimensionnelle grossie </a:t>
            </a:r>
          </a:p>
          <a:p>
            <a:r>
              <a:rPr lang="fr-CA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des os spongieux et compact</a:t>
            </a:r>
            <a:endParaRPr lang="fr-CA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290011" y="2269342"/>
            <a:ext cx="10583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000" dirty="0" smtClean="0">
                <a:latin typeface="Verdana"/>
                <a:cs typeface="Verdana"/>
              </a:rPr>
              <a:t>Os compact</a:t>
            </a:r>
            <a:endParaRPr lang="fr-CA" sz="1000" dirty="0">
              <a:latin typeface="Verdana"/>
              <a:cs typeface="Verdan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301769" y="2974838"/>
            <a:ext cx="98774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000" dirty="0" smtClean="0">
                <a:latin typeface="Verdana"/>
                <a:cs typeface="Verdana"/>
              </a:rPr>
              <a:t>Endoste</a:t>
            </a:r>
            <a:endParaRPr lang="fr-CA" sz="1000" dirty="0">
              <a:latin typeface="Verdana"/>
              <a:cs typeface="Verdana"/>
            </a:endParaRPr>
          </a:p>
        </p:txBody>
      </p:sp>
      <p:cxnSp>
        <p:nvCxnSpPr>
          <p:cNvPr id="9" name="Straight Connector 8"/>
          <p:cNvCxnSpPr/>
          <p:nvPr/>
        </p:nvCxnSpPr>
        <p:spPr>
          <a:xfrm flipH="1" flipV="1">
            <a:off x="4832900" y="2939563"/>
            <a:ext cx="388043" cy="2351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3880432" y="2821980"/>
            <a:ext cx="15051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000" dirty="0" smtClean="0">
                <a:latin typeface="Verdana"/>
                <a:cs typeface="Verdana"/>
              </a:rPr>
              <a:t>Os spongieux</a:t>
            </a:r>
            <a:endParaRPr lang="fr-CA" sz="1000" dirty="0">
              <a:latin typeface="Verdana"/>
              <a:cs typeface="Verdana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52667" y="881869"/>
            <a:ext cx="44294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u="sng" dirty="0">
                <a:latin typeface="Arial" panose="020B0604020202020204" pitchFamily="34" charset="0"/>
                <a:cs typeface="Arial" panose="020B0604020202020204" pitchFamily="34" charset="0"/>
              </a:rPr>
              <a:t>Os </a:t>
            </a:r>
            <a:r>
              <a:rPr lang="fr-CA" u="sng" dirty="0" smtClean="0">
                <a:latin typeface="Arial" panose="020B0604020202020204" pitchFamily="34" charset="0"/>
                <a:cs typeface="Arial" panose="020B0604020202020204" pitchFamily="34" charset="0"/>
              </a:rPr>
              <a:t>spongieux: os </a:t>
            </a:r>
            <a:r>
              <a:rPr lang="fr-CA" u="sng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trabéculaire</a:t>
            </a:r>
            <a:r>
              <a:rPr lang="fr-CA" u="sng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fr-CA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588907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2" descr="06-03cLongBone_L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75"/>
          <a:stretch>
            <a:fillRect/>
          </a:stretch>
        </p:blipFill>
        <p:spPr bwMode="auto">
          <a:xfrm>
            <a:off x="4587875" y="766763"/>
            <a:ext cx="4556125" cy="588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Rectangle 7"/>
          <p:cNvSpPr>
            <a:spLocks noChangeArrowheads="1"/>
          </p:cNvSpPr>
          <p:nvPr/>
        </p:nvSpPr>
        <p:spPr bwMode="auto">
          <a:xfrm>
            <a:off x="476250" y="682625"/>
            <a:ext cx="3968750" cy="532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>
              <a:spcAft>
                <a:spcPct val="15000"/>
              </a:spcAft>
              <a:buSzPct val="85000"/>
              <a:buFont typeface="Wingdings" pitchFamily="2" charset="2"/>
              <a:buChar char="§"/>
            </a:pPr>
            <a:r>
              <a:rPr lang="fr-CA" sz="2000" b="1" i="1" dirty="0">
                <a:solidFill>
                  <a:srgbClr val="C00000"/>
                </a:solidFill>
                <a:latin typeface="Arial" charset="0"/>
              </a:rPr>
              <a:t> </a:t>
            </a:r>
            <a:r>
              <a:rPr lang="fr-CA" sz="2000" i="1" dirty="0">
                <a:solidFill>
                  <a:srgbClr val="C00000"/>
                </a:solidFill>
                <a:latin typeface="Arial" charset="0"/>
              </a:rPr>
              <a:t>Périoste</a:t>
            </a:r>
            <a:r>
              <a:rPr lang="fr-CA" sz="2000" dirty="0">
                <a:solidFill>
                  <a:srgbClr val="C00000"/>
                </a:solidFill>
                <a:latin typeface="Arial" charset="0"/>
              </a:rPr>
              <a:t>:</a:t>
            </a:r>
          </a:p>
          <a:p>
            <a:pPr marL="333375" lvl="1" indent="-153988">
              <a:buSzPct val="90000"/>
              <a:buFont typeface="Arial" charset="0"/>
              <a:buChar char="−"/>
            </a:pPr>
            <a:r>
              <a:rPr lang="fr-CA" sz="1600" dirty="0">
                <a:latin typeface="Arial" charset="0"/>
              </a:rPr>
              <a:t>Épaisse membrane qui recouvre toute la surface de l’os à l’exception des cartilages articulaires.</a:t>
            </a:r>
          </a:p>
          <a:p>
            <a:pPr marL="333375" lvl="1" indent="-153988">
              <a:spcBef>
                <a:spcPct val="30000"/>
              </a:spcBef>
              <a:buSzPct val="90000"/>
              <a:buFont typeface="Arial" charset="0"/>
              <a:buChar char="−"/>
            </a:pPr>
            <a:r>
              <a:rPr lang="fr-CA" sz="1600" dirty="0">
                <a:latin typeface="Arial" charset="0"/>
              </a:rPr>
              <a:t>Fixé à l’os par d’épais faisceaux de collagène (</a:t>
            </a:r>
            <a:r>
              <a:rPr lang="fr-CA" sz="1600" i="1" dirty="0">
                <a:latin typeface="Arial" charset="0"/>
              </a:rPr>
              <a:t>fibres de </a:t>
            </a:r>
            <a:r>
              <a:rPr lang="fr-CA" sz="1600" i="1" dirty="0" err="1">
                <a:latin typeface="Arial" charset="0"/>
              </a:rPr>
              <a:t>Sharpey</a:t>
            </a:r>
            <a:r>
              <a:rPr lang="fr-CA" sz="1600" dirty="0">
                <a:latin typeface="Arial" charset="0"/>
              </a:rPr>
              <a:t>).</a:t>
            </a:r>
          </a:p>
          <a:p>
            <a:pPr marL="333375" lvl="1" indent="-153988">
              <a:spcBef>
                <a:spcPct val="30000"/>
              </a:spcBef>
              <a:buSzPct val="90000"/>
              <a:buFont typeface="Arial" charset="0"/>
              <a:buChar char="−"/>
            </a:pPr>
            <a:r>
              <a:rPr lang="fr-CA" sz="1600" dirty="0">
                <a:latin typeface="Arial" charset="0"/>
              </a:rPr>
              <a:t>Constitué de deux couches:</a:t>
            </a:r>
          </a:p>
          <a:p>
            <a:pPr marL="541338" lvl="2" indent="-184150">
              <a:buSzPct val="75000"/>
              <a:buFont typeface="Wingdings" pitchFamily="2" charset="2"/>
              <a:buChar char="§"/>
            </a:pPr>
            <a:r>
              <a:rPr lang="fr-CA" sz="1600" i="1" dirty="0">
                <a:latin typeface="Arial" charset="0"/>
              </a:rPr>
              <a:t>Couche fibreuse</a:t>
            </a:r>
            <a:r>
              <a:rPr lang="fr-CA" sz="1600" dirty="0">
                <a:latin typeface="Arial" charset="0"/>
              </a:rPr>
              <a:t>: couche externe; tissu conjonctif dense irrégulier.</a:t>
            </a:r>
          </a:p>
          <a:p>
            <a:pPr marL="541338" lvl="2" indent="-184150">
              <a:buSzPct val="75000"/>
              <a:buFont typeface="Wingdings" pitchFamily="2" charset="2"/>
              <a:buChar char="§"/>
            </a:pPr>
            <a:r>
              <a:rPr lang="fr-CA" sz="1600" i="1" dirty="0">
                <a:latin typeface="Arial" charset="0"/>
              </a:rPr>
              <a:t>Couche ostéogénique</a:t>
            </a:r>
            <a:r>
              <a:rPr lang="fr-CA" sz="1600" dirty="0">
                <a:latin typeface="Arial" charset="0"/>
              </a:rPr>
              <a:t>: couche interne; comporte surtout des ostéoblastes et ostéoclastes.</a:t>
            </a:r>
          </a:p>
          <a:p>
            <a:pPr>
              <a:spcBef>
                <a:spcPct val="50000"/>
              </a:spcBef>
              <a:spcAft>
                <a:spcPct val="15000"/>
              </a:spcAft>
              <a:buSzPct val="85000"/>
              <a:buFont typeface="Wingdings" pitchFamily="2" charset="2"/>
              <a:buChar char="§"/>
            </a:pPr>
            <a:r>
              <a:rPr lang="fr-CA" sz="2000" i="1" dirty="0">
                <a:solidFill>
                  <a:srgbClr val="C00000"/>
                </a:solidFill>
                <a:latin typeface="Arial" charset="0"/>
              </a:rPr>
              <a:t> Endoste</a:t>
            </a:r>
            <a:r>
              <a:rPr lang="fr-CA" sz="2000" dirty="0">
                <a:solidFill>
                  <a:srgbClr val="C00000"/>
                </a:solidFill>
                <a:latin typeface="Arial" charset="0"/>
              </a:rPr>
              <a:t>:</a:t>
            </a:r>
          </a:p>
          <a:p>
            <a:pPr marL="333375" lvl="1" indent="-153988">
              <a:buSzPct val="90000"/>
              <a:buFont typeface="Arial" charset="0"/>
              <a:buChar char="−"/>
            </a:pPr>
            <a:r>
              <a:rPr lang="fr-CA" sz="1600" dirty="0">
                <a:latin typeface="Arial" charset="0"/>
              </a:rPr>
              <a:t>Fine membrane de tissu conjonctif qui tapisse les surfaces osseuses internes (</a:t>
            </a:r>
            <a:r>
              <a:rPr lang="fr-CA" sz="1600" dirty="0" err="1">
                <a:latin typeface="Arial" charset="0"/>
              </a:rPr>
              <a:t>trabécules</a:t>
            </a:r>
            <a:r>
              <a:rPr lang="fr-CA" sz="1600" dirty="0">
                <a:latin typeface="Arial" charset="0"/>
              </a:rPr>
              <a:t> des os spongieux et canaux des os compact).</a:t>
            </a:r>
          </a:p>
          <a:p>
            <a:pPr marL="333375" lvl="1" indent="-153988">
              <a:spcBef>
                <a:spcPct val="30000"/>
              </a:spcBef>
              <a:buSzPct val="90000"/>
              <a:buFont typeface="Arial" charset="0"/>
              <a:buChar char="−"/>
            </a:pPr>
            <a:r>
              <a:rPr lang="fr-CA" sz="1600" dirty="0">
                <a:latin typeface="Arial" charset="0"/>
              </a:rPr>
              <a:t>Comporte des ostéoblastes et ostéoclastes.</a:t>
            </a:r>
          </a:p>
        </p:txBody>
      </p:sp>
      <p:sp>
        <p:nvSpPr>
          <p:cNvPr id="11268" name="Rectangle 8"/>
          <p:cNvSpPr>
            <a:spLocks noChangeArrowheads="1"/>
          </p:cNvSpPr>
          <p:nvPr/>
        </p:nvSpPr>
        <p:spPr bwMode="auto">
          <a:xfrm>
            <a:off x="254000" y="203349"/>
            <a:ext cx="22828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marL="239713" indent="-239713">
              <a:buFontTx/>
              <a:buChar char="•"/>
              <a:tabLst>
                <a:tab pos="239713" algn="l"/>
              </a:tabLst>
            </a:pPr>
            <a:r>
              <a:rPr lang="en-CA" u="sng" dirty="0">
                <a:solidFill>
                  <a:srgbClr val="C00000"/>
                </a:solidFill>
                <a:latin typeface="Arial" charset="0"/>
              </a:rPr>
              <a:t>Membranes</a:t>
            </a:r>
            <a:r>
              <a:rPr lang="en-CA" dirty="0">
                <a:solidFill>
                  <a:srgbClr val="C00000"/>
                </a:solidFill>
                <a:latin typeface="Arial" charset="0"/>
              </a:rPr>
              <a:t>: </a:t>
            </a:r>
          </a:p>
        </p:txBody>
      </p:sp>
      <p:sp>
        <p:nvSpPr>
          <p:cNvPr id="11269" name="Text Box 9"/>
          <p:cNvSpPr txBox="1">
            <a:spLocks noChangeArrowheads="1"/>
          </p:cNvSpPr>
          <p:nvPr/>
        </p:nvSpPr>
        <p:spPr bwMode="auto">
          <a:xfrm>
            <a:off x="7775575" y="6418263"/>
            <a:ext cx="1231900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sz="1100" dirty="0">
                <a:latin typeface="Arial" charset="0"/>
              </a:rPr>
              <a:t>Figure </a:t>
            </a:r>
            <a:r>
              <a:rPr lang="en-US" sz="1100" dirty="0" smtClean="0">
                <a:latin typeface="Arial" charset="0"/>
              </a:rPr>
              <a:t>6.4.c</a:t>
            </a:r>
            <a:endParaRPr lang="en-US" sz="1100" dirty="0">
              <a:latin typeface="Arial" charset="0"/>
            </a:endParaRPr>
          </a:p>
        </p:txBody>
      </p:sp>
      <p:sp>
        <p:nvSpPr>
          <p:cNvPr id="11270" name="Text Box 13"/>
          <p:cNvSpPr txBox="1">
            <a:spLocks noChangeArrowheads="1"/>
          </p:cNvSpPr>
          <p:nvPr/>
        </p:nvSpPr>
        <p:spPr bwMode="auto">
          <a:xfrm>
            <a:off x="8032750" y="903288"/>
            <a:ext cx="817563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" rIns="0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fr-CA" sz="1400" b="1" dirty="0">
                <a:latin typeface="Verdana" pitchFamily="34" charset="0"/>
              </a:rPr>
              <a:t>Endoste</a:t>
            </a:r>
          </a:p>
        </p:txBody>
      </p:sp>
      <p:sp>
        <p:nvSpPr>
          <p:cNvPr id="11271" name="Text Box 14"/>
          <p:cNvSpPr txBox="1">
            <a:spLocks noChangeArrowheads="1"/>
          </p:cNvSpPr>
          <p:nvPr/>
        </p:nvSpPr>
        <p:spPr bwMode="auto">
          <a:xfrm>
            <a:off x="4865688" y="3665538"/>
            <a:ext cx="950912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" rIns="0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fr-CA" sz="1400" b="1">
                <a:latin typeface="Verdana" pitchFamily="34" charset="0"/>
              </a:rPr>
              <a:t>Périoste</a:t>
            </a:r>
          </a:p>
        </p:txBody>
      </p:sp>
      <p:sp>
        <p:nvSpPr>
          <p:cNvPr id="11272" name="Text Box 15"/>
          <p:cNvSpPr txBox="1">
            <a:spLocks noChangeArrowheads="1"/>
          </p:cNvSpPr>
          <p:nvPr/>
        </p:nvSpPr>
        <p:spPr bwMode="auto">
          <a:xfrm>
            <a:off x="4886325" y="2414588"/>
            <a:ext cx="1198563" cy="38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" rIns="0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fr-CA" sz="1200">
                <a:latin typeface="Verdana" pitchFamily="34" charset="0"/>
              </a:rPr>
              <a:t>Moelle osseuse jaune</a:t>
            </a:r>
          </a:p>
        </p:txBody>
      </p:sp>
      <p:sp>
        <p:nvSpPr>
          <p:cNvPr id="11273" name="Text Box 16"/>
          <p:cNvSpPr txBox="1">
            <a:spLocks noChangeArrowheads="1"/>
          </p:cNvSpPr>
          <p:nvPr/>
        </p:nvSpPr>
        <p:spPr bwMode="auto">
          <a:xfrm>
            <a:off x="5067300" y="3257550"/>
            <a:ext cx="1198563" cy="22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" rIns="0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fr-CA" sz="1200">
                <a:latin typeface="Verdana" pitchFamily="34" charset="0"/>
              </a:rPr>
              <a:t>Os compact</a:t>
            </a:r>
          </a:p>
        </p:txBody>
      </p:sp>
      <p:sp>
        <p:nvSpPr>
          <p:cNvPr id="11274" name="Text Box 17"/>
          <p:cNvSpPr txBox="1">
            <a:spLocks noChangeArrowheads="1"/>
          </p:cNvSpPr>
          <p:nvPr/>
        </p:nvSpPr>
        <p:spPr bwMode="auto">
          <a:xfrm>
            <a:off x="5210175" y="4124325"/>
            <a:ext cx="1198563" cy="38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" rIns="0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fr-CA" sz="1200">
                <a:latin typeface="Verdana" pitchFamily="34" charset="0"/>
              </a:rPr>
              <a:t>Fibres</a:t>
            </a:r>
          </a:p>
          <a:p>
            <a:pPr>
              <a:lnSpc>
                <a:spcPct val="90000"/>
              </a:lnSpc>
            </a:pPr>
            <a:r>
              <a:rPr lang="fr-CA" sz="1200">
                <a:latin typeface="Verdana" pitchFamily="34" charset="0"/>
              </a:rPr>
              <a:t>de Sharpey</a:t>
            </a:r>
          </a:p>
        </p:txBody>
      </p:sp>
      <p:sp>
        <p:nvSpPr>
          <p:cNvPr id="11275" name="Text Box 18"/>
          <p:cNvSpPr txBox="1">
            <a:spLocks noChangeArrowheads="1"/>
          </p:cNvSpPr>
          <p:nvPr/>
        </p:nvSpPr>
        <p:spPr bwMode="auto">
          <a:xfrm>
            <a:off x="4827588" y="4851400"/>
            <a:ext cx="1198562" cy="38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" rIns="0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fr-CA" sz="1200">
                <a:latin typeface="Verdana" pitchFamily="34" charset="0"/>
              </a:rPr>
              <a:t>Artères nourricières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 descr="Capture d'écran 2015-12-26 12.04.44.png"/>
          <p:cNvPicPr>
            <a:picLocks noGrp="1" noChangeAspect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53531" b="-253531"/>
          <a:stretch>
            <a:fillRect/>
          </a:stretch>
        </p:blipFill>
        <p:spPr>
          <a:xfrm>
            <a:off x="98549" y="-1407734"/>
            <a:ext cx="9045451" cy="5772150"/>
          </a:xfrm>
        </p:spPr>
      </p:pic>
      <p:pic>
        <p:nvPicPr>
          <p:cNvPr id="4" name="Picture 3" descr="Capture d'écran 2015-12-26 12.04.08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28353"/>
            <a:ext cx="9184126" cy="1642122"/>
          </a:xfrm>
          <a:prstGeom prst="rect">
            <a:avLst/>
          </a:prstGeom>
        </p:spPr>
      </p:pic>
      <p:pic>
        <p:nvPicPr>
          <p:cNvPr id="5" name="Picture 4" descr="Capture d'écran 2015-12-26 12.04.54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53092"/>
            <a:ext cx="9144000" cy="172386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29150" y="458573"/>
            <a:ext cx="8501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dirty="0" smtClean="0">
                <a:latin typeface="Arial" panose="020B0604020202020204" pitchFamily="34" charset="0"/>
                <a:cs typeface="Arial" panose="020B0604020202020204" pitchFamily="34" charset="0"/>
              </a:rPr>
              <a:t>Comparaison entre tissu cartilagineux et osseux</a:t>
            </a:r>
            <a:endParaRPr lang="fr-CA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217101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/>
        <p:txBody>
          <a:bodyPr/>
          <a:lstStyle/>
          <a:p>
            <a:r>
              <a:rPr lang="fr-CA" u="sng" dirty="0">
                <a:solidFill>
                  <a:srgbClr val="C00000"/>
                </a:solidFill>
                <a:latin typeface="Arial" charset="0"/>
              </a:rPr>
              <a:t>Composition chimique du tissu </a:t>
            </a:r>
            <a:r>
              <a:rPr lang="fr-CA" u="sng" dirty="0" smtClean="0">
                <a:solidFill>
                  <a:srgbClr val="C00000"/>
                </a:solidFill>
                <a:latin typeface="Arial" charset="0"/>
              </a:rPr>
              <a:t>osseux</a:t>
            </a:r>
          </a:p>
          <a:p>
            <a:pPr>
              <a:buFont typeface="Wingdings" charset="2"/>
              <a:buChar char="ü"/>
            </a:pPr>
            <a:r>
              <a:rPr lang="fr-CA" sz="1400" dirty="0" smtClean="0">
                <a:latin typeface="Arial" charset="0"/>
              </a:rPr>
              <a:t>Partie organique: (les cellules des os et le matériau ostéoïde)         +</a:t>
            </a:r>
          </a:p>
          <a:p>
            <a:pPr>
              <a:buFont typeface="Wingdings" charset="2"/>
              <a:buChar char="ü"/>
            </a:pPr>
            <a:r>
              <a:rPr lang="fr-CA" sz="1400" dirty="0" smtClean="0">
                <a:latin typeface="Arial" charset="0"/>
              </a:rPr>
              <a:t>partie inorganique (les sels minéraux)</a:t>
            </a: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213533" y="1438466"/>
            <a:ext cx="4537055" cy="4877300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1828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88720" indent="-13716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7160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544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92024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Aft>
                <a:spcPct val="15000"/>
              </a:spcAft>
              <a:buClr>
                <a:schemeClr val="tx1"/>
              </a:buClr>
              <a:buSzPct val="110000"/>
              <a:buFontTx/>
              <a:buChar char="•"/>
            </a:pPr>
            <a:r>
              <a:rPr lang="fr-CA" sz="2600" b="1" dirty="0" smtClean="0">
                <a:latin typeface="Arial" charset="0"/>
              </a:rPr>
              <a:t> </a:t>
            </a:r>
            <a:r>
              <a:rPr lang="fr-CA" sz="2000" u="sng" dirty="0" smtClean="0">
                <a:latin typeface="Arial" charset="0"/>
              </a:rPr>
              <a:t>Cellules du tissu osseux</a:t>
            </a:r>
            <a:r>
              <a:rPr lang="fr-CA" sz="2000" dirty="0" smtClean="0">
                <a:latin typeface="Arial" charset="0"/>
              </a:rPr>
              <a:t>: </a:t>
            </a:r>
            <a:endParaRPr lang="fr-CA" sz="2000" dirty="0" smtClean="0">
              <a:latin typeface="Arial" charset="0"/>
            </a:endParaRPr>
          </a:p>
          <a:p>
            <a:pPr marL="0" indent="0">
              <a:spcAft>
                <a:spcPct val="15000"/>
              </a:spcAft>
              <a:buClr>
                <a:schemeClr val="tx1"/>
              </a:buClr>
              <a:buSzPct val="110000"/>
              <a:buFontTx/>
              <a:buChar char="•"/>
            </a:pPr>
            <a:r>
              <a:rPr lang="fr-CA" sz="1700" dirty="0" smtClean="0">
                <a:latin typeface="Arial" charset="0"/>
              </a:rPr>
              <a:t>sont </a:t>
            </a:r>
            <a:r>
              <a:rPr lang="fr-CA" sz="1700" dirty="0" smtClean="0">
                <a:latin typeface="Arial" charset="0"/>
              </a:rPr>
              <a:t>au nombre de </a:t>
            </a:r>
            <a:r>
              <a:rPr lang="fr-CA" sz="1700" dirty="0" smtClean="0">
                <a:solidFill>
                  <a:srgbClr val="C00000"/>
                </a:solidFill>
                <a:latin typeface="Arial" charset="0"/>
              </a:rPr>
              <a:t>5</a:t>
            </a:r>
            <a:r>
              <a:rPr lang="fr-CA" sz="1700" dirty="0" smtClean="0">
                <a:latin typeface="Arial" charset="0"/>
              </a:rPr>
              <a:t> Ostéogène, Ostéoblastes, Ostéocytes, Ostéoclastes et cellules bordantes</a:t>
            </a:r>
          </a:p>
          <a:p>
            <a:pPr marL="357188" lvl="1" indent="-177800">
              <a:spcAft>
                <a:spcPct val="0"/>
              </a:spcAft>
              <a:buClr>
                <a:schemeClr val="tx1"/>
              </a:buClr>
              <a:buSzPct val="80000"/>
            </a:pPr>
            <a:r>
              <a:rPr lang="fr-CA" sz="1800" b="1" dirty="0" smtClean="0">
                <a:solidFill>
                  <a:srgbClr val="C00000"/>
                </a:solidFill>
                <a:latin typeface="Arial" charset="0"/>
              </a:rPr>
              <a:t>Ostéogène: ostéoprogénitrice: </a:t>
            </a:r>
          </a:p>
          <a:p>
            <a:pPr marL="465138" lvl="1" indent="-285750">
              <a:spcAft>
                <a:spcPct val="0"/>
              </a:spcAft>
              <a:buClr>
                <a:schemeClr val="tx1"/>
              </a:buClr>
              <a:buSzPct val="80000"/>
              <a:buFontTx/>
              <a:buChar char="-"/>
            </a:pPr>
            <a:r>
              <a:rPr lang="fr-CA" sz="1500" dirty="0" smtClean="0">
                <a:latin typeface="Arial" charset="0"/>
              </a:rPr>
              <a:t>cellule souche; se trouve dans la couche fibreuse du périoste et de l’</a:t>
            </a:r>
            <a:r>
              <a:rPr lang="fr-CA" sz="1500" dirty="0" err="1" smtClean="0">
                <a:latin typeface="Arial" charset="0"/>
              </a:rPr>
              <a:t>endoste</a:t>
            </a:r>
            <a:r>
              <a:rPr lang="fr-CA" sz="1500" dirty="0" smtClean="0">
                <a:latin typeface="Arial" charset="0"/>
              </a:rPr>
              <a:t> </a:t>
            </a:r>
          </a:p>
          <a:p>
            <a:pPr marL="465138" lvl="1" indent="-285750">
              <a:spcAft>
                <a:spcPct val="0"/>
              </a:spcAft>
              <a:buClr>
                <a:schemeClr val="tx1"/>
              </a:buClr>
              <a:buSzPct val="80000"/>
              <a:buFontTx/>
              <a:buChar char="-"/>
            </a:pPr>
            <a:r>
              <a:rPr lang="fr-CA" sz="1500" dirty="0" smtClean="0">
                <a:latin typeface="Arial" charset="0"/>
              </a:rPr>
              <a:t>Dans les os en croissance ont Forme aplatie ou squameuse, certaines vont devenir ostéoblaste ou </a:t>
            </a:r>
            <a:r>
              <a:rPr lang="fr-CA" sz="1500" dirty="0" err="1" smtClean="0">
                <a:latin typeface="Arial" charset="0"/>
              </a:rPr>
              <a:t>bordantes</a:t>
            </a:r>
            <a:endParaRPr lang="fr-CA" sz="1500" dirty="0" smtClean="0">
              <a:latin typeface="Arial" charset="0"/>
            </a:endParaRPr>
          </a:p>
          <a:p>
            <a:pPr marL="357188" lvl="1" indent="-177800">
              <a:buClr>
                <a:schemeClr val="tx1"/>
              </a:buClr>
              <a:buSzPct val="80000"/>
            </a:pPr>
            <a:r>
              <a:rPr lang="fr-CA" sz="1800" b="1" dirty="0">
                <a:solidFill>
                  <a:srgbClr val="C00000"/>
                </a:solidFill>
                <a:latin typeface="Arial" charset="0"/>
              </a:rPr>
              <a:t>Ostéoblastes</a:t>
            </a:r>
            <a:r>
              <a:rPr lang="fr-CA" sz="1800" b="1" dirty="0" smtClean="0">
                <a:solidFill>
                  <a:srgbClr val="C00000"/>
                </a:solidFill>
                <a:latin typeface="Arial" charset="0"/>
              </a:rPr>
              <a:t>:</a:t>
            </a:r>
          </a:p>
          <a:p>
            <a:pPr marL="541338" lvl="2" indent="-184150">
              <a:buClr>
                <a:schemeClr val="tx1"/>
              </a:buClr>
              <a:buSzPct val="100000"/>
              <a:buFont typeface="Arial" charset="0"/>
              <a:buChar char="−"/>
            </a:pPr>
            <a:r>
              <a:rPr lang="fr-CA" sz="1500" dirty="0" smtClean="0">
                <a:latin typeface="Arial" charset="0"/>
              </a:rPr>
              <a:t>Cellules responsables de la synthèse de la matrice osseuse non encore minéralisé (90% des protéines de l’os) et des </a:t>
            </a:r>
            <a:r>
              <a:rPr lang="fr-CA" sz="1500" dirty="0" smtClean="0">
                <a:latin typeface="Arial" charset="0"/>
              </a:rPr>
              <a:t>protéines </a:t>
            </a:r>
            <a:r>
              <a:rPr lang="fr-CA" sz="1500" dirty="0" smtClean="0">
                <a:latin typeface="Arial" charset="0"/>
              </a:rPr>
              <a:t>qui vont formés le matériau </a:t>
            </a:r>
            <a:r>
              <a:rPr lang="fr-CA" sz="1600" dirty="0">
                <a:latin typeface="Arial" charset="0"/>
              </a:rPr>
              <a:t>ostéoïde </a:t>
            </a:r>
            <a:endParaRPr lang="fr-CA" sz="1600" dirty="0" smtClean="0">
              <a:latin typeface="Arial" charset="0"/>
            </a:endParaRPr>
          </a:p>
          <a:p>
            <a:pPr marL="541338" lvl="2" indent="-184150">
              <a:buClr>
                <a:schemeClr val="tx1"/>
              </a:buClr>
              <a:buSzPct val="100000"/>
              <a:buFont typeface="Arial" charset="0"/>
              <a:buChar char="−"/>
            </a:pPr>
            <a:r>
              <a:rPr lang="fr-CA" sz="1500" dirty="0" smtClean="0">
                <a:latin typeface="Arial" charset="0"/>
              </a:rPr>
              <a:t>Actives sous forme cubiques, inactives sous forme aplaties.</a:t>
            </a:r>
          </a:p>
          <a:p>
            <a:pPr marL="541338" lvl="2" indent="-184150">
              <a:spcAft>
                <a:spcPct val="0"/>
              </a:spcAft>
              <a:buClr>
                <a:schemeClr val="tx1"/>
              </a:buClr>
              <a:buSzPct val="100000"/>
              <a:buFont typeface="Arial" charset="0"/>
              <a:buChar char="−"/>
            </a:pPr>
            <a:r>
              <a:rPr lang="fr-CA" sz="1500" dirty="0" smtClean="0">
                <a:latin typeface="Arial" charset="0"/>
              </a:rPr>
              <a:t>Peuvent </a:t>
            </a:r>
            <a:r>
              <a:rPr lang="fr-CA" sz="1500" dirty="0" smtClean="0">
                <a:latin typeface="Arial" charset="0"/>
              </a:rPr>
              <a:t>devenir des ostéocytes  </a:t>
            </a:r>
          </a:p>
        </p:txBody>
      </p:sp>
      <p:pic>
        <p:nvPicPr>
          <p:cNvPr id="12" name="Picture 2" descr="figure_06_05_unlabele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76" r="49963" b="4758"/>
          <a:stretch>
            <a:fillRect/>
          </a:stretch>
        </p:blipFill>
        <p:spPr bwMode="auto">
          <a:xfrm>
            <a:off x="6359043" y="3922068"/>
            <a:ext cx="2606111" cy="2273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 descr="figure_06_05_unlabele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4631" b="4758"/>
          <a:stretch>
            <a:fillRect/>
          </a:stretch>
        </p:blipFill>
        <p:spPr bwMode="auto">
          <a:xfrm>
            <a:off x="6383521" y="1219798"/>
            <a:ext cx="2494433" cy="253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4"/>
          <p:cNvSpPr>
            <a:spLocks noChangeArrowheads="1"/>
          </p:cNvSpPr>
          <p:nvPr/>
        </p:nvSpPr>
        <p:spPr bwMode="auto">
          <a:xfrm>
            <a:off x="7114123" y="2242786"/>
            <a:ext cx="1799108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 algn="ctr"/>
            <a:r>
              <a:rPr lang="fr-CA" sz="1000" b="1" dirty="0">
                <a:latin typeface="Verdana"/>
                <a:cs typeface="Verdana"/>
              </a:rPr>
              <a:t>Cellule ostéogène</a:t>
            </a:r>
          </a:p>
        </p:txBody>
      </p:sp>
      <p:sp>
        <p:nvSpPr>
          <p:cNvPr id="15" name="Rectangle 23"/>
          <p:cNvSpPr>
            <a:spLocks noChangeArrowheads="1"/>
          </p:cNvSpPr>
          <p:nvPr/>
        </p:nvSpPr>
        <p:spPr bwMode="auto">
          <a:xfrm>
            <a:off x="6479144" y="4308582"/>
            <a:ext cx="2104839" cy="5147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 algn="ctr">
              <a:lnSpc>
                <a:spcPct val="91000"/>
              </a:lnSpc>
            </a:pPr>
            <a:r>
              <a:rPr lang="fr-CA" sz="1000" dirty="0">
                <a:latin typeface="Verdana"/>
                <a:cs typeface="Verdana"/>
              </a:rPr>
              <a:t>Cellule qui sécrète la matrice responsable de la croissance osseuse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702067" y="4879674"/>
            <a:ext cx="1846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CA" dirty="0"/>
          </a:p>
        </p:txBody>
      </p:sp>
      <p:sp>
        <p:nvSpPr>
          <p:cNvPr id="17" name="Rectangle 16"/>
          <p:cNvSpPr/>
          <p:nvPr/>
        </p:nvSpPr>
        <p:spPr>
          <a:xfrm>
            <a:off x="7231713" y="3997805"/>
            <a:ext cx="132875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sz="1000" b="1" dirty="0">
                <a:latin typeface="Verdana"/>
                <a:cs typeface="Verdana"/>
              </a:rPr>
              <a:t>Ostéoblastes</a:t>
            </a:r>
            <a:endParaRPr lang="fr-CA" sz="1000" dirty="0">
              <a:latin typeface="Verdana"/>
              <a:cs typeface="Verdana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854933" y="2751431"/>
            <a:ext cx="1846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CA" dirty="0"/>
          </a:p>
        </p:txBody>
      </p:sp>
      <p:sp>
        <p:nvSpPr>
          <p:cNvPr id="19" name="Rectangle 18"/>
          <p:cNvSpPr/>
          <p:nvPr/>
        </p:nvSpPr>
        <p:spPr>
          <a:xfrm>
            <a:off x="7243470" y="2504508"/>
            <a:ext cx="123468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CA" sz="1000" dirty="0">
                <a:latin typeface="Verdana"/>
                <a:cs typeface="Verdana"/>
              </a:rPr>
              <a:t>Cellule souche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468870" y="6290663"/>
            <a:ext cx="6361555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100" b="1" dirty="0">
                <a:latin typeface="Arial" panose="020B0604020202020204" pitchFamily="34" charset="0"/>
                <a:cs typeface="Arial" panose="020B0604020202020204" pitchFamily="34" charset="0"/>
              </a:rPr>
              <a:t>Figure 6.5  Comparaisons des différents types de cellules osseuses. </a:t>
            </a:r>
            <a:endParaRPr lang="fr-CA" sz="11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CA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Notez </a:t>
            </a:r>
            <a:r>
              <a:rPr lang="fr-CA" sz="1100" dirty="0">
                <a:latin typeface="Arial" panose="020B0604020202020204" pitchFamily="34" charset="0"/>
                <a:cs typeface="Arial" panose="020B0604020202020204" pitchFamily="34" charset="0"/>
              </a:rPr>
              <a:t>que la cellule bordante, structurellement semblable à la cellule ostéogène et fonctionnellement semblable à l’ostéocyte, n’est pas illustrée ici.</a:t>
            </a:r>
          </a:p>
        </p:txBody>
      </p:sp>
    </p:spTree>
    <p:extLst>
      <p:ext uri="{BB962C8B-B14F-4D97-AF65-F5344CB8AC3E}">
        <p14:creationId xmlns:p14="http://schemas.microsoft.com/office/powerpoint/2010/main" val="426770408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105830" y="564396"/>
            <a:ext cx="5021042" cy="5469691"/>
          </a:xfrm>
        </p:spPr>
        <p:txBody>
          <a:bodyPr>
            <a:normAutofit/>
          </a:bodyPr>
          <a:lstStyle/>
          <a:p>
            <a:pPr marL="179388" lvl="1" indent="0">
              <a:spcAft>
                <a:spcPct val="0"/>
              </a:spcAft>
              <a:buClr>
                <a:schemeClr val="tx1"/>
              </a:buClr>
              <a:buSzPct val="80000"/>
              <a:buNone/>
            </a:pPr>
            <a:r>
              <a:rPr lang="fr-CA" sz="1800" b="1" dirty="0" smtClean="0">
                <a:latin typeface="Arial" charset="0"/>
              </a:rPr>
              <a:t>   .</a:t>
            </a:r>
            <a:r>
              <a:rPr lang="fr-CA" sz="1800" b="1" dirty="0" smtClean="0">
                <a:solidFill>
                  <a:srgbClr val="C00000"/>
                </a:solidFill>
                <a:latin typeface="Arial" charset="0"/>
              </a:rPr>
              <a:t>Ostéocytes</a:t>
            </a:r>
            <a:r>
              <a:rPr lang="fr-CA" sz="1800" b="1" dirty="0">
                <a:solidFill>
                  <a:srgbClr val="C00000"/>
                </a:solidFill>
                <a:latin typeface="Arial" charset="0"/>
              </a:rPr>
              <a:t>:</a:t>
            </a:r>
          </a:p>
          <a:p>
            <a:pPr marL="541338" lvl="2" indent="-184150">
              <a:spcAft>
                <a:spcPct val="0"/>
              </a:spcAft>
              <a:buClr>
                <a:schemeClr val="tx1"/>
              </a:buClr>
              <a:buSzPct val="100000"/>
              <a:buFont typeface="Arial" charset="0"/>
              <a:buChar char="−"/>
            </a:pPr>
            <a:r>
              <a:rPr lang="fr-CA" sz="1500" dirty="0">
                <a:latin typeface="Arial" charset="0"/>
              </a:rPr>
              <a:t>Ostéoblastes </a:t>
            </a:r>
            <a:r>
              <a:rPr lang="fr-CA" sz="1500" dirty="0" smtClean="0">
                <a:latin typeface="Arial" charset="0"/>
              </a:rPr>
              <a:t>mûres; sous forme d’araignée, </a:t>
            </a:r>
            <a:r>
              <a:rPr lang="fr-CA" sz="1500" dirty="0">
                <a:latin typeface="Arial" charset="0"/>
              </a:rPr>
              <a:t>résident dans les </a:t>
            </a:r>
            <a:r>
              <a:rPr lang="fr-CA" sz="1500" dirty="0" smtClean="0">
                <a:latin typeface="Arial" charset="0"/>
              </a:rPr>
              <a:t>lacunes.</a:t>
            </a:r>
          </a:p>
          <a:p>
            <a:pPr marL="541338" lvl="2" indent="-184150">
              <a:spcAft>
                <a:spcPct val="0"/>
              </a:spcAft>
              <a:buClr>
                <a:schemeClr val="tx1"/>
              </a:buClr>
              <a:buSzPct val="100000"/>
              <a:buFont typeface="Arial" charset="0"/>
              <a:buChar char="−"/>
            </a:pPr>
            <a:r>
              <a:rPr lang="fr-CA" sz="1500" dirty="0" smtClean="0">
                <a:latin typeface="Arial" charset="0"/>
              </a:rPr>
              <a:t> </a:t>
            </a:r>
            <a:r>
              <a:rPr lang="fr-CA" sz="1500" dirty="0">
                <a:latin typeface="Arial" charset="0"/>
              </a:rPr>
              <a:t>Servent à maintenir </a:t>
            </a:r>
            <a:r>
              <a:rPr lang="fr-CA" sz="1500" dirty="0" smtClean="0">
                <a:latin typeface="Arial" charset="0"/>
              </a:rPr>
              <a:t>la matrice osseuse, à détecter les stimulus mécaniques et à transmettre l’information aux C. du remaniement (ostéoblastes et ostéoclastes)</a:t>
            </a:r>
          </a:p>
          <a:p>
            <a:pPr marL="357188" lvl="2" indent="0">
              <a:spcAft>
                <a:spcPct val="0"/>
              </a:spcAft>
              <a:buClr>
                <a:schemeClr val="tx1"/>
              </a:buClr>
              <a:buSzPct val="100000"/>
              <a:buNone/>
            </a:pPr>
            <a:r>
              <a:rPr lang="fr-CA" b="1" dirty="0" smtClean="0">
                <a:latin typeface="Arial" charset="0"/>
              </a:rPr>
              <a:t>.</a:t>
            </a:r>
            <a:r>
              <a:rPr lang="fr-CA" b="1" dirty="0" smtClean="0">
                <a:solidFill>
                  <a:srgbClr val="C00000"/>
                </a:solidFill>
                <a:latin typeface="Arial" charset="0"/>
              </a:rPr>
              <a:t>Cellules </a:t>
            </a:r>
            <a:r>
              <a:rPr lang="fr-CA" b="1" dirty="0" smtClean="0">
                <a:solidFill>
                  <a:srgbClr val="C00000"/>
                </a:solidFill>
                <a:latin typeface="Arial" charset="0"/>
              </a:rPr>
              <a:t>bordantes: </a:t>
            </a:r>
            <a:endParaRPr lang="fr-CA" sz="1500" dirty="0" smtClean="0">
              <a:solidFill>
                <a:srgbClr val="C00000"/>
              </a:solidFill>
              <a:latin typeface="Arial" charset="0"/>
            </a:endParaRPr>
          </a:p>
          <a:p>
            <a:pPr marL="541338" lvl="2" indent="-184150">
              <a:spcAft>
                <a:spcPct val="0"/>
              </a:spcAft>
              <a:buClr>
                <a:schemeClr val="tx1"/>
              </a:buClr>
              <a:buSzPct val="100000"/>
              <a:buFont typeface="Arial" charset="0"/>
              <a:buChar char="−"/>
            </a:pPr>
            <a:r>
              <a:rPr lang="fr-CA" sz="1400" dirty="0" smtClean="0">
                <a:latin typeface="Arial" charset="0"/>
              </a:rPr>
              <a:t>Cellules aplaties sont externes à l’os: C. périostiques, internes de l’os: C. </a:t>
            </a:r>
            <a:r>
              <a:rPr lang="fr-CA" sz="1400" dirty="0" err="1" smtClean="0">
                <a:latin typeface="Arial" charset="0"/>
              </a:rPr>
              <a:t>endostéales</a:t>
            </a:r>
            <a:endParaRPr lang="fr-CA" sz="1400" dirty="0">
              <a:latin typeface="Arial" charset="0"/>
            </a:endParaRPr>
          </a:p>
          <a:p>
            <a:pPr marL="541338" lvl="2" indent="-184150">
              <a:spcAft>
                <a:spcPct val="0"/>
              </a:spcAft>
              <a:buClr>
                <a:schemeClr val="tx1"/>
              </a:buClr>
              <a:buSzPct val="100000"/>
              <a:buFont typeface="Arial" charset="0"/>
              <a:buChar char="−"/>
            </a:pPr>
            <a:r>
              <a:rPr lang="fr-CA" sz="1400" dirty="0" smtClean="0">
                <a:latin typeface="Arial" charset="0"/>
              </a:rPr>
              <a:t>Entretiennent la matrice osseuse</a:t>
            </a:r>
          </a:p>
          <a:p>
            <a:pPr marL="179388" lvl="1" indent="0">
              <a:spcAft>
                <a:spcPct val="0"/>
              </a:spcAft>
              <a:buClr>
                <a:schemeClr val="tx1"/>
              </a:buClr>
              <a:buSzPct val="80000"/>
              <a:buNone/>
            </a:pPr>
            <a:r>
              <a:rPr lang="fr-CA" sz="1800" b="1" dirty="0" smtClean="0">
                <a:latin typeface="Arial" charset="0"/>
              </a:rPr>
              <a:t>  .</a:t>
            </a:r>
            <a:r>
              <a:rPr lang="fr-CA" sz="1800" b="1" dirty="0" smtClean="0">
                <a:solidFill>
                  <a:srgbClr val="C00000"/>
                </a:solidFill>
                <a:latin typeface="Arial" charset="0"/>
              </a:rPr>
              <a:t>Ostéoclastes: </a:t>
            </a:r>
            <a:endParaRPr lang="fr-CA" sz="1800" b="1" dirty="0" smtClean="0">
              <a:solidFill>
                <a:srgbClr val="C00000"/>
              </a:solidFill>
              <a:latin typeface="Arial" charset="0"/>
            </a:endParaRPr>
          </a:p>
          <a:p>
            <a:pPr marL="179388" lvl="1" indent="0">
              <a:spcAft>
                <a:spcPct val="0"/>
              </a:spcAft>
              <a:buClr>
                <a:schemeClr val="tx1"/>
              </a:buClr>
              <a:buSzPct val="80000"/>
              <a:buNone/>
            </a:pPr>
            <a:r>
              <a:rPr lang="fr-CA" sz="1800" b="1" dirty="0">
                <a:solidFill>
                  <a:srgbClr val="C00000"/>
                </a:solidFill>
                <a:latin typeface="Arial" charset="0"/>
              </a:rPr>
              <a:t> </a:t>
            </a:r>
            <a:r>
              <a:rPr lang="fr-CA" sz="1800" b="1" dirty="0" smtClean="0">
                <a:solidFill>
                  <a:srgbClr val="C00000"/>
                </a:solidFill>
                <a:latin typeface="Arial" charset="0"/>
              </a:rPr>
              <a:t>    </a:t>
            </a:r>
            <a:r>
              <a:rPr lang="fr-CA" sz="1400" dirty="0" smtClean="0">
                <a:latin typeface="Arial" charset="0"/>
              </a:rPr>
              <a:t>origine </a:t>
            </a:r>
            <a:r>
              <a:rPr lang="fr-CA" sz="1400" dirty="0" smtClean="0">
                <a:latin typeface="Arial" charset="0"/>
              </a:rPr>
              <a:t>identique que </a:t>
            </a:r>
            <a:r>
              <a:rPr lang="fr-CA" sz="1400" dirty="0" smtClean="0">
                <a:latin typeface="Arial" charset="0"/>
              </a:rPr>
              <a:t>celui les </a:t>
            </a:r>
            <a:r>
              <a:rPr lang="fr-CA" sz="1400" dirty="0" smtClean="0">
                <a:latin typeface="Arial" charset="0"/>
              </a:rPr>
              <a:t>macrophages</a:t>
            </a:r>
            <a:endParaRPr lang="fr-CA" sz="1400" b="1" dirty="0">
              <a:latin typeface="Arial" charset="0"/>
            </a:endParaRPr>
          </a:p>
          <a:p>
            <a:pPr marL="642938" lvl="2" indent="-285750">
              <a:spcAft>
                <a:spcPct val="0"/>
              </a:spcAft>
              <a:buClr>
                <a:schemeClr val="tx1"/>
              </a:buClr>
              <a:buSzPct val="100000"/>
              <a:buFont typeface="Arial"/>
              <a:buChar char="−"/>
            </a:pPr>
            <a:r>
              <a:rPr lang="fr-CA" sz="1500" dirty="0">
                <a:latin typeface="Arial" charset="0"/>
              </a:rPr>
              <a:t>Cellules géantes </a:t>
            </a:r>
            <a:r>
              <a:rPr lang="fr-CA" sz="1500" dirty="0" err="1">
                <a:latin typeface="Arial" charset="0"/>
              </a:rPr>
              <a:t>multinucléées</a:t>
            </a:r>
            <a:r>
              <a:rPr lang="fr-CA" sz="1500" dirty="0">
                <a:latin typeface="Arial" charset="0"/>
              </a:rPr>
              <a:t> </a:t>
            </a:r>
            <a:r>
              <a:rPr lang="fr-CA" sz="1500" dirty="0" smtClean="0">
                <a:latin typeface="Arial" charset="0"/>
              </a:rPr>
              <a:t>qui </a:t>
            </a:r>
            <a:r>
              <a:rPr lang="fr-CA" sz="1500" dirty="0">
                <a:latin typeface="Arial" charset="0"/>
              </a:rPr>
              <a:t>digèrent la matrice osseuse.</a:t>
            </a:r>
          </a:p>
          <a:p>
            <a:pPr marL="642938" lvl="2" indent="-285750">
              <a:spcAft>
                <a:spcPct val="0"/>
              </a:spcAft>
              <a:buClr>
                <a:schemeClr val="tx1"/>
              </a:buClr>
              <a:buSzPct val="100000"/>
              <a:buFont typeface="Arial"/>
              <a:buChar char="−"/>
            </a:pPr>
            <a:r>
              <a:rPr lang="fr-CA" sz="1500" dirty="0">
                <a:latin typeface="Arial" charset="0"/>
              </a:rPr>
              <a:t>Concentrés dans l’</a:t>
            </a:r>
            <a:r>
              <a:rPr lang="fr-CA" sz="1500" dirty="0" err="1">
                <a:latin typeface="Arial" charset="0"/>
              </a:rPr>
              <a:t>endoste</a:t>
            </a:r>
            <a:r>
              <a:rPr lang="fr-CA" sz="1500" dirty="0">
                <a:latin typeface="Arial" charset="0"/>
              </a:rPr>
              <a:t>. </a:t>
            </a:r>
          </a:p>
          <a:p>
            <a:pPr marL="541338" lvl="2" indent="-184150">
              <a:spcAft>
                <a:spcPct val="25000"/>
              </a:spcAft>
              <a:buClr>
                <a:schemeClr val="tx1"/>
              </a:buClr>
              <a:buSzPct val="100000"/>
              <a:buFont typeface="Arial" charset="0"/>
              <a:buChar char="−"/>
            </a:pPr>
            <a:r>
              <a:rPr lang="fr-CA" sz="1500" dirty="0">
                <a:latin typeface="Arial" charset="0"/>
              </a:rPr>
              <a:t>Sécrètent des enzymes qui digèrent la partie organique, et du </a:t>
            </a:r>
            <a:r>
              <a:rPr lang="fr-CA" sz="1500" dirty="0" smtClean="0">
                <a:latin typeface="Arial" charset="0"/>
              </a:rPr>
              <a:t>Hcl </a:t>
            </a:r>
            <a:r>
              <a:rPr lang="fr-CA" sz="1500" dirty="0">
                <a:latin typeface="Arial" charset="0"/>
              </a:rPr>
              <a:t>qui dissout les sels de calcium.</a:t>
            </a:r>
          </a:p>
          <a:p>
            <a:endParaRPr lang="fr-CA" dirty="0"/>
          </a:p>
        </p:txBody>
      </p:sp>
      <p:pic>
        <p:nvPicPr>
          <p:cNvPr id="3" name="Picture 2" descr="figure_06_05_unlabele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945" r="25130" b="4758"/>
          <a:stretch>
            <a:fillRect/>
          </a:stretch>
        </p:blipFill>
        <p:spPr bwMode="auto">
          <a:xfrm>
            <a:off x="6930426" y="482089"/>
            <a:ext cx="2213574" cy="24927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7678550" y="540880"/>
            <a:ext cx="109357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000" b="1" dirty="0">
                <a:latin typeface="Verdana"/>
                <a:cs typeface="Verdana"/>
              </a:rPr>
              <a:t>Ostéocytes</a:t>
            </a:r>
          </a:p>
        </p:txBody>
      </p:sp>
      <p:pic>
        <p:nvPicPr>
          <p:cNvPr id="5" name="Picture 1026" descr="figure_06_05_unlabele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779" b="4758"/>
          <a:stretch>
            <a:fillRect/>
          </a:stretch>
        </p:blipFill>
        <p:spPr bwMode="auto">
          <a:xfrm>
            <a:off x="6938707" y="3021871"/>
            <a:ext cx="2205293" cy="36202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7749103" y="3104178"/>
            <a:ext cx="114061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000" b="1" dirty="0">
                <a:latin typeface="Verdana"/>
                <a:cs typeface="Verdana"/>
              </a:rPr>
              <a:t>Ostéoclastes</a:t>
            </a:r>
          </a:p>
        </p:txBody>
      </p:sp>
      <p:sp>
        <p:nvSpPr>
          <p:cNvPr id="7" name="Rectangle 24"/>
          <p:cNvSpPr>
            <a:spLocks noChangeArrowheads="1"/>
          </p:cNvSpPr>
          <p:nvPr/>
        </p:nvSpPr>
        <p:spPr bwMode="auto">
          <a:xfrm>
            <a:off x="7125882" y="823731"/>
            <a:ext cx="1857903" cy="5103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 algn="ctr">
              <a:lnSpc>
                <a:spcPct val="90000"/>
              </a:lnSpc>
            </a:pPr>
            <a:r>
              <a:rPr lang="fr-CA" sz="1000" dirty="0">
                <a:latin typeface="Verdana"/>
                <a:cs typeface="Verdana"/>
              </a:rPr>
              <a:t>Cellule osseuse mûre qui entretient la matrice osseuse</a:t>
            </a:r>
          </a:p>
        </p:txBody>
      </p:sp>
      <p:sp>
        <p:nvSpPr>
          <p:cNvPr id="8" name="Rectangle 25"/>
          <p:cNvSpPr>
            <a:spLocks noChangeArrowheads="1"/>
          </p:cNvSpPr>
          <p:nvPr/>
        </p:nvSpPr>
        <p:spPr bwMode="auto">
          <a:xfrm>
            <a:off x="7443372" y="3621007"/>
            <a:ext cx="170062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 algn="ctr"/>
            <a:r>
              <a:rPr lang="fr-CA" sz="1000" dirty="0">
                <a:latin typeface="Verdana"/>
                <a:cs typeface="Verdana"/>
              </a:rPr>
              <a:t>Cellule qui réabsorbe la matière osseuse</a:t>
            </a:r>
          </a:p>
        </p:txBody>
      </p:sp>
    </p:spTree>
    <p:extLst>
      <p:ext uri="{BB962C8B-B14F-4D97-AF65-F5344CB8AC3E}">
        <p14:creationId xmlns:p14="http://schemas.microsoft.com/office/powerpoint/2010/main" val="99831717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idx="1"/>
          </p:nvPr>
        </p:nvSpPr>
        <p:spPr bwMode="auto">
          <a:xfrm>
            <a:off x="411562" y="2238104"/>
            <a:ext cx="8275240" cy="3205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 marL="0" indent="0">
              <a:buSzPct val="110000"/>
              <a:buNone/>
              <a:tabLst>
                <a:tab pos="347663" algn="l"/>
              </a:tabLst>
            </a:pPr>
            <a:r>
              <a:rPr lang="fr-CA" sz="2000" u="sng" dirty="0" smtClean="0">
                <a:latin typeface="Arial" charset="0"/>
              </a:rPr>
              <a:t>Matrice </a:t>
            </a:r>
            <a:r>
              <a:rPr lang="fr-CA" sz="2000" u="sng" dirty="0">
                <a:latin typeface="Arial" charset="0"/>
              </a:rPr>
              <a:t>osseuse (extracellulaire)</a:t>
            </a:r>
            <a:r>
              <a:rPr lang="fr-CA" sz="2000" dirty="0">
                <a:latin typeface="Arial" charset="0"/>
              </a:rPr>
              <a:t>:</a:t>
            </a:r>
            <a:endParaRPr lang="fr-CA" sz="2000" i="1" dirty="0">
              <a:latin typeface="Arial" charset="0"/>
            </a:endParaRPr>
          </a:p>
          <a:p>
            <a:pPr marL="347663" lvl="1" indent="-173038">
              <a:spcBef>
                <a:spcPct val="40000"/>
              </a:spcBef>
              <a:buSzPct val="80000"/>
              <a:buFont typeface="Wingdings" pitchFamily="2" charset="2"/>
              <a:buChar char="§"/>
              <a:tabLst>
                <a:tab pos="347663" algn="l"/>
              </a:tabLst>
            </a:pPr>
            <a:r>
              <a:rPr lang="fr-CA" sz="1800" dirty="0">
                <a:solidFill>
                  <a:srgbClr val="C00000"/>
                </a:solidFill>
                <a:latin typeface="Arial" charset="0"/>
              </a:rPr>
              <a:t>Partie </a:t>
            </a:r>
            <a:r>
              <a:rPr lang="fr-CA" sz="1800" dirty="0" smtClean="0">
                <a:solidFill>
                  <a:srgbClr val="C00000"/>
                </a:solidFill>
                <a:latin typeface="Arial" charset="0"/>
              </a:rPr>
              <a:t>organique:</a:t>
            </a:r>
            <a:endParaRPr lang="fr-CA" sz="1800" dirty="0">
              <a:solidFill>
                <a:srgbClr val="C00000"/>
              </a:solidFill>
              <a:latin typeface="Arial" charset="0"/>
            </a:endParaRPr>
          </a:p>
          <a:p>
            <a:pPr marL="347663" lvl="1" indent="-173038">
              <a:buSzPct val="80000"/>
              <a:buFont typeface="Wingdings" pitchFamily="2" charset="2"/>
              <a:buNone/>
              <a:tabLst>
                <a:tab pos="347663" algn="l"/>
              </a:tabLst>
            </a:pPr>
            <a:r>
              <a:rPr lang="fr-CA" sz="1800" dirty="0">
                <a:latin typeface="Arial" charset="0"/>
              </a:rPr>
              <a:t>	( = matériau </a:t>
            </a:r>
            <a:r>
              <a:rPr lang="fr-CA" sz="1800" i="1" dirty="0">
                <a:latin typeface="Arial" charset="0"/>
              </a:rPr>
              <a:t>ostéoïde</a:t>
            </a:r>
            <a:r>
              <a:rPr lang="fr-CA" sz="1800" dirty="0">
                <a:latin typeface="Arial" charset="0"/>
              </a:rPr>
              <a:t>): </a:t>
            </a:r>
          </a:p>
          <a:p>
            <a:pPr marL="541338" lvl="2" indent="-184150">
              <a:spcBef>
                <a:spcPct val="20000"/>
              </a:spcBef>
              <a:buSzPct val="100000"/>
              <a:buFont typeface="Arial" charset="0"/>
              <a:buChar char="−"/>
              <a:tabLst>
                <a:tab pos="347663" algn="l"/>
              </a:tabLst>
            </a:pPr>
            <a:r>
              <a:rPr lang="fr-CA" sz="1600" dirty="0">
                <a:latin typeface="Arial" charset="0"/>
              </a:rPr>
              <a:t>Composée de fibres collagènes (80%), protéines globulaires (15%) et de substance fondamentale (</a:t>
            </a:r>
            <a:r>
              <a:rPr lang="fr-CA" sz="1600" dirty="0" err="1">
                <a:latin typeface="Arial" charset="0"/>
              </a:rPr>
              <a:t>protéo</a:t>
            </a:r>
            <a:r>
              <a:rPr lang="fr-CA" sz="1600" dirty="0">
                <a:latin typeface="Arial" charset="0"/>
              </a:rPr>
              <a:t>- </a:t>
            </a:r>
            <a:r>
              <a:rPr lang="fr-CA" sz="1600" dirty="0" err="1">
                <a:latin typeface="Arial" charset="0"/>
              </a:rPr>
              <a:t>glycanes</a:t>
            </a:r>
            <a:r>
              <a:rPr lang="fr-CA" sz="1600" dirty="0">
                <a:latin typeface="Arial" charset="0"/>
              </a:rPr>
              <a:t> and glycoprotéines; 5%); toutes sécrétées par les ostéoblastes.</a:t>
            </a:r>
          </a:p>
          <a:p>
            <a:pPr marL="347663" lvl="1" indent="-173038">
              <a:spcBef>
                <a:spcPct val="50000"/>
              </a:spcBef>
              <a:buSzPct val="80000"/>
              <a:buFont typeface="Wingdings" pitchFamily="2" charset="2"/>
              <a:buChar char="§"/>
              <a:tabLst>
                <a:tab pos="347663" algn="l"/>
              </a:tabLst>
            </a:pPr>
            <a:r>
              <a:rPr lang="fr-CA" sz="1800" dirty="0">
                <a:solidFill>
                  <a:srgbClr val="C00000"/>
                </a:solidFill>
                <a:latin typeface="Arial" charset="0"/>
              </a:rPr>
              <a:t>Partie inorganique:</a:t>
            </a:r>
            <a:endParaRPr lang="fr-CA" sz="1600" dirty="0">
              <a:solidFill>
                <a:srgbClr val="C00000"/>
              </a:solidFill>
              <a:latin typeface="Arial" charset="0"/>
            </a:endParaRPr>
          </a:p>
          <a:p>
            <a:pPr marL="541338" lvl="2" indent="-184150">
              <a:spcBef>
                <a:spcPct val="20000"/>
              </a:spcBef>
              <a:buSzPct val="100000"/>
              <a:buFont typeface="Arial" charset="0"/>
              <a:buChar char="−"/>
              <a:tabLst>
                <a:tab pos="347663" algn="l"/>
              </a:tabLst>
            </a:pPr>
            <a:r>
              <a:rPr lang="fr-CA" sz="1600" dirty="0">
                <a:latin typeface="Arial" charset="0"/>
              </a:rPr>
              <a:t>Composée en grande partie de phosphate de calcium sous la forme de cristaux d’</a:t>
            </a:r>
            <a:r>
              <a:rPr lang="fr-CA" sz="1600" i="1" dirty="0">
                <a:latin typeface="Arial" charset="0"/>
              </a:rPr>
              <a:t>hydroxyapatite</a:t>
            </a:r>
            <a:r>
              <a:rPr lang="fr-CA" sz="1600" dirty="0">
                <a:latin typeface="Arial" charset="0"/>
              </a:rPr>
              <a:t> (formule générale: Ca</a:t>
            </a:r>
            <a:r>
              <a:rPr lang="fr-CA" sz="1600" baseline="-20000" dirty="0">
                <a:latin typeface="Arial" charset="0"/>
              </a:rPr>
              <a:t>10</a:t>
            </a:r>
            <a:r>
              <a:rPr lang="fr-CA" sz="1600" dirty="0">
                <a:latin typeface="Arial" charset="0"/>
              </a:rPr>
              <a:t>(PO</a:t>
            </a:r>
            <a:r>
              <a:rPr lang="fr-CA" sz="1600" baseline="-20000" dirty="0">
                <a:latin typeface="Arial" charset="0"/>
              </a:rPr>
              <a:t>4</a:t>
            </a:r>
            <a:r>
              <a:rPr lang="fr-CA" sz="1600" dirty="0">
                <a:latin typeface="Arial" charset="0"/>
              </a:rPr>
              <a:t>)</a:t>
            </a:r>
            <a:r>
              <a:rPr lang="fr-CA" sz="1600" baseline="-20000" dirty="0">
                <a:latin typeface="Arial" charset="0"/>
              </a:rPr>
              <a:t>6</a:t>
            </a:r>
            <a:r>
              <a:rPr lang="fr-CA" sz="1600" dirty="0">
                <a:latin typeface="Arial" charset="0"/>
              </a:rPr>
              <a:t>(OH)</a:t>
            </a:r>
            <a:r>
              <a:rPr lang="fr-CA" sz="1600" baseline="-20000" dirty="0">
                <a:latin typeface="Arial" charset="0"/>
              </a:rPr>
              <a:t>2</a:t>
            </a:r>
            <a:r>
              <a:rPr lang="fr-CA" sz="1600" dirty="0">
                <a:latin typeface="Arial" charset="0"/>
              </a:rPr>
              <a:t>). </a:t>
            </a:r>
          </a:p>
          <a:p>
            <a:pPr marL="541338" lvl="2" indent="-184150">
              <a:spcBef>
                <a:spcPct val="20000"/>
              </a:spcBef>
              <a:buSzPct val="100000"/>
              <a:buFont typeface="Arial" charset="0"/>
              <a:buChar char="−"/>
              <a:tabLst>
                <a:tab pos="347663" algn="l"/>
              </a:tabLst>
            </a:pPr>
            <a:r>
              <a:rPr lang="fr-CA" sz="1600" dirty="0">
                <a:latin typeface="Arial" charset="0"/>
              </a:rPr>
              <a:t>Contient aussi des sels de Mg, Na, et carbonate (CO</a:t>
            </a:r>
            <a:r>
              <a:rPr lang="fr-CA" sz="1600" baseline="-25000" dirty="0">
                <a:latin typeface="Arial" charset="0"/>
              </a:rPr>
              <a:t>3</a:t>
            </a:r>
            <a:r>
              <a:rPr lang="fr-CA" sz="1600" baseline="30000" dirty="0">
                <a:latin typeface="Arial" charset="0"/>
              </a:rPr>
              <a:t>2-</a:t>
            </a:r>
            <a:r>
              <a:rPr lang="fr-CA" sz="1600" dirty="0">
                <a:latin typeface="Arial" charset="0"/>
              </a:rPr>
              <a:t>).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1562" y="1152308"/>
            <a:ext cx="709875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SzPct val="110000"/>
              <a:buNone/>
              <a:tabLst>
                <a:tab pos="347663" algn="l"/>
              </a:tabLst>
            </a:pPr>
            <a:r>
              <a:rPr lang="fr-CA" dirty="0">
                <a:latin typeface="Arial" charset="0"/>
              </a:rPr>
              <a:t> </a:t>
            </a:r>
            <a:r>
              <a:rPr lang="fr-CA" u="sng" dirty="0">
                <a:solidFill>
                  <a:srgbClr val="C00000"/>
                </a:solidFill>
                <a:latin typeface="Arial" charset="0"/>
              </a:rPr>
              <a:t>Composition chimique du tissu osseux </a:t>
            </a:r>
            <a:r>
              <a:rPr lang="fr-CA" sz="1200" u="sng" dirty="0">
                <a:latin typeface="Arial" charset="0"/>
              </a:rPr>
              <a:t>(suite)</a:t>
            </a:r>
            <a:endParaRPr lang="fr-CA" sz="1200" dirty="0">
              <a:latin typeface="Arial" charset="0"/>
            </a:endParaRPr>
          </a:p>
          <a:p>
            <a:pPr marL="0" indent="0">
              <a:buSzPct val="110000"/>
              <a:buNone/>
              <a:tabLst>
                <a:tab pos="347663" algn="l"/>
              </a:tabLst>
            </a:pPr>
            <a:r>
              <a:rPr lang="fr-CA" sz="1400" dirty="0">
                <a:latin typeface="Arial" charset="0"/>
              </a:rPr>
              <a:t>la combinaison des matériaux organiques et inorganiques qui </a:t>
            </a:r>
            <a:r>
              <a:rPr lang="fr-CA" sz="1400" dirty="0" smtClean="0">
                <a:latin typeface="Arial" charset="0"/>
              </a:rPr>
              <a:t>confère</a:t>
            </a:r>
          </a:p>
          <a:p>
            <a:pPr marL="0" indent="0">
              <a:buSzPct val="110000"/>
              <a:buNone/>
              <a:tabLst>
                <a:tab pos="347663" algn="l"/>
              </a:tabLst>
            </a:pPr>
            <a:r>
              <a:rPr lang="fr-CA" sz="1400" dirty="0" smtClean="0">
                <a:latin typeface="Arial" charset="0"/>
              </a:rPr>
              <a:t> </a:t>
            </a:r>
            <a:r>
              <a:rPr lang="fr-CA" sz="1400" dirty="0">
                <a:latin typeface="Arial" charset="0"/>
              </a:rPr>
              <a:t>aux os leur haut degré de </a:t>
            </a:r>
            <a:r>
              <a:rPr lang="fr-CA" sz="1400" i="1" dirty="0">
                <a:latin typeface="Arial" charset="0"/>
              </a:rPr>
              <a:t>force de tension </a:t>
            </a:r>
            <a:r>
              <a:rPr lang="fr-CA" sz="1400" dirty="0">
                <a:latin typeface="Arial" charset="0"/>
              </a:rPr>
              <a:t>et de </a:t>
            </a:r>
            <a:r>
              <a:rPr lang="fr-CA" sz="1400" i="1" dirty="0">
                <a:latin typeface="Arial" charset="0"/>
              </a:rPr>
              <a:t>torsion</a:t>
            </a:r>
            <a:endParaRPr lang="fr-CA" sz="1400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397589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/>
          <p:cNvSpPr>
            <a:spLocks noChangeArrowheads="1"/>
          </p:cNvSpPr>
          <p:nvPr/>
        </p:nvSpPr>
        <p:spPr bwMode="auto">
          <a:xfrm>
            <a:off x="200297" y="1079863"/>
            <a:ext cx="8723041" cy="3800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Aft>
                <a:spcPct val="25000"/>
              </a:spcAft>
            </a:pPr>
            <a:r>
              <a:rPr lang="en-US" sz="3000" b="1" dirty="0">
                <a:solidFill>
                  <a:srgbClr val="15492A"/>
                </a:solidFill>
                <a:latin typeface="Arial" charset="0"/>
              </a:rPr>
              <a:t> </a:t>
            </a:r>
            <a:r>
              <a:rPr lang="fr-CA" sz="3000" b="1" dirty="0">
                <a:solidFill>
                  <a:srgbClr val="15492A"/>
                </a:solidFill>
                <a:latin typeface="Arial" charset="0"/>
              </a:rPr>
              <a:t>2</a:t>
            </a:r>
            <a:r>
              <a:rPr lang="fr-CA" sz="3000" b="1" dirty="0" smtClean="0">
                <a:solidFill>
                  <a:srgbClr val="15492A"/>
                </a:solidFill>
                <a:latin typeface="Arial" charset="0"/>
              </a:rPr>
              <a:t>.3  Croissance et remaniement des os </a:t>
            </a:r>
          </a:p>
          <a:p>
            <a:pPr eaLnBrk="1" hangingPunct="1">
              <a:spcAft>
                <a:spcPct val="25000"/>
              </a:spcAft>
            </a:pPr>
            <a:r>
              <a:rPr lang="fr-CA" b="1" dirty="0" smtClean="0">
                <a:solidFill>
                  <a:srgbClr val="15492A"/>
                </a:solidFill>
                <a:latin typeface="Arial" charset="0"/>
              </a:rPr>
              <a:t>         2.3.1</a:t>
            </a:r>
            <a:r>
              <a:rPr lang="fr-CA" b="1" dirty="0">
                <a:solidFill>
                  <a:srgbClr val="15492A"/>
                </a:solidFill>
                <a:latin typeface="Arial" charset="0"/>
              </a:rPr>
              <a:t>	</a:t>
            </a:r>
            <a:r>
              <a:rPr lang="fr-CA" b="1" dirty="0" smtClean="0">
                <a:solidFill>
                  <a:srgbClr val="15492A"/>
                </a:solidFill>
                <a:latin typeface="Arial" charset="0"/>
              </a:rPr>
              <a:t>Formation </a:t>
            </a:r>
            <a:r>
              <a:rPr lang="fr-CA" b="1" dirty="0">
                <a:solidFill>
                  <a:srgbClr val="15492A"/>
                </a:solidFill>
                <a:latin typeface="Arial" charset="0"/>
              </a:rPr>
              <a:t>des os</a:t>
            </a:r>
          </a:p>
          <a:p>
            <a:pPr marL="2255837" lvl="2" indent="-457200" eaLnBrk="1" hangingPunct="1">
              <a:buFont typeface="+mj-lt"/>
              <a:buAutoNum type="alphaLcPeriod"/>
            </a:pPr>
            <a:r>
              <a:rPr lang="fr-CA" sz="2000" dirty="0">
                <a:solidFill>
                  <a:srgbClr val="15492A"/>
                </a:solidFill>
                <a:latin typeface="Arial" charset="0"/>
              </a:rPr>
              <a:t>Ossification </a:t>
            </a:r>
            <a:r>
              <a:rPr lang="fr-CA" sz="2000" dirty="0" smtClean="0">
                <a:solidFill>
                  <a:srgbClr val="15492A"/>
                </a:solidFill>
                <a:latin typeface="Arial" charset="0"/>
              </a:rPr>
              <a:t>intra membraneuse</a:t>
            </a:r>
            <a:endParaRPr lang="fr-CA" sz="2000" dirty="0">
              <a:solidFill>
                <a:srgbClr val="15492A"/>
              </a:solidFill>
              <a:latin typeface="Arial" charset="0"/>
            </a:endParaRPr>
          </a:p>
          <a:p>
            <a:pPr marL="2255837" lvl="2" indent="-457200" eaLnBrk="1" hangingPunct="1">
              <a:buFont typeface="+mj-lt"/>
              <a:buAutoNum type="alphaLcPeriod"/>
            </a:pPr>
            <a:r>
              <a:rPr lang="fr-CA" sz="2000" dirty="0">
                <a:solidFill>
                  <a:srgbClr val="15492A"/>
                </a:solidFill>
                <a:latin typeface="Arial" charset="0"/>
              </a:rPr>
              <a:t>Ossification </a:t>
            </a:r>
            <a:r>
              <a:rPr lang="fr-CA" sz="2000" dirty="0" err="1" smtClean="0">
                <a:solidFill>
                  <a:srgbClr val="15492A"/>
                </a:solidFill>
                <a:latin typeface="Arial" charset="0"/>
              </a:rPr>
              <a:t>endochondrale</a:t>
            </a:r>
            <a:endParaRPr lang="fr-CA" sz="2000" dirty="0" smtClean="0">
              <a:solidFill>
                <a:srgbClr val="15492A"/>
              </a:solidFill>
              <a:latin typeface="Arial" charset="0"/>
            </a:endParaRPr>
          </a:p>
          <a:p>
            <a:pPr marL="1608138" lvl="1" indent="-800100" eaLnBrk="1" hangingPunct="1">
              <a:spcBef>
                <a:spcPct val="40000"/>
              </a:spcBef>
            </a:pPr>
            <a:r>
              <a:rPr lang="fr-CA" b="1" dirty="0" smtClean="0">
                <a:solidFill>
                  <a:srgbClr val="15492A"/>
                </a:solidFill>
                <a:latin typeface="Arial" charset="0"/>
              </a:rPr>
              <a:t>2.3.2	  Croissance des os après la naissance</a:t>
            </a:r>
          </a:p>
          <a:p>
            <a:pPr marL="2255837" lvl="2" indent="-457200" eaLnBrk="1" hangingPunct="1">
              <a:buFont typeface="+mj-lt"/>
              <a:buAutoNum type="alphaLcPeriod"/>
            </a:pPr>
            <a:r>
              <a:rPr lang="fr-CA" sz="2000" dirty="0" smtClean="0">
                <a:solidFill>
                  <a:srgbClr val="15492A"/>
                </a:solidFill>
                <a:latin typeface="Arial" charset="0"/>
              </a:rPr>
              <a:t>Croissance </a:t>
            </a:r>
            <a:r>
              <a:rPr lang="fr-CA" sz="2000" dirty="0">
                <a:solidFill>
                  <a:srgbClr val="15492A"/>
                </a:solidFill>
                <a:latin typeface="Arial" charset="0"/>
              </a:rPr>
              <a:t>en longueur</a:t>
            </a:r>
          </a:p>
          <a:p>
            <a:pPr marL="2152650" lvl="2" indent="-354013" eaLnBrk="1" hangingPunct="1">
              <a:buFontTx/>
              <a:buAutoNum type="alphaLcPeriod"/>
            </a:pPr>
            <a:r>
              <a:rPr lang="fr-CA" sz="2000" dirty="0">
                <a:solidFill>
                  <a:srgbClr val="15492A"/>
                </a:solidFill>
                <a:latin typeface="Arial" charset="0"/>
              </a:rPr>
              <a:t>Croissance en largeur</a:t>
            </a:r>
          </a:p>
          <a:p>
            <a:pPr marL="1608138" lvl="1" indent="-800100" eaLnBrk="1" hangingPunct="1">
              <a:spcBef>
                <a:spcPct val="40000"/>
              </a:spcBef>
            </a:pPr>
            <a:r>
              <a:rPr lang="fr-CA" b="1" dirty="0">
                <a:solidFill>
                  <a:srgbClr val="15492A"/>
                </a:solidFill>
                <a:latin typeface="Arial" charset="0"/>
              </a:rPr>
              <a:t>2</a:t>
            </a:r>
            <a:r>
              <a:rPr lang="fr-CA" b="1" dirty="0" smtClean="0">
                <a:solidFill>
                  <a:srgbClr val="15492A"/>
                </a:solidFill>
                <a:latin typeface="Arial" charset="0"/>
              </a:rPr>
              <a:t>.3.3</a:t>
            </a:r>
            <a:r>
              <a:rPr lang="fr-CA" b="1" dirty="0">
                <a:solidFill>
                  <a:srgbClr val="15492A"/>
                </a:solidFill>
                <a:latin typeface="Arial" charset="0"/>
              </a:rPr>
              <a:t>	 </a:t>
            </a:r>
            <a:r>
              <a:rPr lang="fr-CA" b="1" dirty="0" smtClean="0">
                <a:solidFill>
                  <a:srgbClr val="15492A"/>
                </a:solidFill>
                <a:latin typeface="Arial" charset="0"/>
              </a:rPr>
              <a:t> Remaniement </a:t>
            </a:r>
            <a:r>
              <a:rPr lang="fr-CA" b="1" dirty="0">
                <a:solidFill>
                  <a:srgbClr val="15492A"/>
                </a:solidFill>
                <a:latin typeface="Arial" charset="0"/>
              </a:rPr>
              <a:t>des os</a:t>
            </a:r>
          </a:p>
          <a:p>
            <a:pPr marL="2255837" lvl="2" indent="-457200" eaLnBrk="1" hangingPunct="1">
              <a:buFont typeface="+mj-lt"/>
              <a:buAutoNum type="alphaLcPeriod"/>
            </a:pPr>
            <a:r>
              <a:rPr lang="fr-CA" sz="2000" dirty="0">
                <a:solidFill>
                  <a:srgbClr val="15492A"/>
                </a:solidFill>
                <a:latin typeface="Arial" charset="0"/>
              </a:rPr>
              <a:t>Régulation hormonale</a:t>
            </a:r>
          </a:p>
          <a:p>
            <a:pPr marL="2152650" lvl="2" indent="-354013" eaLnBrk="1" hangingPunct="1">
              <a:buFontTx/>
              <a:buAutoNum type="alphaLcPeriod"/>
            </a:pPr>
            <a:r>
              <a:rPr lang="fr-CA" sz="2000" dirty="0">
                <a:solidFill>
                  <a:srgbClr val="15492A"/>
                </a:solidFill>
                <a:latin typeface="Arial" charset="0"/>
              </a:rPr>
              <a:t>Régulation par sollicitation mécanique</a:t>
            </a:r>
          </a:p>
          <a:p>
            <a:pPr marL="1608138" lvl="1" indent="-800100" eaLnBrk="1" hangingPunct="1">
              <a:spcBef>
                <a:spcPct val="40000"/>
              </a:spcBef>
            </a:pPr>
            <a:r>
              <a:rPr lang="fr-CA" b="1" dirty="0">
                <a:solidFill>
                  <a:srgbClr val="15492A"/>
                </a:solidFill>
                <a:latin typeface="Arial" charset="0"/>
              </a:rPr>
              <a:t>2</a:t>
            </a:r>
            <a:r>
              <a:rPr lang="fr-CA" b="1" dirty="0" smtClean="0">
                <a:solidFill>
                  <a:srgbClr val="15492A"/>
                </a:solidFill>
                <a:latin typeface="Arial" charset="0"/>
              </a:rPr>
              <a:t>.3.4</a:t>
            </a:r>
            <a:r>
              <a:rPr lang="fr-CA" b="1" dirty="0">
                <a:solidFill>
                  <a:srgbClr val="15492A"/>
                </a:solidFill>
                <a:latin typeface="Arial" charset="0"/>
              </a:rPr>
              <a:t>	 </a:t>
            </a:r>
            <a:r>
              <a:rPr lang="fr-CA" b="1" dirty="0" smtClean="0">
                <a:solidFill>
                  <a:srgbClr val="15492A"/>
                </a:solidFill>
                <a:latin typeface="Arial" charset="0"/>
              </a:rPr>
              <a:t> Maladies </a:t>
            </a:r>
            <a:r>
              <a:rPr lang="fr-CA" b="1" dirty="0">
                <a:solidFill>
                  <a:srgbClr val="15492A"/>
                </a:solidFill>
                <a:latin typeface="Arial" charset="0"/>
              </a:rPr>
              <a:t>des os</a:t>
            </a:r>
            <a:endParaRPr lang="fr-CA" dirty="0">
              <a:solidFill>
                <a:srgbClr val="15492A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5"/>
          <p:cNvSpPr>
            <a:spLocks noChangeArrowheads="1"/>
          </p:cNvSpPr>
          <p:nvPr/>
        </p:nvSpPr>
        <p:spPr bwMode="auto">
          <a:xfrm>
            <a:off x="179818" y="1013163"/>
            <a:ext cx="8159218" cy="4839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r>
              <a:rPr lang="fr-CA" sz="2800" b="1" dirty="0">
                <a:solidFill>
                  <a:srgbClr val="15492A"/>
                </a:solidFill>
                <a:latin typeface="Arial" charset="0"/>
              </a:rPr>
              <a:t>2</a:t>
            </a:r>
            <a:r>
              <a:rPr lang="fr-CA" sz="2800" b="1" dirty="0" smtClean="0">
                <a:solidFill>
                  <a:srgbClr val="15492A"/>
                </a:solidFill>
                <a:latin typeface="Arial" charset="0"/>
              </a:rPr>
              <a:t>.3.1</a:t>
            </a:r>
            <a:r>
              <a:rPr lang="fr-CA" sz="2800" b="1" dirty="0">
                <a:solidFill>
                  <a:srgbClr val="15492A"/>
                </a:solidFill>
                <a:latin typeface="Arial" charset="0"/>
              </a:rPr>
              <a:t>	</a:t>
            </a:r>
            <a:r>
              <a:rPr lang="fr-CA" sz="2800" b="1" u="sng" dirty="0">
                <a:solidFill>
                  <a:srgbClr val="15492A"/>
                </a:solidFill>
                <a:latin typeface="Arial" charset="0"/>
              </a:rPr>
              <a:t>Formation des os</a:t>
            </a:r>
          </a:p>
          <a:p>
            <a:pPr marL="1165225" lvl="1" indent="-265113">
              <a:spcBef>
                <a:spcPct val="30000"/>
              </a:spcBef>
              <a:buSzPct val="90000"/>
              <a:buFont typeface="Arial" charset="0"/>
              <a:buChar char="−"/>
            </a:pPr>
            <a:endParaRPr lang="fr-CA" sz="2000" dirty="0" smtClean="0">
              <a:latin typeface="Arial" charset="0"/>
            </a:endParaRPr>
          </a:p>
          <a:p>
            <a:pPr marL="1165225" lvl="1" indent="-265113">
              <a:spcBef>
                <a:spcPct val="30000"/>
              </a:spcBef>
              <a:buSzPct val="90000"/>
              <a:buFont typeface="Arial" charset="0"/>
              <a:buChar char="−"/>
            </a:pPr>
            <a:r>
              <a:rPr lang="fr-CA" sz="2000" dirty="0" smtClean="0">
                <a:latin typeface="Arial" charset="0"/>
              </a:rPr>
              <a:t>Avant la 8</a:t>
            </a:r>
            <a:r>
              <a:rPr lang="fr-CA" sz="2000" baseline="30000" dirty="0" smtClean="0">
                <a:latin typeface="Arial" charset="0"/>
              </a:rPr>
              <a:t>ème</a:t>
            </a:r>
            <a:r>
              <a:rPr lang="fr-CA" sz="2000" dirty="0" smtClean="0">
                <a:latin typeface="Arial" charset="0"/>
              </a:rPr>
              <a:t> semaine le tissu osseux est composé de cartilage hyalin et de membrane fibreuse. C’est l’</a:t>
            </a:r>
            <a:r>
              <a:rPr lang="fr-CA" sz="2000" b="1" i="1" dirty="0" smtClean="0">
                <a:latin typeface="Arial" charset="0"/>
              </a:rPr>
              <a:t>ostéogenèse</a:t>
            </a:r>
            <a:r>
              <a:rPr lang="fr-CA" sz="2000" dirty="0" smtClean="0">
                <a:latin typeface="Arial" charset="0"/>
              </a:rPr>
              <a:t>. </a:t>
            </a:r>
          </a:p>
          <a:p>
            <a:pPr marL="1165225" lvl="1" indent="-265113">
              <a:spcBef>
                <a:spcPct val="30000"/>
              </a:spcBef>
              <a:buSzPct val="90000"/>
              <a:buFont typeface="Arial" charset="0"/>
              <a:buChar char="−"/>
            </a:pPr>
            <a:r>
              <a:rPr lang="fr-CA" sz="2000" dirty="0" smtClean="0">
                <a:latin typeface="Arial" charset="0"/>
              </a:rPr>
              <a:t>Après </a:t>
            </a:r>
            <a:r>
              <a:rPr lang="fr-CA" sz="2000" dirty="0">
                <a:latin typeface="Arial" charset="0"/>
              </a:rPr>
              <a:t>la 8</a:t>
            </a:r>
            <a:r>
              <a:rPr lang="fr-CA" sz="2000" baseline="30000" dirty="0">
                <a:latin typeface="Arial" charset="0"/>
              </a:rPr>
              <a:t>ème</a:t>
            </a:r>
            <a:r>
              <a:rPr lang="fr-CA" sz="2000" dirty="0">
                <a:latin typeface="Arial" charset="0"/>
              </a:rPr>
              <a:t> </a:t>
            </a:r>
            <a:r>
              <a:rPr lang="fr-CA" sz="2000" dirty="0" smtClean="0">
                <a:latin typeface="Arial" charset="0"/>
              </a:rPr>
              <a:t>semaine de la gestation, surviens l’ossification, elle sera </a:t>
            </a:r>
          </a:p>
          <a:p>
            <a:pPr marL="1801813" lvl="2" indent="-457200">
              <a:spcBef>
                <a:spcPts val="300"/>
              </a:spcBef>
              <a:buFont typeface="+mj-lt"/>
              <a:buAutoNum type="alphaLcPeriod"/>
            </a:pPr>
            <a:r>
              <a:rPr lang="fr-CA" sz="1400" dirty="0" err="1" smtClean="0">
                <a:latin typeface="+mn-lt"/>
              </a:rPr>
              <a:t>Intramembraneuse</a:t>
            </a:r>
            <a:r>
              <a:rPr lang="fr-CA" sz="1400" dirty="0" smtClean="0">
                <a:latin typeface="+mn-lt"/>
              </a:rPr>
              <a:t>  au niveau de la membrane fibreuse et donne naissance à </a:t>
            </a:r>
            <a:r>
              <a:rPr lang="fr-CA" sz="1400" dirty="0" smtClean="0">
                <a:solidFill>
                  <a:srgbClr val="FF0000"/>
                </a:solidFill>
                <a:latin typeface="+mn-lt"/>
              </a:rPr>
              <a:t>l’os </a:t>
            </a:r>
            <a:r>
              <a:rPr lang="fr-CA" sz="1400" dirty="0" err="1" smtClean="0">
                <a:solidFill>
                  <a:srgbClr val="FF0000"/>
                </a:solidFill>
                <a:latin typeface="+mn-lt"/>
              </a:rPr>
              <a:t>intramembraneux</a:t>
            </a:r>
            <a:endParaRPr lang="fr-CA" sz="1400" dirty="0" smtClean="0">
              <a:solidFill>
                <a:srgbClr val="FF0000"/>
              </a:solidFill>
              <a:latin typeface="+mn-lt"/>
            </a:endParaRPr>
          </a:p>
          <a:p>
            <a:pPr marL="1344613" lvl="2">
              <a:spcBef>
                <a:spcPts val="300"/>
              </a:spcBef>
            </a:pPr>
            <a:endParaRPr lang="fr-CA" sz="1400" dirty="0">
              <a:solidFill>
                <a:srgbClr val="FF0000"/>
              </a:solidFill>
              <a:latin typeface="+mn-lt"/>
            </a:endParaRPr>
          </a:p>
          <a:p>
            <a:pPr marL="1608138" lvl="2" indent="-263525">
              <a:spcBef>
                <a:spcPts val="300"/>
              </a:spcBef>
              <a:buFontTx/>
              <a:buAutoNum type="alphaLcPeriod"/>
            </a:pPr>
            <a:r>
              <a:rPr lang="fr-CA" sz="1400" dirty="0" smtClean="0">
                <a:latin typeface="+mn-lt"/>
              </a:rPr>
              <a:t>   et ossification </a:t>
            </a:r>
            <a:r>
              <a:rPr lang="fr-CA" sz="1400" dirty="0" err="1">
                <a:latin typeface="+mn-lt"/>
              </a:rPr>
              <a:t>endochondrale</a:t>
            </a:r>
            <a:r>
              <a:rPr lang="fr-CA" sz="1400" dirty="0">
                <a:latin typeface="+mn-lt"/>
              </a:rPr>
              <a:t> </a:t>
            </a:r>
            <a:r>
              <a:rPr lang="fr-CA" sz="1400" dirty="0" smtClean="0">
                <a:latin typeface="+mn-lt"/>
              </a:rPr>
              <a:t>au niveau du cartilage hyalin et donne naissance à </a:t>
            </a:r>
            <a:r>
              <a:rPr lang="fr-CA" sz="1400" dirty="0" smtClean="0">
                <a:solidFill>
                  <a:srgbClr val="FF0000"/>
                </a:solidFill>
                <a:latin typeface="+mn-lt"/>
              </a:rPr>
              <a:t>l’os </a:t>
            </a:r>
            <a:r>
              <a:rPr lang="fr-CA" sz="1400" dirty="0" smtClean="0">
                <a:solidFill>
                  <a:srgbClr val="FF0000"/>
                </a:solidFill>
                <a:latin typeface="+mn-lt"/>
              </a:rPr>
              <a:t>cartilagineux</a:t>
            </a:r>
            <a:endParaRPr lang="fr-CA" sz="2000" dirty="0" smtClean="0">
              <a:latin typeface="Arial" charset="0"/>
            </a:endParaRPr>
          </a:p>
          <a:p>
            <a:pPr marL="1165225" lvl="1" indent="-265113">
              <a:spcBef>
                <a:spcPct val="25000"/>
              </a:spcBef>
              <a:buSzPct val="90000"/>
              <a:buFont typeface="Arial" charset="0"/>
              <a:buChar char="−"/>
            </a:pPr>
            <a:r>
              <a:rPr lang="fr-CA" sz="2000" dirty="0" smtClean="0">
                <a:latin typeface="Arial" charset="0"/>
              </a:rPr>
              <a:t>L’ossification a partir de ces structures souples permettent de favoriser de multiples mitoses et donc une croissance rapide</a:t>
            </a:r>
            <a:endParaRPr lang="fr-CA" i="1" dirty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3" descr="06-07IntraOssif_1_L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561" b="16856"/>
          <a:stretch>
            <a:fillRect/>
          </a:stretch>
        </p:blipFill>
        <p:spPr bwMode="auto">
          <a:xfrm>
            <a:off x="4284663" y="1557338"/>
            <a:ext cx="3883025" cy="519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Text Box 14"/>
          <p:cNvSpPr txBox="1">
            <a:spLocks noChangeArrowheads="1"/>
          </p:cNvSpPr>
          <p:nvPr/>
        </p:nvSpPr>
        <p:spPr bwMode="auto">
          <a:xfrm>
            <a:off x="7602538" y="1776413"/>
            <a:ext cx="1306512" cy="33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" rIns="0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fr-CA" sz="1000">
                <a:latin typeface="Verdana" pitchFamily="34" charset="0"/>
              </a:rPr>
              <a:t>Cellule mésenchymateuse</a:t>
            </a:r>
          </a:p>
        </p:txBody>
      </p:sp>
      <p:sp>
        <p:nvSpPr>
          <p:cNvPr id="18436" name="Text Box 15"/>
          <p:cNvSpPr txBox="1">
            <a:spLocks noChangeArrowheads="1"/>
          </p:cNvSpPr>
          <p:nvPr/>
        </p:nvSpPr>
        <p:spPr bwMode="auto">
          <a:xfrm>
            <a:off x="7623175" y="2146300"/>
            <a:ext cx="1069975" cy="19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" rIns="0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fr-CA" sz="1000">
                <a:latin typeface="Verdana" pitchFamily="34" charset="0"/>
              </a:rPr>
              <a:t>Fibre collagène</a:t>
            </a:r>
          </a:p>
        </p:txBody>
      </p:sp>
      <p:sp>
        <p:nvSpPr>
          <p:cNvPr id="18437" name="Text Box 16"/>
          <p:cNvSpPr txBox="1">
            <a:spLocks noChangeArrowheads="1"/>
          </p:cNvSpPr>
          <p:nvPr/>
        </p:nvSpPr>
        <p:spPr bwMode="auto">
          <a:xfrm>
            <a:off x="7642225" y="2425700"/>
            <a:ext cx="1392238" cy="19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" rIns="0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fr-CA" sz="1000" b="1">
                <a:latin typeface="Verdana" pitchFamily="34" charset="0"/>
              </a:rPr>
              <a:t>Point d’ossification</a:t>
            </a:r>
          </a:p>
        </p:txBody>
      </p:sp>
      <p:sp>
        <p:nvSpPr>
          <p:cNvPr id="18438" name="Text Box 17"/>
          <p:cNvSpPr txBox="1">
            <a:spLocks noChangeArrowheads="1"/>
          </p:cNvSpPr>
          <p:nvPr/>
        </p:nvSpPr>
        <p:spPr bwMode="auto">
          <a:xfrm>
            <a:off x="7618413" y="2794000"/>
            <a:ext cx="1306512" cy="19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" rIns="0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fr-CA" sz="1000" dirty="0">
                <a:latin typeface="Verdana" pitchFamily="34" charset="0"/>
              </a:rPr>
              <a:t>Matériau ostéoïde</a:t>
            </a:r>
          </a:p>
        </p:txBody>
      </p:sp>
      <p:sp>
        <p:nvSpPr>
          <p:cNvPr id="18439" name="Text Box 18"/>
          <p:cNvSpPr txBox="1">
            <a:spLocks noChangeArrowheads="1"/>
          </p:cNvSpPr>
          <p:nvPr/>
        </p:nvSpPr>
        <p:spPr bwMode="auto">
          <a:xfrm>
            <a:off x="7620000" y="3089275"/>
            <a:ext cx="1306513" cy="19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" rIns="0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fr-CA" sz="1000">
                <a:latin typeface="Verdana" pitchFamily="34" charset="0"/>
              </a:rPr>
              <a:t>Ostéoblaste</a:t>
            </a:r>
          </a:p>
        </p:txBody>
      </p:sp>
      <p:sp>
        <p:nvSpPr>
          <p:cNvPr id="18440" name="Text Box 19"/>
          <p:cNvSpPr txBox="1">
            <a:spLocks noChangeArrowheads="1"/>
          </p:cNvSpPr>
          <p:nvPr/>
        </p:nvSpPr>
        <p:spPr bwMode="auto">
          <a:xfrm>
            <a:off x="7621588" y="4756150"/>
            <a:ext cx="819150" cy="19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" rIns="0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fr-CA" sz="1000">
                <a:latin typeface="Verdana" pitchFamily="34" charset="0"/>
              </a:rPr>
              <a:t>Ostéoblaste</a:t>
            </a:r>
          </a:p>
        </p:txBody>
      </p:sp>
      <p:sp>
        <p:nvSpPr>
          <p:cNvPr id="18441" name="Text Box 20"/>
          <p:cNvSpPr txBox="1">
            <a:spLocks noChangeArrowheads="1"/>
          </p:cNvSpPr>
          <p:nvPr/>
        </p:nvSpPr>
        <p:spPr bwMode="auto">
          <a:xfrm>
            <a:off x="7624763" y="5129213"/>
            <a:ext cx="1306512" cy="19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" rIns="0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fr-CA" sz="1000" dirty="0">
                <a:latin typeface="Verdana" pitchFamily="34" charset="0"/>
              </a:rPr>
              <a:t>Matériau ostéoïde</a:t>
            </a:r>
          </a:p>
        </p:txBody>
      </p:sp>
      <p:sp>
        <p:nvSpPr>
          <p:cNvPr id="18442" name="Text Box 21"/>
          <p:cNvSpPr txBox="1">
            <a:spLocks noChangeArrowheads="1"/>
          </p:cNvSpPr>
          <p:nvPr/>
        </p:nvSpPr>
        <p:spPr bwMode="auto">
          <a:xfrm>
            <a:off x="7626350" y="5367338"/>
            <a:ext cx="819150" cy="19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" rIns="0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fr-CA" sz="1000">
                <a:latin typeface="Verdana" pitchFamily="34" charset="0"/>
              </a:rPr>
              <a:t>Ostéocyte</a:t>
            </a:r>
          </a:p>
        </p:txBody>
      </p:sp>
      <p:sp>
        <p:nvSpPr>
          <p:cNvPr id="18443" name="Text Box 22"/>
          <p:cNvSpPr txBox="1">
            <a:spLocks noChangeArrowheads="1"/>
          </p:cNvSpPr>
          <p:nvPr/>
        </p:nvSpPr>
        <p:spPr bwMode="auto">
          <a:xfrm>
            <a:off x="7642225" y="5716588"/>
            <a:ext cx="1217613" cy="46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" rIns="0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fr-CA" sz="1000">
                <a:latin typeface="Verdana" pitchFamily="34" charset="0"/>
              </a:rPr>
              <a:t>Matrice osseuse nouvellement calcifiée</a:t>
            </a:r>
          </a:p>
        </p:txBody>
      </p:sp>
      <p:sp>
        <p:nvSpPr>
          <p:cNvPr id="18444" name="Rectangle 7"/>
          <p:cNvSpPr>
            <a:spLocks noChangeArrowheads="1"/>
          </p:cNvSpPr>
          <p:nvPr/>
        </p:nvSpPr>
        <p:spPr bwMode="auto">
          <a:xfrm>
            <a:off x="193674" y="238125"/>
            <a:ext cx="8272719" cy="6672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fr-CA" sz="2600" b="1" dirty="0" smtClean="0">
                <a:solidFill>
                  <a:srgbClr val="C00000"/>
                </a:solidFill>
                <a:latin typeface="Arial" charset="0"/>
              </a:rPr>
              <a:t>a. Ossification </a:t>
            </a:r>
            <a:r>
              <a:rPr lang="fr-CA" sz="2600" b="1" dirty="0" err="1" smtClean="0">
                <a:solidFill>
                  <a:srgbClr val="C00000"/>
                </a:solidFill>
                <a:latin typeface="Arial" charset="0"/>
              </a:rPr>
              <a:t>intramembraneuse</a:t>
            </a:r>
            <a:r>
              <a:rPr lang="fr-CA" sz="2600" b="1" dirty="0" smtClean="0">
                <a:solidFill>
                  <a:srgbClr val="C00000"/>
                </a:solidFill>
                <a:latin typeface="Arial" charset="0"/>
              </a:rPr>
              <a:t> </a:t>
            </a:r>
            <a:endParaRPr lang="fr-CA" sz="2600" b="1" dirty="0" smtClean="0">
              <a:solidFill>
                <a:srgbClr val="C00000"/>
              </a:solidFill>
              <a:latin typeface="Arial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fr-CA" sz="1400" dirty="0" smtClean="0">
                <a:latin typeface="Arial" charset="0"/>
              </a:rPr>
              <a:t>pour </a:t>
            </a:r>
            <a:r>
              <a:rPr lang="fr-CA" sz="1400" dirty="0" smtClean="0">
                <a:latin typeface="Arial" charset="0"/>
              </a:rPr>
              <a:t>les os du crane, les clavicules et une partie de la mandibule</a:t>
            </a:r>
          </a:p>
          <a:p>
            <a:pPr eaLnBrk="1" hangingPunct="1">
              <a:lnSpc>
                <a:spcPct val="90000"/>
              </a:lnSpc>
            </a:pPr>
            <a:endParaRPr lang="fr-CA" sz="2600" dirty="0">
              <a:latin typeface="Arial" charset="0"/>
            </a:endParaRPr>
          </a:p>
        </p:txBody>
      </p:sp>
      <p:sp>
        <p:nvSpPr>
          <p:cNvPr id="18445" name="Rectangle 9"/>
          <p:cNvSpPr>
            <a:spLocks noChangeArrowheads="1"/>
          </p:cNvSpPr>
          <p:nvPr/>
        </p:nvSpPr>
        <p:spPr bwMode="auto">
          <a:xfrm>
            <a:off x="587943" y="813762"/>
            <a:ext cx="7805169" cy="715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 marL="174625" indent="-174625">
              <a:spcBef>
                <a:spcPct val="25000"/>
              </a:spcBef>
              <a:buSzPct val="90000"/>
              <a:buFont typeface="Arial" charset="0"/>
              <a:buChar char="−"/>
            </a:pPr>
            <a:r>
              <a:rPr lang="fr-CA" sz="1800" dirty="0" smtClean="0">
                <a:latin typeface="Arial" charset="0"/>
              </a:rPr>
              <a:t>Remplacement </a:t>
            </a:r>
            <a:r>
              <a:rPr lang="fr-CA" sz="1800" dirty="0">
                <a:latin typeface="Arial" charset="0"/>
              </a:rPr>
              <a:t>direct du tissu conjonctif fibreux par de l’os</a:t>
            </a:r>
          </a:p>
          <a:p>
            <a:pPr marL="174625" indent="-174625">
              <a:spcBef>
                <a:spcPct val="25000"/>
              </a:spcBef>
              <a:buSzPct val="90000"/>
              <a:buFont typeface="Arial" charset="0"/>
              <a:buChar char="−"/>
            </a:pPr>
            <a:r>
              <a:rPr lang="fr-CA" sz="1800" dirty="0">
                <a:latin typeface="Arial" charset="0"/>
              </a:rPr>
              <a:t>Formation des os plats du crâne et de la mandibule.</a:t>
            </a:r>
          </a:p>
        </p:txBody>
      </p:sp>
      <p:sp>
        <p:nvSpPr>
          <p:cNvPr id="18446" name="Text Box 10"/>
          <p:cNvSpPr txBox="1">
            <a:spLocks noChangeArrowheads="1"/>
          </p:cNvSpPr>
          <p:nvPr/>
        </p:nvSpPr>
        <p:spPr bwMode="auto">
          <a:xfrm>
            <a:off x="7913688" y="6553200"/>
            <a:ext cx="1230312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sz="1400" b="1" dirty="0">
                <a:solidFill>
                  <a:schemeClr val="accent2"/>
                </a:solidFill>
                <a:latin typeface="Arial" charset="0"/>
              </a:rPr>
              <a:t>Figure </a:t>
            </a:r>
            <a:r>
              <a:rPr lang="en-US" sz="1400" b="1" dirty="0" smtClean="0">
                <a:solidFill>
                  <a:schemeClr val="accent2"/>
                </a:solidFill>
                <a:latin typeface="Arial" charset="0"/>
              </a:rPr>
              <a:t>6.9</a:t>
            </a:r>
            <a:endParaRPr lang="en-US" sz="1400" b="1" dirty="0">
              <a:solidFill>
                <a:schemeClr val="accent2"/>
              </a:solidFill>
              <a:latin typeface="Arial" charset="0"/>
            </a:endParaRPr>
          </a:p>
        </p:txBody>
      </p:sp>
      <p:sp>
        <p:nvSpPr>
          <p:cNvPr id="18447" name="Rectangle 23"/>
          <p:cNvSpPr>
            <a:spLocks noChangeArrowheads="1"/>
          </p:cNvSpPr>
          <p:nvPr/>
        </p:nvSpPr>
        <p:spPr bwMode="auto">
          <a:xfrm>
            <a:off x="576184" y="1796531"/>
            <a:ext cx="3659265" cy="4578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>
              <a:spcBef>
                <a:spcPct val="25000"/>
              </a:spcBef>
              <a:buSzPct val="90000"/>
              <a:buFont typeface="Arial" charset="0"/>
              <a:buChar char="−"/>
            </a:pPr>
            <a:r>
              <a:rPr lang="fr-CA" sz="1800" dirty="0">
                <a:latin typeface="Arial" charset="0"/>
              </a:rPr>
              <a:t> Se fait en </a:t>
            </a:r>
            <a:r>
              <a:rPr lang="fr-CA" sz="1800" dirty="0">
                <a:solidFill>
                  <a:srgbClr val="C00000"/>
                </a:solidFill>
                <a:latin typeface="Arial" charset="0"/>
              </a:rPr>
              <a:t>4</a:t>
            </a:r>
            <a:r>
              <a:rPr lang="fr-CA" sz="1800" dirty="0">
                <a:latin typeface="Arial" charset="0"/>
              </a:rPr>
              <a:t> étapes:</a:t>
            </a:r>
          </a:p>
          <a:p>
            <a:pPr marL="442913" lvl="1" indent="-263525">
              <a:spcBef>
                <a:spcPct val="25000"/>
              </a:spcBef>
              <a:buFontTx/>
              <a:buAutoNum type="circleNumWdWhitePlain"/>
            </a:pPr>
            <a:r>
              <a:rPr lang="fr-CA" sz="1800" b="1" dirty="0">
                <a:solidFill>
                  <a:srgbClr val="C00000"/>
                </a:solidFill>
                <a:latin typeface="Arial" charset="0"/>
              </a:rPr>
              <a:t>Formation d’un </a:t>
            </a:r>
            <a:r>
              <a:rPr lang="fr-CA" sz="1800" b="1" i="1" dirty="0">
                <a:solidFill>
                  <a:srgbClr val="C00000"/>
                </a:solidFill>
                <a:latin typeface="Arial" charset="0"/>
              </a:rPr>
              <a:t>point d’ossification</a:t>
            </a:r>
            <a:r>
              <a:rPr lang="fr-CA" sz="1800" dirty="0">
                <a:solidFill>
                  <a:srgbClr val="C00000"/>
                </a:solidFill>
                <a:latin typeface="Arial" charset="0"/>
              </a:rPr>
              <a:t> </a:t>
            </a:r>
            <a:endParaRPr lang="fr-CA" sz="1800" dirty="0" smtClean="0">
              <a:solidFill>
                <a:srgbClr val="C00000"/>
              </a:solidFill>
              <a:latin typeface="Arial" charset="0"/>
            </a:endParaRPr>
          </a:p>
          <a:p>
            <a:pPr marL="179388" lvl="1">
              <a:spcBef>
                <a:spcPct val="25000"/>
              </a:spcBef>
            </a:pPr>
            <a:r>
              <a:rPr lang="fr-CA" sz="1800" dirty="0">
                <a:solidFill>
                  <a:srgbClr val="C00000"/>
                </a:solidFill>
                <a:latin typeface="Arial" charset="0"/>
              </a:rPr>
              <a:t> </a:t>
            </a:r>
            <a:r>
              <a:rPr lang="fr-CA" sz="1800" dirty="0" smtClean="0">
                <a:solidFill>
                  <a:srgbClr val="C00000"/>
                </a:solidFill>
                <a:latin typeface="Arial" charset="0"/>
              </a:rPr>
              <a:t>    </a:t>
            </a:r>
            <a:r>
              <a:rPr lang="fr-CA" sz="1800" dirty="0" smtClean="0">
                <a:latin typeface="Arial" charset="0"/>
              </a:rPr>
              <a:t>dans </a:t>
            </a:r>
            <a:r>
              <a:rPr lang="fr-CA" sz="1800" dirty="0">
                <a:latin typeface="Arial" charset="0"/>
              </a:rPr>
              <a:t>la membrane fibreuse</a:t>
            </a:r>
          </a:p>
          <a:p>
            <a:pPr marL="628650" lvl="2" indent="-184150">
              <a:buSzPct val="80000"/>
              <a:buFont typeface="Arial" charset="0"/>
              <a:buChar char="−"/>
            </a:pPr>
            <a:r>
              <a:rPr lang="fr-CA" sz="1600" dirty="0">
                <a:latin typeface="Arial" charset="0"/>
              </a:rPr>
              <a:t>Formation d’ostéoblastes à partir de cellules du mésenchyme. </a:t>
            </a:r>
          </a:p>
          <a:p>
            <a:pPr marL="442913" lvl="1" indent="-263525">
              <a:spcBef>
                <a:spcPct val="25000"/>
              </a:spcBef>
            </a:pPr>
            <a:endParaRPr lang="fr-CA" sz="1600" dirty="0">
              <a:latin typeface="Arial" charset="0"/>
            </a:endParaRPr>
          </a:p>
          <a:p>
            <a:pPr marL="442913" lvl="1" indent="-263525">
              <a:spcBef>
                <a:spcPct val="25000"/>
              </a:spcBef>
            </a:pPr>
            <a:endParaRPr lang="fr-CA" sz="1600" dirty="0">
              <a:latin typeface="Arial" charset="0"/>
            </a:endParaRPr>
          </a:p>
          <a:p>
            <a:pPr marL="442913" lvl="1" indent="-263525">
              <a:spcBef>
                <a:spcPct val="25000"/>
              </a:spcBef>
              <a:buFontTx/>
              <a:buAutoNum type="circleNumWdWhitePlain" startAt="2"/>
            </a:pPr>
            <a:r>
              <a:rPr lang="fr-CA" sz="1800" b="1" dirty="0">
                <a:solidFill>
                  <a:srgbClr val="C00000"/>
                </a:solidFill>
                <a:latin typeface="Arial" charset="0"/>
              </a:rPr>
              <a:t>Calcification</a:t>
            </a:r>
            <a:endParaRPr lang="fr-CA" sz="1800" dirty="0">
              <a:solidFill>
                <a:srgbClr val="C00000"/>
              </a:solidFill>
              <a:latin typeface="Arial" charset="0"/>
            </a:endParaRPr>
          </a:p>
          <a:p>
            <a:pPr marL="628650" lvl="2" indent="-184150">
              <a:buSzPct val="80000"/>
              <a:buFont typeface="Arial" charset="0"/>
              <a:buChar char="−"/>
            </a:pPr>
            <a:r>
              <a:rPr lang="fr-CA" sz="1600" dirty="0">
                <a:latin typeface="Arial" charset="0"/>
              </a:rPr>
              <a:t>Les ostéoblastes sécrètent le matériau ostéoïde qui se minéralise par la suite (quelques jours).</a:t>
            </a:r>
          </a:p>
          <a:p>
            <a:pPr marL="628650" lvl="2" indent="-184150">
              <a:spcBef>
                <a:spcPct val="25000"/>
              </a:spcBef>
              <a:buSzPct val="80000"/>
              <a:buFont typeface="Arial" charset="0"/>
              <a:buChar char="−"/>
            </a:pPr>
            <a:r>
              <a:rPr lang="fr-CA" sz="1600" dirty="0">
                <a:latin typeface="Arial" charset="0"/>
              </a:rPr>
              <a:t>Les ostéoblastes enfermés deviennent des ostéocytes.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6" descr="06-07IntraOssif_2_L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294" b="10677"/>
          <a:stretch>
            <a:fillRect/>
          </a:stretch>
        </p:blipFill>
        <p:spPr bwMode="auto">
          <a:xfrm>
            <a:off x="4605338" y="1096963"/>
            <a:ext cx="3498850" cy="5761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428625" y="1157288"/>
            <a:ext cx="40068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marL="746125" lvl="1" indent="-457200">
              <a:spcBef>
                <a:spcPct val="25000"/>
              </a:spcBef>
              <a:buFontTx/>
              <a:buAutoNum type="circleNumWdWhitePlain" startAt="3"/>
            </a:pPr>
            <a:r>
              <a:rPr lang="fr-CA" sz="1800" b="1" dirty="0">
                <a:solidFill>
                  <a:srgbClr val="C00000"/>
                </a:solidFill>
                <a:latin typeface="Arial" charset="0"/>
              </a:rPr>
              <a:t>Formation des </a:t>
            </a:r>
            <a:r>
              <a:rPr lang="fr-CA" sz="1800" b="1" dirty="0" err="1">
                <a:solidFill>
                  <a:srgbClr val="C00000"/>
                </a:solidFill>
                <a:latin typeface="Arial" charset="0"/>
              </a:rPr>
              <a:t>trabécules</a:t>
            </a:r>
            <a:r>
              <a:rPr lang="fr-CA" sz="1800" b="1" dirty="0">
                <a:solidFill>
                  <a:srgbClr val="C00000"/>
                </a:solidFill>
                <a:latin typeface="Arial" charset="0"/>
              </a:rPr>
              <a:t> osseuses et du périoste</a:t>
            </a:r>
          </a:p>
        </p:txBody>
      </p:sp>
      <p:sp>
        <p:nvSpPr>
          <p:cNvPr id="19460" name="Text Box 4"/>
          <p:cNvSpPr txBox="1">
            <a:spLocks noChangeArrowheads="1"/>
          </p:cNvSpPr>
          <p:nvPr/>
        </p:nvSpPr>
        <p:spPr bwMode="auto">
          <a:xfrm>
            <a:off x="7913688" y="6553200"/>
            <a:ext cx="1230312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sz="1400" b="1" dirty="0">
                <a:solidFill>
                  <a:schemeClr val="accent2"/>
                </a:solidFill>
                <a:latin typeface="Arial" charset="0"/>
              </a:rPr>
              <a:t>Figure </a:t>
            </a:r>
            <a:r>
              <a:rPr lang="en-US" sz="1400" b="1" dirty="0" smtClean="0">
                <a:solidFill>
                  <a:schemeClr val="accent2"/>
                </a:solidFill>
                <a:latin typeface="Arial" charset="0"/>
              </a:rPr>
              <a:t>6.9</a:t>
            </a:r>
            <a:endParaRPr lang="en-US" sz="1400" b="1" dirty="0">
              <a:solidFill>
                <a:schemeClr val="accent2"/>
              </a:solidFill>
              <a:latin typeface="Arial" charset="0"/>
            </a:endParaRPr>
          </a:p>
        </p:txBody>
      </p:sp>
      <p:sp>
        <p:nvSpPr>
          <p:cNvPr id="19461" name="Text Box 6"/>
          <p:cNvSpPr txBox="1">
            <a:spLocks noChangeArrowheads="1"/>
          </p:cNvSpPr>
          <p:nvPr/>
        </p:nvSpPr>
        <p:spPr bwMode="auto">
          <a:xfrm>
            <a:off x="7688263" y="1158875"/>
            <a:ext cx="1306512" cy="33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" rIns="0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fr-CA" sz="1000">
                <a:latin typeface="Verdana" pitchFamily="34" charset="0"/>
              </a:rPr>
              <a:t>Formation du périoste</a:t>
            </a:r>
          </a:p>
        </p:txBody>
      </p:sp>
      <p:sp>
        <p:nvSpPr>
          <p:cNvPr id="19462" name="Text Box 8"/>
          <p:cNvSpPr txBox="1">
            <a:spLocks noChangeArrowheads="1"/>
          </p:cNvSpPr>
          <p:nvPr/>
        </p:nvSpPr>
        <p:spPr bwMode="auto">
          <a:xfrm>
            <a:off x="7688263" y="1939925"/>
            <a:ext cx="1392237" cy="33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" rIns="0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fr-CA" sz="1000">
                <a:latin typeface="Verdana" pitchFamily="34" charset="0"/>
              </a:rPr>
              <a:t>Trabécule de l’os spongieux</a:t>
            </a:r>
          </a:p>
        </p:txBody>
      </p:sp>
      <p:sp>
        <p:nvSpPr>
          <p:cNvPr id="19463" name="Text Box 10"/>
          <p:cNvSpPr txBox="1">
            <a:spLocks noChangeArrowheads="1"/>
          </p:cNvSpPr>
          <p:nvPr/>
        </p:nvSpPr>
        <p:spPr bwMode="auto">
          <a:xfrm>
            <a:off x="7677150" y="2430463"/>
            <a:ext cx="1306513" cy="19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" rIns="0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fr-CA" sz="1000">
                <a:latin typeface="Verdana" pitchFamily="34" charset="0"/>
              </a:rPr>
              <a:t>Vaisseau sanguin</a:t>
            </a:r>
          </a:p>
        </p:txBody>
      </p:sp>
      <p:sp>
        <p:nvSpPr>
          <p:cNvPr id="19464" name="Text Box 11"/>
          <p:cNvSpPr txBox="1">
            <a:spLocks noChangeArrowheads="1"/>
          </p:cNvSpPr>
          <p:nvPr/>
        </p:nvSpPr>
        <p:spPr bwMode="auto">
          <a:xfrm>
            <a:off x="7693025" y="4297363"/>
            <a:ext cx="568325" cy="15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" rIns="0" bIns="10800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fr-CA" sz="1000">
                <a:latin typeface="Verdana" pitchFamily="34" charset="0"/>
              </a:rPr>
              <a:t>Périoste</a:t>
            </a:r>
          </a:p>
        </p:txBody>
      </p:sp>
      <p:sp>
        <p:nvSpPr>
          <p:cNvPr id="19465" name="Text Box 12"/>
          <p:cNvSpPr txBox="1">
            <a:spLocks noChangeArrowheads="1"/>
          </p:cNvSpPr>
          <p:nvPr/>
        </p:nvSpPr>
        <p:spPr bwMode="auto">
          <a:xfrm>
            <a:off x="7675563" y="5067300"/>
            <a:ext cx="1306512" cy="19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" rIns="0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fr-CA" sz="1000">
                <a:latin typeface="Verdana" pitchFamily="34" charset="0"/>
              </a:rPr>
              <a:t>Os compact</a:t>
            </a:r>
          </a:p>
        </p:txBody>
      </p:sp>
      <p:sp>
        <p:nvSpPr>
          <p:cNvPr id="19466" name="Text Box 13"/>
          <p:cNvSpPr txBox="1">
            <a:spLocks noChangeArrowheads="1"/>
          </p:cNvSpPr>
          <p:nvPr/>
        </p:nvSpPr>
        <p:spPr bwMode="auto">
          <a:xfrm>
            <a:off x="7680325" y="4730750"/>
            <a:ext cx="819150" cy="19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" rIns="0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fr-CA" sz="1000">
                <a:latin typeface="Verdana" pitchFamily="34" charset="0"/>
              </a:rPr>
              <a:t>Ostéoblaste</a:t>
            </a:r>
          </a:p>
        </p:txBody>
      </p:sp>
      <p:sp>
        <p:nvSpPr>
          <p:cNvPr id="19467" name="Text Box 14"/>
          <p:cNvSpPr txBox="1">
            <a:spLocks noChangeArrowheads="1"/>
          </p:cNvSpPr>
          <p:nvPr/>
        </p:nvSpPr>
        <p:spPr bwMode="auto">
          <a:xfrm>
            <a:off x="7693025" y="5487988"/>
            <a:ext cx="1217613" cy="60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" rIns="0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fr-CA" sz="1000">
                <a:latin typeface="Verdana" pitchFamily="34" charset="0"/>
              </a:rPr>
              <a:t>Apparition de moelle osseuse rouge dans la cavité du diploé</a:t>
            </a:r>
          </a:p>
        </p:txBody>
      </p:sp>
      <p:sp>
        <p:nvSpPr>
          <p:cNvPr id="19468" name="Rectangle 17"/>
          <p:cNvSpPr>
            <a:spLocks noChangeArrowheads="1"/>
          </p:cNvSpPr>
          <p:nvPr/>
        </p:nvSpPr>
        <p:spPr bwMode="auto">
          <a:xfrm>
            <a:off x="470355" y="2954260"/>
            <a:ext cx="4028620" cy="296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 marL="746125" lvl="1" indent="-457200">
              <a:spcBef>
                <a:spcPct val="25000"/>
              </a:spcBef>
              <a:buFontTx/>
              <a:buAutoNum type="circleNumWdWhitePlain" startAt="4"/>
            </a:pPr>
            <a:r>
              <a:rPr lang="fr-CA" sz="1800" b="1" dirty="0">
                <a:solidFill>
                  <a:srgbClr val="C00000"/>
                </a:solidFill>
                <a:latin typeface="Arial" charset="0"/>
              </a:rPr>
              <a:t>Formation de l’os compact et de la moelle osseuse </a:t>
            </a:r>
            <a:r>
              <a:rPr lang="fr-CA" sz="1800" b="1" dirty="0" smtClean="0">
                <a:solidFill>
                  <a:srgbClr val="C00000"/>
                </a:solidFill>
                <a:latin typeface="Arial" charset="0"/>
              </a:rPr>
              <a:t>rouge</a:t>
            </a:r>
            <a:endParaRPr lang="fr-CA" sz="1800" b="1" dirty="0" smtClean="0">
              <a:solidFill>
                <a:srgbClr val="C00000"/>
              </a:solidFill>
              <a:latin typeface="Arial" charset="0"/>
            </a:endParaRPr>
          </a:p>
          <a:p>
            <a:pPr marL="288925" lvl="1">
              <a:spcBef>
                <a:spcPct val="25000"/>
              </a:spcBef>
            </a:pPr>
            <a:r>
              <a:rPr lang="fr-CA" sz="1400" dirty="0" smtClean="0">
                <a:latin typeface="Arial" charset="0"/>
              </a:rPr>
              <a:t>-Épaississement des</a:t>
            </a:r>
            <a:r>
              <a:rPr lang="fr-CA" sz="1800" b="1" dirty="0" smtClean="0">
                <a:latin typeface="Arial" charset="0"/>
              </a:rPr>
              <a:t> </a:t>
            </a:r>
            <a:r>
              <a:rPr lang="fr-CA" sz="1400" dirty="0" smtClean="0">
                <a:latin typeface="Arial" charset="0"/>
              </a:rPr>
              <a:t>travées situés sous le périoste donnant naissance à une  gaine d’os fibreux qui va devenir l’os compact définitif</a:t>
            </a:r>
          </a:p>
          <a:p>
            <a:pPr marL="288925" lvl="1">
              <a:spcBef>
                <a:spcPct val="25000"/>
              </a:spcBef>
            </a:pPr>
            <a:r>
              <a:rPr lang="fr-CA" sz="1400" dirty="0" smtClean="0">
                <a:latin typeface="Arial" charset="0"/>
              </a:rPr>
              <a:t>-À l’intérieur l’os spongieux fait de travées distinctes reste au centre</a:t>
            </a:r>
          </a:p>
          <a:p>
            <a:pPr marL="288925" lvl="1">
              <a:spcBef>
                <a:spcPct val="25000"/>
              </a:spcBef>
            </a:pPr>
            <a:r>
              <a:rPr lang="fr-CA" sz="1400" dirty="0" smtClean="0">
                <a:latin typeface="Arial" charset="0"/>
              </a:rPr>
              <a:t>-Les cellules mésenchymateuses se différencient en moelle osseuse.  </a:t>
            </a:r>
            <a:r>
              <a:rPr lang="fr-CA" sz="1800" dirty="0" smtClean="0">
                <a:latin typeface="Arial" charset="0"/>
              </a:rPr>
              <a:t> </a:t>
            </a:r>
            <a:endParaRPr lang="fr-CA" sz="1800" dirty="0">
              <a:latin typeface="Arial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46639" y="1740221"/>
            <a:ext cx="396274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400" dirty="0" smtClean="0">
                <a:latin typeface="+mn-lt"/>
              </a:rPr>
              <a:t>-Le matériau ostéoide est déposé entre les vaisseaux sanguins </a:t>
            </a:r>
          </a:p>
          <a:p>
            <a:r>
              <a:rPr lang="fr-CA" sz="1400" dirty="0" smtClean="0">
                <a:latin typeface="+mn-lt"/>
              </a:rPr>
              <a:t>-Le mésenchyme vascularisé se condense à la surface externe de l’os c’est le périoste.</a:t>
            </a:r>
          </a:p>
          <a:p>
            <a:endParaRPr lang="fr-C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3"/>
          <p:cNvSpPr>
            <a:spLocks noChangeArrowheads="1"/>
          </p:cNvSpPr>
          <p:nvPr/>
        </p:nvSpPr>
        <p:spPr bwMode="auto">
          <a:xfrm>
            <a:off x="193675" y="241300"/>
            <a:ext cx="5413375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b="1" dirty="0" smtClean="0">
                <a:solidFill>
                  <a:srgbClr val="C00000"/>
                </a:solidFill>
                <a:latin typeface="Arial" charset="0"/>
              </a:rPr>
              <a:t>b. Ossification </a:t>
            </a:r>
            <a:r>
              <a:rPr lang="en-US" b="1" dirty="0" err="1">
                <a:solidFill>
                  <a:srgbClr val="C00000"/>
                </a:solidFill>
                <a:latin typeface="Arial" charset="0"/>
              </a:rPr>
              <a:t>endochondrale</a:t>
            </a:r>
            <a:endParaRPr lang="en-US" dirty="0">
              <a:solidFill>
                <a:srgbClr val="C00000"/>
              </a:solidFill>
              <a:latin typeface="Arial" charset="0"/>
            </a:endParaRPr>
          </a:p>
        </p:txBody>
      </p:sp>
      <p:sp>
        <p:nvSpPr>
          <p:cNvPr id="19459" name="Rectangle 4"/>
          <p:cNvSpPr>
            <a:spLocks noChangeArrowheads="1"/>
          </p:cNvSpPr>
          <p:nvPr/>
        </p:nvSpPr>
        <p:spPr bwMode="auto">
          <a:xfrm>
            <a:off x="246937" y="634272"/>
            <a:ext cx="8619251" cy="59862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marL="174625" indent="-174625">
              <a:buSzPct val="90000"/>
              <a:buFont typeface="Arial" pitchFamily="34" charset="0"/>
              <a:buChar char="−"/>
              <a:defRPr/>
            </a:pPr>
            <a:r>
              <a:rPr lang="fr-CA" sz="1800" dirty="0">
                <a:latin typeface="Arial" charset="0"/>
              </a:rPr>
              <a:t>Ce processus implique le remplacement de cartilage hyalin, qui sert de «modèle» pour le développement de l’os.</a:t>
            </a:r>
          </a:p>
          <a:p>
            <a:pPr marL="174625" indent="-174625">
              <a:spcBef>
                <a:spcPct val="25000"/>
              </a:spcBef>
              <a:buSzPct val="90000"/>
              <a:buFont typeface="Arial" pitchFamily="34" charset="0"/>
              <a:buChar char="−"/>
              <a:defRPr/>
            </a:pPr>
            <a:r>
              <a:rPr lang="fr-CA" sz="1800" dirty="0">
                <a:latin typeface="Arial" charset="0"/>
              </a:rPr>
              <a:t>Entraîne la formation de </a:t>
            </a:r>
            <a:r>
              <a:rPr lang="fr-CA" sz="1800" dirty="0" smtClean="0">
                <a:latin typeface="Arial" charset="0"/>
              </a:rPr>
              <a:t>presque tout les os </a:t>
            </a:r>
            <a:r>
              <a:rPr lang="fr-CA" sz="1800" dirty="0">
                <a:latin typeface="Arial" charset="0"/>
              </a:rPr>
              <a:t>au-dessous du </a:t>
            </a:r>
            <a:r>
              <a:rPr lang="fr-CA" sz="1800" dirty="0" smtClean="0">
                <a:latin typeface="Arial" charset="0"/>
              </a:rPr>
              <a:t>crâne excepte les clavicules.</a:t>
            </a:r>
            <a:endParaRPr lang="fr-CA" sz="1800" dirty="0">
              <a:latin typeface="Arial" charset="0"/>
            </a:endParaRPr>
          </a:p>
          <a:p>
            <a:pPr marL="174625" indent="-174625">
              <a:spcBef>
                <a:spcPct val="25000"/>
              </a:spcBef>
              <a:buSzPct val="90000"/>
              <a:buFont typeface="Arial" pitchFamily="34" charset="0"/>
              <a:buChar char="−"/>
              <a:defRPr/>
            </a:pPr>
            <a:r>
              <a:rPr lang="fr-CA" sz="1800" dirty="0">
                <a:latin typeface="Arial" charset="0"/>
              </a:rPr>
              <a:t>Dans les </a:t>
            </a:r>
            <a:r>
              <a:rPr lang="fr-CA" sz="1800" u="sng" dirty="0">
                <a:latin typeface="Arial" charset="0"/>
              </a:rPr>
              <a:t>os longs</a:t>
            </a:r>
            <a:r>
              <a:rPr lang="fr-CA" sz="1800" dirty="0">
                <a:latin typeface="Arial" charset="0"/>
              </a:rPr>
              <a:t>, la formation commence au centre du cartilage, appelé </a:t>
            </a:r>
            <a:r>
              <a:rPr lang="fr-CA" sz="1800" i="1" dirty="0">
                <a:latin typeface="Arial" charset="0"/>
              </a:rPr>
              <a:t>point  </a:t>
            </a:r>
            <a:r>
              <a:rPr lang="fr-CA" sz="1800" dirty="0">
                <a:latin typeface="Arial" charset="0"/>
              </a:rPr>
              <a:t>(ou </a:t>
            </a:r>
            <a:r>
              <a:rPr lang="fr-CA" sz="1800" i="1" dirty="0">
                <a:latin typeface="Arial" charset="0"/>
              </a:rPr>
              <a:t>centre</a:t>
            </a:r>
            <a:r>
              <a:rPr lang="fr-CA" sz="1800" dirty="0">
                <a:latin typeface="Arial" charset="0"/>
              </a:rPr>
              <a:t>)</a:t>
            </a:r>
            <a:r>
              <a:rPr lang="fr-CA" sz="1800" i="1" dirty="0">
                <a:latin typeface="Arial" charset="0"/>
              </a:rPr>
              <a:t> d’ossification primaire</a:t>
            </a:r>
            <a:r>
              <a:rPr lang="fr-CA" sz="1800" dirty="0">
                <a:latin typeface="Arial" charset="0"/>
              </a:rPr>
              <a:t>, et comprend 5 étapes (Fig. 6.8):</a:t>
            </a:r>
          </a:p>
          <a:p>
            <a:pPr marL="357188" lvl="1" indent="-174625">
              <a:spcBef>
                <a:spcPct val="25000"/>
              </a:spcBef>
              <a:buSzPct val="80000"/>
              <a:buFont typeface="Wingdings" pitchFamily="2" charset="2"/>
              <a:buChar char="§"/>
              <a:defRPr/>
            </a:pPr>
            <a:r>
              <a:rPr lang="fr-CA" sz="1800" u="sng" dirty="0">
                <a:latin typeface="Arial" charset="0"/>
              </a:rPr>
              <a:t>Durant le développement du fœtus</a:t>
            </a:r>
            <a:r>
              <a:rPr lang="fr-CA" sz="1800" dirty="0">
                <a:latin typeface="Arial" charset="0"/>
              </a:rPr>
              <a:t>:</a:t>
            </a:r>
          </a:p>
          <a:p>
            <a:pPr marL="628650" lvl="2" indent="-271463">
              <a:buFontTx/>
              <a:buAutoNum type="circleNumWdWhitePlain"/>
              <a:defRPr/>
            </a:pPr>
            <a:r>
              <a:rPr lang="fr-CA" sz="1600" dirty="0">
                <a:latin typeface="Arial" charset="0"/>
              </a:rPr>
              <a:t>Formation d’une gaine osseuse autour de la diaphyse du modèle de cartilage hyalin.</a:t>
            </a:r>
          </a:p>
          <a:p>
            <a:pPr marL="628650" lvl="2" indent="-271463">
              <a:buFontTx/>
              <a:buAutoNum type="circleNumWdWhitePlain"/>
              <a:defRPr/>
            </a:pPr>
            <a:r>
              <a:rPr lang="fr-CA" sz="1600" dirty="0" smtClean="0">
                <a:latin typeface="Arial" charset="0"/>
              </a:rPr>
              <a:t>Le cartilage </a:t>
            </a:r>
            <a:r>
              <a:rPr lang="fr-CA" sz="1600" dirty="0">
                <a:latin typeface="Arial" charset="0"/>
              </a:rPr>
              <a:t>dans le centre de la </a:t>
            </a:r>
            <a:r>
              <a:rPr lang="fr-CA" sz="1600" dirty="0" smtClean="0">
                <a:latin typeface="Arial" charset="0"/>
              </a:rPr>
              <a:t>diaphyse se calcifie et se creuse de cavités.</a:t>
            </a:r>
            <a:endParaRPr lang="fr-CA" sz="1600" dirty="0">
              <a:latin typeface="Arial" charset="0"/>
            </a:endParaRPr>
          </a:p>
          <a:p>
            <a:pPr marL="628650" lvl="2" indent="-271463">
              <a:buFontTx/>
              <a:buAutoNum type="circleNumWdWhitePlain"/>
              <a:defRPr/>
            </a:pPr>
            <a:r>
              <a:rPr lang="fr-CA" sz="1600" dirty="0" smtClean="0">
                <a:latin typeface="Arial" charset="0"/>
              </a:rPr>
              <a:t>Le bourgeon </a:t>
            </a:r>
            <a:r>
              <a:rPr lang="fr-CA" sz="1600" dirty="0" err="1" smtClean="0">
                <a:latin typeface="Arial" charset="0"/>
              </a:rPr>
              <a:t>conjonctivo</a:t>
            </a:r>
            <a:r>
              <a:rPr lang="fr-CA" sz="1600" dirty="0" smtClean="0">
                <a:latin typeface="Arial" charset="0"/>
              </a:rPr>
              <a:t>-vasculaire envahit les cavités internes et l’os spongieux se forme dans </a:t>
            </a:r>
            <a:r>
              <a:rPr lang="fr-CA" sz="1600" dirty="0">
                <a:latin typeface="Arial" charset="0"/>
              </a:rPr>
              <a:t>les cavités internes.</a:t>
            </a:r>
          </a:p>
          <a:p>
            <a:pPr marL="357188" lvl="1" indent="-174625">
              <a:spcBef>
                <a:spcPct val="25000"/>
              </a:spcBef>
              <a:buSzPct val="80000"/>
              <a:buFont typeface="Wingdings" pitchFamily="2" charset="2"/>
              <a:buChar char="§"/>
              <a:defRPr/>
            </a:pPr>
            <a:r>
              <a:rPr lang="fr-CA" sz="1800" u="sng" dirty="0">
                <a:latin typeface="Arial" charset="0"/>
              </a:rPr>
              <a:t>Peu avant ou tout juste après la naissance</a:t>
            </a:r>
            <a:r>
              <a:rPr lang="fr-CA" sz="1800" dirty="0">
                <a:latin typeface="Arial" charset="0"/>
              </a:rPr>
              <a:t>: </a:t>
            </a:r>
          </a:p>
          <a:p>
            <a:pPr marL="628650" lvl="2" indent="-271463">
              <a:buFontTx/>
              <a:buAutoNum type="circleNumWdWhitePlain" startAt="4"/>
              <a:defRPr/>
            </a:pPr>
            <a:r>
              <a:rPr lang="fr-CA" sz="1600" dirty="0">
                <a:latin typeface="Arial" charset="0"/>
              </a:rPr>
              <a:t>Formation de la cavité médullaire dans la diaphyse et apparition de </a:t>
            </a:r>
            <a:r>
              <a:rPr lang="fr-CA" sz="1600" i="1" dirty="0">
                <a:latin typeface="Arial" charset="0"/>
              </a:rPr>
              <a:t>points</a:t>
            </a:r>
            <a:r>
              <a:rPr lang="fr-CA" sz="1600" dirty="0">
                <a:latin typeface="Arial" charset="0"/>
              </a:rPr>
              <a:t> d’</a:t>
            </a:r>
            <a:r>
              <a:rPr lang="fr-CA" sz="1600" i="1" dirty="0">
                <a:latin typeface="Arial" charset="0"/>
              </a:rPr>
              <a:t>ossification secondaires </a:t>
            </a:r>
            <a:r>
              <a:rPr lang="fr-CA" sz="1600" dirty="0">
                <a:latin typeface="Arial" charset="0"/>
              </a:rPr>
              <a:t>dans les </a:t>
            </a:r>
            <a:r>
              <a:rPr lang="fr-CA" sz="1600" dirty="0" smtClean="0">
                <a:latin typeface="Arial" charset="0"/>
              </a:rPr>
              <a:t>épiphyses. Dans les gros os long, il y a deux points d’ossification chacun dans chaque épiphyse.</a:t>
            </a:r>
            <a:endParaRPr lang="fr-CA" sz="1600" u="sng" dirty="0">
              <a:latin typeface="Arial" charset="0"/>
            </a:endParaRPr>
          </a:p>
          <a:p>
            <a:pPr marL="357188" lvl="1" indent="-174625">
              <a:spcBef>
                <a:spcPct val="25000"/>
              </a:spcBef>
              <a:buSzPct val="80000"/>
              <a:buFont typeface="Wingdings" pitchFamily="2" charset="2"/>
              <a:buChar char="§"/>
              <a:defRPr/>
            </a:pPr>
            <a:r>
              <a:rPr lang="fr-CA" sz="1800" u="sng" dirty="0">
                <a:latin typeface="Arial" charset="0"/>
              </a:rPr>
              <a:t>Durant l’enfance et l’adolescence</a:t>
            </a:r>
            <a:r>
              <a:rPr lang="fr-CA" sz="1800" dirty="0">
                <a:latin typeface="Arial" charset="0"/>
              </a:rPr>
              <a:t>:</a:t>
            </a:r>
          </a:p>
          <a:p>
            <a:pPr marL="628650" lvl="2" indent="-271463">
              <a:buFont typeface="Wingdings" pitchFamily="2" charset="2"/>
              <a:buChar char=""/>
              <a:defRPr/>
            </a:pPr>
            <a:r>
              <a:rPr lang="fr-CA" sz="1600" dirty="0">
                <a:latin typeface="Arial" charset="0"/>
              </a:rPr>
              <a:t>Ossification des épiphyses. (Du cartilage hyalin demeure dans les  </a:t>
            </a:r>
            <a:r>
              <a:rPr lang="fr-CA" sz="1600" b="1" i="1" dirty="0">
                <a:latin typeface="Arial" charset="0"/>
              </a:rPr>
              <a:t>plaques </a:t>
            </a:r>
            <a:r>
              <a:rPr lang="fr-CA" sz="1600" b="1" i="1" dirty="0" err="1">
                <a:latin typeface="Arial" charset="0"/>
              </a:rPr>
              <a:t>épiphysaires</a:t>
            </a:r>
            <a:r>
              <a:rPr lang="fr-CA" sz="1600" i="1" dirty="0">
                <a:latin typeface="Arial" charset="0"/>
              </a:rPr>
              <a:t> </a:t>
            </a:r>
            <a:r>
              <a:rPr lang="fr-CA" sz="1600" dirty="0">
                <a:latin typeface="Arial" charset="0"/>
              </a:rPr>
              <a:t>et les </a:t>
            </a:r>
            <a:r>
              <a:rPr lang="fr-CA" sz="1600" b="1" i="1" dirty="0">
                <a:latin typeface="Arial" charset="0"/>
              </a:rPr>
              <a:t>cartilages articulaires</a:t>
            </a:r>
            <a:r>
              <a:rPr lang="fr-CA" sz="1600" dirty="0">
                <a:latin typeface="Arial" charset="0"/>
              </a:rPr>
              <a:t>.)</a:t>
            </a:r>
          </a:p>
          <a:p>
            <a:pPr marL="628650" lvl="2" indent="-271463">
              <a:defRPr/>
            </a:pPr>
            <a:endParaRPr lang="fr-CA" sz="1800" dirty="0">
              <a:latin typeface="Arial" charset="0"/>
            </a:endParaRPr>
          </a:p>
          <a:p>
            <a:pPr>
              <a:spcBef>
                <a:spcPct val="25000"/>
              </a:spcBef>
              <a:defRPr/>
            </a:pPr>
            <a:r>
              <a:rPr lang="fr-CA" sz="1400" dirty="0">
                <a:latin typeface="Arial" charset="0"/>
              </a:rPr>
              <a:t>N.B.  Dans les os courts, seulement le point d’ossification primaire est formé. La plupart des os irréguliers sont formés à partir de plusieurs points d’ossification distincts</a:t>
            </a:r>
            <a:r>
              <a:rPr lang="fr-CA" sz="1800" dirty="0">
                <a:latin typeface="Arial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0" descr="Marieb_6_2_Page_5"/>
          <p:cNvPicPr>
            <a:picLocks noGrp="1" noChangeAspect="1" noChangeArrowheads="1"/>
          </p:cNvPicPr>
          <p:nvPr>
            <p:ph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74" t="16231" r="6448" b="9274"/>
          <a:stretch>
            <a:fillRect/>
          </a:stretch>
        </p:blipFill>
        <p:spPr>
          <a:xfrm>
            <a:off x="0" y="889000"/>
            <a:ext cx="9144000" cy="5969000"/>
          </a:xfrm>
          <a:noFill/>
        </p:spPr>
      </p:pic>
      <p:sp>
        <p:nvSpPr>
          <p:cNvPr id="21507" name="Rectangle 7"/>
          <p:cNvSpPr>
            <a:spLocks noChangeArrowheads="1"/>
          </p:cNvSpPr>
          <p:nvPr/>
        </p:nvSpPr>
        <p:spPr bwMode="auto">
          <a:xfrm>
            <a:off x="185738" y="280988"/>
            <a:ext cx="8645182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792163" indent="-792163" algn="ctr" eaLnBrk="1" hangingPunct="1">
              <a:lnSpc>
                <a:spcPct val="90000"/>
              </a:lnSpc>
            </a:pPr>
            <a:r>
              <a:rPr lang="fr-CA" sz="2000" b="1" dirty="0" smtClean="0">
                <a:solidFill>
                  <a:srgbClr val="C00000"/>
                </a:solidFill>
                <a:latin typeface="Arial" charset="0"/>
              </a:rPr>
              <a:t>Ossification </a:t>
            </a:r>
            <a:r>
              <a:rPr lang="fr-CA" sz="2000" b="1" dirty="0" err="1" smtClean="0">
                <a:solidFill>
                  <a:srgbClr val="C00000"/>
                </a:solidFill>
                <a:latin typeface="Arial" charset="0"/>
              </a:rPr>
              <a:t>endochondrale</a:t>
            </a:r>
            <a:r>
              <a:rPr lang="fr-CA" sz="2000" b="1" dirty="0" smtClean="0">
                <a:solidFill>
                  <a:srgbClr val="C00000"/>
                </a:solidFill>
                <a:latin typeface="Arial" charset="0"/>
              </a:rPr>
              <a:t> dans un os long</a:t>
            </a:r>
            <a:endParaRPr lang="fr-CA" sz="2000" dirty="0">
              <a:solidFill>
                <a:srgbClr val="C00000"/>
              </a:solidFill>
              <a:latin typeface="Arial" charset="0"/>
            </a:endParaRPr>
          </a:p>
        </p:txBody>
      </p:sp>
      <p:sp>
        <p:nvSpPr>
          <p:cNvPr id="21508" name="Text Box 11"/>
          <p:cNvSpPr txBox="1">
            <a:spLocks noChangeArrowheads="1"/>
          </p:cNvSpPr>
          <p:nvPr/>
        </p:nvSpPr>
        <p:spPr bwMode="auto">
          <a:xfrm>
            <a:off x="0" y="6553200"/>
            <a:ext cx="123031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sz="1400" b="1" dirty="0">
                <a:solidFill>
                  <a:schemeClr val="accent2"/>
                </a:solidFill>
                <a:latin typeface="Arial" charset="0"/>
              </a:rPr>
              <a:t>Figure </a:t>
            </a:r>
            <a:r>
              <a:rPr lang="en-US" sz="1400" b="1" dirty="0" smtClean="0">
                <a:solidFill>
                  <a:schemeClr val="accent2"/>
                </a:solidFill>
                <a:latin typeface="Arial" charset="0"/>
              </a:rPr>
              <a:t>6.8</a:t>
            </a:r>
            <a:endParaRPr lang="en-US" sz="1400" b="1" dirty="0">
              <a:solidFill>
                <a:schemeClr val="accent2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3"/>
          <p:cNvSpPr>
            <a:spLocks noChangeArrowheads="1"/>
          </p:cNvSpPr>
          <p:nvPr/>
        </p:nvSpPr>
        <p:spPr bwMode="auto">
          <a:xfrm>
            <a:off x="180975" y="254501"/>
            <a:ext cx="8723313" cy="22929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>
              <a:spcAft>
                <a:spcPts val="1200"/>
              </a:spcAft>
            </a:pPr>
            <a:r>
              <a:rPr lang="fr-CA" sz="2800" b="1" dirty="0">
                <a:solidFill>
                  <a:srgbClr val="15492A"/>
                </a:solidFill>
                <a:latin typeface="Arial" charset="0"/>
              </a:rPr>
              <a:t>2</a:t>
            </a:r>
            <a:r>
              <a:rPr lang="fr-CA" sz="2800" b="1" dirty="0" smtClean="0">
                <a:solidFill>
                  <a:srgbClr val="15492A"/>
                </a:solidFill>
                <a:latin typeface="Arial" charset="0"/>
              </a:rPr>
              <a:t>.3.2  </a:t>
            </a:r>
            <a:r>
              <a:rPr lang="fr-CA" sz="2800" b="1" u="sng" dirty="0">
                <a:solidFill>
                  <a:srgbClr val="15492A"/>
                </a:solidFill>
                <a:latin typeface="Arial" charset="0"/>
              </a:rPr>
              <a:t>Croissance des os après la naissance</a:t>
            </a:r>
            <a:endParaRPr lang="fr-CA" u="sng" dirty="0">
              <a:solidFill>
                <a:srgbClr val="15492A"/>
              </a:solidFill>
              <a:latin typeface="Arial" charset="0"/>
              <a:cs typeface="Arial" charset="0"/>
            </a:endParaRPr>
          </a:p>
          <a:p>
            <a:pPr marL="1519238" lvl="1" indent="-457200">
              <a:buFont typeface="+mj-lt"/>
              <a:buAutoNum type="alphaLcPeriod"/>
            </a:pPr>
            <a:r>
              <a:rPr lang="fr-CA" sz="2000" b="1" u="sng" dirty="0">
                <a:latin typeface="Arial" charset="0"/>
                <a:cs typeface="Arial" charset="0"/>
              </a:rPr>
              <a:t>Croissance en longueur</a:t>
            </a:r>
            <a:r>
              <a:rPr lang="fr-CA" sz="2000" b="1" dirty="0">
                <a:latin typeface="Arial" charset="0"/>
                <a:cs typeface="Arial" charset="0"/>
              </a:rPr>
              <a:t>:</a:t>
            </a:r>
            <a:r>
              <a:rPr lang="fr-CA" sz="2000" dirty="0">
                <a:latin typeface="Arial" charset="0"/>
                <a:cs typeface="Arial" charset="0"/>
              </a:rPr>
              <a:t>  les os longs s’allongent uniquement par </a:t>
            </a:r>
            <a:r>
              <a:rPr lang="fr-CA" sz="2000" b="1" i="1" dirty="0">
                <a:latin typeface="Arial" charset="0"/>
                <a:cs typeface="Arial" charset="0"/>
              </a:rPr>
              <a:t>croissance interstitielle des plaques </a:t>
            </a:r>
            <a:r>
              <a:rPr lang="fr-CA" sz="2000" b="1" i="1" dirty="0" err="1">
                <a:latin typeface="Arial" charset="0"/>
                <a:cs typeface="Arial" charset="0"/>
              </a:rPr>
              <a:t>épiphysaires</a:t>
            </a:r>
            <a:r>
              <a:rPr lang="fr-CA" sz="2000" dirty="0">
                <a:latin typeface="Arial" charset="0"/>
                <a:cs typeface="Arial" charset="0"/>
              </a:rPr>
              <a:t>.</a:t>
            </a:r>
          </a:p>
          <a:p>
            <a:pPr marL="1519238" lvl="1" indent="-457200">
              <a:spcBef>
                <a:spcPct val="25000"/>
              </a:spcBef>
              <a:buFont typeface="+mj-lt"/>
              <a:buAutoNum type="alphaLcPeriod"/>
            </a:pPr>
            <a:r>
              <a:rPr lang="fr-CA" sz="2000" b="1" u="sng" dirty="0">
                <a:latin typeface="Arial" charset="0"/>
                <a:cs typeface="Arial" charset="0"/>
              </a:rPr>
              <a:t>Croissance en épaisseur</a:t>
            </a:r>
            <a:r>
              <a:rPr lang="fr-CA" sz="2000" b="1" dirty="0">
                <a:latin typeface="Arial" charset="0"/>
                <a:cs typeface="Arial" charset="0"/>
              </a:rPr>
              <a:t>:</a:t>
            </a:r>
            <a:r>
              <a:rPr lang="fr-CA" sz="2000" dirty="0">
                <a:latin typeface="Arial" charset="0"/>
                <a:cs typeface="Arial" charset="0"/>
              </a:rPr>
              <a:t>  tous les os s’épaississent par </a:t>
            </a:r>
            <a:r>
              <a:rPr lang="fr-CA" sz="2000" b="1" i="1" dirty="0">
                <a:latin typeface="Arial" charset="0"/>
                <a:cs typeface="Arial" charset="0"/>
              </a:rPr>
              <a:t>croissance par apposition</a:t>
            </a:r>
            <a:r>
              <a:rPr lang="fr-CA" sz="2000" dirty="0">
                <a:latin typeface="Arial" charset="0"/>
                <a:cs typeface="Arial" charset="0"/>
              </a:rPr>
              <a:t>.</a:t>
            </a:r>
          </a:p>
        </p:txBody>
      </p:sp>
      <p:sp>
        <p:nvSpPr>
          <p:cNvPr id="22531" name="Rectangle 5"/>
          <p:cNvSpPr>
            <a:spLocks noChangeArrowheads="1"/>
          </p:cNvSpPr>
          <p:nvPr/>
        </p:nvSpPr>
        <p:spPr bwMode="auto">
          <a:xfrm>
            <a:off x="506413" y="2700338"/>
            <a:ext cx="8175625" cy="1931987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>
            <a:spAutoFit/>
          </a:bodyPr>
          <a:lstStyle/>
          <a:p>
            <a:pPr marL="176213" indent="-176213">
              <a:buSzPct val="80000"/>
              <a:buFont typeface="Wingdings" pitchFamily="2" charset="2"/>
              <a:buChar char="§"/>
            </a:pPr>
            <a:r>
              <a:rPr lang="fr-CA" sz="2000" b="1" i="1" dirty="0">
                <a:solidFill>
                  <a:srgbClr val="C00000"/>
                </a:solidFill>
                <a:latin typeface="Arial" charset="0"/>
                <a:cs typeface="Arial" charset="0"/>
              </a:rPr>
              <a:t>Croissance interstitielle</a:t>
            </a:r>
            <a:r>
              <a:rPr lang="fr-CA" sz="2000" b="1" dirty="0">
                <a:latin typeface="Arial" charset="0"/>
                <a:cs typeface="Arial" charset="0"/>
              </a:rPr>
              <a:t>: </a:t>
            </a:r>
            <a:r>
              <a:rPr lang="fr-CA" sz="1800" dirty="0">
                <a:latin typeface="Arial" charset="0"/>
                <a:cs typeface="Arial" charset="0"/>
              </a:rPr>
              <a:t>croissance d’un </a:t>
            </a:r>
            <a:r>
              <a:rPr lang="fr-CA" sz="1800" u="sng" dirty="0">
                <a:latin typeface="Arial" charset="0"/>
                <a:cs typeface="Arial" charset="0"/>
              </a:rPr>
              <a:t>cartilage</a:t>
            </a:r>
            <a:r>
              <a:rPr lang="fr-CA" sz="1800" dirty="0">
                <a:latin typeface="Arial" charset="0"/>
                <a:cs typeface="Arial" charset="0"/>
              </a:rPr>
              <a:t> à partir de l’intérieur suite à la division des chondrocytes et production de nouvelle matrice.</a:t>
            </a:r>
            <a:endParaRPr lang="fr-CA" sz="1800" b="1" dirty="0">
              <a:latin typeface="Arial" charset="0"/>
              <a:cs typeface="Arial" charset="0"/>
            </a:endParaRPr>
          </a:p>
          <a:p>
            <a:pPr marL="176213" indent="-176213">
              <a:spcBef>
                <a:spcPct val="40000"/>
              </a:spcBef>
              <a:buSzPct val="80000"/>
              <a:buFont typeface="Wingdings" pitchFamily="2" charset="2"/>
              <a:buChar char="§"/>
            </a:pPr>
            <a:r>
              <a:rPr lang="fr-CA" sz="2000" b="1" i="1" dirty="0">
                <a:solidFill>
                  <a:srgbClr val="C00000"/>
                </a:solidFill>
                <a:latin typeface="Arial" charset="0"/>
                <a:cs typeface="Arial" charset="0"/>
              </a:rPr>
              <a:t>Croissance par apposition</a:t>
            </a:r>
            <a:r>
              <a:rPr lang="fr-CA" sz="2000" b="1" dirty="0">
                <a:latin typeface="Arial" charset="0"/>
                <a:cs typeface="Arial" charset="0"/>
              </a:rPr>
              <a:t>: </a:t>
            </a:r>
            <a:r>
              <a:rPr lang="fr-CA" sz="1800" dirty="0">
                <a:latin typeface="Arial" charset="0"/>
                <a:cs typeface="Arial" charset="0"/>
              </a:rPr>
              <a:t>caractérisée par le dépôt de matrice à la surface d’un cartilage ou d’un os: </a:t>
            </a:r>
          </a:p>
          <a:p>
            <a:pPr marL="357188" lvl="1" indent="-174625">
              <a:buSzPct val="90000"/>
              <a:buFont typeface="Arial" charset="0"/>
              <a:buChar char="−"/>
            </a:pPr>
            <a:r>
              <a:rPr lang="fr-CA" sz="1800" dirty="0">
                <a:latin typeface="Arial" charset="0"/>
                <a:cs typeface="Arial" charset="0"/>
              </a:rPr>
              <a:t>Pour les cartilages: à partir de chondroblastes issus du périchondre</a:t>
            </a:r>
          </a:p>
          <a:p>
            <a:pPr marL="357188" lvl="1" indent="-174625">
              <a:buSzPct val="90000"/>
              <a:buFont typeface="Arial" charset="0"/>
              <a:buChar char="−"/>
            </a:pPr>
            <a:r>
              <a:rPr lang="fr-CA" sz="1800" dirty="0">
                <a:latin typeface="Arial" charset="0"/>
                <a:cs typeface="Arial" charset="0"/>
              </a:rPr>
              <a:t>Pour les os: à partir d’ostéoblastes issus du périoste</a:t>
            </a:r>
            <a:endParaRPr lang="fr-CA" sz="1800" b="1" dirty="0">
              <a:latin typeface="Arial" charset="0"/>
              <a:cs typeface="Arial" charset="0"/>
            </a:endParaRPr>
          </a:p>
        </p:txBody>
      </p:sp>
      <p:sp>
        <p:nvSpPr>
          <p:cNvPr id="22532" name="Text Box 6"/>
          <p:cNvSpPr txBox="1">
            <a:spLocks noChangeArrowheads="1"/>
          </p:cNvSpPr>
          <p:nvPr/>
        </p:nvSpPr>
        <p:spPr bwMode="auto">
          <a:xfrm>
            <a:off x="704850" y="5708650"/>
            <a:ext cx="184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endParaRPr lang="en-CA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66" name="Picture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48" t="2158" r="41158" b="5653"/>
          <a:stretch>
            <a:fillRect/>
          </a:stretch>
        </p:blipFill>
        <p:spPr bwMode="auto">
          <a:xfrm>
            <a:off x="5495605" y="928902"/>
            <a:ext cx="2457769" cy="52623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4" name="Rectangle 7"/>
          <p:cNvSpPr>
            <a:spLocks noChangeArrowheads="1"/>
          </p:cNvSpPr>
          <p:nvPr/>
        </p:nvSpPr>
        <p:spPr bwMode="auto">
          <a:xfrm>
            <a:off x="236538" y="223838"/>
            <a:ext cx="8348662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74638" indent="-274638" eaLnBrk="1" hangingPunct="1">
              <a:lnSpc>
                <a:spcPct val="90000"/>
              </a:lnSpc>
              <a:buSzPct val="115000"/>
            </a:pPr>
            <a:r>
              <a:rPr lang="fr-CA" b="1" dirty="0" smtClean="0">
                <a:solidFill>
                  <a:srgbClr val="C00000"/>
                </a:solidFill>
                <a:latin typeface="Arial" charset="0"/>
              </a:rPr>
              <a:t>a. </a:t>
            </a:r>
            <a:r>
              <a:rPr lang="fr-CA" b="1" dirty="0">
                <a:solidFill>
                  <a:srgbClr val="C00000"/>
                </a:solidFill>
                <a:latin typeface="Arial" charset="0"/>
              </a:rPr>
              <a:t>Croissance en longueur des os longs</a:t>
            </a:r>
            <a:endParaRPr lang="fr-CA" dirty="0">
              <a:solidFill>
                <a:srgbClr val="C00000"/>
              </a:solidFill>
              <a:latin typeface="Arial" charset="0"/>
            </a:endParaRPr>
          </a:p>
        </p:txBody>
      </p:sp>
      <p:sp>
        <p:nvSpPr>
          <p:cNvPr id="23555" name="Rectangle 8"/>
          <p:cNvSpPr>
            <a:spLocks noChangeArrowheads="1"/>
          </p:cNvSpPr>
          <p:nvPr/>
        </p:nvSpPr>
        <p:spPr bwMode="auto">
          <a:xfrm>
            <a:off x="552518" y="683677"/>
            <a:ext cx="6220598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>
              <a:tabLst>
                <a:tab pos="450850" algn="l"/>
              </a:tabLst>
            </a:pPr>
            <a:r>
              <a:rPr lang="fr-CA" sz="1400" dirty="0" smtClean="0">
                <a:latin typeface="Arial" charset="0"/>
                <a:cs typeface="Arial" charset="0"/>
              </a:rPr>
              <a:t>Elle est déterminé par la présence du cartilage de épiphysaire</a:t>
            </a:r>
          </a:p>
          <a:p>
            <a:pPr>
              <a:tabLst>
                <a:tab pos="450850" algn="l"/>
              </a:tabLst>
            </a:pPr>
            <a:r>
              <a:rPr lang="fr-CA" sz="1400" dirty="0" smtClean="0">
                <a:latin typeface="Arial" charset="0"/>
                <a:cs typeface="Arial" charset="0"/>
              </a:rPr>
              <a:t> La </a:t>
            </a:r>
            <a:r>
              <a:rPr lang="fr-CA" sz="1400" dirty="0">
                <a:latin typeface="Arial" charset="0"/>
                <a:cs typeface="Arial" charset="0"/>
              </a:rPr>
              <a:t>croissance interstitielle se produit à la </a:t>
            </a:r>
            <a:r>
              <a:rPr lang="fr-CA" sz="1400" b="1" i="1" dirty="0">
                <a:latin typeface="Arial" charset="0"/>
                <a:cs typeface="Arial" charset="0"/>
              </a:rPr>
              <a:t>plaque épiphysaire</a:t>
            </a:r>
            <a:r>
              <a:rPr lang="fr-CA" sz="1400" dirty="0" smtClean="0">
                <a:latin typeface="Arial" charset="0"/>
                <a:cs typeface="Arial" charset="0"/>
              </a:rPr>
              <a:t>,</a:t>
            </a:r>
          </a:p>
          <a:p>
            <a:pPr>
              <a:tabLst>
                <a:tab pos="450850" algn="l"/>
              </a:tabLst>
            </a:pPr>
            <a:r>
              <a:rPr lang="fr-CA" sz="1400" dirty="0" smtClean="0">
                <a:latin typeface="Arial" charset="0"/>
                <a:cs typeface="Arial" charset="0"/>
              </a:rPr>
              <a:t> </a:t>
            </a:r>
            <a:r>
              <a:rPr lang="fr-CA" sz="1400" dirty="0">
                <a:latin typeface="Arial" charset="0"/>
                <a:cs typeface="Arial" charset="0"/>
              </a:rPr>
              <a:t>qui est composée de </a:t>
            </a:r>
            <a:r>
              <a:rPr lang="fr-CA" sz="1400" dirty="0" smtClean="0">
                <a:latin typeface="Arial" charset="0"/>
                <a:cs typeface="Arial" charset="0"/>
              </a:rPr>
              <a:t>zones </a:t>
            </a:r>
            <a:r>
              <a:rPr lang="fr-CA" sz="1400" dirty="0">
                <a:latin typeface="Arial" charset="0"/>
                <a:cs typeface="Arial" charset="0"/>
              </a:rPr>
              <a:t>successives:</a:t>
            </a:r>
          </a:p>
        </p:txBody>
      </p:sp>
      <p:sp>
        <p:nvSpPr>
          <p:cNvPr id="23556" name="Rectangle 9"/>
          <p:cNvSpPr>
            <a:spLocks noChangeArrowheads="1"/>
          </p:cNvSpPr>
          <p:nvPr/>
        </p:nvSpPr>
        <p:spPr bwMode="auto">
          <a:xfrm>
            <a:off x="152866" y="1339013"/>
            <a:ext cx="6143432" cy="52322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 marL="182563" indent="-182563">
              <a:buFontTx/>
              <a:buChar char="•"/>
            </a:pPr>
            <a:r>
              <a:rPr lang="fr-CA" sz="1800" b="1" i="1" dirty="0">
                <a:latin typeface="Arial" charset="0"/>
                <a:cs typeface="Arial" charset="0"/>
              </a:rPr>
              <a:t>Zone de cartilage </a:t>
            </a:r>
            <a:r>
              <a:rPr lang="fr-CA" sz="1800" b="1" i="1" dirty="0" smtClean="0">
                <a:latin typeface="Arial" charset="0"/>
                <a:cs typeface="Arial" charset="0"/>
              </a:rPr>
              <a:t>quiescent (au repos)</a:t>
            </a:r>
            <a:r>
              <a:rPr lang="fr-CA" sz="1800" b="1" dirty="0" smtClean="0">
                <a:latin typeface="Arial" charset="0"/>
                <a:cs typeface="Arial" charset="0"/>
              </a:rPr>
              <a:t>:</a:t>
            </a:r>
            <a:endParaRPr lang="fr-CA" sz="1800" dirty="0">
              <a:latin typeface="Arial" charset="0"/>
              <a:cs typeface="Arial" charset="0"/>
            </a:endParaRPr>
          </a:p>
          <a:p>
            <a:pPr marL="357188" indent="-174625">
              <a:buSzPct val="85000"/>
              <a:buFont typeface="Arial" pitchFamily="34" charset="0"/>
              <a:buChar char="‒"/>
            </a:pPr>
            <a:r>
              <a:rPr lang="fr-CA" sz="1600" dirty="0" smtClean="0">
                <a:latin typeface="Arial" charset="0"/>
                <a:cs typeface="Arial" charset="0"/>
              </a:rPr>
              <a:t>Couche du côté de l’épiphyse</a:t>
            </a:r>
          </a:p>
          <a:p>
            <a:pPr marL="357188" indent="-174625">
              <a:buSzPct val="85000"/>
              <a:buFont typeface="Arial" pitchFamily="34" charset="0"/>
              <a:buChar char="‒"/>
            </a:pPr>
            <a:r>
              <a:rPr lang="fr-CA" sz="1600" dirty="0" smtClean="0">
                <a:latin typeface="Arial" charset="0"/>
                <a:cs typeface="Arial" charset="0"/>
              </a:rPr>
              <a:t>Chondrocytes </a:t>
            </a:r>
            <a:r>
              <a:rPr lang="fr-CA" sz="1600" dirty="0">
                <a:latin typeface="Arial" charset="0"/>
                <a:cs typeface="Arial" charset="0"/>
              </a:rPr>
              <a:t>relativement </a:t>
            </a:r>
            <a:r>
              <a:rPr lang="fr-CA" sz="1600" dirty="0" smtClean="0">
                <a:latin typeface="Arial" charset="0"/>
                <a:cs typeface="Arial" charset="0"/>
              </a:rPr>
              <a:t>inactifs</a:t>
            </a:r>
            <a:endParaRPr lang="fr-CA" sz="1600" dirty="0">
              <a:latin typeface="Arial" charset="0"/>
              <a:cs typeface="Arial" charset="0"/>
            </a:endParaRPr>
          </a:p>
          <a:p>
            <a:pPr marL="182563" indent="-182563">
              <a:spcBef>
                <a:spcPts val="600"/>
              </a:spcBef>
              <a:buFontTx/>
              <a:buChar char="•"/>
            </a:pPr>
            <a:r>
              <a:rPr lang="fr-CA" sz="1800" b="1" i="1" dirty="0">
                <a:latin typeface="Arial" charset="0"/>
                <a:cs typeface="Arial" charset="0"/>
              </a:rPr>
              <a:t>Zone de croissance</a:t>
            </a:r>
            <a:r>
              <a:rPr lang="fr-CA" sz="1800" b="1" dirty="0">
                <a:latin typeface="Arial" charset="0"/>
                <a:cs typeface="Arial" charset="0"/>
              </a:rPr>
              <a:t>:</a:t>
            </a:r>
            <a:endParaRPr lang="fr-CA" sz="1800" dirty="0">
              <a:latin typeface="Arial" charset="0"/>
              <a:cs typeface="Arial" charset="0"/>
            </a:endParaRPr>
          </a:p>
          <a:p>
            <a:pPr marL="357188" indent="-174625">
              <a:buSzPct val="85000"/>
              <a:buFont typeface="Arial" pitchFamily="34" charset="0"/>
              <a:buChar char="‒"/>
            </a:pPr>
            <a:r>
              <a:rPr lang="fr-CA" sz="1600" dirty="0" smtClean="0">
                <a:latin typeface="Arial" charset="0"/>
                <a:cs typeface="Arial" charset="0"/>
              </a:rPr>
              <a:t>Chondrocytes </a:t>
            </a:r>
            <a:r>
              <a:rPr lang="fr-CA" sz="1600" dirty="0">
                <a:latin typeface="Arial" charset="0"/>
                <a:cs typeface="Arial" charset="0"/>
              </a:rPr>
              <a:t>empilés en colonnes se divisent rapidement, éloignant ainsi l’épiphyse de la diaphyse</a:t>
            </a:r>
            <a:r>
              <a:rPr lang="fr-CA" sz="1600" dirty="0" smtClean="0">
                <a:latin typeface="Arial" charset="0"/>
                <a:cs typeface="Arial" charset="0"/>
              </a:rPr>
              <a:t>. </a:t>
            </a:r>
          </a:p>
          <a:p>
            <a:pPr marL="628650" indent="-271463"/>
            <a:r>
              <a:rPr lang="fr-CA" sz="1600" dirty="0" smtClean="0">
                <a:latin typeface="Arial" charset="0"/>
                <a:cs typeface="Arial" charset="0"/>
                <a:sym typeface="Symbol" pitchFamily="18" charset="2"/>
              </a:rPr>
              <a:t>	Allongement </a:t>
            </a:r>
            <a:r>
              <a:rPr lang="fr-CA" sz="1600" dirty="0">
                <a:latin typeface="Arial" charset="0"/>
                <a:cs typeface="Arial" charset="0"/>
                <a:sym typeface="Symbol" pitchFamily="18" charset="2"/>
              </a:rPr>
              <a:t>de l’os</a:t>
            </a:r>
            <a:r>
              <a:rPr lang="fr-CA" sz="1600" dirty="0">
                <a:latin typeface="Arial" charset="0"/>
                <a:cs typeface="Arial" charset="0"/>
              </a:rPr>
              <a:t>.</a:t>
            </a:r>
          </a:p>
          <a:p>
            <a:pPr marL="357188" indent="-174625">
              <a:buSzPct val="85000"/>
              <a:buFont typeface="Arial" pitchFamily="34" charset="0"/>
              <a:buChar char="‒"/>
            </a:pPr>
            <a:r>
              <a:rPr lang="fr-CA" sz="1600" dirty="0" smtClean="0">
                <a:latin typeface="Arial" charset="0"/>
                <a:cs typeface="Arial" charset="0"/>
              </a:rPr>
              <a:t>Les </a:t>
            </a:r>
            <a:r>
              <a:rPr lang="fr-CA" sz="1600" dirty="0">
                <a:latin typeface="Arial" charset="0"/>
                <a:cs typeface="Arial" charset="0"/>
              </a:rPr>
              <a:t>chondrocytes sont aussi  activement engagés dans la synthèse de cartilage.</a:t>
            </a:r>
          </a:p>
          <a:p>
            <a:pPr marL="182563" indent="-182563">
              <a:spcBef>
                <a:spcPts val="600"/>
              </a:spcBef>
              <a:buFontTx/>
              <a:buChar char="•"/>
            </a:pPr>
            <a:r>
              <a:rPr lang="fr-CA" sz="1800" b="1" i="1" dirty="0">
                <a:latin typeface="Arial" charset="0"/>
                <a:cs typeface="Arial" charset="0"/>
              </a:rPr>
              <a:t>Zone de </a:t>
            </a:r>
            <a:r>
              <a:rPr lang="fr-CA" sz="1800" b="1" i="1" dirty="0" smtClean="0">
                <a:latin typeface="Arial" charset="0"/>
                <a:cs typeface="Arial" charset="0"/>
              </a:rPr>
              <a:t>cartilage hypertrophié</a:t>
            </a:r>
            <a:r>
              <a:rPr lang="fr-CA" sz="1800" b="1" dirty="0" smtClean="0">
                <a:latin typeface="Arial" charset="0"/>
                <a:cs typeface="Arial" charset="0"/>
              </a:rPr>
              <a:t>:</a:t>
            </a:r>
            <a:r>
              <a:rPr lang="fr-CA" sz="1600" dirty="0" smtClean="0">
                <a:latin typeface="Arial" charset="0"/>
                <a:cs typeface="Arial" charset="0"/>
              </a:rPr>
              <a:t> </a:t>
            </a:r>
            <a:endParaRPr lang="fr-CA" sz="1600" dirty="0">
              <a:latin typeface="Arial" charset="0"/>
              <a:cs typeface="Arial" charset="0"/>
            </a:endParaRPr>
          </a:p>
          <a:p>
            <a:pPr marL="357188" lvl="1" indent="-174625">
              <a:buSzPct val="85000"/>
              <a:buFont typeface="Arial" charset="0"/>
              <a:buChar char="−"/>
            </a:pPr>
            <a:r>
              <a:rPr lang="fr-CA" sz="1600" dirty="0">
                <a:latin typeface="Arial" charset="0"/>
                <a:cs typeface="Arial" charset="0"/>
              </a:rPr>
              <a:t>Les chondrocytes </a:t>
            </a:r>
            <a:r>
              <a:rPr lang="fr-CA" sz="1600" dirty="0" smtClean="0">
                <a:latin typeface="Arial" charset="0"/>
                <a:cs typeface="Arial" charset="0"/>
              </a:rPr>
              <a:t>les plus âgés s’hypertrophient.</a:t>
            </a:r>
          </a:p>
          <a:p>
            <a:pPr marL="357188" lvl="1" indent="-174625">
              <a:buSzPct val="85000"/>
              <a:buFont typeface="Arial" charset="0"/>
              <a:buChar char="−"/>
            </a:pPr>
            <a:r>
              <a:rPr lang="fr-CA" sz="1600" dirty="0" smtClean="0">
                <a:latin typeface="Arial" charset="0"/>
                <a:cs typeface="Arial" charset="0"/>
              </a:rPr>
              <a:t>Les lacunes s’rodent et s’agrandissent</a:t>
            </a:r>
          </a:p>
          <a:p>
            <a:pPr marL="182563" indent="-182563">
              <a:spcBef>
                <a:spcPts val="600"/>
              </a:spcBef>
              <a:buFontTx/>
              <a:buChar char="•"/>
            </a:pPr>
            <a:r>
              <a:rPr lang="fr-CA" sz="1800" b="1" i="1" dirty="0" smtClean="0">
                <a:latin typeface="Arial" charset="0"/>
                <a:cs typeface="Arial" charset="0"/>
              </a:rPr>
              <a:t>Zone de cartilage en calcification</a:t>
            </a:r>
            <a:r>
              <a:rPr lang="fr-CA" sz="1800" b="1" dirty="0" smtClean="0">
                <a:latin typeface="Arial" charset="0"/>
                <a:cs typeface="Arial" charset="0"/>
              </a:rPr>
              <a:t>:</a:t>
            </a:r>
            <a:r>
              <a:rPr lang="fr-CA" sz="1600" dirty="0" smtClean="0">
                <a:latin typeface="Arial" charset="0"/>
                <a:cs typeface="Arial" charset="0"/>
              </a:rPr>
              <a:t> </a:t>
            </a:r>
            <a:endParaRPr lang="fr-CA" sz="1600" dirty="0">
              <a:latin typeface="Arial" charset="0"/>
              <a:cs typeface="Arial" charset="0"/>
            </a:endParaRPr>
          </a:p>
          <a:p>
            <a:pPr marL="357188" lvl="1" indent="-174625">
              <a:buSzPct val="85000"/>
              <a:buFont typeface="Arial" charset="0"/>
              <a:buChar char="−"/>
            </a:pPr>
            <a:r>
              <a:rPr lang="fr-CA" sz="1600" dirty="0">
                <a:latin typeface="Arial" charset="0"/>
                <a:cs typeface="Arial" charset="0"/>
              </a:rPr>
              <a:t>La matrice du cartilage se calcifie.</a:t>
            </a:r>
          </a:p>
          <a:p>
            <a:pPr marL="357188" lvl="1" indent="-174625">
              <a:buSzPct val="85000"/>
              <a:buFont typeface="Arial" charset="0"/>
              <a:buChar char="−"/>
            </a:pPr>
            <a:r>
              <a:rPr lang="fr-CA" sz="1600" dirty="0">
                <a:latin typeface="Arial" charset="0"/>
                <a:cs typeface="Arial" charset="0"/>
              </a:rPr>
              <a:t>Les chondrocytes dans la matrice calcifiée meurent.</a:t>
            </a:r>
          </a:p>
          <a:p>
            <a:pPr marL="182563" indent="-182563">
              <a:spcBef>
                <a:spcPts val="600"/>
              </a:spcBef>
              <a:buFontTx/>
              <a:buChar char="•"/>
            </a:pPr>
            <a:r>
              <a:rPr lang="fr-CA" sz="1800" b="1" i="1" dirty="0">
                <a:latin typeface="Arial" charset="0"/>
                <a:cs typeface="Arial" charset="0"/>
              </a:rPr>
              <a:t>Zone </a:t>
            </a:r>
            <a:r>
              <a:rPr lang="fr-CA" sz="1800" b="1" i="1" dirty="0" smtClean="0">
                <a:latin typeface="Arial" charset="0"/>
                <a:cs typeface="Arial" charset="0"/>
              </a:rPr>
              <a:t>de cartilage en ossification (ostéogénique)</a:t>
            </a:r>
            <a:r>
              <a:rPr lang="fr-CA" sz="1800" b="1" dirty="0" smtClean="0">
                <a:latin typeface="Arial" charset="0"/>
                <a:cs typeface="Arial" charset="0"/>
              </a:rPr>
              <a:t>:</a:t>
            </a:r>
            <a:endParaRPr lang="fr-CA" sz="1800" dirty="0">
              <a:latin typeface="Arial" charset="0"/>
              <a:cs typeface="Arial" charset="0"/>
            </a:endParaRPr>
          </a:p>
          <a:p>
            <a:pPr marL="357188" indent="-174625">
              <a:buSzPct val="85000"/>
              <a:buFont typeface="Arial" pitchFamily="34" charset="0"/>
              <a:buChar char="‒"/>
            </a:pPr>
            <a:r>
              <a:rPr lang="fr-CA" sz="1600" dirty="0" smtClean="0">
                <a:latin typeface="Arial" charset="0"/>
                <a:cs typeface="Arial" charset="0"/>
              </a:rPr>
              <a:t>Des </a:t>
            </a:r>
            <a:r>
              <a:rPr lang="fr-CA" sz="1600" dirty="0">
                <a:latin typeface="Arial" charset="0"/>
                <a:cs typeface="Arial" charset="0"/>
              </a:rPr>
              <a:t>ostéoblastes provenant de la diaphyse envahissent la zone et déposent de la matrice osseuse qui sera remaniée par la suite. </a:t>
            </a:r>
          </a:p>
        </p:txBody>
      </p:sp>
      <p:sp>
        <p:nvSpPr>
          <p:cNvPr id="23557" name="Text Box 11"/>
          <p:cNvSpPr txBox="1">
            <a:spLocks noChangeArrowheads="1"/>
          </p:cNvSpPr>
          <p:nvPr/>
        </p:nvSpPr>
        <p:spPr bwMode="auto">
          <a:xfrm>
            <a:off x="7643813" y="6323013"/>
            <a:ext cx="1308100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sz="1100" dirty="0">
                <a:latin typeface="Arial" charset="0"/>
              </a:rPr>
              <a:t>Figure </a:t>
            </a:r>
            <a:r>
              <a:rPr lang="en-US" sz="1100" dirty="0" smtClean="0">
                <a:latin typeface="Arial" charset="0"/>
              </a:rPr>
              <a:t>6.10</a:t>
            </a:r>
            <a:endParaRPr lang="en-US" sz="1100" dirty="0">
              <a:latin typeface="Arial" charset="0"/>
            </a:endParaRPr>
          </a:p>
        </p:txBody>
      </p:sp>
      <p:sp>
        <p:nvSpPr>
          <p:cNvPr id="23558" name="AutoShape 17"/>
          <p:cNvSpPr>
            <a:spLocks/>
          </p:cNvSpPr>
          <p:nvPr/>
        </p:nvSpPr>
        <p:spPr bwMode="auto">
          <a:xfrm>
            <a:off x="8015288" y="1526649"/>
            <a:ext cx="128587" cy="1653113"/>
          </a:xfrm>
          <a:prstGeom prst="rightBrace">
            <a:avLst>
              <a:gd name="adj1" fmla="val 117722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559" name="AutoShape 18"/>
          <p:cNvSpPr>
            <a:spLocks/>
          </p:cNvSpPr>
          <p:nvPr/>
        </p:nvSpPr>
        <p:spPr bwMode="auto">
          <a:xfrm>
            <a:off x="8040688" y="3216276"/>
            <a:ext cx="107950" cy="775280"/>
          </a:xfrm>
          <a:prstGeom prst="rightBrace">
            <a:avLst>
              <a:gd name="adj1" fmla="val 91544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560" name="AutoShape 19"/>
          <p:cNvSpPr>
            <a:spLocks/>
          </p:cNvSpPr>
          <p:nvPr/>
        </p:nvSpPr>
        <p:spPr bwMode="auto">
          <a:xfrm>
            <a:off x="8053388" y="4770780"/>
            <a:ext cx="95250" cy="1404730"/>
          </a:xfrm>
          <a:prstGeom prst="rightBrace">
            <a:avLst>
              <a:gd name="adj1" fmla="val 144167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561" name="Text Box 20"/>
          <p:cNvSpPr txBox="1">
            <a:spLocks noChangeArrowheads="1"/>
          </p:cNvSpPr>
          <p:nvPr/>
        </p:nvSpPr>
        <p:spPr bwMode="auto">
          <a:xfrm>
            <a:off x="8091285" y="2166938"/>
            <a:ext cx="903288" cy="3894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" rIns="0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lnSpc>
                <a:spcPct val="90000"/>
              </a:lnSpc>
            </a:pPr>
            <a:r>
              <a:rPr lang="fr-CA" sz="1200" b="1" dirty="0">
                <a:latin typeface="Calibri" pitchFamily="34" charset="0"/>
                <a:cs typeface="Calibri" pitchFamily="34" charset="0"/>
              </a:rPr>
              <a:t>Zone de croissance</a:t>
            </a:r>
          </a:p>
        </p:txBody>
      </p:sp>
      <p:sp>
        <p:nvSpPr>
          <p:cNvPr id="23562" name="Text Box 21"/>
          <p:cNvSpPr txBox="1">
            <a:spLocks noChangeArrowheads="1"/>
          </p:cNvSpPr>
          <p:nvPr/>
        </p:nvSpPr>
        <p:spPr bwMode="auto">
          <a:xfrm>
            <a:off x="8129426" y="3338749"/>
            <a:ext cx="903287" cy="5556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" rIns="0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lnSpc>
                <a:spcPct val="90000"/>
              </a:lnSpc>
            </a:pPr>
            <a:r>
              <a:rPr lang="fr-CA" sz="1200" b="1" dirty="0">
                <a:latin typeface="Calibri" pitchFamily="34" charset="0"/>
                <a:cs typeface="Calibri" pitchFamily="34" charset="0"/>
              </a:rPr>
              <a:t>Zone de </a:t>
            </a:r>
            <a:r>
              <a:rPr lang="fr-CA" sz="1200" b="1" dirty="0" smtClean="0">
                <a:latin typeface="Calibri" pitchFamily="34" charset="0"/>
                <a:cs typeface="Calibri" pitchFamily="34" charset="0"/>
              </a:rPr>
              <a:t>cartilage hypertrophié</a:t>
            </a:r>
            <a:endParaRPr lang="fr-CA" sz="1200" b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3563" name="Text Box 22"/>
          <p:cNvSpPr txBox="1">
            <a:spLocks noChangeArrowheads="1"/>
          </p:cNvSpPr>
          <p:nvPr/>
        </p:nvSpPr>
        <p:spPr bwMode="auto">
          <a:xfrm>
            <a:off x="8107160" y="5195901"/>
            <a:ext cx="901700" cy="5556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" rIns="0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lnSpc>
                <a:spcPct val="90000"/>
              </a:lnSpc>
            </a:pPr>
            <a:r>
              <a:rPr lang="fr-CA" sz="1200" b="1" dirty="0">
                <a:latin typeface="Calibri" pitchFamily="34" charset="0"/>
                <a:cs typeface="Calibri" pitchFamily="34" charset="0"/>
              </a:rPr>
              <a:t>Zone </a:t>
            </a:r>
            <a:r>
              <a:rPr lang="fr-CA" sz="1200" b="1" dirty="0" smtClean="0">
                <a:latin typeface="Calibri" pitchFamily="34" charset="0"/>
                <a:cs typeface="Calibri" pitchFamily="34" charset="0"/>
              </a:rPr>
              <a:t>de cartilage en ossification</a:t>
            </a:r>
            <a:endParaRPr lang="fr-CA" sz="1200" b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3564" name="Line 23"/>
          <p:cNvSpPr>
            <a:spLocks noChangeShapeType="1"/>
          </p:cNvSpPr>
          <p:nvPr/>
        </p:nvSpPr>
        <p:spPr bwMode="auto">
          <a:xfrm flipV="1">
            <a:off x="8015288" y="1003503"/>
            <a:ext cx="0" cy="4635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fr-CA"/>
          </a:p>
        </p:txBody>
      </p:sp>
      <p:sp>
        <p:nvSpPr>
          <p:cNvPr id="23565" name="Text Box 24"/>
          <p:cNvSpPr txBox="1">
            <a:spLocks noChangeArrowheads="1"/>
          </p:cNvSpPr>
          <p:nvPr/>
        </p:nvSpPr>
        <p:spPr bwMode="auto">
          <a:xfrm>
            <a:off x="8118381" y="997004"/>
            <a:ext cx="777875" cy="5556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" rIns="0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lnSpc>
                <a:spcPct val="90000"/>
              </a:lnSpc>
            </a:pPr>
            <a:r>
              <a:rPr lang="fr-CA" sz="1200" b="1" dirty="0">
                <a:latin typeface="Calibri" pitchFamily="34" charset="0"/>
                <a:cs typeface="Calibri" pitchFamily="34" charset="0"/>
              </a:rPr>
              <a:t>Zone de cartilage </a:t>
            </a:r>
            <a:r>
              <a:rPr lang="fr-CA" sz="1200" b="1" dirty="0" smtClean="0">
                <a:latin typeface="Calibri" pitchFamily="34" charset="0"/>
                <a:cs typeface="Calibri" pitchFamily="34" charset="0"/>
              </a:rPr>
              <a:t>quiescent</a:t>
            </a:r>
            <a:endParaRPr lang="fr-CA" sz="1200" b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5" name="AutoShape 18"/>
          <p:cNvSpPr>
            <a:spLocks/>
          </p:cNvSpPr>
          <p:nvPr/>
        </p:nvSpPr>
        <p:spPr bwMode="auto">
          <a:xfrm>
            <a:off x="8040688" y="4031311"/>
            <a:ext cx="114300" cy="699714"/>
          </a:xfrm>
          <a:prstGeom prst="rightBrace">
            <a:avLst>
              <a:gd name="adj1" fmla="val 91544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6" name="Text Box 21"/>
          <p:cNvSpPr txBox="1">
            <a:spLocks noChangeArrowheads="1"/>
          </p:cNvSpPr>
          <p:nvPr/>
        </p:nvSpPr>
        <p:spPr bwMode="auto">
          <a:xfrm>
            <a:off x="8113524" y="4103333"/>
            <a:ext cx="903287" cy="5556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" rIns="0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lnSpc>
                <a:spcPct val="90000"/>
              </a:lnSpc>
            </a:pPr>
            <a:r>
              <a:rPr lang="fr-CA" sz="1200" b="1" dirty="0">
                <a:latin typeface="Calibri" pitchFamily="34" charset="0"/>
                <a:cs typeface="Calibri" pitchFamily="34" charset="0"/>
              </a:rPr>
              <a:t>Zone de </a:t>
            </a:r>
            <a:r>
              <a:rPr lang="fr-CA" sz="1200" b="1" dirty="0" smtClean="0">
                <a:latin typeface="Calibri" pitchFamily="34" charset="0"/>
                <a:cs typeface="Calibri" pitchFamily="34" charset="0"/>
              </a:rPr>
              <a:t>cartilage en calcification</a:t>
            </a:r>
            <a:endParaRPr lang="fr-CA" sz="1200" b="1" dirty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10"/>
          <p:cNvSpPr>
            <a:spLocks noChangeArrowheads="1"/>
          </p:cNvSpPr>
          <p:nvPr/>
        </p:nvSpPr>
        <p:spPr bwMode="auto">
          <a:xfrm>
            <a:off x="287338" y="-80332"/>
            <a:ext cx="8475662" cy="22006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>
              <a:tabLst>
                <a:tab pos="450850" algn="l"/>
              </a:tabLst>
            </a:pPr>
            <a:r>
              <a:rPr lang="fr-CA" sz="2000" u="sng" dirty="0">
                <a:latin typeface="Arial" charset="0"/>
                <a:cs typeface="Arial" charset="0"/>
              </a:rPr>
              <a:t>À la fin de l’adolescence</a:t>
            </a:r>
            <a:endParaRPr lang="fr-CA" sz="2000" dirty="0">
              <a:latin typeface="Arial" charset="0"/>
              <a:cs typeface="Arial" charset="0"/>
            </a:endParaRPr>
          </a:p>
          <a:p>
            <a:pPr>
              <a:spcBef>
                <a:spcPct val="25000"/>
              </a:spcBef>
              <a:tabLst>
                <a:tab pos="450850" algn="l"/>
              </a:tabLst>
            </a:pPr>
            <a:r>
              <a:rPr lang="fr-CA" sz="1800" b="1" i="1" dirty="0">
                <a:latin typeface="Arial" charset="0"/>
                <a:cs typeface="Arial" charset="0"/>
              </a:rPr>
              <a:t>Soudure des cartilages </a:t>
            </a:r>
            <a:r>
              <a:rPr lang="fr-CA" sz="1800" b="1" i="1" dirty="0" err="1">
                <a:latin typeface="Arial" charset="0"/>
                <a:cs typeface="Arial" charset="0"/>
              </a:rPr>
              <a:t>épiphysaires</a:t>
            </a:r>
            <a:r>
              <a:rPr lang="fr-CA" sz="1800" b="1" dirty="0">
                <a:latin typeface="Arial" charset="0"/>
                <a:cs typeface="Arial" charset="0"/>
              </a:rPr>
              <a:t>:</a:t>
            </a:r>
            <a:r>
              <a:rPr lang="fr-CA" sz="1800" b="1" i="1" dirty="0">
                <a:latin typeface="Arial" charset="0"/>
                <a:cs typeface="Arial" charset="0"/>
              </a:rPr>
              <a:t> </a:t>
            </a:r>
            <a:r>
              <a:rPr lang="fr-CA" sz="1800" dirty="0">
                <a:latin typeface="Arial" charset="0"/>
                <a:cs typeface="Arial" charset="0"/>
              </a:rPr>
              <a:t>Les chondrocytes se divisent de moins en moins et la plaque épiphysaire s’amincit progressivement jusqu’à ce qu’elle soit entièrement remplacée par du tissu osseux, donnant lieu aux lignes </a:t>
            </a:r>
            <a:r>
              <a:rPr lang="fr-CA" sz="1800" dirty="0" err="1">
                <a:latin typeface="Arial" charset="0"/>
                <a:cs typeface="Arial" charset="0"/>
              </a:rPr>
              <a:t>épiphysaires</a:t>
            </a:r>
            <a:r>
              <a:rPr lang="fr-CA" sz="1800" dirty="0">
                <a:latin typeface="Arial" charset="0"/>
                <a:cs typeface="Arial" charset="0"/>
              </a:rPr>
              <a:t> des os longs de l’adulte</a:t>
            </a:r>
            <a:r>
              <a:rPr lang="fr-CA" sz="1800" dirty="0" smtClean="0">
                <a:latin typeface="Arial" charset="0"/>
                <a:cs typeface="Arial" charset="0"/>
              </a:rPr>
              <a:t>.</a:t>
            </a:r>
          </a:p>
          <a:p>
            <a:pPr>
              <a:spcBef>
                <a:spcPct val="25000"/>
              </a:spcBef>
              <a:tabLst>
                <a:tab pos="450850" algn="l"/>
              </a:tabLst>
            </a:pPr>
            <a:r>
              <a:rPr lang="fr-CA" sz="1800" dirty="0" smtClean="0">
                <a:latin typeface="Arial" charset="0"/>
                <a:cs typeface="Arial" charset="0"/>
              </a:rPr>
              <a:t>La soudure du cartilage de conjugaison se fait vers 18 ans chez femme et 21 ans chez l’homme                               estimation de l’âge du squelette par la radiologie</a:t>
            </a:r>
            <a:endParaRPr lang="fr-CA" sz="1800" dirty="0">
              <a:latin typeface="Arial" charset="0"/>
              <a:cs typeface="Arial" charset="0"/>
            </a:endParaRPr>
          </a:p>
        </p:txBody>
      </p:sp>
      <p:pic>
        <p:nvPicPr>
          <p:cNvPr id="24579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438" y="2143125"/>
            <a:ext cx="7326312" cy="2630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0" name="Text Box 6"/>
          <p:cNvSpPr txBox="1">
            <a:spLocks noChangeArrowheads="1"/>
          </p:cNvSpPr>
          <p:nvPr/>
        </p:nvSpPr>
        <p:spPr bwMode="auto">
          <a:xfrm>
            <a:off x="915988" y="4821238"/>
            <a:ext cx="346551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fr-FR" sz="1600">
                <a:solidFill>
                  <a:srgbClr val="0000FF"/>
                </a:solidFill>
                <a:latin typeface="Verdana" pitchFamily="34" charset="0"/>
              </a:rPr>
              <a:t>Plaques épiphysaires (flèches) d’un enfant</a:t>
            </a:r>
          </a:p>
        </p:txBody>
      </p:sp>
      <p:sp>
        <p:nvSpPr>
          <p:cNvPr id="24581" name="Text Box 7"/>
          <p:cNvSpPr txBox="1">
            <a:spLocks noChangeArrowheads="1"/>
          </p:cNvSpPr>
          <p:nvPr/>
        </p:nvSpPr>
        <p:spPr bwMode="auto">
          <a:xfrm>
            <a:off x="4725988" y="4821238"/>
            <a:ext cx="346551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fr-FR" sz="1600">
                <a:solidFill>
                  <a:srgbClr val="0000FF"/>
                </a:solidFill>
                <a:latin typeface="Verdana" pitchFamily="34" charset="0"/>
              </a:rPr>
              <a:t>Lignes épiphysaires (flèches) d’un adulte</a:t>
            </a:r>
          </a:p>
        </p:txBody>
      </p:sp>
      <p:sp>
        <p:nvSpPr>
          <p:cNvPr id="24582" name="Text Box 9"/>
          <p:cNvSpPr txBox="1">
            <a:spLocks noChangeArrowheads="1"/>
          </p:cNvSpPr>
          <p:nvPr/>
        </p:nvSpPr>
        <p:spPr bwMode="auto">
          <a:xfrm>
            <a:off x="885825" y="5602288"/>
            <a:ext cx="714216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fr-CA" sz="1400">
                <a:solidFill>
                  <a:schemeClr val="accent2"/>
                </a:solidFill>
                <a:latin typeface="Arial" charset="0"/>
              </a:rPr>
              <a:t>Martini et Nath, Fundamentals of Anatomy and Physiology, 8ème édition, 2009</a:t>
            </a:r>
          </a:p>
        </p:txBody>
      </p:sp>
      <p:sp>
        <p:nvSpPr>
          <p:cNvPr id="2" name="Right Arrow 1"/>
          <p:cNvSpPr/>
          <p:nvPr/>
        </p:nvSpPr>
        <p:spPr>
          <a:xfrm>
            <a:off x="1999010" y="1834287"/>
            <a:ext cx="1658001" cy="129341"/>
          </a:xfrm>
          <a:prstGeom prst="rightArrow">
            <a:avLst>
              <a:gd name="adj1" fmla="val 98524"/>
              <a:gd name="adj2" fmla="val 50000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157163" y="220663"/>
            <a:ext cx="6961187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74638" indent="-274638" eaLnBrk="1" hangingPunct="1">
              <a:lnSpc>
                <a:spcPct val="90000"/>
              </a:lnSpc>
              <a:buSzPct val="115000"/>
            </a:pPr>
            <a:r>
              <a:rPr lang="fr-CA" b="1" dirty="0" smtClean="0">
                <a:solidFill>
                  <a:srgbClr val="C00000"/>
                </a:solidFill>
                <a:latin typeface="Arial" charset="0"/>
              </a:rPr>
              <a:t>b. Croissance </a:t>
            </a:r>
            <a:r>
              <a:rPr lang="fr-CA" b="1" dirty="0">
                <a:solidFill>
                  <a:srgbClr val="C00000"/>
                </a:solidFill>
                <a:latin typeface="Arial" charset="0"/>
              </a:rPr>
              <a:t>en épaisseur (par apposition)</a:t>
            </a:r>
            <a:endParaRPr lang="fr-CA" dirty="0">
              <a:solidFill>
                <a:srgbClr val="C00000"/>
              </a:solidFill>
              <a:latin typeface="Arial" charset="0"/>
            </a:endParaRPr>
          </a:p>
        </p:txBody>
      </p:sp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433388" y="642938"/>
            <a:ext cx="8445500" cy="180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marL="182563" indent="-182563">
              <a:buSzPct val="100000"/>
              <a:buFont typeface="Arial" charset="0"/>
              <a:buChar char="−"/>
            </a:pPr>
            <a:r>
              <a:rPr lang="fr-CA" sz="1600">
                <a:latin typeface="Arial" charset="0"/>
                <a:cs typeface="Arial" charset="0"/>
              </a:rPr>
              <a:t>Les ostéoblastes de la couche ostéogénique du périoste secrètent la matrice osseuse sur la surface externe de l’os.</a:t>
            </a:r>
          </a:p>
          <a:p>
            <a:pPr marL="182563" indent="-182563">
              <a:buSzPct val="100000"/>
              <a:buFont typeface="Arial" charset="0"/>
              <a:buChar char="−"/>
            </a:pPr>
            <a:r>
              <a:rPr lang="fr-CA" sz="1600">
                <a:latin typeface="Arial" charset="0"/>
                <a:cs typeface="Arial" charset="0"/>
              </a:rPr>
              <a:t>À mesure que la matrice osseuse se dépose sur la face externe de l’os, le tissu osseux qui tapisse le canal médullaire est détruit (</a:t>
            </a:r>
            <a:r>
              <a:rPr lang="fr-CA" sz="1600" b="1" i="1">
                <a:latin typeface="Arial" charset="0"/>
                <a:cs typeface="Arial" charset="0"/>
              </a:rPr>
              <a:t>résorption osseuse</a:t>
            </a:r>
            <a:r>
              <a:rPr lang="fr-CA" sz="1600">
                <a:latin typeface="Arial" charset="0"/>
                <a:cs typeface="Arial" charset="0"/>
              </a:rPr>
              <a:t>)</a:t>
            </a:r>
            <a:r>
              <a:rPr lang="fr-CA" sz="1600" b="1" i="1">
                <a:latin typeface="Arial" charset="0"/>
                <a:cs typeface="Arial" charset="0"/>
              </a:rPr>
              <a:t> </a:t>
            </a:r>
            <a:r>
              <a:rPr lang="fr-CA" sz="1600">
                <a:latin typeface="Arial" charset="0"/>
                <a:cs typeface="Arial" charset="0"/>
              </a:rPr>
              <a:t>par les ostéoclastes de l’endoste.</a:t>
            </a:r>
          </a:p>
          <a:p>
            <a:pPr marL="357188" lvl="1" indent="-174625">
              <a:buSzPct val="115000"/>
              <a:buFontTx/>
              <a:buChar char="•"/>
            </a:pPr>
            <a:r>
              <a:rPr lang="fr-CA" sz="1600">
                <a:latin typeface="Arial" charset="0"/>
                <a:cs typeface="Arial" charset="0"/>
              </a:rPr>
              <a:t>Ce processus, qui permet au canal médullaire d’élargir en même temps que l’os croît en épaisseur, fait partie du « </a:t>
            </a:r>
            <a:r>
              <a:rPr lang="fr-CA" sz="1600" b="1" i="1">
                <a:latin typeface="Arial" charset="0"/>
                <a:cs typeface="Arial" charset="0"/>
              </a:rPr>
              <a:t>remaniement osseux</a:t>
            </a:r>
            <a:r>
              <a:rPr lang="fr-CA" sz="1600">
                <a:latin typeface="Arial" charset="0"/>
                <a:cs typeface="Arial" charset="0"/>
              </a:rPr>
              <a:t> ». </a:t>
            </a:r>
          </a:p>
        </p:txBody>
      </p:sp>
      <p:sp>
        <p:nvSpPr>
          <p:cNvPr id="25605" name="Text Box 6"/>
          <p:cNvSpPr txBox="1">
            <a:spLocks noChangeArrowheads="1"/>
          </p:cNvSpPr>
          <p:nvPr/>
        </p:nvSpPr>
        <p:spPr bwMode="auto">
          <a:xfrm>
            <a:off x="1865313" y="2497138"/>
            <a:ext cx="11398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fr-CA" sz="1400" b="1">
                <a:latin typeface="Arial" charset="0"/>
              </a:rPr>
              <a:t>Croissance</a:t>
            </a:r>
          </a:p>
        </p:txBody>
      </p:sp>
      <p:sp>
        <p:nvSpPr>
          <p:cNvPr id="25606" name="Text Box 7"/>
          <p:cNvSpPr txBox="1">
            <a:spLocks noChangeArrowheads="1"/>
          </p:cNvSpPr>
          <p:nvPr/>
        </p:nvSpPr>
        <p:spPr bwMode="auto">
          <a:xfrm>
            <a:off x="6213475" y="2501900"/>
            <a:ext cx="134778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fr-CA" sz="1400" b="1" dirty="0">
                <a:latin typeface="Arial" charset="0"/>
              </a:rPr>
              <a:t>Remaniement</a:t>
            </a:r>
          </a:p>
        </p:txBody>
      </p:sp>
      <p:sp>
        <p:nvSpPr>
          <p:cNvPr id="25607" name="Text Box 8"/>
          <p:cNvSpPr txBox="1">
            <a:spLocks noChangeArrowheads="1"/>
          </p:cNvSpPr>
          <p:nvPr/>
        </p:nvSpPr>
        <p:spPr bwMode="auto">
          <a:xfrm>
            <a:off x="1606550" y="2738438"/>
            <a:ext cx="1636713" cy="73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fr-CA" sz="1400" dirty="0">
                <a:latin typeface="Verdana" pitchFamily="34" charset="0"/>
              </a:rPr>
              <a:t>L’os croit en longueur parce que:</a:t>
            </a:r>
          </a:p>
        </p:txBody>
      </p:sp>
      <p:sp>
        <p:nvSpPr>
          <p:cNvPr id="25608" name="Text Box 9"/>
          <p:cNvSpPr txBox="1">
            <a:spLocks noChangeArrowheads="1"/>
          </p:cNvSpPr>
          <p:nvPr/>
        </p:nvSpPr>
        <p:spPr bwMode="auto">
          <a:xfrm>
            <a:off x="1852613" y="3629025"/>
            <a:ext cx="1104900" cy="59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fr-CA" sz="1100" dirty="0">
                <a:latin typeface="Verdana" pitchFamily="34" charset="0"/>
              </a:rPr>
              <a:t>Le cartilage articulaire croît</a:t>
            </a:r>
          </a:p>
        </p:txBody>
      </p:sp>
      <p:sp>
        <p:nvSpPr>
          <p:cNvPr id="25609" name="Text Box 10"/>
          <p:cNvSpPr txBox="1">
            <a:spLocks noChangeArrowheads="1"/>
          </p:cNvSpPr>
          <p:nvPr/>
        </p:nvSpPr>
        <p:spPr bwMode="auto">
          <a:xfrm>
            <a:off x="1870075" y="4194175"/>
            <a:ext cx="1177925" cy="59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fr-CA" sz="1100" dirty="0">
                <a:latin typeface="Verdana" pitchFamily="34" charset="0"/>
              </a:rPr>
              <a:t>Le cartilage est remplacé</a:t>
            </a:r>
          </a:p>
          <a:p>
            <a:r>
              <a:rPr lang="fr-CA" sz="1100" dirty="0">
                <a:latin typeface="Verdana" pitchFamily="34" charset="0"/>
              </a:rPr>
              <a:t>par de l’os</a:t>
            </a:r>
          </a:p>
        </p:txBody>
      </p:sp>
      <p:sp>
        <p:nvSpPr>
          <p:cNvPr id="25610" name="Text Box 11"/>
          <p:cNvSpPr txBox="1">
            <a:spLocks noChangeArrowheads="1"/>
          </p:cNvSpPr>
          <p:nvPr/>
        </p:nvSpPr>
        <p:spPr bwMode="auto">
          <a:xfrm>
            <a:off x="1919288" y="4953000"/>
            <a:ext cx="1177925" cy="59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fr-CA" sz="1100" dirty="0">
                <a:latin typeface="Verdana" pitchFamily="34" charset="0"/>
              </a:rPr>
              <a:t>Le cartilage épiphysaire croît</a:t>
            </a:r>
          </a:p>
        </p:txBody>
      </p:sp>
      <p:sp>
        <p:nvSpPr>
          <p:cNvPr id="25611" name="Text Box 12"/>
          <p:cNvSpPr txBox="1">
            <a:spLocks noChangeArrowheads="1"/>
          </p:cNvSpPr>
          <p:nvPr/>
        </p:nvSpPr>
        <p:spPr bwMode="auto">
          <a:xfrm>
            <a:off x="1890713" y="5499100"/>
            <a:ext cx="1177925" cy="59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fr-CA" sz="1100">
                <a:latin typeface="Verdana" pitchFamily="34" charset="0"/>
              </a:rPr>
              <a:t>Le cartilage est remplacé</a:t>
            </a:r>
          </a:p>
          <a:p>
            <a:r>
              <a:rPr lang="fr-CA" sz="1100">
                <a:latin typeface="Verdana" pitchFamily="34" charset="0"/>
              </a:rPr>
              <a:t>par de l’os</a:t>
            </a:r>
          </a:p>
        </p:txBody>
      </p:sp>
      <p:sp>
        <p:nvSpPr>
          <p:cNvPr id="25612" name="Text Box 13"/>
          <p:cNvSpPr txBox="1">
            <a:spLocks noChangeArrowheads="1"/>
          </p:cNvSpPr>
          <p:nvPr/>
        </p:nvSpPr>
        <p:spPr bwMode="auto">
          <a:xfrm>
            <a:off x="6984775" y="2845497"/>
            <a:ext cx="206956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fr-CA" sz="1400" dirty="0">
                <a:latin typeface="Verdana" pitchFamily="34" charset="0"/>
              </a:rPr>
              <a:t>La diaphyse subit un remaniement par:</a:t>
            </a:r>
          </a:p>
        </p:txBody>
      </p:sp>
      <p:sp>
        <p:nvSpPr>
          <p:cNvPr id="25613" name="Text Box 14"/>
          <p:cNvSpPr txBox="1">
            <a:spLocks noChangeArrowheads="1"/>
          </p:cNvSpPr>
          <p:nvPr/>
        </p:nvSpPr>
        <p:spPr bwMode="auto">
          <a:xfrm>
            <a:off x="7466890" y="4197695"/>
            <a:ext cx="1152370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fr-CA" sz="1100" dirty="0">
                <a:latin typeface="Verdana" pitchFamily="34" charset="0"/>
              </a:rPr>
              <a:t>Résorption osseuse</a:t>
            </a:r>
          </a:p>
        </p:txBody>
      </p:sp>
      <p:sp>
        <p:nvSpPr>
          <p:cNvPr id="25614" name="Text Box 15"/>
          <p:cNvSpPr txBox="1">
            <a:spLocks noChangeArrowheads="1"/>
          </p:cNvSpPr>
          <p:nvPr/>
        </p:nvSpPr>
        <p:spPr bwMode="auto">
          <a:xfrm>
            <a:off x="7408094" y="4867916"/>
            <a:ext cx="1857903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fr-CA" sz="1100" dirty="0">
                <a:latin typeface="Verdana" pitchFamily="34" charset="0"/>
              </a:rPr>
              <a:t>Addition de matière osseuse par apposition</a:t>
            </a:r>
          </a:p>
        </p:txBody>
      </p:sp>
      <p:sp>
        <p:nvSpPr>
          <p:cNvPr id="25615" name="Text Box 16"/>
          <p:cNvSpPr txBox="1">
            <a:spLocks noChangeArrowheads="1"/>
          </p:cNvSpPr>
          <p:nvPr/>
        </p:nvSpPr>
        <p:spPr bwMode="auto">
          <a:xfrm>
            <a:off x="7549201" y="5726269"/>
            <a:ext cx="1187647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fr-CA" sz="1100" dirty="0">
                <a:latin typeface="Verdana" pitchFamily="34" charset="0"/>
              </a:rPr>
              <a:t>Résorption osseuse</a:t>
            </a:r>
          </a:p>
        </p:txBody>
      </p:sp>
      <p:sp>
        <p:nvSpPr>
          <p:cNvPr id="25617" name="Text Box 18"/>
          <p:cNvSpPr txBox="1">
            <a:spLocks noChangeArrowheads="1"/>
          </p:cNvSpPr>
          <p:nvPr/>
        </p:nvSpPr>
        <p:spPr bwMode="auto">
          <a:xfrm>
            <a:off x="7913688" y="6553200"/>
            <a:ext cx="1230312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sz="1400" b="1" dirty="0">
                <a:solidFill>
                  <a:schemeClr val="accent2"/>
                </a:solidFill>
                <a:latin typeface="Arial" charset="0"/>
              </a:rPr>
              <a:t>Figure </a:t>
            </a:r>
            <a:r>
              <a:rPr lang="en-US" sz="1400" b="1" dirty="0" smtClean="0">
                <a:solidFill>
                  <a:schemeClr val="accent2"/>
                </a:solidFill>
                <a:latin typeface="Arial" charset="0"/>
              </a:rPr>
              <a:t>6.11</a:t>
            </a:r>
            <a:endParaRPr lang="en-US" sz="1400" b="1" dirty="0">
              <a:solidFill>
                <a:schemeClr val="accent2"/>
              </a:solidFill>
              <a:latin typeface="Arial" charset="0"/>
            </a:endParaRPr>
          </a:p>
        </p:txBody>
      </p:sp>
      <p:pic>
        <p:nvPicPr>
          <p:cNvPr id="20" name="Picture 32" descr="figure_06_11_unlabele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07"/>
          <a:stretch>
            <a:fillRect/>
          </a:stretch>
        </p:blipFill>
        <p:spPr bwMode="auto">
          <a:xfrm>
            <a:off x="3151380" y="3045387"/>
            <a:ext cx="3308336" cy="3198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" name="Straight Connector 2"/>
          <p:cNvCxnSpPr>
            <a:stCxn id="25608" idx="3"/>
          </p:cNvCxnSpPr>
          <p:nvPr/>
        </p:nvCxnSpPr>
        <p:spPr>
          <a:xfrm flipV="1">
            <a:off x="2957513" y="3786157"/>
            <a:ext cx="1181613" cy="14131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 flipV="1">
            <a:off x="2927961" y="4021322"/>
            <a:ext cx="1234683" cy="352747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3108972" y="4891432"/>
            <a:ext cx="1124225" cy="28946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V="1">
            <a:off x="2857408" y="5079565"/>
            <a:ext cx="1469860" cy="646703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V="1">
            <a:off x="2880926" y="5326488"/>
            <a:ext cx="1599208" cy="446813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>
            <a:endCxn id="25615" idx="1"/>
          </p:cNvCxnSpPr>
          <p:nvPr/>
        </p:nvCxnSpPr>
        <p:spPr>
          <a:xfrm>
            <a:off x="6326278" y="5585169"/>
            <a:ext cx="1222923" cy="35654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H="1">
            <a:off x="6055824" y="5044290"/>
            <a:ext cx="1269959" cy="317473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>
            <a:stCxn id="25613" idx="1"/>
          </p:cNvCxnSpPr>
          <p:nvPr/>
        </p:nvCxnSpPr>
        <p:spPr>
          <a:xfrm flipH="1">
            <a:off x="5844164" y="4413139"/>
            <a:ext cx="1622726" cy="12554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5600" name="TextBox 25599"/>
          <p:cNvSpPr txBox="1"/>
          <p:nvPr/>
        </p:nvSpPr>
        <p:spPr>
          <a:xfrm>
            <a:off x="1693279" y="3880223"/>
            <a:ext cx="2872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baseline="30000" dirty="0" smtClean="0"/>
              <a:t>1</a:t>
            </a:r>
            <a:endParaRPr lang="fr-CA" baseline="30000" dirty="0"/>
          </a:p>
        </p:txBody>
      </p:sp>
      <p:sp>
        <p:nvSpPr>
          <p:cNvPr id="25601" name="TextBox 25600"/>
          <p:cNvSpPr txBox="1"/>
          <p:nvPr/>
        </p:nvSpPr>
        <p:spPr>
          <a:xfrm>
            <a:off x="1740314" y="4291762"/>
            <a:ext cx="2669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baseline="30000" dirty="0" smtClean="0"/>
              <a:t>2</a:t>
            </a:r>
            <a:endParaRPr lang="fr-CA" baseline="30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3"/>
          <p:cNvSpPr>
            <a:spLocks noChangeArrowheads="1"/>
          </p:cNvSpPr>
          <p:nvPr/>
        </p:nvSpPr>
        <p:spPr bwMode="auto">
          <a:xfrm>
            <a:off x="238125" y="400155"/>
            <a:ext cx="8449307" cy="4473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r>
              <a:rPr lang="en-CA" sz="2800" b="1" dirty="0">
                <a:solidFill>
                  <a:srgbClr val="15492A"/>
                </a:solidFill>
                <a:latin typeface="Arial" charset="0"/>
              </a:rPr>
              <a:t>2</a:t>
            </a:r>
            <a:r>
              <a:rPr lang="en-CA" sz="2800" b="1" dirty="0" smtClean="0">
                <a:solidFill>
                  <a:srgbClr val="15492A"/>
                </a:solidFill>
                <a:latin typeface="Arial" charset="0"/>
              </a:rPr>
              <a:t>.3.3</a:t>
            </a:r>
            <a:r>
              <a:rPr lang="fr-CA" sz="2800" b="1" dirty="0" smtClean="0">
                <a:solidFill>
                  <a:srgbClr val="15492A"/>
                </a:solidFill>
                <a:latin typeface="Arial" charset="0"/>
              </a:rPr>
              <a:t>  </a:t>
            </a:r>
            <a:r>
              <a:rPr lang="fr-CA" sz="2800" b="1" u="sng" dirty="0">
                <a:solidFill>
                  <a:srgbClr val="15492A"/>
                </a:solidFill>
                <a:latin typeface="Arial" charset="0"/>
              </a:rPr>
              <a:t>Remaniement osseux</a:t>
            </a:r>
          </a:p>
          <a:p>
            <a:pPr marL="1165225" lvl="1" indent="-190500">
              <a:spcBef>
                <a:spcPts val="800"/>
              </a:spcBef>
              <a:buSzPct val="100000"/>
              <a:buFont typeface="Arial" charset="0"/>
              <a:buChar char="−"/>
            </a:pPr>
            <a:r>
              <a:rPr lang="fr-CA" sz="2000" dirty="0">
                <a:latin typeface="Arial" charset="0"/>
                <a:cs typeface="Arial" charset="0"/>
              </a:rPr>
              <a:t>Renouvellement continu des os.</a:t>
            </a:r>
          </a:p>
          <a:p>
            <a:pPr marL="1165225" lvl="1" indent="-190500">
              <a:spcBef>
                <a:spcPts val="800"/>
              </a:spcBef>
              <a:buSzPct val="100000"/>
              <a:buFont typeface="Arial" charset="0"/>
              <a:buChar char="−"/>
            </a:pPr>
            <a:r>
              <a:rPr lang="fr-CA" sz="2000" dirty="0">
                <a:latin typeface="Arial" charset="0"/>
                <a:cs typeface="Arial" charset="0"/>
              </a:rPr>
              <a:t>Se produit même lorsque les os ont atteint leur taille et leur forme adultes.</a:t>
            </a:r>
          </a:p>
          <a:p>
            <a:pPr marL="1165225" lvl="1" indent="-190500">
              <a:spcBef>
                <a:spcPts val="800"/>
              </a:spcBef>
              <a:buSzPct val="100000"/>
              <a:buFont typeface="Arial" charset="0"/>
              <a:buChar char="−"/>
            </a:pPr>
            <a:r>
              <a:rPr lang="fr-CA" sz="2000" dirty="0">
                <a:latin typeface="Arial" charset="0"/>
                <a:cs typeface="Arial" charset="0"/>
              </a:rPr>
              <a:t>Comprend deux processus opposés:</a:t>
            </a:r>
          </a:p>
          <a:p>
            <a:pPr marL="1519238" lvl="2" indent="-174625">
              <a:spcBef>
                <a:spcPts val="600"/>
              </a:spcBef>
              <a:buSzPct val="80000"/>
              <a:buFont typeface="Wingdings" pitchFamily="2" charset="2"/>
              <a:buChar char="§"/>
            </a:pPr>
            <a:r>
              <a:rPr lang="fr-CA" sz="1800" b="1" i="1" dirty="0">
                <a:latin typeface="Arial" charset="0"/>
                <a:cs typeface="Arial" charset="0"/>
              </a:rPr>
              <a:t>Résorption osseuse</a:t>
            </a:r>
            <a:r>
              <a:rPr lang="fr-CA" sz="1800" b="1" dirty="0">
                <a:latin typeface="Arial" charset="0"/>
                <a:cs typeface="Arial" charset="0"/>
              </a:rPr>
              <a:t>:</a:t>
            </a:r>
            <a:r>
              <a:rPr lang="fr-CA" sz="1800" dirty="0">
                <a:latin typeface="Arial" charset="0"/>
                <a:cs typeface="Arial" charset="0"/>
              </a:rPr>
              <a:t> destruction de la matrice osseuse par les ostéoclastes</a:t>
            </a:r>
          </a:p>
          <a:p>
            <a:pPr marL="1519238" lvl="2" indent="-174625">
              <a:spcBef>
                <a:spcPts val="600"/>
              </a:spcBef>
              <a:buSzPct val="80000"/>
              <a:buFont typeface="Wingdings" pitchFamily="2" charset="2"/>
              <a:buChar char="§"/>
            </a:pPr>
            <a:r>
              <a:rPr lang="fr-CA" sz="1800" b="1" i="1" dirty="0">
                <a:latin typeface="Arial" charset="0"/>
                <a:cs typeface="Arial" charset="0"/>
              </a:rPr>
              <a:t>Dépôt osseux</a:t>
            </a:r>
            <a:r>
              <a:rPr lang="fr-CA" sz="1800" b="1" dirty="0">
                <a:latin typeface="Arial" charset="0"/>
                <a:cs typeface="Arial" charset="0"/>
              </a:rPr>
              <a:t>:</a:t>
            </a:r>
            <a:r>
              <a:rPr lang="fr-CA" sz="1800" dirty="0">
                <a:latin typeface="Arial" charset="0"/>
                <a:cs typeface="Arial" charset="0"/>
              </a:rPr>
              <a:t> ajout de matrice osseuse par les ostéoblastes</a:t>
            </a:r>
          </a:p>
          <a:p>
            <a:pPr marL="1165225" lvl="1" indent="-190500">
              <a:spcBef>
                <a:spcPts val="800"/>
              </a:spcBef>
              <a:buSzPct val="100000"/>
              <a:buFont typeface="Arial" charset="0"/>
              <a:buChar char="−"/>
            </a:pPr>
            <a:r>
              <a:rPr lang="fr-CA" sz="2000" dirty="0">
                <a:latin typeface="Arial" charset="0"/>
                <a:cs typeface="Arial" charset="0"/>
              </a:rPr>
              <a:t>Régulation du remaniement </a:t>
            </a:r>
            <a:r>
              <a:rPr lang="fr-CA" sz="2000" dirty="0" smtClean="0">
                <a:latin typeface="Arial" charset="0"/>
                <a:cs typeface="Arial" charset="0"/>
              </a:rPr>
              <a:t>osseux: soumit sous l’influence génétique et des deux régulations suivantes</a:t>
            </a:r>
            <a:endParaRPr lang="fr-CA" sz="2000" dirty="0">
              <a:latin typeface="Arial" charset="0"/>
              <a:cs typeface="Arial" charset="0"/>
            </a:endParaRPr>
          </a:p>
          <a:p>
            <a:pPr marL="1687513" lvl="2" indent="-342900">
              <a:spcBef>
                <a:spcPts val="600"/>
              </a:spcBef>
              <a:buFont typeface="+mj-lt"/>
              <a:buAutoNum type="alphaLcPeriod"/>
            </a:pPr>
            <a:r>
              <a:rPr lang="fr-CA" sz="1800" b="1" dirty="0">
                <a:latin typeface="Arial" charset="0"/>
                <a:cs typeface="Arial" charset="0"/>
              </a:rPr>
              <a:t> Régulation hormonale</a:t>
            </a:r>
          </a:p>
          <a:p>
            <a:pPr marL="1687513" lvl="2" indent="-342900">
              <a:spcBef>
                <a:spcPts val="600"/>
              </a:spcBef>
              <a:buFont typeface="+mj-lt"/>
              <a:buAutoNum type="alphaLcPeriod"/>
            </a:pPr>
            <a:r>
              <a:rPr lang="fr-CA" sz="1800" b="1" dirty="0" smtClean="0">
                <a:latin typeface="Arial" charset="0"/>
                <a:cs typeface="Arial" charset="0"/>
              </a:rPr>
              <a:t>Régulation </a:t>
            </a:r>
            <a:r>
              <a:rPr lang="fr-CA" sz="1800" b="1" dirty="0">
                <a:latin typeface="Arial" charset="0"/>
                <a:cs typeface="Arial" charset="0"/>
              </a:rPr>
              <a:t>par sollicitation mécanique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4"/>
          <p:cNvSpPr>
            <a:spLocks noChangeArrowheads="1"/>
          </p:cNvSpPr>
          <p:nvPr/>
        </p:nvSpPr>
        <p:spPr bwMode="auto">
          <a:xfrm>
            <a:off x="157163" y="219075"/>
            <a:ext cx="8583612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fr-CA" b="1" dirty="0" smtClean="0">
                <a:solidFill>
                  <a:srgbClr val="C00000"/>
                </a:solidFill>
                <a:latin typeface="Arial" charset="0"/>
              </a:rPr>
              <a:t>a. Régulation </a:t>
            </a:r>
            <a:r>
              <a:rPr lang="fr-CA" b="1" dirty="0">
                <a:solidFill>
                  <a:srgbClr val="C00000"/>
                </a:solidFill>
                <a:latin typeface="Arial" charset="0"/>
              </a:rPr>
              <a:t>hormonale</a:t>
            </a:r>
            <a:r>
              <a:rPr lang="fr-CA" sz="2600" b="1" dirty="0">
                <a:solidFill>
                  <a:srgbClr val="C00000"/>
                </a:solidFill>
                <a:latin typeface="Arial" charset="0"/>
              </a:rPr>
              <a:t>:</a:t>
            </a:r>
            <a:r>
              <a:rPr lang="fr-CA" sz="2800" dirty="0">
                <a:solidFill>
                  <a:srgbClr val="C00000"/>
                </a:solidFill>
                <a:latin typeface="Arial" charset="0"/>
              </a:rPr>
              <a:t> </a:t>
            </a:r>
            <a:r>
              <a:rPr lang="fr-CA" sz="1800" dirty="0">
                <a:latin typeface="Arial" charset="0"/>
              </a:rPr>
              <a:t>pour maintenir les niveaux de Ca</a:t>
            </a:r>
            <a:r>
              <a:rPr lang="fr-CA" sz="1800" baseline="30000" dirty="0">
                <a:latin typeface="Arial" charset="0"/>
              </a:rPr>
              <a:t>2</a:t>
            </a:r>
            <a:r>
              <a:rPr lang="fr-CA" sz="1800" baseline="30000" dirty="0" smtClean="0">
                <a:latin typeface="Arial" charset="0"/>
              </a:rPr>
              <a:t>+</a:t>
            </a:r>
            <a:r>
              <a:rPr lang="fr-CA" sz="1800" dirty="0" smtClean="0">
                <a:latin typeface="Arial" charset="0"/>
              </a:rPr>
              <a:t>sanguin</a:t>
            </a:r>
            <a:endParaRPr lang="fr-CA" sz="1800" dirty="0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27651" name="Picture 15" descr="Marieb_6_2_Page_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98" t="13939" r="20093" b="10687"/>
          <a:stretch>
            <a:fillRect/>
          </a:stretch>
        </p:blipFill>
        <p:spPr bwMode="auto">
          <a:xfrm>
            <a:off x="3768725" y="1049338"/>
            <a:ext cx="5346700" cy="5049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2" name="Text Box 16"/>
          <p:cNvSpPr txBox="1">
            <a:spLocks noChangeArrowheads="1"/>
          </p:cNvSpPr>
          <p:nvPr/>
        </p:nvSpPr>
        <p:spPr bwMode="auto">
          <a:xfrm>
            <a:off x="7780338" y="6118225"/>
            <a:ext cx="1230312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sz="1400" b="1">
                <a:solidFill>
                  <a:schemeClr val="accent2"/>
                </a:solidFill>
                <a:latin typeface="Arial" charset="0"/>
              </a:rPr>
              <a:t>Figure 6.12</a:t>
            </a:r>
          </a:p>
        </p:txBody>
      </p:sp>
      <p:sp>
        <p:nvSpPr>
          <p:cNvPr id="27653" name="Rectangle 17"/>
          <p:cNvSpPr>
            <a:spLocks noChangeArrowheads="1"/>
          </p:cNvSpPr>
          <p:nvPr/>
        </p:nvSpPr>
        <p:spPr bwMode="auto">
          <a:xfrm>
            <a:off x="6176963" y="1152525"/>
            <a:ext cx="776287" cy="460375"/>
          </a:xfrm>
          <a:prstGeom prst="rect">
            <a:avLst/>
          </a:prstGeom>
          <a:solidFill>
            <a:srgbClr val="CCFFCC"/>
          </a:solidFill>
          <a:ln w="9525">
            <a:solidFill>
              <a:srgbClr val="339966"/>
            </a:solidFill>
            <a:miter lim="800000"/>
            <a:headEnd/>
            <a:tailEnd/>
          </a:ln>
        </p:spPr>
        <p:txBody>
          <a:bodyPr lIns="0" tIns="18000" rIns="0" bIns="36000">
            <a:spAutoFit/>
          </a:bodyPr>
          <a:lstStyle/>
          <a:p>
            <a:pPr algn="ctr"/>
            <a:r>
              <a:rPr lang="fr-CA" sz="1300" b="1">
                <a:solidFill>
                  <a:srgbClr val="00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↓</a:t>
            </a:r>
            <a:r>
              <a:rPr lang="fr-CA" sz="900" b="1">
                <a:solidFill>
                  <a:srgbClr val="000000"/>
                </a:solidFill>
                <a:latin typeface="Arial" charset="0"/>
              </a:rPr>
              <a:t>PTH</a:t>
            </a:r>
          </a:p>
          <a:p>
            <a:pPr algn="ctr"/>
            <a:r>
              <a:rPr lang="fr-CA" sz="1300" b="1">
                <a:solidFill>
                  <a:srgbClr val="00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↑</a:t>
            </a:r>
            <a:r>
              <a:rPr lang="fr-CA" sz="900" b="1">
                <a:solidFill>
                  <a:srgbClr val="000000"/>
                </a:solidFill>
                <a:latin typeface="Arial" charset="0"/>
              </a:rPr>
              <a:t>Calcitonine</a:t>
            </a:r>
            <a:endParaRPr lang="fr-CA" sz="900">
              <a:latin typeface="Times" charset="0"/>
            </a:endParaRPr>
          </a:p>
        </p:txBody>
      </p:sp>
      <p:sp>
        <p:nvSpPr>
          <p:cNvPr id="27654" name="Rectangle 5"/>
          <p:cNvSpPr>
            <a:spLocks noChangeArrowheads="1"/>
          </p:cNvSpPr>
          <p:nvPr/>
        </p:nvSpPr>
        <p:spPr bwMode="auto">
          <a:xfrm>
            <a:off x="95250" y="742950"/>
            <a:ext cx="4508500" cy="570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>
              <a:tabLst>
                <a:tab pos="900113" algn="l"/>
              </a:tabLst>
            </a:pPr>
            <a:r>
              <a:rPr lang="fr-CA" sz="1800" b="1" i="1" dirty="0">
                <a:solidFill>
                  <a:srgbClr val="C00000"/>
                </a:solidFill>
                <a:latin typeface="Arial" charset="0"/>
                <a:cs typeface="Arial" charset="0"/>
              </a:rPr>
              <a:t>Parathormone</a:t>
            </a:r>
            <a:r>
              <a:rPr lang="fr-CA" sz="1800" b="1" dirty="0">
                <a:solidFill>
                  <a:srgbClr val="C00000"/>
                </a:solidFill>
                <a:latin typeface="Arial" charset="0"/>
                <a:cs typeface="Arial" charset="0"/>
              </a:rPr>
              <a:t> (</a:t>
            </a:r>
            <a:r>
              <a:rPr lang="fr-CA" sz="1800" b="1" i="1" dirty="0">
                <a:solidFill>
                  <a:srgbClr val="C00000"/>
                </a:solidFill>
                <a:latin typeface="Arial" charset="0"/>
                <a:cs typeface="Arial" charset="0"/>
              </a:rPr>
              <a:t>PTH</a:t>
            </a:r>
            <a:r>
              <a:rPr lang="fr-CA" sz="1800" b="1" dirty="0" smtClean="0">
                <a:solidFill>
                  <a:srgbClr val="C00000"/>
                </a:solidFill>
                <a:latin typeface="Arial" charset="0"/>
                <a:cs typeface="Arial" charset="0"/>
              </a:rPr>
              <a:t>) </a:t>
            </a:r>
            <a:r>
              <a:rPr lang="fr-CA" sz="1800" dirty="0" smtClean="0">
                <a:solidFill>
                  <a:srgbClr val="C00000"/>
                </a:solidFill>
                <a:latin typeface="Arial" charset="0"/>
                <a:cs typeface="Arial" charset="0"/>
              </a:rPr>
              <a:t>(rôle majeur)</a:t>
            </a:r>
            <a:r>
              <a:rPr lang="fr-CA" sz="1800" b="1" dirty="0" smtClean="0">
                <a:solidFill>
                  <a:srgbClr val="C00000"/>
                </a:solidFill>
                <a:latin typeface="Arial" charset="0"/>
                <a:cs typeface="Arial" charset="0"/>
              </a:rPr>
              <a:t> :</a:t>
            </a:r>
            <a:endParaRPr lang="fr-CA" sz="1800" dirty="0">
              <a:solidFill>
                <a:srgbClr val="C00000"/>
              </a:solidFill>
              <a:latin typeface="Arial" charset="0"/>
              <a:cs typeface="Arial" charset="0"/>
            </a:endParaRPr>
          </a:p>
          <a:p>
            <a:pPr>
              <a:tabLst>
                <a:tab pos="900113" algn="l"/>
              </a:tabLst>
            </a:pPr>
            <a:r>
              <a:rPr lang="fr-CA" sz="1500" dirty="0">
                <a:latin typeface="Arial" charset="0"/>
                <a:cs typeface="Arial" charset="0"/>
              </a:rPr>
              <a:t>Sécrétée par les </a:t>
            </a:r>
            <a:r>
              <a:rPr lang="fr-CA" sz="1500" i="1" dirty="0">
                <a:latin typeface="Arial" charset="0"/>
                <a:cs typeface="Arial" charset="0"/>
              </a:rPr>
              <a:t>glandes parathyroïdes </a:t>
            </a:r>
            <a:r>
              <a:rPr lang="fr-CA" sz="1500" dirty="0">
                <a:latin typeface="Arial" charset="0"/>
                <a:cs typeface="Arial" charset="0"/>
              </a:rPr>
              <a:t>quand les niveaux plasmatiques de Ca</a:t>
            </a:r>
            <a:r>
              <a:rPr lang="fr-CA" sz="1500" baseline="30000" dirty="0">
                <a:latin typeface="Arial" charset="0"/>
                <a:cs typeface="Arial" charset="0"/>
              </a:rPr>
              <a:t>2+</a:t>
            </a:r>
            <a:r>
              <a:rPr lang="fr-CA" sz="1500" dirty="0">
                <a:latin typeface="Arial" charset="0"/>
                <a:cs typeface="Arial" charset="0"/>
              </a:rPr>
              <a:t> </a:t>
            </a:r>
            <a:r>
              <a:rPr lang="fr-CA" sz="1500" u="sng" dirty="0">
                <a:latin typeface="Arial" charset="0"/>
                <a:cs typeface="Arial" charset="0"/>
              </a:rPr>
              <a:t>diminuent</a:t>
            </a:r>
            <a:r>
              <a:rPr lang="fr-CA" sz="1500" dirty="0">
                <a:latin typeface="Arial" charset="0"/>
                <a:cs typeface="Arial" charset="0"/>
              </a:rPr>
              <a:t>.</a:t>
            </a:r>
          </a:p>
          <a:p>
            <a:pPr>
              <a:spcBef>
                <a:spcPct val="25000"/>
              </a:spcBef>
              <a:buFontTx/>
              <a:buChar char="•"/>
              <a:tabLst>
                <a:tab pos="900113" algn="l"/>
              </a:tabLst>
            </a:pPr>
            <a:r>
              <a:rPr lang="fr-CA" sz="1500" dirty="0">
                <a:latin typeface="Arial" charset="0"/>
                <a:cs typeface="Arial" charset="0"/>
              </a:rPr>
              <a:t> Effets directs de la PTH sur les </a:t>
            </a:r>
            <a:r>
              <a:rPr lang="fr-CA" sz="1500" b="1" dirty="0">
                <a:latin typeface="Arial" charset="0"/>
                <a:cs typeface="Arial" charset="0"/>
              </a:rPr>
              <a:t>os</a:t>
            </a:r>
            <a:r>
              <a:rPr lang="fr-CA" sz="1500" dirty="0">
                <a:latin typeface="Arial" charset="0"/>
                <a:cs typeface="Arial" charset="0"/>
              </a:rPr>
              <a:t>: </a:t>
            </a:r>
            <a:r>
              <a:rPr lang="fr-CA" sz="1500" dirty="0">
                <a:latin typeface="Arial" charset="0"/>
              </a:rPr>
              <a:t>augmente le</a:t>
            </a:r>
          </a:p>
          <a:p>
            <a:pPr>
              <a:tabLst>
                <a:tab pos="900113" algn="l"/>
              </a:tabLst>
            </a:pPr>
            <a:r>
              <a:rPr lang="fr-CA" sz="1500" dirty="0">
                <a:latin typeface="Arial" charset="0"/>
              </a:rPr>
              <a:t>  transfert net de Ca</a:t>
            </a:r>
            <a:r>
              <a:rPr lang="fr-CA" sz="1500" baseline="30000" dirty="0">
                <a:latin typeface="Arial" charset="0"/>
              </a:rPr>
              <a:t>2+</a:t>
            </a:r>
            <a:r>
              <a:rPr lang="fr-CA" sz="1500" dirty="0">
                <a:latin typeface="Arial" charset="0"/>
              </a:rPr>
              <a:t> des os au sang.</a:t>
            </a:r>
            <a:endParaRPr lang="fr-CA" sz="1500" dirty="0">
              <a:latin typeface="Arial" charset="0"/>
              <a:cs typeface="Arial" charset="0"/>
            </a:endParaRPr>
          </a:p>
          <a:p>
            <a:pPr marL="365125" lvl="1" indent="-185738">
              <a:buSzPct val="80000"/>
              <a:buFont typeface="Wingdings" pitchFamily="2" charset="2"/>
              <a:buChar char="§"/>
              <a:tabLst>
                <a:tab pos="900113" algn="l"/>
              </a:tabLst>
            </a:pPr>
            <a:r>
              <a:rPr lang="fr-CA" sz="1500" dirty="0">
                <a:latin typeface="Arial" charset="0"/>
                <a:cs typeface="Arial" charset="0"/>
              </a:rPr>
              <a:t>Principal mécanisme: stimule la maturation et l’activité des ostéoclastes</a:t>
            </a:r>
          </a:p>
          <a:p>
            <a:pPr marL="365125" lvl="1" indent="-185738">
              <a:tabLst>
                <a:tab pos="900113" algn="l"/>
              </a:tabLst>
            </a:pPr>
            <a:r>
              <a:rPr lang="fr-CA" sz="1500" dirty="0">
                <a:latin typeface="Arial" charset="0"/>
                <a:cs typeface="Arial" charset="0"/>
                <a:sym typeface="Symbol" pitchFamily="18" charset="2"/>
              </a:rPr>
              <a:t>	 </a:t>
            </a:r>
            <a:r>
              <a:rPr lang="fr-CA" sz="1500" dirty="0">
                <a:latin typeface="Arial" charset="0"/>
                <a:cs typeface="Arial" charset="0"/>
                <a:sym typeface="Wingdings" pitchFamily="2" charset="2"/>
              </a:rPr>
              <a:t></a:t>
            </a:r>
            <a:r>
              <a:rPr lang="fr-CA" sz="1500" dirty="0">
                <a:latin typeface="Arial" charset="0"/>
                <a:cs typeface="Arial" charset="0"/>
              </a:rPr>
              <a:t> résorption osseuse</a:t>
            </a:r>
          </a:p>
          <a:p>
            <a:pPr marL="365125" lvl="1" indent="-185738">
              <a:buSzPct val="80000"/>
              <a:buFont typeface="Wingdings" pitchFamily="2" charset="2"/>
              <a:buChar char="§"/>
              <a:tabLst>
                <a:tab pos="900113" algn="l"/>
              </a:tabLst>
            </a:pPr>
            <a:r>
              <a:rPr lang="fr-CA" sz="1500" dirty="0">
                <a:latin typeface="Arial" charset="0"/>
                <a:cs typeface="Arial" charset="0"/>
              </a:rPr>
              <a:t>Aussi: inhibe l’activité des ostéoblastes</a:t>
            </a:r>
          </a:p>
          <a:p>
            <a:pPr marL="365125" lvl="1" indent="-185738">
              <a:tabLst>
                <a:tab pos="900113" algn="l"/>
              </a:tabLst>
            </a:pPr>
            <a:r>
              <a:rPr lang="fr-CA" sz="1500" dirty="0">
                <a:latin typeface="Arial" charset="0"/>
                <a:cs typeface="Arial" charset="0"/>
                <a:sym typeface="Symbol" pitchFamily="18" charset="2"/>
              </a:rPr>
              <a:t>	</a:t>
            </a:r>
            <a:r>
              <a:rPr lang="fr-CA" sz="1500" dirty="0">
                <a:latin typeface="Arial" charset="0"/>
                <a:cs typeface="Arial" charset="0"/>
              </a:rPr>
              <a:t> </a:t>
            </a:r>
            <a:r>
              <a:rPr lang="fr-CA" sz="1500" dirty="0">
                <a:latin typeface="Arial" charset="0"/>
                <a:cs typeface="Arial" charset="0"/>
                <a:sym typeface="Wingdings" pitchFamily="2" charset="2"/>
              </a:rPr>
              <a:t> dépôt osseux</a:t>
            </a:r>
            <a:r>
              <a:rPr lang="fr-CA" sz="1500" dirty="0">
                <a:latin typeface="Arial" charset="0"/>
                <a:cs typeface="Arial" charset="0"/>
              </a:rPr>
              <a:t>.</a:t>
            </a:r>
          </a:p>
          <a:p>
            <a:pPr>
              <a:spcBef>
                <a:spcPct val="25000"/>
              </a:spcBef>
              <a:buFontTx/>
              <a:buChar char="•"/>
              <a:tabLst>
                <a:tab pos="900113" algn="l"/>
              </a:tabLst>
            </a:pPr>
            <a:r>
              <a:rPr lang="fr-CA" sz="1500" dirty="0">
                <a:latin typeface="Arial" charset="0"/>
                <a:cs typeface="Arial" charset="0"/>
              </a:rPr>
              <a:t> Effets de la PTH sur les </a:t>
            </a:r>
            <a:r>
              <a:rPr lang="fr-CA" sz="1500" b="1" dirty="0">
                <a:latin typeface="Arial" charset="0"/>
                <a:cs typeface="Arial" charset="0"/>
              </a:rPr>
              <a:t>reins</a:t>
            </a:r>
            <a:r>
              <a:rPr lang="fr-CA" sz="1500" dirty="0">
                <a:latin typeface="Arial" charset="0"/>
                <a:cs typeface="Arial" charset="0"/>
              </a:rPr>
              <a:t>:</a:t>
            </a:r>
          </a:p>
          <a:p>
            <a:pPr marL="365125" lvl="1" indent="-185738">
              <a:buSzPct val="80000"/>
              <a:buFont typeface="Wingdings" pitchFamily="2" charset="2"/>
              <a:buChar char="§"/>
              <a:tabLst>
                <a:tab pos="900113" algn="l"/>
              </a:tabLst>
            </a:pPr>
            <a:r>
              <a:rPr lang="fr-CA" sz="1500" dirty="0">
                <a:latin typeface="Arial" charset="0"/>
                <a:cs typeface="Arial" charset="0"/>
              </a:rPr>
              <a:t>Stimule la réabsorption de Ca</a:t>
            </a:r>
            <a:r>
              <a:rPr lang="fr-CA" sz="1500" baseline="30000" dirty="0">
                <a:latin typeface="Arial" charset="0"/>
                <a:cs typeface="Arial" charset="0"/>
              </a:rPr>
              <a:t>2+</a:t>
            </a:r>
            <a:endParaRPr lang="fr-CA" sz="1500" dirty="0">
              <a:latin typeface="Arial" charset="0"/>
              <a:cs typeface="Arial" charset="0"/>
            </a:endParaRPr>
          </a:p>
          <a:p>
            <a:pPr marL="365125" lvl="1" indent="-185738">
              <a:spcAft>
                <a:spcPct val="25000"/>
              </a:spcAft>
              <a:buSzPct val="80000"/>
              <a:buFont typeface="Wingdings" pitchFamily="2" charset="2"/>
              <a:buChar char="§"/>
              <a:tabLst>
                <a:tab pos="900113" algn="l"/>
              </a:tabLst>
            </a:pPr>
            <a:r>
              <a:rPr lang="fr-CA" sz="1500" dirty="0">
                <a:latin typeface="Arial" charset="0"/>
                <a:cs typeface="Arial" charset="0"/>
              </a:rPr>
              <a:t>Stimule la production de vitamine D active (1,25-(OH)</a:t>
            </a:r>
            <a:r>
              <a:rPr lang="fr-CA" sz="1500" baseline="-25000" dirty="0">
                <a:latin typeface="Arial" charset="0"/>
                <a:cs typeface="Arial" charset="0"/>
              </a:rPr>
              <a:t>2</a:t>
            </a:r>
            <a:r>
              <a:rPr lang="fr-CA" sz="1500" dirty="0">
                <a:latin typeface="Arial" charset="0"/>
                <a:cs typeface="Arial" charset="0"/>
              </a:rPr>
              <a:t> D</a:t>
            </a:r>
            <a:r>
              <a:rPr lang="fr-CA" sz="1500" baseline="-25000" dirty="0">
                <a:latin typeface="Arial" charset="0"/>
                <a:cs typeface="Arial" charset="0"/>
              </a:rPr>
              <a:t>3</a:t>
            </a:r>
            <a:r>
              <a:rPr lang="fr-CA" sz="1500" dirty="0">
                <a:latin typeface="Arial" charset="0"/>
                <a:cs typeface="Arial" charset="0"/>
              </a:rPr>
              <a:t>)</a:t>
            </a:r>
          </a:p>
          <a:p>
            <a:pPr>
              <a:tabLst>
                <a:tab pos="900113" algn="l"/>
              </a:tabLst>
            </a:pPr>
            <a:r>
              <a:rPr lang="fr-CA" sz="1500" b="1" dirty="0">
                <a:solidFill>
                  <a:srgbClr val="0000FF"/>
                </a:solidFill>
                <a:latin typeface="Arial" charset="0"/>
                <a:sym typeface="Symbol" pitchFamily="18" charset="2"/>
              </a:rPr>
              <a:t> </a:t>
            </a:r>
            <a:r>
              <a:rPr lang="fr-CA" sz="1500" b="1" dirty="0">
                <a:solidFill>
                  <a:srgbClr val="0000FF"/>
                </a:solidFill>
                <a:latin typeface="Arial" charset="0"/>
              </a:rPr>
              <a:t> La PTH </a:t>
            </a:r>
            <a:r>
              <a:rPr lang="fr-CA" sz="1500" b="1" dirty="0">
                <a:solidFill>
                  <a:srgbClr val="0000FF"/>
                </a:solidFill>
                <a:latin typeface="Arial" charset="0"/>
                <a:sym typeface="Wingdings" pitchFamily="2" charset="2"/>
              </a:rPr>
              <a:t>augmente le niveau de Ca</a:t>
            </a:r>
            <a:r>
              <a:rPr lang="fr-CA" sz="1500" b="1" baseline="30000" dirty="0">
                <a:solidFill>
                  <a:srgbClr val="0000FF"/>
                </a:solidFill>
                <a:latin typeface="Arial" charset="0"/>
                <a:sym typeface="Wingdings" pitchFamily="2" charset="2"/>
              </a:rPr>
              <a:t>2+</a:t>
            </a:r>
            <a:r>
              <a:rPr lang="fr-CA" sz="1500" b="1" dirty="0">
                <a:solidFill>
                  <a:srgbClr val="0000FF"/>
                </a:solidFill>
                <a:latin typeface="Arial" charset="0"/>
                <a:sym typeface="Wingdings" pitchFamily="2" charset="2"/>
              </a:rPr>
              <a:t> sanguin</a:t>
            </a:r>
            <a:r>
              <a:rPr lang="fr-CA" sz="1500" b="1" dirty="0">
                <a:solidFill>
                  <a:srgbClr val="0000FF"/>
                </a:solidFill>
                <a:latin typeface="Arial" charset="0"/>
              </a:rPr>
              <a:t>.</a:t>
            </a:r>
            <a:endParaRPr lang="fr-CA" sz="1500" b="1" dirty="0">
              <a:solidFill>
                <a:srgbClr val="0000FF"/>
              </a:solidFill>
              <a:latin typeface="Arial" charset="0"/>
              <a:cs typeface="Arial" charset="0"/>
            </a:endParaRPr>
          </a:p>
          <a:p>
            <a:pPr marL="365125" lvl="1" indent="-185738">
              <a:tabLst>
                <a:tab pos="900113" algn="l"/>
              </a:tabLst>
            </a:pPr>
            <a:endParaRPr lang="fr-CA" sz="1500" b="1" dirty="0">
              <a:solidFill>
                <a:srgbClr val="0000FF"/>
              </a:solidFill>
              <a:latin typeface="Arial" charset="0"/>
              <a:cs typeface="Arial" charset="0"/>
            </a:endParaRPr>
          </a:p>
          <a:p>
            <a:pPr>
              <a:tabLst>
                <a:tab pos="900113" algn="l"/>
              </a:tabLst>
            </a:pPr>
            <a:r>
              <a:rPr lang="fr-CA" sz="1800" b="1" i="1" dirty="0" smtClean="0">
                <a:solidFill>
                  <a:srgbClr val="C00000"/>
                </a:solidFill>
                <a:latin typeface="Arial" charset="0"/>
                <a:cs typeface="Arial" charset="0"/>
              </a:rPr>
              <a:t>Calcitonine</a:t>
            </a:r>
            <a:r>
              <a:rPr lang="fr-CA" sz="1800" b="1" dirty="0" smtClean="0">
                <a:solidFill>
                  <a:srgbClr val="C00000"/>
                </a:solidFill>
                <a:latin typeface="Arial" charset="0"/>
                <a:cs typeface="Arial" charset="0"/>
              </a:rPr>
              <a:t> </a:t>
            </a:r>
            <a:r>
              <a:rPr lang="fr-CA" sz="1800" dirty="0" smtClean="0">
                <a:solidFill>
                  <a:srgbClr val="C00000"/>
                </a:solidFill>
                <a:latin typeface="Arial" charset="0"/>
                <a:cs typeface="Arial" charset="0"/>
              </a:rPr>
              <a:t>(rôle mineur)</a:t>
            </a:r>
            <a:r>
              <a:rPr lang="fr-CA" sz="1800" b="1" dirty="0" smtClean="0">
                <a:solidFill>
                  <a:srgbClr val="C00000"/>
                </a:solidFill>
                <a:latin typeface="Arial" charset="0"/>
                <a:cs typeface="Arial" charset="0"/>
              </a:rPr>
              <a:t> :</a:t>
            </a:r>
            <a:endParaRPr lang="fr-CA" sz="1800" dirty="0">
              <a:solidFill>
                <a:srgbClr val="C00000"/>
              </a:solidFill>
              <a:latin typeface="Arial" charset="0"/>
              <a:cs typeface="Arial" charset="0"/>
            </a:endParaRPr>
          </a:p>
          <a:p>
            <a:pPr>
              <a:tabLst>
                <a:tab pos="900113" algn="l"/>
              </a:tabLst>
            </a:pPr>
            <a:r>
              <a:rPr lang="fr-CA" sz="1500" dirty="0">
                <a:latin typeface="Arial" charset="0"/>
                <a:cs typeface="Arial" charset="0"/>
              </a:rPr>
              <a:t>Sécrétée par les </a:t>
            </a:r>
            <a:r>
              <a:rPr lang="fr-CA" sz="1500" i="1" dirty="0">
                <a:latin typeface="Arial" charset="0"/>
                <a:cs typeface="Arial" charset="0"/>
              </a:rPr>
              <a:t>cellules </a:t>
            </a:r>
            <a:r>
              <a:rPr lang="fr-CA" sz="1500" i="1" dirty="0" err="1">
                <a:latin typeface="Arial" charset="0"/>
                <a:cs typeface="Arial" charset="0"/>
              </a:rPr>
              <a:t>parafolliculaires</a:t>
            </a:r>
            <a:r>
              <a:rPr lang="fr-CA" sz="1500" dirty="0">
                <a:latin typeface="Arial" charset="0"/>
                <a:cs typeface="Arial" charset="0"/>
              </a:rPr>
              <a:t>  ("cellules C") de la </a:t>
            </a:r>
            <a:r>
              <a:rPr lang="fr-CA" sz="1500" i="1" dirty="0">
                <a:latin typeface="Arial" charset="0"/>
                <a:cs typeface="Arial" charset="0"/>
              </a:rPr>
              <a:t>glande thyroïde </a:t>
            </a:r>
            <a:r>
              <a:rPr lang="fr-CA" sz="1500" dirty="0">
                <a:latin typeface="Arial" charset="0"/>
                <a:cs typeface="Arial" charset="0"/>
              </a:rPr>
              <a:t>en réponse à une </a:t>
            </a:r>
            <a:r>
              <a:rPr lang="fr-CA" sz="1500" u="sng" dirty="0">
                <a:latin typeface="Arial" charset="0"/>
                <a:cs typeface="Arial" charset="0"/>
              </a:rPr>
              <a:t>augmentation</a:t>
            </a:r>
            <a:r>
              <a:rPr lang="fr-CA" sz="1500" dirty="0">
                <a:latin typeface="Arial" charset="0"/>
                <a:cs typeface="Arial" charset="0"/>
              </a:rPr>
              <a:t> des niveaux sanguins de Ca</a:t>
            </a:r>
            <a:r>
              <a:rPr lang="fr-CA" sz="1500" baseline="30000" dirty="0">
                <a:latin typeface="Arial" charset="0"/>
                <a:cs typeface="Arial" charset="0"/>
              </a:rPr>
              <a:t>2+</a:t>
            </a:r>
            <a:r>
              <a:rPr lang="fr-CA" sz="1500" dirty="0">
                <a:latin typeface="Arial" charset="0"/>
                <a:cs typeface="Arial" charset="0"/>
              </a:rPr>
              <a:t>. </a:t>
            </a:r>
          </a:p>
          <a:p>
            <a:pPr>
              <a:spcBef>
                <a:spcPts val="300"/>
              </a:spcBef>
              <a:buFontTx/>
              <a:buChar char="•"/>
              <a:tabLst>
                <a:tab pos="900113" algn="l"/>
              </a:tabLst>
            </a:pPr>
            <a:r>
              <a:rPr lang="fr-CA" sz="1500" dirty="0">
                <a:latin typeface="Arial" charset="0"/>
                <a:cs typeface="Arial" charset="0"/>
              </a:rPr>
              <a:t> Principal effet de la calcitonine:</a:t>
            </a:r>
          </a:p>
          <a:p>
            <a:pPr marL="365125" lvl="1" indent="-185738">
              <a:buSzPct val="80000"/>
              <a:buFont typeface="Wingdings" pitchFamily="2" charset="2"/>
              <a:buChar char="§"/>
              <a:tabLst>
                <a:tab pos="900113" algn="l"/>
              </a:tabLst>
            </a:pPr>
            <a:r>
              <a:rPr lang="fr-CA" sz="1500" dirty="0">
                <a:latin typeface="Arial" charset="0"/>
                <a:cs typeface="Arial" charset="0"/>
              </a:rPr>
              <a:t>Inhibe l’activité des ostéoclastes</a:t>
            </a:r>
          </a:p>
          <a:p>
            <a:pPr marL="365125" lvl="1" indent="-185738">
              <a:tabLst>
                <a:tab pos="900113" algn="l"/>
              </a:tabLst>
            </a:pPr>
            <a:r>
              <a:rPr lang="fr-CA" sz="1500" dirty="0">
                <a:latin typeface="Arial" charset="0"/>
                <a:cs typeface="Arial" charset="0"/>
                <a:sym typeface="Symbol" pitchFamily="18" charset="2"/>
              </a:rPr>
              <a:t>	</a:t>
            </a:r>
            <a:r>
              <a:rPr lang="fr-CA" sz="1500" dirty="0">
                <a:latin typeface="Arial" charset="0"/>
                <a:cs typeface="Arial" charset="0"/>
                <a:sym typeface="Wingdings" pitchFamily="2" charset="2"/>
              </a:rPr>
              <a:t> </a:t>
            </a:r>
            <a:r>
              <a:rPr lang="fr-CA" sz="1500" dirty="0">
                <a:latin typeface="Arial" charset="0"/>
                <a:cs typeface="Arial" charset="0"/>
              </a:rPr>
              <a:t> résorption osseuse.</a:t>
            </a:r>
          </a:p>
        </p:txBody>
      </p:sp>
      <p:sp>
        <p:nvSpPr>
          <p:cNvPr id="27655" name="TextBox 6"/>
          <p:cNvSpPr txBox="1">
            <a:spLocks noChangeArrowheads="1"/>
          </p:cNvSpPr>
          <p:nvPr/>
        </p:nvSpPr>
        <p:spPr bwMode="auto">
          <a:xfrm>
            <a:off x="134938" y="6396038"/>
            <a:ext cx="4935537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tabLst>
                <a:tab pos="900113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tabLst>
                <a:tab pos="900113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tabLst>
                <a:tab pos="900113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tabLst>
                <a:tab pos="900113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tabLst>
                <a:tab pos="900113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900113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900113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900113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900113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25000"/>
              </a:spcBef>
            </a:pPr>
            <a:r>
              <a:rPr lang="fr-CA" sz="1500" b="1">
                <a:solidFill>
                  <a:srgbClr val="0000FF"/>
                </a:solidFill>
                <a:latin typeface="Arial" charset="0"/>
                <a:sym typeface="Symbol" pitchFamily="18" charset="2"/>
              </a:rPr>
              <a:t></a:t>
            </a:r>
            <a:r>
              <a:rPr lang="fr-CA" sz="1500" b="1">
                <a:solidFill>
                  <a:srgbClr val="0000FF"/>
                </a:solidFill>
                <a:latin typeface="Arial" charset="0"/>
              </a:rPr>
              <a:t> L</a:t>
            </a:r>
            <a:r>
              <a:rPr lang="fr-CA" sz="1500" b="1">
                <a:solidFill>
                  <a:srgbClr val="0000FF"/>
                </a:solidFill>
                <a:latin typeface="Arial" charset="0"/>
                <a:cs typeface="Arial" charset="0"/>
              </a:rPr>
              <a:t>a calcitonine diminue</a:t>
            </a:r>
            <a:r>
              <a:rPr lang="fr-CA" sz="1500" b="1">
                <a:solidFill>
                  <a:srgbClr val="0000FF"/>
                </a:solidFill>
                <a:latin typeface="Arial" charset="0"/>
                <a:cs typeface="Arial" charset="0"/>
                <a:sym typeface="Wingdings" pitchFamily="2" charset="2"/>
              </a:rPr>
              <a:t> </a:t>
            </a:r>
            <a:r>
              <a:rPr lang="fr-CA" sz="1500" b="1">
                <a:solidFill>
                  <a:srgbClr val="0000FF"/>
                </a:solidFill>
                <a:latin typeface="Arial" charset="0"/>
                <a:cs typeface="Arial" charset="0"/>
              </a:rPr>
              <a:t>le niveau de Ca</a:t>
            </a:r>
            <a:r>
              <a:rPr lang="fr-CA" sz="1500" b="1" baseline="30000">
                <a:solidFill>
                  <a:srgbClr val="0000FF"/>
                </a:solidFill>
                <a:latin typeface="Arial" charset="0"/>
                <a:cs typeface="Arial" charset="0"/>
              </a:rPr>
              <a:t>2+</a:t>
            </a:r>
            <a:r>
              <a:rPr lang="fr-CA" sz="1500" b="1">
                <a:solidFill>
                  <a:srgbClr val="0000FF"/>
                </a:solidFill>
                <a:latin typeface="Arial" charset="0"/>
                <a:cs typeface="Arial" charset="0"/>
              </a:rPr>
              <a:t> sanguin.</a:t>
            </a:r>
          </a:p>
        </p:txBody>
      </p:sp>
      <p:sp>
        <p:nvSpPr>
          <p:cNvPr id="27656" name="Rectangle 17"/>
          <p:cNvSpPr>
            <a:spLocks noChangeArrowheads="1"/>
          </p:cNvSpPr>
          <p:nvPr/>
        </p:nvSpPr>
        <p:spPr bwMode="auto">
          <a:xfrm>
            <a:off x="6292850" y="5653088"/>
            <a:ext cx="460375" cy="374650"/>
          </a:xfrm>
          <a:prstGeom prst="rect">
            <a:avLst/>
          </a:prstGeom>
          <a:solidFill>
            <a:srgbClr val="F3B79F"/>
          </a:solidFill>
          <a:ln w="9525">
            <a:solidFill>
              <a:srgbClr val="C00000"/>
            </a:solidFill>
            <a:miter lim="800000"/>
            <a:headEnd/>
            <a:tailEnd/>
          </a:ln>
        </p:spPr>
        <p:txBody>
          <a:bodyPr lIns="0" tIns="18000" rIns="0" bIns="36000" anchor="ctr"/>
          <a:lstStyle/>
          <a:p>
            <a:pPr algn="ctr"/>
            <a:r>
              <a:rPr lang="fr-CA" sz="1300" b="1">
                <a:solidFill>
                  <a:srgbClr val="00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↑</a:t>
            </a:r>
            <a:r>
              <a:rPr lang="fr-CA" sz="900" b="1">
                <a:solidFill>
                  <a:srgbClr val="000000"/>
                </a:solidFill>
                <a:latin typeface="Arial" charset="0"/>
              </a:rPr>
              <a:t>PTH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3"/>
          <p:cNvSpPr>
            <a:spLocks noGrp="1" noChangeArrowheads="1"/>
          </p:cNvSpPr>
          <p:nvPr>
            <p:ph idx="1"/>
          </p:nvPr>
        </p:nvSpPr>
        <p:spPr>
          <a:xfrm>
            <a:off x="284163" y="287338"/>
            <a:ext cx="8653462" cy="3168650"/>
          </a:xfrm>
        </p:spPr>
        <p:txBody>
          <a:bodyPr lIns="0" rIns="0"/>
          <a:lstStyle/>
          <a:p>
            <a:pPr marL="0" indent="0" eaLnBrk="1" hangingPunct="1">
              <a:lnSpc>
                <a:spcPct val="80000"/>
              </a:lnSpc>
              <a:spcAft>
                <a:spcPct val="0"/>
              </a:spcAft>
              <a:buClr>
                <a:schemeClr val="tx1"/>
              </a:buClr>
              <a:buSzTx/>
              <a:buFontTx/>
              <a:buNone/>
            </a:pPr>
            <a:r>
              <a:rPr lang="fr-FR" sz="2100" b="1" u="sng" dirty="0" smtClean="0">
                <a:solidFill>
                  <a:srgbClr val="C00000"/>
                </a:solidFill>
                <a:latin typeface="Arial" charset="0"/>
              </a:rPr>
              <a:t>Autres hormones et facteurs qui influencent la croissance des os</a:t>
            </a:r>
            <a:r>
              <a:rPr lang="fr-FR" sz="2100" b="1" dirty="0" smtClean="0">
                <a:solidFill>
                  <a:srgbClr val="C00000"/>
                </a:solidFill>
                <a:latin typeface="Arial" charset="0"/>
              </a:rPr>
              <a:t>:</a:t>
            </a:r>
          </a:p>
          <a:p>
            <a:pPr marL="0" indent="0" eaLnBrk="1" hangingPunct="1">
              <a:spcBef>
                <a:spcPts val="1800"/>
              </a:spcBef>
              <a:spcAft>
                <a:spcPct val="0"/>
              </a:spcAft>
              <a:buClr>
                <a:schemeClr val="tx1"/>
              </a:buClr>
              <a:buSzPct val="80000"/>
            </a:pPr>
            <a:r>
              <a:rPr lang="fr-FR" sz="1400" b="1" i="1" dirty="0" smtClean="0">
                <a:latin typeface="Arial" charset="0"/>
              </a:rPr>
              <a:t> </a:t>
            </a:r>
            <a:r>
              <a:rPr lang="fr-FR" sz="1800" b="1" i="1" dirty="0" smtClean="0">
                <a:latin typeface="Arial" charset="0"/>
              </a:rPr>
              <a:t>Hormone de croissance (GH)</a:t>
            </a:r>
            <a:r>
              <a:rPr lang="fr-FR" sz="1800" b="1" dirty="0" smtClean="0">
                <a:latin typeface="Arial" charset="0"/>
              </a:rPr>
              <a:t>:</a:t>
            </a:r>
            <a:r>
              <a:rPr lang="fr-FR" sz="1300" dirty="0" smtClean="0">
                <a:latin typeface="Arial" charset="0"/>
              </a:rPr>
              <a:t> </a:t>
            </a:r>
            <a:r>
              <a:rPr lang="fr-FR" sz="1600" dirty="0" smtClean="0">
                <a:latin typeface="Arial" charset="0"/>
              </a:rPr>
              <a:t>stimule les croissances interstitielle et par apposition.</a:t>
            </a:r>
          </a:p>
          <a:p>
            <a:pPr marL="0" indent="0" eaLnBrk="1" hangingPunct="1">
              <a:lnSpc>
                <a:spcPct val="80000"/>
              </a:lnSpc>
              <a:spcBef>
                <a:spcPts val="1200"/>
              </a:spcBef>
              <a:spcAft>
                <a:spcPct val="0"/>
              </a:spcAft>
              <a:buClr>
                <a:schemeClr val="tx1"/>
              </a:buClr>
              <a:buSzPct val="80000"/>
            </a:pPr>
            <a:r>
              <a:rPr lang="fr-FR" sz="1800" b="1" i="1" dirty="0" smtClean="0">
                <a:latin typeface="Arial" charset="0"/>
              </a:rPr>
              <a:t> Hormones thyroïdiennes</a:t>
            </a:r>
            <a:r>
              <a:rPr lang="fr-FR" sz="1800" b="1" dirty="0" smtClean="0">
                <a:latin typeface="Arial" charset="0"/>
              </a:rPr>
              <a:t>:</a:t>
            </a:r>
          </a:p>
          <a:p>
            <a:pPr marL="0" indent="0" eaLnBrk="1" hangingPunct="1">
              <a:lnSpc>
                <a:spcPct val="80000"/>
              </a:lnSpc>
              <a:spcBef>
                <a:spcPts val="1200"/>
              </a:spcBef>
              <a:spcAft>
                <a:spcPct val="0"/>
              </a:spcAft>
              <a:buClr>
                <a:schemeClr val="tx1"/>
              </a:buClr>
              <a:buSzPct val="80000"/>
            </a:pPr>
            <a:r>
              <a:rPr lang="fr-FR" sz="1800" b="1" i="1" dirty="0" smtClean="0">
                <a:latin typeface="Arial" charset="0"/>
              </a:rPr>
              <a:t> Insuline</a:t>
            </a:r>
            <a:r>
              <a:rPr lang="fr-FR" sz="1800" b="1" dirty="0" smtClean="0">
                <a:latin typeface="Arial" charset="0"/>
              </a:rPr>
              <a:t>: </a:t>
            </a:r>
          </a:p>
          <a:p>
            <a:pPr marL="0" indent="0" eaLnBrk="1" hangingPunct="1">
              <a:lnSpc>
                <a:spcPct val="80000"/>
              </a:lnSpc>
              <a:spcBef>
                <a:spcPts val="1200"/>
              </a:spcBef>
              <a:spcAft>
                <a:spcPct val="0"/>
              </a:spcAft>
              <a:buClr>
                <a:schemeClr val="tx1"/>
              </a:buClr>
              <a:buSzPct val="80000"/>
            </a:pPr>
            <a:r>
              <a:rPr lang="fr-FR" sz="1800" b="1" i="1" dirty="0" smtClean="0">
                <a:latin typeface="Arial" charset="0"/>
              </a:rPr>
              <a:t> Hormones sexuelles (œstrogènes et testostérone)</a:t>
            </a:r>
            <a:r>
              <a:rPr lang="fr-FR" sz="1800" b="1" dirty="0" smtClean="0">
                <a:latin typeface="Arial" charset="0"/>
              </a:rPr>
              <a:t>:</a:t>
            </a:r>
          </a:p>
          <a:p>
            <a:pPr marL="357188" lvl="1" indent="-177800" eaLnBrk="1" hangingPunct="1">
              <a:spcBef>
                <a:spcPts val="300"/>
              </a:spcBef>
              <a:spcAft>
                <a:spcPct val="0"/>
              </a:spcAft>
              <a:buClr>
                <a:schemeClr val="tx1"/>
              </a:buClr>
              <a:buSzPct val="100000"/>
              <a:buFont typeface="Arial" charset="0"/>
              <a:buChar char="−"/>
            </a:pPr>
            <a:r>
              <a:rPr lang="fr-FR" sz="1600" dirty="0" smtClean="0">
                <a:latin typeface="Arial" charset="0"/>
              </a:rPr>
              <a:t>Stimulent la croissance des os (ce qui explique la phase rapide de croissance à la puberté) </a:t>
            </a:r>
            <a:r>
              <a:rPr lang="fr-FR" sz="1600" dirty="0" smtClean="0">
                <a:latin typeface="Arial" charset="0"/>
                <a:cs typeface="Arial" charset="0"/>
              </a:rPr>
              <a:t>via une stimulation</a:t>
            </a:r>
            <a:r>
              <a:rPr lang="fr-FR" sz="1600" dirty="0" smtClean="0">
                <a:latin typeface="Arial" charset="0"/>
                <a:ea typeface="Arial Unicode MS" pitchFamily="34" charset="-128"/>
                <a:cs typeface="Arial" charset="0"/>
              </a:rPr>
              <a:t> des ostéoblastes et une inhibition des ostéoclastes.</a:t>
            </a:r>
            <a:endParaRPr lang="fr-FR" sz="1600" dirty="0" smtClean="0">
              <a:latin typeface="Arial" charset="0"/>
              <a:cs typeface="Arial" charset="0"/>
            </a:endParaRPr>
          </a:p>
          <a:p>
            <a:pPr marL="357188" lvl="1" indent="-177800" eaLnBrk="1" hangingPunct="1">
              <a:spcBef>
                <a:spcPts val="300"/>
              </a:spcBef>
              <a:spcAft>
                <a:spcPct val="0"/>
              </a:spcAft>
              <a:buClr>
                <a:schemeClr val="tx1"/>
              </a:buClr>
              <a:buSzPct val="100000"/>
              <a:buFont typeface="Arial" charset="0"/>
              <a:buChar char="−"/>
            </a:pPr>
            <a:r>
              <a:rPr lang="fr-FR" sz="1600" dirty="0" smtClean="0">
                <a:latin typeface="Arial" charset="0"/>
              </a:rPr>
              <a:t>Accélèrent aussi l’ossification du cartilage </a:t>
            </a:r>
            <a:r>
              <a:rPr lang="fr-FR" sz="1600" dirty="0" err="1" smtClean="0">
                <a:latin typeface="Arial" charset="0"/>
              </a:rPr>
              <a:t>épiphysaire</a:t>
            </a:r>
            <a:r>
              <a:rPr lang="fr-FR" sz="1600" dirty="0" smtClean="0">
                <a:latin typeface="Arial" charset="0"/>
              </a:rPr>
              <a:t>.</a:t>
            </a:r>
          </a:p>
          <a:p>
            <a:pPr marL="357188" lvl="1" indent="-177800" eaLnBrk="1" hangingPunct="1">
              <a:spcBef>
                <a:spcPts val="300"/>
              </a:spcBef>
              <a:spcAft>
                <a:spcPct val="0"/>
              </a:spcAft>
              <a:buFont typeface="Wingdings" pitchFamily="2" charset="2"/>
              <a:buNone/>
            </a:pPr>
            <a:r>
              <a:rPr lang="fr-FR" sz="1600" dirty="0" smtClean="0">
                <a:latin typeface="Arial" charset="0"/>
                <a:sym typeface="Symbol" pitchFamily="18" charset="2"/>
              </a:rPr>
              <a:t> Responsables de l’arrêt de la croissance.</a:t>
            </a:r>
          </a:p>
        </p:txBody>
      </p:sp>
      <p:sp>
        <p:nvSpPr>
          <p:cNvPr id="28675" name="Rectangle 5"/>
          <p:cNvSpPr>
            <a:spLocks noChangeArrowheads="1"/>
          </p:cNvSpPr>
          <p:nvPr/>
        </p:nvSpPr>
        <p:spPr bwMode="auto">
          <a:xfrm>
            <a:off x="285750" y="3362325"/>
            <a:ext cx="8320088" cy="257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/>
          <a:lstStyle/>
          <a:p>
            <a:pPr eaLnBrk="1" hangingPunct="1">
              <a:spcAft>
                <a:spcPts val="300"/>
              </a:spcAft>
              <a:buClr>
                <a:schemeClr val="tx1"/>
              </a:buClr>
              <a:buSzPct val="80000"/>
              <a:buFont typeface="Wingdings" pitchFamily="2" charset="2"/>
              <a:buChar char="§"/>
            </a:pPr>
            <a:r>
              <a:rPr lang="fr-FR" sz="1800" b="1" i="1">
                <a:latin typeface="Arial" charset="0"/>
              </a:rPr>
              <a:t> Vitamine D</a:t>
            </a:r>
            <a:r>
              <a:rPr lang="fr-FR" sz="1800" b="1">
                <a:latin typeface="Arial" charset="0"/>
              </a:rPr>
              <a:t>:</a:t>
            </a:r>
            <a:endParaRPr lang="fr-FR" sz="1800">
              <a:latin typeface="Arial" charset="0"/>
            </a:endParaRPr>
          </a:p>
          <a:p>
            <a:pPr marL="354013" lvl="1" indent="-174625" eaLnBrk="1" hangingPunct="1">
              <a:spcAft>
                <a:spcPts val="300"/>
              </a:spcAft>
              <a:buClr>
                <a:schemeClr val="tx1"/>
              </a:buClr>
              <a:buSzPct val="100000"/>
              <a:buFont typeface="Arial" charset="0"/>
              <a:buChar char="−"/>
            </a:pPr>
            <a:r>
              <a:rPr lang="fr-FR" sz="1600">
                <a:latin typeface="Arial" charset="0"/>
              </a:rPr>
              <a:t>Stimule l’absorption de Ca</a:t>
            </a:r>
            <a:r>
              <a:rPr lang="fr-FR" sz="1600" baseline="30000">
                <a:latin typeface="Arial" charset="0"/>
              </a:rPr>
              <a:t>2+</a:t>
            </a:r>
            <a:r>
              <a:rPr lang="fr-FR" sz="1600">
                <a:latin typeface="Arial" charset="0"/>
              </a:rPr>
              <a:t> et de H</a:t>
            </a:r>
            <a:r>
              <a:rPr lang="fr-FR" sz="1600" baseline="-25000">
                <a:latin typeface="Arial" charset="0"/>
              </a:rPr>
              <a:t>2</a:t>
            </a:r>
            <a:r>
              <a:rPr lang="fr-FR" sz="1600">
                <a:latin typeface="Arial" charset="0"/>
              </a:rPr>
              <a:t>PO</a:t>
            </a:r>
            <a:r>
              <a:rPr lang="fr-FR" sz="1600" baseline="-25000">
                <a:latin typeface="Arial" charset="0"/>
              </a:rPr>
              <a:t>4</a:t>
            </a:r>
            <a:r>
              <a:rPr lang="fr-FR" sz="1600" baseline="46000">
                <a:latin typeface="Arial" charset="0"/>
                <a:sym typeface="Symbol" pitchFamily="18" charset="2"/>
              </a:rPr>
              <a:t> </a:t>
            </a:r>
            <a:r>
              <a:rPr lang="fr-FR" sz="1600">
                <a:latin typeface="Arial" charset="0"/>
              </a:rPr>
              <a:t> par les intestins et leur réabsorption par les reins. </a:t>
            </a:r>
          </a:p>
          <a:p>
            <a:pPr marL="354013" lvl="1" indent="-174625" eaLnBrk="1" hangingPunct="1">
              <a:buClr>
                <a:schemeClr val="tx1"/>
              </a:buClr>
              <a:buSzPct val="100000"/>
              <a:buFont typeface="Arial" charset="0"/>
              <a:buChar char="−"/>
            </a:pPr>
            <a:r>
              <a:rPr lang="fr-FR" sz="1600">
                <a:latin typeface="Arial" charset="0"/>
              </a:rPr>
              <a:t>Agit directement sur les ostéoblastes et ostéoclastes; effets complexes:</a:t>
            </a:r>
          </a:p>
          <a:p>
            <a:pPr marL="722313" lvl="2" indent="-188913">
              <a:buClr>
                <a:schemeClr val="tx1"/>
              </a:buClr>
              <a:buSzPct val="80000"/>
              <a:buFont typeface="Arial" charset="0"/>
              <a:buChar char="−"/>
            </a:pPr>
            <a:r>
              <a:rPr lang="fr-FR" sz="1600">
                <a:latin typeface="Arial" charset="0"/>
              </a:rPr>
              <a:t>cause un dépôt osseux en présence de concentrations normales de Ca</a:t>
            </a:r>
            <a:r>
              <a:rPr lang="fr-FR" sz="1600" baseline="30000">
                <a:latin typeface="Arial" charset="0"/>
              </a:rPr>
              <a:t>2+</a:t>
            </a:r>
            <a:r>
              <a:rPr lang="fr-FR" sz="1600">
                <a:latin typeface="Arial" charset="0"/>
              </a:rPr>
              <a:t> sanguin</a:t>
            </a:r>
          </a:p>
          <a:p>
            <a:pPr marL="722313" lvl="2" indent="-188913">
              <a:buClr>
                <a:schemeClr val="tx1"/>
              </a:buClr>
              <a:buSzPct val="80000"/>
              <a:buFont typeface="Arial" charset="0"/>
              <a:buChar char="−"/>
            </a:pPr>
            <a:r>
              <a:rPr lang="fr-FR" sz="1600">
                <a:latin typeface="Arial" charset="0"/>
              </a:rPr>
              <a:t>cause une résorption osseuse en </a:t>
            </a:r>
            <a:r>
              <a:rPr lang="fr-FR" sz="1600" i="1">
                <a:latin typeface="Arial" charset="0"/>
              </a:rPr>
              <a:t>hypocalcémie</a:t>
            </a:r>
            <a:endParaRPr lang="fr-FR" sz="1600">
              <a:latin typeface="Arial" charset="0"/>
            </a:endParaRPr>
          </a:p>
          <a:p>
            <a:pPr eaLnBrk="1" hangingPunct="1">
              <a:spcBef>
                <a:spcPts val="1200"/>
              </a:spcBef>
              <a:buClr>
                <a:schemeClr val="tx1"/>
              </a:buClr>
              <a:buSzPct val="80000"/>
              <a:buFont typeface="Wingdings" pitchFamily="2" charset="2"/>
              <a:buChar char="§"/>
            </a:pPr>
            <a:r>
              <a:rPr lang="fr-FR" sz="1800" b="1" i="1">
                <a:latin typeface="Arial" charset="0"/>
              </a:rPr>
              <a:t> Vitamine C</a:t>
            </a:r>
            <a:r>
              <a:rPr lang="fr-FR" sz="1800" b="1">
                <a:latin typeface="Arial" charset="0"/>
              </a:rPr>
              <a:t>:</a:t>
            </a:r>
            <a:r>
              <a:rPr lang="fr-FR" sz="1800">
                <a:latin typeface="Arial" charset="0"/>
              </a:rPr>
              <a:t> </a:t>
            </a:r>
            <a:r>
              <a:rPr lang="fr-FR" sz="1600">
                <a:latin typeface="Arial" charset="0"/>
              </a:rPr>
              <a:t>essentielle pour la synthèse de collagène.</a:t>
            </a:r>
          </a:p>
          <a:p>
            <a:pPr eaLnBrk="1" hangingPunct="1">
              <a:spcBef>
                <a:spcPts val="1200"/>
              </a:spcBef>
              <a:buClr>
                <a:schemeClr val="tx1"/>
              </a:buClr>
              <a:buSzPct val="80000"/>
              <a:buFont typeface="Wingdings" pitchFamily="2" charset="2"/>
              <a:buChar char="§"/>
            </a:pPr>
            <a:r>
              <a:rPr lang="fr-FR" sz="1800" b="1" i="1">
                <a:latin typeface="Arial" charset="0"/>
              </a:rPr>
              <a:t> Nutrition</a:t>
            </a:r>
          </a:p>
        </p:txBody>
      </p:sp>
      <p:sp>
        <p:nvSpPr>
          <p:cNvPr id="28676" name="Text Box 6"/>
          <p:cNvSpPr txBox="1">
            <a:spLocks noChangeArrowheads="1"/>
          </p:cNvSpPr>
          <p:nvPr/>
        </p:nvSpPr>
        <p:spPr bwMode="auto">
          <a:xfrm>
            <a:off x="3398838" y="1336675"/>
            <a:ext cx="5480050" cy="287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ts val="1200"/>
              </a:spcBef>
              <a:buClr>
                <a:schemeClr val="tx1"/>
              </a:buClr>
              <a:buSzPct val="80000"/>
              <a:buFont typeface="Wingdings" pitchFamily="2" charset="2"/>
              <a:buNone/>
            </a:pPr>
            <a:r>
              <a:rPr lang="fr-FR" sz="1600">
                <a:latin typeface="Arial" charset="0"/>
              </a:rPr>
              <a:t>essentielles pour la croissance des tissus, y compris les os</a:t>
            </a:r>
            <a:endParaRPr lang="en-CA" sz="1600">
              <a:latin typeface="Arial" charset="0"/>
            </a:endParaRPr>
          </a:p>
        </p:txBody>
      </p:sp>
      <p:sp>
        <p:nvSpPr>
          <p:cNvPr id="28677" name="AutoShape 7"/>
          <p:cNvSpPr>
            <a:spLocks/>
          </p:cNvSpPr>
          <p:nvPr/>
        </p:nvSpPr>
        <p:spPr bwMode="auto">
          <a:xfrm>
            <a:off x="3254375" y="1238250"/>
            <a:ext cx="153988" cy="503238"/>
          </a:xfrm>
          <a:prstGeom prst="rightBrace">
            <a:avLst>
              <a:gd name="adj1" fmla="val 27234"/>
              <a:gd name="adj2" fmla="val 50000"/>
            </a:avLst>
          </a:prstGeom>
          <a:noFill/>
          <a:ln w="158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Seely_fig_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7875" y="382588"/>
            <a:ext cx="2932113" cy="6281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9" name="Text Box 4"/>
          <p:cNvSpPr txBox="1">
            <a:spLocks noChangeArrowheads="1"/>
          </p:cNvSpPr>
          <p:nvPr/>
        </p:nvSpPr>
        <p:spPr bwMode="auto">
          <a:xfrm>
            <a:off x="468313" y="498475"/>
            <a:ext cx="4876800" cy="3583537"/>
          </a:xfrm>
          <a:prstGeom prst="rect">
            <a:avLst/>
          </a:prstGeom>
          <a:ln>
            <a:headEnd/>
            <a:tailEnd/>
          </a:ln>
          <a:extLst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tIns="82800" bIns="82800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357188" indent="-17780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fr-CA" dirty="0">
                <a:solidFill>
                  <a:srgbClr val="FF0000"/>
                </a:solidFill>
                <a:latin typeface="Calibri" pitchFamily="34" charset="0"/>
              </a:rPr>
              <a:t>Comment expliquer les différences entre:</a:t>
            </a:r>
          </a:p>
          <a:p>
            <a:pPr lvl="1">
              <a:spcBef>
                <a:spcPts val="1200"/>
              </a:spcBef>
              <a:buFont typeface="Arial" charset="0"/>
              <a:buChar char="•"/>
            </a:pPr>
            <a:r>
              <a:rPr lang="fr-CA" sz="1600" dirty="0">
                <a:solidFill>
                  <a:srgbClr val="FF0000"/>
                </a:solidFill>
                <a:latin typeface="Calibri" pitchFamily="34" charset="0"/>
              </a:rPr>
              <a:t>Les effets d’une hypersécrétion de la GH durant l’enfance (</a:t>
            </a:r>
            <a:r>
              <a:rPr lang="fr-CA" sz="1600" i="1" dirty="0">
                <a:solidFill>
                  <a:srgbClr val="FF0000"/>
                </a:solidFill>
                <a:latin typeface="Calibri" pitchFamily="34" charset="0"/>
              </a:rPr>
              <a:t>gigantisme</a:t>
            </a:r>
            <a:r>
              <a:rPr lang="fr-CA" sz="1600" dirty="0">
                <a:solidFill>
                  <a:srgbClr val="FF0000"/>
                </a:solidFill>
                <a:latin typeface="Calibri" pitchFamily="34" charset="0"/>
              </a:rPr>
              <a:t>) et durant l’âge adulte (</a:t>
            </a:r>
            <a:r>
              <a:rPr lang="fr-CA" sz="1600" i="1" dirty="0">
                <a:solidFill>
                  <a:srgbClr val="FF0000"/>
                </a:solidFill>
                <a:latin typeface="Calibri" pitchFamily="34" charset="0"/>
              </a:rPr>
              <a:t>acromégalie</a:t>
            </a:r>
            <a:r>
              <a:rPr lang="fr-CA" sz="1600" dirty="0">
                <a:solidFill>
                  <a:srgbClr val="FF0000"/>
                </a:solidFill>
                <a:latin typeface="Calibri" pitchFamily="34" charset="0"/>
              </a:rPr>
              <a:t>)?</a:t>
            </a:r>
          </a:p>
          <a:p>
            <a:pPr lvl="1">
              <a:spcBef>
                <a:spcPts val="1200"/>
              </a:spcBef>
              <a:buFont typeface="Arial" charset="0"/>
              <a:buChar char="•"/>
            </a:pPr>
            <a:r>
              <a:rPr lang="fr-CA" sz="1600" dirty="0">
                <a:solidFill>
                  <a:srgbClr val="FF0000"/>
                </a:solidFill>
                <a:latin typeface="Calibri" pitchFamily="34" charset="0"/>
              </a:rPr>
              <a:t>Le nanisme «proportionné» (ex.: </a:t>
            </a:r>
            <a:r>
              <a:rPr lang="fr-CA" sz="1600" i="1" dirty="0">
                <a:solidFill>
                  <a:srgbClr val="FF0000"/>
                </a:solidFill>
                <a:latin typeface="Calibri" pitchFamily="34" charset="0"/>
              </a:rPr>
              <a:t>nanisme</a:t>
            </a:r>
            <a:r>
              <a:rPr lang="fr-CA" sz="1600" dirty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fr-CA" sz="1600" i="1" dirty="0">
                <a:solidFill>
                  <a:srgbClr val="FF0000"/>
                </a:solidFill>
                <a:latin typeface="Calibri" pitchFamily="34" charset="0"/>
              </a:rPr>
              <a:t>hypophysaire</a:t>
            </a:r>
            <a:r>
              <a:rPr lang="fr-CA" sz="1600" dirty="0">
                <a:solidFill>
                  <a:srgbClr val="FF0000"/>
                </a:solidFill>
                <a:latin typeface="Calibri" pitchFamily="34" charset="0"/>
              </a:rPr>
              <a:t>) et le nanisme «disproportionné» (ex.: </a:t>
            </a:r>
            <a:r>
              <a:rPr lang="fr-CA" sz="1600" i="1" dirty="0">
                <a:solidFill>
                  <a:srgbClr val="FF0000"/>
                </a:solidFill>
                <a:latin typeface="Calibri" pitchFamily="34" charset="0"/>
              </a:rPr>
              <a:t>nanisme </a:t>
            </a:r>
            <a:r>
              <a:rPr lang="fr-CA" sz="1600" i="1" dirty="0" err="1">
                <a:solidFill>
                  <a:srgbClr val="FF0000"/>
                </a:solidFill>
                <a:latin typeface="Calibri" pitchFamily="34" charset="0"/>
              </a:rPr>
              <a:t>achondroplasique</a:t>
            </a:r>
            <a:r>
              <a:rPr lang="fr-CA" sz="1600" dirty="0">
                <a:solidFill>
                  <a:srgbClr val="FF0000"/>
                </a:solidFill>
                <a:latin typeface="Calibri" pitchFamily="34" charset="0"/>
              </a:rPr>
              <a:t>)?</a:t>
            </a:r>
          </a:p>
          <a:p>
            <a:pPr lvl="1">
              <a:spcBef>
                <a:spcPts val="1200"/>
              </a:spcBef>
              <a:buFont typeface="Arial" charset="0"/>
              <a:buChar char="•"/>
            </a:pPr>
            <a:r>
              <a:rPr lang="fr-CA" sz="1600" dirty="0">
                <a:solidFill>
                  <a:srgbClr val="FF0000"/>
                </a:solidFill>
                <a:latin typeface="Calibri" pitchFamily="34" charset="0"/>
              </a:rPr>
              <a:t>L’âge moyen de la soudure des cartilages </a:t>
            </a:r>
            <a:r>
              <a:rPr lang="fr-CA" sz="1600" dirty="0" err="1">
                <a:solidFill>
                  <a:srgbClr val="FF0000"/>
                </a:solidFill>
                <a:latin typeface="Calibri" pitchFamily="34" charset="0"/>
              </a:rPr>
              <a:t>épiphysaires</a:t>
            </a:r>
            <a:r>
              <a:rPr lang="fr-CA" sz="1600" dirty="0">
                <a:solidFill>
                  <a:srgbClr val="FF0000"/>
                </a:solidFill>
                <a:latin typeface="Calibri" pitchFamily="34" charset="0"/>
              </a:rPr>
              <a:t> chez la femme (environ 18 ans) et chez l’homme (environ 21 ans)?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50273" y="4964545"/>
            <a:ext cx="4952999" cy="144655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fr-CA" sz="2000" b="1" u="sng" dirty="0">
                <a:solidFill>
                  <a:srgbClr val="FF0000"/>
                </a:solidFill>
                <a:latin typeface="Calibri"/>
                <a:cs typeface="Calibri"/>
              </a:rPr>
              <a:t>La régulation hormonal</a:t>
            </a:r>
            <a:r>
              <a:rPr lang="fr-CA" sz="2000" dirty="0">
                <a:solidFill>
                  <a:srgbClr val="FF0000"/>
                </a:solidFill>
                <a:latin typeface="Calibri"/>
                <a:cs typeface="Calibri"/>
              </a:rPr>
              <a:t>e</a:t>
            </a:r>
            <a:r>
              <a:rPr lang="fr-CA" sz="2000" dirty="0">
                <a:latin typeface="Calibri"/>
                <a:cs typeface="Calibri"/>
              </a:rPr>
              <a:t> </a:t>
            </a:r>
            <a:r>
              <a:rPr lang="fr-CA" sz="1600" dirty="0">
                <a:latin typeface="Calibri"/>
                <a:cs typeface="Calibri"/>
              </a:rPr>
              <a:t>détermine si  un changement de la concentration du Ca++ sanguin  entraine un remaniement osseux et à quel moment.</a:t>
            </a:r>
          </a:p>
          <a:p>
            <a:r>
              <a:rPr lang="fr-CA" sz="2000" b="1" u="sng" dirty="0">
                <a:solidFill>
                  <a:srgbClr val="FF0000"/>
                </a:solidFill>
                <a:latin typeface="Calibri"/>
                <a:cs typeface="Calibri"/>
              </a:rPr>
              <a:t>Les forces mécaniques et gravitationnelles </a:t>
            </a:r>
            <a:r>
              <a:rPr lang="fr-CA" sz="1600" dirty="0" smtClean="0">
                <a:latin typeface="Calibri"/>
                <a:cs typeface="Calibri"/>
              </a:rPr>
              <a:t>déterminent </a:t>
            </a:r>
            <a:r>
              <a:rPr lang="fr-CA" sz="1600" dirty="0">
                <a:latin typeface="Calibri"/>
                <a:cs typeface="Calibri"/>
              </a:rPr>
              <a:t>à quel endroit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265113" y="280988"/>
            <a:ext cx="8348662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fr-CA" b="1" dirty="0" smtClean="0">
                <a:solidFill>
                  <a:srgbClr val="C00000"/>
                </a:solidFill>
                <a:latin typeface="Arial" charset="0"/>
              </a:rPr>
              <a:t>b. Régulation </a:t>
            </a:r>
            <a:r>
              <a:rPr lang="fr-CA" b="1" dirty="0">
                <a:solidFill>
                  <a:srgbClr val="C00000"/>
                </a:solidFill>
                <a:latin typeface="Arial" charset="0"/>
              </a:rPr>
              <a:t>par sollicitation mécanique</a:t>
            </a:r>
          </a:p>
        </p:txBody>
      </p:sp>
      <p:sp>
        <p:nvSpPr>
          <p:cNvPr id="30723" name="Rectangle 10"/>
          <p:cNvSpPr>
            <a:spLocks noChangeArrowheads="1"/>
          </p:cNvSpPr>
          <p:nvPr/>
        </p:nvSpPr>
        <p:spPr bwMode="auto">
          <a:xfrm>
            <a:off x="392113" y="806450"/>
            <a:ext cx="4140200" cy="431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>
              <a:tabLst>
                <a:tab pos="357188" algn="l"/>
              </a:tabLst>
            </a:pPr>
            <a:r>
              <a:rPr lang="fr-CA" sz="2000" b="1" i="1" dirty="0">
                <a:latin typeface="Arial" charset="0"/>
                <a:cs typeface="Arial" charset="0"/>
              </a:rPr>
              <a:t>Loi de Wolff</a:t>
            </a:r>
            <a:r>
              <a:rPr lang="fr-CA" sz="2000" b="1" dirty="0">
                <a:latin typeface="Arial" charset="0"/>
                <a:cs typeface="Arial" charset="0"/>
              </a:rPr>
              <a:t>:</a:t>
            </a:r>
            <a:endParaRPr lang="fr-CA" sz="2000" dirty="0">
              <a:latin typeface="Arial" charset="0"/>
              <a:cs typeface="Arial" charset="0"/>
            </a:endParaRPr>
          </a:p>
          <a:p>
            <a:pPr>
              <a:tabLst>
                <a:tab pos="357188" algn="l"/>
              </a:tabLst>
            </a:pPr>
            <a:r>
              <a:rPr lang="fr-CA" sz="2000" dirty="0">
                <a:latin typeface="Arial" charset="0"/>
                <a:cs typeface="Arial" charset="0"/>
              </a:rPr>
              <a:t>« La croissance ou le remaniement des os se produisent en réaction aux sollicitations qu’ils subissent.»</a:t>
            </a:r>
          </a:p>
          <a:p>
            <a:pPr>
              <a:spcBef>
                <a:spcPts val="1800"/>
              </a:spcBef>
              <a:tabLst>
                <a:tab pos="357188" algn="l"/>
              </a:tabLst>
            </a:pPr>
            <a:r>
              <a:rPr lang="fr-CA" sz="1800" dirty="0">
                <a:latin typeface="Arial" charset="0"/>
                <a:cs typeface="Arial" charset="0"/>
              </a:rPr>
              <a:t>L’anatomie d’un os reflète les contraintes qui lui sont appliquées (tensions musculaires et gravité). </a:t>
            </a:r>
          </a:p>
          <a:p>
            <a:pPr>
              <a:spcBef>
                <a:spcPct val="25000"/>
              </a:spcBef>
              <a:tabLst>
                <a:tab pos="357188" algn="l"/>
              </a:tabLst>
            </a:pPr>
            <a:r>
              <a:rPr lang="fr-CA" sz="1800" dirty="0">
                <a:latin typeface="Arial" charset="0"/>
                <a:cs typeface="Arial" charset="0"/>
              </a:rPr>
              <a:t>Cette réponse aux contraintes mécaniques explique, entre autres:</a:t>
            </a:r>
          </a:p>
          <a:p>
            <a:pPr marL="182563" lvl="1" indent="-182563">
              <a:spcBef>
                <a:spcPts val="300"/>
              </a:spcBef>
              <a:buSzPct val="90000"/>
              <a:buFont typeface="Arial" charset="0"/>
              <a:buChar char="−"/>
              <a:tabLst>
                <a:tab pos="357188" algn="l"/>
              </a:tabLst>
            </a:pPr>
            <a:r>
              <a:rPr lang="fr-CA" sz="1600" dirty="0">
                <a:latin typeface="Arial" charset="0"/>
                <a:cs typeface="Arial" charset="0"/>
              </a:rPr>
              <a:t>le remaniement des os durant la croissance (Fig. </a:t>
            </a:r>
            <a:r>
              <a:rPr lang="fr-CA" sz="1600" dirty="0" smtClean="0">
                <a:latin typeface="Arial" charset="0"/>
                <a:cs typeface="Arial" charset="0"/>
              </a:rPr>
              <a:t>6.11)</a:t>
            </a:r>
            <a:endParaRPr lang="fr-CA" sz="1600" dirty="0">
              <a:latin typeface="Arial" charset="0"/>
              <a:cs typeface="Arial" charset="0"/>
            </a:endParaRPr>
          </a:p>
          <a:p>
            <a:pPr marL="182563" lvl="1" indent="-182563">
              <a:spcBef>
                <a:spcPts val="300"/>
              </a:spcBef>
              <a:buSzPct val="90000"/>
              <a:buFont typeface="Arial" charset="0"/>
              <a:buChar char="−"/>
              <a:tabLst>
                <a:tab pos="357188" algn="l"/>
              </a:tabLst>
            </a:pPr>
            <a:r>
              <a:rPr lang="fr-CA" sz="1600" dirty="0">
                <a:latin typeface="Arial" charset="0"/>
                <a:cs typeface="Arial" charset="0"/>
              </a:rPr>
              <a:t>pourquoi beaucoup moins de matériel osseux est requis à l’intérieur d’un os qu’en sa surface (Fig. 6.13) </a:t>
            </a:r>
          </a:p>
        </p:txBody>
      </p:sp>
      <p:pic>
        <p:nvPicPr>
          <p:cNvPr id="30724" name="Picture 14" descr="06-12BoneAnatomy_L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14" b="6737"/>
          <a:stretch>
            <a:fillRect/>
          </a:stretch>
        </p:blipFill>
        <p:spPr bwMode="auto">
          <a:xfrm>
            <a:off x="4410075" y="1266825"/>
            <a:ext cx="4733925" cy="5303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5" name="Text Box 15"/>
          <p:cNvSpPr txBox="1">
            <a:spLocks noChangeArrowheads="1"/>
          </p:cNvSpPr>
          <p:nvPr/>
        </p:nvSpPr>
        <p:spPr bwMode="auto">
          <a:xfrm>
            <a:off x="8440738" y="2538413"/>
            <a:ext cx="608012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tIns="10800" rIns="18000" bIns="10800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fr-CA" sz="1100">
                <a:latin typeface="Verdana" pitchFamily="34" charset="0"/>
              </a:rPr>
              <a:t>Tête du fémur</a:t>
            </a:r>
          </a:p>
        </p:txBody>
      </p:sp>
      <p:sp>
        <p:nvSpPr>
          <p:cNvPr id="30726" name="Text Box 16"/>
          <p:cNvSpPr txBox="1">
            <a:spLocks noChangeArrowheads="1"/>
          </p:cNvSpPr>
          <p:nvPr/>
        </p:nvSpPr>
        <p:spPr bwMode="auto">
          <a:xfrm>
            <a:off x="7013575" y="1033463"/>
            <a:ext cx="1350963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tIns="10800" rIns="18000" bIns="10800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fr-CA" sz="1100">
                <a:latin typeface="Verdana" pitchFamily="34" charset="0"/>
              </a:rPr>
              <a:t>Charge appliquée</a:t>
            </a:r>
          </a:p>
          <a:p>
            <a:pPr algn="ctr"/>
            <a:r>
              <a:rPr lang="fr-CA" sz="1100">
                <a:latin typeface="Verdana" pitchFamily="34" charset="0"/>
              </a:rPr>
              <a:t>(poids corporel)</a:t>
            </a:r>
          </a:p>
        </p:txBody>
      </p:sp>
      <p:sp>
        <p:nvSpPr>
          <p:cNvPr id="30727" name="Text Box 17"/>
          <p:cNvSpPr txBox="1">
            <a:spLocks noChangeArrowheads="1"/>
          </p:cNvSpPr>
          <p:nvPr/>
        </p:nvSpPr>
        <p:spPr bwMode="auto">
          <a:xfrm>
            <a:off x="7599363" y="4429125"/>
            <a:ext cx="995362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tIns="10800" rIns="18000" bIns="10800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fr-CA" sz="1100">
                <a:latin typeface="Verdana" pitchFamily="34" charset="0"/>
              </a:rPr>
              <a:t>Compression</a:t>
            </a:r>
          </a:p>
        </p:txBody>
      </p:sp>
      <p:sp>
        <p:nvSpPr>
          <p:cNvPr id="30728" name="Text Box 18"/>
          <p:cNvSpPr txBox="1">
            <a:spLocks noChangeArrowheads="1"/>
          </p:cNvSpPr>
          <p:nvPr/>
        </p:nvSpPr>
        <p:spPr bwMode="auto">
          <a:xfrm>
            <a:off x="4516438" y="4468813"/>
            <a:ext cx="655637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tIns="10800" rIns="18000" bIns="10800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fr-CA" sz="1100">
                <a:latin typeface="Verdana" pitchFamily="34" charset="0"/>
              </a:rPr>
              <a:t>Tension</a:t>
            </a:r>
          </a:p>
        </p:txBody>
      </p:sp>
      <p:sp>
        <p:nvSpPr>
          <p:cNvPr id="30729" name="Text Box 19"/>
          <p:cNvSpPr txBox="1">
            <a:spLocks noChangeArrowheads="1"/>
          </p:cNvSpPr>
          <p:nvPr/>
        </p:nvSpPr>
        <p:spPr bwMode="auto">
          <a:xfrm>
            <a:off x="5845175" y="5199063"/>
            <a:ext cx="811213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tIns="10800" rIns="18000" bIns="10800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fr-CA" sz="1100">
                <a:latin typeface="Verdana" pitchFamily="34" charset="0"/>
              </a:rPr>
              <a:t>Force nette = 0</a:t>
            </a:r>
          </a:p>
        </p:txBody>
      </p:sp>
      <p:sp>
        <p:nvSpPr>
          <p:cNvPr id="30730" name="Rectangle 10"/>
          <p:cNvSpPr>
            <a:spLocks noChangeArrowheads="1"/>
          </p:cNvSpPr>
          <p:nvPr/>
        </p:nvSpPr>
        <p:spPr bwMode="auto">
          <a:xfrm>
            <a:off x="381000" y="803275"/>
            <a:ext cx="4175125" cy="1400175"/>
          </a:xfrm>
          <a:prstGeom prst="rect">
            <a:avLst/>
          </a:prstGeom>
          <a:noFill/>
          <a:ln w="9525" algn="ctr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0731" name="Text Box 5"/>
          <p:cNvSpPr txBox="1">
            <a:spLocks noChangeArrowheads="1"/>
          </p:cNvSpPr>
          <p:nvPr/>
        </p:nvSpPr>
        <p:spPr bwMode="auto">
          <a:xfrm>
            <a:off x="7681913" y="6480175"/>
            <a:ext cx="1230312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sz="1400" b="1">
                <a:solidFill>
                  <a:schemeClr val="accent2"/>
                </a:solidFill>
                <a:latin typeface="Arial" charset="0"/>
              </a:rPr>
              <a:t>Figure 6.13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8" descr="06-14ContrastBone_L.jpg"/>
          <p:cNvPicPr>
            <a:picLocks noGrp="1" noChangeAspect="1" noChangeArrowheads="1"/>
          </p:cNvPicPr>
          <p:nvPr>
            <p:ph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19" t="10107" r="25406" b="11790"/>
          <a:stretch>
            <a:fillRect/>
          </a:stretch>
        </p:blipFill>
        <p:spPr>
          <a:xfrm>
            <a:off x="6480175" y="330200"/>
            <a:ext cx="2478088" cy="3213100"/>
          </a:xfrm>
          <a:noFill/>
        </p:spPr>
      </p:pic>
      <p:sp>
        <p:nvSpPr>
          <p:cNvPr id="31747" name="Rectangle 2"/>
          <p:cNvSpPr>
            <a:spLocks noChangeArrowheads="1"/>
          </p:cNvSpPr>
          <p:nvPr/>
        </p:nvSpPr>
        <p:spPr bwMode="auto">
          <a:xfrm>
            <a:off x="177800" y="254000"/>
            <a:ext cx="4187825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185738" indent="-185738" eaLnBrk="1" hangingPunct="1">
              <a:lnSpc>
                <a:spcPct val="90000"/>
              </a:lnSpc>
            </a:pPr>
            <a:r>
              <a:rPr lang="fr-CA" sz="2800" b="1" dirty="0">
                <a:solidFill>
                  <a:srgbClr val="15492A"/>
                </a:solidFill>
                <a:latin typeface="Arial" charset="0"/>
              </a:rPr>
              <a:t>2</a:t>
            </a:r>
            <a:r>
              <a:rPr lang="fr-CA" sz="2800" b="1" dirty="0" smtClean="0">
                <a:solidFill>
                  <a:srgbClr val="15492A"/>
                </a:solidFill>
                <a:latin typeface="Arial" charset="0"/>
              </a:rPr>
              <a:t>.3.4  </a:t>
            </a:r>
            <a:r>
              <a:rPr lang="fr-CA" sz="2800" b="1" u="sng" dirty="0">
                <a:solidFill>
                  <a:srgbClr val="15492A"/>
                </a:solidFill>
                <a:latin typeface="Arial" charset="0"/>
              </a:rPr>
              <a:t>Maladies des os</a:t>
            </a:r>
          </a:p>
        </p:txBody>
      </p:sp>
      <p:sp>
        <p:nvSpPr>
          <p:cNvPr id="31748" name="Text Box 3"/>
          <p:cNvSpPr txBox="1">
            <a:spLocks noChangeArrowheads="1"/>
          </p:cNvSpPr>
          <p:nvPr/>
        </p:nvSpPr>
        <p:spPr bwMode="auto">
          <a:xfrm>
            <a:off x="6414834" y="3487197"/>
            <a:ext cx="135359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fr-CA" sz="1400" b="1" i="1" dirty="0" smtClean="0">
                <a:solidFill>
                  <a:srgbClr val="FF0000"/>
                </a:solidFill>
                <a:latin typeface="Arial" charset="0"/>
              </a:rPr>
              <a:t>Ostéoporose</a:t>
            </a:r>
            <a:endParaRPr lang="fr-CA" sz="14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31749" name="Rectangle 11"/>
          <p:cNvSpPr>
            <a:spLocks noChangeArrowheads="1"/>
          </p:cNvSpPr>
          <p:nvPr/>
        </p:nvSpPr>
        <p:spPr bwMode="auto">
          <a:xfrm>
            <a:off x="395288" y="4530725"/>
            <a:ext cx="5191125" cy="204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marL="357188" lvl="1" indent="-174625">
              <a:spcBef>
                <a:spcPts val="600"/>
              </a:spcBef>
              <a:buSzPct val="100000"/>
              <a:buFont typeface="Arial" charset="0"/>
              <a:buChar char="−"/>
            </a:pPr>
            <a:r>
              <a:rPr lang="fr-CA" sz="1500">
                <a:latin typeface="Arial" charset="0"/>
              </a:rPr>
              <a:t>Causés par une </a:t>
            </a:r>
            <a:r>
              <a:rPr lang="fr-CA" sz="1500" u="sng">
                <a:latin typeface="Arial" charset="0"/>
              </a:rPr>
              <a:t>minéralisation insuffisante</a:t>
            </a:r>
            <a:r>
              <a:rPr lang="fr-CA" sz="1500">
                <a:latin typeface="Arial" charset="0"/>
              </a:rPr>
              <a:t> des os.</a:t>
            </a:r>
          </a:p>
          <a:p>
            <a:pPr marL="357188" lvl="1" indent="-174625">
              <a:spcBef>
                <a:spcPts val="600"/>
              </a:spcBef>
              <a:buSzPct val="100000"/>
              <a:buFont typeface="Arial" charset="0"/>
              <a:buChar char="−"/>
            </a:pPr>
            <a:r>
              <a:rPr lang="fr-CA" sz="1500">
                <a:latin typeface="Arial" charset="0"/>
                <a:sym typeface="Symbol" pitchFamily="18" charset="2"/>
              </a:rPr>
              <a:t>Les os deviennent mous et fragiles.</a:t>
            </a:r>
          </a:p>
          <a:p>
            <a:pPr marL="357188" lvl="1" indent="-174625">
              <a:spcBef>
                <a:spcPts val="600"/>
              </a:spcBef>
              <a:buSzPct val="100000"/>
              <a:buFont typeface="Arial" charset="0"/>
              <a:buChar char="−"/>
            </a:pPr>
            <a:r>
              <a:rPr lang="fr-CA" sz="1500">
                <a:latin typeface="Arial" charset="0"/>
              </a:rPr>
              <a:t>Douleurs osseuses sévères dans les os sollicités.</a:t>
            </a:r>
          </a:p>
          <a:p>
            <a:pPr marL="357188" lvl="1" indent="-174625">
              <a:spcBef>
                <a:spcPts val="600"/>
              </a:spcBef>
              <a:buSzPct val="100000"/>
              <a:buFont typeface="Arial" charset="0"/>
              <a:buChar char="−"/>
            </a:pPr>
            <a:r>
              <a:rPr lang="fr-CA" sz="1500">
                <a:latin typeface="Arial" charset="0"/>
              </a:rPr>
              <a:t>Déformations et fractures. </a:t>
            </a:r>
          </a:p>
          <a:p>
            <a:pPr marL="357188" lvl="1" indent="-174625">
              <a:spcBef>
                <a:spcPts val="600"/>
              </a:spcBef>
              <a:buSzPct val="100000"/>
              <a:buFont typeface="Arial" charset="0"/>
              <a:buChar char="−"/>
            </a:pPr>
            <a:r>
              <a:rPr lang="fr-CA" sz="1500">
                <a:latin typeface="Arial" charset="0"/>
              </a:rPr>
              <a:t>Cause la plus fréquente:</a:t>
            </a:r>
          </a:p>
          <a:p>
            <a:pPr marL="444500" lvl="2" indent="-87313">
              <a:spcBef>
                <a:spcPct val="10000"/>
              </a:spcBef>
              <a:buSzPct val="60000"/>
              <a:buFont typeface="Wingdings" pitchFamily="2" charset="2"/>
              <a:buChar char="q"/>
            </a:pPr>
            <a:r>
              <a:rPr lang="fr-CA" sz="1500">
                <a:latin typeface="Arial" charset="0"/>
              </a:rPr>
              <a:t> </a:t>
            </a:r>
            <a:r>
              <a:rPr lang="fr-CA" sz="1500" u="sng">
                <a:latin typeface="Arial" charset="0"/>
              </a:rPr>
              <a:t>Carence en vitamine D</a:t>
            </a:r>
            <a:endParaRPr lang="fr-CA" sz="1500">
              <a:latin typeface="Arial" charset="0"/>
            </a:endParaRPr>
          </a:p>
          <a:p>
            <a:pPr marL="444500" lvl="2" indent="-87313">
              <a:spcBef>
                <a:spcPct val="10000"/>
              </a:spcBef>
              <a:buSzPct val="90000"/>
            </a:pPr>
            <a:r>
              <a:rPr lang="fr-CA" sz="1500">
                <a:latin typeface="Arial" charset="0"/>
                <a:sym typeface="Symbol" pitchFamily="18" charset="2"/>
              </a:rPr>
              <a:t>	  Diminution du taux de calcium sanguin</a:t>
            </a:r>
          </a:p>
        </p:txBody>
      </p:sp>
      <p:sp>
        <p:nvSpPr>
          <p:cNvPr id="31750" name="Rectangle 14"/>
          <p:cNvSpPr>
            <a:spLocks noChangeArrowheads="1"/>
          </p:cNvSpPr>
          <p:nvPr/>
        </p:nvSpPr>
        <p:spPr bwMode="auto">
          <a:xfrm>
            <a:off x="400050" y="4205288"/>
            <a:ext cx="52514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marL="176213" indent="-176213">
              <a:buSzPct val="90000"/>
              <a:buFont typeface="Wingdings" pitchFamily="2" charset="2"/>
              <a:buChar char="§"/>
            </a:pPr>
            <a:r>
              <a:rPr lang="fr-CA" sz="1800" b="1" dirty="0">
                <a:solidFill>
                  <a:srgbClr val="C00000"/>
                </a:solidFill>
                <a:latin typeface="Arial" charset="0"/>
                <a:cs typeface="Arial" charset="0"/>
              </a:rPr>
              <a:t>Rachitisme</a:t>
            </a:r>
            <a:r>
              <a:rPr lang="fr-CA" sz="1800" b="1" dirty="0">
                <a:latin typeface="Arial" charset="0"/>
                <a:cs typeface="Arial" charset="0"/>
              </a:rPr>
              <a:t> </a:t>
            </a:r>
            <a:r>
              <a:rPr lang="fr-CA" sz="1600" dirty="0">
                <a:latin typeface="Arial" charset="0"/>
                <a:cs typeface="Arial" charset="0"/>
              </a:rPr>
              <a:t>(enfants) et </a:t>
            </a:r>
            <a:r>
              <a:rPr lang="fr-CA" sz="1800" b="1" dirty="0">
                <a:solidFill>
                  <a:srgbClr val="C00000"/>
                </a:solidFill>
                <a:latin typeface="Arial" charset="0"/>
              </a:rPr>
              <a:t>ostéomalacie</a:t>
            </a:r>
            <a:r>
              <a:rPr lang="fr-CA" sz="1800" dirty="0">
                <a:latin typeface="Arial" charset="0"/>
              </a:rPr>
              <a:t> </a:t>
            </a:r>
            <a:r>
              <a:rPr lang="fr-CA" sz="1600" dirty="0">
                <a:latin typeface="Arial" charset="0"/>
              </a:rPr>
              <a:t>(adultes)</a:t>
            </a:r>
            <a:r>
              <a:rPr lang="fr-CA" sz="1800" dirty="0">
                <a:latin typeface="Arial" charset="0"/>
              </a:rPr>
              <a:t> </a:t>
            </a:r>
          </a:p>
        </p:txBody>
      </p:sp>
      <p:sp>
        <p:nvSpPr>
          <p:cNvPr id="31751" name="Rectangle 11"/>
          <p:cNvSpPr>
            <a:spLocks noChangeArrowheads="1"/>
          </p:cNvSpPr>
          <p:nvPr/>
        </p:nvSpPr>
        <p:spPr bwMode="auto">
          <a:xfrm>
            <a:off x="384175" y="777875"/>
            <a:ext cx="5597525" cy="3262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marL="176213" indent="-176213">
              <a:buSzPct val="90000"/>
              <a:buFont typeface="Wingdings" pitchFamily="2" charset="2"/>
              <a:buChar char="§"/>
            </a:pPr>
            <a:r>
              <a:rPr lang="fr-CA" sz="1800" b="1" dirty="0">
                <a:solidFill>
                  <a:srgbClr val="C00000"/>
                </a:solidFill>
                <a:latin typeface="Arial" charset="0"/>
              </a:rPr>
              <a:t>Ostéoporose</a:t>
            </a:r>
            <a:endParaRPr lang="fr-CA" sz="1800" dirty="0">
              <a:solidFill>
                <a:srgbClr val="C00000"/>
              </a:solidFill>
              <a:latin typeface="Arial" charset="0"/>
            </a:endParaRPr>
          </a:p>
          <a:p>
            <a:pPr marL="357188" lvl="1" indent="-174625">
              <a:spcBef>
                <a:spcPts val="600"/>
              </a:spcBef>
              <a:buSzPct val="100000"/>
              <a:buFont typeface="Arial" charset="0"/>
              <a:buChar char="−"/>
            </a:pPr>
            <a:r>
              <a:rPr lang="fr-CA" sz="1500" dirty="0">
                <a:latin typeface="Arial" charset="0"/>
              </a:rPr>
              <a:t>Condition qui résulte d’une diminution globale de la masse osseuse, avec </a:t>
            </a:r>
            <a:r>
              <a:rPr lang="fr-CA" sz="1500" u="sng" dirty="0">
                <a:latin typeface="Arial" charset="0"/>
              </a:rPr>
              <a:t>des pertes proportionnelles des parties minérale et organique</a:t>
            </a:r>
            <a:r>
              <a:rPr lang="fr-CA" sz="1500" dirty="0">
                <a:latin typeface="Arial" charset="0"/>
              </a:rPr>
              <a:t> de la matrice osseuse.</a:t>
            </a:r>
          </a:p>
          <a:p>
            <a:pPr marL="357188" lvl="1" indent="-174625">
              <a:buSzPct val="100000"/>
            </a:pPr>
            <a:r>
              <a:rPr lang="fr-CA" sz="1500" dirty="0">
                <a:latin typeface="Arial" charset="0"/>
                <a:sym typeface="Symbol" pitchFamily="18" charset="2"/>
              </a:rPr>
              <a:t>	 Le rapport minéraux/organique  constant</a:t>
            </a:r>
            <a:r>
              <a:rPr lang="fr-CA" sz="1500" dirty="0">
                <a:latin typeface="Arial" charset="0"/>
              </a:rPr>
              <a:t>.</a:t>
            </a:r>
          </a:p>
          <a:p>
            <a:pPr marL="357188" lvl="1" indent="-174625">
              <a:spcBef>
                <a:spcPts val="600"/>
              </a:spcBef>
              <a:buSzPct val="100000"/>
              <a:buFont typeface="Arial" charset="0"/>
              <a:buChar char="−"/>
            </a:pPr>
            <a:r>
              <a:rPr lang="fr-CA" sz="1500" dirty="0">
                <a:latin typeface="Arial" charset="0"/>
              </a:rPr>
              <a:t>Se produit lorsque la résorption osseuse dépasse le dépôt osseux. </a:t>
            </a:r>
            <a:r>
              <a:rPr lang="fr-CA" sz="1500" dirty="0">
                <a:latin typeface="Arial" charset="0"/>
                <a:sym typeface="Symbol" pitchFamily="18" charset="2"/>
              </a:rPr>
              <a:t> Les os deviennent poreux et faibles</a:t>
            </a:r>
            <a:r>
              <a:rPr lang="fr-CA" sz="1500" dirty="0">
                <a:latin typeface="Arial" charset="0"/>
              </a:rPr>
              <a:t>.</a:t>
            </a:r>
          </a:p>
          <a:p>
            <a:pPr marL="357188" lvl="1" indent="-174625">
              <a:spcBef>
                <a:spcPts val="600"/>
              </a:spcBef>
              <a:buSzPct val="100000"/>
              <a:buFont typeface="Arial" charset="0"/>
              <a:buChar char="−"/>
            </a:pPr>
            <a:r>
              <a:rPr lang="fr-CA" sz="1500" dirty="0">
                <a:latin typeface="Arial" charset="0"/>
              </a:rPr>
              <a:t>Causes principales:</a:t>
            </a:r>
          </a:p>
          <a:p>
            <a:pPr marL="444500" lvl="2" indent="-87313">
              <a:spcBef>
                <a:spcPts val="300"/>
              </a:spcBef>
              <a:buSzPct val="60000"/>
              <a:buFont typeface="Wingdings" pitchFamily="2" charset="2"/>
              <a:buChar char="q"/>
            </a:pPr>
            <a:r>
              <a:rPr lang="fr-CA" sz="1500" dirty="0">
                <a:latin typeface="Arial" charset="0"/>
              </a:rPr>
              <a:t> </a:t>
            </a:r>
            <a:r>
              <a:rPr lang="fr-CA" sz="1500" u="sng" dirty="0">
                <a:latin typeface="Arial" charset="0"/>
              </a:rPr>
              <a:t>Femmes après la ménopause</a:t>
            </a:r>
            <a:r>
              <a:rPr lang="fr-CA" sz="1500" dirty="0">
                <a:latin typeface="Arial" charset="0"/>
              </a:rPr>
              <a:t>:</a:t>
            </a:r>
            <a:endParaRPr lang="fr-CA" sz="1500" dirty="0">
              <a:latin typeface="Arial" charset="0"/>
              <a:sym typeface="Symbol" pitchFamily="18" charset="2"/>
            </a:endParaRPr>
          </a:p>
          <a:p>
            <a:pPr marL="444500" lvl="2" indent="-87313">
              <a:spcBef>
                <a:spcPts val="300"/>
              </a:spcBef>
              <a:buSzPct val="90000"/>
            </a:pPr>
            <a:r>
              <a:rPr lang="fr-CA" sz="1500" dirty="0">
                <a:latin typeface="Arial" charset="0"/>
                <a:sym typeface="Symbol" pitchFamily="18" charset="2"/>
              </a:rPr>
              <a:t>	  D</a:t>
            </a:r>
            <a:r>
              <a:rPr lang="fr-CA" sz="1500" dirty="0">
                <a:latin typeface="Arial" charset="0"/>
              </a:rPr>
              <a:t>iminution du taux d’œstrogènes</a:t>
            </a:r>
          </a:p>
          <a:p>
            <a:pPr marL="444500" lvl="2" indent="-87313">
              <a:spcBef>
                <a:spcPts val="300"/>
              </a:spcBef>
              <a:buSzPct val="60000"/>
              <a:buFont typeface="Wingdings" pitchFamily="2" charset="2"/>
              <a:buChar char="q"/>
            </a:pPr>
            <a:r>
              <a:rPr lang="fr-CA" sz="1500" dirty="0">
                <a:latin typeface="Arial" charset="0"/>
              </a:rPr>
              <a:t> </a:t>
            </a:r>
            <a:r>
              <a:rPr lang="fr-CA" sz="1500" u="sng" dirty="0">
                <a:latin typeface="Arial" charset="0"/>
              </a:rPr>
              <a:t>Immobilisation ou manque d’exercice</a:t>
            </a:r>
            <a:r>
              <a:rPr lang="fr-CA" sz="1500" dirty="0">
                <a:latin typeface="Arial" charset="0"/>
              </a:rPr>
              <a:t>:</a:t>
            </a:r>
          </a:p>
          <a:p>
            <a:pPr marL="444500" lvl="2" indent="-87313">
              <a:spcBef>
                <a:spcPts val="300"/>
              </a:spcBef>
              <a:buSzPct val="90000"/>
            </a:pPr>
            <a:r>
              <a:rPr lang="fr-CA" sz="1500" dirty="0">
                <a:latin typeface="Arial" charset="0"/>
                <a:sym typeface="Symbol" pitchFamily="18" charset="2"/>
              </a:rPr>
              <a:t> 	  D</a:t>
            </a:r>
            <a:r>
              <a:rPr lang="fr-CA" sz="1500" dirty="0">
                <a:latin typeface="Arial" charset="0"/>
              </a:rPr>
              <a:t>iminution de la sollicitation mécanique</a:t>
            </a:r>
            <a:endParaRPr lang="fr-CA" sz="1600" dirty="0">
              <a:latin typeface="Arial" charset="0"/>
              <a:cs typeface="Arial" charset="0"/>
            </a:endParaRPr>
          </a:p>
        </p:txBody>
      </p:sp>
      <p:sp>
        <p:nvSpPr>
          <p:cNvPr id="31752" name="Text Box 3"/>
          <p:cNvSpPr txBox="1">
            <a:spLocks noChangeArrowheads="1"/>
          </p:cNvSpPr>
          <p:nvPr/>
        </p:nvSpPr>
        <p:spPr bwMode="auto">
          <a:xfrm>
            <a:off x="5529492" y="6524625"/>
            <a:ext cx="118586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fr-CA" sz="1400" b="1" i="1" dirty="0">
                <a:solidFill>
                  <a:srgbClr val="FF0000"/>
                </a:solidFill>
                <a:latin typeface="Arial" charset="0"/>
              </a:rPr>
              <a:t>Rachitisme</a:t>
            </a:r>
            <a:endParaRPr lang="fr-CA" sz="1400" b="1" dirty="0">
              <a:solidFill>
                <a:srgbClr val="FF0000"/>
              </a:solidFill>
              <a:latin typeface="Arial" charset="0"/>
            </a:endParaRPr>
          </a:p>
        </p:txBody>
      </p:sp>
      <p:pic>
        <p:nvPicPr>
          <p:cNvPr id="31753" name="Picture 11" descr="martini_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8" t="2730" r="3239"/>
          <a:stretch>
            <a:fillRect/>
          </a:stretch>
        </p:blipFill>
        <p:spPr bwMode="auto">
          <a:xfrm>
            <a:off x="6629400" y="4005263"/>
            <a:ext cx="2227263" cy="278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 Box 3"/>
          <p:cNvSpPr txBox="1">
            <a:spLocks noChangeArrowheads="1"/>
          </p:cNvSpPr>
          <p:nvPr/>
        </p:nvSpPr>
        <p:spPr bwMode="auto">
          <a:xfrm>
            <a:off x="6410902" y="1774757"/>
            <a:ext cx="2409825" cy="2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fr-CA" sz="1300" b="1" i="1" dirty="0" smtClean="0">
                <a:solidFill>
                  <a:srgbClr val="FF0000"/>
                </a:solidFill>
                <a:latin typeface="Arial" charset="0"/>
              </a:rPr>
              <a:t>Os normal</a:t>
            </a:r>
            <a:endParaRPr lang="fr-CA" sz="13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5681825" y="274101"/>
            <a:ext cx="87965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1200" b="1" dirty="0">
                <a:solidFill>
                  <a:schemeClr val="accent2"/>
                </a:solidFill>
                <a:latin typeface="Arial" charset="0"/>
              </a:rPr>
              <a:t>Fig. </a:t>
            </a:r>
            <a:r>
              <a:rPr lang="en-US" sz="1200" b="1" dirty="0" smtClean="0">
                <a:solidFill>
                  <a:schemeClr val="accent2"/>
                </a:solidFill>
                <a:latin typeface="Arial" charset="0"/>
              </a:rPr>
              <a:t>6.16 </a:t>
            </a:r>
            <a:endParaRPr lang="fr-CA" sz="1400" b="1" dirty="0">
              <a:solidFill>
                <a:srgbClr val="FF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73168" y="561902"/>
            <a:ext cx="3218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6213" indent="-176213">
              <a:buSzPct val="90000"/>
              <a:buFont typeface="Wingdings" pitchFamily="2" charset="2"/>
              <a:buChar char="§"/>
            </a:pPr>
            <a:r>
              <a:rPr lang="fr-CA" b="1" dirty="0" smtClean="0">
                <a:solidFill>
                  <a:srgbClr val="C00000"/>
                </a:solidFill>
                <a:latin typeface="Arial" charset="0"/>
              </a:rPr>
              <a:t>Fracture des os </a:t>
            </a:r>
            <a:endParaRPr lang="fr-CA" dirty="0">
              <a:solidFill>
                <a:srgbClr val="C00000"/>
              </a:solidFill>
              <a:latin typeface="Arial" charset="0"/>
            </a:endParaRPr>
          </a:p>
        </p:txBody>
      </p:sp>
      <p:pic>
        <p:nvPicPr>
          <p:cNvPr id="4" name="Picture 13" descr="figure_06_15_0_unlabeled"/>
          <p:cNvPicPr>
            <a:picLocks noGrp="1"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8676" b="-18676"/>
          <a:stretch>
            <a:fillRect/>
          </a:stretch>
        </p:blipFill>
        <p:spPr bwMode="auto">
          <a:xfrm>
            <a:off x="347663" y="1201738"/>
            <a:ext cx="8567737" cy="483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22"/>
          <p:cNvSpPr>
            <a:spLocks noChangeArrowheads="1"/>
          </p:cNvSpPr>
          <p:nvPr/>
        </p:nvSpPr>
        <p:spPr bwMode="auto">
          <a:xfrm>
            <a:off x="406400" y="4391025"/>
            <a:ext cx="16795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r>
              <a:rPr lang="fr-CA" sz="1400" dirty="0">
                <a:solidFill>
                  <a:srgbClr val="0074A6"/>
                </a:solidFill>
                <a:latin typeface="Arial Black" charset="0"/>
              </a:rPr>
              <a:t>1</a:t>
            </a:r>
            <a:r>
              <a:rPr lang="fr-CA" sz="1400" b="1" dirty="0">
                <a:solidFill>
                  <a:srgbClr val="0074A6"/>
                </a:solidFill>
              </a:rPr>
              <a:t>  Formation d’un hématome</a:t>
            </a:r>
          </a:p>
        </p:txBody>
      </p:sp>
      <p:sp>
        <p:nvSpPr>
          <p:cNvPr id="6" name="Rectangle 23"/>
          <p:cNvSpPr>
            <a:spLocks noChangeArrowheads="1"/>
          </p:cNvSpPr>
          <p:nvPr/>
        </p:nvSpPr>
        <p:spPr bwMode="auto">
          <a:xfrm>
            <a:off x="2844800" y="4378325"/>
            <a:ext cx="18891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r>
              <a:rPr lang="fr-CA" sz="1400" dirty="0">
                <a:solidFill>
                  <a:srgbClr val="0074A6"/>
                </a:solidFill>
                <a:latin typeface="Arial Black" charset="0"/>
              </a:rPr>
              <a:t>2</a:t>
            </a:r>
            <a:r>
              <a:rPr lang="fr-CA" sz="1400" b="1" dirty="0">
                <a:solidFill>
                  <a:srgbClr val="0074A6"/>
                </a:solidFill>
              </a:rPr>
              <a:t>  Formation du cal </a:t>
            </a:r>
            <a:r>
              <a:rPr lang="fr-CA" sz="1400" b="1" dirty="0" smtClean="0">
                <a:solidFill>
                  <a:srgbClr val="0074A6"/>
                </a:solidFill>
              </a:rPr>
              <a:t>fibro-cartilagineux</a:t>
            </a:r>
            <a:endParaRPr lang="fr-CA" sz="1400" b="1" dirty="0">
              <a:solidFill>
                <a:srgbClr val="0074A6"/>
              </a:solidFill>
            </a:endParaRPr>
          </a:p>
        </p:txBody>
      </p:sp>
      <p:sp>
        <p:nvSpPr>
          <p:cNvPr id="7" name="Rectangle 24"/>
          <p:cNvSpPr>
            <a:spLocks noChangeArrowheads="1"/>
          </p:cNvSpPr>
          <p:nvPr/>
        </p:nvSpPr>
        <p:spPr bwMode="auto">
          <a:xfrm>
            <a:off x="5153025" y="4391025"/>
            <a:ext cx="16287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indent="-457200">
              <a:buFont typeface="Arial" charset="0"/>
              <a:buNone/>
            </a:pPr>
            <a:r>
              <a:rPr lang="fr-CA" sz="1400" dirty="0">
                <a:solidFill>
                  <a:srgbClr val="0074A6"/>
                </a:solidFill>
                <a:latin typeface="Arial Black" charset="0"/>
              </a:rPr>
              <a:t>3</a:t>
            </a:r>
            <a:r>
              <a:rPr lang="fr-CA" sz="1400" b="1" dirty="0">
                <a:solidFill>
                  <a:srgbClr val="0074A6"/>
                </a:solidFill>
              </a:rPr>
              <a:t>  Formation du cal osseux</a:t>
            </a:r>
          </a:p>
        </p:txBody>
      </p:sp>
      <p:sp>
        <p:nvSpPr>
          <p:cNvPr id="8" name="Rectangle 25"/>
          <p:cNvSpPr>
            <a:spLocks noChangeArrowheads="1"/>
          </p:cNvSpPr>
          <p:nvPr/>
        </p:nvSpPr>
        <p:spPr bwMode="auto">
          <a:xfrm>
            <a:off x="7380288" y="4392613"/>
            <a:ext cx="177323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indent="-457200">
              <a:buFont typeface="Arial" charset="0"/>
              <a:buNone/>
            </a:pPr>
            <a:r>
              <a:rPr lang="fr-CA" sz="1400" dirty="0">
                <a:solidFill>
                  <a:srgbClr val="0074A6"/>
                </a:solidFill>
                <a:latin typeface="Arial Black" charset="0"/>
              </a:rPr>
              <a:t>4</a:t>
            </a:r>
            <a:r>
              <a:rPr lang="fr-CA" sz="1400" b="1" dirty="0">
                <a:solidFill>
                  <a:srgbClr val="0074A6"/>
                </a:solidFill>
              </a:rPr>
              <a:t>  Remaniement osseux</a:t>
            </a:r>
          </a:p>
        </p:txBody>
      </p:sp>
      <p:sp>
        <p:nvSpPr>
          <p:cNvPr id="9" name="Rectangle 16"/>
          <p:cNvSpPr>
            <a:spLocks noChangeArrowheads="1"/>
          </p:cNvSpPr>
          <p:nvPr/>
        </p:nvSpPr>
        <p:spPr bwMode="auto">
          <a:xfrm>
            <a:off x="2085975" y="2924175"/>
            <a:ext cx="838200" cy="85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>
              <a:lnSpc>
                <a:spcPct val="90000"/>
              </a:lnSpc>
            </a:pPr>
            <a:r>
              <a:rPr lang="fr-CA" sz="1100" b="1" dirty="0"/>
              <a:t>Cal central (tissu fibreux et cartilage)</a:t>
            </a:r>
          </a:p>
        </p:txBody>
      </p:sp>
      <p:cxnSp>
        <p:nvCxnSpPr>
          <p:cNvPr id="11" name="Straight Connector 10"/>
          <p:cNvCxnSpPr/>
          <p:nvPr/>
        </p:nvCxnSpPr>
        <p:spPr>
          <a:xfrm flipV="1">
            <a:off x="2494968" y="3146645"/>
            <a:ext cx="820417" cy="1123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Rectangle 15"/>
          <p:cNvSpPr>
            <a:spLocks noChangeArrowheads="1"/>
          </p:cNvSpPr>
          <p:nvPr/>
        </p:nvSpPr>
        <p:spPr bwMode="auto">
          <a:xfrm>
            <a:off x="1966755" y="2169720"/>
            <a:ext cx="977756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 algn="ctr"/>
            <a:r>
              <a:rPr lang="fr-CA" sz="1100" b="1" dirty="0"/>
              <a:t>Hématome</a:t>
            </a:r>
          </a:p>
        </p:txBody>
      </p:sp>
      <p:cxnSp>
        <p:nvCxnSpPr>
          <p:cNvPr id="15" name="Straight Connector 14"/>
          <p:cNvCxnSpPr/>
          <p:nvPr/>
        </p:nvCxnSpPr>
        <p:spPr>
          <a:xfrm flipH="1">
            <a:off x="1820652" y="2326270"/>
            <a:ext cx="359635" cy="921517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Rectangle 17"/>
          <p:cNvSpPr>
            <a:spLocks noChangeArrowheads="1"/>
          </p:cNvSpPr>
          <p:nvPr/>
        </p:nvSpPr>
        <p:spPr bwMode="auto">
          <a:xfrm>
            <a:off x="4210050" y="2098675"/>
            <a:ext cx="10763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>
              <a:lnSpc>
                <a:spcPct val="90000"/>
              </a:lnSpc>
            </a:pPr>
            <a:r>
              <a:rPr lang="fr-CA" sz="1100" b="1" dirty="0"/>
              <a:t>Cal engainant</a:t>
            </a:r>
          </a:p>
        </p:txBody>
      </p:sp>
      <p:cxnSp>
        <p:nvCxnSpPr>
          <p:cNvPr id="19" name="Straight Connector 18"/>
          <p:cNvCxnSpPr/>
          <p:nvPr/>
        </p:nvCxnSpPr>
        <p:spPr>
          <a:xfrm flipH="1">
            <a:off x="4180756" y="2438650"/>
            <a:ext cx="258488" cy="87656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Rectangle 20"/>
          <p:cNvSpPr>
            <a:spLocks noChangeArrowheads="1"/>
          </p:cNvSpPr>
          <p:nvPr/>
        </p:nvSpPr>
        <p:spPr bwMode="auto">
          <a:xfrm>
            <a:off x="6578600" y="2133600"/>
            <a:ext cx="11938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>
              <a:lnSpc>
                <a:spcPct val="90000"/>
              </a:lnSpc>
            </a:pPr>
            <a:r>
              <a:rPr lang="fr-CA" sz="1100" b="1" dirty="0"/>
              <a:t>Cal osseux d’os spongieux</a:t>
            </a:r>
          </a:p>
        </p:txBody>
      </p:sp>
      <p:cxnSp>
        <p:nvCxnSpPr>
          <p:cNvPr id="22" name="Straight Connector 21"/>
          <p:cNvCxnSpPr/>
          <p:nvPr/>
        </p:nvCxnSpPr>
        <p:spPr>
          <a:xfrm flipH="1">
            <a:off x="5911500" y="2483602"/>
            <a:ext cx="696793" cy="831613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3" name="Rectangle 21"/>
          <p:cNvSpPr>
            <a:spLocks noChangeArrowheads="1"/>
          </p:cNvSpPr>
          <p:nvPr/>
        </p:nvSpPr>
        <p:spPr bwMode="auto">
          <a:xfrm>
            <a:off x="6565900" y="3008313"/>
            <a:ext cx="10731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>
              <a:lnSpc>
                <a:spcPct val="90000"/>
              </a:lnSpc>
            </a:pPr>
            <a:r>
              <a:rPr lang="fr-CA" sz="1100" b="1" dirty="0"/>
              <a:t>Fracture consolidée</a:t>
            </a:r>
          </a:p>
        </p:txBody>
      </p:sp>
      <p:cxnSp>
        <p:nvCxnSpPr>
          <p:cNvPr id="25" name="Straight Connector 24"/>
          <p:cNvCxnSpPr/>
          <p:nvPr/>
        </p:nvCxnSpPr>
        <p:spPr>
          <a:xfrm>
            <a:off x="7260131" y="3169121"/>
            <a:ext cx="618122" cy="3371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1789145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larity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Clarity.thmx</Template>
  <TotalTime>25550</TotalTime>
  <Words>2691</Words>
  <Application>Microsoft Office PowerPoint</Application>
  <PresentationFormat>On-screen Show (4:3)</PresentationFormat>
  <Paragraphs>441</Paragraphs>
  <Slides>37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7" baseType="lpstr">
      <vt:lpstr>Arial Unicode MS</vt:lpstr>
      <vt:lpstr>Arial</vt:lpstr>
      <vt:lpstr>Arial Black</vt:lpstr>
      <vt:lpstr>Calibri</vt:lpstr>
      <vt:lpstr>Symbol</vt:lpstr>
      <vt:lpstr>Times</vt:lpstr>
      <vt:lpstr>Times New Roman</vt:lpstr>
      <vt:lpstr>Verdana</vt:lpstr>
      <vt:lpstr>Wingdings</vt:lpstr>
      <vt:lpstr>Clarity</vt:lpstr>
      <vt:lpstr>PowerPoint Presentation</vt:lpstr>
      <vt:lpstr>PowerPoint Presentation</vt:lpstr>
      <vt:lpstr>2.1 Les cartilages</vt:lpstr>
      <vt:lpstr>PowerPoint Presentation</vt:lpstr>
      <vt:lpstr>Types de cartilage  3 types:  hyalin, élastique et fibreux</vt:lpstr>
      <vt:lpstr>PowerPoint Presentation</vt:lpstr>
      <vt:lpstr>PowerPoint Presentation</vt:lpstr>
      <vt:lpstr>PowerPoint Presentation</vt:lpstr>
      <vt:lpstr>2.2 LE TISSU OSSEUX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29</dc:title>
  <dc:creator>Karl Miyajima</dc:creator>
  <cp:lastModifiedBy>Mina Zeroual (Employee)</cp:lastModifiedBy>
  <cp:revision>403</cp:revision>
  <dcterms:created xsi:type="dcterms:W3CDTF">2002-11-19T06:42:31Z</dcterms:created>
  <dcterms:modified xsi:type="dcterms:W3CDTF">2017-01-03T16:07:21Z</dcterms:modified>
</cp:coreProperties>
</file>