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7.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AD80A7-300C-4C07-9094-B14E6CF05AAC}" type="datetimeFigureOut">
              <a:rPr lang="en-US" smtClean="0"/>
              <a:pPr/>
              <a:t>11/21/2011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6BD3A8-D060-4818-8355-BFCF7B5FAED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6BD3A8-D060-4818-8355-BFCF7B5FAED7}"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497056FA-5CE0-4860-86D8-2651FCAD2A0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7056FA-5CE0-4860-86D8-2651FCAD2A0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7056FA-5CE0-4860-86D8-2651FCAD2A0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7056FA-5CE0-4860-86D8-2651FCAD2A0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7056FA-5CE0-4860-86D8-2651FCAD2A0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7056FA-5CE0-4860-86D8-2651FCAD2A0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7056FA-5CE0-4860-86D8-2651FCAD2A0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7056FA-5CE0-4860-86D8-2651FCAD2A0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497056FA-5CE0-4860-86D8-2651FCAD2A06}"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7056FA-5CE0-4860-86D8-2651FCAD2A0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DC390BD-1E47-41AD-9D74-C516CC6E84C5}" type="datetimeFigureOut">
              <a:rPr lang="en-US" smtClean="0"/>
              <a:pPr/>
              <a:t>11/21/2011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7056FA-5CE0-4860-86D8-2651FCAD2A0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DC390BD-1E47-41AD-9D74-C516CC6E84C5}" type="datetimeFigureOut">
              <a:rPr lang="en-US" smtClean="0"/>
              <a:pPr/>
              <a:t>11/21/2011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97056FA-5CE0-4860-86D8-2651FCAD2A06}"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Player Piano	</a:t>
            </a:r>
            <a:endParaRPr lang="en-US" dirty="0"/>
          </a:p>
        </p:txBody>
      </p:sp>
      <p:sp>
        <p:nvSpPr>
          <p:cNvPr id="3" name="Subtitle 2"/>
          <p:cNvSpPr>
            <a:spLocks noGrp="1"/>
          </p:cNvSpPr>
          <p:nvPr>
            <p:ph type="subTitle" idx="1"/>
          </p:nvPr>
        </p:nvSpPr>
        <p:spPr/>
        <p:txBody>
          <a:bodyPr/>
          <a:lstStyle/>
          <a:p>
            <a:r>
              <a:rPr lang="en-US" dirty="0" smtClean="0"/>
              <a:t>Kurt Vonnegut</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Shah of </a:t>
            </a:r>
            <a:r>
              <a:rPr lang="en-US" dirty="0" err="1" smtClean="0"/>
              <a:t>Bratpuhr</a:t>
            </a:r>
            <a:endParaRPr lang="en-US" dirty="0"/>
          </a:p>
        </p:txBody>
      </p:sp>
      <p:sp>
        <p:nvSpPr>
          <p:cNvPr id="3" name="Content Placeholder 2"/>
          <p:cNvSpPr>
            <a:spLocks noGrp="1"/>
          </p:cNvSpPr>
          <p:nvPr>
            <p:ph idx="1"/>
          </p:nvPr>
        </p:nvSpPr>
        <p:spPr/>
        <p:txBody>
          <a:bodyPr>
            <a:normAutofit/>
          </a:bodyPr>
          <a:lstStyle/>
          <a:p>
            <a:r>
              <a:rPr lang="en-US" sz="2200" dirty="0" smtClean="0"/>
              <a:t>In contrast to Paul’s insider perspective, the Shah provides an outsider perspective on the America of </a:t>
            </a:r>
            <a:r>
              <a:rPr lang="en-US" sz="2200" u="sng" dirty="0" smtClean="0"/>
              <a:t>Player Piano</a:t>
            </a:r>
            <a:r>
              <a:rPr lang="en-US" sz="2200" dirty="0" smtClean="0"/>
              <a:t>.</a:t>
            </a:r>
          </a:p>
          <a:p>
            <a:r>
              <a:rPr lang="en-US" sz="2200" dirty="0" smtClean="0"/>
              <a:t>Image of </a:t>
            </a:r>
            <a:r>
              <a:rPr lang="en-US" sz="2200" dirty="0" err="1" smtClean="0"/>
              <a:t>orientalism</a:t>
            </a:r>
            <a:r>
              <a:rPr lang="en-US" sz="2200" dirty="0" smtClean="0"/>
              <a:t> – contrast of Eastern mysticism with Western technology.</a:t>
            </a:r>
          </a:p>
          <a:p>
            <a:r>
              <a:rPr lang="en-US" sz="2200" dirty="0" smtClean="0"/>
              <a:t>Like William Guest and Raphael </a:t>
            </a:r>
            <a:r>
              <a:rPr lang="en-US" sz="2200" dirty="0" err="1" smtClean="0"/>
              <a:t>Hythloday</a:t>
            </a:r>
            <a:r>
              <a:rPr lang="en-US" sz="2200" dirty="0" smtClean="0"/>
              <a:t>, he is a traveler from another realm who has come to the utopia/dystopia to learn from it.</a:t>
            </a:r>
          </a:p>
          <a:p>
            <a:r>
              <a:rPr lang="en-US" sz="2200" dirty="0" smtClean="0"/>
              <a:t>Frequently seems to misunderstand the society he is seeing, but his misunderstandings reflect a deeper understanding of the society that can only be had from an outsider’s perspective.</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Shah of </a:t>
            </a:r>
            <a:r>
              <a:rPr lang="en-US" dirty="0" err="1" smtClean="0"/>
              <a:t>Bratpuhr</a:t>
            </a:r>
            <a:endParaRPr lang="en-US" dirty="0"/>
          </a:p>
        </p:txBody>
      </p:sp>
      <p:sp>
        <p:nvSpPr>
          <p:cNvPr id="3" name="Content Placeholder 2"/>
          <p:cNvSpPr>
            <a:spLocks noGrp="1"/>
          </p:cNvSpPr>
          <p:nvPr>
            <p:ph idx="1"/>
          </p:nvPr>
        </p:nvSpPr>
        <p:spPr/>
        <p:txBody>
          <a:bodyPr/>
          <a:lstStyle/>
          <a:p>
            <a:r>
              <a:rPr lang="en-US" dirty="0" smtClean="0"/>
              <a:t>Itinerary:</a:t>
            </a:r>
          </a:p>
          <a:p>
            <a:r>
              <a:rPr lang="en-US" dirty="0" smtClean="0"/>
              <a:t>1. Ilium, NY (The Average Man) [Ch. 2]</a:t>
            </a:r>
          </a:p>
          <a:p>
            <a:r>
              <a:rPr lang="en-US" dirty="0" smtClean="0"/>
              <a:t>2. The Army (</a:t>
            </a:r>
            <a:r>
              <a:rPr lang="en-US" dirty="0" err="1" smtClean="0"/>
              <a:t>Hacketts</a:t>
            </a:r>
            <a:r>
              <a:rPr lang="en-US" dirty="0" smtClean="0"/>
              <a:t>) [Ch. 7]</a:t>
            </a:r>
          </a:p>
          <a:p>
            <a:r>
              <a:rPr lang="en-US" dirty="0" smtClean="0"/>
              <a:t>3. Carlsbad Caverns, NM (EPICAC XIV) [Ch. 11]</a:t>
            </a:r>
          </a:p>
          <a:p>
            <a:r>
              <a:rPr lang="en-US" dirty="0" smtClean="0"/>
              <a:t>4. Chicago, IL (</a:t>
            </a:r>
            <a:r>
              <a:rPr lang="en-US" dirty="0" err="1" smtClean="0"/>
              <a:t>Hagstrohm</a:t>
            </a:r>
            <a:r>
              <a:rPr lang="en-US" dirty="0" smtClean="0"/>
              <a:t>) [Ch. 17]</a:t>
            </a:r>
          </a:p>
          <a:p>
            <a:r>
              <a:rPr lang="en-US" dirty="0" smtClean="0"/>
              <a:t>5. Harrisburg, PA (Writer) [Ch. 24]</a:t>
            </a:r>
          </a:p>
          <a:p>
            <a:r>
              <a:rPr lang="en-US" dirty="0" smtClean="0"/>
              <a:t>6. Cornell, NY (Halyard) [Ch. 28] – Shah not present</a:t>
            </a:r>
          </a:p>
          <a:p>
            <a:r>
              <a:rPr lang="en-US" dirty="0" smtClean="0"/>
              <a:t>7. Ilium, NY again (Revolution) [Ch. 33]</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Shah of </a:t>
            </a:r>
            <a:r>
              <a:rPr lang="en-US" dirty="0" err="1" smtClean="0"/>
              <a:t>Bratpuhr</a:t>
            </a:r>
            <a:endParaRPr lang="en-US" dirty="0"/>
          </a:p>
        </p:txBody>
      </p:sp>
      <p:sp>
        <p:nvSpPr>
          <p:cNvPr id="3" name="Content Placeholder 2"/>
          <p:cNvSpPr>
            <a:spLocks noGrp="1"/>
          </p:cNvSpPr>
          <p:nvPr>
            <p:ph idx="1"/>
          </p:nvPr>
        </p:nvSpPr>
        <p:spPr>
          <a:xfrm>
            <a:off x="457200" y="1935480"/>
            <a:ext cx="8229600" cy="4693920"/>
          </a:xfrm>
        </p:spPr>
        <p:txBody>
          <a:bodyPr>
            <a:normAutofit lnSpcReduction="10000"/>
          </a:bodyPr>
          <a:lstStyle/>
          <a:p>
            <a:r>
              <a:rPr lang="en-US" sz="2200" b="1" dirty="0" smtClean="0"/>
              <a:t>1. Ilium I</a:t>
            </a:r>
          </a:p>
          <a:p>
            <a:r>
              <a:rPr lang="en-US" sz="2200" dirty="0" smtClean="0"/>
              <a:t>Halyard explains the basic socio-economic set-up.</a:t>
            </a:r>
          </a:p>
          <a:p>
            <a:r>
              <a:rPr lang="en-US" sz="2200" dirty="0" smtClean="0"/>
              <a:t>Shah (</a:t>
            </a:r>
            <a:r>
              <a:rPr lang="en-US" sz="2200" dirty="0" err="1" smtClean="0"/>
              <a:t>mis</a:t>
            </a:r>
            <a:r>
              <a:rPr lang="en-US" sz="2200" dirty="0" smtClean="0"/>
              <a:t>)understands it as communism – although what Halyard describes amounts to government control of </a:t>
            </a:r>
            <a:r>
              <a:rPr lang="en-US" sz="2200" dirty="0" err="1" smtClean="0"/>
              <a:t>labour</a:t>
            </a:r>
            <a:r>
              <a:rPr lang="en-US" sz="2200" dirty="0" smtClean="0"/>
              <a:t>.</a:t>
            </a:r>
          </a:p>
          <a:p>
            <a:r>
              <a:rPr lang="en-US" sz="2200" dirty="0" smtClean="0"/>
              <a:t>More fundamental question: “Please, this </a:t>
            </a:r>
            <a:r>
              <a:rPr lang="en-US" sz="2200" i="1" dirty="0" smtClean="0"/>
              <a:t>average man</a:t>
            </a:r>
            <a:r>
              <a:rPr lang="en-US" sz="2200" dirty="0" smtClean="0"/>
              <a:t>, there is no equivalent in our language, I’m afraid” (21).</a:t>
            </a:r>
          </a:p>
          <a:p>
            <a:pPr lvl="1"/>
            <a:r>
              <a:rPr lang="en-US" sz="2200" dirty="0" smtClean="0"/>
              <a:t>“average man” = rationalized,  abstraction of humanity: </a:t>
            </a:r>
            <a:r>
              <a:rPr lang="en-US" sz="2200" dirty="0" err="1" smtClean="0"/>
              <a:t>deindividualized</a:t>
            </a:r>
            <a:r>
              <a:rPr lang="en-US" sz="2200" dirty="0" smtClean="0"/>
              <a:t>.</a:t>
            </a:r>
          </a:p>
          <a:p>
            <a:pPr lvl="1"/>
            <a:r>
              <a:rPr lang="en-US" sz="2200" dirty="0" smtClean="0"/>
              <a:t>When Halyard explains, the Shah understands the average man to be a “</a:t>
            </a:r>
            <a:r>
              <a:rPr lang="en-US" sz="2200" i="1" dirty="0" err="1" smtClean="0"/>
              <a:t>takaru</a:t>
            </a:r>
            <a:r>
              <a:rPr lang="en-US" sz="2200" dirty="0" smtClean="0"/>
              <a:t>”: a slave – amongst the </a:t>
            </a:r>
            <a:r>
              <a:rPr lang="en-US" sz="2200" dirty="0" err="1" smtClean="0"/>
              <a:t>Kolhouri</a:t>
            </a:r>
            <a:r>
              <a:rPr lang="en-US" sz="2200" dirty="0" smtClean="0"/>
              <a:t>, there are only elites and slaves.</a:t>
            </a:r>
          </a:p>
          <a:p>
            <a:r>
              <a:rPr lang="en-US" sz="2200" dirty="0" smtClean="0"/>
              <a:t>Through the Reeks &amp; Wrecks, this scene illustrates latent dissatisfaction in the society.</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Shah of </a:t>
            </a:r>
            <a:r>
              <a:rPr lang="en-US" dirty="0" err="1" smtClean="0"/>
              <a:t>Bratpuhr</a:t>
            </a:r>
            <a:endParaRPr lang="en-US" dirty="0"/>
          </a:p>
        </p:txBody>
      </p:sp>
      <p:sp>
        <p:nvSpPr>
          <p:cNvPr id="3" name="Content Placeholder 2"/>
          <p:cNvSpPr>
            <a:spLocks noGrp="1"/>
          </p:cNvSpPr>
          <p:nvPr>
            <p:ph idx="1"/>
          </p:nvPr>
        </p:nvSpPr>
        <p:spPr/>
        <p:txBody>
          <a:bodyPr>
            <a:normAutofit/>
          </a:bodyPr>
          <a:lstStyle/>
          <a:p>
            <a:r>
              <a:rPr lang="en-US" sz="2200" b="1" dirty="0" smtClean="0"/>
              <a:t>2. The Army</a:t>
            </a:r>
          </a:p>
          <a:p>
            <a:r>
              <a:rPr lang="en-US" sz="2200" dirty="0" smtClean="0"/>
              <a:t>The army presents an image of the </a:t>
            </a:r>
            <a:r>
              <a:rPr lang="en-US" sz="2200" dirty="0" err="1" smtClean="0"/>
              <a:t>deindividualized</a:t>
            </a:r>
            <a:r>
              <a:rPr lang="en-US" sz="2200" dirty="0" smtClean="0"/>
              <a:t> person, somewhat along the lines of Halyard’s “average man”.</a:t>
            </a:r>
          </a:p>
          <a:p>
            <a:r>
              <a:rPr lang="en-US" sz="2200" dirty="0" smtClean="0"/>
              <a:t>Regimentation turns individual soldiers into identical parts of the whole: a man-machine.</a:t>
            </a:r>
          </a:p>
          <a:p>
            <a:r>
              <a:rPr lang="en-US" sz="2200" dirty="0" smtClean="0"/>
              <a:t>Chain of command ends with </a:t>
            </a:r>
            <a:r>
              <a:rPr lang="en-US" sz="2200" dirty="0" err="1" smtClean="0"/>
              <a:t>Hacketts</a:t>
            </a:r>
            <a:r>
              <a:rPr lang="en-US" sz="2200" dirty="0" smtClean="0"/>
              <a:t> – the lone individual trying to assert his own individuality amidst a see of uniformity.</a:t>
            </a:r>
          </a:p>
          <a:p>
            <a:r>
              <a:rPr lang="en-US" sz="2200" dirty="0" smtClean="0"/>
              <a:t>Shah sees soldiers as slaves – Halyard says they’re not; they are motivated by patriotism.</a:t>
            </a:r>
          </a:p>
          <a:p>
            <a:pPr lvl="1"/>
            <a:r>
              <a:rPr lang="en-US" sz="2200" dirty="0" smtClean="0"/>
              <a:t>Halyard’s explanation is ironized by the interior monologue of </a:t>
            </a:r>
            <a:r>
              <a:rPr lang="en-US" sz="2200" dirty="0" err="1" smtClean="0"/>
              <a:t>Hacketts</a:t>
            </a:r>
            <a:r>
              <a:rPr lang="en-US" sz="2200" dirty="0" smtClean="0"/>
              <a:t> who is only in the army for lack of work.</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Shah of </a:t>
            </a:r>
            <a:r>
              <a:rPr lang="en-US" dirty="0" err="1" smtClean="0"/>
              <a:t>Bratpuhr</a:t>
            </a:r>
            <a:endParaRPr lang="en-US" dirty="0"/>
          </a:p>
        </p:txBody>
      </p:sp>
      <p:sp>
        <p:nvSpPr>
          <p:cNvPr id="3" name="Content Placeholder 2"/>
          <p:cNvSpPr>
            <a:spLocks noGrp="1"/>
          </p:cNvSpPr>
          <p:nvPr>
            <p:ph idx="1"/>
          </p:nvPr>
        </p:nvSpPr>
        <p:spPr/>
        <p:txBody>
          <a:bodyPr>
            <a:normAutofit/>
          </a:bodyPr>
          <a:lstStyle/>
          <a:p>
            <a:r>
              <a:rPr lang="en-US" sz="2200" b="1" dirty="0" smtClean="0"/>
              <a:t>3. Carlsbad Caverns</a:t>
            </a:r>
          </a:p>
          <a:p>
            <a:r>
              <a:rPr lang="en-US" sz="2200" dirty="0" smtClean="0"/>
              <a:t>Political heart of America – deep inside a cave (Plato?).</a:t>
            </a:r>
          </a:p>
          <a:p>
            <a:r>
              <a:rPr lang="en-US" sz="2200" dirty="0" smtClean="0"/>
              <a:t>EPICAC as improvement over the human brain – embodies progress – Shah sees it as an idol (cannot answer his riddle).</a:t>
            </a:r>
          </a:p>
          <a:p>
            <a:r>
              <a:rPr lang="en-US" sz="2200" dirty="0" smtClean="0"/>
              <a:t>Contrast with President Jonathan Lynn.</a:t>
            </a:r>
          </a:p>
          <a:p>
            <a:pPr lvl="1"/>
            <a:r>
              <a:rPr lang="en-US" sz="2000" dirty="0" smtClean="0"/>
              <a:t>“just plain folks” – embodiment of the mythical Average Man.</a:t>
            </a:r>
          </a:p>
          <a:p>
            <a:pPr lvl="1"/>
            <a:r>
              <a:rPr lang="en-US" sz="2000" dirty="0" smtClean="0"/>
              <a:t>Originally a TV actor (like Noble and McLuhan’s Kennedy).</a:t>
            </a:r>
          </a:p>
          <a:p>
            <a:pPr lvl="1"/>
            <a:r>
              <a:rPr lang="en-US" sz="2000" dirty="0" smtClean="0"/>
              <a:t>Politics as theatre: human play that conceals the fact that real decisions are made by the machines.</a:t>
            </a:r>
          </a:p>
          <a:p>
            <a:pPr lvl="1"/>
            <a:r>
              <a:rPr lang="en-US" sz="2000" dirty="0" smtClean="0"/>
              <a:t>Halyard realizes this: “Politics and government lived side by side, but touched almost nowhere” (120) – he begins to feel the same resentment as </a:t>
            </a:r>
            <a:r>
              <a:rPr lang="en-US" sz="2000" dirty="0" err="1" smtClean="0"/>
              <a:t>Hacketts</a:t>
            </a:r>
            <a:r>
              <a:rPr lang="en-US" sz="2000" dirty="0" smtClean="0"/>
              <a:t> and the Reeks &amp; Wrecks.</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Shah of </a:t>
            </a:r>
            <a:r>
              <a:rPr lang="en-US" dirty="0" err="1" smtClean="0"/>
              <a:t>Bratpuhr</a:t>
            </a:r>
            <a:r>
              <a:rPr lang="en-US" dirty="0" smtClean="0"/>
              <a:t>	</a:t>
            </a:r>
            <a:endParaRPr lang="en-US" dirty="0"/>
          </a:p>
        </p:txBody>
      </p:sp>
      <p:sp>
        <p:nvSpPr>
          <p:cNvPr id="3" name="Content Placeholder 2"/>
          <p:cNvSpPr>
            <a:spLocks noGrp="1"/>
          </p:cNvSpPr>
          <p:nvPr>
            <p:ph idx="1"/>
          </p:nvPr>
        </p:nvSpPr>
        <p:spPr/>
        <p:txBody>
          <a:bodyPr>
            <a:normAutofit/>
          </a:bodyPr>
          <a:lstStyle/>
          <a:p>
            <a:r>
              <a:rPr lang="en-US" sz="2200" b="1" dirty="0" smtClean="0"/>
              <a:t>4. Chicago</a:t>
            </a:r>
          </a:p>
          <a:p>
            <a:r>
              <a:rPr lang="en-US" sz="2200" dirty="0" err="1" smtClean="0"/>
              <a:t>Hagstrohm</a:t>
            </a:r>
            <a:r>
              <a:rPr lang="en-US" sz="2200" dirty="0" smtClean="0"/>
              <a:t>: the statistically average man.</a:t>
            </a:r>
          </a:p>
          <a:p>
            <a:pPr lvl="1"/>
            <a:r>
              <a:rPr lang="en-US" sz="2200" dirty="0" smtClean="0"/>
              <a:t>Measured according to superficial, material metrics.</a:t>
            </a:r>
          </a:p>
          <a:p>
            <a:pPr lvl="1"/>
            <a:r>
              <a:rPr lang="en-US" sz="2200" dirty="0" smtClean="0"/>
              <a:t>The machines can’t perceive </a:t>
            </a:r>
            <a:r>
              <a:rPr lang="en-US" sz="2200" dirty="0" err="1" smtClean="0"/>
              <a:t>Hagstrohm’s</a:t>
            </a:r>
            <a:r>
              <a:rPr lang="en-US" sz="2200" dirty="0" smtClean="0"/>
              <a:t> inner passions – his humanity: anti-civilization tendencies; desire to return to nature (in the image of Tarzan).</a:t>
            </a:r>
          </a:p>
          <a:p>
            <a:pPr lvl="1"/>
            <a:r>
              <a:rPr lang="en-US" sz="2200" dirty="0" smtClean="0"/>
              <a:t>Rather than demonstrate the material comfort of the “Average Man”, this episode demonstrates his spiritual poverty: </a:t>
            </a:r>
            <a:r>
              <a:rPr lang="en-US" sz="2200" smtClean="0"/>
              <a:t>feels </a:t>
            </a:r>
            <a:r>
              <a:rPr lang="en-US" sz="2200" smtClean="0"/>
              <a:t>useless</a:t>
            </a:r>
            <a:r>
              <a:rPr lang="en-US" sz="2200" dirty="0" smtClean="0"/>
              <a:t>.</a:t>
            </a:r>
          </a:p>
          <a:p>
            <a:pPr lvl="1"/>
            <a:r>
              <a:rPr lang="en-US" sz="2200" dirty="0" smtClean="0"/>
              <a:t>“Live” = watching television – a simulacrum of social existence.</a:t>
            </a:r>
          </a:p>
          <a:p>
            <a:pPr lvl="1"/>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Shah of </a:t>
            </a:r>
            <a:r>
              <a:rPr lang="en-US" dirty="0" err="1" smtClean="0"/>
              <a:t>Bratpuhr</a:t>
            </a:r>
            <a:endParaRPr lang="en-US" dirty="0"/>
          </a:p>
        </p:txBody>
      </p:sp>
      <p:sp>
        <p:nvSpPr>
          <p:cNvPr id="3" name="Content Placeholder 2"/>
          <p:cNvSpPr>
            <a:spLocks noGrp="1"/>
          </p:cNvSpPr>
          <p:nvPr>
            <p:ph idx="1"/>
          </p:nvPr>
        </p:nvSpPr>
        <p:spPr/>
        <p:txBody>
          <a:bodyPr>
            <a:normAutofit/>
          </a:bodyPr>
          <a:lstStyle/>
          <a:p>
            <a:r>
              <a:rPr lang="en-US" sz="2200" b="1" dirty="0" smtClean="0"/>
              <a:t>5. Harrisburg</a:t>
            </a:r>
          </a:p>
          <a:p>
            <a:r>
              <a:rPr lang="en-US" sz="2200" dirty="0" smtClean="0"/>
              <a:t>Shah desires an American woman – </a:t>
            </a:r>
            <a:r>
              <a:rPr lang="en-US" sz="2200" dirty="0" err="1" smtClean="0"/>
              <a:t>symbolizzes</a:t>
            </a:r>
            <a:r>
              <a:rPr lang="en-US" sz="2200" dirty="0" smtClean="0"/>
              <a:t> the seductive nature of technological civilization: like John’s fatal attraction to the Brave New World embodied in </a:t>
            </a:r>
            <a:r>
              <a:rPr lang="en-US" sz="2200" dirty="0" err="1" smtClean="0"/>
              <a:t>Lenina</a:t>
            </a:r>
            <a:r>
              <a:rPr lang="en-US" sz="2200" dirty="0" smtClean="0"/>
              <a:t>.</a:t>
            </a:r>
          </a:p>
          <a:p>
            <a:r>
              <a:rPr lang="en-US" sz="2200" dirty="0" smtClean="0"/>
              <a:t>Woman has turned to prostitution to support her writer husband whose book has been rejected – he doesn’t want to take a job in public relations.</a:t>
            </a:r>
          </a:p>
          <a:p>
            <a:pPr lvl="1"/>
            <a:r>
              <a:rPr lang="en-US" sz="2000" dirty="0" smtClean="0"/>
              <a:t>Public relations: propaganda for industry.</a:t>
            </a:r>
          </a:p>
          <a:p>
            <a:pPr lvl="1"/>
            <a:r>
              <a:rPr lang="en-US" sz="2000" dirty="0" smtClean="0"/>
              <a:t>Reflects Vonnegut’s own misgivings about his work in public relations for G.E.</a:t>
            </a:r>
          </a:p>
          <a:p>
            <a:pPr lvl="1"/>
            <a:r>
              <a:rPr lang="en-US" sz="2000" dirty="0" smtClean="0"/>
              <a:t>Is Ed therefore an idealization of what Vonnegut wished to be (Helmholtz Watson)?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Shah of </a:t>
            </a:r>
            <a:r>
              <a:rPr lang="en-US" dirty="0" err="1" smtClean="0"/>
              <a:t>Bratpuhr</a:t>
            </a:r>
            <a:endParaRPr lang="en-US" dirty="0"/>
          </a:p>
        </p:txBody>
      </p:sp>
      <p:sp>
        <p:nvSpPr>
          <p:cNvPr id="3" name="Content Placeholder 2"/>
          <p:cNvSpPr>
            <a:spLocks noGrp="1"/>
          </p:cNvSpPr>
          <p:nvPr>
            <p:ph idx="1"/>
          </p:nvPr>
        </p:nvSpPr>
        <p:spPr/>
        <p:txBody>
          <a:bodyPr>
            <a:normAutofit lnSpcReduction="10000"/>
          </a:bodyPr>
          <a:lstStyle/>
          <a:p>
            <a:r>
              <a:rPr lang="en-US" sz="2200" b="1" dirty="0" smtClean="0"/>
              <a:t>5. Harrisburg</a:t>
            </a:r>
          </a:p>
          <a:p>
            <a:r>
              <a:rPr lang="en-US" sz="2200" dirty="0" smtClean="0"/>
              <a:t>Description of art in </a:t>
            </a:r>
            <a:r>
              <a:rPr lang="en-US" sz="2200" u="sng" dirty="0" smtClean="0"/>
              <a:t>Player Piano</a:t>
            </a:r>
            <a:r>
              <a:rPr lang="en-US" sz="2200" dirty="0" smtClean="0"/>
              <a:t>.</a:t>
            </a:r>
          </a:p>
          <a:p>
            <a:pPr lvl="1"/>
            <a:r>
              <a:rPr lang="en-US" sz="2200" dirty="0" smtClean="0"/>
              <a:t>Literature determined by mass market – has to have a large audience to justify capital expense of production.</a:t>
            </a:r>
          </a:p>
          <a:p>
            <a:pPr lvl="1"/>
            <a:r>
              <a:rPr lang="en-US" sz="2200" dirty="0" smtClean="0"/>
              <a:t>Very similar to critique of mass culture offered by the </a:t>
            </a:r>
            <a:r>
              <a:rPr lang="en-US" sz="2200" b="1" dirty="0" smtClean="0"/>
              <a:t>Frankfurt School</a:t>
            </a:r>
            <a:r>
              <a:rPr lang="en-US" sz="2200" dirty="0" smtClean="0"/>
              <a:t>.</a:t>
            </a:r>
          </a:p>
          <a:p>
            <a:pPr lvl="1"/>
            <a:r>
              <a:rPr lang="en-US" sz="2200" dirty="0" smtClean="0"/>
              <a:t>In </a:t>
            </a:r>
            <a:r>
              <a:rPr lang="en-US" sz="2200" u="sng" dirty="0" smtClean="0"/>
              <a:t>Dialectic of Enlightenment</a:t>
            </a:r>
            <a:r>
              <a:rPr lang="en-US" sz="2200" dirty="0" smtClean="0"/>
              <a:t> (1944), Max </a:t>
            </a:r>
            <a:r>
              <a:rPr lang="en-US" sz="2200" dirty="0" err="1" smtClean="0"/>
              <a:t>Horkheimer</a:t>
            </a:r>
            <a:r>
              <a:rPr lang="en-US" sz="2200" dirty="0" smtClean="0"/>
              <a:t> and Theodor Adorno describe mass-culture of 1940s America: artistic production follows the logic of the assembly-line – not only are individual works standardized, but all works come to resemble one another.</a:t>
            </a:r>
          </a:p>
          <a:p>
            <a:pPr lvl="1"/>
            <a:r>
              <a:rPr lang="en-US" sz="2200" dirty="0" smtClean="0"/>
              <a:t>Necessity of discontent for art: “Somebody’s just </a:t>
            </a:r>
            <a:r>
              <a:rPr lang="en-US" sz="2200" i="1" dirty="0" smtClean="0"/>
              <a:t>got</a:t>
            </a:r>
            <a:r>
              <a:rPr lang="en-US" sz="2200" dirty="0" smtClean="0"/>
              <a:t> to be maladjusted” (245).</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Shah of </a:t>
            </a:r>
            <a:r>
              <a:rPr lang="en-US" dirty="0" err="1" smtClean="0"/>
              <a:t>Bratpuhr</a:t>
            </a:r>
            <a:endParaRPr lang="en-US" dirty="0"/>
          </a:p>
        </p:txBody>
      </p:sp>
      <p:sp>
        <p:nvSpPr>
          <p:cNvPr id="3" name="Content Placeholder 2"/>
          <p:cNvSpPr>
            <a:spLocks noGrp="1"/>
          </p:cNvSpPr>
          <p:nvPr>
            <p:ph idx="1"/>
          </p:nvPr>
        </p:nvSpPr>
        <p:spPr/>
        <p:txBody>
          <a:bodyPr>
            <a:normAutofit/>
          </a:bodyPr>
          <a:lstStyle/>
          <a:p>
            <a:r>
              <a:rPr lang="en-US" sz="2200" b="1" dirty="0" smtClean="0"/>
              <a:t>7. Ilium II</a:t>
            </a:r>
          </a:p>
          <a:p>
            <a:r>
              <a:rPr lang="en-US" sz="2200" dirty="0" smtClean="0"/>
              <a:t>Shah’s journey has come full circle.</a:t>
            </a:r>
          </a:p>
          <a:p>
            <a:r>
              <a:rPr lang="en-US" sz="2200" dirty="0" smtClean="0"/>
              <a:t>His journey coincides with Halyard’s descent and his growing resentment with his society – Halyard now as much an outsider as the Shah.</a:t>
            </a:r>
          </a:p>
          <a:p>
            <a:r>
              <a:rPr lang="en-US" sz="2200" dirty="0" smtClean="0"/>
              <a:t>Ultimate question: “Would you ask EPICAC what people are for?” (320) – unanswered.</a:t>
            </a:r>
          </a:p>
          <a:p>
            <a:r>
              <a:rPr lang="en-US" sz="2200" dirty="0" smtClean="0"/>
              <a:t>Initial discontent voiced earlier by Reek &amp; Wreck spitting at Halyard has now blossomed into full-blown rebellion.</a:t>
            </a:r>
          </a:p>
          <a:p>
            <a:r>
              <a:rPr lang="en-US" sz="2200" dirty="0" smtClean="0"/>
              <a:t>Shah and </a:t>
            </a:r>
            <a:r>
              <a:rPr lang="en-US" sz="2200" dirty="0" err="1" smtClean="0"/>
              <a:t>Khashdrahr</a:t>
            </a:r>
            <a:r>
              <a:rPr lang="en-US" sz="2200" dirty="0" smtClean="0"/>
              <a:t> mistaken as part of the rebellion because of their clothing.</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Ghost Shirt Society</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Refers to a Native American religious movement from the late 19</a:t>
            </a:r>
            <a:r>
              <a:rPr lang="en-US" baseline="30000" dirty="0" smtClean="0"/>
              <a:t>th</a:t>
            </a:r>
            <a:r>
              <a:rPr lang="en-US" dirty="0" smtClean="0"/>
              <a:t> Century.</a:t>
            </a:r>
          </a:p>
          <a:p>
            <a:r>
              <a:rPr lang="en-US" dirty="0" smtClean="0"/>
              <a:t>Expansion of white culture had all but destroyed Native American society – the Ghost Dance, explains Lasher, was the last resistance to this assimilation.</a:t>
            </a:r>
          </a:p>
          <a:p>
            <a:r>
              <a:rPr lang="en-US" dirty="0" smtClean="0"/>
              <a:t>“And the Ghost Dance religion was that last, desperate defense of the old values.  Messiahs appeared, the way they’re always ready to appear, to preach magic that would restore the game, the old values, the old reasons for being.  There were new rituals and new songs that were supposed to get rid of the white men by magic.  And some of the more warlike tribes that still had a little physical fight left in them added a flourish of their own – the Ghost Shirt. … They were going to ride into battle one last time … in magic shirts that white men’s bullets couldn’t go through” (298-299).</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Ghost Shirt Society</a:t>
            </a:r>
            <a:endParaRPr lang="en-US" dirty="0"/>
          </a:p>
        </p:txBody>
      </p:sp>
      <p:sp>
        <p:nvSpPr>
          <p:cNvPr id="3" name="Content Placeholder 2"/>
          <p:cNvSpPr>
            <a:spLocks noGrp="1"/>
          </p:cNvSpPr>
          <p:nvPr>
            <p:ph idx="1"/>
          </p:nvPr>
        </p:nvSpPr>
        <p:spPr>
          <a:xfrm>
            <a:off x="457200" y="1935480"/>
            <a:ext cx="5562600" cy="4389120"/>
          </a:xfrm>
        </p:spPr>
        <p:txBody>
          <a:bodyPr>
            <a:normAutofit/>
          </a:bodyPr>
          <a:lstStyle/>
          <a:p>
            <a:r>
              <a:rPr lang="en-US" sz="2200" dirty="0" smtClean="0"/>
              <a:t>Historical Ghost Dance</a:t>
            </a:r>
          </a:p>
          <a:p>
            <a:r>
              <a:rPr lang="en-US" sz="2200" dirty="0" smtClean="0"/>
              <a:t>Founded by Jack Wilson (Wovoka), a Paiute living in what is now Nevada, after a vision he had during a solar eclipse in January, 1889.</a:t>
            </a:r>
          </a:p>
          <a:p>
            <a:r>
              <a:rPr lang="en-US" sz="2200" dirty="0" smtClean="0"/>
              <a:t>Synthesis of Native American beliefs with Christianity: emphasis on apocalypse (flood) and the return of the Messiah to usher in new Golden Age.</a:t>
            </a:r>
          </a:p>
          <a:p>
            <a:r>
              <a:rPr lang="en-US" sz="2200" dirty="0" smtClean="0"/>
              <a:t>Beliefs spread to other tribes – notably the Sioux, who developed the idea of the Ghost Shirts.</a:t>
            </a:r>
          </a:p>
          <a:p>
            <a:endParaRPr lang="en-US" sz="2200" dirty="0"/>
          </a:p>
        </p:txBody>
      </p:sp>
      <p:pic>
        <p:nvPicPr>
          <p:cNvPr id="4" name="Picture 3" descr="Wovoka_Paiute_Shaman.jpg"/>
          <p:cNvPicPr>
            <a:picLocks noChangeAspect="1"/>
          </p:cNvPicPr>
          <p:nvPr/>
        </p:nvPicPr>
        <p:blipFill>
          <a:blip r:embed="rId3"/>
          <a:stretch>
            <a:fillRect/>
          </a:stretch>
        </p:blipFill>
        <p:spPr>
          <a:xfrm>
            <a:off x="6172200" y="1981200"/>
            <a:ext cx="2743200" cy="437234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Ghost Shirt Society.</a:t>
            </a:r>
            <a:endParaRPr lang="en-US" dirty="0"/>
          </a:p>
        </p:txBody>
      </p:sp>
      <p:sp>
        <p:nvSpPr>
          <p:cNvPr id="3" name="Content Placeholder 2"/>
          <p:cNvSpPr>
            <a:spLocks noGrp="1"/>
          </p:cNvSpPr>
          <p:nvPr>
            <p:ph idx="1"/>
          </p:nvPr>
        </p:nvSpPr>
        <p:spPr/>
        <p:txBody>
          <a:bodyPr/>
          <a:lstStyle/>
          <a:p>
            <a:r>
              <a:rPr lang="en-US" dirty="0" smtClean="0"/>
              <a:t>The Ghost Dance was misunderstood by the US Government as a violent resistance.</a:t>
            </a:r>
          </a:p>
          <a:p>
            <a:r>
              <a:rPr lang="en-US" dirty="0" smtClean="0"/>
              <a:t>They also did not see the overtly Christian aspects of the movement.</a:t>
            </a:r>
          </a:p>
          <a:p>
            <a:r>
              <a:rPr lang="en-US" dirty="0" smtClean="0"/>
              <a:t>Ironically,  the pacifist teachings of the movement prevented a violent reaction to the assassination of Sitting Bull.</a:t>
            </a:r>
          </a:p>
          <a:p>
            <a:r>
              <a:rPr lang="en-US" dirty="0" smtClean="0"/>
              <a:t>Led to a crackdown on the Sioux and, ultimately, the massacre at Wounded Knee in December, 1890.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Ghost Shirt Society</a:t>
            </a:r>
            <a:endParaRPr lang="en-US" dirty="0"/>
          </a:p>
        </p:txBody>
      </p:sp>
      <p:sp>
        <p:nvSpPr>
          <p:cNvPr id="3" name="Content Placeholder 2"/>
          <p:cNvSpPr>
            <a:spLocks noGrp="1"/>
          </p:cNvSpPr>
          <p:nvPr>
            <p:ph idx="1"/>
          </p:nvPr>
        </p:nvSpPr>
        <p:spPr/>
        <p:txBody>
          <a:bodyPr>
            <a:normAutofit lnSpcReduction="10000"/>
          </a:bodyPr>
          <a:lstStyle/>
          <a:p>
            <a:r>
              <a:rPr lang="en-US" sz="2200" dirty="0" smtClean="0"/>
              <a:t>Idea is to destroy the machines so that people can take back control of the economy.</a:t>
            </a:r>
          </a:p>
          <a:p>
            <a:r>
              <a:rPr lang="en-US" sz="2200" dirty="0" smtClean="0"/>
              <a:t>Paul’s letter demonstrates this desire for moderate reform: “I propose that men and women be returned to work as controllers of machines, and the control of the people by machines be curtailed.  I propose, further, that the effects of change in technology and organization on life patters be taken into careful consideration, and that the changes be withheld or introduced on the basis of this consideration” (302).</a:t>
            </a:r>
          </a:p>
          <a:p>
            <a:r>
              <a:rPr lang="en-US" sz="2200" dirty="0" smtClean="0"/>
              <a:t>As is revealed in Paul’s trial, however, this moderation hasn’t quite been worked  out yet: “The first step would be to get Americans to agree that limitations be placed on the scope of machines” (312).</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Ghost Shirt Society</a:t>
            </a:r>
            <a:endParaRPr lang="en-US" dirty="0"/>
          </a:p>
        </p:txBody>
      </p:sp>
      <p:sp>
        <p:nvSpPr>
          <p:cNvPr id="3" name="Content Placeholder 2"/>
          <p:cNvSpPr>
            <a:spLocks noGrp="1"/>
          </p:cNvSpPr>
          <p:nvPr>
            <p:ph idx="1"/>
          </p:nvPr>
        </p:nvSpPr>
        <p:spPr/>
        <p:txBody>
          <a:bodyPr>
            <a:normAutofit fontScale="92500"/>
          </a:bodyPr>
          <a:lstStyle/>
          <a:p>
            <a:r>
              <a:rPr lang="en-US" sz="2200" dirty="0" smtClean="0"/>
              <a:t>When the Revolution actually breaks out during Paul’s trial, this restraint is gone.</a:t>
            </a:r>
          </a:p>
          <a:p>
            <a:pPr lvl="1"/>
            <a:r>
              <a:rPr lang="en-US" sz="2200" dirty="0" smtClean="0"/>
              <a:t>Impossibility of moderated reform – Prof. Von Neumann: “It has all the characteristics of a lynching. … It’s on such a big scale, though, I suppose genocide is closer.  The good die with the bad – the flush toilets with the automatic lathe controls” (330).</a:t>
            </a:r>
          </a:p>
          <a:p>
            <a:pPr lvl="1"/>
            <a:r>
              <a:rPr lang="en-US" sz="2200" dirty="0" smtClean="0"/>
              <a:t>Later, the leaders see the value in radical reform as the means for them to establish their </a:t>
            </a:r>
            <a:r>
              <a:rPr lang="en-US" sz="2200" dirty="0" err="1" smtClean="0"/>
              <a:t>primitivist</a:t>
            </a:r>
            <a:r>
              <a:rPr lang="en-US" sz="2200" dirty="0" smtClean="0"/>
              <a:t> utopia.</a:t>
            </a:r>
          </a:p>
          <a:p>
            <a:pPr lvl="1"/>
            <a:r>
              <a:rPr lang="en-US" sz="2200" dirty="0" smtClean="0"/>
              <a:t>“They saw now the common man’s wisdom in wrecking practically everything.  That was the way to do it, and the hell with moderation” (336).</a:t>
            </a:r>
          </a:p>
          <a:p>
            <a:pPr lvl="1"/>
            <a:r>
              <a:rPr lang="en-US" sz="2200" dirty="0" smtClean="0"/>
              <a:t>Revolution represents the materialization of all the isolated discontent seen throughout the novel.</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Ghost Shirt Society</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Problematic role of Lasher.</a:t>
            </a:r>
          </a:p>
          <a:p>
            <a:pPr lvl="1"/>
            <a:r>
              <a:rPr lang="en-US" dirty="0" smtClean="0"/>
              <a:t>Disclaims his own responsibility: “Revolutions aren’t my main line of business” (334).</a:t>
            </a:r>
          </a:p>
          <a:p>
            <a:pPr lvl="1"/>
            <a:r>
              <a:rPr lang="en-US" dirty="0" smtClean="0"/>
              <a:t>He is preacher: in effect, a public relations man for the Revolution (Paul’s letter).</a:t>
            </a:r>
          </a:p>
          <a:p>
            <a:pPr lvl="1"/>
            <a:r>
              <a:rPr lang="en-US" dirty="0" smtClean="0"/>
              <a:t>Also: expected to lose, but he sees the struggle as an end in and of itself: “It doesn’t matter if we win or lose, Doctor.  The important thing is that we tried.  For the record, we tried!” (334).</a:t>
            </a:r>
          </a:p>
          <a:p>
            <a:pPr lvl="1"/>
            <a:r>
              <a:rPr lang="en-US" dirty="0" smtClean="0"/>
              <a:t>Symbolic value of the Revolution: “Lasher, the chief instigator of it all, was contented.  A lifelong trafficker in symbols, he had created the revolution as a symbol, and was now welcoming the opportunity to die as one” (340).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Ghost Shirt Society</a:t>
            </a:r>
            <a:endParaRPr lang="en-US" dirty="0"/>
          </a:p>
        </p:txBody>
      </p:sp>
      <p:sp>
        <p:nvSpPr>
          <p:cNvPr id="3" name="Content Placeholder 2"/>
          <p:cNvSpPr>
            <a:spLocks noGrp="1"/>
          </p:cNvSpPr>
          <p:nvPr>
            <p:ph idx="1"/>
          </p:nvPr>
        </p:nvSpPr>
        <p:spPr/>
        <p:txBody>
          <a:bodyPr>
            <a:normAutofit lnSpcReduction="10000"/>
          </a:bodyPr>
          <a:lstStyle/>
          <a:p>
            <a:r>
              <a:rPr lang="en-US" sz="2200" dirty="0" smtClean="0"/>
              <a:t>However, Lasher’s symbolic victory may be overstated: out of the ashes of the old machine order, the Ghost Dancers of Ilium set about rebuilding the same machine world.</a:t>
            </a:r>
          </a:p>
          <a:p>
            <a:r>
              <a:rPr lang="en-US" sz="2200" dirty="0" smtClean="0"/>
              <a:t>Just as Von Neumann, </a:t>
            </a:r>
            <a:r>
              <a:rPr lang="en-US" sz="2200" dirty="0" err="1" smtClean="0"/>
              <a:t>Finnerty</a:t>
            </a:r>
            <a:r>
              <a:rPr lang="en-US" sz="2200" dirty="0" smtClean="0"/>
              <a:t>, and Paul are imagining their new utopia – “The Renaissance comes to upstate New York! We’ll rediscover the two greatest wonders of the world, the human mind and hand” (336) – we see those two wonders in action, rebuilding the destroyed machines.</a:t>
            </a:r>
          </a:p>
          <a:p>
            <a:r>
              <a:rPr lang="en-US" sz="2200" dirty="0" smtClean="0"/>
              <a:t>Initially, the rebuilding involves people working with their hands, </a:t>
            </a:r>
            <a:r>
              <a:rPr lang="en-US" sz="2200" dirty="0" err="1" smtClean="0"/>
              <a:t>unalienated</a:t>
            </a:r>
            <a:r>
              <a:rPr lang="en-US" sz="2200" dirty="0" smtClean="0"/>
              <a:t> from their </a:t>
            </a:r>
            <a:r>
              <a:rPr lang="en-US" sz="2200" dirty="0" err="1" smtClean="0"/>
              <a:t>labour</a:t>
            </a:r>
            <a:r>
              <a:rPr lang="en-US" sz="2200" dirty="0" smtClean="0"/>
              <a:t>, but the promise of a better world is illusory – at least the struggle represents an assertion of humanity against the machines, howsoever fleeting and final that may be.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70</TotalTime>
  <Words>1810</Words>
  <Application>Microsoft Office PowerPoint</Application>
  <PresentationFormat>On-screen Show (4:3)</PresentationFormat>
  <Paragraphs>119</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Flow</vt:lpstr>
      <vt:lpstr>Player Piano </vt:lpstr>
      <vt:lpstr>Shah of Bratpuhr</vt:lpstr>
      <vt:lpstr>Shah of Bratpuhr</vt:lpstr>
      <vt:lpstr>Shah of Bratpuhr</vt:lpstr>
      <vt:lpstr>Shah of Bratpuhr</vt:lpstr>
      <vt:lpstr>Shah of Bratpuhr</vt:lpstr>
      <vt:lpstr>Shah of Bratpuhr </vt:lpstr>
      <vt:lpstr>Shah of Bratpuhr</vt:lpstr>
      <vt:lpstr>Shah of Bratpuhr</vt:lpstr>
      <vt:lpstr>Shah of Bratpuhr</vt:lpstr>
      <vt:lpstr>The Ghost Shirt Society</vt:lpstr>
      <vt:lpstr>The Ghost Shirt Society</vt:lpstr>
      <vt:lpstr>The Ghost Shirt Society.</vt:lpstr>
      <vt:lpstr>The Ghost Shirt Society</vt:lpstr>
      <vt:lpstr>The Ghost Shirt Society</vt:lpstr>
      <vt:lpstr>The Ghost Shirt Society</vt:lpstr>
      <vt:lpstr>The Ghost Shirt Society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Player Piano</dc:title>
  <dc:creator>Michael Phillips</dc:creator>
  <cp:lastModifiedBy>Michael</cp:lastModifiedBy>
  <cp:revision>21</cp:revision>
  <dcterms:created xsi:type="dcterms:W3CDTF">2011-11-21T17:27:54Z</dcterms:created>
  <dcterms:modified xsi:type="dcterms:W3CDTF">2011-11-21T18:38:47Z</dcterms:modified>
</cp:coreProperties>
</file>