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801" r:id="rId1"/>
  </p:sldMasterIdLst>
  <p:notesMasterIdLst>
    <p:notesMasterId r:id="rId16"/>
  </p:notesMasterIdLst>
  <p:handoutMasterIdLst>
    <p:handoutMasterId r:id="rId17"/>
  </p:handoutMasterIdLst>
  <p:sldIdLst>
    <p:sldId id="374" r:id="rId2"/>
    <p:sldId id="358" r:id="rId3"/>
    <p:sldId id="257" r:id="rId4"/>
    <p:sldId id="361" r:id="rId5"/>
    <p:sldId id="360" r:id="rId6"/>
    <p:sldId id="362" r:id="rId7"/>
    <p:sldId id="365" r:id="rId8"/>
    <p:sldId id="364" r:id="rId9"/>
    <p:sldId id="369" r:id="rId10"/>
    <p:sldId id="339" r:id="rId11"/>
    <p:sldId id="373" r:id="rId12"/>
    <p:sldId id="371" r:id="rId13"/>
    <p:sldId id="372" r:id="rId14"/>
    <p:sldId id="370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F0000"/>
    <a:srgbClr val="3399FF"/>
    <a:srgbClr val="0000FF"/>
    <a:srgbClr val="85858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23" autoAdjust="0"/>
    <p:restoredTop sz="94660"/>
  </p:normalViewPr>
  <p:slideViewPr>
    <p:cSldViewPr>
      <p:cViewPr varScale="1">
        <p:scale>
          <a:sx n="71" d="100"/>
          <a:sy n="71" d="100"/>
        </p:scale>
        <p:origin x="-4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19C5CE5B-50B2-43BC-B9BA-DF6D1E91D4E8}" type="datetime1">
              <a:rPr lang="en-CA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CA"/>
              <a:t>Copyright  ©  2012  McGraw-Hill Ryerson Limited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47DC2E00-FA5C-4F88-B5EE-96A423DFCF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3F8B7C77-DF78-46CB-8BDD-E0963557DAC1}" type="datetime1">
              <a:rPr lang="en-CA"/>
              <a:pPr>
                <a:defRPr/>
              </a:pPr>
              <a:t>05/01/2014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CA"/>
              <a:t>Copyright  ©  2012  McGraw-Hill Ryerson Limited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DF4BB670-4D7D-4AFC-B226-8B18C83267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ＭＳ Ｐゴシック" pitchFamily="34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 ©  2012  McGraw-Hill Ryerson Limited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u="sng" smtClean="0">
                <a:ea typeface="ＭＳ Ｐゴシック" pitchFamily="34" charset="-128"/>
              </a:rPr>
              <a:t>Learning objectives</a:t>
            </a:r>
          </a:p>
          <a:p>
            <a:pPr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1. Define social psychology</a:t>
            </a:r>
          </a:p>
          <a:p>
            <a:pPr>
              <a:spcBef>
                <a:spcPct val="0"/>
              </a:spcBef>
            </a:pPr>
            <a:endParaRPr lang="en-US" u="sng" smtClean="0">
              <a:ea typeface="ＭＳ Ｐゴシック" pitchFamily="34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 ©  2012  McGraw-Hill Ryerson Limited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 userDrawn="1"/>
        </p:nvGrpSpPr>
        <p:grpSpPr bwMode="auto">
          <a:xfrm>
            <a:off x="36513" y="34925"/>
            <a:ext cx="9107487" cy="4384675"/>
            <a:chOff x="36000" y="34800"/>
            <a:chExt cx="9108000" cy="4384800"/>
          </a:xfrm>
        </p:grpSpPr>
        <p:sp>
          <p:nvSpPr>
            <p:cNvPr id="5" name="Rectangle 8"/>
            <p:cNvSpPr/>
            <p:nvPr/>
          </p:nvSpPr>
          <p:spPr bwMode="auto">
            <a:xfrm>
              <a:off x="3187364" y="268170"/>
              <a:ext cx="5669282" cy="390059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6" name="Rectangle 9"/>
            <p:cNvSpPr/>
            <p:nvPr/>
          </p:nvSpPr>
          <p:spPr bwMode="auto">
            <a:xfrm>
              <a:off x="267788" y="268170"/>
              <a:ext cx="184160" cy="38863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pic>
          <p:nvPicPr>
            <p:cNvPr id="7" name="Picture 11" descr="cover-Myers5ce.JPG"/>
            <p:cNvPicPr>
              <a:picLocks noChangeAspect="1"/>
            </p:cNvPicPr>
            <p:nvPr userDrawn="1"/>
          </p:nvPicPr>
          <p:blipFill>
            <a:blip r:embed="rId2"/>
            <a:srcRect l="49969" t="21587" r="-456" b="35063"/>
            <a:stretch>
              <a:fillRect/>
            </a:stretch>
          </p:blipFill>
          <p:spPr bwMode="auto">
            <a:xfrm>
              <a:off x="457200" y="194400"/>
              <a:ext cx="3780000" cy="40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1"/>
            <p:cNvSpPr/>
            <p:nvPr userDrawn="1"/>
          </p:nvSpPr>
          <p:spPr bwMode="auto">
            <a:xfrm>
              <a:off x="36000" y="34800"/>
              <a:ext cx="9108000" cy="27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Rectangle 12"/>
            <p:cNvSpPr/>
            <p:nvPr userDrawn="1"/>
          </p:nvSpPr>
          <p:spPr bwMode="auto">
            <a:xfrm>
              <a:off x="72000" y="4114800"/>
              <a:ext cx="9072000" cy="304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208929"/>
            <a:ext cx="8202168" cy="1048684"/>
          </a:xfrm>
        </p:spPr>
        <p:txBody>
          <a:bodyPr rtlCol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dirty="0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257800"/>
            <a:ext cx="8202168" cy="1143000"/>
          </a:xfrm>
        </p:spPr>
        <p:txBody>
          <a:bodyPr rtlCol="0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SzPct val="100000"/>
              <a:buFont typeface="Wingdings 2" pitchFamily="18" charset="2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dirty="0" smtClean="0"/>
              <a:t>Click to edit Master subtitle style</a:t>
            </a:r>
            <a:endParaRPr dirty="0"/>
          </a:p>
        </p:txBody>
      </p:sp>
      <p:sp>
        <p:nvSpPr>
          <p:cNvPr id="10" name="Slide Number Placeholder 5"/>
          <p:cNvSpPr>
            <a:spLocks noGrp="1"/>
          </p:cNvSpPr>
          <p:nvPr userDrawn="1">
            <p:ph type="sldNum" sz="quarter" idx="10"/>
          </p:nvPr>
        </p:nvSpPr>
        <p:spPr>
          <a:xfrm>
            <a:off x="8256588" y="6356350"/>
            <a:ext cx="685800" cy="365125"/>
          </a:xfrm>
        </p:spPr>
        <p:txBody>
          <a:bodyPr/>
          <a:lstStyle>
            <a:lvl1pPr>
              <a:defRPr sz="1100">
                <a:solidFill>
                  <a:srgbClr val="858585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BF6A4D76-7378-4443-8C0E-B6E2A9D120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over-Myers5ce.JPG"/>
          <p:cNvPicPr>
            <a:picLocks noChangeAspect="1"/>
          </p:cNvPicPr>
          <p:nvPr userDrawn="1"/>
        </p:nvPicPr>
        <p:blipFill>
          <a:blip r:embed="rId2"/>
          <a:srcRect l="49669" t="24168" r="455" b="40190"/>
          <a:stretch>
            <a:fillRect/>
          </a:stretch>
        </p:blipFill>
        <p:spPr bwMode="auto">
          <a:xfrm>
            <a:off x="7237413" y="228600"/>
            <a:ext cx="1677987" cy="1498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5" name="Footer Placeholder 4"/>
          <p:cNvSpPr txBox="1">
            <a:spLocks/>
          </p:cNvSpPr>
          <p:nvPr userDrawn="1"/>
        </p:nvSpPr>
        <p:spPr>
          <a:xfrm>
            <a:off x="2819400" y="6477000"/>
            <a:ext cx="3505200" cy="228600"/>
          </a:xfrm>
          <a:prstGeom prst="rect">
            <a:avLst/>
          </a:prstGeom>
        </p:spPr>
        <p:txBody>
          <a:bodyPr anchor="b"/>
          <a:lstStyle/>
          <a:p>
            <a:pPr algn="ctr">
              <a:defRPr/>
            </a:pPr>
            <a:endParaRPr lang="en-US" sz="800" dirty="0">
              <a:solidFill>
                <a:schemeClr val="accent2"/>
              </a:solidFill>
              <a:latin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28600"/>
            <a:ext cx="6508377" cy="1143000"/>
          </a:xfrm>
        </p:spPr>
        <p:txBody>
          <a:bodyPr/>
          <a:lstStyle>
            <a:lvl1pPr>
              <a:defRPr>
                <a:latin typeface="Trebuchet MS"/>
                <a:cs typeface="Trebuchet MS"/>
              </a:defRPr>
            </a:lvl1pPr>
          </a:lstStyle>
          <a:p>
            <a:r>
              <a:rPr lang="en-CA" dirty="0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981200"/>
            <a:ext cx="8305801" cy="4144963"/>
          </a:xfrm>
        </p:spPr>
        <p:txBody>
          <a:bodyPr/>
          <a:lstStyle>
            <a:lvl1pPr>
              <a:defRPr>
                <a:latin typeface="Georgia"/>
                <a:cs typeface="Georgia"/>
              </a:defRPr>
            </a:lvl1pPr>
            <a:lvl2pPr>
              <a:defRPr>
                <a:latin typeface="Georgia"/>
                <a:cs typeface="Georgia"/>
              </a:defRPr>
            </a:lvl2pPr>
            <a:lvl3pPr>
              <a:defRPr>
                <a:latin typeface="Georgia"/>
                <a:cs typeface="Georgia"/>
              </a:defRPr>
            </a:lvl3pPr>
            <a:lvl4pPr>
              <a:defRPr>
                <a:latin typeface="Georgia"/>
                <a:cs typeface="Georgia"/>
              </a:defRPr>
            </a:lvl4pPr>
            <a:lvl5pPr>
              <a:defRPr>
                <a:latin typeface="Georgia"/>
                <a:cs typeface="Georgia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924800" y="6324600"/>
            <a:ext cx="1039813" cy="365125"/>
          </a:xfrm>
        </p:spPr>
        <p:txBody>
          <a:bodyPr/>
          <a:lstStyle>
            <a:lvl1pPr>
              <a:defRPr sz="1000" b="0">
                <a:solidFill>
                  <a:srgbClr val="858585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591DF6A9-3DA5-4162-A22E-5F29FA0F31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over-Myers5ce.JPG"/>
          <p:cNvPicPr>
            <a:picLocks noChangeAspect="1"/>
          </p:cNvPicPr>
          <p:nvPr userDrawn="1"/>
        </p:nvPicPr>
        <p:blipFill>
          <a:blip r:embed="rId2"/>
          <a:srcRect l="49669" t="24168" r="455" b="40190"/>
          <a:stretch>
            <a:fillRect/>
          </a:stretch>
        </p:blipFill>
        <p:spPr bwMode="auto">
          <a:xfrm>
            <a:off x="7237413" y="228600"/>
            <a:ext cx="1677987" cy="1498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28600"/>
            <a:ext cx="6508377" cy="1143000"/>
          </a:xfrm>
        </p:spPr>
        <p:txBody>
          <a:bodyPr/>
          <a:lstStyle>
            <a:lvl1pPr>
              <a:defRPr>
                <a:latin typeface="Trebuchet MS"/>
                <a:cs typeface="Trebuchet MS"/>
              </a:defRPr>
            </a:lvl1pPr>
          </a:lstStyle>
          <a:p>
            <a:r>
              <a:rPr lang="en-CA" dirty="0" smtClean="0"/>
              <a:t>Click to edit Master title style</a:t>
            </a:r>
            <a:endParaRPr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81000" y="6324600"/>
            <a:ext cx="60071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Copyright  ©  2012  McGraw-Hill Ryerson Limited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924800" y="6324600"/>
            <a:ext cx="1039813" cy="365125"/>
          </a:xfrm>
        </p:spPr>
        <p:txBody>
          <a:bodyPr/>
          <a:lstStyle>
            <a:lvl1pPr>
              <a:defRPr sz="1000" b="0">
                <a:solidFill>
                  <a:srgbClr val="858585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FB9233F0-5E64-4963-B1BF-434EDCF9BEF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914400"/>
            <a:ext cx="6508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209800"/>
            <a:ext cx="6508750" cy="391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99313" y="6356350"/>
            <a:ext cx="175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625" y="6356350"/>
            <a:ext cx="6007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r>
              <a:rPr lang="en-CA"/>
              <a:t>Copyright  ©  2012  McGraw-Hill Ryerson Limited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6588" y="360363"/>
            <a:ext cx="5064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200" b="1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A624C723-0B70-4BAA-AB04-86B96D6A35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2819400" y="6477000"/>
            <a:ext cx="3505200" cy="228600"/>
          </a:xfrm>
          <a:prstGeom prst="rect">
            <a:avLst/>
          </a:prstGeom>
        </p:spPr>
        <p:txBody>
          <a:bodyPr anchor="b"/>
          <a:lstStyle/>
          <a:p>
            <a:pPr algn="ctr">
              <a:defRPr/>
            </a:pPr>
            <a:r>
              <a:rPr lang="en-US" sz="800" dirty="0">
                <a:solidFill>
                  <a:schemeClr val="accent2"/>
                </a:solidFill>
                <a:latin typeface="Arial" pitchFamily="34" charset="0"/>
              </a:rPr>
              <a:t>Copyright  ©  2012  McGraw-Hill Ryerson Limited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05" r:id="rId1"/>
    <p:sldLayoutId id="2147484806" r:id="rId2"/>
    <p:sldLayoutId id="2147484807" r:id="rId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9pPr>
    </p:titleStyle>
    <p:bodyStyle>
      <a:lvl1pPr marL="228600" indent="-228600" algn="l" rtl="0" eaLnBrk="0" fontAlgn="base" hangingPunct="0">
        <a:spcBef>
          <a:spcPts val="1800"/>
        </a:spcBef>
        <a:spcAft>
          <a:spcPct val="0"/>
        </a:spcAft>
        <a:buClr>
          <a:schemeClr val="accent1"/>
        </a:buClr>
        <a:buSzPct val="100000"/>
        <a:buFont typeface="Wingdings 2" pitchFamily="18" charset="2"/>
        <a:buChar char="¡"/>
        <a:defRPr sz="2000" kern="1200">
          <a:solidFill>
            <a:schemeClr val="tx2"/>
          </a:solidFill>
          <a:latin typeface="+mn-lt"/>
          <a:ea typeface="ＭＳ Ｐゴシック" charset="0"/>
          <a:cs typeface="ＭＳ Ｐゴシック" charset="0"/>
        </a:defRPr>
      </a:lvl1pPr>
      <a:lvl2pPr marL="457200" indent="-228600" algn="l" rtl="0" eaLnBrk="0" fontAlgn="base" hangingPunct="0">
        <a:spcBef>
          <a:spcPts val="600"/>
        </a:spcBef>
        <a:spcAft>
          <a:spcPct val="0"/>
        </a:spcAft>
        <a:buClr>
          <a:srgbClr val="4D0000"/>
        </a:buClr>
        <a:buSzPct val="100000"/>
        <a:buFont typeface="Wingdings 2" pitchFamily="18" charset="2"/>
        <a:buChar char="¡"/>
        <a:defRPr kern="1200">
          <a:solidFill>
            <a:schemeClr val="tx2"/>
          </a:solidFill>
          <a:latin typeface="+mn-lt"/>
          <a:ea typeface="ＭＳ Ｐゴシック" charset="0"/>
          <a:cs typeface="+mn-cs"/>
        </a:defRPr>
      </a:lvl2pPr>
      <a:lvl3pPr marL="685800" indent="-22860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100000"/>
        <a:buFont typeface="Wingdings 2" pitchFamily="18" charset="2"/>
        <a:buChar char="¡"/>
        <a:defRPr kern="1200">
          <a:solidFill>
            <a:schemeClr val="tx2"/>
          </a:solidFill>
          <a:latin typeface="+mn-lt"/>
          <a:ea typeface="ＭＳ Ｐゴシック" charset="0"/>
          <a:cs typeface="+mn-cs"/>
        </a:defRPr>
      </a:lvl3pPr>
      <a:lvl4pPr marL="914400" indent="-228600" algn="l" rtl="0" eaLnBrk="0" fontAlgn="base" hangingPunct="0">
        <a:spcBef>
          <a:spcPts val="600"/>
        </a:spcBef>
        <a:spcAft>
          <a:spcPct val="0"/>
        </a:spcAft>
        <a:buClr>
          <a:srgbClr val="4D0000"/>
        </a:buClr>
        <a:buSzPct val="100000"/>
        <a:buFont typeface="Wingdings 2" pitchFamily="18" charset="2"/>
        <a:buChar char="¡"/>
        <a:defRPr kern="1200">
          <a:solidFill>
            <a:schemeClr val="tx2"/>
          </a:solidFill>
          <a:latin typeface="+mn-lt"/>
          <a:ea typeface="ＭＳ Ｐゴシック" charset="0"/>
          <a:cs typeface="+mn-cs"/>
        </a:defRPr>
      </a:lvl4pPr>
      <a:lvl5pPr marL="1143000" indent="-22860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100000"/>
        <a:buFont typeface="Wingdings 2" pitchFamily="18" charset="2"/>
        <a:buChar char="¡"/>
        <a:defRPr kern="1200">
          <a:solidFill>
            <a:schemeClr val="tx2"/>
          </a:solidFill>
          <a:latin typeface="+mn-lt"/>
          <a:ea typeface="ＭＳ Ｐゴシック" charset="0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lang="en-US" sz="1800" kern="1200" dirty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34" charset="-128"/>
              </a:rPr>
              <a:t>PSY 2110F</a:t>
            </a:r>
            <a:b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34" charset="-128"/>
              </a:rPr>
            </a:b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34" charset="-128"/>
              </a:rPr>
              <a:t>SOCIAL PSYCHOLOGY</a:t>
            </a:r>
          </a:p>
        </p:txBody>
      </p:sp>
      <p:sp>
        <p:nvSpPr>
          <p:cNvPr id="7170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2286000"/>
            <a:ext cx="4038600" cy="4114800"/>
          </a:xfrm>
        </p:spPr>
        <p:txBody>
          <a:bodyPr/>
          <a:lstStyle/>
          <a:p>
            <a:r>
              <a:rPr lang="en-US" sz="1800" smtClean="0">
                <a:ea typeface="ＭＳ Ｐゴシック" pitchFamily="34" charset="-128"/>
              </a:rPr>
              <a:t>Introduction</a:t>
            </a:r>
          </a:p>
          <a:p>
            <a:endParaRPr lang="en-US" sz="1800" smtClean="0">
              <a:ea typeface="ＭＳ Ｐゴシック" pitchFamily="34" charset="-128"/>
            </a:endParaRPr>
          </a:p>
          <a:p>
            <a:r>
              <a:rPr lang="en-US" sz="1800" smtClean="0">
                <a:ea typeface="ＭＳ Ｐゴシック" pitchFamily="34" charset="-128"/>
              </a:rPr>
              <a:t>Blackboard</a:t>
            </a:r>
          </a:p>
          <a:p>
            <a:endParaRPr lang="en-US" sz="1800" smtClean="0">
              <a:ea typeface="ＭＳ Ｐゴシック" pitchFamily="34" charset="-128"/>
            </a:endParaRPr>
          </a:p>
          <a:p>
            <a:r>
              <a:rPr lang="en-US" sz="1800" smtClean="0">
                <a:ea typeface="ＭＳ Ｐゴシック" pitchFamily="34" charset="-128"/>
              </a:rPr>
              <a:t>Course Outline</a:t>
            </a:r>
          </a:p>
          <a:p>
            <a:endParaRPr lang="en-US" sz="1800" smtClean="0">
              <a:ea typeface="ＭＳ Ｐゴシック" pitchFamily="34" charset="-128"/>
            </a:endParaRPr>
          </a:p>
          <a:p>
            <a:r>
              <a:rPr lang="en-US" sz="1800" smtClean="0">
                <a:ea typeface="ＭＳ Ｐゴシック" pitchFamily="34" charset="-128"/>
              </a:rPr>
              <a:t>Questions</a:t>
            </a:r>
          </a:p>
        </p:txBody>
      </p:sp>
      <p:pic>
        <p:nvPicPr>
          <p:cNvPr id="7171" name="Picture 6" descr="Social_psycholog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2209800"/>
            <a:ext cx="5029200" cy="370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ctrTitle"/>
          </p:nvPr>
        </p:nvSpPr>
        <p:spPr>
          <a:xfrm>
            <a:off x="457200" y="4208463"/>
            <a:ext cx="8202613" cy="104933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700" b="1" smtClean="0">
                <a:latin typeface="Trebuchet MS" pitchFamily="34" charset="0"/>
                <a:ea typeface="ＭＳ Ｐゴシック" pitchFamily="34" charset="-128"/>
              </a:rPr>
              <a:t>Chapter 1: Introducing Social Psychology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6"/>
          <p:cNvSpPr>
            <a:spLocks noGrp="1"/>
          </p:cNvSpPr>
          <p:nvPr>
            <p:ph type="title"/>
          </p:nvPr>
        </p:nvSpPr>
        <p:spPr>
          <a:xfrm>
            <a:off x="457200" y="228600"/>
            <a:ext cx="6508750" cy="1143000"/>
          </a:xfrm>
        </p:spPr>
        <p:txBody>
          <a:bodyPr/>
          <a:lstStyle/>
          <a:p>
            <a:pPr eaLnBrk="1" hangingPunct="1"/>
            <a:r>
              <a:rPr lang="en-US" smtClean="0">
                <a:latin typeface="Trebuchet MS" pitchFamily="34" charset="0"/>
                <a:ea typeface="ＭＳ Ｐゴシック" pitchFamily="34" charset="-128"/>
              </a:rPr>
              <a:t>Chapter outline</a:t>
            </a:r>
          </a:p>
        </p:txBody>
      </p:sp>
      <p:sp>
        <p:nvSpPr>
          <p:cNvPr id="10242" name="Content Placeholder 7"/>
          <p:cNvSpPr>
            <a:spLocks noGrp="1"/>
          </p:cNvSpPr>
          <p:nvPr>
            <p:ph idx="1"/>
          </p:nvPr>
        </p:nvSpPr>
        <p:spPr>
          <a:xfrm>
            <a:off x="457200" y="1981200"/>
            <a:ext cx="8305800" cy="414496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z="2400" smtClean="0">
                <a:latin typeface="Georgia" pitchFamily="18" charset="0"/>
                <a:ea typeface="ＭＳ Ｐゴシック" pitchFamily="34" charset="-128"/>
              </a:rPr>
              <a:t>What is social psychology?</a:t>
            </a:r>
          </a:p>
          <a:p>
            <a:pPr eaLnBrk="1" hangingPunct="1">
              <a:lnSpc>
                <a:spcPct val="110000"/>
              </a:lnSpc>
            </a:pPr>
            <a:r>
              <a:rPr lang="en-US" sz="2400" smtClean="0">
                <a:latin typeface="Georgia" pitchFamily="18" charset="0"/>
                <a:ea typeface="ＭＳ Ｐゴシック" pitchFamily="34" charset="-128"/>
              </a:rPr>
              <a:t>Major themes in social psychology</a:t>
            </a:r>
          </a:p>
          <a:p>
            <a:pPr eaLnBrk="1" hangingPunct="1">
              <a:lnSpc>
                <a:spcPct val="110000"/>
              </a:lnSpc>
            </a:pPr>
            <a:r>
              <a:rPr lang="en-US" sz="2400" smtClean="0">
                <a:latin typeface="Georgia" pitchFamily="18" charset="0"/>
                <a:ea typeface="ＭＳ Ｐゴシック" pitchFamily="34" charset="-128"/>
              </a:rPr>
              <a:t>Social psychology and human values</a:t>
            </a:r>
          </a:p>
          <a:p>
            <a:pPr eaLnBrk="1" hangingPunct="1">
              <a:lnSpc>
                <a:spcPct val="110000"/>
              </a:lnSpc>
            </a:pPr>
            <a:r>
              <a:rPr lang="en-US" sz="2400" smtClean="0">
                <a:latin typeface="Georgia" pitchFamily="18" charset="0"/>
                <a:ea typeface="ＭＳ Ｐゴシック" pitchFamily="34" charset="-128"/>
              </a:rPr>
              <a:t>I knew it all along</a:t>
            </a:r>
          </a:p>
          <a:p>
            <a:pPr eaLnBrk="1" hangingPunct="1">
              <a:lnSpc>
                <a:spcPct val="110000"/>
              </a:lnSpc>
            </a:pPr>
            <a:r>
              <a:rPr lang="en-US" sz="2400" smtClean="0">
                <a:latin typeface="Georgia" pitchFamily="18" charset="0"/>
                <a:ea typeface="ＭＳ Ｐゴシック" pitchFamily="34" charset="-128"/>
              </a:rPr>
              <a:t>Research methods</a:t>
            </a:r>
          </a:p>
        </p:txBody>
      </p:sp>
      <p:sp>
        <p:nvSpPr>
          <p:cNvPr id="10243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F42F59E-7C69-43BD-BDD8-8AA3F3E62E5B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/>
          </p:cNvSpPr>
          <p:nvPr>
            <p:ph type="title" idx="4294967295"/>
          </p:nvPr>
        </p:nvSpPr>
        <p:spPr>
          <a:xfrm>
            <a:off x="228600" y="685800"/>
            <a:ext cx="7010400" cy="914400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What is Social Psychology?</a:t>
            </a:r>
            <a:endParaRPr lang="en-US" sz="1400" smtClean="0">
              <a:ea typeface="ＭＳ Ｐゴシック" pitchFamily="34" charset="-128"/>
            </a:endParaRPr>
          </a:p>
        </p:txBody>
      </p:sp>
      <p:sp>
        <p:nvSpPr>
          <p:cNvPr id="52228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752600"/>
            <a:ext cx="4038600" cy="4373563"/>
          </a:xfrm>
        </p:spPr>
        <p:txBody>
          <a:bodyPr/>
          <a:lstStyle/>
          <a:p>
            <a:r>
              <a:rPr lang="en-US" sz="1600" smtClean="0">
                <a:ea typeface="ＭＳ Ｐゴシック" pitchFamily="34" charset="-128"/>
              </a:rPr>
              <a:t>What is </a:t>
            </a:r>
            <a:r>
              <a:rPr lang="en-US" sz="1600" b="1" smtClean="0">
                <a:ea typeface="ＭＳ Ｐゴシック" pitchFamily="34" charset="-128"/>
              </a:rPr>
              <a:t>Psychology?</a:t>
            </a:r>
          </a:p>
          <a:p>
            <a:pPr lvl="1"/>
            <a:r>
              <a:rPr lang="en-US" sz="1400" smtClean="0">
                <a:ea typeface="ＭＳ Ｐゴシック" pitchFamily="34" charset="-128"/>
              </a:rPr>
              <a:t>“The scientific study of behaviour and mental processes”</a:t>
            </a:r>
          </a:p>
          <a:p>
            <a:pPr lvl="2"/>
            <a:r>
              <a:rPr lang="en-US" sz="1400" smtClean="0">
                <a:ea typeface="ＭＳ Ｐゴシック" pitchFamily="34" charset="-128"/>
              </a:rPr>
              <a:t>Utilizes the scientific method</a:t>
            </a:r>
          </a:p>
          <a:p>
            <a:pPr lvl="3" eaLnBrk="1" hangingPunct="1"/>
            <a:r>
              <a:rPr lang="en-US" sz="1200" smtClean="0">
                <a:ea typeface="ＭＳ Ｐゴシック" pitchFamily="34" charset="-128"/>
              </a:rPr>
              <a:t>Method: Systematic observations</a:t>
            </a:r>
          </a:p>
          <a:p>
            <a:pPr lvl="3" eaLnBrk="1" hangingPunct="1"/>
            <a:r>
              <a:rPr lang="en-US" sz="1200" smtClean="0">
                <a:ea typeface="ＭＳ Ｐゴシック" pitchFamily="34" charset="-128"/>
              </a:rPr>
              <a:t>Values: rigor, objectivity, open-mindedness</a:t>
            </a:r>
            <a:endParaRPr lang="en-US" sz="1400" smtClean="0">
              <a:ea typeface="ＭＳ Ｐゴシック" pitchFamily="34" charset="-128"/>
            </a:endParaRPr>
          </a:p>
          <a:p>
            <a:pPr lvl="2"/>
            <a:r>
              <a:rPr lang="en-US" sz="1400" smtClean="0">
                <a:ea typeface="ＭＳ Ｐゴシック" pitchFamily="34" charset="-128"/>
              </a:rPr>
              <a:t>Talking, sleeping, running, eating, reading, aggression, reproductive behaviour</a:t>
            </a:r>
          </a:p>
          <a:p>
            <a:pPr lvl="2"/>
            <a:r>
              <a:rPr lang="en-US" sz="1400" smtClean="0">
                <a:ea typeface="ＭＳ Ｐゴシック" pitchFamily="34" charset="-128"/>
              </a:rPr>
              <a:t>Judgments, sensory perceptions, feelings, memories</a:t>
            </a:r>
          </a:p>
          <a:p>
            <a:pPr lvl="1"/>
            <a:r>
              <a:rPr lang="en-US" sz="1400" smtClean="0">
                <a:ea typeface="ＭＳ Ｐゴシック" pitchFamily="34" charset="-128"/>
              </a:rPr>
              <a:t>Why do we act and think the way that we do?</a:t>
            </a:r>
          </a:p>
          <a:p>
            <a:pPr lvl="1"/>
            <a:r>
              <a:rPr lang="en-US" sz="1400" smtClean="0">
                <a:solidFill>
                  <a:schemeClr val="tx1"/>
                </a:solidFill>
                <a:ea typeface="ＭＳ Ｐゴシック" pitchFamily="34" charset="-128"/>
              </a:rPr>
              <a:t>What are the causes of our behaviours, thoughts and feelings?</a:t>
            </a:r>
          </a:p>
        </p:txBody>
      </p:sp>
      <p:pic>
        <p:nvPicPr>
          <p:cNvPr id="11267" name="Picture 8" descr="Psycholog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2286000"/>
            <a:ext cx="3810000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/>
          </p:cNvSpPr>
          <p:nvPr>
            <p:ph type="title" idx="4294967295"/>
          </p:nvPr>
        </p:nvSpPr>
        <p:spPr>
          <a:xfrm>
            <a:off x="228600" y="533400"/>
            <a:ext cx="6737350" cy="1143000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What is Social Psychology </a:t>
            </a:r>
            <a:r>
              <a:rPr lang="en-US" sz="1400" smtClean="0">
                <a:ea typeface="ＭＳ Ｐゴシック" pitchFamily="34" charset="-128"/>
              </a:rPr>
              <a:t>(cont’d)</a:t>
            </a:r>
          </a:p>
        </p:txBody>
      </p:sp>
      <p:sp>
        <p:nvSpPr>
          <p:cNvPr id="49156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2209800"/>
            <a:ext cx="2971800" cy="3916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1400" b="1" smtClean="0">
                <a:ea typeface="ＭＳ Ｐゴシック" pitchFamily="34" charset="-128"/>
              </a:rPr>
              <a:t>Psychological Explanations of Behaviour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Perspectives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Levels of analysis</a:t>
            </a:r>
          </a:p>
          <a:p>
            <a:pPr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Biological Influences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Neuroscience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Evolution</a:t>
            </a:r>
          </a:p>
          <a:p>
            <a:pPr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Psychological Influences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Cognition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Learning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Psychodynamic</a:t>
            </a:r>
          </a:p>
          <a:p>
            <a:pPr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Socio-cultural Influences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Cultural background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Presence of others</a:t>
            </a:r>
          </a:p>
          <a:p>
            <a:pPr lvl="1">
              <a:lnSpc>
                <a:spcPct val="90000"/>
              </a:lnSpc>
            </a:pPr>
            <a:endParaRPr lang="en-US" sz="1200" smtClean="0">
              <a:ea typeface="ＭＳ Ｐゴシック" pitchFamily="34" charset="-128"/>
            </a:endParaRPr>
          </a:p>
        </p:txBody>
      </p:sp>
      <p:pic>
        <p:nvPicPr>
          <p:cNvPr id="12291" name="Picture 6" descr="fig150_P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2514600"/>
            <a:ext cx="533400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4"/>
          <p:cNvSpPr>
            <a:spLocks noGrp="1"/>
          </p:cNvSpPr>
          <p:nvPr>
            <p:ph type="title" idx="4294967295"/>
          </p:nvPr>
        </p:nvSpPr>
        <p:spPr>
          <a:xfrm>
            <a:off x="228600" y="914400"/>
            <a:ext cx="6737350" cy="1143000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What is Social Psychology </a:t>
            </a:r>
            <a:r>
              <a:rPr lang="en-US" sz="1400" smtClean="0">
                <a:ea typeface="ＭＳ Ｐゴシック" pitchFamily="34" charset="-128"/>
              </a:rPr>
              <a:t>(cont’d)</a:t>
            </a:r>
          </a:p>
        </p:txBody>
      </p:sp>
      <p:sp>
        <p:nvSpPr>
          <p:cNvPr id="54277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57200" y="2209800"/>
            <a:ext cx="3178175" cy="3916363"/>
          </a:xfrm>
        </p:spPr>
        <p:txBody>
          <a:bodyPr/>
          <a:lstStyle/>
          <a:p>
            <a:r>
              <a:rPr lang="en-US" sz="1800" smtClean="0">
                <a:ea typeface="ＭＳ Ｐゴシック" pitchFamily="34" charset="-128"/>
              </a:rPr>
              <a:t>Social Psychology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The scientific study of how people think about, influence, and relate to one another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Why do we act and think the way that we do…</a:t>
            </a:r>
          </a:p>
          <a:p>
            <a:pPr lvl="1"/>
            <a:r>
              <a:rPr lang="en-US" sz="1600" smtClean="0">
                <a:solidFill>
                  <a:schemeClr val="tx1"/>
                </a:solidFill>
                <a:ea typeface="ＭＳ Ｐゴシック" pitchFamily="34" charset="-128"/>
              </a:rPr>
              <a:t>…in social situations?</a:t>
            </a:r>
          </a:p>
          <a:p>
            <a:pPr lvl="1"/>
            <a:r>
              <a:rPr lang="en-US" sz="1600" smtClean="0">
                <a:solidFill>
                  <a:schemeClr val="tx1"/>
                </a:solidFill>
                <a:ea typeface="ＭＳ Ｐゴシック" pitchFamily="34" charset="-128"/>
              </a:rPr>
              <a:t>What are the causes of </a:t>
            </a:r>
            <a:r>
              <a:rPr lang="en-US" sz="1600" i="1" smtClean="0">
                <a:solidFill>
                  <a:schemeClr val="tx1"/>
                </a:solidFill>
                <a:ea typeface="ＭＳ Ｐゴシック" pitchFamily="34" charset="-128"/>
              </a:rPr>
              <a:t>social </a:t>
            </a:r>
            <a:r>
              <a:rPr lang="en-US" sz="1600" smtClean="0">
                <a:solidFill>
                  <a:schemeClr val="tx1"/>
                </a:solidFill>
                <a:ea typeface="ＭＳ Ｐゴシック" pitchFamily="34" charset="-128"/>
              </a:rPr>
              <a:t>behaviour?</a:t>
            </a:r>
            <a:endParaRPr lang="en-US" sz="1600" smtClean="0">
              <a:solidFill>
                <a:srgbClr val="0000FF"/>
              </a:solidFill>
              <a:ea typeface="ＭＳ Ｐゴシック" pitchFamily="34" charset="-128"/>
            </a:endParaRPr>
          </a:p>
          <a:p>
            <a:endParaRPr lang="en-US" sz="1800" smtClean="0">
              <a:ea typeface="ＭＳ Ｐゴシック" pitchFamily="34" charset="-128"/>
            </a:endParaRPr>
          </a:p>
        </p:txBody>
      </p:sp>
      <p:pic>
        <p:nvPicPr>
          <p:cNvPr id="13315" name="Picture 7" descr="Social%20Group%20word%20cloud%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2819400"/>
            <a:ext cx="457200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914400"/>
            <a:ext cx="6813550" cy="1143000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What is Social Psychology </a:t>
            </a:r>
            <a:r>
              <a:rPr lang="en-US" sz="1400" smtClean="0">
                <a:ea typeface="ＭＳ Ｐゴシック" pitchFamily="34" charset="-128"/>
              </a:rPr>
              <a:t>(cont’d)</a:t>
            </a:r>
          </a:p>
        </p:txBody>
      </p:sp>
      <p:pic>
        <p:nvPicPr>
          <p:cNvPr id="14338" name="Picture 4" descr="fig150_Pro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2438400"/>
            <a:ext cx="6096000" cy="3498850"/>
          </a:xfrm>
        </p:spPr>
      </p:pic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3657600" y="3962400"/>
            <a:ext cx="1905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3657600" y="3886200"/>
            <a:ext cx="19208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 u="sng"/>
              <a:t>Social</a:t>
            </a:r>
            <a:r>
              <a:rPr lang="en-US" sz="1600" u="sng"/>
              <a:t> </a:t>
            </a:r>
            <a:r>
              <a:rPr lang="en-US" sz="1600"/>
              <a:t>behaviour or</a:t>
            </a:r>
          </a:p>
          <a:p>
            <a:r>
              <a:rPr lang="en-US" sz="1600"/>
              <a:t>mental processes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 animBg="1"/>
      <p:bldP spid="604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Grp="1"/>
          </p:cNvSpPr>
          <p:nvPr>
            <p:ph type="title" idx="4294967295"/>
          </p:nvPr>
        </p:nvSpPr>
        <p:spPr>
          <a:xfrm>
            <a:off x="457200" y="533400"/>
            <a:ext cx="6508750" cy="1143000"/>
          </a:xfrm>
        </p:spPr>
        <p:txBody>
          <a:bodyPr/>
          <a:lstStyle/>
          <a:p>
            <a:r>
              <a:rPr lang="en-US" sz="3200" smtClean="0">
                <a:ea typeface="ＭＳ Ｐゴシック" pitchFamily="34" charset="-128"/>
              </a:rPr>
              <a:t>Social Psychology vs. Sociology</a:t>
            </a:r>
          </a:p>
        </p:txBody>
      </p:sp>
      <p:sp>
        <p:nvSpPr>
          <p:cNvPr id="58373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57200" y="1828800"/>
            <a:ext cx="3657600" cy="4297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Social Psychology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Focuses on the behaviour of individuals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General focus of psychology</a:t>
            </a:r>
          </a:p>
          <a:p>
            <a:pPr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Sociology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Focuses on the behaviour of groups or societies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Culture</a:t>
            </a:r>
          </a:p>
          <a:p>
            <a:pPr lvl="2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The ways of thinking, acting, and the material objects that together form a people’s way of life</a:t>
            </a:r>
          </a:p>
          <a:p>
            <a:pPr lvl="2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Language, food, art, rituals, gestures, dress</a:t>
            </a:r>
          </a:p>
          <a:p>
            <a:pPr lvl="2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Government, economics, religion, military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Social stratification</a:t>
            </a:r>
          </a:p>
          <a:p>
            <a:pPr lvl="2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Social Inequality</a:t>
            </a:r>
          </a:p>
          <a:p>
            <a:pPr lvl="2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Economic, gender, racial</a:t>
            </a:r>
          </a:p>
        </p:txBody>
      </p:sp>
      <p:sp>
        <p:nvSpPr>
          <p:cNvPr id="58374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572000" y="1752600"/>
            <a:ext cx="3886200" cy="4297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Share topics, but from different perspectives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Group vs. individual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Macro- vs. micro-oriented</a:t>
            </a:r>
          </a:p>
          <a:p>
            <a:pPr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E.g., violence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Sociology</a:t>
            </a:r>
          </a:p>
          <a:p>
            <a:pPr lvl="2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Group differences</a:t>
            </a:r>
          </a:p>
          <a:p>
            <a:pPr lvl="3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Males vs. females</a:t>
            </a:r>
          </a:p>
          <a:p>
            <a:pPr lvl="3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High income vs. low income  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Social Psychology</a:t>
            </a:r>
          </a:p>
          <a:p>
            <a:pPr lvl="2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Causes (individual)</a:t>
            </a:r>
          </a:p>
          <a:p>
            <a:pPr lvl="3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Situational/social factors</a:t>
            </a:r>
          </a:p>
          <a:p>
            <a:pPr lvl="3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Personality, learning, biology</a:t>
            </a:r>
          </a:p>
          <a:p>
            <a:pPr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E.g., gender inequality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Sociology: societal differences in patriarchy</a:t>
            </a:r>
          </a:p>
          <a:p>
            <a:pPr lvl="1">
              <a:lnSpc>
                <a:spcPct val="90000"/>
              </a:lnSpc>
            </a:pPr>
            <a:r>
              <a:rPr lang="en-US" sz="1200" smtClean="0">
                <a:ea typeface="ＭＳ Ｐゴシック" pitchFamily="34" charset="-128"/>
              </a:rPr>
              <a:t>Social Psychology: Effects on sense of self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6508750" cy="1143000"/>
          </a:xfrm>
        </p:spPr>
        <p:txBody>
          <a:bodyPr/>
          <a:lstStyle/>
          <a:p>
            <a:r>
              <a:rPr lang="en-US" sz="3200" smtClean="0">
                <a:ea typeface="ＭＳ Ｐゴシック" pitchFamily="34" charset="-128"/>
              </a:rPr>
              <a:t>Social Psychology vs. Personality Psychology</a:t>
            </a:r>
          </a:p>
        </p:txBody>
      </p:sp>
      <p:sp>
        <p:nvSpPr>
          <p:cNvPr id="67588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752600"/>
            <a:ext cx="3178175" cy="457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Social Psychology</a:t>
            </a:r>
          </a:p>
          <a:p>
            <a:pPr lvl="1"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Seeks to understand the causes of </a:t>
            </a:r>
            <a:r>
              <a:rPr lang="en-US" sz="1600" i="1" smtClean="0">
                <a:ea typeface="ＭＳ Ｐゴシック" pitchFamily="34" charset="-128"/>
              </a:rPr>
              <a:t>social</a:t>
            </a:r>
            <a:r>
              <a:rPr lang="en-US" sz="1600" smtClean="0">
                <a:ea typeface="ＭＳ Ｐゴシック" pitchFamily="34" charset="-128"/>
              </a:rPr>
              <a:t> thoughts, feelings and behaviours</a:t>
            </a:r>
          </a:p>
          <a:p>
            <a:pPr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Personality Psychology</a:t>
            </a:r>
          </a:p>
          <a:p>
            <a:pPr lvl="1">
              <a:lnSpc>
                <a:spcPct val="80000"/>
              </a:lnSpc>
            </a:pPr>
            <a:r>
              <a:rPr lang="en-US" sz="1600" b="1" smtClean="0">
                <a:ea typeface="ＭＳ Ｐゴシック" pitchFamily="34" charset="-128"/>
              </a:rPr>
              <a:t>Personality</a:t>
            </a:r>
            <a:r>
              <a:rPr lang="en-US" sz="1600" smtClean="0">
                <a:ea typeface="ＭＳ Ｐゴシック" pitchFamily="34" charset="-128"/>
              </a:rPr>
              <a:t>: our characteristic patterns of thinking, feeling and behaving</a:t>
            </a:r>
          </a:p>
          <a:p>
            <a:pPr lvl="1"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Descriptive</a:t>
            </a:r>
          </a:p>
          <a:p>
            <a:pPr lvl="2"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Trait theories</a:t>
            </a:r>
          </a:p>
          <a:p>
            <a:pPr lvl="2"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Individual differences</a:t>
            </a:r>
          </a:p>
          <a:p>
            <a:pPr lvl="1"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Causal</a:t>
            </a:r>
          </a:p>
          <a:p>
            <a:pPr lvl="2"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Psychodynamic</a:t>
            </a:r>
          </a:p>
          <a:p>
            <a:pPr lvl="2"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Humanistic</a:t>
            </a:r>
          </a:p>
          <a:p>
            <a:pPr lvl="2">
              <a:lnSpc>
                <a:spcPct val="80000"/>
              </a:lnSpc>
            </a:pPr>
            <a:r>
              <a:rPr lang="en-US" sz="1600" smtClean="0">
                <a:ea typeface="ＭＳ Ｐゴシック" pitchFamily="34" charset="-128"/>
              </a:rPr>
              <a:t>Social-cognitive</a:t>
            </a:r>
          </a:p>
        </p:txBody>
      </p:sp>
      <p:sp>
        <p:nvSpPr>
          <p:cNvPr id="67589" name="Rectangle 5"/>
          <p:cNvSpPr>
            <a:spLocks noGrp="1"/>
          </p:cNvSpPr>
          <p:nvPr>
            <p:ph type="body" sz="half" idx="4294967295"/>
          </p:nvPr>
        </p:nvSpPr>
        <p:spPr>
          <a:xfrm>
            <a:off x="3787775" y="1828800"/>
            <a:ext cx="3178175" cy="42973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Social psychology focuses more on how </a:t>
            </a:r>
            <a:r>
              <a:rPr lang="en-US" sz="1200" i="1" smtClean="0">
                <a:ea typeface="ＭＳ Ｐゴシック" pitchFamily="34" charset="-128"/>
              </a:rPr>
              <a:t>other people</a:t>
            </a:r>
            <a:r>
              <a:rPr lang="en-US" sz="1200" smtClean="0">
                <a:ea typeface="ＭＳ Ｐゴシック" pitchFamily="34" charset="-128"/>
              </a:rPr>
              <a:t> affect our thoughts, feeling and actions</a:t>
            </a:r>
          </a:p>
          <a:p>
            <a:pPr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Personality psychology focuses more on individual differences</a:t>
            </a:r>
          </a:p>
          <a:p>
            <a:pPr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Again, share topics, but different perspectives</a:t>
            </a:r>
          </a:p>
          <a:p>
            <a:pPr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E.g., Task performance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Personality Psychology</a:t>
            </a:r>
          </a:p>
          <a:p>
            <a:pPr lvl="2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Locus of control</a:t>
            </a:r>
          </a:p>
          <a:p>
            <a:pPr lvl="2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Self-esteem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Social Psychology</a:t>
            </a:r>
          </a:p>
          <a:p>
            <a:pPr lvl="2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Presence of others</a:t>
            </a:r>
          </a:p>
          <a:p>
            <a:pPr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E.g., Conformity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Personality Psychology</a:t>
            </a:r>
          </a:p>
          <a:p>
            <a:pPr lvl="2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Openness</a:t>
            </a:r>
          </a:p>
          <a:p>
            <a:pPr lvl="2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Neuroticism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Social Psychology</a:t>
            </a:r>
          </a:p>
          <a:p>
            <a:pPr lvl="2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Presence of others</a:t>
            </a:r>
          </a:p>
          <a:p>
            <a:pPr lvl="1">
              <a:lnSpc>
                <a:spcPct val="80000"/>
              </a:lnSpc>
            </a:pPr>
            <a:endParaRPr lang="en-US" sz="1200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4"/>
          <p:cNvSpPr>
            <a:spLocks noGrp="1"/>
          </p:cNvSpPr>
          <p:nvPr>
            <p:ph type="title"/>
          </p:nvPr>
        </p:nvSpPr>
        <p:spPr>
          <a:xfrm>
            <a:off x="457200" y="228600"/>
            <a:ext cx="6508750" cy="1143000"/>
          </a:xfrm>
        </p:spPr>
        <p:txBody>
          <a:bodyPr/>
          <a:lstStyle/>
          <a:p>
            <a:r>
              <a:rPr lang="en-US" sz="3200" smtClean="0">
                <a:latin typeface="Trebuchet MS" pitchFamily="34" charset="0"/>
                <a:ea typeface="ＭＳ Ｐゴシック" pitchFamily="34" charset="-128"/>
              </a:rPr>
              <a:t>Major Themes in Social Psychology</a:t>
            </a:r>
          </a:p>
        </p:txBody>
      </p:sp>
      <p:sp>
        <p:nvSpPr>
          <p:cNvPr id="17410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EDEA343-74FF-4F4B-A1AD-39BACA445622}" type="slidenum">
              <a:rPr lang="en-US" smtClean="0"/>
              <a:pPr/>
              <a:t>10</a:t>
            </a:fld>
            <a:endParaRPr lang="en-US" smtClean="0"/>
          </a:p>
        </p:txBody>
      </p:sp>
      <p:pic>
        <p:nvPicPr>
          <p:cNvPr id="17411" name="Picture 6" descr="C:\MHR\Authors on MHR\Myers 5ce\supplements\5ce supplements\5ce Image bank\mye19847_ch01\mye19847_01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1905000"/>
            <a:ext cx="6553200" cy="43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>
                <a:ea typeface="ＭＳ Ｐゴシック" pitchFamily="34" charset="-128"/>
              </a:rPr>
              <a:t>Social Influences Shape Our Thoughts and Behaviour</a:t>
            </a:r>
          </a:p>
        </p:txBody>
      </p:sp>
      <p:sp>
        <p:nvSpPr>
          <p:cNvPr id="75780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2209800"/>
            <a:ext cx="3178175" cy="3916363"/>
          </a:xfrm>
        </p:spPr>
        <p:txBody>
          <a:bodyPr/>
          <a:lstStyle/>
          <a:p>
            <a:r>
              <a:rPr lang="en-US" sz="1800" smtClean="0">
                <a:ea typeface="ＭＳ Ｐゴシック" pitchFamily="34" charset="-128"/>
              </a:rPr>
              <a:t>Cultural Categories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Gender, age, ethnicity, sexual orientation, disability, socioeconomic status, religion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Syrian strikes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Beauty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Social justice</a:t>
            </a:r>
          </a:p>
          <a:p>
            <a:pPr lvl="2"/>
            <a:r>
              <a:rPr lang="en-US" sz="1600" smtClean="0">
                <a:ea typeface="ＭＳ Ｐゴシック" pitchFamily="34" charset="-128"/>
              </a:rPr>
              <a:t>Equality vs. equity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Expressiveness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The self versus the family</a:t>
            </a:r>
          </a:p>
          <a:p>
            <a:endParaRPr lang="en-US" sz="1800" smtClean="0">
              <a:ea typeface="ＭＳ Ｐゴシック" pitchFamily="34" charset="-128"/>
            </a:endParaRPr>
          </a:p>
          <a:p>
            <a:endParaRPr lang="en-US" sz="1800" smtClean="0">
              <a:ea typeface="ＭＳ Ｐゴシック" pitchFamily="34" charset="-128"/>
            </a:endParaRPr>
          </a:p>
        </p:txBody>
      </p:sp>
      <p:sp>
        <p:nvSpPr>
          <p:cNvPr id="75781" name="Rectangle 5"/>
          <p:cNvSpPr>
            <a:spLocks noGrp="1"/>
          </p:cNvSpPr>
          <p:nvPr>
            <p:ph type="body" sz="half" idx="4294967295"/>
          </p:nvPr>
        </p:nvSpPr>
        <p:spPr>
          <a:xfrm>
            <a:off x="3787775" y="2209800"/>
            <a:ext cx="3178175" cy="3916363"/>
          </a:xfrm>
        </p:spPr>
        <p:txBody>
          <a:bodyPr/>
          <a:lstStyle/>
          <a:p>
            <a:r>
              <a:rPr lang="en-US" sz="1800" smtClean="0">
                <a:ea typeface="ＭＳ Ｐゴシック" pitchFamily="34" charset="-128"/>
              </a:rPr>
              <a:t>Presence of Others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Task performance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Donations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Helping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Looting</a:t>
            </a:r>
          </a:p>
          <a:p>
            <a:pPr lvl="1"/>
            <a:r>
              <a:rPr lang="en-US" sz="1600" smtClean="0">
                <a:ea typeface="ＭＳ Ｐゴシック" pitchFamily="34" charset="-128"/>
              </a:rPr>
              <a:t>Conformity, obedience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>
                <a:ea typeface="ＭＳ Ｐゴシック" pitchFamily="34" charset="-128"/>
              </a:rPr>
              <a:t>Social Behaviour is Biologically Rooted</a:t>
            </a:r>
          </a:p>
        </p:txBody>
      </p:sp>
      <p:sp>
        <p:nvSpPr>
          <p:cNvPr id="71685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57200" y="2209800"/>
            <a:ext cx="3178175" cy="3916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1600" smtClean="0">
                <a:ea typeface="ＭＳ Ｐゴシック" pitchFamily="34" charset="-128"/>
              </a:rPr>
              <a:t>Behaviours are the result of evolution</a:t>
            </a:r>
          </a:p>
          <a:p>
            <a:pPr>
              <a:lnSpc>
                <a:spcPct val="90000"/>
              </a:lnSpc>
            </a:pPr>
            <a:r>
              <a:rPr lang="en-US" sz="1600" smtClean="0">
                <a:ea typeface="ＭＳ Ｐゴシック" pitchFamily="34" charset="-128"/>
              </a:rPr>
              <a:t>Biologically predispositioned to think and act in particular ways</a:t>
            </a:r>
          </a:p>
          <a:p>
            <a:pPr lvl="1"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Provided advantages in survival and reproduction</a:t>
            </a:r>
          </a:p>
          <a:p>
            <a:pPr>
              <a:lnSpc>
                <a:spcPct val="90000"/>
              </a:lnSpc>
            </a:pPr>
            <a:r>
              <a:rPr lang="en-US" sz="1600" smtClean="0">
                <a:ea typeface="ＭＳ Ｐゴシック" pitchFamily="34" charset="-128"/>
              </a:rPr>
              <a:t>Social behaviours are biologically rooted</a:t>
            </a:r>
          </a:p>
          <a:p>
            <a:pPr lvl="1"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Attraction</a:t>
            </a:r>
          </a:p>
          <a:p>
            <a:pPr lvl="1"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Aggression</a:t>
            </a:r>
          </a:p>
          <a:p>
            <a:pPr lvl="1">
              <a:lnSpc>
                <a:spcPct val="90000"/>
              </a:lnSpc>
            </a:pPr>
            <a:r>
              <a:rPr lang="en-US" sz="1400" smtClean="0">
                <a:ea typeface="ＭＳ Ｐゴシック" pitchFamily="34" charset="-128"/>
              </a:rPr>
              <a:t>Cooperation</a:t>
            </a:r>
          </a:p>
          <a:p>
            <a:pPr>
              <a:lnSpc>
                <a:spcPct val="90000"/>
              </a:lnSpc>
            </a:pPr>
            <a:r>
              <a:rPr lang="en-US" sz="1600" smtClean="0">
                <a:ea typeface="ＭＳ Ｐゴシック" pitchFamily="34" charset="-128"/>
              </a:rPr>
              <a:t>But, nature and nurture</a:t>
            </a:r>
          </a:p>
        </p:txBody>
      </p:sp>
      <p:pic>
        <p:nvPicPr>
          <p:cNvPr id="20483" name="Picture 8" descr="evolu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3733800"/>
            <a:ext cx="3952875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10" descr="g1g1klein08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2209800"/>
            <a:ext cx="2314575" cy="20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>
                <a:ea typeface="ＭＳ Ｐゴシック" pitchFamily="34" charset="-128"/>
              </a:rPr>
              <a:t>Relating to Others is a Basic Need</a:t>
            </a:r>
          </a:p>
        </p:txBody>
      </p:sp>
      <p:sp>
        <p:nvSpPr>
          <p:cNvPr id="73732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2209800"/>
            <a:ext cx="3178175" cy="39163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We are social animals</a:t>
            </a:r>
          </a:p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Mehl &amp; Pennebaker (2003)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Spend about 30% of our days talking</a:t>
            </a:r>
          </a:p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Lack of social contact or acceptance can have detrimental effects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Self-esteem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Self-concept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Depression/anxiety</a:t>
            </a:r>
          </a:p>
        </p:txBody>
      </p:sp>
      <p:pic>
        <p:nvPicPr>
          <p:cNvPr id="21507" name="Picture 7" descr="social_peop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1828800"/>
            <a:ext cx="2590800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9" descr="3460770-two-women-outdoors-hugging-and-smil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1905000"/>
            <a:ext cx="1905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1" descr="Uyghur_kids_playi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0800" y="3276600"/>
            <a:ext cx="2509838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 descr="Complete-Familiy-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3886200"/>
            <a:ext cx="2433638" cy="1622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4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>
                <a:ea typeface="ＭＳ Ｐゴシック" pitchFamily="34" charset="-128"/>
              </a:rPr>
              <a:t>Social Intuitions: The Role of Unconscious Processes</a:t>
            </a:r>
          </a:p>
        </p:txBody>
      </p:sp>
      <p:sp>
        <p:nvSpPr>
          <p:cNvPr id="69637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57200" y="2209800"/>
            <a:ext cx="3178175" cy="39163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Thinking (judgments, attitudes) operates on two levels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Automatic and Controlled Processes</a:t>
            </a:r>
          </a:p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Automatic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Unconscious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Fast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Parallel processing</a:t>
            </a:r>
          </a:p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Controlled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Conscious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Slow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Serial processing</a:t>
            </a:r>
          </a:p>
          <a:p>
            <a:pPr lvl="1">
              <a:lnSpc>
                <a:spcPct val="80000"/>
              </a:lnSpc>
            </a:pPr>
            <a:endParaRPr lang="en-US" sz="1200" smtClean="0">
              <a:ea typeface="ＭＳ Ｐゴシック" pitchFamily="34" charset="-128"/>
            </a:endParaRPr>
          </a:p>
        </p:txBody>
      </p:sp>
      <p:sp>
        <p:nvSpPr>
          <p:cNvPr id="69638" name="Rectangle 6"/>
          <p:cNvSpPr>
            <a:spLocks noGrp="1"/>
          </p:cNvSpPr>
          <p:nvPr>
            <p:ph type="body" sz="half" idx="4294967295"/>
          </p:nvPr>
        </p:nvSpPr>
        <p:spPr>
          <a:xfrm>
            <a:off x="3787775" y="2209800"/>
            <a:ext cx="3178175" cy="39163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We are keenly aware of </a:t>
            </a:r>
            <a:r>
              <a:rPr lang="en-US" sz="1400" i="1" smtClean="0">
                <a:ea typeface="ＭＳ Ｐゴシック" pitchFamily="34" charset="-128"/>
              </a:rPr>
              <a:t>what </a:t>
            </a:r>
            <a:r>
              <a:rPr lang="en-US" sz="1400" smtClean="0">
                <a:ea typeface="ＭＳ Ｐゴシック" pitchFamily="34" charset="-128"/>
              </a:rPr>
              <a:t>we think and how we behave</a:t>
            </a:r>
          </a:p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We infer </a:t>
            </a:r>
            <a:r>
              <a:rPr lang="en-US" sz="1400" i="1" smtClean="0">
                <a:ea typeface="ＭＳ Ｐゴシック" pitchFamily="34" charset="-128"/>
              </a:rPr>
              <a:t>why</a:t>
            </a:r>
            <a:r>
              <a:rPr lang="en-US" sz="1400" smtClean="0">
                <a:ea typeface="ＭＳ Ｐゴシック" pitchFamily="34" charset="-128"/>
              </a:rPr>
              <a:t> we think and why we behave the way we do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We attempt to provide logical justifications for our thoughts and behaviours</a:t>
            </a:r>
          </a:p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But we don’t </a:t>
            </a:r>
            <a:r>
              <a:rPr lang="en-US" sz="1400" i="1" smtClean="0">
                <a:ea typeface="ＭＳ Ｐゴシック" pitchFamily="34" charset="-128"/>
              </a:rPr>
              <a:t>know</a:t>
            </a:r>
            <a:r>
              <a:rPr lang="en-US" sz="1400" smtClean="0">
                <a:ea typeface="ＭＳ Ｐゴシック" pitchFamily="34" charset="-128"/>
              </a:rPr>
              <a:t> if our arguments are correct explanations for our thoughts</a:t>
            </a:r>
          </a:p>
          <a:p>
            <a:pPr>
              <a:lnSpc>
                <a:spcPct val="80000"/>
              </a:lnSpc>
            </a:pPr>
            <a:r>
              <a:rPr lang="en-US" sz="1400" smtClean="0">
                <a:ea typeface="ＭＳ Ｐゴシック" pitchFamily="34" charset="-128"/>
              </a:rPr>
              <a:t>We are unaware of the </a:t>
            </a:r>
            <a:r>
              <a:rPr lang="en-US" sz="1400" u="sng" smtClean="0">
                <a:ea typeface="ＭＳ Ｐゴシック" pitchFamily="34" charset="-128"/>
              </a:rPr>
              <a:t>factors</a:t>
            </a:r>
            <a:r>
              <a:rPr lang="en-US" sz="1400" smtClean="0">
                <a:ea typeface="ＭＳ Ｐゴシック" pitchFamily="34" charset="-128"/>
              </a:rPr>
              <a:t> that went into thoughts and behaviours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Unknown biases</a:t>
            </a:r>
          </a:p>
          <a:p>
            <a:pPr lvl="1">
              <a:lnSpc>
                <a:spcPct val="80000"/>
              </a:lnSpc>
            </a:pPr>
            <a:r>
              <a:rPr lang="en-US" sz="1200" smtClean="0">
                <a:ea typeface="ＭＳ Ｐゴシック" pitchFamily="34" charset="-128"/>
              </a:rPr>
              <a:t>E.g., stereotypes, attributions, motivations</a:t>
            </a:r>
          </a:p>
          <a:p>
            <a:pPr lvl="1">
              <a:lnSpc>
                <a:spcPct val="80000"/>
              </a:lnSpc>
            </a:pPr>
            <a:endParaRPr lang="en-US" sz="1200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laza">
  <a:themeElements>
    <a:clrScheme name="Plaza">
      <a:dk1>
        <a:sysClr val="windowText" lastClr="000000"/>
      </a:dk1>
      <a:lt1>
        <a:sysClr val="window" lastClr="FFFFFF"/>
      </a:lt1>
      <a:dk2>
        <a:srgbClr val="333333"/>
      </a:dk2>
      <a:lt2>
        <a:srgbClr val="CCCCCC"/>
      </a:lt2>
      <a:accent1>
        <a:srgbClr val="990000"/>
      </a:accent1>
      <a:accent2>
        <a:srgbClr val="580101"/>
      </a:accent2>
      <a:accent3>
        <a:srgbClr val="E94A00"/>
      </a:accent3>
      <a:accent4>
        <a:srgbClr val="EB8F00"/>
      </a:accent4>
      <a:accent5>
        <a:srgbClr val="A4A4A4"/>
      </a:accent5>
      <a:accent6>
        <a:srgbClr val="666666"/>
      </a:accent6>
      <a:hlink>
        <a:srgbClr val="D01010"/>
      </a:hlink>
      <a:folHlink>
        <a:srgbClr val="E6682E"/>
      </a:folHlink>
    </a:clrScheme>
    <a:fontScheme name="Plaza">
      <a:maj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Plaza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60000"/>
                <a:satMod val="135000"/>
              </a:schemeClr>
            </a:gs>
            <a:gs pos="100000">
              <a:schemeClr val="phClr">
                <a:tint val="10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0000"/>
                <a:satMod val="120000"/>
              </a:schemeClr>
            </a:gs>
            <a:gs pos="35000">
              <a:schemeClr val="phClr">
                <a:shade val="100000"/>
                <a:satMod val="150000"/>
              </a:schemeClr>
            </a:gs>
            <a:gs pos="70000">
              <a:schemeClr val="phClr">
                <a:tint val="100000"/>
                <a:shade val="100000"/>
                <a:satMod val="200000"/>
                <a:greenMod val="100000"/>
              </a:schemeClr>
            </a:gs>
            <a:gs pos="100000">
              <a:schemeClr val="phClr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190500" dist="63500" dir="5400000">
              <a:srgbClr val="FFFFFF">
                <a:alpha val="65000"/>
              </a:srgbClr>
            </a:innerShdw>
          </a:effectLst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 w="0" h="0" prst="relaxedInset"/>
          </a:sp3d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88900" dist="38100" dir="6600000" sx="101000" sy="101000" rotWithShape="0">
              <a:srgbClr val="000000">
                <a:alpha val="50000"/>
              </a:srgbClr>
            </a:outerShdw>
          </a:effectLst>
          <a:scene3d>
            <a:camera prst="perspectiveFront" fov="3000000"/>
            <a:lightRig rig="morning" dir="tl">
              <a:rot lat="0" lon="0" rev="1800000"/>
            </a:lightRig>
          </a:scene3d>
          <a:sp3d contourW="38100" prstMaterial="softEdge">
            <a:bevelT w="25400" h="38100"/>
            <a:contourClr>
              <a:schemeClr val="phClr">
                <a:tint val="6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4443</TotalTime>
  <Words>609</Words>
  <Application>Microsoft Office PowerPoint</Application>
  <PresentationFormat>On-screen Show (4:3)</PresentationFormat>
  <Paragraphs>160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ＭＳ Ｐゴシック</vt:lpstr>
      <vt:lpstr>Century Gothic</vt:lpstr>
      <vt:lpstr>Wingdings 2</vt:lpstr>
      <vt:lpstr>Calibri</vt:lpstr>
      <vt:lpstr>Times New Roman</vt:lpstr>
      <vt:lpstr>Trebuchet MS</vt:lpstr>
      <vt:lpstr>Georgia</vt:lpstr>
      <vt:lpstr>Plaza</vt:lpstr>
      <vt:lpstr>Plaza</vt:lpstr>
      <vt:lpstr>Plaza</vt:lpstr>
      <vt:lpstr>Plaza</vt:lpstr>
      <vt:lpstr>PSY 2110F SOCIAL PSYCHOLOGY</vt:lpstr>
      <vt:lpstr>Chapter 1: Introducing Social Psychology</vt:lpstr>
      <vt:lpstr>Chapter outline</vt:lpstr>
      <vt:lpstr>What is Social Psychology?</vt:lpstr>
      <vt:lpstr>What is Social Psychology (cont’d)</vt:lpstr>
      <vt:lpstr>What is Social Psychology (cont’d)</vt:lpstr>
      <vt:lpstr>What is Social Psychology (cont’d)</vt:lpstr>
      <vt:lpstr>Social Psychology vs. Sociology</vt:lpstr>
      <vt:lpstr>Social Psychology vs. Personality Psychology</vt:lpstr>
      <vt:lpstr>Major Themes in Social Psychology</vt:lpstr>
      <vt:lpstr>Social Influences Shape Our Thoughts and Behaviour</vt:lpstr>
      <vt:lpstr>Social Behaviour is Biologically Rooted</vt:lpstr>
      <vt:lpstr>Relating to Others is a Basic Need</vt:lpstr>
      <vt:lpstr>Social Intuitions: The Role of Unconscious Processes</vt:lpstr>
    </vt:vector>
  </TitlesOfParts>
  <Manager/>
  <Company>Department of Psychology,  Capilano University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Introducing Social Psychology</dc:title>
  <dc:subject/>
  <dc:creator>Dr. Rajiv Jhangiani, Capilano University</dc:creator>
  <cp:keywords/>
  <dc:description/>
  <cp:lastModifiedBy>gary</cp:lastModifiedBy>
  <cp:revision>194</cp:revision>
  <dcterms:created xsi:type="dcterms:W3CDTF">2009-04-08T18:54:31Z</dcterms:created>
  <dcterms:modified xsi:type="dcterms:W3CDTF">2014-01-06T01:10:55Z</dcterms:modified>
  <cp:category/>
</cp:coreProperties>
</file>