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40"/>
  </p:notesMasterIdLst>
  <p:sldIdLst>
    <p:sldId id="256" r:id="rId2"/>
    <p:sldId id="257" r:id="rId3"/>
    <p:sldId id="258" r:id="rId4"/>
    <p:sldId id="296" r:id="rId5"/>
    <p:sldId id="259" r:id="rId6"/>
    <p:sldId id="262" r:id="rId7"/>
    <p:sldId id="263" r:id="rId8"/>
    <p:sldId id="293" r:id="rId9"/>
    <p:sldId id="264" r:id="rId10"/>
    <p:sldId id="265" r:id="rId11"/>
    <p:sldId id="266" r:id="rId12"/>
    <p:sldId id="267" r:id="rId13"/>
    <p:sldId id="295" r:id="rId14"/>
    <p:sldId id="268" r:id="rId15"/>
    <p:sldId id="269" r:id="rId16"/>
    <p:sldId id="294" r:id="rId17"/>
    <p:sldId id="270" r:id="rId18"/>
    <p:sldId id="271" r:id="rId19"/>
    <p:sldId id="273" r:id="rId20"/>
    <p:sldId id="274" r:id="rId21"/>
    <p:sldId id="297" r:id="rId22"/>
    <p:sldId id="276" r:id="rId23"/>
    <p:sldId id="277" r:id="rId24"/>
    <p:sldId id="278" r:id="rId25"/>
    <p:sldId id="279" r:id="rId26"/>
    <p:sldId id="280" r:id="rId27"/>
    <p:sldId id="292" r:id="rId28"/>
    <p:sldId id="281" r:id="rId29"/>
    <p:sldId id="282" r:id="rId30"/>
    <p:sldId id="284" r:id="rId31"/>
    <p:sldId id="283" r:id="rId32"/>
    <p:sldId id="285" r:id="rId33"/>
    <p:sldId id="286" r:id="rId34"/>
    <p:sldId id="287" r:id="rId35"/>
    <p:sldId id="289" r:id="rId36"/>
    <p:sldId id="288" r:id="rId37"/>
    <p:sldId id="290" r:id="rId38"/>
    <p:sldId id="291" r:id="rId39"/>
  </p:sldIdLst>
  <p:sldSz cx="9144000" cy="6858000" type="screen4x3"/>
  <p:notesSz cx="6858000" cy="9144000"/>
  <p:custDataLst>
    <p:tags r:id="rId4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F7D19"/>
    <a:srgbClr val="FFFFCC"/>
    <a:srgbClr val="B80BC5"/>
    <a:srgbClr val="F68426"/>
    <a:srgbClr val="000000"/>
    <a:srgbClr val="F650BF"/>
    <a:srgbClr val="3AD9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1" autoAdjust="0"/>
    <p:restoredTop sz="93073" autoAdjust="0"/>
  </p:normalViewPr>
  <p:slideViewPr>
    <p:cSldViewPr>
      <p:cViewPr>
        <p:scale>
          <a:sx n="112" d="100"/>
          <a:sy n="112" d="100"/>
        </p:scale>
        <p:origin x="-15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solidFill>
                  <a:schemeClr val="tx1"/>
                </a:solidFill>
              </a:defRPr>
            </a:pP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Figure </a:t>
            </a:r>
            <a:r>
              <a:rPr lang="en-C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2.2: </a:t>
            </a: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Prices of Houses in North Vancouver </a:t>
            </a:r>
          </a:p>
          <a:p>
            <a:pPr>
              <a:defRPr sz="1800">
                <a:solidFill>
                  <a:schemeClr val="tx1"/>
                </a:solidFill>
              </a:defRPr>
            </a:pPr>
            <a:r>
              <a:rPr lang="en-C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1999 -2012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6918891034579178"/>
          <c:y val="0.16474122098812197"/>
          <c:w val="0.80901263779679911"/>
          <c:h val="0.72923669703760308"/>
        </c:manualLayout>
      </c:layout>
      <c:lineChart>
        <c:grouping val="standard"/>
        <c:varyColors val="0"/>
        <c:ser>
          <c:idx val="0"/>
          <c:order val="0"/>
          <c:spPr>
            <a:ln w="5080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Sheet1!$B$5:$B$18</c:f>
              <c:numCache>
                <c:formatCode>General</c:formatCode>
                <c:ptCount val="14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</c:numCache>
            </c:numRef>
          </c:cat>
          <c:val>
            <c:numRef>
              <c:f>Sheet1!$C$5:$C$18</c:f>
              <c:numCache>
                <c:formatCode>#,##0</c:formatCode>
                <c:ptCount val="14"/>
                <c:pt idx="0">
                  <c:v>330000</c:v>
                </c:pt>
                <c:pt idx="1">
                  <c:v>345000</c:v>
                </c:pt>
                <c:pt idx="2">
                  <c:v>350000</c:v>
                </c:pt>
                <c:pt idx="3">
                  <c:v>360000</c:v>
                </c:pt>
                <c:pt idx="4">
                  <c:v>395000</c:v>
                </c:pt>
                <c:pt idx="5">
                  <c:v>434000</c:v>
                </c:pt>
                <c:pt idx="6">
                  <c:v>477000</c:v>
                </c:pt>
                <c:pt idx="7">
                  <c:v>580000</c:v>
                </c:pt>
                <c:pt idx="8">
                  <c:v>630000</c:v>
                </c:pt>
                <c:pt idx="9">
                  <c:v>710000</c:v>
                </c:pt>
                <c:pt idx="10">
                  <c:v>605000</c:v>
                </c:pt>
                <c:pt idx="11">
                  <c:v>740000</c:v>
                </c:pt>
                <c:pt idx="12">
                  <c:v>800000</c:v>
                </c:pt>
                <c:pt idx="13">
                  <c:v>870000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623808"/>
        <c:axId val="51625344"/>
      </c:lineChart>
      <c:catAx>
        <c:axId val="51623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51625344"/>
        <c:crosses val="autoZero"/>
        <c:auto val="1"/>
        <c:lblAlgn val="ctr"/>
        <c:lblOffset val="100"/>
        <c:tickLblSkip val="2"/>
        <c:noMultiLvlLbl val="0"/>
      </c:catAx>
      <c:valAx>
        <c:axId val="51625344"/>
        <c:scaling>
          <c:orientation val="minMax"/>
          <c:min val="250000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2000">
                    <a:solidFill>
                      <a:schemeClr val="tx1"/>
                    </a:solidFill>
                  </a:defRPr>
                </a:pPr>
                <a:r>
                  <a:rPr lang="en-US" sz="2000">
                    <a:solidFill>
                      <a:schemeClr val="tx1"/>
                    </a:solidFill>
                  </a:rPr>
                  <a:t>$</a:t>
                </a:r>
              </a:p>
            </c:rich>
          </c:tx>
          <c:layout>
            <c:manualLayout>
              <c:xMode val="edge"/>
              <c:yMode val="edge"/>
              <c:x val="1.0738819282252034E-2"/>
              <c:y val="0.10703277986497126"/>
            </c:manualLayout>
          </c:layout>
          <c:overlay val="0"/>
        </c:title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51623808"/>
        <c:crosses val="autoZero"/>
        <c:crossBetween val="between"/>
      </c:valAx>
      <c:spPr>
        <a:solidFill>
          <a:schemeClr val="bg1"/>
        </a:solidFill>
        <a:ln w="19050">
          <a:solidFill>
            <a:schemeClr val="accent1">
              <a:lumMod val="75000"/>
            </a:schemeClr>
          </a:solidFill>
        </a:ln>
      </c:spPr>
    </c:plotArea>
    <c:plotVisOnly val="1"/>
    <c:dispBlanksAs val="gap"/>
    <c:showDLblsOverMax val="0"/>
  </c:chart>
  <c:spPr>
    <a:solidFill>
      <a:srgbClr val="FFFFCC"/>
    </a:solidFill>
    <a:ln w="28575">
      <a:solidFill>
        <a:schemeClr val="accent1">
          <a:lumMod val="75000"/>
        </a:schemeClr>
      </a:solidFill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8702B5-B845-4E3C-B755-5CFC98A7763D}" type="datetimeFigureOut">
              <a:rPr lang="en-CA" smtClean="0"/>
              <a:t>26/07/2013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7D27D-7FD2-45C0-BF9C-56C41B097B5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9681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7D27D-7FD2-45C0-BF9C-56C41B097B56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7460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36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0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78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©Microeconomics, Curtis &amp; Irvine, 2013   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Chapter 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2 - 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fld id="{33FBBF5F-C815-4DAD-9E9A-DEB51E547D41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2</a:t>
            </a:r>
            <a:br>
              <a:rPr lang="en-US" dirty="0" smtClean="0"/>
            </a:br>
            <a:r>
              <a:rPr lang="en-US" dirty="0" smtClean="0"/>
              <a:t>Theories, Models and Data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Microeconomics,</a:t>
            </a:r>
          </a:p>
          <a:p>
            <a:r>
              <a:rPr lang="en-US" dirty="0" smtClean="0"/>
              <a:t>Curtis &amp; Irvine,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7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Learning outcomes</a:t>
            </a:r>
            <a:br>
              <a:rPr lang="en-US" smtClean="0"/>
            </a:br>
            <a:endParaRPr lang="en-CA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2</a:t>
            </a:fld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179512" y="980728"/>
            <a:ext cx="7416823" cy="433965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rtlCol="0">
            <a:spAutoFit/>
          </a:bodyPr>
          <a:lstStyle/>
          <a:p>
            <a:pPr marL="182880" lvl="0" indent="-182880">
              <a:lnSpc>
                <a:spcPct val="80000"/>
              </a:lnSpc>
              <a:spcBef>
                <a:spcPct val="20000"/>
              </a:spcBef>
              <a:buClr>
                <a:srgbClr val="93A299"/>
              </a:buClr>
              <a:buSzPct val="85000"/>
            </a:pPr>
            <a:r>
              <a:rPr lang="en-US" sz="2000" b="1" dirty="0" smtClean="0"/>
              <a:t>In this chapter we will examine…</a:t>
            </a:r>
          </a:p>
          <a:p>
            <a:pPr marL="182880" lvl="0" indent="-182880">
              <a:lnSpc>
                <a:spcPct val="80000"/>
              </a:lnSpc>
              <a:spcBef>
                <a:spcPct val="20000"/>
              </a:spcBef>
              <a:buClr>
                <a:srgbClr val="93A299"/>
              </a:buClr>
              <a:buSzPct val="85000"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theory and models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Variables, data &amp; index numbers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Testing economic models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Diagrams and economic analysis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Normative and positive economics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The role of government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AutoNum type="arabicPeriod"/>
            </a:pP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24880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Observations, Theories and Models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</a:t>
            </a:fld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251520" y="980728"/>
            <a:ext cx="87849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Economists</a:t>
            </a:r>
            <a:r>
              <a:rPr lang="en-US" sz="2000" b="1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:</a:t>
            </a:r>
            <a:br>
              <a:rPr lang="en-US" sz="2000" b="1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</a:br>
            <a:endParaRPr lang="en-US" sz="2000" b="1" i="1" dirty="0" smtClean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observe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study economic behaviour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experience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events. </a:t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what  is the impact of price on alcohol purchases</a:t>
            </a:r>
          </a:p>
          <a:p>
            <a:pPr lvl="1"/>
            <a:endParaRPr lang="en-US" sz="2000" dirty="0" smtClean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think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terms of economic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costs, 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benefits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and incentives   </a:t>
            </a:r>
            <a:b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</a:br>
            <a:endParaRPr lang="en-US" sz="2000" dirty="0" smtClean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what is the impact of  tax deductibility of retirement savings on the decision to save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determine and understand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causes and 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consequences – theorize</a:t>
            </a:r>
            <a:b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</a:br>
            <a:endParaRPr lang="en-US" sz="2000" dirty="0" smtClean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impact of incarceration on crime reduction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9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CA" smtClean="0"/>
              <a:t>Observations, Theories and Models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4</a:t>
            </a:fld>
            <a:endParaRPr lang="en-CA"/>
          </a:p>
        </p:txBody>
      </p:sp>
      <p:sp>
        <p:nvSpPr>
          <p:cNvPr id="5" name="Rectangle 4"/>
          <p:cNvSpPr/>
          <p:nvPr/>
        </p:nvSpPr>
        <p:spPr>
          <a:xfrm>
            <a:off x="611560" y="1378511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Economists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use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economic 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theories and models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 to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explain behavior and predict policy outcomes</a:t>
            </a:r>
            <a:endParaRPr lang="en-US" sz="2000" dirty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endParaRPr lang="en-US" sz="2000" dirty="0" smtClean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xample</a:t>
            </a:r>
            <a:r>
              <a:rPr lang="en-US" sz="2000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model of the housing market helps to predict the impact of a change in the mortgage rate on home prices</a:t>
            </a:r>
          </a:p>
          <a:p>
            <a:pPr lvl="1"/>
            <a:endParaRPr lang="en-CA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lvl="1" algn="r"/>
            <a:endParaRPr lang="en-CA" sz="2000" i="1" dirty="0" smtClean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lvl="1" algn="r"/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Modelling tools…</a:t>
            </a:r>
            <a:endParaRPr lang="en-US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212976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376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CA" smtClean="0"/>
              <a:t>Observations, Theories and Models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5</a:t>
            </a:fld>
            <a:endParaRPr lang="en-CA"/>
          </a:p>
        </p:txBody>
      </p:sp>
      <p:sp>
        <p:nvSpPr>
          <p:cNvPr id="7" name="TextBox 6"/>
          <p:cNvSpPr txBox="1"/>
          <p:nvPr/>
        </p:nvSpPr>
        <p:spPr>
          <a:xfrm>
            <a:off x="683568" y="980728"/>
            <a:ext cx="7920880" cy="440120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Economists illustrate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evaluate their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models using a set of </a:t>
            </a: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techniques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tools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namely:</a:t>
            </a:r>
          </a:p>
          <a:p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	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Verbal explanations</a:t>
            </a: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Diagrams</a:t>
            </a: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Algebra</a:t>
            </a: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Data tables and charts</a:t>
            </a: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Statistical tests                                   </a:t>
            </a:r>
          </a:p>
          <a:p>
            <a:pPr lvl="1" algn="r"/>
            <a:endParaRPr lang="en-US" sz="2000" i="1" dirty="0" smtClean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lvl="1" algn="r"/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Illustration……</a:t>
            </a:r>
          </a:p>
        </p:txBody>
      </p:sp>
    </p:spTree>
    <p:extLst>
      <p:ext uri="{BB962C8B-B14F-4D97-AF65-F5344CB8AC3E}">
        <p14:creationId xmlns:p14="http://schemas.microsoft.com/office/powerpoint/2010/main" val="23502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Illustration: A Simple Economic Model 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6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179512" y="980728"/>
            <a:ext cx="8856984" cy="440120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en-US" sz="2000" i="1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Theory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: Mortgage rates determine the finance cost of buying a house, therefore we: </a:t>
            </a:r>
            <a:endParaRPr lang="en-US" sz="2000" dirty="0" smtClean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endParaRPr lang="en-US" sz="2000" dirty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Hypothesize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that</a:t>
            </a:r>
            <a:r>
              <a:rPr lang="en-US" sz="2000" dirty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changes 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in mortgage rates </a:t>
            </a:r>
            <a:r>
              <a:rPr lang="en-US" sz="2000" i="1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cause</a:t>
            </a:r>
            <a:r>
              <a:rPr lang="en-US" sz="2000" dirty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 changes in house </a:t>
            </a:r>
            <a:r>
              <a:rPr lang="en-US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prices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sz="2000" dirty="0" smtClean="0">
              <a:solidFill>
                <a:srgbClr val="292934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Construct a model </a:t>
            </a:r>
            <a:r>
              <a:rPr lang="en-CA" sz="2000" dirty="0" smtClean="0">
                <a:solidFill>
                  <a:srgbClr val="292934"/>
                </a:solidFill>
                <a:latin typeface="Arial" pitchFamily="34" charset="0"/>
                <a:cs typeface="Arial" pitchFamily="34" charset="0"/>
              </a:rPr>
              <a:t>to test the hypothesis and </a:t>
            </a: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gather data </a:t>
            </a:r>
          </a:p>
          <a:p>
            <a:pPr marL="1143000" lvl="1" indent="-342900">
              <a:buFont typeface="Arial" pitchFamily="34" charset="0"/>
              <a:buChar char="•"/>
            </a:pPr>
            <a:endParaRPr lang="en-CA" sz="2000" i="1" dirty="0">
              <a:solidFill>
                <a:srgbClr val="3E5D78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Observe in the data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Increasing house  prices and falling mortgage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interest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rates simultaneously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Infer: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House prices are inversely related to mortgage rates</a:t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latin typeface="Arial" pitchFamily="34" charset="0"/>
                <a:cs typeface="Arial" pitchFamily="34" charset="0"/>
              </a:rPr>
              <a:t>Prediction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: Does the model help with prediction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331640" y="1672349"/>
            <a:ext cx="0" cy="331236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331640" y="4984717"/>
            <a:ext cx="3600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907704" y="1816365"/>
            <a:ext cx="2448272" cy="2664296"/>
          </a:xfrm>
          <a:prstGeom prst="line">
            <a:avLst/>
          </a:prstGeom>
          <a:ln w="38100">
            <a:solidFill>
              <a:schemeClr val="accent6">
                <a:lumMod val="75000"/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331640" y="3041780"/>
            <a:ext cx="1656184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987824" y="2968493"/>
            <a:ext cx="0" cy="201622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331640" y="3544557"/>
            <a:ext cx="216024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491880" y="3544557"/>
            <a:ext cx="0" cy="144016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208091" y="3041780"/>
            <a:ext cx="0" cy="504056"/>
          </a:xfrm>
          <a:prstGeom prst="straightConnector1">
            <a:avLst/>
          </a:prstGeom>
          <a:ln w="2222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077834" y="5442077"/>
            <a:ext cx="360040" cy="0"/>
          </a:xfrm>
          <a:prstGeom prst="straightConnector1">
            <a:avLst/>
          </a:prstGeom>
          <a:ln w="2222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88477" y="1268760"/>
            <a:ext cx="2167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Mortgage rate %</a:t>
            </a:r>
            <a:endParaRPr lang="en-CA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07162" y="3976605"/>
            <a:ext cx="724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house</a:t>
            </a:r>
            <a:endParaRPr lang="en-C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64406" y="4584607"/>
            <a:ext cx="2531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Average house price</a:t>
            </a:r>
            <a:endParaRPr lang="en-CA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74464" y="5053578"/>
            <a:ext cx="4267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3942" y="2778518"/>
            <a:ext cx="5052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6.0</a:t>
            </a: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5.0</a:t>
            </a:r>
            <a:endParaRPr lang="en-CA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3311860" y="2968493"/>
            <a:ext cx="252028" cy="31785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273566" y="5053578"/>
            <a:ext cx="4908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5589240"/>
            <a:ext cx="76876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Arial" pitchFamily="34" charset="0"/>
                <a:cs typeface="Arial" pitchFamily="34" charset="0"/>
              </a:rPr>
              <a:t>With all other things constant, the downward sloping  line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CA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CA" sz="2000" baseline="-25000" dirty="0" err="1" smtClean="0">
                <a:latin typeface="Arial" pitchFamily="34" charset="0"/>
                <a:cs typeface="Arial" pitchFamily="34" charset="0"/>
              </a:rPr>
              <a:t>house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represents a negative relationship between the two variables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Model in a Diagram 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7</a:t>
            </a:fld>
            <a:endParaRPr lang="en-CA"/>
          </a:p>
        </p:txBody>
      </p:sp>
      <p:sp>
        <p:nvSpPr>
          <p:cNvPr id="13" name="TextBox 12"/>
          <p:cNvSpPr txBox="1"/>
          <p:nvPr/>
        </p:nvSpPr>
        <p:spPr>
          <a:xfrm>
            <a:off x="3923928" y="1124744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Suppose the mortgage rate falls and we observe that prices rise, and vice versa</a:t>
            </a:r>
            <a:endParaRPr lang="en-CA" dirty="0"/>
          </a:p>
        </p:txBody>
      </p:sp>
      <p:sp>
        <p:nvSpPr>
          <p:cNvPr id="17" name="TextBox 16"/>
          <p:cNvSpPr txBox="1"/>
          <p:nvPr/>
        </p:nvSpPr>
        <p:spPr>
          <a:xfrm>
            <a:off x="4817762" y="2229829"/>
            <a:ext cx="34091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suggests a negative relationship between the two variables – as one rises the other falls. Let us represent this by the line </a:t>
            </a:r>
            <a:r>
              <a:rPr lang="en-US" dirty="0" err="1" smtClean="0"/>
              <a:t>P</a:t>
            </a:r>
            <a:r>
              <a:rPr lang="en-US" sz="2000" baseline="-25000" dirty="0" err="1" smtClean="0"/>
              <a:t>house</a:t>
            </a:r>
            <a:endParaRPr lang="en-CA" sz="2000" baseline="-25000" dirty="0"/>
          </a:p>
        </p:txBody>
      </p:sp>
      <p:sp>
        <p:nvSpPr>
          <p:cNvPr id="3" name="Oval 2"/>
          <p:cNvSpPr/>
          <p:nvPr/>
        </p:nvSpPr>
        <p:spPr>
          <a:xfrm>
            <a:off x="2916541" y="2990717"/>
            <a:ext cx="142566" cy="1589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Oval 10"/>
          <p:cNvSpPr/>
          <p:nvPr/>
        </p:nvSpPr>
        <p:spPr>
          <a:xfrm>
            <a:off x="3427328" y="3465428"/>
            <a:ext cx="129104" cy="1608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067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3" grpId="0"/>
      <p:bldP spid="17" grpId="0"/>
      <p:bldP spid="3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Economic Models in Different Forms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8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539552" y="1201976"/>
            <a:ext cx="79928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/>
              <a:t>The previous representation of the model was graphical</a:t>
            </a:r>
          </a:p>
          <a:p>
            <a:endParaRPr lang="en-CA" sz="2000" dirty="0" smtClean="0"/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/>
              <a:t>The model can also be expressed in simple algebraic or mathematical form</a:t>
            </a:r>
            <a:endParaRPr lang="en-CA" sz="2000" dirty="0"/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 smtClean="0"/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 smtClean="0"/>
          </a:p>
          <a:p>
            <a:pPr algn="r">
              <a:buClr>
                <a:srgbClr val="3E5D78"/>
              </a:buClr>
            </a:pPr>
            <a:r>
              <a:rPr lang="en-CA" sz="2000" dirty="0" smtClean="0">
                <a:solidFill>
                  <a:srgbClr val="3E5D78"/>
                </a:solidFill>
              </a:rPr>
              <a:t>Illustration…</a:t>
            </a:r>
            <a:endParaRPr lang="en-US" sz="2000" dirty="0">
              <a:solidFill>
                <a:srgbClr val="3E5D78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24944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926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The Model in ‘Algebra’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9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683568" y="1188035"/>
            <a:ext cx="770485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The relationship between mortgage rates (MR) and house prices that we have drawn is a straight line. Straight line functions are convenient and simple to work with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We will see below that such a line can be described completely by its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slope and the value of one of the intersection points </a:t>
            </a:r>
            <a:r>
              <a:rPr lang="en-CA" sz="2000" dirty="0" smtClean="0">
                <a:cs typeface="Times New Roman" pitchFamily="18" charset="0"/>
              </a:rPr>
              <a:t>with the axes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For now we infer that if the straight line we have inserted accurately reflects the relationship between mortgage rates and house prices, we could ‘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predict</a:t>
            </a:r>
            <a:r>
              <a:rPr lang="en-CA" sz="2000" dirty="0" smtClean="0">
                <a:cs typeface="Times New Roman" pitchFamily="18" charset="0"/>
              </a:rPr>
              <a:t>’ the impact of a change in the MR on prices</a:t>
            </a:r>
          </a:p>
          <a:p>
            <a:pPr>
              <a:buClr>
                <a:srgbClr val="3E5D78"/>
              </a:buClr>
            </a:pPr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We will write the equation for this line presently</a:t>
            </a:r>
            <a:endParaRPr lang="en-CA" sz="2000" dirty="0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3177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Variable, Data and Index Numbers 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10</a:t>
            </a:fld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467544" y="980728"/>
            <a:ext cx="80648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cs typeface="Times New Roman" pitchFamily="18" charset="0"/>
              </a:rPr>
              <a:t>Economic theories and models work with economic variables and are tested with economic data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Economic variables</a:t>
            </a:r>
            <a:r>
              <a:rPr lang="en-CA" sz="2000" dirty="0" smtClean="0">
                <a:cs typeface="Times New Roman" pitchFamily="18" charset="0"/>
              </a:rPr>
              <a:t>: </a:t>
            </a:r>
          </a:p>
          <a:p>
            <a:r>
              <a:rPr lang="en-CA" sz="2000" dirty="0" smtClean="0">
                <a:cs typeface="Times New Roman" pitchFamily="18" charset="0"/>
              </a:rPr>
              <a:t>	Measures that can take on different values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Economic data</a:t>
            </a:r>
            <a:r>
              <a:rPr lang="en-CA" sz="2000" dirty="0" smtClean="0">
                <a:cs typeface="Times New Roman" pitchFamily="18" charset="0"/>
              </a:rPr>
              <a:t>: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cs typeface="Times New Roman" pitchFamily="18" charset="0"/>
              </a:rPr>
              <a:t>Actual recorded values of variables</a:t>
            </a:r>
          </a:p>
          <a:p>
            <a:endParaRPr lang="en-CA" sz="2000" dirty="0">
              <a:cs typeface="Times New Roman" pitchFamily="18" charset="0"/>
            </a:endParaRPr>
          </a:p>
          <a:p>
            <a:r>
              <a:rPr lang="en-CA" sz="2000" dirty="0" smtClean="0">
                <a:cs typeface="Times New Roman" pitchFamily="18" charset="0"/>
              </a:rPr>
              <a:t>Forms of data: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Time series data </a:t>
            </a:r>
            <a:r>
              <a:rPr lang="en-CA" sz="2000" dirty="0" smtClean="0">
                <a:cs typeface="Times New Roman" pitchFamily="18" charset="0"/>
              </a:rPr>
              <a:t>of different frequencies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Cross-section data</a:t>
            </a:r>
            <a:endParaRPr lang="en-CA" sz="2000" dirty="0" smtClean="0">
              <a:cs typeface="Times New Roman" pitchFamily="18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Longitudinal data   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algn="r"/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                         </a:t>
            </a:r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Illustrations….</a:t>
            </a:r>
            <a:endParaRPr lang="en-CA" sz="2000" i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03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281239" y="1223373"/>
            <a:ext cx="56185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0700" algn="ctr"/>
                <a:tab pos="1231900" algn="ctr"/>
                <a:tab pos="1828800" algn="ctr"/>
                <a:tab pos="2908300" algn="l"/>
                <a:tab pos="3810000" algn="ctr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3E5D7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TABLE 2.1  House Prices by Time Period</a:t>
            </a: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rgbClr val="3E5D78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91199" y="5661248"/>
            <a:ext cx="6976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520700" algn="ctr"/>
                <a:tab pos="1231900" algn="ctr"/>
                <a:tab pos="1828800" algn="ctr"/>
                <a:tab pos="2908300" algn="l"/>
                <a:tab pos="3810000" algn="ctr"/>
              </a:tabLst>
            </a:pPr>
            <a:r>
              <a:rPr lang="en-US" sz="1200" i="1" dirty="0">
                <a:ea typeface="Times New Roman" pitchFamily="18" charset="0"/>
                <a:cs typeface="Times New Roman" pitchFamily="18" charset="0"/>
              </a:rPr>
              <a:t>Source:</a:t>
            </a:r>
            <a:r>
              <a:rPr lang="en-US" sz="1200" dirty="0">
                <a:ea typeface="Times New Roman" pitchFamily="18" charset="0"/>
                <a:cs typeface="Times New Roman" pitchFamily="18" charset="0"/>
              </a:rPr>
              <a:t> Prices for North Vancouver houses come from Royal Le Page and the CPI is obtained from </a:t>
            </a:r>
            <a:endParaRPr lang="en-US" sz="1200" dirty="0" smtClean="0"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520700" algn="ctr"/>
                <a:tab pos="1231900" algn="ctr"/>
                <a:tab pos="1828800" algn="ctr"/>
                <a:tab pos="2908300" algn="l"/>
                <a:tab pos="3810000" algn="ctr"/>
              </a:tabLst>
            </a:pPr>
            <a:r>
              <a:rPr lang="en-US" sz="1200" dirty="0" smtClean="0">
                <a:ea typeface="Times New Roman" pitchFamily="18" charset="0"/>
                <a:cs typeface="Times New Roman" pitchFamily="18" charset="0"/>
              </a:rPr>
              <a:t>Statistics </a:t>
            </a:r>
            <a:r>
              <a:rPr lang="en-US" sz="1200" dirty="0">
                <a:ea typeface="Times New Roman" pitchFamily="18" charset="0"/>
                <a:cs typeface="Times New Roman" pitchFamily="18" charset="0"/>
              </a:rPr>
              <a:t>Canada, </a:t>
            </a:r>
            <a:r>
              <a:rPr lang="en-US" sz="1200" dirty="0" smtClean="0">
                <a:ea typeface="Times New Roman" pitchFamily="18" charset="0"/>
                <a:cs typeface="Times New Roman" pitchFamily="18" charset="0"/>
              </a:rPr>
              <a:t>CANSIM </a:t>
            </a:r>
            <a:r>
              <a:rPr lang="en-US" sz="1200" dirty="0">
                <a:ea typeface="Times New Roman" pitchFamily="18" charset="0"/>
                <a:cs typeface="Times New Roman" pitchFamily="18" charset="0"/>
              </a:rPr>
              <a:t>II, Series V41692930 and author’s calculations.</a:t>
            </a:r>
            <a:endParaRPr lang="en-US" sz="1200" dirty="0">
              <a:cs typeface="Times New Roman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815067"/>
              </p:ext>
            </p:extLst>
          </p:nvPr>
        </p:nvGraphicFramePr>
        <p:xfrm>
          <a:off x="1126247" y="1845364"/>
          <a:ext cx="5829239" cy="38329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63523"/>
                <a:gridCol w="2207899"/>
                <a:gridCol w="1957817"/>
              </a:tblGrid>
              <a:tr h="191968">
                <a:tc gridSpan="3">
                  <a:txBody>
                    <a:bodyPr/>
                    <a:lstStyle/>
                    <a:p>
                      <a:pPr algn="just">
                        <a:lnSpc>
                          <a:spcPts val="1050"/>
                        </a:lnSpc>
                        <a:spcAft>
                          <a:spcPts val="600"/>
                        </a:spcAft>
                      </a:pPr>
                      <a:endParaRPr lang="en-CA" sz="900" dirty="0">
                        <a:solidFill>
                          <a:srgbClr val="000000"/>
                        </a:solidFill>
                        <a:effectLst/>
                        <a:latin typeface="StoneSansStd-Phonetic"/>
                        <a:ea typeface="Times New Roman"/>
                        <a:cs typeface="StoneSansStd-Phonetic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69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3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824007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Date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Price of detached bungalows, N. Vancouver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House price </a:t>
                      </a: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index</a:t>
                      </a:r>
                    </a:p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(1999Q1=100)</a:t>
                      </a:r>
                      <a:endParaRPr lang="en-CA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74669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2006Q1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580,000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175.76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74669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2007Q1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630,000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190.91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74669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2008Q1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710,000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215.15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74669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2009Q1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605,000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183.33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74669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2010Q1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740,000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224.24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85613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2011Q1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800,000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242.42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274669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 smtClean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2012Q1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870,000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Cambria" pitchFamily="18" charset="0"/>
                        </a:rPr>
                        <a:t>263.33</a:t>
                      </a: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594481">
                <a:tc gridSpan="3">
                  <a:txBody>
                    <a:bodyPr/>
                    <a:lstStyle/>
                    <a:p>
                      <a:pPr algn="just" fontAlgn="base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520700" algn="ctr"/>
                          <a:tab pos="1231900" algn="ctr"/>
                          <a:tab pos="1828800" algn="ctr"/>
                          <a:tab pos="2908300" algn="l"/>
                          <a:tab pos="3810000" algn="ctr"/>
                        </a:tabLst>
                      </a:pPr>
                      <a:endParaRPr lang="en-CA" sz="1800" b="1" dirty="0">
                        <a:solidFill>
                          <a:schemeClr val="tx2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Donut 9"/>
          <p:cNvSpPr/>
          <p:nvPr/>
        </p:nvSpPr>
        <p:spPr>
          <a:xfrm>
            <a:off x="1475656" y="3101068"/>
            <a:ext cx="914400" cy="327932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3347864" y="3101068"/>
            <a:ext cx="1058416" cy="327932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Donut 11"/>
          <p:cNvSpPr/>
          <p:nvPr/>
        </p:nvSpPr>
        <p:spPr>
          <a:xfrm>
            <a:off x="1495751" y="4757252"/>
            <a:ext cx="914400" cy="327932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3" name="Donut 12"/>
          <p:cNvSpPr/>
          <p:nvPr/>
        </p:nvSpPr>
        <p:spPr>
          <a:xfrm>
            <a:off x="3347864" y="4757252"/>
            <a:ext cx="1058416" cy="327932"/>
          </a:xfrm>
          <a:prstGeom prst="donut">
            <a:avLst>
              <a:gd name="adj" fmla="val 0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Time Series Data in a Table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11</a:t>
            </a:fld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7452320" y="2060848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Column 3 will be used later..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84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 animBg="1"/>
      <p:bldP spid="12" grpId="0" animBg="1"/>
      <p:bldP spid="13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285921"/>
              </p:ext>
            </p:extLst>
          </p:nvPr>
        </p:nvGraphicFramePr>
        <p:xfrm>
          <a:off x="501051" y="1267656"/>
          <a:ext cx="6408712" cy="4733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Time Series Data Plotted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12</a:t>
            </a:fld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7236296" y="1484784"/>
            <a:ext cx="15121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This is a plot of the house price series – going back to 1999. The line joins every pair of date-price points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236296" y="4293096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For example, 2009, Q1 prices fall to $605,000  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5580112" y="3789040"/>
            <a:ext cx="1656184" cy="50405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20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1">
        <p:bldAsOne/>
      </p:bldGraphic>
      <p:bldP spid="3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Interpretation of Plots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13</a:t>
            </a:fld>
            <a:endParaRPr lang="en-CA"/>
          </a:p>
        </p:txBody>
      </p:sp>
      <p:pic>
        <p:nvPicPr>
          <p:cNvPr id="6" name="Picture 5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078" r="10729" b="21754"/>
          <a:stretch/>
        </p:blipFill>
        <p:spPr>
          <a:xfrm>
            <a:off x="683568" y="1084588"/>
            <a:ext cx="3816424" cy="2920476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786" r="18662" b="19659"/>
          <a:stretch/>
        </p:blipFill>
        <p:spPr>
          <a:xfrm>
            <a:off x="4381876" y="980728"/>
            <a:ext cx="3574500" cy="299290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3568" y="4509120"/>
            <a:ext cx="79208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200" dirty="0" smtClean="0"/>
              <a:t>These plots present the same information</a:t>
            </a:r>
          </a:p>
          <a:p>
            <a:endParaRPr lang="en-CA" sz="2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200" dirty="0" smtClean="0"/>
              <a:t>The vertical axis has been compressed in the second figure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55810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764273"/>
              </p:ext>
            </p:extLst>
          </p:nvPr>
        </p:nvGraphicFramePr>
        <p:xfrm>
          <a:off x="971600" y="1151915"/>
          <a:ext cx="6840761" cy="4608517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250148"/>
                <a:gridCol w="933027"/>
                <a:gridCol w="930870"/>
                <a:gridCol w="930870"/>
                <a:gridCol w="930870"/>
                <a:gridCol w="934106"/>
                <a:gridCol w="930870"/>
              </a:tblGrid>
              <a:tr h="613797">
                <a:tc grid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Table 2.2 Unemployment rates, Canada and Provinces, monthly 2012 </a:t>
                      </a:r>
                      <a:r>
                        <a:rPr lang="en-CA" sz="1800" b="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en-C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(% </a:t>
                      </a:r>
                      <a:r>
                        <a:rPr lang="en-CA" sz="1400" b="0" dirty="0">
                          <a:solidFill>
                            <a:schemeClr val="tx1"/>
                          </a:solidFill>
                          <a:effectLst/>
                        </a:rPr>
                        <a:t>seasonally adjusted)</a:t>
                      </a:r>
                      <a:endParaRPr lang="en-CA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06899">
                <a:tc>
                  <a:txBody>
                    <a:bodyPr/>
                    <a:lstStyle/>
                    <a:p>
                      <a:pPr indent="228600" algn="just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en-US" sz="1600" b="1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en-CA" sz="1600" b="1" dirty="0">
                        <a:solidFill>
                          <a:schemeClr val="tx2"/>
                        </a:solidFill>
                        <a:effectLst/>
                        <a:latin typeface="StoneSerifStd-Phonetic"/>
                        <a:ea typeface="Times New Roman"/>
                        <a:cs typeface="StoneSerifStd-Phonetic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Jan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Feb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Mar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Apr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May 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Jun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CANADA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7.3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NFLD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13.5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13.0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12.0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13.0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PEI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12.2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10.5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11.3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NS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NB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9.5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10.1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12.2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9.8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9.5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QUE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8.4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8.0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7.7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ONT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8.1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MAN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5.4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5.1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5.2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SASK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4.8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4.5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ALTA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5.3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4.9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4.5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4.6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119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chemeClr val="tx1"/>
                          </a:solidFill>
                          <a:effectLst/>
                        </a:rPr>
                        <a:t>BC</a:t>
                      </a:r>
                      <a:endParaRPr lang="en-CA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6.9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6.9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7.0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>
                          <a:solidFill>
                            <a:schemeClr val="tx1"/>
                          </a:solidFill>
                          <a:effectLst/>
                        </a:rPr>
                        <a:t>6.2</a:t>
                      </a:r>
                      <a:endParaRPr lang="en-CA" sz="16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7.4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6.6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</a:tr>
              <a:tr h="306899">
                <a:tc gridSpan="7">
                  <a:txBody>
                    <a:bodyPr/>
                    <a:lstStyle/>
                    <a:p>
                      <a:pPr indent="228600" algn="just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Source: Statistics Canada CANSIM Table 282-0087</a:t>
                      </a:r>
                      <a:endParaRPr lang="en-CA" sz="1400" b="0" dirty="0">
                        <a:solidFill>
                          <a:schemeClr val="tx1"/>
                        </a:solidFill>
                        <a:effectLst/>
                        <a:latin typeface="StoneSerifStd-Phonetic"/>
                        <a:ea typeface="Times New Roman"/>
                        <a:cs typeface="StoneSerifStd-Phonetic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134969" y="1988840"/>
            <a:ext cx="648072" cy="338437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Cross – Section Data Table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14</a:t>
            </a:fld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1187624" y="5877272"/>
            <a:ext cx="6696744" cy="369332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 smtClean="0"/>
              <a:t>Canada’s provinces at a moment in time form a cross-section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1123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Index Numbers 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04056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15</a:t>
            </a:fld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27852" y="1052736"/>
                <a:ext cx="8492619" cy="39678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Are means of representing data more simply</a:t>
                </a:r>
              </a:p>
              <a:p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Express values of variables relative to a base value</a:t>
                </a: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CA" sz="2000" b="1" i="1" smtClean="0">
                        <a:solidFill>
                          <a:srgbClr val="3E5D78"/>
                        </a:solidFill>
                        <a:latin typeface="Cambria Math"/>
                        <a:cs typeface="Times New Roman" pitchFamily="18" charset="0"/>
                      </a:rPr>
                      <m:t>𝑽𝒂𝒍𝒖𝒆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𝑜𝑓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𝑖𝑛𝑑𝑒𝑥</m:t>
                    </m:r>
                    <m:r>
                      <a:rPr lang="en-CA" sz="2000" b="0" i="1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= </m:t>
                    </m:r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Absolute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value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in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year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t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Absolute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value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in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base</m:t>
                        </m:r>
                        <m: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CA" sz="2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year</m:t>
                        </m:r>
                      </m:den>
                    </m:f>
                    <m:r>
                      <m:rPr>
                        <m:sty m:val="p"/>
                      </m:rPr>
                      <a:rPr lang="en-CA" sz="20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x</m:t>
                    </m:r>
                    <m:r>
                      <a:rPr lang="en-CA" sz="20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100</m:t>
                    </m:r>
                  </m:oMath>
                </a14:m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Index numbers do not depend on units of measure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Interpretation is easy with reference to base year</a:t>
                </a: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algn="r"/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Illustration…</a:t>
                </a:r>
                <a:endParaRPr lang="en-CA" sz="2000" i="1" dirty="0">
                  <a:solidFill>
                    <a:srgbClr val="3E5D78"/>
                  </a:solidFill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52" y="1052736"/>
                <a:ext cx="8492619" cy="3967817"/>
              </a:xfrm>
              <a:prstGeom prst="rect">
                <a:avLst/>
              </a:prstGeom>
              <a:blipFill rotWithShape="1">
                <a:blip r:embed="rId2"/>
                <a:stretch>
                  <a:fillRect l="-646" t="-614" r="-718" b="-184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742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Price indexes in Table 2.1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16</a:t>
            </a:fld>
            <a:endParaRPr lang="en-CA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685854"/>
              </p:ext>
            </p:extLst>
          </p:nvPr>
        </p:nvGraphicFramePr>
        <p:xfrm>
          <a:off x="827584" y="1556792"/>
          <a:ext cx="6096000" cy="431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661238">
                <a:tc>
                  <a:txBody>
                    <a:bodyPr/>
                    <a:lstStyle/>
                    <a:p>
                      <a:r>
                        <a:rPr lang="en-CA" dirty="0" smtClean="0"/>
                        <a:t>Year, Q1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Price in $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House Price Index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100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345,000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104.6</a:t>
                      </a:r>
                      <a:endParaRPr lang="en-US" dirty="0"/>
                    </a:p>
                  </a:txBody>
                  <a:tcPr/>
                </a:tc>
              </a:tr>
              <a:tr h="342880"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…</a:t>
                      </a:r>
                      <a:endParaRPr lang="en-US" dirty="0"/>
                    </a:p>
                  </a:txBody>
                  <a:tcPr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580,000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175.8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190.9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215.2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605,000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183.3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740,000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224.2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242.4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054">
                <a:tc>
                  <a:txBody>
                    <a:bodyPr/>
                    <a:lstStyle/>
                    <a:p>
                      <a:r>
                        <a:rPr lang="en-CA" dirty="0" smtClean="0"/>
                        <a:t>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870,000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600"/>
                        </a:spcAft>
                        <a:tabLst>
                          <a:tab pos="572770" algn="dec"/>
                        </a:tabLs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263.3</a:t>
                      </a:r>
                      <a:endParaRPr lang="en-US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584" y="6046813"/>
            <a:ext cx="6480720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Relative to 1999Q1 house prices in 2009Q1 increased 83.3%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7308304" y="1844824"/>
            <a:ext cx="1512168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CA" dirty="0" smtClean="0"/>
              <a:t>Relative to 1999Q1, house prices in 2012 increased 163.3%</a:t>
            </a:r>
            <a:endParaRPr lang="en-US" dirty="0"/>
          </a:p>
        </p:txBody>
      </p:sp>
      <p:sp>
        <p:nvSpPr>
          <p:cNvPr id="10" name="Donut 9"/>
          <p:cNvSpPr/>
          <p:nvPr/>
        </p:nvSpPr>
        <p:spPr>
          <a:xfrm>
            <a:off x="4700932" y="4293096"/>
            <a:ext cx="1167212" cy="505780"/>
          </a:xfrm>
          <a:prstGeom prst="donut">
            <a:avLst>
              <a:gd name="adj" fmla="val 6409"/>
            </a:avLst>
          </a:prstGeom>
          <a:solidFill>
            <a:srgbClr val="C00000"/>
          </a:solid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4716016" y="5373216"/>
            <a:ext cx="1167212" cy="577788"/>
          </a:xfrm>
          <a:prstGeom prst="donut">
            <a:avLst>
              <a:gd name="adj" fmla="val 6409"/>
            </a:avLst>
          </a:prstGeom>
          <a:solidFill>
            <a:srgbClr val="C00000"/>
          </a:solid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3568" y="1012666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We can use the data in columns 1 &amp; 2 to construct a price index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5564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Constructing a House Price Index 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17</a:t>
            </a:fld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79512" y="1052736"/>
                <a:ext cx="8856984" cy="3036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Select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 as the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base year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in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 = $330,000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price index for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</a:p>
              <a:p>
                <a:r>
                  <a:rPr lang="en-CA" sz="2000" dirty="0">
                    <a:solidFill>
                      <a:schemeClr val="tx1"/>
                    </a:solidFill>
                  </a:rPr>
                  <a:t>	</a:t>
                </a:r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r>
                  <a:rPr lang="en-CA" sz="2000" dirty="0">
                    <a:solidFill>
                      <a:schemeClr val="tx1"/>
                    </a:solidFill>
                  </a:rPr>
                  <a:t>	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 smtClean="0">
                    <a:solidFill>
                      <a:schemeClr val="tx1"/>
                    </a:solidFill>
                  </a:rPr>
                  <a:t> x 100 = 100.0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The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base year value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of  the index is 100.0</a:t>
                </a:r>
                <a:endParaRPr lang="en-CA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052736"/>
                <a:ext cx="8856984" cy="3036409"/>
              </a:xfrm>
              <a:prstGeom prst="rect">
                <a:avLst/>
              </a:prstGeom>
              <a:blipFill rotWithShape="1">
                <a:blip r:embed="rId2"/>
                <a:stretch>
                  <a:fillRect l="-551" t="-803" b="-281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3491880" y="4680005"/>
            <a:ext cx="2160240" cy="1413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655862"/>
            <a:ext cx="2162509" cy="1437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42427"/>
            <a:ext cx="2160241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225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Constructing a House Price Index (cont’d)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18</a:t>
            </a:fld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67544" y="1052736"/>
                <a:ext cx="8064896" cy="44416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Clr>
                    <a:srgbClr val="3E5D78"/>
                  </a:buClr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</a:t>
                </a:r>
                <a:r>
                  <a:rPr lang="en-CA" sz="2000" dirty="0">
                    <a:solidFill>
                      <a:schemeClr val="tx1"/>
                    </a:solidFill>
                  </a:rPr>
                  <a:t>base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year 1999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$330,000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2008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$710,000</a:t>
                </a:r>
              </a:p>
              <a:p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</a:t>
                </a:r>
                <a:r>
                  <a:rPr lang="en-CA" sz="2000" dirty="0">
                    <a:solidFill>
                      <a:srgbClr val="3E5D78"/>
                    </a:solidFill>
                  </a:rPr>
                  <a:t>price index 2008</a:t>
                </a:r>
                <a:r>
                  <a:rPr lang="en-CA" sz="2000" baseline="-25000" dirty="0">
                    <a:solidFill>
                      <a:srgbClr val="3E5D78"/>
                    </a:solidFill>
                  </a:rPr>
                  <a:t>Q1</a:t>
                </a:r>
                <a:r>
                  <a:rPr lang="en-CA" sz="2000" dirty="0">
                    <a:solidFill>
                      <a:srgbClr val="3E5D78"/>
                    </a:solidFill>
                  </a:rPr>
                  <a:t>  </a:t>
                </a:r>
                <a:r>
                  <a:rPr lang="en-CA" sz="2000" dirty="0">
                    <a:solidFill>
                      <a:schemeClr val="tx1"/>
                    </a:solidFill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$710,000</m:t>
                        </m:r>
                      </m:num>
                      <m:den>
                        <m:r>
                          <a:rPr lang="en-CA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>
                    <a:solidFill>
                      <a:schemeClr val="tx1"/>
                    </a:solidFill>
                  </a:rPr>
                  <a:t> x 100 = 215.15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Average house price 2012</a:t>
                </a:r>
                <a:r>
                  <a:rPr lang="en-CA" sz="2000" baseline="-25000" dirty="0" smtClean="0">
                    <a:solidFill>
                      <a:schemeClr val="tx1"/>
                    </a:solidFill>
                  </a:rPr>
                  <a:t>Q1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: $870, 000</a:t>
                </a:r>
              </a:p>
              <a:p>
                <a:endParaRPr lang="en-CA" sz="2000" dirty="0" smtClean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House 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price index 2012</a:t>
                </a:r>
                <a:r>
                  <a:rPr lang="en-CA" sz="2000" baseline="-25000" dirty="0" smtClean="0">
                    <a:solidFill>
                      <a:srgbClr val="3E5D78"/>
                    </a:solidFill>
                  </a:rPr>
                  <a:t>Q1</a:t>
                </a:r>
                <a:r>
                  <a:rPr lang="en-CA" sz="2000" dirty="0" smtClean="0">
                    <a:solidFill>
                      <a:srgbClr val="3E5D78"/>
                    </a:solidFill>
                  </a:rPr>
                  <a:t> </a:t>
                </a:r>
                <a:r>
                  <a:rPr lang="en-CA" sz="2000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$870,000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$330,000</m:t>
                        </m:r>
                      </m:den>
                    </m:f>
                  </m:oMath>
                </a14:m>
                <a:r>
                  <a:rPr lang="en-CA" sz="2000" dirty="0" smtClean="0">
                    <a:solidFill>
                      <a:schemeClr val="tx1"/>
                    </a:solidFill>
                  </a:rPr>
                  <a:t>  x 100 = 263.33</a:t>
                </a:r>
              </a:p>
              <a:p>
                <a:endParaRPr lang="en-CA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</a:rPr>
                  <a:t>These are the index values in table 2.1 </a:t>
                </a:r>
              </a:p>
              <a:p>
                <a:pPr algn="r"/>
                <a:endParaRPr lang="en-CA" sz="2000" i="1" dirty="0" smtClean="0">
                  <a:solidFill>
                    <a:srgbClr val="3E5D78"/>
                  </a:solidFill>
                </a:endParaRPr>
              </a:p>
              <a:p>
                <a:pPr algn="r"/>
                <a:r>
                  <a:rPr lang="en-CA" sz="2000" i="1" dirty="0" smtClean="0">
                    <a:solidFill>
                      <a:srgbClr val="3E5D78"/>
                    </a:solidFill>
                  </a:rPr>
                  <a:t>Let`s look again…</a:t>
                </a:r>
                <a:endParaRPr lang="en-CA" sz="2000" i="1" dirty="0">
                  <a:solidFill>
                    <a:srgbClr val="3E5D78"/>
                  </a:solidFill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052736"/>
                <a:ext cx="8064896" cy="4441601"/>
              </a:xfrm>
              <a:prstGeom prst="rect">
                <a:avLst/>
              </a:prstGeom>
              <a:blipFill rotWithShape="1">
                <a:blip r:embed="rId2"/>
                <a:stretch>
                  <a:fillRect l="-680" t="-549" r="-756" b="-164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366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Composite Index Numbers 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19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179512" y="980728"/>
            <a:ext cx="85689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Examples:</a:t>
            </a:r>
            <a:b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</a:br>
            <a:endParaRPr lang="en-CA" sz="1400" i="1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A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fuel price index</a:t>
            </a:r>
            <a:r>
              <a:rPr lang="en-CA" sz="2000" dirty="0" smtClean="0">
                <a:cs typeface="Times New Roman" pitchFamily="18" charset="0"/>
              </a:rPr>
              <a:t>: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cs typeface="Times New Roman" pitchFamily="18" charset="0"/>
              </a:rPr>
              <a:t>- based on an average of prices of different fuels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A </a:t>
            </a:r>
            <a:r>
              <a:rPr lang="en-CA" sz="2000" dirty="0">
                <a:solidFill>
                  <a:srgbClr val="3E5D78"/>
                </a:solidFill>
                <a:cs typeface="Times New Roman" pitchFamily="18" charset="0"/>
              </a:rPr>
              <a:t>consumer price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index </a:t>
            </a:r>
            <a:r>
              <a:rPr lang="en-CA" sz="2000" dirty="0" smtClean="0">
                <a:cs typeface="Times New Roman" pitchFamily="18" charset="0"/>
              </a:rPr>
              <a:t>(CPI)</a:t>
            </a:r>
            <a:endParaRPr lang="en-CA" sz="2000" dirty="0">
              <a:cs typeface="Times New Roman" pitchFamily="18" charset="0"/>
            </a:endParaRPr>
          </a:p>
          <a:p>
            <a:r>
              <a:rPr lang="en-CA" sz="2000" dirty="0">
                <a:cs typeface="Times New Roman" pitchFamily="18" charset="0"/>
              </a:rPr>
              <a:t>	- based on a ‘basket’ of consumer </a:t>
            </a:r>
            <a:r>
              <a:rPr lang="en-CA" sz="2000" dirty="0" smtClean="0">
                <a:cs typeface="Times New Roman" pitchFamily="18" charset="0"/>
              </a:rPr>
              <a:t>goods and services</a:t>
            </a:r>
            <a:endParaRPr lang="en-CA" sz="2000" dirty="0">
              <a:cs typeface="Times New Roman" pitchFamily="18" charset="0"/>
            </a:endParaRPr>
          </a:p>
          <a:p>
            <a:pPr marL="514350" indent="-514350">
              <a:buAutoNum type="alphaLcParenR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A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wage rate index</a:t>
            </a:r>
          </a:p>
          <a:p>
            <a:r>
              <a:rPr lang="en-CA" sz="2000" dirty="0">
                <a:cs typeface="Times New Roman" pitchFamily="18" charset="0"/>
              </a:rPr>
              <a:t> </a:t>
            </a:r>
            <a:r>
              <a:rPr lang="en-CA" sz="2000" dirty="0" smtClean="0">
                <a:cs typeface="Times New Roman" pitchFamily="18" charset="0"/>
              </a:rPr>
              <a:t> 	- based on an average of earnings in different occupations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71" b="15509"/>
          <a:stretch/>
        </p:blipFill>
        <p:spPr bwMode="auto">
          <a:xfrm>
            <a:off x="1057879" y="4748630"/>
            <a:ext cx="1929945" cy="1332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90" b="15212"/>
          <a:stretch/>
        </p:blipFill>
        <p:spPr bwMode="auto">
          <a:xfrm>
            <a:off x="3656357" y="4748630"/>
            <a:ext cx="1923755" cy="134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97" b="16382"/>
          <a:stretch/>
        </p:blipFill>
        <p:spPr bwMode="auto">
          <a:xfrm>
            <a:off x="6224188" y="4748630"/>
            <a:ext cx="1948211" cy="134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821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 Fuel Price Index 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20</a:t>
            </a:fld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683568" y="1124744"/>
            <a:ext cx="763284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A </a:t>
            </a:r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weighted average </a:t>
            </a:r>
            <a:r>
              <a:rPr lang="en-CA" sz="2000" dirty="0" smtClean="0">
                <a:cs typeface="Times New Roman" pitchFamily="18" charset="0"/>
              </a:rPr>
              <a:t>of different fuel prices</a:t>
            </a:r>
          </a:p>
          <a:p>
            <a:pPr marL="457200" indent="-457200">
              <a:buFont typeface="Wingdings" pitchFamily="2" charset="2"/>
              <a:buChar char="q"/>
            </a:pPr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Weights based on relative importance of the component in the overall index – e.g. the percentage of total fuel used</a:t>
            </a:r>
          </a:p>
          <a:p>
            <a:pPr marL="457200" indent="-457200">
              <a:buFont typeface="Wingdings" pitchFamily="2" charset="2"/>
              <a:buChar char="q"/>
            </a:pPr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Example</a:t>
            </a:r>
            <a:r>
              <a:rPr lang="en-CA" sz="2000" dirty="0" smtClean="0">
                <a:cs typeface="Times New Roman" pitchFamily="18" charset="0"/>
              </a:rPr>
              <a:t>:</a:t>
            </a:r>
          </a:p>
          <a:p>
            <a:endParaRPr lang="en-CA" sz="2000" dirty="0">
              <a:cs typeface="Times New Roman" pitchFamily="18" charset="0"/>
            </a:endParaRPr>
          </a:p>
          <a:p>
            <a:r>
              <a:rPr lang="en-CA" sz="2000" dirty="0" smtClean="0">
                <a:cs typeface="Times New Roman" pitchFamily="18" charset="0"/>
              </a:rPr>
              <a:t>	Fuel price index  = 0.6 x oil price index 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cs typeface="Times New Roman" pitchFamily="18" charset="0"/>
              </a:rPr>
              <a:t>	+ 0.25 x natural gas price index 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cs typeface="Times New Roman" pitchFamily="18" charset="0"/>
              </a:rPr>
              <a:t>	+ 0.15 x coal price index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endParaRPr lang="en-CA" sz="2000" dirty="0">
              <a:cs typeface="Times New Roman" pitchFamily="18" charset="0"/>
            </a:endParaRPr>
          </a:p>
          <a:p>
            <a:pPr algn="r"/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Figure 2.3 illustrates…</a:t>
            </a:r>
            <a:r>
              <a:rPr lang="en-CA" sz="2000" dirty="0" smtClean="0">
                <a:cs typeface="Times New Roman" pitchFamily="18" charset="0"/>
              </a:rPr>
              <a:t> </a:t>
            </a:r>
            <a:endParaRPr lang="en-CA" sz="20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42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Fuel Price Index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21</a:t>
            </a:fld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7" b="4623"/>
          <a:stretch/>
        </p:blipFill>
        <p:spPr bwMode="auto">
          <a:xfrm>
            <a:off x="971600" y="1268760"/>
            <a:ext cx="7200799" cy="4789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589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Consumer Price Index (CPI) 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22</a:t>
            </a:fld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43608" y="1556792"/>
                <a:ext cx="7056784" cy="24215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CPI</a:t>
                </a: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00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𝐶𝑜𝑠𝑡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𝑜𝑓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𝑏𝑎𝑠𝑘𝑒𝑡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𝑦𝑒𝑎𝑟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𝑝𝑟𝑖𝑐𝑒𝑠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𝐶𝑜𝑠𝑡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𝑜𝑓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𝑏𝑎𝑠𝑘𝑒𝑡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𝑏𝑎𝑠𝑒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𝑦𝑒𝑎𝑟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𝑝𝑟𝑖𝑐𝑒𝑠</m:t>
                        </m:r>
                      </m:den>
                    </m:f>
                  </m:oMath>
                </a14:m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x 100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Measures  the ‘</a:t>
                </a:r>
                <a:r>
                  <a:rPr lang="en-CA" sz="2000" dirty="0" smtClean="0">
                    <a:solidFill>
                      <a:srgbClr val="3E5D78"/>
                    </a:solidFill>
                    <a:cs typeface="Times New Roman" pitchFamily="18" charset="0"/>
                  </a:rPr>
                  <a:t>cost of living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’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b="1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Inflation rate</a:t>
                </a:r>
                <a:r>
                  <a:rPr lang="en-CA" sz="2000" b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 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= annual % increase in CPI</a:t>
                </a:r>
              </a:p>
              <a:p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CA" sz="2000" b="1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Deflation rate</a:t>
                </a:r>
                <a:r>
                  <a:rPr lang="en-CA" sz="2000" b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= annual % decrease in CPI</a:t>
                </a:r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1556792"/>
                <a:ext cx="7056784" cy="2421560"/>
              </a:xfrm>
              <a:prstGeom prst="rect">
                <a:avLst/>
              </a:prstGeom>
              <a:blipFill rotWithShape="1">
                <a:blip r:embed="rId2"/>
                <a:stretch>
                  <a:fillRect l="-691" b="-351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844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CA" smtClean="0"/>
              <a:t>Nominal and  Real Values Using CPI 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23</a:t>
            </a:fld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55576" y="1124744"/>
                <a:ext cx="7704856" cy="515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b="1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Nominal price Index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: based on current $ price</a:t>
                </a:r>
              </a:p>
              <a:p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b="1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Real index</a:t>
                </a: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CA" sz="2000" b="0" i="1" smtClean="0">
                        <a:solidFill>
                          <a:srgbClr val="3E5D78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  <m:f>
                      <m:fPr>
                        <m:ctrlPr>
                          <a:rPr lang="en-CA" sz="200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𝑛𝑜𝑚𝑖𝑛𝑎𝑙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𝑝𝑟𝑖𝑐𝑒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𝑖𝑛𝑑𝑒𝑥</m:t>
                        </m:r>
                      </m:num>
                      <m:den>
                        <m:r>
                          <a:rPr lang="en-CA" sz="2000" b="0" i="1" smtClean="0">
                            <a:solidFill>
                              <a:srgbClr val="3E5D78"/>
                            </a:solidFill>
                            <a:latin typeface="Cambria Math"/>
                            <a:cs typeface="Times New Roman" pitchFamily="18" charset="0"/>
                          </a:rPr>
                          <m:t>𝐶𝑃𝐼</m:t>
                        </m:r>
                      </m:den>
                    </m:f>
                  </m:oMath>
                </a14:m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 x 100 </a:t>
                </a:r>
              </a:p>
              <a:p>
                <a:r>
                  <a:rPr lang="en-CA" sz="2000" i="1" dirty="0">
                    <a:cs typeface="Times New Roman" pitchFamily="18" charset="0"/>
                  </a:rPr>
                  <a:t>	</a:t>
                </a:r>
                <a:r>
                  <a:rPr lang="en-CA" sz="2000" i="1" dirty="0" smtClean="0">
                    <a:cs typeface="Times New Roman" pitchFamily="18" charset="0"/>
                  </a:rPr>
                  <a:t>(also called a ‘constant dollar index)</a:t>
                </a:r>
              </a:p>
              <a:p>
                <a:pPr marL="457200" indent="-457200">
                  <a:buFont typeface="Wingdings" pitchFamily="2" charset="2"/>
                  <a:buChar char="q"/>
                </a:pPr>
                <a:endParaRPr lang="en-CA" sz="2000" dirty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r>
                  <a:rPr lang="en-CA" sz="2000" b="1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Example…</a:t>
                </a:r>
              </a:p>
              <a:p>
                <a:r>
                  <a:rPr lang="en-CA" sz="800" dirty="0" smtClean="0">
                    <a:cs typeface="Times New Roman" pitchFamily="18" charset="0"/>
                  </a:rPr>
                  <a:t> </a:t>
                </a:r>
                <a:r>
                  <a:rPr lang="en-CA" sz="2000" dirty="0" smtClean="0">
                    <a:cs typeface="Times New Roman" pitchFamily="18" charset="0"/>
                  </a:rPr>
                  <a:t/>
                </a:r>
                <a:br>
                  <a:rPr lang="en-CA" sz="2000" dirty="0" smtClean="0">
                    <a:cs typeface="Times New Roman" pitchFamily="18" charset="0"/>
                  </a:rPr>
                </a:br>
                <a:r>
                  <a:rPr lang="en-CA" sz="2000" dirty="0" smtClean="0">
                    <a:cs typeface="Times New Roman" pitchFamily="18" charset="0"/>
                  </a:rPr>
                  <a:t>F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rom 2003 to 2011:</a:t>
                </a:r>
              </a:p>
              <a:p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                      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Nominal </a:t>
                </a:r>
                <a:r>
                  <a:rPr lang="en-CA" sz="2000" dirty="0">
                    <a:solidFill>
                      <a:schemeClr val="tx1"/>
                    </a:solidFill>
                    <a:cs typeface="Times New Roman" pitchFamily="18" charset="0"/>
                  </a:rPr>
                  <a:t>a</a:t>
                </a: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verage hourly earnings increased 27.5%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Consumer price index increased by 16.6%	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:endParaRPr lang="en-CA" sz="2000" dirty="0" smtClean="0">
                  <a:solidFill>
                    <a:schemeClr val="tx1"/>
                  </a:solidFill>
                  <a:cs typeface="Times New Roman" pitchFamily="18" charset="0"/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CA" sz="2000" dirty="0" smtClean="0">
                    <a:solidFill>
                      <a:schemeClr val="tx1"/>
                    </a:solidFill>
                    <a:cs typeface="Times New Roman" pitchFamily="18" charset="0"/>
                  </a:rPr>
                  <a:t>Real average hourly earnings increased by 9.4%</a:t>
                </a:r>
              </a:p>
              <a:p>
                <a:pPr algn="r"/>
                <a: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  <a:t>	</a:t>
                </a:r>
                <a:br>
                  <a:rPr lang="en-CA" sz="2000" i="1" dirty="0" smtClean="0">
                    <a:solidFill>
                      <a:srgbClr val="3E5D78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Times New Roman" pitchFamily="18" charset="0"/>
                  </a:rPr>
                </a:br>
                <a:r>
                  <a:rPr lang="en-CA" sz="2000" i="1" dirty="0" smtClean="0">
                    <a:solidFill>
                      <a:srgbClr val="3E5D78"/>
                    </a:solidFill>
                    <a:cs typeface="Times New Roman" pitchFamily="18" charset="0"/>
                  </a:rPr>
                  <a:t>Illustrated…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1124744"/>
                <a:ext cx="7704856" cy="5157181"/>
              </a:xfrm>
              <a:prstGeom prst="rect">
                <a:avLst/>
              </a:prstGeom>
              <a:blipFill rotWithShape="1">
                <a:blip r:embed="rId2"/>
                <a:stretch>
                  <a:fillRect l="-870" t="-473" r="-79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704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92888" cy="4824536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83567" y="529516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lang="en-CA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Donut 5"/>
          <p:cNvSpPr/>
          <p:nvPr/>
        </p:nvSpPr>
        <p:spPr>
          <a:xfrm>
            <a:off x="4376577" y="5250105"/>
            <a:ext cx="914400" cy="504056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3064008" y="5250105"/>
            <a:ext cx="914400" cy="503357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Donut 11"/>
          <p:cNvSpPr/>
          <p:nvPr/>
        </p:nvSpPr>
        <p:spPr>
          <a:xfrm>
            <a:off x="7291140" y="5250105"/>
            <a:ext cx="914400" cy="504056"/>
          </a:xfrm>
          <a:prstGeom prst="donut">
            <a:avLst>
              <a:gd name="adj" fmla="val 403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Nominal and Real Values: Illustration 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24</a:t>
            </a:fld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11560" y="5949280"/>
                <a:ext cx="7593979" cy="4896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>
                    <a:cs typeface="Times New Roman" pitchFamily="18" charset="0"/>
                  </a:rPr>
                  <a:t>Relative</a:t>
                </a:r>
                <a:r>
                  <a:rPr lang="en-CA" dirty="0" smtClean="0">
                    <a:solidFill>
                      <a:schemeClr val="tx1"/>
                    </a:solidFill>
                    <a:cs typeface="Times New Roman" pitchFamily="18" charset="0"/>
                  </a:rPr>
                  <a:t>  real  hourly earnings 2003 → 2011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127.5</m:t>
                        </m:r>
                      </m:num>
                      <m:den>
                        <m:r>
                          <a:rPr lang="en-CA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116.6 </m:t>
                        </m:r>
                      </m:den>
                    </m:f>
                  </m:oMath>
                </a14:m>
                <a:r>
                  <a:rPr lang="en-CA" dirty="0">
                    <a:solidFill>
                      <a:schemeClr val="tx1"/>
                    </a:solidFill>
                    <a:cs typeface="Times New Roman" pitchFamily="18" charset="0"/>
                  </a:rPr>
                  <a:t>x 100 = 109.4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5949280"/>
                <a:ext cx="7593979" cy="489686"/>
              </a:xfrm>
              <a:prstGeom prst="rect">
                <a:avLst/>
              </a:prstGeom>
              <a:blipFill rotWithShape="1">
                <a:blip r:embed="rId3"/>
                <a:stretch>
                  <a:fillRect l="-642" b="-625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116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Testing Economic Models </a:t>
            </a:r>
            <a:endParaRPr lang="en-CA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t>25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251520" y="1052736"/>
            <a:ext cx="871296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Simple model: 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Changes in mortgage rates cause changes in house prices, </a:t>
            </a:r>
            <a:r>
              <a:rPr lang="en-CA" sz="2000" i="1" dirty="0" smtClean="0">
                <a:cs typeface="Times New Roman" pitchFamily="18" charset="0"/>
              </a:rPr>
              <a:t>ceteris paribus</a:t>
            </a:r>
            <a:r>
              <a:rPr lang="en-CA" sz="2000" dirty="0" smtClean="0">
                <a:cs typeface="Times New Roman" pitchFamily="18" charset="0"/>
              </a:rPr>
              <a:t>, and the relationship is inverse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Broader model: 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House prices = f(mortgage rates, incomes, supply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cs typeface="Times New Roman" pitchFamily="18" charset="0"/>
              </a:rPr>
              <a:t>	of housing, population growth, rents….)</a:t>
            </a:r>
          </a:p>
          <a:p>
            <a:pPr marL="342900" indent="-342900">
              <a:buFont typeface="Wingdings" pitchFamily="2" charset="2"/>
              <a:buChar char="q"/>
            </a:pPr>
            <a:endParaRPr lang="en-CA" sz="2000" dirty="0" smtClean="0">
              <a:cs typeface="Times New Roman" pitchFamily="18" charset="0"/>
            </a:endParaRPr>
          </a:p>
          <a:p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Statistical test of simple model: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Examine house price and mortgage rate data in conjunction with other variables.</a:t>
            </a: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pPr algn="r">
              <a:buClr>
                <a:srgbClr val="3E5D78"/>
              </a:buClr>
            </a:pPr>
            <a:endParaRPr lang="en-CA" sz="2000" i="1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algn="r">
              <a:buClr>
                <a:srgbClr val="3E5D78"/>
              </a:buClr>
            </a:pPr>
            <a:r>
              <a:rPr lang="en-CA" sz="2000" i="1" dirty="0" smtClean="0">
                <a:solidFill>
                  <a:srgbClr val="3E5D78"/>
                </a:solidFill>
                <a:cs typeface="Times New Roman" pitchFamily="18" charset="0"/>
              </a:rPr>
              <a:t>Illustration using data and scatter plot…</a:t>
            </a:r>
          </a:p>
        </p:txBody>
      </p:sp>
    </p:spTree>
    <p:extLst>
      <p:ext uri="{BB962C8B-B14F-4D97-AF65-F5344CB8AC3E}">
        <p14:creationId xmlns:p14="http://schemas.microsoft.com/office/powerpoint/2010/main" val="112979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846110"/>
              </p:ext>
            </p:extLst>
          </p:nvPr>
        </p:nvGraphicFramePr>
        <p:xfrm>
          <a:off x="827584" y="1196752"/>
          <a:ext cx="7488832" cy="5112564"/>
        </p:xfrm>
        <a:graphic>
          <a:graphicData uri="http://schemas.openxmlformats.org/drawingml/2006/table">
            <a:tbl>
              <a:tblPr firstRow="1" firstCol="1" bandRow="1"/>
              <a:tblGrid>
                <a:gridCol w="2353657"/>
                <a:gridCol w="2662900"/>
                <a:gridCol w="2472275"/>
              </a:tblGrid>
              <a:tr h="469351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Year, quarter</a:t>
                      </a:r>
                      <a:endParaRPr lang="en-CA" sz="1400" b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5-year conventional mortgage rate</a:t>
                      </a:r>
                      <a:endParaRPr lang="en-CA" sz="1400" b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Resale house price index 2006q4 = 100</a:t>
                      </a:r>
                      <a:endParaRPr lang="en-CA" sz="1400" b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2007Q1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6.5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108.4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2007Q2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7.2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118.4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2007Q3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>
                          <a:effectLst/>
                          <a:latin typeface="+mn-lt"/>
                          <a:ea typeface="Calibri"/>
                          <a:cs typeface="Times New Roman"/>
                        </a:rPr>
                        <a:t>7.2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128.7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2007Q4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>
                          <a:effectLst/>
                          <a:latin typeface="+mn-lt"/>
                          <a:ea typeface="Calibri"/>
                          <a:cs typeface="Times New Roman"/>
                        </a:rPr>
                        <a:t>7.5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139.4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2008Q1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>
                          <a:effectLst/>
                          <a:latin typeface="+mn-lt"/>
                          <a:ea typeface="Calibri"/>
                          <a:cs typeface="Times New Roman"/>
                        </a:rPr>
                        <a:t>7.2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150.5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2008Q2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>
                          <a:effectLst/>
                          <a:latin typeface="+mn-lt"/>
                          <a:ea typeface="Calibri"/>
                          <a:cs typeface="Times New Roman"/>
                        </a:rPr>
                        <a:t>7.2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157.1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2008Q3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>
                          <a:effectLst/>
                          <a:latin typeface="+mn-lt"/>
                          <a:ea typeface="Calibri"/>
                          <a:cs typeface="Times New Roman"/>
                        </a:rPr>
                        <a:t>6.9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160.9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2008Q4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>
                          <a:effectLst/>
                          <a:latin typeface="+mn-lt"/>
                          <a:ea typeface="Calibri"/>
                          <a:cs typeface="Times New Roman"/>
                        </a:rPr>
                        <a:t>6.8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157.2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2009Q1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>
                          <a:effectLst/>
                          <a:latin typeface="+mn-lt"/>
                          <a:ea typeface="Calibri"/>
                          <a:cs typeface="Times New Roman"/>
                        </a:rPr>
                        <a:t>5.8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149.2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2009Q2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5.8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143.4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2009Q3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142.2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2009Q4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149.9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2010Q1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5.9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167.3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2010Q2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5.9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183.7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2010Q3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195.4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68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2010Q4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600" b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207.5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352013">
                <a:tc gridSpan="3">
                  <a:txBody>
                    <a:bodyPr/>
                    <a:lstStyle/>
                    <a:p>
                      <a:pPr marL="457200" indent="-457200" algn="just" fontAlgn="base">
                        <a:spcAft>
                          <a:spcPts val="0"/>
                        </a:spcAft>
                      </a:pPr>
                      <a:r>
                        <a:rPr lang="en-US" sz="1050" b="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Source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: Mortgage rate: Statistics Canada, CANSIM Series V122521; Resale Housing Price index: www.royallepage.com, and authors' calculations</a:t>
                      </a:r>
                      <a:endParaRPr lang="en-CA" sz="1050" b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Footer Placeholder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Mortgage Rates and House Prices 2007-2010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963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From Data to Scatter Plot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47260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CA" sz="2200" dirty="0" smtClean="0">
                <a:solidFill>
                  <a:schemeClr val="tx1"/>
                </a:solidFill>
              </a:rPr>
              <a:t>Consider the data in the preceding table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CA" sz="2200" dirty="0" smtClean="0">
                <a:solidFill>
                  <a:schemeClr val="tx1"/>
                </a:solidFill>
              </a:rPr>
              <a:t>The first data combination is {6.5, 108.4}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CA" sz="2200" dirty="0" smtClean="0">
                <a:solidFill>
                  <a:schemeClr val="tx1"/>
                </a:solidFill>
              </a:rPr>
              <a:t>This can be plotted as a single point in a two-dimensional diagram with appropriate axes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CA" sz="2200" dirty="0" smtClean="0">
                <a:solidFill>
                  <a:schemeClr val="tx1"/>
                </a:solidFill>
              </a:rPr>
              <a:t>All of the combinations in the table can be plotted in the same way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CA" sz="2200" dirty="0" smtClean="0">
                <a:solidFill>
                  <a:schemeClr val="tx1"/>
                </a:solidFill>
              </a:rPr>
              <a:t>The question:</a:t>
            </a:r>
          </a:p>
          <a:p>
            <a:pPr lvl="1">
              <a:spcBef>
                <a:spcPts val="600"/>
              </a:spcBef>
              <a:spcAft>
                <a:spcPts val="1200"/>
              </a:spcAft>
            </a:pPr>
            <a:r>
              <a:rPr lang="en-CA" dirty="0" smtClean="0">
                <a:solidFill>
                  <a:schemeClr val="tx1"/>
                </a:solidFill>
              </a:rPr>
              <a:t>Does the resulting data plot suggest there is a relationship between the variables in question?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CA" sz="2200" dirty="0" smtClean="0">
                <a:solidFill>
                  <a:schemeClr val="tx1"/>
                </a:solidFill>
              </a:rPr>
              <a:t>Illustration….</a:t>
            </a:r>
            <a:endParaRPr lang="en-CA" sz="22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202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916" y="1494401"/>
            <a:ext cx="5256584" cy="381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66916" y="908720"/>
            <a:ext cx="5281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/>
              <a:t>Scatter diagram plots pairs of values of mortgage rates </a:t>
            </a:r>
            <a:br>
              <a:rPr lang="en-CA" sz="1600" dirty="0" smtClean="0"/>
            </a:br>
            <a:r>
              <a:rPr lang="en-CA" sz="1600" dirty="0" smtClean="0"/>
              <a:t>and house prices in the same year and quarter.</a:t>
            </a:r>
            <a:endParaRPr lang="en-CA" sz="1600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2483768" y="2924944"/>
            <a:ext cx="1368152" cy="0"/>
          </a:xfrm>
          <a:prstGeom prst="line">
            <a:avLst/>
          </a:prstGeom>
          <a:ln w="34925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851920" y="2924944"/>
            <a:ext cx="0" cy="1829696"/>
          </a:xfrm>
          <a:prstGeom prst="line">
            <a:avLst/>
          </a:prstGeom>
          <a:ln w="34925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584664" y="2479906"/>
            <a:ext cx="13773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(2008: 6.75, 157.2)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3995936" y="2636912"/>
            <a:ext cx="598545" cy="25577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04048" y="3207179"/>
            <a:ext cx="1614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Regression line</a:t>
            </a:r>
            <a:endParaRPr lang="en-CA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5148064" y="3501008"/>
            <a:ext cx="288032" cy="5708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51520" y="5445224"/>
            <a:ext cx="8712967" cy="1077218"/>
          </a:xfrm>
          <a:prstGeom prst="rect">
            <a:avLst/>
          </a:prstGeom>
          <a:solidFill>
            <a:schemeClr val="accent4">
              <a:lumMod val="60000"/>
              <a:lumOff val="40000"/>
              <a:alpha val="73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1600" dirty="0" smtClean="0"/>
              <a:t>The closer the dots are to the regression line the better the ‘fit’ and the stronger the support for the model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600" dirty="0" smtClean="0"/>
              <a:t>The data support the theory expressed in the model: that there is a negative relationship between mortgage rates and prices</a:t>
            </a:r>
            <a:endParaRPr lang="en-CA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Scatter Plots and Regression Lines 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28</a:t>
            </a:fld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7308304" y="2132856"/>
            <a:ext cx="16561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3E5D78"/>
                </a:solidFill>
              </a:rPr>
              <a:t>Regression line </a:t>
            </a:r>
            <a:r>
              <a:rPr lang="en-US" dirty="0" smtClean="0"/>
              <a:t>is a line through the points that reflects their pattern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2230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Regression Lines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29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179512" y="980728"/>
            <a:ext cx="8784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b="1" i="1" dirty="0" smtClean="0">
                <a:solidFill>
                  <a:srgbClr val="3E5D78"/>
                </a:solidFill>
                <a:cs typeface="Times New Roman" pitchFamily="18" charset="0"/>
              </a:rPr>
              <a:t>Econometrics</a:t>
            </a:r>
            <a:r>
              <a:rPr lang="en-CA" sz="2000" dirty="0" smtClean="0">
                <a:cs typeface="Times New Roman" pitchFamily="18" charset="0"/>
              </a:rPr>
              <a:t> is the science of quantifying relationships between economic variables </a:t>
            </a:r>
          </a:p>
          <a:p>
            <a:endParaRPr lang="en-CA" sz="2000" dirty="0" smtClean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b="1" i="1" dirty="0" smtClean="0">
                <a:solidFill>
                  <a:srgbClr val="3E5D78"/>
                </a:solidFill>
                <a:cs typeface="Times New Roman" pitchFamily="18" charset="0"/>
              </a:rPr>
              <a:t>Regression </a:t>
            </a:r>
            <a:r>
              <a:rPr lang="en-CA" sz="2000" b="1" i="1" dirty="0">
                <a:solidFill>
                  <a:srgbClr val="3E5D78"/>
                </a:solidFill>
                <a:cs typeface="Times New Roman" pitchFamily="18" charset="0"/>
              </a:rPr>
              <a:t>line</a:t>
            </a:r>
            <a:r>
              <a:rPr lang="en-CA" sz="2000" b="1" i="1" dirty="0">
                <a:cs typeface="Times New Roman" pitchFamily="18" charset="0"/>
              </a:rPr>
              <a:t> </a:t>
            </a:r>
            <a:r>
              <a:rPr lang="en-CA" sz="2000" dirty="0">
                <a:cs typeface="Times New Roman" pitchFamily="18" charset="0"/>
              </a:rPr>
              <a:t>shows average relationship </a:t>
            </a:r>
            <a:r>
              <a:rPr lang="en-CA" sz="2000" dirty="0" smtClean="0">
                <a:cs typeface="Times New Roman" pitchFamily="18" charset="0"/>
              </a:rPr>
              <a:t>between variables – here the mortgage </a:t>
            </a:r>
            <a:r>
              <a:rPr lang="en-CA" sz="2000" dirty="0">
                <a:cs typeface="Times New Roman" pitchFamily="18" charset="0"/>
              </a:rPr>
              <a:t>rates and house </a:t>
            </a:r>
            <a:r>
              <a:rPr lang="en-CA" sz="2000" dirty="0" smtClean="0">
                <a:cs typeface="Times New Roman" pitchFamily="18" charset="0"/>
              </a:rPr>
              <a:t>prices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The </a:t>
            </a:r>
            <a:r>
              <a:rPr lang="en-CA" sz="2000" b="1" i="1" dirty="0" smtClean="0">
                <a:solidFill>
                  <a:srgbClr val="3E5D78"/>
                </a:solidFill>
                <a:cs typeface="Times New Roman" pitchFamily="18" charset="0"/>
              </a:rPr>
              <a:t>equation of the regression line</a:t>
            </a:r>
            <a:r>
              <a:rPr lang="en-CA" sz="2000" b="1" dirty="0" smtClean="0">
                <a:cs typeface="Times New Roman" pitchFamily="18" charset="0"/>
              </a:rPr>
              <a:t> </a:t>
            </a:r>
            <a:r>
              <a:rPr lang="en-CA" sz="2000" dirty="0" smtClean="0">
                <a:cs typeface="Times New Roman" pitchFamily="18" charset="0"/>
              </a:rPr>
              <a:t>quantifies the relationship between mortgage rates and house prices.</a:t>
            </a:r>
            <a:endParaRPr lang="en-CA" sz="2000" dirty="0">
              <a:cs typeface="Times New Roman" pitchFamily="18" charset="0"/>
            </a:endParaRPr>
          </a:p>
          <a:p>
            <a:endParaRPr lang="en-CA" sz="2000" dirty="0"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62143"/>
            <a:ext cx="2952328" cy="1840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420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115616" y="1700808"/>
            <a:ext cx="0" cy="3672408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15616" y="5373216"/>
            <a:ext cx="3744416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115616" y="2420888"/>
            <a:ext cx="3456384" cy="2952328"/>
          </a:xfrm>
          <a:prstGeom prst="line">
            <a:avLst/>
          </a:prstGeom>
          <a:ln w="34925">
            <a:solidFill>
              <a:srgbClr val="B80B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1115616" y="3537012"/>
            <a:ext cx="1322986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411760" y="3537012"/>
            <a:ext cx="0" cy="1836204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115616" y="4149080"/>
            <a:ext cx="2016224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131840" y="4149080"/>
            <a:ext cx="0" cy="12241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/>
              <p:cNvSpPr txBox="1"/>
              <p:nvPr/>
            </p:nvSpPr>
            <p:spPr>
              <a:xfrm>
                <a:off x="4572897" y="1232209"/>
                <a:ext cx="4103559" cy="3254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b="1" dirty="0" smtClean="0">
                    <a:solidFill>
                      <a:schemeClr val="tx1"/>
                    </a:solidFill>
                  </a:rPr>
                  <a:t>Intercepts: </a:t>
                </a: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intersection of line with one axis when variable on other axis = 0</a:t>
                </a:r>
              </a:p>
              <a:p>
                <a:endParaRPr lang="en-CA" dirty="0">
                  <a:solidFill>
                    <a:schemeClr val="tx1"/>
                  </a:solidFill>
                </a:endParaRPr>
              </a:p>
              <a:p>
                <a:r>
                  <a:rPr lang="en-CA" b="1" dirty="0" smtClean="0">
                    <a:solidFill>
                      <a:schemeClr val="tx1"/>
                    </a:solidFill>
                  </a:rPr>
                  <a:t>Slope: </a:t>
                </a: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ratio of change in variable on vertical axis to change in variable on horizontal axis (= rise/run)</a:t>
                </a:r>
              </a:p>
              <a:p>
                <a:endParaRPr lang="en-CA" dirty="0">
                  <a:solidFill>
                    <a:schemeClr val="tx1"/>
                  </a:solidFill>
                </a:endParaRP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In this example slope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en-CA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− </m:t>
                        </m:r>
                        <m:r>
                          <a:rPr lang="en-CA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540</m:t>
                        </m:r>
                      </m:den>
                    </m:f>
                  </m:oMath>
                </a14:m>
                <a:r>
                  <a:rPr lang="en-CA" dirty="0" smtClean="0">
                    <a:solidFill>
                      <a:schemeClr val="tx1"/>
                    </a:solidFill>
                  </a:rPr>
                  <a:t> </a:t>
                </a:r>
                <a:r>
                  <a:rPr lang="en-CA" dirty="0" smtClean="0">
                    <a:solidFill>
                      <a:schemeClr val="tx1"/>
                    </a:solidFill>
                  </a:rPr>
                  <a:t>=1/60</a:t>
                </a:r>
                <a:endParaRPr lang="en-CA" dirty="0" smtClean="0">
                  <a:solidFill>
                    <a:schemeClr val="tx1"/>
                  </a:solidFill>
                </a:endParaRPr>
              </a:p>
              <a:p>
                <a:r>
                  <a:rPr lang="en-CA" dirty="0" smtClean="0">
                    <a:solidFill>
                      <a:schemeClr val="tx1"/>
                    </a:solidFill>
                  </a:rPr>
                  <a:t>= − </a:t>
                </a:r>
                <a:r>
                  <a:rPr lang="en-CA" dirty="0" smtClean="0">
                    <a:solidFill>
                      <a:schemeClr val="tx1"/>
                    </a:solidFill>
                  </a:rPr>
                  <a:t>0.0167</a:t>
                </a:r>
                <a:endParaRPr lang="en-CA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897" y="1232209"/>
                <a:ext cx="4103559" cy="3254161"/>
              </a:xfrm>
              <a:prstGeom prst="rect">
                <a:avLst/>
              </a:prstGeom>
              <a:blipFill rotWithShape="1">
                <a:blip r:embed="rId2"/>
                <a:stretch>
                  <a:fillRect l="-1189" t="-936" r="-892" b="-20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83931" y="1064930"/>
            <a:ext cx="1971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Mortgage rate </a:t>
            </a:r>
          </a:p>
          <a:p>
            <a:r>
              <a:rPr lang="en-CA" sz="2000" dirty="0" smtClean="0"/>
              <a:t>MR %</a:t>
            </a:r>
            <a:endParaRPr lang="en-CA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3905606" y="5661248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 smtClean="0"/>
              <a:t>House price index</a:t>
            </a:r>
            <a:endParaRPr lang="en-CA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703143" y="223622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9</a:t>
            </a:r>
            <a:endParaRPr lang="en-CA" dirty="0"/>
          </a:p>
        </p:txBody>
      </p:sp>
      <p:sp>
        <p:nvSpPr>
          <p:cNvPr id="27" name="TextBox 26"/>
          <p:cNvSpPr txBox="1"/>
          <p:nvPr/>
        </p:nvSpPr>
        <p:spPr>
          <a:xfrm>
            <a:off x="4283968" y="5301208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540</a:t>
            </a:r>
            <a:endParaRPr lang="en-CA" dirty="0"/>
          </a:p>
        </p:txBody>
      </p:sp>
      <p:sp>
        <p:nvSpPr>
          <p:cNvPr id="28" name="TextBox 27"/>
          <p:cNvSpPr txBox="1"/>
          <p:nvPr/>
        </p:nvSpPr>
        <p:spPr>
          <a:xfrm>
            <a:off x="827584" y="335234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5</a:t>
            </a:r>
            <a:endParaRPr lang="en-CA" dirty="0"/>
          </a:p>
        </p:txBody>
      </p:sp>
      <p:sp>
        <p:nvSpPr>
          <p:cNvPr id="29" name="TextBox 28"/>
          <p:cNvSpPr txBox="1"/>
          <p:nvPr/>
        </p:nvSpPr>
        <p:spPr>
          <a:xfrm>
            <a:off x="829258" y="395444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4</a:t>
            </a:r>
            <a:endParaRPr lang="en-CA" dirty="0"/>
          </a:p>
        </p:txBody>
      </p:sp>
      <p:sp>
        <p:nvSpPr>
          <p:cNvPr id="30" name="TextBox 29"/>
          <p:cNvSpPr txBox="1"/>
          <p:nvPr/>
        </p:nvSpPr>
        <p:spPr>
          <a:xfrm>
            <a:off x="2863978" y="5373216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30</a:t>
            </a:r>
            <a:r>
              <a:rPr lang="en-CA" dirty="0" smtClean="0"/>
              <a:t>0</a:t>
            </a:r>
            <a:endParaRPr lang="en-CA" dirty="0"/>
          </a:p>
        </p:txBody>
      </p:sp>
      <p:sp>
        <p:nvSpPr>
          <p:cNvPr id="31" name="TextBox 30"/>
          <p:cNvSpPr txBox="1"/>
          <p:nvPr/>
        </p:nvSpPr>
        <p:spPr>
          <a:xfrm>
            <a:off x="2143898" y="5373216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24</a:t>
            </a:r>
            <a:r>
              <a:rPr lang="en-CA" dirty="0" smtClean="0"/>
              <a:t>0</a:t>
            </a:r>
            <a:endParaRPr lang="en-CA" dirty="0"/>
          </a:p>
        </p:txBody>
      </p:sp>
      <p:cxnSp>
        <p:nvCxnSpPr>
          <p:cNvPr id="33" name="Straight Arrow Connector 32"/>
          <p:cNvCxnSpPr/>
          <p:nvPr/>
        </p:nvCxnSpPr>
        <p:spPr>
          <a:xfrm flipV="1">
            <a:off x="1409375" y="3645024"/>
            <a:ext cx="0" cy="417438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>
            <a:off x="2497112" y="5085184"/>
            <a:ext cx="490712" cy="0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503045" y="3651057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Rise </a:t>
            </a:r>
            <a:endParaRPr lang="en-CA" dirty="0"/>
          </a:p>
        </p:txBody>
      </p:sp>
      <p:sp>
        <p:nvSpPr>
          <p:cNvPr id="40" name="TextBox 39"/>
          <p:cNvSpPr txBox="1"/>
          <p:nvPr/>
        </p:nvSpPr>
        <p:spPr>
          <a:xfrm>
            <a:off x="2497112" y="4761148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Run</a:t>
            </a:r>
            <a:endParaRPr lang="en-CA" dirty="0"/>
          </a:p>
        </p:txBody>
      </p:sp>
      <p:sp>
        <p:nvSpPr>
          <p:cNvPr id="41" name="TextBox 40"/>
          <p:cNvSpPr txBox="1"/>
          <p:nvPr/>
        </p:nvSpPr>
        <p:spPr>
          <a:xfrm>
            <a:off x="829258" y="531382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0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Properties of the Regression Line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372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31" grpId="0"/>
      <p:bldP spid="4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Regression line: illustration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31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179512" y="980728"/>
            <a:ext cx="88569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cs typeface="Times New Roman" pitchFamily="18" charset="0"/>
              </a:rPr>
              <a:t>Suppose the regression line intersects the horizontal axis at a value of </a:t>
            </a:r>
            <a:r>
              <a:rPr lang="en-US" sz="2000" dirty="0" smtClean="0">
                <a:cs typeface="Times New Roman" pitchFamily="18" charset="0"/>
              </a:rPr>
              <a:t>‘540</a:t>
            </a:r>
            <a:r>
              <a:rPr lang="en-US" sz="2000" dirty="0" smtClean="0">
                <a:cs typeface="Times New Roman" pitchFamily="18" charset="0"/>
              </a:rPr>
              <a:t>’ (see next slide)</a:t>
            </a:r>
          </a:p>
          <a:p>
            <a:endParaRPr lang="en-US" sz="2000" dirty="0" smtClean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cs typeface="Times New Roman" pitchFamily="18" charset="0"/>
              </a:rPr>
              <a:t>And the intersection with the vertical axis is </a:t>
            </a:r>
            <a:r>
              <a:rPr lang="en-US" sz="2000" dirty="0" smtClean="0">
                <a:cs typeface="Times New Roman" pitchFamily="18" charset="0"/>
              </a:rPr>
              <a:t>‘9’</a:t>
            </a:r>
            <a:endParaRPr lang="en-US" sz="2000" dirty="0" smtClean="0">
              <a:cs typeface="Times New Roman" pitchFamily="18" charset="0"/>
            </a:endParaRPr>
          </a:p>
          <a:p>
            <a:endParaRPr lang="en-US" sz="2000" dirty="0" smtClean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cs typeface="Times New Roman" pitchFamily="18" charset="0"/>
              </a:rPr>
              <a:t>It follows that the slope has a value of </a:t>
            </a:r>
            <a:r>
              <a:rPr lang="en-US" sz="2000" dirty="0" smtClean="0">
                <a:cs typeface="Times New Roman" pitchFamily="18" charset="0"/>
              </a:rPr>
              <a:t>1/60 </a:t>
            </a:r>
            <a:r>
              <a:rPr lang="en-US" sz="2000" dirty="0" smtClean="0">
                <a:cs typeface="Times New Roman" pitchFamily="18" charset="0"/>
              </a:rPr>
              <a:t>(= vertical distance divided by horizontal distance)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cs typeface="Times New Roman" pitchFamily="18" charset="0"/>
              </a:rPr>
              <a:t>Hence the regression line can be written as </a:t>
            </a:r>
          </a:p>
          <a:p>
            <a:endParaRPr lang="en-CA" sz="2000" dirty="0">
              <a:cs typeface="Times New Roman" pitchFamily="18" charset="0"/>
            </a:endParaRPr>
          </a:p>
          <a:p>
            <a:r>
              <a:rPr lang="en-CA" sz="2000" dirty="0" smtClean="0">
                <a:cs typeface="Times New Roman" pitchFamily="18" charset="0"/>
              </a:rPr>
              <a:t>	</a:t>
            </a:r>
            <a:r>
              <a:rPr lang="en-CA" sz="2000" dirty="0" smtClean="0">
                <a:cs typeface="Times New Roman" pitchFamily="18" charset="0"/>
              </a:rPr>
              <a:t>MR = 9 – 1/60 × P</a:t>
            </a:r>
            <a:r>
              <a:rPr lang="en-CA" sz="2000" baseline="-25000" dirty="0" smtClean="0">
                <a:cs typeface="Times New Roman" pitchFamily="18" charset="0"/>
              </a:rPr>
              <a:t>H</a:t>
            </a:r>
            <a:r>
              <a:rPr lang="en-CA" sz="2000" dirty="0" smtClean="0">
                <a:cs typeface="Times New Roman" pitchFamily="18" charset="0"/>
              </a:rPr>
              <a:t>    or    P</a:t>
            </a:r>
            <a:r>
              <a:rPr lang="en-CA" sz="2000" baseline="-25000" dirty="0" smtClean="0">
                <a:cs typeface="Times New Roman" pitchFamily="18" charset="0"/>
              </a:rPr>
              <a:t>H</a:t>
            </a:r>
            <a:r>
              <a:rPr lang="en-CA" sz="2000" dirty="0" smtClean="0">
                <a:cs typeface="Times New Roman" pitchFamily="18" charset="0"/>
              </a:rPr>
              <a:t> = 540 </a:t>
            </a:r>
            <a:r>
              <a:rPr lang="en-CA" sz="2000" dirty="0" smtClean="0">
                <a:cs typeface="Times New Roman" pitchFamily="18" charset="0"/>
              </a:rPr>
              <a:t>– 60 </a:t>
            </a:r>
            <a:r>
              <a:rPr lang="en-CA" sz="2000" dirty="0">
                <a:cs typeface="Times New Roman" pitchFamily="18" charset="0"/>
              </a:rPr>
              <a:t>×</a:t>
            </a:r>
            <a:r>
              <a:rPr lang="en-CA" sz="2000" dirty="0" smtClean="0">
                <a:cs typeface="Times New Roman" pitchFamily="18" charset="0"/>
              </a:rPr>
              <a:t> </a:t>
            </a:r>
            <a:r>
              <a:rPr lang="en-CA" sz="2000" dirty="0" smtClean="0">
                <a:cs typeface="Times New Roman" pitchFamily="18" charset="0"/>
              </a:rPr>
              <a:t>MR</a:t>
            </a:r>
          </a:p>
          <a:p>
            <a:endParaRPr lang="en-CA" sz="2000" dirty="0">
              <a:cs typeface="Times New Roman" pitchFamily="18" charset="0"/>
            </a:endParaRPr>
          </a:p>
          <a:p>
            <a:pPr algn="r"/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   		   		</a:t>
            </a:r>
          </a:p>
          <a:p>
            <a:pPr algn="r"/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	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                 	</a:t>
            </a:r>
            <a:r>
              <a:rPr lang="en-CA" sz="2000" i="1" dirty="0" smtClean="0">
                <a:solidFill>
                  <a:srgbClr val="3E5D78"/>
                </a:solidFill>
                <a:cs typeface="Times New Roman"/>
              </a:rPr>
              <a:t>graphical illustration…</a:t>
            </a:r>
            <a:r>
              <a:rPr lang="en-CA" sz="2000" i="1" dirty="0">
                <a:cs typeface="Times New Roman"/>
              </a:rPr>
              <a:t>	</a:t>
            </a:r>
            <a:r>
              <a:rPr lang="en-CA" sz="2000" dirty="0" smtClean="0">
                <a:cs typeface="Times New Roman"/>
              </a:rPr>
              <a:t>	</a:t>
            </a:r>
            <a:endParaRPr lang="en-CA" sz="20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77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Diagrams and Economic Analysis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32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539552" y="1345161"/>
            <a:ext cx="806489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cs typeface="Times New Roman" pitchFamily="18" charset="0"/>
              </a:rPr>
              <a:t>Diagrams are important tools for economic illustrations and analysis</a:t>
            </a:r>
          </a:p>
          <a:p>
            <a:endParaRPr lang="en-CA" sz="2000" dirty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Straight line diagrams </a:t>
            </a:r>
            <a:r>
              <a:rPr lang="en-CA" sz="2000" dirty="0" smtClean="0">
                <a:cs typeface="Times New Roman" pitchFamily="18" charset="0"/>
              </a:rPr>
              <a:t>provide useful simplifications of economic relationships</a:t>
            </a:r>
          </a:p>
          <a:p>
            <a:pPr marL="457200" indent="-457200">
              <a:buFont typeface="Wingdings" pitchFamily="2" charset="2"/>
              <a:buChar char="q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 some cases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curved lines </a:t>
            </a:r>
            <a:r>
              <a:rPr lang="en-CA" sz="2000" dirty="0" smtClean="0">
                <a:cs typeface="Times New Roman" pitchFamily="18" charset="0"/>
              </a:rPr>
              <a:t>are better illustrations of economic relationships and fit the data better</a:t>
            </a:r>
          </a:p>
          <a:p>
            <a:pPr lvl="1"/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Changes in economic conditions and relationships change parameters of the model and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shift</a:t>
            </a:r>
            <a:r>
              <a:rPr lang="en-CA" sz="2000" dirty="0" smtClean="0">
                <a:cs typeface="Times New Roman" pitchFamily="18" charset="0"/>
              </a:rPr>
              <a:t> the lines in diagrams – we explore this in chapter 3</a:t>
            </a:r>
            <a:endParaRPr lang="en-CA" sz="20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1268760"/>
            <a:ext cx="4032447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0643" y="1054335"/>
            <a:ext cx="4105333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CA" dirty="0" smtClean="0"/>
              <a:t>Figure </a:t>
            </a:r>
            <a:r>
              <a:rPr lang="en-CA" dirty="0"/>
              <a:t>2.6 presents data on fatalities per </a:t>
            </a:r>
            <a:r>
              <a:rPr lang="en-CA" dirty="0" smtClean="0"/>
              <a:t>driver </a:t>
            </a:r>
            <a:r>
              <a:rPr lang="en-CA" dirty="0"/>
              <a:t>by age group in Canada relative to the youngest age group</a:t>
            </a:r>
            <a:r>
              <a:rPr lang="en-CA" dirty="0" smtClean="0"/>
              <a:t>..</a:t>
            </a:r>
          </a:p>
          <a:p>
            <a:pPr algn="just"/>
            <a:endParaRPr lang="en-CA" dirty="0"/>
          </a:p>
          <a:p>
            <a:pPr algn="just"/>
            <a:r>
              <a:rPr lang="en-CA" dirty="0" smtClean="0"/>
              <a:t>Note  </a:t>
            </a:r>
            <a:r>
              <a:rPr lang="en-CA" dirty="0"/>
              <a:t>the strong </a:t>
            </a:r>
            <a:r>
              <a:rPr lang="en-CA" b="1" dirty="0">
                <a:solidFill>
                  <a:srgbClr val="3E5D78"/>
                </a:solidFill>
              </a:rPr>
              <a:t>non-linear pattern</a:t>
            </a:r>
            <a:r>
              <a:rPr lang="en-CA" b="1" dirty="0"/>
              <a:t> </a:t>
            </a:r>
            <a:r>
              <a:rPr lang="en-CA" dirty="0"/>
              <a:t>to the data – fatalities decline quickly, then level off and again increase for the oldest age group</a:t>
            </a:r>
            <a:r>
              <a:rPr lang="en-CA" dirty="0" smtClean="0"/>
              <a:t>.</a:t>
            </a:r>
          </a:p>
          <a:p>
            <a:pPr algn="just"/>
            <a:endParaRPr lang="en-CA" dirty="0"/>
          </a:p>
          <a:p>
            <a:pPr algn="just"/>
            <a:r>
              <a:rPr lang="en-CA" dirty="0"/>
              <a:t>In keeping with these data, drivers are now required to pass a driving test in most provinces once they attain a certain age – usually 80, because the data indicate that fatalities increase when drivers age</a:t>
            </a:r>
            <a:r>
              <a:rPr lang="en-CA" dirty="0" smtClean="0"/>
              <a:t>.</a:t>
            </a:r>
          </a:p>
          <a:p>
            <a:pPr algn="just"/>
            <a:endParaRPr lang="en-CA" dirty="0"/>
          </a:p>
          <a:p>
            <a:r>
              <a:rPr lang="en-CA" sz="1400" dirty="0"/>
              <a:t>See: CANADIAN MOTOR VEHICLE TRAFFIC COLLISION STATISTICS 2009, Transport Canada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Statistics and Policy Design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395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Ethics, Efficiency and Beliefs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34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251520" y="1052736"/>
            <a:ext cx="864096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3E5D78"/>
                </a:solidFill>
                <a:cs typeface="Times New Roman" pitchFamily="18" charset="0"/>
              </a:rPr>
              <a:t>Positive economics</a:t>
            </a:r>
            <a:r>
              <a:rPr lang="en-CA" sz="2000" dirty="0" smtClean="0">
                <a:cs typeface="Times New Roman" pitchFamily="18" charset="0"/>
              </a:rPr>
              <a:t>: objective and scientific explanations of how the economy functions.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cs typeface="Times New Roman" pitchFamily="18" charset="0"/>
              </a:rPr>
              <a:t/>
            </a:r>
            <a:br>
              <a:rPr lang="en-CA" sz="2000" dirty="0" smtClean="0">
                <a:cs typeface="Times New Roman" pitchFamily="18" charset="0"/>
              </a:rPr>
            </a:br>
            <a:r>
              <a:rPr lang="en-CA" sz="2000" dirty="0" smtClean="0">
                <a:cs typeface="Times New Roman" pitchFamily="18" charset="0"/>
              </a:rPr>
              <a:t>	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Example</a:t>
            </a:r>
            <a:r>
              <a:rPr lang="en-CA" sz="2000" dirty="0" smtClean="0">
                <a:cs typeface="Times New Roman" pitchFamily="18" charset="0"/>
              </a:rPr>
              <a:t> on inference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3E5D78"/>
                </a:solidFill>
                <a:cs typeface="Times New Roman" pitchFamily="18" charset="0"/>
              </a:rPr>
              <a:t>Normative economics</a:t>
            </a:r>
            <a:r>
              <a:rPr lang="en-CA" sz="2000" dirty="0" smtClean="0">
                <a:cs typeface="Times New Roman" pitchFamily="18" charset="0"/>
              </a:rPr>
              <a:t>: recommendations that incorporate value judgements</a:t>
            </a:r>
          </a:p>
          <a:p>
            <a:r>
              <a:rPr lang="en-CA" sz="2000" dirty="0">
                <a:cs typeface="Times New Roman" pitchFamily="18" charset="0"/>
              </a:rPr>
              <a:t>	</a:t>
            </a:r>
            <a:r>
              <a:rPr lang="en-CA" sz="2000" dirty="0" smtClean="0">
                <a:cs typeface="Times New Roman" pitchFamily="18" charset="0"/>
              </a:rPr>
              <a:t/>
            </a:r>
            <a:br>
              <a:rPr lang="en-CA" sz="2000" dirty="0" smtClean="0">
                <a:cs typeface="Times New Roman" pitchFamily="18" charset="0"/>
              </a:rPr>
            </a:br>
            <a:r>
              <a:rPr lang="en-CA" sz="2000" dirty="0" smtClean="0">
                <a:cs typeface="Times New Roman" pitchFamily="18" charset="0"/>
              </a:rPr>
              <a:t>	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Example</a:t>
            </a:r>
            <a:r>
              <a:rPr lang="en-CA" sz="2000" dirty="0" smtClean="0">
                <a:cs typeface="Times New Roman" pitchFamily="18" charset="0"/>
              </a:rPr>
              <a:t> using political perspectives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3E5D78"/>
                </a:solidFill>
                <a:cs typeface="Times New Roman" pitchFamily="18" charset="0"/>
              </a:rPr>
              <a:t>Economic equity</a:t>
            </a:r>
            <a:r>
              <a:rPr lang="en-CA" sz="2000" dirty="0" smtClean="0">
                <a:cs typeface="Times New Roman" pitchFamily="18" charset="0"/>
              </a:rPr>
              <a:t>: the distribution of well – being among members of society</a:t>
            </a:r>
            <a:br>
              <a:rPr lang="en-CA" sz="2000" dirty="0" smtClean="0">
                <a:cs typeface="Times New Roman" pitchFamily="18" charset="0"/>
              </a:rPr>
            </a:br>
            <a:endParaRPr lang="en-CA" sz="2000" dirty="0" smtClean="0">
              <a:cs typeface="Times New Roman" pitchFamily="18" charset="0"/>
            </a:endParaRPr>
          </a:p>
          <a:p>
            <a:pPr marL="914400" lvl="1" indent="-4572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Pursuit of happiness: curvilinear relationship between average happiness and national income</a:t>
            </a:r>
          </a:p>
        </p:txBody>
      </p:sp>
    </p:spTree>
    <p:extLst>
      <p:ext uri="{BB962C8B-B14F-4D97-AF65-F5344CB8AC3E}">
        <p14:creationId xmlns:p14="http://schemas.microsoft.com/office/powerpoint/2010/main" val="5466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Government 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35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179512" y="980728"/>
            <a:ext cx="88569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Provides the legal framework</a:t>
            </a:r>
            <a:r>
              <a:rPr lang="en-CA" sz="2000" dirty="0" smtClean="0">
                <a:cs typeface="Times New Roman" pitchFamily="18" charset="0"/>
              </a:rPr>
              <a:t> essential for a mixed economy </a:t>
            </a:r>
            <a:br>
              <a:rPr lang="en-CA" sz="2000" dirty="0" smtClean="0">
                <a:cs typeface="Times New Roman" pitchFamily="18" charset="0"/>
              </a:rPr>
            </a:br>
            <a:r>
              <a:rPr lang="en-CA" sz="2000" dirty="0" smtClean="0">
                <a:cs typeface="Times New Roman" pitchFamily="18" charset="0"/>
              </a:rPr>
              <a:t>– market and public sectors. Government is integral to the economy, not an appendage.</a:t>
            </a:r>
          </a:p>
          <a:p>
            <a:pPr marL="457200" indent="-457200">
              <a:buClr>
                <a:srgbClr val="3E5D78"/>
              </a:buClr>
              <a:buFont typeface="Arial" pitchFamily="34" charset="0"/>
              <a:buChar char="•"/>
            </a:pPr>
            <a:endParaRPr lang="en-CA" sz="2000" dirty="0">
              <a:cs typeface="Times New Roman" pitchFamily="18" charset="0"/>
            </a:endParaRPr>
          </a:p>
          <a:p>
            <a:pPr marL="342900" indent="-342900">
              <a:buClr>
                <a:srgbClr val="3E5D78"/>
              </a:buClr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Intervenes to </a:t>
            </a:r>
            <a:r>
              <a:rPr lang="en-CA" sz="2000" dirty="0" smtClean="0">
                <a:solidFill>
                  <a:srgbClr val="3E5D78"/>
                </a:solidFill>
                <a:cs typeface="Times New Roman" pitchFamily="18" charset="0"/>
              </a:rPr>
              <a:t>support efficient market functions </a:t>
            </a:r>
            <a:r>
              <a:rPr lang="en-CA" sz="2000" dirty="0" smtClean="0">
                <a:cs typeface="Times New Roman" pitchFamily="18" charset="0"/>
              </a:rPr>
              <a:t>through: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Competition policy and regulatory frameworks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Social policy – an educated workforce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International trade policy – reduce protectionism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cs typeface="Times New Roman" pitchFamily="18" charset="0"/>
              </a:rPr>
              <a:t>Monetary policy and fiscal policy – to foster growth</a:t>
            </a:r>
          </a:p>
          <a:p>
            <a:pPr marL="914400" lvl="1" indent="-457200">
              <a:buFont typeface="Arial" pitchFamily="34" charset="0"/>
              <a:buChar char="•"/>
            </a:pPr>
            <a:endParaRPr lang="en-CA" sz="2000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>
                <a:cs typeface="Times New Roman" pitchFamily="18" charset="0"/>
              </a:rPr>
              <a:t>Intervenes to </a:t>
            </a:r>
            <a:r>
              <a:rPr lang="en-CA" sz="2000" dirty="0">
                <a:solidFill>
                  <a:srgbClr val="3E5D78"/>
                </a:solidFill>
                <a:cs typeface="Times New Roman" pitchFamily="18" charset="0"/>
              </a:rPr>
              <a:t>redistribute</a:t>
            </a:r>
            <a:r>
              <a:rPr lang="en-CA" sz="2000" dirty="0">
                <a:cs typeface="Times New Roman" pitchFamily="18" charset="0"/>
              </a:rPr>
              <a:t> to individuals </a:t>
            </a:r>
            <a:r>
              <a:rPr lang="en-CA" sz="2000" dirty="0" smtClean="0">
                <a:cs typeface="Times New Roman" pitchFamily="18" charset="0"/>
              </a:rPr>
              <a:t>and other levels of government</a:t>
            </a:r>
            <a:endParaRPr lang="en-CA" sz="2000" dirty="0" smtClean="0">
              <a:solidFill>
                <a:srgbClr val="3E5D78"/>
              </a:solidFill>
              <a:cs typeface="Times New Roman" pitchFamily="18" charset="0"/>
            </a:endParaRPr>
          </a:p>
          <a:p>
            <a:pPr lvl="1"/>
            <a:endParaRPr lang="en-CA" sz="20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73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Revisiting the Definition of Economics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36</a:t>
            </a:fld>
            <a:endParaRPr lang="en-CA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472608"/>
          </a:xfrm>
        </p:spPr>
        <p:txBody>
          <a:bodyPr/>
          <a:lstStyle/>
          <a:p>
            <a:endParaRPr lang="en-C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77072"/>
            <a:ext cx="2131437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980728"/>
            <a:ext cx="85689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A set of ideas </a:t>
            </a:r>
            <a:r>
              <a:rPr lang="en-CA" sz="2000" dirty="0" smtClean="0">
                <a:solidFill>
                  <a:srgbClr val="3E5D78"/>
                </a:solidFill>
              </a:rPr>
              <a:t>(</a:t>
            </a:r>
            <a:r>
              <a:rPr lang="en-CA" sz="2000" smtClean="0">
                <a:solidFill>
                  <a:srgbClr val="3E5D78"/>
                </a:solidFill>
              </a:rPr>
              <a:t>and policies) and </a:t>
            </a:r>
            <a:r>
              <a:rPr lang="en-CA" sz="2000" dirty="0" smtClean="0">
                <a:solidFill>
                  <a:srgbClr val="3E5D78"/>
                </a:solidFill>
              </a:rPr>
              <a:t>methods for the betterment of society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CA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Markets are critical</a:t>
            </a:r>
            <a:r>
              <a:rPr lang="en-CA" sz="2000" dirty="0" smtClean="0"/>
              <a:t>: Permit trade, specialization and efficiency</a:t>
            </a:r>
          </a:p>
          <a:p>
            <a:pPr lvl="1"/>
            <a:endParaRPr lang="en-CA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Incentives</a:t>
            </a:r>
            <a:r>
              <a:rPr lang="en-CA" sz="2000" dirty="0" smtClean="0"/>
              <a:t> </a:t>
            </a:r>
            <a:r>
              <a:rPr lang="en-CA" sz="2000" dirty="0" smtClean="0"/>
              <a:t>matter – economic agents react to incentives</a:t>
            </a:r>
            <a:endParaRPr lang="en-CA" sz="2000" dirty="0" smtClean="0"/>
          </a:p>
          <a:p>
            <a:pPr marL="457200" indent="-457200">
              <a:buFont typeface="Arial" pitchFamily="34" charset="0"/>
              <a:buChar char="•"/>
            </a:pPr>
            <a:endParaRPr lang="en-CA" sz="2000" dirty="0"/>
          </a:p>
          <a:p>
            <a:pPr marL="457200" indent="-4572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Governments are critical:</a:t>
            </a:r>
            <a:r>
              <a:rPr lang="en-CA" sz="2000" dirty="0" smtClean="0"/>
              <a:t> for stability through legal </a:t>
            </a:r>
            <a:r>
              <a:rPr lang="en-CA" sz="2000" dirty="0" smtClean="0"/>
              <a:t>institutions, </a:t>
            </a:r>
            <a:r>
              <a:rPr lang="en-CA" sz="2000" dirty="0" smtClean="0"/>
              <a:t>for an efficient operation of the economy and to ensure an equitable set of </a:t>
            </a:r>
            <a:r>
              <a:rPr lang="en-CA" sz="2000" dirty="0" smtClean="0"/>
              <a:t>outcome</a:t>
            </a:r>
            <a:r>
              <a:rPr lang="en-CA" sz="2000" dirty="0" smtClean="0"/>
              <a:t>s</a:t>
            </a:r>
            <a:endParaRPr lang="en-CA" sz="2000" dirty="0" smtClean="0"/>
          </a:p>
        </p:txBody>
      </p:sp>
    </p:spTree>
    <p:extLst>
      <p:ext uri="{BB962C8B-B14F-4D97-AF65-F5344CB8AC3E}">
        <p14:creationId xmlns:p14="http://schemas.microsoft.com/office/powerpoint/2010/main" val="253439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Chapter Summary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712968" cy="5472608"/>
          </a:xfrm>
        </p:spPr>
        <p:txBody>
          <a:bodyPr>
            <a:normAutofit fontScale="92500"/>
          </a:bodyPr>
          <a:lstStyle/>
          <a:p>
            <a:r>
              <a:rPr lang="en-CA" sz="2200" dirty="0" smtClean="0">
                <a:solidFill>
                  <a:schemeClr val="tx1"/>
                </a:solidFill>
              </a:rPr>
              <a:t>Economics is concerned with the </a:t>
            </a:r>
            <a:r>
              <a:rPr lang="en-CA" sz="2200" dirty="0" smtClean="0">
                <a:solidFill>
                  <a:srgbClr val="3E5D78"/>
                </a:solidFill>
              </a:rPr>
              <a:t>interplay of theories, models and data</a:t>
            </a:r>
          </a:p>
          <a:p>
            <a:endParaRPr lang="en-CA" sz="2200" dirty="0" smtClean="0"/>
          </a:p>
          <a:p>
            <a:r>
              <a:rPr lang="en-CA" sz="2200" dirty="0" smtClean="0">
                <a:solidFill>
                  <a:schemeClr val="tx1"/>
                </a:solidFill>
              </a:rPr>
              <a:t>A </a:t>
            </a:r>
            <a:r>
              <a:rPr lang="en-CA" sz="2200" b="1" dirty="0" smtClean="0">
                <a:solidFill>
                  <a:srgbClr val="3E5D78"/>
                </a:solidFill>
              </a:rPr>
              <a:t>model</a:t>
            </a:r>
            <a:r>
              <a:rPr lang="en-CA" sz="2200" dirty="0" smtClean="0">
                <a:solidFill>
                  <a:schemeClr val="tx1"/>
                </a:solidFill>
              </a:rPr>
              <a:t> is a simplified representation of reality, often formulated to test a hypothesis</a:t>
            </a:r>
          </a:p>
          <a:p>
            <a:endParaRPr lang="en-CA" sz="2200" dirty="0" smtClean="0"/>
          </a:p>
          <a:p>
            <a:r>
              <a:rPr lang="en-CA" sz="2200" b="1" dirty="0" smtClean="0">
                <a:solidFill>
                  <a:srgbClr val="3E5D78"/>
                </a:solidFill>
              </a:rPr>
              <a:t>Hypothesis</a:t>
            </a:r>
            <a:r>
              <a:rPr lang="en-CA" sz="2200" dirty="0" smtClean="0">
                <a:solidFill>
                  <a:schemeClr val="tx1"/>
                </a:solidFill>
              </a:rPr>
              <a:t> can be refuted or supported by analyzing data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rgbClr val="3E5D78"/>
                </a:solidFill>
              </a:rPr>
              <a:t>Data</a:t>
            </a:r>
            <a:r>
              <a:rPr lang="en-CA" sz="2200" dirty="0" smtClean="0">
                <a:solidFill>
                  <a:schemeClr val="tx1"/>
                </a:solidFill>
              </a:rPr>
              <a:t> come in time-series, cross-section and longitudinal form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rgbClr val="3E5D78"/>
                </a:solidFill>
              </a:rPr>
              <a:t>Index numbers </a:t>
            </a:r>
            <a:r>
              <a:rPr lang="en-CA" sz="2200" dirty="0" smtClean="0">
                <a:solidFill>
                  <a:schemeClr val="tx1"/>
                </a:solidFill>
              </a:rPr>
              <a:t>provide a simplified way of analyzing data relative to a base year. Index numbers may also be averages of components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rgbClr val="3E5D78"/>
                </a:solidFill>
              </a:rPr>
              <a:t>Nominal financial data </a:t>
            </a:r>
            <a:r>
              <a:rPr lang="en-CA" sz="2200" dirty="0" smtClean="0">
                <a:solidFill>
                  <a:schemeClr val="tx1"/>
                </a:solidFill>
              </a:rPr>
              <a:t>values are translated into real values by dividing the nominal series by the CPI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181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Chapter Summary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dirty="0" smtClean="0">
                <a:solidFill>
                  <a:schemeClr val="tx1"/>
                </a:solidFill>
              </a:rPr>
              <a:t>Data can be represented by means of a </a:t>
            </a:r>
            <a:r>
              <a:rPr lang="en-CA" sz="2000" b="1" dirty="0" smtClean="0">
                <a:solidFill>
                  <a:srgbClr val="3E5D78"/>
                </a:solidFill>
              </a:rPr>
              <a:t>scatter plot and a regression line </a:t>
            </a:r>
            <a:r>
              <a:rPr lang="en-CA" sz="2000" dirty="0" smtClean="0">
                <a:solidFill>
                  <a:schemeClr val="tx1"/>
                </a:solidFill>
              </a:rPr>
              <a:t>through the plot</a:t>
            </a:r>
          </a:p>
          <a:p>
            <a:endParaRPr lang="en-CA" sz="2000" dirty="0" smtClean="0">
              <a:solidFill>
                <a:schemeClr val="tx1"/>
              </a:solidFill>
            </a:endParaRPr>
          </a:p>
          <a:p>
            <a:r>
              <a:rPr lang="en-CA" sz="2000" dirty="0" smtClean="0">
                <a:solidFill>
                  <a:schemeClr val="tx1"/>
                </a:solidFill>
              </a:rPr>
              <a:t>Economic relationships may be </a:t>
            </a:r>
            <a:r>
              <a:rPr lang="en-CA" sz="2000" dirty="0" smtClean="0">
                <a:solidFill>
                  <a:srgbClr val="3E5D78"/>
                </a:solidFill>
              </a:rPr>
              <a:t>linear or non-linear</a:t>
            </a:r>
          </a:p>
          <a:p>
            <a:endParaRPr lang="en-CA" sz="2000" dirty="0" smtClean="0">
              <a:solidFill>
                <a:schemeClr val="tx1"/>
              </a:solidFill>
            </a:endParaRPr>
          </a:p>
          <a:p>
            <a:r>
              <a:rPr lang="en-CA" sz="2000" b="1" dirty="0" smtClean="0">
                <a:solidFill>
                  <a:srgbClr val="3E5D78"/>
                </a:solidFill>
              </a:rPr>
              <a:t>A straight line </a:t>
            </a:r>
            <a:r>
              <a:rPr lang="en-CA" sz="2000" dirty="0" smtClean="0">
                <a:solidFill>
                  <a:schemeClr val="tx1"/>
                </a:solidFill>
              </a:rPr>
              <a:t>is defined totally by its two intercepts or one intercept and the slope</a:t>
            </a:r>
          </a:p>
          <a:p>
            <a:endParaRPr lang="en-CA" sz="2000" dirty="0" smtClean="0">
              <a:solidFill>
                <a:schemeClr val="tx1"/>
              </a:solidFill>
            </a:endParaRPr>
          </a:p>
          <a:p>
            <a:r>
              <a:rPr lang="en-CA" sz="2000" dirty="0" smtClean="0">
                <a:solidFill>
                  <a:schemeClr val="tx1"/>
                </a:solidFill>
              </a:rPr>
              <a:t>Economics is concerned with </a:t>
            </a:r>
            <a:r>
              <a:rPr lang="en-CA" sz="2000" b="1" dirty="0" smtClean="0">
                <a:solidFill>
                  <a:srgbClr val="3E5D78"/>
                </a:solidFill>
              </a:rPr>
              <a:t>equity</a:t>
            </a:r>
            <a:r>
              <a:rPr lang="en-CA" sz="2000" dirty="0" smtClean="0">
                <a:solidFill>
                  <a:schemeClr val="tx1"/>
                </a:solidFill>
              </a:rPr>
              <a:t> as well as markets</a:t>
            </a:r>
          </a:p>
          <a:p>
            <a:endParaRPr lang="en-CA" sz="2000" dirty="0" smtClean="0">
              <a:solidFill>
                <a:schemeClr val="tx1"/>
              </a:solidFill>
            </a:endParaRPr>
          </a:p>
          <a:p>
            <a:r>
              <a:rPr lang="en-CA" sz="2000" dirty="0" smtClean="0">
                <a:solidFill>
                  <a:srgbClr val="3E5D78"/>
                </a:solidFill>
              </a:rPr>
              <a:t>Government is essential to the functioning of a modern economy</a:t>
            </a:r>
          </a:p>
          <a:p>
            <a:endParaRPr lang="en-CA" sz="2000" dirty="0" smtClean="0">
              <a:solidFill>
                <a:schemeClr val="tx1"/>
              </a:solidFill>
            </a:endParaRPr>
          </a:p>
          <a:p>
            <a:endParaRPr lang="en-CA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BBF5F-C815-4DAD-9E9A-DEB51E547D41}" type="slidenum">
              <a:rPr lang="en-CA" smtClean="0"/>
              <a:pPr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509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-28pt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Theme-28pt</Template>
  <TotalTime>2414</TotalTime>
  <Words>1961</Words>
  <Application>Microsoft Office PowerPoint</Application>
  <PresentationFormat>On-screen Show (4:3)</PresentationFormat>
  <Paragraphs>580</Paragraphs>
  <Slides>38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Theme-28pt</vt:lpstr>
      <vt:lpstr>Chapter 2 Theories, Models and Data</vt:lpstr>
      <vt:lpstr> Learning outcomes </vt:lpstr>
      <vt:lpstr>Observations, Theories and Models</vt:lpstr>
      <vt:lpstr>Observations, Theories and Models</vt:lpstr>
      <vt:lpstr>Observations, Theories and Models</vt:lpstr>
      <vt:lpstr>Illustration: A Simple Economic Model </vt:lpstr>
      <vt:lpstr>The Model in a Diagram </vt:lpstr>
      <vt:lpstr>Economic Models in Different Forms</vt:lpstr>
      <vt:lpstr>The Model in ‘Algebra’</vt:lpstr>
      <vt:lpstr>Variable, Data and Index Numbers </vt:lpstr>
      <vt:lpstr>Time Series Data in a Table</vt:lpstr>
      <vt:lpstr>Time Series Data Plotted</vt:lpstr>
      <vt:lpstr>Interpretation of Plots </vt:lpstr>
      <vt:lpstr>Cross – Section Data Table</vt:lpstr>
      <vt:lpstr>Index Numbers </vt:lpstr>
      <vt:lpstr>Price indexes in Table 2.1</vt:lpstr>
      <vt:lpstr>Constructing a House Price Index </vt:lpstr>
      <vt:lpstr>Constructing a House Price Index (cont’d)</vt:lpstr>
      <vt:lpstr>Composite Index Numbers </vt:lpstr>
      <vt:lpstr>A Fuel Price Index </vt:lpstr>
      <vt:lpstr>Fuel Price Index</vt:lpstr>
      <vt:lpstr>The Consumer Price Index (CPI) </vt:lpstr>
      <vt:lpstr>Nominal and  Real Values Using CPI </vt:lpstr>
      <vt:lpstr>Nominal and Real Values: Illustration </vt:lpstr>
      <vt:lpstr>Testing Economic Models </vt:lpstr>
      <vt:lpstr>Mortgage Rates and House Prices 2007-2010</vt:lpstr>
      <vt:lpstr>From Data to Scatter Plot</vt:lpstr>
      <vt:lpstr>Scatter Plots and Regression Lines </vt:lpstr>
      <vt:lpstr>Regression Lines</vt:lpstr>
      <vt:lpstr>Properties of the Regression Line</vt:lpstr>
      <vt:lpstr>Regression line: illustration</vt:lpstr>
      <vt:lpstr>Diagrams and Economic Analysis</vt:lpstr>
      <vt:lpstr>Statistics and Policy Design</vt:lpstr>
      <vt:lpstr>Ethics, Efficiency and Beliefs</vt:lpstr>
      <vt:lpstr>Government </vt:lpstr>
      <vt:lpstr>Revisiting the Definition of Economics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 Theories and Models Meet Data</dc:title>
  <dc:creator>Doug</dc:creator>
  <cp:lastModifiedBy>admin</cp:lastModifiedBy>
  <cp:revision>214</cp:revision>
  <dcterms:created xsi:type="dcterms:W3CDTF">2012-11-25T15:59:23Z</dcterms:created>
  <dcterms:modified xsi:type="dcterms:W3CDTF">2013-07-26T20:35:15Z</dcterms:modified>
</cp:coreProperties>
</file>