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832EA-BB35-684E-BE6B-AAC179D8E274}" type="datetimeFigureOut">
              <a:rPr lang="en-US" smtClean="0"/>
              <a:pPr/>
              <a:t>12/11/2012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99E8C-0511-5846-98DB-FB787A6416D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pitals"/>
              </a:rPr>
              <a:t>Midterm Questions</a:t>
            </a:r>
            <a:endParaRPr lang="en-US" dirty="0">
              <a:latin typeface="Capital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Palatino"/>
              </a:rPr>
              <a:t>The Sapir-Whorf Hypothesis argues that __________</a:t>
            </a:r>
          </a:p>
          <a:p>
            <a:pPr marL="971550" lvl="1" indent="-514350">
              <a:buAutoNum type="alphaLcPeriod"/>
            </a:pPr>
            <a:r>
              <a:rPr lang="en-US" dirty="0" smtClean="0">
                <a:latin typeface="Palatino"/>
              </a:rPr>
              <a:t>Signs have literal and connotative meanings.</a:t>
            </a:r>
          </a:p>
          <a:p>
            <a:pPr marL="971550" lvl="1" indent="-514350">
              <a:buAutoNum type="alphaLcPeriod"/>
            </a:pPr>
            <a:r>
              <a:rPr lang="en-US" dirty="0" smtClean="0">
                <a:latin typeface="Palatino"/>
              </a:rPr>
              <a:t>Language shapes the way we experience the world.</a:t>
            </a:r>
          </a:p>
          <a:p>
            <a:pPr marL="971550" lvl="1" indent="-514350">
              <a:buAutoNum type="alphaLcPeriod"/>
            </a:pPr>
            <a:r>
              <a:rPr lang="en-US" dirty="0" smtClean="0">
                <a:latin typeface="Palatino"/>
              </a:rPr>
              <a:t>Culture shapes the way we see the world.</a:t>
            </a:r>
          </a:p>
          <a:p>
            <a:pPr marL="971550" lvl="1" indent="-514350">
              <a:buAutoNum type="alphaLcPeriod"/>
            </a:pPr>
            <a:r>
              <a:rPr lang="en-US" dirty="0" smtClean="0">
                <a:latin typeface="Palatino"/>
              </a:rPr>
              <a:t>Language is universal.</a:t>
            </a:r>
          </a:p>
          <a:p>
            <a:pPr marL="971550" lvl="1" indent="-514350">
              <a:buAutoNum type="alphaLcPeriod"/>
            </a:pPr>
            <a:r>
              <a:rPr lang="en-US" dirty="0" smtClean="0">
                <a:latin typeface="Palatino"/>
              </a:rPr>
              <a:t>Our visuality affects the organization of society.</a:t>
            </a:r>
          </a:p>
          <a:p>
            <a:pPr lvl="1">
              <a:buNone/>
            </a:pPr>
            <a:r>
              <a:rPr lang="en-US" dirty="0" smtClean="0">
                <a:latin typeface="Palatino"/>
              </a:rPr>
              <a:t> </a:t>
            </a:r>
            <a:endParaRPr lang="en-US" dirty="0">
              <a:latin typeface="Palatin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pitals"/>
              </a:rPr>
              <a:t>Midterm Questions</a:t>
            </a:r>
            <a:endParaRPr lang="en-US" dirty="0">
              <a:latin typeface="Capital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800" dirty="0" smtClean="0">
                <a:latin typeface="Palatino"/>
              </a:rPr>
              <a:t>Norms that are matters of serious moral concern are referred to as ________.</a:t>
            </a:r>
          </a:p>
          <a:p>
            <a:pPr marL="857250" lvl="1" indent="-457200">
              <a:buAutoNum type="alphaLcPeriod"/>
            </a:pPr>
            <a:r>
              <a:rPr lang="en-US" dirty="0" smtClean="0">
                <a:latin typeface="Palatino"/>
              </a:rPr>
              <a:t>Values</a:t>
            </a:r>
          </a:p>
          <a:p>
            <a:pPr marL="857250" lvl="1" indent="-457200">
              <a:buAutoNum type="alphaLcPeriod"/>
            </a:pPr>
            <a:r>
              <a:rPr lang="en-US" dirty="0" smtClean="0">
                <a:latin typeface="Palatino"/>
              </a:rPr>
              <a:t>Folkways</a:t>
            </a:r>
          </a:p>
          <a:p>
            <a:pPr marL="857250" lvl="1" indent="-457200">
              <a:buAutoNum type="alphaLcPeriod"/>
            </a:pPr>
            <a:r>
              <a:rPr lang="en-US" dirty="0" smtClean="0">
                <a:latin typeface="Palatino"/>
              </a:rPr>
              <a:t>Taboos</a:t>
            </a:r>
          </a:p>
          <a:p>
            <a:pPr marL="857250" lvl="1" indent="-457200">
              <a:buAutoNum type="alphaLcPeriod"/>
            </a:pPr>
            <a:r>
              <a:rPr lang="en-US" dirty="0" smtClean="0">
                <a:latin typeface="Palatino"/>
              </a:rPr>
              <a:t>Mores</a:t>
            </a:r>
          </a:p>
          <a:p>
            <a:pPr marL="857250" lvl="1" indent="-457200">
              <a:buAutoNum type="alphaLcPeriod"/>
            </a:pPr>
            <a:r>
              <a:rPr lang="en-US" dirty="0" smtClean="0">
                <a:latin typeface="Palatino"/>
              </a:rPr>
              <a:t>Beliefs</a:t>
            </a:r>
          </a:p>
          <a:p>
            <a:pPr lvl="0"/>
            <a:endParaRPr lang="en-US" sz="20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pitals"/>
              </a:rPr>
              <a:t>Midterm Questions</a:t>
            </a:r>
            <a:endParaRPr lang="en-US" dirty="0">
              <a:latin typeface="Capital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>
                <a:latin typeface="Palatino"/>
              </a:rPr>
              <a:t>What is a subculture? Explain how a counterculture is different from a subculture. (2 Marks)</a:t>
            </a:r>
          </a:p>
          <a:p>
            <a:pPr lvl="0"/>
            <a:endParaRPr lang="en-US" sz="20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pitals"/>
              </a:rPr>
              <a:t>Midterm Questions</a:t>
            </a:r>
            <a:endParaRPr lang="en-US" dirty="0">
              <a:latin typeface="Capital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>
                <a:latin typeface="Palatino"/>
              </a:rPr>
              <a:t>Identify and briefly explain two causes of the rise of mass media. </a:t>
            </a:r>
            <a:r>
              <a:rPr lang="en-US" smtClean="0">
                <a:latin typeface="Palatino"/>
              </a:rPr>
              <a:t>What is distinctive about mass media as a mode of communication? (3 </a:t>
            </a:r>
            <a:r>
              <a:rPr lang="en-US" dirty="0" smtClean="0">
                <a:latin typeface="Palatino"/>
              </a:rPr>
              <a:t>Marks)</a:t>
            </a:r>
          </a:p>
          <a:p>
            <a:pPr lvl="0"/>
            <a:endParaRPr lang="en-US" sz="20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4263</TotalTime>
  <Words>118</Words>
  <Application>Microsoft Office PowerPoint</Application>
  <PresentationFormat>화면 슬라이드 쇼(4:3)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Theme</vt:lpstr>
      <vt:lpstr>Midterm Questions</vt:lpstr>
      <vt:lpstr>Midterm Questions</vt:lpstr>
      <vt:lpstr>Midterm Questions</vt:lpstr>
      <vt:lpstr>Midterm Questions</vt:lpstr>
    </vt:vector>
  </TitlesOfParts>
  <Company>University of British Columbia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Sociology of Culture</dc:title>
  <dc:creator>Hamish Buffam</dc:creator>
  <cp:lastModifiedBy>Karen</cp:lastModifiedBy>
  <cp:revision>11</cp:revision>
  <dcterms:created xsi:type="dcterms:W3CDTF">2012-10-20T17:01:52Z</dcterms:created>
  <dcterms:modified xsi:type="dcterms:W3CDTF">2012-12-11T09:12:23Z</dcterms:modified>
</cp:coreProperties>
</file>