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FF0D11-24C4-4C02-9C1B-7F9F491FD29F}" type="datetimeFigureOut">
              <a:rPr lang="en-US" smtClean="0"/>
              <a:pPr/>
              <a:t>10/31/2011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5DED50-6C5C-4139-A7FC-6505C801B70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F25DED50-6C5C-4139-A7FC-6505C801B708}" type="slidenum">
              <a:rPr lang="en-US" smtClean="0"/>
              <a:pPr/>
              <a:t>19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C4AFB04B-F6E6-4605-B8B7-D1BD9DE36F34}" type="datetimeFigureOut">
              <a:rPr lang="en-US" smtClean="0"/>
              <a:pPr/>
              <a:t>10/31/2011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8643CCD5-DC69-4402-8173-3EB94A60462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4AFB04B-F6E6-4605-B8B7-D1BD9DE36F34}" type="datetimeFigureOut">
              <a:rPr lang="en-US" smtClean="0"/>
              <a:pPr/>
              <a:t>10/31/2011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643CCD5-DC69-4402-8173-3EB94A604626}"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4AFB04B-F6E6-4605-B8B7-D1BD9DE36F34}" type="datetimeFigureOut">
              <a:rPr lang="en-US" smtClean="0"/>
              <a:pPr/>
              <a:t>10/31/2011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643CCD5-DC69-4402-8173-3EB94A604626}"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4AFB04B-F6E6-4605-B8B7-D1BD9DE36F34}" type="datetimeFigureOut">
              <a:rPr lang="en-US" smtClean="0"/>
              <a:pPr/>
              <a:t>10/31/2011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643CCD5-DC69-4402-8173-3EB94A604626}"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4AFB04B-F6E6-4605-B8B7-D1BD9DE36F34}" type="datetimeFigureOut">
              <a:rPr lang="en-US" smtClean="0"/>
              <a:pPr/>
              <a:t>10/31/2011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C4AFB04B-F6E6-4605-B8B7-D1BD9DE36F34}" type="datetimeFigureOut">
              <a:rPr lang="en-US" smtClean="0"/>
              <a:pPr/>
              <a:t>10/31/2011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8643CCD5-DC69-4402-8173-3EB94A604626}"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4AFB04B-F6E6-4605-B8B7-D1BD9DE36F34}" type="datetimeFigureOut">
              <a:rPr lang="en-US" smtClean="0"/>
              <a:pPr/>
              <a:t>10/31/2011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C4AFB04B-F6E6-4605-B8B7-D1BD9DE36F34}" type="datetimeFigureOut">
              <a:rPr lang="en-US" smtClean="0"/>
              <a:pPr/>
              <a:t>10/31/2011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C4AFB04B-F6E6-4605-B8B7-D1BD9DE36F34}" type="datetimeFigureOut">
              <a:rPr lang="en-US" smtClean="0"/>
              <a:pPr/>
              <a:t>10/31/2011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8643CCD5-DC69-4402-8173-3EB94A604626}"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4AFB04B-F6E6-4605-B8B7-D1BD9DE36F34}" type="datetimeFigureOut">
              <a:rPr lang="en-US" smtClean="0"/>
              <a:pPr/>
              <a:t>10/31/2011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4AFB04B-F6E6-4605-B8B7-D1BD9DE36F34}" type="datetimeFigureOut">
              <a:rPr lang="en-US" smtClean="0"/>
              <a:pPr/>
              <a:t>10/31/2011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643CCD5-DC69-4402-8173-3EB94A60462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4AFB04B-F6E6-4605-B8B7-D1BD9DE36F34}" type="datetimeFigureOut">
              <a:rPr lang="en-US" smtClean="0"/>
              <a:pPr/>
              <a:t>10/31/2011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8643CCD5-DC69-4402-8173-3EB94A60462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Brave New World</a:t>
            </a:r>
            <a:endParaRPr lang="en-US" dirty="0"/>
          </a:p>
        </p:txBody>
      </p:sp>
      <p:sp>
        <p:nvSpPr>
          <p:cNvPr id="3" name="Subtitle 2"/>
          <p:cNvSpPr>
            <a:spLocks noGrp="1"/>
          </p:cNvSpPr>
          <p:nvPr>
            <p:ph type="subTitle" idx="1"/>
          </p:nvPr>
        </p:nvSpPr>
        <p:spPr/>
        <p:txBody>
          <a:bodyPr/>
          <a:lstStyle/>
          <a:p>
            <a:r>
              <a:rPr lang="en-US" dirty="0" err="1" smtClean="0"/>
              <a:t>Aldous</a:t>
            </a:r>
            <a:r>
              <a:rPr lang="en-US" dirty="0" smtClean="0"/>
              <a:t> Huxley</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endParaRPr lang="en-US" sz="2400" b="1" dirty="0" smtClean="0"/>
          </a:p>
          <a:p>
            <a:r>
              <a:rPr lang="en-US" sz="2400" b="1" dirty="0" smtClean="0"/>
              <a:t>1 – 3 </a:t>
            </a:r>
            <a:r>
              <a:rPr lang="en-US" sz="2400" smtClean="0"/>
              <a:t>	</a:t>
            </a:r>
            <a:r>
              <a:rPr lang="en-US" sz="2400" smtClean="0"/>
              <a:t>Hatchery</a:t>
            </a:r>
            <a:endParaRPr lang="en-US" sz="2400" dirty="0" smtClean="0"/>
          </a:p>
          <a:p>
            <a:r>
              <a:rPr lang="en-US" sz="2400" b="1" dirty="0" smtClean="0"/>
              <a:t>4 – 6</a:t>
            </a:r>
            <a:r>
              <a:rPr lang="en-US" sz="2400" dirty="0" smtClean="0"/>
              <a:t>	Bernard’s alienation in the World State</a:t>
            </a:r>
          </a:p>
          <a:p>
            <a:r>
              <a:rPr lang="en-US" sz="2400" b="1" dirty="0" smtClean="0"/>
              <a:t>7 – 9</a:t>
            </a:r>
            <a:r>
              <a:rPr lang="en-US" sz="2400" dirty="0" smtClean="0"/>
              <a:t>	</a:t>
            </a:r>
            <a:r>
              <a:rPr lang="en-US" sz="2400" dirty="0" err="1" smtClean="0"/>
              <a:t>Malpais</a:t>
            </a:r>
            <a:endParaRPr lang="en-US" sz="2400" dirty="0" smtClean="0"/>
          </a:p>
          <a:p>
            <a:r>
              <a:rPr lang="en-US" sz="2400" b="1" dirty="0" smtClean="0"/>
              <a:t>10 – 15</a:t>
            </a:r>
            <a:r>
              <a:rPr lang="en-US" sz="2400" dirty="0" smtClean="0"/>
              <a:t>	John in the World State</a:t>
            </a:r>
          </a:p>
          <a:p>
            <a:r>
              <a:rPr lang="en-US" sz="2400" b="1" dirty="0" smtClean="0"/>
              <a:t>16 – 17 </a:t>
            </a:r>
            <a:r>
              <a:rPr lang="en-US" sz="2400" dirty="0" smtClean="0"/>
              <a:t>	</a:t>
            </a:r>
            <a:r>
              <a:rPr lang="en-US" sz="2400" dirty="0" err="1" smtClean="0"/>
              <a:t>Mond’s</a:t>
            </a:r>
            <a:r>
              <a:rPr lang="en-US" sz="2400" dirty="0" smtClean="0"/>
              <a:t> admonishment</a:t>
            </a:r>
          </a:p>
          <a:p>
            <a:r>
              <a:rPr lang="en-US" sz="2400" b="1" dirty="0" smtClean="0"/>
              <a:t>18 	</a:t>
            </a:r>
            <a:r>
              <a:rPr lang="en-US" sz="2400" dirty="0" smtClean="0"/>
              <a:t>	John alone, suicide</a:t>
            </a:r>
            <a:endParaRPr lang="en-US" sz="2400" dirty="0"/>
          </a:p>
        </p:txBody>
      </p:sp>
      <p:sp>
        <p:nvSpPr>
          <p:cNvPr id="3" name="Title 2"/>
          <p:cNvSpPr>
            <a:spLocks noGrp="1"/>
          </p:cNvSpPr>
          <p:nvPr>
            <p:ph type="title"/>
          </p:nvPr>
        </p:nvSpPr>
        <p:spPr/>
        <p:txBody>
          <a:bodyPr/>
          <a:lstStyle/>
          <a:p>
            <a:r>
              <a:rPr lang="en-US" dirty="0" smtClean="0"/>
              <a:t>Chapter Structure</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First three chapters show the development of an individual from conception to education.</a:t>
            </a:r>
          </a:p>
          <a:p>
            <a:endParaRPr lang="en-US" sz="2200" dirty="0" smtClean="0"/>
          </a:p>
          <a:p>
            <a:r>
              <a:rPr lang="en-US" sz="2200" dirty="0" smtClean="0"/>
              <a:t>Fertilizing Room: “Cold for all the summer beyond the panes, for all the tropical heat of the room itself, a harsh thin light glared through the windows, hungrily seeking some draped lay figure, some pallid shape of academic goose-flesh, but finding only the glass and nickel and bleakly shining porcelain of a laboratory” (1).</a:t>
            </a:r>
          </a:p>
          <a:p>
            <a:endParaRPr lang="en-US" sz="2200" dirty="0" smtClean="0"/>
          </a:p>
          <a:p>
            <a:r>
              <a:rPr lang="en-US" sz="2200" dirty="0" smtClean="0"/>
              <a:t>Hatchery is the inverse of a womb: though the beginning point for human life, it is described as cold and lifeless.</a:t>
            </a:r>
            <a:endParaRPr lang="en-US" sz="2200" dirty="0"/>
          </a:p>
        </p:txBody>
      </p:sp>
      <p:sp>
        <p:nvSpPr>
          <p:cNvPr id="3" name="Title 2"/>
          <p:cNvSpPr>
            <a:spLocks noGrp="1"/>
          </p:cNvSpPr>
          <p:nvPr>
            <p:ph type="title"/>
          </p:nvPr>
        </p:nvSpPr>
        <p:spPr/>
        <p:txBody>
          <a:bodyPr/>
          <a:lstStyle/>
          <a:p>
            <a:r>
              <a:rPr lang="en-US" dirty="0" smtClean="0"/>
              <a:t>Chapters 1-3: The Hatchery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err="1" smtClean="0"/>
              <a:t>Bokanovsky</a:t>
            </a:r>
            <a:r>
              <a:rPr lang="en-US" sz="2200" dirty="0" smtClean="0"/>
              <a:t> Process:</a:t>
            </a:r>
          </a:p>
          <a:p>
            <a:pPr lvl="1"/>
            <a:r>
              <a:rPr lang="en-US" sz="2200" dirty="0" smtClean="0"/>
              <a:t>Mass reproduction of people: human procreation as an assembly line.</a:t>
            </a:r>
          </a:p>
          <a:p>
            <a:pPr lvl="1"/>
            <a:r>
              <a:rPr lang="en-US" sz="2200" dirty="0" smtClean="0"/>
              <a:t>“Making ninety-six human beings grow where only one grew before. Progress. … Ninety-six identical twins working ninety-six identical machines” (4-5).</a:t>
            </a:r>
          </a:p>
          <a:p>
            <a:pPr lvl="1"/>
            <a:r>
              <a:rPr lang="en-US" sz="2200" dirty="0" smtClean="0"/>
              <a:t>Humanity modeled on the Ford Model T.</a:t>
            </a:r>
          </a:p>
          <a:p>
            <a:pPr lvl="2"/>
            <a:r>
              <a:rPr lang="en-US" sz="2200" dirty="0" smtClean="0"/>
              <a:t>And, just like the motor car, they are recycled after death (phosphorus recovery).</a:t>
            </a:r>
          </a:p>
          <a:p>
            <a:pPr lvl="1"/>
            <a:r>
              <a:rPr lang="en-US" sz="2200" dirty="0" smtClean="0"/>
              <a:t>Henry Foster: “All men are </a:t>
            </a:r>
            <a:r>
              <a:rPr lang="en-US" sz="2200" dirty="0" err="1" smtClean="0"/>
              <a:t>physico</a:t>
            </a:r>
            <a:r>
              <a:rPr lang="en-US" sz="2200" dirty="0" smtClean="0"/>
              <a:t>-chemically equal” (63).</a:t>
            </a:r>
          </a:p>
          <a:p>
            <a:pPr lvl="2"/>
            <a:r>
              <a:rPr lang="en-US" sz="2200" dirty="0" smtClean="0"/>
              <a:t>Different concept of equality: based on a mechanistic view of humanity.  Bernard Marx: “Like meat, like so much meat” (45).</a:t>
            </a:r>
            <a:endParaRPr lang="en-US" sz="2200" dirty="0"/>
          </a:p>
        </p:txBody>
      </p:sp>
      <p:sp>
        <p:nvSpPr>
          <p:cNvPr id="3" name="Title 2"/>
          <p:cNvSpPr>
            <a:spLocks noGrp="1"/>
          </p:cNvSpPr>
          <p:nvPr>
            <p:ph type="title"/>
          </p:nvPr>
        </p:nvSpPr>
        <p:spPr/>
        <p:txBody>
          <a:bodyPr/>
          <a:lstStyle/>
          <a:p>
            <a:r>
              <a:rPr lang="en-US" dirty="0" err="1" smtClean="0"/>
              <a:t>Artificialization</a:t>
            </a:r>
            <a:r>
              <a:rPr lang="en-US" dirty="0" smtClean="0"/>
              <a:t> of Life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The Artificial is an improvement over nature.</a:t>
            </a:r>
          </a:p>
          <a:p>
            <a:pPr lvl="1"/>
            <a:r>
              <a:rPr lang="en-US" sz="2200" dirty="0" smtClean="0"/>
              <a:t>Henry Foster: </a:t>
            </a:r>
            <a:r>
              <a:rPr lang="en-US" sz="2200" dirty="0" err="1" smtClean="0"/>
              <a:t>Bokanovsky</a:t>
            </a:r>
            <a:r>
              <a:rPr lang="en-US" sz="2200" dirty="0" smtClean="0"/>
              <a:t> Process takes society “out of the realm of mere slavish imitation of nature into the much more interesting world of human invention” (10).</a:t>
            </a:r>
          </a:p>
          <a:p>
            <a:r>
              <a:rPr lang="en-US" sz="2200" dirty="0" smtClean="0"/>
              <a:t>A </a:t>
            </a:r>
            <a:r>
              <a:rPr lang="en-US" sz="2200" b="1" dirty="0" smtClean="0"/>
              <a:t>Simulacrum</a:t>
            </a:r>
            <a:r>
              <a:rPr lang="en-US" sz="2200" dirty="0" smtClean="0"/>
              <a:t>.</a:t>
            </a:r>
          </a:p>
          <a:p>
            <a:pPr lvl="1"/>
            <a:r>
              <a:rPr lang="en-US" sz="2200" dirty="0" smtClean="0"/>
              <a:t>A copy with no original: “It is no longer a question of imitation, nor duplication, nor even parody. It is a question of substituting signs of the real for the real” (Baudrillard, “The Precession of Simulacra” 2).</a:t>
            </a:r>
          </a:p>
          <a:p>
            <a:pPr lvl="1"/>
            <a:r>
              <a:rPr lang="en-US" sz="2200" dirty="0" smtClean="0"/>
              <a:t>The artificial copy has replaced the original.</a:t>
            </a:r>
          </a:p>
          <a:p>
            <a:pPr lvl="2"/>
            <a:r>
              <a:rPr lang="en-US" sz="2200" dirty="0" err="1" smtClean="0"/>
              <a:t>Lenina’s</a:t>
            </a:r>
            <a:r>
              <a:rPr lang="en-US" sz="2200" dirty="0" smtClean="0"/>
              <a:t> Malthusian belt: “real morocco-surrogate” (45).</a:t>
            </a:r>
          </a:p>
          <a:p>
            <a:pPr lvl="2"/>
            <a:r>
              <a:rPr lang="en-US" sz="2200" dirty="0" smtClean="0"/>
              <a:t>Linda’s desire to see “real acetate silk” again (103).</a:t>
            </a:r>
          </a:p>
          <a:p>
            <a:pPr lvl="2">
              <a:buNone/>
            </a:pPr>
            <a:endParaRPr lang="en-US" sz="2200" dirty="0" smtClean="0"/>
          </a:p>
          <a:p>
            <a:pPr lvl="2"/>
            <a:endParaRPr lang="en-US" sz="2200" dirty="0"/>
          </a:p>
        </p:txBody>
      </p:sp>
      <p:sp>
        <p:nvSpPr>
          <p:cNvPr id="3" name="Title 2"/>
          <p:cNvSpPr>
            <a:spLocks noGrp="1"/>
          </p:cNvSpPr>
          <p:nvPr>
            <p:ph type="title"/>
          </p:nvPr>
        </p:nvSpPr>
        <p:spPr/>
        <p:txBody>
          <a:bodyPr/>
          <a:lstStyle/>
          <a:p>
            <a:r>
              <a:rPr lang="en-US" dirty="0" err="1" smtClean="0"/>
              <a:t>Artificialization</a:t>
            </a:r>
            <a:r>
              <a:rPr lang="en-US" dirty="0" smtClean="0"/>
              <a:t> of Life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r>
              <a:rPr lang="en-US" sz="2200" dirty="0" smtClean="0"/>
              <a:t>Key difference between </a:t>
            </a:r>
            <a:r>
              <a:rPr lang="en-US" sz="2200" u="sng" dirty="0" smtClean="0"/>
              <a:t>Brave New World</a:t>
            </a:r>
            <a:r>
              <a:rPr lang="en-US" sz="2200" dirty="0" smtClean="0"/>
              <a:t> and </a:t>
            </a:r>
            <a:r>
              <a:rPr lang="en-US" sz="2200" u="sng" dirty="0" smtClean="0"/>
              <a:t>Nineteen Eighty-Four</a:t>
            </a:r>
            <a:r>
              <a:rPr lang="en-US" sz="2200" dirty="0" smtClean="0"/>
              <a:t>.</a:t>
            </a:r>
          </a:p>
          <a:p>
            <a:pPr lvl="1"/>
            <a:r>
              <a:rPr lang="en-US" sz="2200" dirty="0" smtClean="0"/>
              <a:t>“It has become clear that control through the punishment of undesirable </a:t>
            </a:r>
            <a:r>
              <a:rPr lang="en-US" sz="2200" dirty="0" err="1" smtClean="0"/>
              <a:t>behaviour</a:t>
            </a:r>
            <a:r>
              <a:rPr lang="en-US" sz="2200" dirty="0" smtClean="0"/>
              <a:t> is less effective, in the long run, than control through the reinforcement of desirable </a:t>
            </a:r>
            <a:r>
              <a:rPr lang="en-US" sz="2200" dirty="0" err="1" smtClean="0"/>
              <a:t>behaviour</a:t>
            </a:r>
            <a:r>
              <a:rPr lang="en-US" sz="2200" dirty="0" smtClean="0"/>
              <a:t> by rewards, and that the government through terror works on the whole less well than government through the non-violent manipulation of the environment and of the thoughts and feelings of the individual men, women and children” (</a:t>
            </a:r>
            <a:r>
              <a:rPr lang="en-US" sz="2200" u="sng" dirty="0" smtClean="0"/>
              <a:t>Brave New World Revisited</a:t>
            </a:r>
            <a:r>
              <a:rPr lang="en-US" sz="2200" dirty="0" smtClean="0"/>
              <a:t> 3).</a:t>
            </a:r>
          </a:p>
          <a:p>
            <a:r>
              <a:rPr lang="en-US" sz="2200" dirty="0" smtClean="0"/>
              <a:t>This opinion is expressed by </a:t>
            </a:r>
            <a:r>
              <a:rPr lang="en-US" sz="2200" dirty="0" err="1" smtClean="0"/>
              <a:t>Mond</a:t>
            </a:r>
            <a:r>
              <a:rPr lang="en-US" sz="2200" dirty="0" smtClean="0"/>
              <a:t>: “Government’s an affair of sitting, not hitting, you rule with the brains and the buttocks, never with the fists” (42).</a:t>
            </a:r>
          </a:p>
        </p:txBody>
      </p:sp>
      <p:sp>
        <p:nvSpPr>
          <p:cNvPr id="3" name="Title 2"/>
          <p:cNvSpPr>
            <a:spLocks noGrp="1"/>
          </p:cNvSpPr>
          <p:nvPr>
            <p:ph type="title"/>
          </p:nvPr>
        </p:nvSpPr>
        <p:spPr/>
        <p:txBody>
          <a:bodyPr/>
          <a:lstStyle/>
          <a:p>
            <a:r>
              <a:rPr lang="en-US" dirty="0" smtClean="0"/>
              <a:t>Conditioning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checkerboard(across)">
                                      <p:cBhvr>
                                        <p:cTn id="7" dur="5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 calcmode="lin" valueType="num">
                                      <p:cBhvr additive="base">
                                        <p:cTn id="12"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2200" dirty="0" smtClean="0"/>
              <a:t>Conditioning promotes orthodoxy.</a:t>
            </a:r>
          </a:p>
          <a:p>
            <a:r>
              <a:rPr lang="en-US" sz="2200" dirty="0" smtClean="0"/>
              <a:t>Unorthodoxy a worse crime than murder: murder kills an individual (easily replaced); unorthodoxy “strikes at Society itself” (128-129).</a:t>
            </a:r>
          </a:p>
          <a:p>
            <a:r>
              <a:rPr lang="en-US" sz="2200" dirty="0" smtClean="0"/>
              <a:t>Body is conditioned first in the Hatchery, then the mind.</a:t>
            </a:r>
          </a:p>
          <a:p>
            <a:pPr lvl="1"/>
            <a:r>
              <a:rPr lang="en-US" sz="2200" dirty="0" smtClean="0"/>
              <a:t>Workers destined for the tropics: “We condition them to thrive on heat, … Our colleagues upstairs will teach them to love it” (12).</a:t>
            </a:r>
          </a:p>
          <a:p>
            <a:r>
              <a:rPr lang="en-US" sz="2200" dirty="0" smtClean="0"/>
              <a:t>Intellectual conditioning: against books.</a:t>
            </a:r>
          </a:p>
          <a:p>
            <a:pPr lvl="2"/>
            <a:r>
              <a:rPr lang="en-US" sz="2200" dirty="0" smtClean="0"/>
              <a:t>Conditioning against books creates “an ‘instinctive’ hatred of books and flowers” (17).</a:t>
            </a:r>
          </a:p>
          <a:p>
            <a:pPr lvl="2"/>
            <a:r>
              <a:rPr lang="en-US" sz="2200" dirty="0" smtClean="0"/>
              <a:t>Not really “instinctive” – a product of </a:t>
            </a:r>
            <a:r>
              <a:rPr lang="en-US" sz="2200" b="1" dirty="0" smtClean="0"/>
              <a:t>nurture</a:t>
            </a:r>
            <a:r>
              <a:rPr lang="en-US" sz="2200" dirty="0" smtClean="0"/>
              <a:t> rather than </a:t>
            </a:r>
            <a:r>
              <a:rPr lang="en-US" sz="2200" b="1" dirty="0" smtClean="0"/>
              <a:t>nature</a:t>
            </a:r>
            <a:r>
              <a:rPr lang="en-US" sz="2200" dirty="0" smtClean="0"/>
              <a:t>.</a:t>
            </a:r>
          </a:p>
          <a:p>
            <a:r>
              <a:rPr lang="en-US" sz="2200" dirty="0" smtClean="0"/>
              <a:t>Director: “… the child’s mind</a:t>
            </a:r>
            <a:r>
              <a:rPr lang="en-US" sz="2200" i="1" dirty="0" smtClean="0"/>
              <a:t> is</a:t>
            </a:r>
            <a:r>
              <a:rPr lang="en-US" sz="2200" dirty="0" smtClean="0"/>
              <a:t> these suggestions, and the sum of these suggestions </a:t>
            </a:r>
            <a:r>
              <a:rPr lang="en-US" sz="2200" i="1" dirty="0" smtClean="0"/>
              <a:t>is</a:t>
            </a:r>
            <a:r>
              <a:rPr lang="en-US" sz="2200" dirty="0" smtClean="0"/>
              <a:t> the child’s mind” (23).</a:t>
            </a:r>
            <a:endParaRPr lang="en-US" sz="2200" dirty="0"/>
          </a:p>
        </p:txBody>
      </p:sp>
      <p:sp>
        <p:nvSpPr>
          <p:cNvPr id="3" name="Title 2"/>
          <p:cNvSpPr>
            <a:spLocks noGrp="1"/>
          </p:cNvSpPr>
          <p:nvPr>
            <p:ph type="title"/>
          </p:nvPr>
        </p:nvSpPr>
        <p:spPr/>
        <p:txBody>
          <a:bodyPr/>
          <a:lstStyle/>
          <a:p>
            <a:r>
              <a:rPr lang="en-US" dirty="0" smtClean="0"/>
              <a:t>Conditioning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400" dirty="0" smtClean="0"/>
              <a:t>Life inside a bottle:</a:t>
            </a:r>
          </a:p>
          <a:p>
            <a:r>
              <a:rPr lang="en-US" sz="2400" dirty="0" smtClean="0"/>
              <a:t>Calvin </a:t>
            </a:r>
            <a:r>
              <a:rPr lang="en-US" sz="2400" dirty="0" err="1" smtClean="0"/>
              <a:t>Stopes</a:t>
            </a:r>
            <a:r>
              <a:rPr lang="en-US" sz="2400" dirty="0" smtClean="0"/>
              <a:t> &amp; His Sixteen </a:t>
            </a:r>
            <a:r>
              <a:rPr lang="en-US" sz="2400" dirty="0" err="1" smtClean="0"/>
              <a:t>Sexophonists</a:t>
            </a:r>
            <a:r>
              <a:rPr lang="en-US" sz="2400" dirty="0" smtClean="0"/>
              <a:t> “There </a:t>
            </a:r>
            <a:r>
              <a:rPr lang="en-US" sz="2400" dirty="0" err="1" smtClean="0"/>
              <a:t>ain’t</a:t>
            </a:r>
            <a:r>
              <a:rPr lang="en-US" sz="2400" dirty="0" smtClean="0"/>
              <a:t> no Bottle in all the world / Like that dear little Bottle of mind” (66).</a:t>
            </a:r>
          </a:p>
          <a:p>
            <a:pPr lvl="1"/>
            <a:r>
              <a:rPr lang="en-US" dirty="0" err="1" smtClean="0"/>
              <a:t>Mond</a:t>
            </a:r>
            <a:r>
              <a:rPr lang="en-US" dirty="0" smtClean="0"/>
              <a:t>: “Even after decanting, he’s still inside a bottle – an invisible bottle of infantile and embryonic fixations.  Each one of us, of course … goes through life inside a bottle” (196).</a:t>
            </a:r>
          </a:p>
          <a:p>
            <a:pPr lvl="1"/>
            <a:r>
              <a:rPr lang="en-US" dirty="0" smtClean="0"/>
              <a:t>Life is contained in the surrogate womb – even adult citizens never fully leave the Hatchery.</a:t>
            </a:r>
          </a:p>
          <a:p>
            <a:pPr lvl="1"/>
            <a:r>
              <a:rPr lang="en-US" dirty="0" smtClean="0"/>
              <a:t>Conditioning assures that Hatchery remains internalized in each individual.</a:t>
            </a:r>
            <a:endParaRPr lang="en-US" dirty="0"/>
          </a:p>
        </p:txBody>
      </p:sp>
      <p:sp>
        <p:nvSpPr>
          <p:cNvPr id="3" name="Title 2"/>
          <p:cNvSpPr>
            <a:spLocks noGrp="1"/>
          </p:cNvSpPr>
          <p:nvPr>
            <p:ph type="title"/>
          </p:nvPr>
        </p:nvSpPr>
        <p:spPr/>
        <p:txBody>
          <a:bodyPr/>
          <a:lstStyle/>
          <a:p>
            <a:r>
              <a:rPr lang="en-US" dirty="0" smtClean="0"/>
              <a:t>Conditioning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Because of conditioning, World State citizens assume these </a:t>
            </a:r>
            <a:r>
              <a:rPr lang="en-US" sz="2200" b="1" dirty="0" smtClean="0"/>
              <a:t>nurtured</a:t>
            </a:r>
            <a:r>
              <a:rPr lang="en-US" sz="2200" dirty="0" smtClean="0"/>
              <a:t> feelings to be </a:t>
            </a:r>
            <a:r>
              <a:rPr lang="en-US" sz="2200" b="1" dirty="0" smtClean="0"/>
              <a:t>natural</a:t>
            </a:r>
            <a:r>
              <a:rPr lang="en-US" sz="2200" dirty="0" smtClean="0"/>
              <a:t>.</a:t>
            </a:r>
          </a:p>
          <a:p>
            <a:r>
              <a:rPr lang="en-US" sz="2200" dirty="0" smtClean="0"/>
              <a:t>For example, when Bernard observes John’s affection for his mother, he interprets this natural bond to be an unnatural product of John’s early life:</a:t>
            </a:r>
          </a:p>
          <a:p>
            <a:pPr lvl="1"/>
            <a:r>
              <a:rPr lang="en-US" sz="2200" dirty="0" smtClean="0"/>
              <a:t>“It is worthy of note, that, in spite of his m[other]’s senility and the extreme repulsiveness of her appearance, the Savage frequently goes to see her and appears to be much attached to her – an interesting example of the way in which early conditioning can be made to modify and even run counter to natural impulses (in this case, the impulse to recoil from an unpleasant object)” (139).</a:t>
            </a:r>
            <a:endParaRPr lang="en-US" sz="2200" dirty="0"/>
          </a:p>
        </p:txBody>
      </p:sp>
      <p:sp>
        <p:nvSpPr>
          <p:cNvPr id="3" name="Title 2"/>
          <p:cNvSpPr>
            <a:spLocks noGrp="1"/>
          </p:cNvSpPr>
          <p:nvPr>
            <p:ph type="title"/>
          </p:nvPr>
        </p:nvSpPr>
        <p:spPr/>
        <p:txBody>
          <a:bodyPr/>
          <a:lstStyle/>
          <a:p>
            <a:r>
              <a:rPr lang="en-US" dirty="0" smtClean="0"/>
              <a:t>Conditioning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diamond(in)">
                                      <p:cBhvr>
                                        <p:cTn id="19"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US" sz="2400" dirty="0" smtClean="0"/>
              <a:t>But natural impulses haven’t quite been done away with.</a:t>
            </a:r>
          </a:p>
          <a:p>
            <a:pPr lvl="1"/>
            <a:r>
              <a:rPr lang="en-US" sz="2400" dirty="0" smtClean="0"/>
              <a:t>The existence of such things as “pregnancy substitutes” and “violent passion surrogates” indicates the need for such feelings has not been successfully eradicated.</a:t>
            </a:r>
          </a:p>
          <a:p>
            <a:pPr lvl="1"/>
            <a:r>
              <a:rPr lang="en-US" sz="2400" dirty="0" smtClean="0"/>
              <a:t>Despite the Death Conditioning she would have experienced as a child, Linda is still terrified of death:</a:t>
            </a:r>
          </a:p>
          <a:p>
            <a:pPr lvl="1"/>
            <a:r>
              <a:rPr lang="en-US" sz="2400" dirty="0" smtClean="0"/>
              <a:t>“Her voice suddenly died into an almost inaudible breathless croaking: her mouth fell open: she made a desperate attempt to fill her lungs with air.  But it was as though she had forgotten how to breathe.  She tried to cry out – but no sound came; only the terror of her staring eyes revealed what she was suffering.  Her hands went to her throat, then clawed at the air – the air she could no longer breathe, the air that, for her, had ceased to exist” (180).</a:t>
            </a:r>
            <a:endParaRPr lang="en-US" sz="2400" dirty="0"/>
          </a:p>
        </p:txBody>
      </p:sp>
      <p:sp>
        <p:nvSpPr>
          <p:cNvPr id="3" name="Title 2"/>
          <p:cNvSpPr>
            <a:spLocks noGrp="1"/>
          </p:cNvSpPr>
          <p:nvPr>
            <p:ph type="title"/>
          </p:nvPr>
        </p:nvSpPr>
        <p:spPr/>
        <p:txBody>
          <a:bodyPr/>
          <a:lstStyle/>
          <a:p>
            <a:r>
              <a:rPr lang="en-US" dirty="0" smtClean="0"/>
              <a:t>Conditioning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2400" dirty="0" smtClean="0"/>
              <a:t>Chapter 3 is intercut between three points of view:</a:t>
            </a:r>
          </a:p>
          <a:p>
            <a:pPr lvl="1"/>
            <a:r>
              <a:rPr lang="en-US" sz="2400" dirty="0" smtClean="0"/>
              <a:t>1. Children being given a tour around the Hatchery – continued from the first two chapters, but taken over by Mustapha </a:t>
            </a:r>
            <a:r>
              <a:rPr lang="en-US" sz="2400" dirty="0" err="1" smtClean="0"/>
              <a:t>Mond</a:t>
            </a:r>
            <a:r>
              <a:rPr lang="en-US" sz="2400" dirty="0" smtClean="0"/>
              <a:t>.</a:t>
            </a:r>
          </a:p>
          <a:p>
            <a:pPr lvl="1"/>
            <a:r>
              <a:rPr lang="en-US" sz="2400" dirty="0" smtClean="0"/>
              <a:t>2. Daily routine of </a:t>
            </a:r>
            <a:r>
              <a:rPr lang="en-US" sz="2400" dirty="0" err="1" smtClean="0"/>
              <a:t>Lenina</a:t>
            </a:r>
            <a:r>
              <a:rPr lang="en-US" sz="2400" dirty="0" smtClean="0"/>
              <a:t> </a:t>
            </a:r>
            <a:r>
              <a:rPr lang="en-US" sz="2400" dirty="0" err="1" smtClean="0"/>
              <a:t>Crowne</a:t>
            </a:r>
            <a:r>
              <a:rPr lang="en-US" sz="2400" dirty="0" smtClean="0"/>
              <a:t>.</a:t>
            </a:r>
          </a:p>
          <a:p>
            <a:pPr lvl="1"/>
            <a:r>
              <a:rPr lang="en-US" sz="2400" dirty="0" smtClean="0"/>
              <a:t>3. Bernard Marx’s musings on his own discontent.</a:t>
            </a:r>
          </a:p>
          <a:p>
            <a:r>
              <a:rPr lang="en-US" sz="2400" dirty="0" err="1" smtClean="0"/>
              <a:t>Lenina</a:t>
            </a:r>
            <a:r>
              <a:rPr lang="en-US" sz="2400" dirty="0" smtClean="0"/>
              <a:t> is used to illustrate the social structure explained by </a:t>
            </a:r>
            <a:r>
              <a:rPr lang="en-US" sz="2400" dirty="0" err="1" smtClean="0"/>
              <a:t>Mond</a:t>
            </a:r>
            <a:r>
              <a:rPr lang="en-US" sz="2400" dirty="0" smtClean="0"/>
              <a:t>.</a:t>
            </a:r>
          </a:p>
          <a:p>
            <a:pPr lvl="1"/>
            <a:r>
              <a:rPr lang="en-US" sz="2400" dirty="0" smtClean="0"/>
              <a:t>Ex.: abolition of motherhood || Fanny’s </a:t>
            </a:r>
            <a:r>
              <a:rPr lang="en-US" sz="2400" dirty="0" err="1" smtClean="0"/>
              <a:t>pregancy</a:t>
            </a:r>
            <a:r>
              <a:rPr lang="en-US" sz="2400" dirty="0" smtClean="0"/>
              <a:t> substitute (32).</a:t>
            </a:r>
          </a:p>
          <a:p>
            <a:pPr lvl="1"/>
            <a:r>
              <a:rPr lang="en-US" sz="2400" dirty="0" smtClean="0"/>
              <a:t>Ex.: “Everyone belongs to everyone else” || </a:t>
            </a:r>
            <a:r>
              <a:rPr lang="en-US" sz="2400" dirty="0" err="1" smtClean="0"/>
              <a:t>Lenina</a:t>
            </a:r>
            <a:r>
              <a:rPr lang="en-US" sz="2400" dirty="0" smtClean="0"/>
              <a:t> &amp; Henry (34).</a:t>
            </a:r>
            <a:endParaRPr lang="en-US" sz="2400" dirty="0"/>
          </a:p>
        </p:txBody>
      </p:sp>
      <p:sp>
        <p:nvSpPr>
          <p:cNvPr id="3" name="Title 2"/>
          <p:cNvSpPr>
            <a:spLocks noGrp="1"/>
          </p:cNvSpPr>
          <p:nvPr>
            <p:ph type="title"/>
          </p:nvPr>
        </p:nvSpPr>
        <p:spPr/>
        <p:txBody>
          <a:bodyPr/>
          <a:lstStyle/>
          <a:p>
            <a:r>
              <a:rPr lang="en-US" dirty="0" smtClean="0"/>
              <a:t>Chapter 3</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 calcmode="lin" valueType="num">
                                      <p:cBhvr additive="base">
                                        <p:cTn id="2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
                                            <p:txEl>
                                              <p:pRg st="5" end="5"/>
                                            </p:txEl>
                                          </p:spTgt>
                                        </p:tgtEl>
                                        <p:attrNameLst>
                                          <p:attrName>style.visibility</p:attrName>
                                        </p:attrNameLst>
                                      </p:cBhvr>
                                      <p:to>
                                        <p:strVal val="visible"/>
                                      </p:to>
                                    </p:set>
                                    <p:anim calcmode="lin" valueType="num">
                                      <p:cBhvr additive="base">
                                        <p:cTn id="3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 calcmode="lin" valueType="num">
                                      <p:cBhvr additive="base">
                                        <p:cTn id="3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dirty="0" smtClean="0"/>
              <a:t>Citizens are conditioned to find the concept of the family to be abhorrent.</a:t>
            </a:r>
          </a:p>
          <a:p>
            <a:r>
              <a:rPr lang="en-US" sz="2400" dirty="0" smtClean="0"/>
              <a:t>Family relations seen as a source of unhappiness (and therefore instability).</a:t>
            </a:r>
          </a:p>
          <a:p>
            <a:pPr lvl="1"/>
            <a:r>
              <a:rPr lang="en-US" sz="2200" dirty="0" smtClean="0"/>
              <a:t>“Our Ford – or Our Freud, as, for some inscrutable reason, he chose to call himself whenever he spoke of psychological matters – Our Freud had been the first to reveal the appalling dangers of family life.  The world was full of fathers – was therefore full of misery; full of mothers – therefore of every kind of perversion from sadism to chastity; full of brothers, sisters, uncles, aunts – full of madness and suicide” (33).</a:t>
            </a:r>
          </a:p>
        </p:txBody>
      </p:sp>
      <p:sp>
        <p:nvSpPr>
          <p:cNvPr id="3" name="Title 2"/>
          <p:cNvSpPr>
            <a:spLocks noGrp="1"/>
          </p:cNvSpPr>
          <p:nvPr>
            <p:ph type="title"/>
          </p:nvPr>
        </p:nvSpPr>
        <p:spPr/>
        <p:txBody>
          <a:bodyPr/>
          <a:lstStyle/>
          <a:p>
            <a:r>
              <a:rPr lang="en-US" dirty="0" smtClean="0"/>
              <a:t>Abolition of the Family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“Our Freud” – reference to Freudian theory of the Oedipus Complex.</a:t>
            </a:r>
          </a:p>
          <a:p>
            <a:pPr lvl="1"/>
            <a:r>
              <a:rPr lang="en-US" dirty="0" smtClean="0"/>
              <a:t>All children have an innate desire to kill their father as they see him as a rival for the love of their mother (the initial erotic target for the infant).</a:t>
            </a:r>
          </a:p>
          <a:p>
            <a:pPr lvl="1"/>
            <a:r>
              <a:rPr lang="en-US" dirty="0" smtClean="0"/>
              <a:t>Civilization constructed to avoid these primordial crimes: incest and parricide, but by suppressing innate desires, civilization produces neuroses in its members.</a:t>
            </a:r>
          </a:p>
          <a:p>
            <a:pPr lvl="1"/>
            <a:r>
              <a:rPr lang="en-US" dirty="0" smtClean="0"/>
              <a:t>Consequently, civilization produces a conflict between individual desires/freedoms and the necessity for social stability and conformity.</a:t>
            </a:r>
          </a:p>
        </p:txBody>
      </p:sp>
      <p:sp>
        <p:nvSpPr>
          <p:cNvPr id="3" name="Title 2"/>
          <p:cNvSpPr>
            <a:spLocks noGrp="1"/>
          </p:cNvSpPr>
          <p:nvPr>
            <p:ph type="title"/>
          </p:nvPr>
        </p:nvSpPr>
        <p:spPr/>
        <p:txBody>
          <a:bodyPr/>
          <a:lstStyle/>
          <a:p>
            <a:r>
              <a:rPr lang="en-US" dirty="0" smtClean="0"/>
              <a:t>Abolition of the Family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dirty="0" smtClean="0"/>
              <a:t>By abolishing the family, the civilization of the World State has avoided these possible causes for discontent and instability.</a:t>
            </a:r>
          </a:p>
          <a:p>
            <a:endParaRPr lang="en-US" sz="2400" dirty="0" smtClean="0"/>
          </a:p>
          <a:p>
            <a:r>
              <a:rPr lang="en-US" sz="2400" dirty="0" smtClean="0"/>
              <a:t>This is demonstrated in John’s relationships with his fathers:</a:t>
            </a:r>
          </a:p>
          <a:p>
            <a:pPr lvl="1"/>
            <a:endParaRPr lang="en-US" sz="2400" dirty="0" smtClean="0"/>
          </a:p>
          <a:p>
            <a:pPr lvl="1"/>
            <a:r>
              <a:rPr lang="en-US" sz="2400" dirty="0" smtClean="0"/>
              <a:t>John wants to kill </a:t>
            </a:r>
            <a:r>
              <a:rPr lang="en-US" sz="2400" dirty="0" err="1" smtClean="0"/>
              <a:t>Popé</a:t>
            </a:r>
            <a:r>
              <a:rPr lang="en-US" sz="2400" dirty="0" smtClean="0"/>
              <a:t> (parallel with Hamlet and the Oedipus Complex).</a:t>
            </a:r>
          </a:p>
          <a:p>
            <a:pPr lvl="1"/>
            <a:endParaRPr lang="en-US" sz="2400" dirty="0" smtClean="0"/>
          </a:p>
          <a:p>
            <a:pPr lvl="1"/>
            <a:r>
              <a:rPr lang="en-US" sz="2400" dirty="0" smtClean="0"/>
              <a:t>Ends up “killing” his biological father – the DHC – by destroying his reputation.</a:t>
            </a:r>
          </a:p>
          <a:p>
            <a:pPr lvl="1"/>
            <a:endParaRPr lang="en-US" sz="2400" dirty="0" smtClean="0"/>
          </a:p>
        </p:txBody>
      </p:sp>
      <p:sp>
        <p:nvSpPr>
          <p:cNvPr id="3" name="Title 2"/>
          <p:cNvSpPr>
            <a:spLocks noGrp="1"/>
          </p:cNvSpPr>
          <p:nvPr>
            <p:ph type="title"/>
          </p:nvPr>
        </p:nvSpPr>
        <p:spPr/>
        <p:txBody>
          <a:bodyPr/>
          <a:lstStyle/>
          <a:p>
            <a:r>
              <a:rPr lang="en-US" dirty="0" smtClean="0"/>
              <a:t>Abolition of the Family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6" end="6"/>
                                            </p:txEl>
                                          </p:spTgt>
                                        </p:tgtEl>
                                        <p:attrNameLst>
                                          <p:attrName>style.visibility</p:attrName>
                                        </p:attrNameLst>
                                      </p:cBhvr>
                                      <p:to>
                                        <p:strVal val="visible"/>
                                      </p:to>
                                    </p:set>
                                    <p:anim calcmode="lin" valueType="num">
                                      <p:cBhvr additive="base">
                                        <p:cTn id="25"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Communal feeling </a:t>
            </a:r>
            <a:r>
              <a:rPr lang="en-US" sz="2200" dirty="0" err="1" smtClean="0"/>
              <a:t>centred</a:t>
            </a:r>
            <a:r>
              <a:rPr lang="en-US" sz="2200" dirty="0" smtClean="0"/>
              <a:t> around Orgy-Porgy / Solidarity Service.</a:t>
            </a:r>
          </a:p>
          <a:p>
            <a:r>
              <a:rPr lang="en-US" sz="2200" dirty="0" smtClean="0"/>
              <a:t>Loss of individual identities: </a:t>
            </a:r>
          </a:p>
          <a:p>
            <a:pPr lvl="1"/>
            <a:r>
              <a:rPr lang="en-US" sz="2200" dirty="0" smtClean="0"/>
              <a:t>“The group was now complete, the solidarity circle perfect and without flaw.  Man, woman, man, in a ring of endless alternation round the table.  Twelve of them ready to be made one, waiting to come together, to be fused, to lose their twelve separate identities in a larger being” (69).</a:t>
            </a:r>
          </a:p>
          <a:p>
            <a:r>
              <a:rPr lang="en-US" sz="2200" dirty="0" smtClean="0"/>
              <a:t>“Like drops within the Social River / Oh, make us now together run / As swiftly as thy shining Flivver” (70).</a:t>
            </a:r>
          </a:p>
          <a:p>
            <a:pPr lvl="1"/>
            <a:r>
              <a:rPr lang="en-US" sz="2200" dirty="0" smtClean="0"/>
              <a:t>Flivver = cheaply made vehicle (Model T): individuals are standardized, equivalent products of mass-production.</a:t>
            </a:r>
          </a:p>
          <a:p>
            <a:r>
              <a:rPr lang="en-US" sz="2200" dirty="0" smtClean="0"/>
              <a:t>Erotic energies directed towards </a:t>
            </a:r>
            <a:r>
              <a:rPr lang="en-US" sz="2200" smtClean="0"/>
              <a:t>the State/Society.</a:t>
            </a:r>
            <a:endParaRPr lang="en-US" sz="2200" dirty="0"/>
          </a:p>
        </p:txBody>
      </p:sp>
      <p:sp>
        <p:nvSpPr>
          <p:cNvPr id="3" name="Title 2"/>
          <p:cNvSpPr>
            <a:spLocks noGrp="1"/>
          </p:cNvSpPr>
          <p:nvPr>
            <p:ph type="title"/>
          </p:nvPr>
        </p:nvSpPr>
        <p:spPr/>
        <p:txBody>
          <a:bodyPr/>
          <a:lstStyle/>
          <a:p>
            <a:r>
              <a:rPr lang="en-US" dirty="0" smtClean="0"/>
              <a:t>Abolition of the Family</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Appreciation of art doesn’t involve mass consumption.</a:t>
            </a:r>
          </a:p>
          <a:p>
            <a:pPr lvl="1"/>
            <a:r>
              <a:rPr lang="en-US" sz="2200" dirty="0" err="1" smtClean="0"/>
              <a:t>Mond</a:t>
            </a:r>
            <a:r>
              <a:rPr lang="en-US" sz="2200" dirty="0" smtClean="0"/>
              <a:t>: “You can’t consume much if you sit still and read books” (42).</a:t>
            </a:r>
          </a:p>
          <a:p>
            <a:pPr lvl="1"/>
            <a:r>
              <a:rPr lang="en-US" sz="2200" dirty="0" smtClean="0"/>
              <a:t>Emphasis on novelty: “We don’t want people to be attracted by old things.  We want them to like the new ones” (193).</a:t>
            </a:r>
          </a:p>
          <a:p>
            <a:r>
              <a:rPr lang="en-US" sz="2200" dirty="0" smtClean="0"/>
              <a:t>“High Art” requires social instability: Tragedy would be meaningless, </a:t>
            </a:r>
            <a:r>
              <a:rPr lang="en-US" sz="2200" u="sng" dirty="0" smtClean="0"/>
              <a:t>Othello</a:t>
            </a:r>
            <a:r>
              <a:rPr lang="en-US" sz="2200" dirty="0" smtClean="0"/>
              <a:t> incomprehensible in the World State.</a:t>
            </a:r>
          </a:p>
          <a:p>
            <a:pPr lvl="1"/>
            <a:r>
              <a:rPr lang="en-US" sz="2200" dirty="0" smtClean="0"/>
              <a:t>“But that’s the price we have to pay for stability.  You‘ve got to choose between happiness and what people used to call high art.  We’ve sacrificed the high art.  We have the </a:t>
            </a:r>
            <a:r>
              <a:rPr lang="en-US" sz="2200" dirty="0" err="1" smtClean="0"/>
              <a:t>feelies</a:t>
            </a:r>
            <a:r>
              <a:rPr lang="en-US" sz="2200" dirty="0" smtClean="0"/>
              <a:t> and the scent organ instead” (194).</a:t>
            </a:r>
          </a:p>
        </p:txBody>
      </p:sp>
      <p:sp>
        <p:nvSpPr>
          <p:cNvPr id="3" name="Title 2"/>
          <p:cNvSpPr>
            <a:spLocks noGrp="1"/>
          </p:cNvSpPr>
          <p:nvPr>
            <p:ph type="title"/>
          </p:nvPr>
        </p:nvSpPr>
        <p:spPr/>
        <p:txBody>
          <a:bodyPr/>
          <a:lstStyle/>
          <a:p>
            <a:r>
              <a:rPr lang="en-US" dirty="0" smtClean="0"/>
              <a:t>Abolition of Art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2200" dirty="0" smtClean="0"/>
              <a:t>Art, such as it does exist in the World State, essentially consists of pornographic </a:t>
            </a:r>
            <a:r>
              <a:rPr lang="en-US" sz="2200" dirty="0" err="1" smtClean="0"/>
              <a:t>feelie</a:t>
            </a:r>
            <a:r>
              <a:rPr lang="en-US" sz="2200" dirty="0" smtClean="0"/>
              <a:t> movies and insipid mass-produced pop songs.</a:t>
            </a:r>
          </a:p>
          <a:p>
            <a:pPr lvl="1"/>
            <a:r>
              <a:rPr lang="en-US" sz="2200" dirty="0" err="1" smtClean="0"/>
              <a:t>Lenina’s</a:t>
            </a:r>
            <a:r>
              <a:rPr lang="en-US" sz="2200" dirty="0" smtClean="0"/>
              <a:t> song: “Hug me till you drug me, honey” (145, 170) vs. John’s Shakespeare quotes.</a:t>
            </a:r>
          </a:p>
          <a:p>
            <a:pPr lvl="1"/>
            <a:r>
              <a:rPr lang="en-US" sz="2200" dirty="0" err="1" smtClean="0"/>
              <a:t>Feelie</a:t>
            </a:r>
            <a:r>
              <a:rPr lang="en-US" sz="2200" dirty="0" smtClean="0"/>
              <a:t> movie seen by John and </a:t>
            </a:r>
            <a:r>
              <a:rPr lang="en-US" sz="2200" dirty="0" err="1" smtClean="0"/>
              <a:t>Lenina</a:t>
            </a:r>
            <a:r>
              <a:rPr lang="en-US" sz="2200" dirty="0" smtClean="0"/>
              <a:t> a travesty of </a:t>
            </a:r>
            <a:r>
              <a:rPr lang="en-US" sz="2200" u="sng" dirty="0" smtClean="0"/>
              <a:t>Othello</a:t>
            </a:r>
            <a:r>
              <a:rPr lang="en-US" sz="2200" dirty="0" smtClean="0"/>
              <a:t>.</a:t>
            </a:r>
          </a:p>
          <a:p>
            <a:r>
              <a:rPr lang="en-US" sz="2200" dirty="0" smtClean="0"/>
              <a:t>We do see Helmholtz’s banned poem as a possible example of “genuine” art (157-158).</a:t>
            </a:r>
          </a:p>
          <a:p>
            <a:pPr lvl="1"/>
            <a:r>
              <a:rPr lang="en-US" sz="2200" dirty="0" smtClean="0"/>
              <a:t>Banned because it focuses on feelings of loneliness.</a:t>
            </a:r>
          </a:p>
          <a:p>
            <a:pPr lvl="1"/>
            <a:r>
              <a:rPr lang="en-US" sz="2200" dirty="0" smtClean="0"/>
              <a:t>About the lack of another: absence “slowly form[s] a presence; / Whose? And I ask, of what / So absurd an essence” (158).</a:t>
            </a:r>
          </a:p>
          <a:p>
            <a:pPr lvl="1"/>
            <a:r>
              <a:rPr lang="en-US" sz="2200" dirty="0" smtClean="0"/>
              <a:t>In reality, it’s not a particularly moving poem.</a:t>
            </a:r>
          </a:p>
          <a:p>
            <a:pPr lvl="1"/>
            <a:r>
              <a:rPr lang="en-US" sz="2200" dirty="0" smtClean="0"/>
              <a:t>Rhymes a somewhat humorous: “</a:t>
            </a:r>
            <a:r>
              <a:rPr lang="en-US" sz="2200" dirty="0" err="1" smtClean="0"/>
              <a:t>Egeria’s</a:t>
            </a:r>
            <a:r>
              <a:rPr lang="en-US" sz="2200" dirty="0" smtClean="0"/>
              <a:t> / … posteriors”; “…populate … solidly / …copulate … squalidly”.</a:t>
            </a:r>
          </a:p>
          <a:p>
            <a:endParaRPr lang="en-US" sz="2200" dirty="0"/>
          </a:p>
        </p:txBody>
      </p:sp>
      <p:sp>
        <p:nvSpPr>
          <p:cNvPr id="3" name="Title 2"/>
          <p:cNvSpPr>
            <a:spLocks noGrp="1"/>
          </p:cNvSpPr>
          <p:nvPr>
            <p:ph type="title"/>
          </p:nvPr>
        </p:nvSpPr>
        <p:spPr/>
        <p:txBody>
          <a:bodyPr/>
          <a:lstStyle/>
          <a:p>
            <a:r>
              <a:rPr lang="en-US" dirty="0" smtClean="0"/>
              <a:t>Abolition of Art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200" dirty="0" smtClean="0"/>
              <a:t>John </a:t>
            </a:r>
            <a:r>
              <a:rPr lang="en-US" sz="2200" dirty="0" err="1" smtClean="0"/>
              <a:t>unfavourably</a:t>
            </a:r>
            <a:r>
              <a:rPr lang="en-US" sz="2200" dirty="0" smtClean="0"/>
              <a:t> compares Helmholtz’s poem to Shakespeare (159).</a:t>
            </a:r>
          </a:p>
          <a:p>
            <a:pPr lvl="1"/>
            <a:r>
              <a:rPr lang="en-US" sz="2200" dirty="0" smtClean="0"/>
              <a:t>“The Phoenix and The Turtle”: idealization, and death, of romantic love.</a:t>
            </a:r>
          </a:p>
          <a:p>
            <a:pPr lvl="1"/>
            <a:r>
              <a:rPr lang="en-US" sz="2200" dirty="0" smtClean="0"/>
              <a:t>A communion between two individuals united in love: “Single nature’s double name / Neither two nor one was called” (160).</a:t>
            </a:r>
          </a:p>
          <a:p>
            <a:r>
              <a:rPr lang="en-US" sz="2200" dirty="0" smtClean="0"/>
              <a:t>Travestied by Bernard’s exclamation: “Orgy-porgy!” – but Bernard, in a perverse way, is somewhat correct: </a:t>
            </a:r>
          </a:p>
          <a:p>
            <a:pPr lvl="1"/>
            <a:r>
              <a:rPr lang="en-US" sz="2200" dirty="0" smtClean="0"/>
              <a:t>The orgy-porgy ritual dramatizes the same absorption of the individual into a larger unit, although the “Greater Being” of Society replaces the romantic relationship between two lovers.</a:t>
            </a:r>
          </a:p>
        </p:txBody>
      </p:sp>
      <p:sp>
        <p:nvSpPr>
          <p:cNvPr id="3" name="Title 2"/>
          <p:cNvSpPr>
            <a:spLocks noGrp="1"/>
          </p:cNvSpPr>
          <p:nvPr>
            <p:ph type="title"/>
          </p:nvPr>
        </p:nvSpPr>
        <p:spPr/>
        <p:txBody>
          <a:bodyPr/>
          <a:lstStyle/>
          <a:p>
            <a:r>
              <a:rPr lang="en-US" dirty="0" smtClean="0"/>
              <a:t>Abolition of Art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400" dirty="0" smtClean="0"/>
              <a:t>Helmholtz is drawn to John’s quotations of Shakespeare.</a:t>
            </a:r>
          </a:p>
          <a:p>
            <a:r>
              <a:rPr lang="en-US" sz="2400" dirty="0" smtClean="0"/>
              <a:t>Yet, he still can’t overcome his conditioning.</a:t>
            </a:r>
          </a:p>
          <a:p>
            <a:pPr lvl="1"/>
            <a:r>
              <a:rPr lang="en-US" sz="2400" dirty="0" smtClean="0"/>
              <a:t>Laughs at Juliet’s forced betrothal to Paris: “In its smutty absurdity the situation was </a:t>
            </a:r>
            <a:r>
              <a:rPr lang="en-US" sz="2400" dirty="0" err="1" smtClean="0"/>
              <a:t>irresistably</a:t>
            </a:r>
            <a:r>
              <a:rPr lang="en-US" sz="2400" dirty="0" smtClean="0"/>
              <a:t> comical” (161).</a:t>
            </a:r>
          </a:p>
          <a:p>
            <a:r>
              <a:rPr lang="en-US" sz="2400" dirty="0" smtClean="0"/>
              <a:t>Nonetheless, he understands that artistic expression is rooted in pain and lack: “You’ve got to be hurt and upset; otherwise you can’t think of the really good, penetrating, X-</a:t>
            </a:r>
            <a:r>
              <a:rPr lang="en-US" sz="2400" dirty="0" err="1" smtClean="0"/>
              <a:t>rayish</a:t>
            </a:r>
            <a:r>
              <a:rPr lang="en-US" sz="2400" dirty="0" smtClean="0"/>
              <a:t> phrases” (161-162).</a:t>
            </a:r>
          </a:p>
          <a:p>
            <a:r>
              <a:rPr lang="en-US" sz="2400" dirty="0" smtClean="0"/>
              <a:t>Therefore, it’s not so much that art – in and of itself – is dangerous to the World State, but rather that its preconditions require unhappiness and instability.</a:t>
            </a:r>
            <a:endParaRPr lang="en-US" sz="2400" dirty="0"/>
          </a:p>
        </p:txBody>
      </p:sp>
      <p:sp>
        <p:nvSpPr>
          <p:cNvPr id="3" name="Title 2"/>
          <p:cNvSpPr>
            <a:spLocks noGrp="1"/>
          </p:cNvSpPr>
          <p:nvPr>
            <p:ph type="title"/>
          </p:nvPr>
        </p:nvSpPr>
        <p:spPr/>
        <p:txBody>
          <a:bodyPr/>
          <a:lstStyle/>
          <a:p>
            <a:r>
              <a:rPr lang="en-US" dirty="0" smtClean="0"/>
              <a:t>Abolition of Art</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144</TotalTime>
  <Words>2009</Words>
  <Application>Microsoft Office PowerPoint</Application>
  <PresentationFormat>On-screen Show (4:3)</PresentationFormat>
  <Paragraphs>138</Paragraphs>
  <Slides>19</Slides>
  <Notes>19</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Concourse</vt:lpstr>
      <vt:lpstr>Brave New World</vt:lpstr>
      <vt:lpstr>Chapter Structure</vt:lpstr>
      <vt:lpstr>Chapters 1-3: The Hatchery</vt:lpstr>
      <vt:lpstr>Artificialization of Life</vt:lpstr>
      <vt:lpstr>Artificialization of Life</vt:lpstr>
      <vt:lpstr>Conditioning</vt:lpstr>
      <vt:lpstr>Conditioning</vt:lpstr>
      <vt:lpstr>Conditioning</vt:lpstr>
      <vt:lpstr>Conditioning</vt:lpstr>
      <vt:lpstr>Conditioning</vt:lpstr>
      <vt:lpstr>Chapter 3</vt:lpstr>
      <vt:lpstr>Abolition of the Family</vt:lpstr>
      <vt:lpstr>Abolition of the Family</vt:lpstr>
      <vt:lpstr>Abolition of the Family</vt:lpstr>
      <vt:lpstr>Abolition of the Family</vt:lpstr>
      <vt:lpstr>Abolition of Art</vt:lpstr>
      <vt:lpstr>Abolition of Art</vt:lpstr>
      <vt:lpstr>Abolition of Art</vt:lpstr>
      <vt:lpstr>Abolition of Art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Brave New World</dc:title>
  <dc:creator>Michael Phillips</dc:creator>
  <cp:lastModifiedBy>Michael</cp:lastModifiedBy>
  <cp:revision>29</cp:revision>
  <dcterms:created xsi:type="dcterms:W3CDTF">2011-10-31T14:38:50Z</dcterms:created>
  <dcterms:modified xsi:type="dcterms:W3CDTF">2011-10-31T17:05:55Z</dcterms:modified>
</cp:coreProperties>
</file>