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65" r:id="rId4"/>
    <p:sldId id="258" r:id="rId5"/>
    <p:sldId id="259" r:id="rId6"/>
    <p:sldId id="276" r:id="rId7"/>
    <p:sldId id="266" r:id="rId8"/>
    <p:sldId id="264" r:id="rId9"/>
    <p:sldId id="260" r:id="rId10"/>
    <p:sldId id="261" r:id="rId11"/>
    <p:sldId id="273" r:id="rId12"/>
    <p:sldId id="262" r:id="rId13"/>
    <p:sldId id="272" r:id="rId14"/>
    <p:sldId id="268" r:id="rId15"/>
    <p:sldId id="279" r:id="rId16"/>
    <p:sldId id="275" r:id="rId17"/>
    <p:sldId id="269" r:id="rId18"/>
    <p:sldId id="267" r:id="rId19"/>
    <p:sldId id="270" r:id="rId20"/>
    <p:sldId id="277" r:id="rId21"/>
    <p:sldId id="278" r:id="rId22"/>
    <p:sldId id="271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8960" autoAdjust="0"/>
  </p:normalViewPr>
  <p:slideViewPr>
    <p:cSldViewPr>
      <p:cViewPr varScale="1">
        <p:scale>
          <a:sx n="30" d="100"/>
          <a:sy n="30" d="100"/>
        </p:scale>
        <p:origin x="-1843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D45C86-57C0-43BF-8EAE-2995AFFC9FA3}" type="datetimeFigureOut">
              <a:rPr lang="en-CA" smtClean="0"/>
              <a:t>23/02/2013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EA80AF-893A-4090-A212-ACDD16BD1FC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2064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87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Meme </a:t>
            </a:r>
            <a:r>
              <a:rPr lang="en-CA" dirty="0" err="1" smtClean="0"/>
              <a:t>si</a:t>
            </a:r>
            <a:r>
              <a:rPr lang="en-CA" dirty="0" smtClean="0"/>
              <a:t> le </a:t>
            </a:r>
            <a:r>
              <a:rPr lang="en-CA" dirty="0" err="1" smtClean="0"/>
              <a:t>noyau</a:t>
            </a:r>
            <a:r>
              <a:rPr lang="en-CA" dirty="0" smtClean="0"/>
              <a:t> </a:t>
            </a:r>
            <a:r>
              <a:rPr lang="en-CA" dirty="0" err="1" smtClean="0"/>
              <a:t>est</a:t>
            </a:r>
            <a:r>
              <a:rPr lang="en-CA" dirty="0" smtClean="0"/>
              <a:t> le </a:t>
            </a:r>
            <a:r>
              <a:rPr lang="en-CA" dirty="0" err="1" smtClean="0"/>
              <a:t>coeur</a:t>
            </a:r>
            <a:r>
              <a:rPr lang="en-CA" dirty="0" smtClean="0"/>
              <a:t> de la cellule, la </a:t>
            </a:r>
            <a:r>
              <a:rPr lang="en-CA" dirty="0" err="1" smtClean="0"/>
              <a:t>mithocondrie</a:t>
            </a:r>
            <a:r>
              <a:rPr lang="en-CA" dirty="0" smtClean="0"/>
              <a:t> </a:t>
            </a:r>
            <a:r>
              <a:rPr lang="en-CA" dirty="0" err="1" smtClean="0"/>
              <a:t>est</a:t>
            </a:r>
            <a:r>
              <a:rPr lang="en-CA" dirty="0" smtClean="0"/>
              <a:t> </a:t>
            </a:r>
            <a:r>
              <a:rPr lang="en-CA" dirty="0" err="1" smtClean="0"/>
              <a:t>aussi</a:t>
            </a:r>
            <a:r>
              <a:rPr lang="en-CA" baseline="0" dirty="0" smtClean="0"/>
              <a:t> un des </a:t>
            </a:r>
            <a:r>
              <a:rPr lang="en-CA" baseline="0" dirty="0" err="1" smtClean="0"/>
              <a:t>organites</a:t>
            </a:r>
            <a:r>
              <a:rPr lang="en-CA" baseline="0" dirty="0" smtClean="0"/>
              <a:t> les plus </a:t>
            </a:r>
            <a:r>
              <a:rPr lang="en-CA" baseline="0" dirty="0" err="1" smtClean="0"/>
              <a:t>importants</a:t>
            </a:r>
            <a:r>
              <a:rPr lang="en-CA" baseline="0" dirty="0" smtClean="0"/>
              <a:t>. Le calcium et les </a:t>
            </a:r>
            <a:r>
              <a:rPr lang="en-CA" baseline="0" dirty="0" err="1" smtClean="0"/>
              <a:t>mithochondrie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intereliés</a:t>
            </a:r>
            <a:r>
              <a:rPr lang="en-CA" baseline="0" dirty="0" smtClean="0"/>
              <a:t>. On la </a:t>
            </a:r>
            <a:r>
              <a:rPr lang="en-CA" baseline="0" dirty="0" err="1" smtClean="0"/>
              <a:t>nomme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lusine</a:t>
            </a:r>
            <a:r>
              <a:rPr lang="en-CA" baseline="0" dirty="0" smtClean="0"/>
              <a:t> de la cellule. </a:t>
            </a:r>
            <a:r>
              <a:rPr lang="en-CA" baseline="0" dirty="0" err="1" smtClean="0"/>
              <a:t>Organite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endosymbiotique</a:t>
            </a:r>
            <a:r>
              <a:rPr lang="en-CA" baseline="0" dirty="0" smtClean="0"/>
              <a:t>, qui a commencer </a:t>
            </a:r>
            <a:r>
              <a:rPr lang="en-CA" baseline="0" dirty="0" err="1" smtClean="0"/>
              <a:t>sa</a:t>
            </a:r>
            <a:r>
              <a:rPr lang="en-CA" baseline="0" dirty="0" smtClean="0"/>
              <a:t> vie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eucaryotes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comme</a:t>
            </a:r>
            <a:r>
              <a:rPr lang="en-CA" baseline="0" dirty="0" smtClean="0"/>
              <a:t> un parasite et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devenue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essentielle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Pourquoi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lusine</a:t>
            </a:r>
            <a:r>
              <a:rPr lang="en-CA" baseline="0" dirty="0" smtClean="0"/>
              <a:t> ?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lendroit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la cellule </a:t>
            </a:r>
            <a:r>
              <a:rPr lang="en-CA" baseline="0" dirty="0" err="1" smtClean="0"/>
              <a:t>ou</a:t>
            </a:r>
            <a:r>
              <a:rPr lang="en-CA" baseline="0" dirty="0" smtClean="0"/>
              <a:t> </a:t>
            </a:r>
            <a:r>
              <a:rPr lang="en-CA" baseline="0" dirty="0" err="1" smtClean="0"/>
              <a:t>tous</a:t>
            </a:r>
            <a:r>
              <a:rPr lang="en-CA" baseline="0" dirty="0" smtClean="0"/>
              <a:t> les reactions </a:t>
            </a:r>
            <a:r>
              <a:rPr lang="en-CA" baseline="0" dirty="0" err="1" smtClean="0"/>
              <a:t>enzymatiques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biochimiques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permettent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générer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l’ATP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la cellule. TOUS les </a:t>
            </a:r>
            <a:r>
              <a:rPr lang="en-CA" baseline="0" dirty="0" err="1" smtClean="0"/>
              <a:t>celllule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sont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mithocondrie</a:t>
            </a:r>
            <a:r>
              <a:rPr lang="en-CA" baseline="0" dirty="0" smtClean="0"/>
              <a:t> et les cellules </a:t>
            </a:r>
            <a:r>
              <a:rPr lang="en-CA" baseline="0" dirty="0" err="1" smtClean="0"/>
              <a:t>s’y</a:t>
            </a:r>
            <a:r>
              <a:rPr lang="en-CA" baseline="0" dirty="0" smtClean="0"/>
              <a:t> </a:t>
            </a:r>
            <a:r>
              <a:rPr lang="en-CA" baseline="0" dirty="0" err="1" smtClean="0"/>
              <a:t>fient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leur</a:t>
            </a:r>
            <a:r>
              <a:rPr lang="en-CA" baseline="0" dirty="0" smtClean="0"/>
              <a:t> source </a:t>
            </a:r>
            <a:r>
              <a:rPr lang="en-CA" baseline="0" dirty="0" err="1" smtClean="0"/>
              <a:t>d’Énergie</a:t>
            </a:r>
            <a:r>
              <a:rPr lang="en-CA" baseline="0" dirty="0" smtClean="0"/>
              <a:t>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2154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err="1" smtClean="0"/>
              <a:t>Ils</a:t>
            </a:r>
            <a:r>
              <a:rPr lang="en-CA" dirty="0" smtClean="0"/>
              <a:t> </a:t>
            </a:r>
            <a:r>
              <a:rPr lang="en-CA" dirty="0" err="1" smtClean="0"/>
              <a:t>ont</a:t>
            </a:r>
            <a:r>
              <a:rPr lang="en-CA" dirty="0" smtClean="0"/>
              <a:t> le </a:t>
            </a:r>
            <a:r>
              <a:rPr lang="en-CA" dirty="0" err="1" smtClean="0"/>
              <a:t>moins</a:t>
            </a:r>
            <a:r>
              <a:rPr lang="en-CA" dirty="0" smtClean="0"/>
              <a:t> de </a:t>
            </a:r>
            <a:r>
              <a:rPr lang="en-CA" dirty="0" err="1" smtClean="0"/>
              <a:t>différence</a:t>
            </a:r>
            <a:r>
              <a:rPr lang="en-CA" dirty="0" smtClean="0"/>
              <a:t> </a:t>
            </a:r>
            <a:r>
              <a:rPr lang="en-CA" dirty="0" err="1" smtClean="0"/>
              <a:t>parmis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leur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forme</a:t>
            </a:r>
            <a:r>
              <a:rPr lang="en-CA" baseline="0" dirty="0" smtClean="0"/>
              <a:t>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57336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err="1" smtClean="0"/>
              <a:t>Ils</a:t>
            </a:r>
            <a:r>
              <a:rPr lang="en-CA" dirty="0" smtClean="0"/>
              <a:t> </a:t>
            </a:r>
            <a:r>
              <a:rPr lang="en-CA" dirty="0" err="1" smtClean="0"/>
              <a:t>possedent</a:t>
            </a:r>
            <a:r>
              <a:rPr lang="en-CA" dirty="0" smtClean="0"/>
              <a:t> un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espace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intermembranaire</a:t>
            </a:r>
            <a:r>
              <a:rPr lang="en-CA" baseline="0" dirty="0" smtClean="0"/>
              <a:t>. Membrane interne </a:t>
            </a:r>
            <a:r>
              <a:rPr lang="en-CA" baseline="0" dirty="0" err="1" smtClean="0"/>
              <a:t>forment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replient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cristées</a:t>
            </a:r>
            <a:r>
              <a:rPr lang="en-CA" baseline="0" dirty="0" smtClean="0"/>
              <a:t>) et a </a:t>
            </a:r>
            <a:r>
              <a:rPr lang="en-CA" baseline="0" dirty="0" err="1" smtClean="0"/>
              <a:t>linterieur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deux</a:t>
            </a:r>
            <a:r>
              <a:rPr lang="en-CA" baseline="0" dirty="0" smtClean="0"/>
              <a:t> , </a:t>
            </a:r>
            <a:r>
              <a:rPr lang="en-CA" baseline="0" dirty="0" err="1" smtClean="0"/>
              <a:t>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appelle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cela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matrice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Tous</a:t>
            </a:r>
            <a:r>
              <a:rPr lang="en-CA" baseline="0" dirty="0" smtClean="0"/>
              <a:t> les enzymes qui </a:t>
            </a:r>
            <a:r>
              <a:rPr lang="en-CA" baseline="0" dirty="0" err="1" smtClean="0"/>
              <a:t>impliquent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processurs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metaboliques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sy</a:t>
            </a:r>
            <a:r>
              <a:rPr lang="en-CA" baseline="0" dirty="0" smtClean="0"/>
              <a:t> </a:t>
            </a:r>
            <a:r>
              <a:rPr lang="en-CA" baseline="0" dirty="0" err="1" smtClean="0"/>
              <a:t>retrouvent</a:t>
            </a:r>
            <a:r>
              <a:rPr lang="en-CA" baseline="0" dirty="0" smtClean="0"/>
              <a:t>. On </a:t>
            </a:r>
            <a:r>
              <a:rPr lang="en-CA" baseline="0" dirty="0" err="1" smtClean="0"/>
              <a:t>augmente</a:t>
            </a:r>
            <a:r>
              <a:rPr lang="en-CA" baseline="0" dirty="0" smtClean="0"/>
              <a:t> 5 </a:t>
            </a:r>
            <a:r>
              <a:rPr lang="en-CA" baseline="0" dirty="0" err="1" smtClean="0"/>
              <a:t>fois</a:t>
            </a:r>
            <a:r>
              <a:rPr lang="en-CA" baseline="0" dirty="0" smtClean="0"/>
              <a:t> la surface </a:t>
            </a:r>
            <a:r>
              <a:rPr lang="en-CA" baseline="0" dirty="0" err="1" smtClean="0"/>
              <a:t>dechange</a:t>
            </a:r>
            <a:r>
              <a:rPr lang="en-CA" baseline="0" dirty="0" smtClean="0"/>
              <a:t> avec les </a:t>
            </a:r>
            <a:r>
              <a:rPr lang="en-CA" baseline="0" dirty="0" err="1" smtClean="0"/>
              <a:t>cristées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meilleure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absopriton</a:t>
            </a:r>
            <a:r>
              <a:rPr lang="en-CA" baseline="0" dirty="0" smtClean="0"/>
              <a:t> (pour </a:t>
            </a:r>
            <a:r>
              <a:rPr lang="en-CA" baseline="0" dirty="0" err="1" smtClean="0"/>
              <a:t>obtenir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subtrats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ces</a:t>
            </a:r>
            <a:r>
              <a:rPr lang="en-CA" baseline="0" dirty="0" smtClean="0"/>
              <a:t> reactions). Au </a:t>
            </a:r>
            <a:r>
              <a:rPr lang="en-CA" baseline="0" dirty="0" err="1" smtClean="0"/>
              <a:t>niveau</a:t>
            </a:r>
            <a:r>
              <a:rPr lang="en-CA" baseline="0" dirty="0" smtClean="0"/>
              <a:t> de la </a:t>
            </a:r>
            <a:r>
              <a:rPr lang="en-CA" baseline="0" dirty="0" err="1" smtClean="0"/>
              <a:t>matrice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espace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intermembranaire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routrouver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l’ATPase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la fin,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derniere</a:t>
            </a:r>
            <a:r>
              <a:rPr lang="en-CA" baseline="0" dirty="0" smtClean="0"/>
              <a:t> reaction et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derniere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etape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phospharisation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generer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l’ATP</a:t>
            </a:r>
            <a:r>
              <a:rPr lang="en-CA" baseline="0" dirty="0" smtClean="0"/>
              <a:t>) </a:t>
            </a:r>
            <a:r>
              <a:rPr lang="en-CA" baseline="0" dirty="0" err="1" smtClean="0"/>
              <a:t>toutes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ces</a:t>
            </a:r>
            <a:r>
              <a:rPr lang="en-CA" baseline="0" dirty="0" smtClean="0"/>
              <a:t> reactions </a:t>
            </a:r>
            <a:r>
              <a:rPr lang="en-CA" baseline="0" dirty="0" err="1" smtClean="0"/>
              <a:t>chimiques</a:t>
            </a:r>
            <a:r>
              <a:rPr lang="en-CA" baseline="0" dirty="0" smtClean="0"/>
              <a:t> en </a:t>
            </a:r>
            <a:r>
              <a:rPr lang="en-CA" baseline="0" dirty="0" err="1" smtClean="0"/>
              <a:t>chaine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peuvent</a:t>
            </a:r>
            <a:r>
              <a:rPr lang="en-CA" baseline="0" dirty="0" smtClean="0"/>
              <a:t> faire de </a:t>
            </a:r>
            <a:r>
              <a:rPr lang="en-CA" baseline="0" dirty="0" err="1" smtClean="0"/>
              <a:t>lATP</a:t>
            </a:r>
            <a:r>
              <a:rPr lang="en-CA" baseline="0" dirty="0" smtClean="0"/>
              <a:t>. On se </a:t>
            </a:r>
            <a:r>
              <a:rPr lang="en-CA" baseline="0" dirty="0" err="1" smtClean="0"/>
              <a:t>sert</a:t>
            </a:r>
            <a:r>
              <a:rPr lang="en-CA" baseline="0" dirty="0" smtClean="0"/>
              <a:t> dun gradient pour </a:t>
            </a:r>
            <a:r>
              <a:rPr lang="en-CA" baseline="0" dirty="0" err="1" smtClean="0"/>
              <a:t>generer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l’ATP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derniere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etape</a:t>
            </a:r>
            <a:r>
              <a:rPr lang="en-CA" baseline="0" dirty="0" smtClean="0"/>
              <a:t>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208741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err="1" smtClean="0"/>
              <a:t>Implique</a:t>
            </a:r>
            <a:r>
              <a:rPr lang="en-CA" dirty="0" smtClean="0"/>
              <a:t> a la </a:t>
            </a:r>
            <a:r>
              <a:rPr lang="en-CA" dirty="0" err="1" smtClean="0"/>
              <a:t>reponse</a:t>
            </a:r>
            <a:r>
              <a:rPr lang="en-CA" dirty="0" smtClean="0"/>
              <a:t> au stress chez les </a:t>
            </a:r>
            <a:r>
              <a:rPr lang="en-CA" dirty="0" err="1" smtClean="0"/>
              <a:t>plantes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nouvelle </a:t>
            </a:r>
            <a:r>
              <a:rPr lang="en-CA" baseline="0" dirty="0" err="1" smtClean="0"/>
              <a:t>foncton</a:t>
            </a:r>
            <a:r>
              <a:rPr lang="en-CA" baseline="0" dirty="0" smtClean="0"/>
              <a:t> pour les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chez les </a:t>
            </a:r>
            <a:r>
              <a:rPr lang="en-CA" baseline="0" dirty="0" err="1" smtClean="0"/>
              <a:t>plantes</a:t>
            </a:r>
            <a:r>
              <a:rPr lang="en-CA" baseline="0" dirty="0" smtClean="0"/>
              <a:t>. Les enzymes de la </a:t>
            </a:r>
            <a:r>
              <a:rPr lang="en-CA" baseline="0" dirty="0" err="1" smtClean="0"/>
              <a:t>glycolise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ils</a:t>
            </a:r>
            <a:r>
              <a:rPr lang="en-CA" baseline="0" dirty="0" smtClean="0"/>
              <a:t> y </a:t>
            </a:r>
            <a:r>
              <a:rPr lang="en-CA" baseline="0" dirty="0" err="1" smtClean="0"/>
              <a:t>aurait</a:t>
            </a:r>
            <a:r>
              <a:rPr lang="en-CA" baseline="0" dirty="0" smtClean="0"/>
              <a:t> un lien avec la </a:t>
            </a:r>
            <a:r>
              <a:rPr lang="en-CA" baseline="0" dirty="0" err="1" smtClean="0"/>
              <a:t>matrice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Quand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stresser</a:t>
            </a:r>
            <a:r>
              <a:rPr lang="en-CA" baseline="0" dirty="0" smtClean="0"/>
              <a:t> , le </a:t>
            </a:r>
            <a:r>
              <a:rPr lang="en-CA" baseline="0" dirty="0" err="1" smtClean="0"/>
              <a:t>niveau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doxydation</a:t>
            </a:r>
            <a:r>
              <a:rPr lang="en-CA" baseline="0" dirty="0" smtClean="0"/>
              <a:t> </a:t>
            </a:r>
            <a:r>
              <a:rPr lang="en-CA" baseline="0" dirty="0" err="1" smtClean="0"/>
              <a:t>ou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degre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nmb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delectrons</a:t>
            </a:r>
            <a:r>
              <a:rPr lang="en-CA" baseline="0" dirty="0" smtClean="0"/>
              <a:t> augments et la </a:t>
            </a:r>
            <a:r>
              <a:rPr lang="en-CA" baseline="0" dirty="0" err="1" smtClean="0"/>
              <a:t>plantes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changer </a:t>
            </a:r>
            <a:r>
              <a:rPr lang="en-CA" baseline="0" dirty="0" err="1" smtClean="0"/>
              <a:t>sont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cytosquelette</a:t>
            </a:r>
            <a:r>
              <a:rPr lang="en-CA" baseline="0" dirty="0" smtClean="0"/>
              <a:t> pour faire des reserves de glucose.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1582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Mito </a:t>
            </a:r>
            <a:r>
              <a:rPr lang="en-CA" dirty="0" err="1" smtClean="0"/>
              <a:t>emagasine</a:t>
            </a:r>
            <a:r>
              <a:rPr lang="en-CA" dirty="0" smtClean="0"/>
              <a:t> du mg du cl etc. </a:t>
            </a:r>
            <a:r>
              <a:rPr lang="en-CA" dirty="0" err="1" smtClean="0"/>
              <a:t>elle</a:t>
            </a:r>
            <a:r>
              <a:rPr lang="en-CA" dirty="0" smtClean="0"/>
              <a:t> </a:t>
            </a:r>
            <a:r>
              <a:rPr lang="en-CA" dirty="0" err="1" smtClean="0"/>
              <a:t>entrepose</a:t>
            </a:r>
            <a:r>
              <a:rPr lang="en-CA" dirty="0" smtClean="0"/>
              <a:t> des ions </a:t>
            </a:r>
            <a:r>
              <a:rPr lang="en-CA" dirty="0" err="1" smtClean="0"/>
              <a:t>mais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ce</a:t>
            </a:r>
            <a:r>
              <a:rPr lang="en-CA" baseline="0" dirty="0" smtClean="0"/>
              <a:t> nest pas unique a la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car </a:t>
            </a:r>
            <a:r>
              <a:rPr lang="en-CA" baseline="0" dirty="0" err="1" smtClean="0"/>
              <a:t>il</a:t>
            </a:r>
            <a:r>
              <a:rPr lang="en-CA" baseline="0" dirty="0" smtClean="0"/>
              <a:t> y a </a:t>
            </a:r>
            <a:r>
              <a:rPr lang="en-CA" baseline="0" dirty="0" err="1" smtClean="0"/>
              <a:t>dautres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entrepot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la cellule. Mai le calcium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assez</a:t>
            </a:r>
            <a:r>
              <a:rPr lang="en-CA" baseline="0" dirty="0" smtClean="0"/>
              <a:t> unique. A quoi </a:t>
            </a:r>
            <a:r>
              <a:rPr lang="en-CA" baseline="0" dirty="0" err="1" smtClean="0"/>
              <a:t>sert</a:t>
            </a:r>
            <a:r>
              <a:rPr lang="en-CA" baseline="0" dirty="0" smtClean="0"/>
              <a:t> le calcium ?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un ions a 2 charge positives </a:t>
            </a:r>
            <a:r>
              <a:rPr lang="en-CA" baseline="0" dirty="0" err="1" smtClean="0"/>
              <a:t>mais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il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essentiell</a:t>
            </a:r>
            <a:r>
              <a:rPr lang="en-CA" baseline="0" dirty="0" smtClean="0"/>
              <a:t> a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quantite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enorme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processus</a:t>
            </a:r>
            <a:r>
              <a:rPr lang="en-CA" baseline="0" dirty="0" smtClean="0"/>
              <a:t>. Ex : </a:t>
            </a:r>
            <a:r>
              <a:rPr lang="en-CA" baseline="0" dirty="0" err="1" smtClean="0"/>
              <a:t>stimulie</a:t>
            </a:r>
            <a:r>
              <a:rPr lang="en-CA" baseline="0" dirty="0" smtClean="0"/>
              <a:t> : </a:t>
            </a:r>
            <a:r>
              <a:rPr lang="en-CA" baseline="0" dirty="0" err="1" smtClean="0"/>
              <a:t>jonctions</a:t>
            </a:r>
            <a:r>
              <a:rPr lang="en-CA" baseline="0" dirty="0" smtClean="0"/>
              <a:t> avec cellule et neurones (synapse) et on </a:t>
            </a:r>
            <a:r>
              <a:rPr lang="en-CA" baseline="0" dirty="0" err="1" smtClean="0"/>
              <a:t>convertie</a:t>
            </a:r>
            <a:r>
              <a:rPr lang="en-CA" baseline="0" dirty="0" smtClean="0"/>
              <a:t> un signal </a:t>
            </a:r>
            <a:r>
              <a:rPr lang="en-CA" baseline="0" dirty="0" err="1" smtClean="0"/>
              <a:t>chimique</a:t>
            </a:r>
            <a:r>
              <a:rPr lang="en-CA" baseline="0" dirty="0" smtClean="0"/>
              <a:t> en </a:t>
            </a:r>
            <a:r>
              <a:rPr lang="en-CA" baseline="0" dirty="0" err="1" smtClean="0"/>
              <a:t>electrique.quand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linflu</a:t>
            </a:r>
            <a:r>
              <a:rPr lang="en-CA" baseline="0" dirty="0" smtClean="0"/>
              <a:t> </a:t>
            </a:r>
            <a:r>
              <a:rPr lang="en-CA" baseline="0" dirty="0" err="1" smtClean="0"/>
              <a:t>nerveux</a:t>
            </a:r>
            <a:r>
              <a:rPr lang="en-CA" baseline="0" dirty="0" smtClean="0"/>
              <a:t> arrive, la charge de la membrane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changer (</a:t>
            </a:r>
            <a:r>
              <a:rPr lang="en-CA" baseline="0" dirty="0" err="1" smtClean="0"/>
              <a:t>electrique</a:t>
            </a:r>
            <a:r>
              <a:rPr lang="en-CA" baseline="0" dirty="0" smtClean="0"/>
              <a:t>)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des charges qui </a:t>
            </a:r>
            <a:r>
              <a:rPr lang="en-CA" baseline="0" dirty="0" err="1" smtClean="0"/>
              <a:t>voyagent</a:t>
            </a:r>
            <a:r>
              <a:rPr lang="en-CA" baseline="0" dirty="0" smtClean="0"/>
              <a:t> le long de la membrane. Des </a:t>
            </a:r>
            <a:r>
              <a:rPr lang="en-CA" baseline="0" dirty="0" err="1" smtClean="0"/>
              <a:t>canaux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reposnre</a:t>
            </a:r>
            <a:r>
              <a:rPr lang="en-CA" baseline="0" dirty="0" smtClean="0"/>
              <a:t> au </a:t>
            </a:r>
            <a:r>
              <a:rPr lang="en-CA" baseline="0" dirty="0" err="1" smtClean="0"/>
              <a:t>volatge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ces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canaux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speccifique</a:t>
            </a:r>
            <a:r>
              <a:rPr lang="en-CA" baseline="0" dirty="0" smtClean="0"/>
              <a:t> au calcium et </a:t>
            </a:r>
            <a:r>
              <a:rPr lang="en-CA" baseline="0" dirty="0" err="1" smtClean="0"/>
              <a:t>ce</a:t>
            </a:r>
            <a:r>
              <a:rPr lang="en-CA" baseline="0" dirty="0" smtClean="0"/>
              <a:t> canal (</a:t>
            </a:r>
            <a:r>
              <a:rPr lang="en-CA" baseline="0" dirty="0" err="1" smtClean="0"/>
              <a:t>proteines</a:t>
            </a:r>
            <a:r>
              <a:rPr lang="en-CA" baseline="0" dirty="0" smtClean="0"/>
              <a:t>)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changer de conformation pour </a:t>
            </a:r>
            <a:r>
              <a:rPr lang="en-CA" baseline="0" dirty="0" err="1" smtClean="0"/>
              <a:t>souvrir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entrer</a:t>
            </a:r>
            <a:r>
              <a:rPr lang="en-CA" baseline="0" dirty="0" smtClean="0"/>
              <a:t> du calcium. Au </a:t>
            </a:r>
            <a:r>
              <a:rPr lang="en-CA" baseline="0" dirty="0" err="1" smtClean="0"/>
              <a:t>niveau</a:t>
            </a:r>
            <a:r>
              <a:rPr lang="en-CA" baseline="0" dirty="0" smtClean="0"/>
              <a:t> de la </a:t>
            </a:r>
            <a:r>
              <a:rPr lang="en-CA" baseline="0" dirty="0" err="1" smtClean="0"/>
              <a:t>terminaison</a:t>
            </a:r>
            <a:r>
              <a:rPr lang="en-CA" baseline="0" dirty="0" smtClean="0"/>
              <a:t> axonal, </a:t>
            </a:r>
            <a:r>
              <a:rPr lang="en-CA" baseline="0" dirty="0" err="1" smtClean="0"/>
              <a:t>ces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canaux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souvrir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entrer</a:t>
            </a:r>
            <a:r>
              <a:rPr lang="en-CA" baseline="0" dirty="0" smtClean="0"/>
              <a:t> et la concentration </a:t>
            </a:r>
            <a:r>
              <a:rPr lang="en-CA" baseline="0" dirty="0" err="1" smtClean="0"/>
              <a:t>intracellualire</a:t>
            </a:r>
            <a:r>
              <a:rPr lang="en-CA" baseline="0" dirty="0" smtClean="0"/>
              <a:t> du calcium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un signal pour les </a:t>
            </a:r>
            <a:r>
              <a:rPr lang="en-CA" baseline="0" dirty="0" err="1" smtClean="0"/>
              <a:t>vesicules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liberer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neurotransmetteurs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fente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synaptique</a:t>
            </a:r>
            <a:r>
              <a:rPr lang="en-CA" baseline="0" dirty="0" smtClean="0"/>
              <a:t> . Ex: </a:t>
            </a:r>
            <a:r>
              <a:rPr lang="en-CA" baseline="0" dirty="0" err="1" smtClean="0"/>
              <a:t>si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un muscle,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neurotransmetteur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liberer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entrer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la cellule </a:t>
            </a:r>
            <a:r>
              <a:rPr lang="en-CA" baseline="0" dirty="0" err="1" smtClean="0"/>
              <a:t>musculaire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na</a:t>
            </a:r>
            <a:r>
              <a:rPr lang="en-CA" baseline="0" dirty="0" smtClean="0"/>
              <a:t> pas lieu sans le calcium. Un </a:t>
            </a:r>
            <a:r>
              <a:rPr lang="en-CA" baseline="0" dirty="0" err="1" smtClean="0"/>
              <a:t>autre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exemple</a:t>
            </a:r>
            <a:r>
              <a:rPr lang="en-CA" baseline="0" dirty="0" smtClean="0"/>
              <a:t> : contraction </a:t>
            </a:r>
            <a:r>
              <a:rPr lang="en-CA" baseline="0" dirty="0" err="1" smtClean="0"/>
              <a:t>musculaire</a:t>
            </a:r>
            <a:r>
              <a:rPr lang="en-CA" baseline="0" dirty="0" smtClean="0"/>
              <a:t> : les </a:t>
            </a:r>
            <a:r>
              <a:rPr lang="en-CA" baseline="0" dirty="0" err="1" smtClean="0"/>
              <a:t>proteines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associene</a:t>
            </a:r>
            <a:r>
              <a:rPr lang="en-CA" baseline="0" dirty="0" smtClean="0"/>
              <a:t> aux filaments </a:t>
            </a:r>
            <a:r>
              <a:rPr lang="en-CA" baseline="0" dirty="0" err="1" smtClean="0"/>
              <a:t>dactines</a:t>
            </a:r>
            <a:r>
              <a:rPr lang="en-CA" baseline="0" dirty="0" smtClean="0"/>
              <a:t> et la </a:t>
            </a:r>
            <a:r>
              <a:rPr lang="en-CA" baseline="0" dirty="0" err="1" smtClean="0"/>
              <a:t>tropomyosine</a:t>
            </a:r>
            <a:r>
              <a:rPr lang="en-CA" baseline="0" dirty="0" smtClean="0"/>
              <a:t> compose de </a:t>
            </a:r>
            <a:r>
              <a:rPr lang="en-CA" baseline="0" dirty="0" err="1" smtClean="0"/>
              <a:t>troponines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il</a:t>
            </a:r>
            <a:r>
              <a:rPr lang="en-CA" baseline="0" dirty="0" smtClean="0"/>
              <a:t> y en a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bloque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lautre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garde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securite</a:t>
            </a:r>
            <a:r>
              <a:rPr lang="en-CA" baseline="0" dirty="0" smtClean="0"/>
              <a:t>) </a:t>
            </a:r>
            <a:r>
              <a:rPr lang="en-CA" baseline="0" dirty="0" err="1" smtClean="0"/>
              <a:t>cette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proteine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detectent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qut</a:t>
            </a:r>
            <a:r>
              <a:rPr lang="en-CA" baseline="0" dirty="0" smtClean="0"/>
              <a:t> de calcium </a:t>
            </a:r>
            <a:r>
              <a:rPr lang="en-CA" baseline="0" dirty="0" err="1" smtClean="0"/>
              <a:t>autour</a:t>
            </a:r>
            <a:r>
              <a:rPr lang="en-CA" baseline="0" dirty="0" smtClean="0"/>
              <a:t> du filament. Le calcium </a:t>
            </a:r>
            <a:r>
              <a:rPr lang="en-CA" baseline="0" dirty="0" err="1" smtClean="0"/>
              <a:t>sattachent</a:t>
            </a:r>
            <a:r>
              <a:rPr lang="en-CA" baseline="0" dirty="0" smtClean="0"/>
              <a:t> a la </a:t>
            </a:r>
            <a:r>
              <a:rPr lang="en-CA" baseline="0" dirty="0" err="1" smtClean="0"/>
              <a:t>troponine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cette</a:t>
            </a:r>
            <a:r>
              <a:rPr lang="en-CA" baseline="0" dirty="0" smtClean="0"/>
              <a:t> sous unite fait </a:t>
            </a:r>
            <a:r>
              <a:rPr lang="en-CA" baseline="0" dirty="0" err="1" smtClean="0"/>
              <a:t>deplacer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complexe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permet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liberer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lendroit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que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troponie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ou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che</a:t>
            </a:r>
            <a:r>
              <a:rPr lang="en-CA" baseline="0" dirty="0" smtClean="0"/>
              <a:t> pas trop pour </a:t>
            </a:r>
            <a:r>
              <a:rPr lang="en-CA" baseline="0" dirty="0" err="1" smtClean="0"/>
              <a:t>aller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rejoindre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deux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prot.</a:t>
            </a:r>
            <a:r>
              <a:rPr lang="en-CA" baseline="0" dirty="0" smtClean="0"/>
              <a:t> Le calcium </a:t>
            </a:r>
            <a:r>
              <a:rPr lang="en-CA" baseline="0" dirty="0" err="1" smtClean="0"/>
              <a:t>joue</a:t>
            </a:r>
            <a:r>
              <a:rPr lang="en-CA" baseline="0" dirty="0" smtClean="0"/>
              <a:t> un role </a:t>
            </a:r>
            <a:r>
              <a:rPr lang="en-CA" baseline="0" dirty="0" err="1" smtClean="0"/>
              <a:t>aussi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messager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secondaire</a:t>
            </a:r>
            <a:r>
              <a:rPr lang="en-CA" baseline="0" dirty="0" smtClean="0"/>
              <a:t> : la </a:t>
            </a:r>
            <a:r>
              <a:rPr lang="en-CA" baseline="0" dirty="0" err="1" smtClean="0"/>
              <a:t>majorite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mecanisme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besoin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prendre</a:t>
            </a:r>
            <a:r>
              <a:rPr lang="en-CA" baseline="0" dirty="0" smtClean="0"/>
              <a:t> un signal et de le multiplier et </a:t>
            </a:r>
            <a:r>
              <a:rPr lang="en-CA" baseline="0" dirty="0" err="1" smtClean="0"/>
              <a:t>lidee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detre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efficace</a:t>
            </a:r>
            <a:r>
              <a:rPr lang="en-CA" baseline="0" dirty="0" smtClean="0"/>
              <a:t> Ex : </a:t>
            </a:r>
            <a:r>
              <a:rPr lang="en-CA" baseline="0" dirty="0" err="1" smtClean="0"/>
              <a:t>si</a:t>
            </a:r>
            <a:r>
              <a:rPr lang="en-CA" baseline="0" dirty="0" smtClean="0"/>
              <a:t> on </a:t>
            </a:r>
            <a:r>
              <a:rPr lang="en-CA" baseline="0" dirty="0" err="1" smtClean="0"/>
              <a:t>veut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parler</a:t>
            </a:r>
            <a:r>
              <a:rPr lang="en-CA" baseline="0" dirty="0" smtClean="0"/>
              <a:t> a </a:t>
            </a:r>
            <a:r>
              <a:rPr lang="en-CA" baseline="0" dirty="0" err="1" smtClean="0"/>
              <a:t>plusieurs</a:t>
            </a:r>
            <a:r>
              <a:rPr lang="en-CA" baseline="0" dirty="0" smtClean="0"/>
              <a:t> cellules. On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utiliser </a:t>
            </a:r>
            <a:r>
              <a:rPr lang="en-CA" baseline="0" dirty="0" err="1" smtClean="0"/>
              <a:t>lemplification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enxymes</a:t>
            </a:r>
            <a:r>
              <a:rPr lang="en-CA" baseline="0" dirty="0" smtClean="0"/>
              <a:t> , beaucoup </a:t>
            </a:r>
            <a:r>
              <a:rPr lang="en-CA" baseline="0" dirty="0" err="1" smtClean="0"/>
              <a:t>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besoin</a:t>
            </a:r>
            <a:r>
              <a:rPr lang="en-CA" baseline="0" dirty="0" smtClean="0"/>
              <a:t> de molecules qui </a:t>
            </a:r>
            <a:r>
              <a:rPr lang="en-CA" baseline="0" dirty="0" err="1" smtClean="0"/>
              <a:t>vont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lui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permettre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deetre</a:t>
            </a:r>
            <a:r>
              <a:rPr lang="en-CA" baseline="0" dirty="0" smtClean="0"/>
              <a:t> active (</a:t>
            </a:r>
            <a:r>
              <a:rPr lang="en-CA" baseline="0" dirty="0" err="1" smtClean="0"/>
              <a:t>cofacteur</a:t>
            </a:r>
            <a:r>
              <a:rPr lang="en-CA" baseline="0" dirty="0" smtClean="0"/>
              <a:t>). Le calcium </a:t>
            </a:r>
            <a:r>
              <a:rPr lang="en-CA" baseline="0" dirty="0" err="1" smtClean="0"/>
              <a:t>peut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agir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comme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cofacteur</a:t>
            </a:r>
            <a:r>
              <a:rPr lang="en-CA" baseline="0" dirty="0" smtClean="0"/>
              <a:t>. Comment </a:t>
            </a:r>
            <a:r>
              <a:rPr lang="en-CA" baseline="0" dirty="0" err="1" smtClean="0"/>
              <a:t>sassurer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quil</a:t>
            </a:r>
            <a:r>
              <a:rPr lang="en-CA" baseline="0" dirty="0" smtClean="0"/>
              <a:t> y a </a:t>
            </a:r>
            <a:r>
              <a:rPr lang="en-CA" baseline="0" dirty="0" err="1" smtClean="0"/>
              <a:t>toujours</a:t>
            </a:r>
            <a:r>
              <a:rPr lang="en-CA" baseline="0" dirty="0" smtClean="0"/>
              <a:t> du calcium ? 2 </a:t>
            </a:r>
            <a:r>
              <a:rPr lang="en-CA" baseline="0" dirty="0" err="1" smtClean="0"/>
              <a:t>facons</a:t>
            </a:r>
            <a:r>
              <a:rPr lang="en-CA" baseline="0" dirty="0" smtClean="0"/>
              <a:t>. 1. on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compartimenter</a:t>
            </a:r>
            <a:r>
              <a:rPr lang="en-CA" baseline="0" dirty="0" smtClean="0"/>
              <a:t> (on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le placer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entrepots</a:t>
            </a:r>
            <a:r>
              <a:rPr lang="en-CA" baseline="0" dirty="0" smtClean="0"/>
              <a:t> a calcium et </a:t>
            </a:r>
            <a:r>
              <a:rPr lang="en-CA" baseline="0" dirty="0" err="1" smtClean="0"/>
              <a:t>quon</a:t>
            </a:r>
            <a:r>
              <a:rPr lang="en-CA" baseline="0" dirty="0" smtClean="0"/>
              <a:t> ne depend pas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 milieu </a:t>
            </a:r>
            <a:r>
              <a:rPr lang="en-CA" baseline="0" dirty="0" err="1" smtClean="0"/>
              <a:t>dextracellulaire</a:t>
            </a:r>
            <a:r>
              <a:rPr lang="en-CA" baseline="0" dirty="0" smtClean="0"/>
              <a:t> (a </a:t>
            </a:r>
            <a:r>
              <a:rPr lang="en-CA" baseline="0" dirty="0" err="1" smtClean="0"/>
              <a:t>linterieur</a:t>
            </a:r>
            <a:r>
              <a:rPr lang="en-CA" baseline="0" dirty="0" smtClean="0"/>
              <a:t> de la cellule). On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lentreposer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mitochondrie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 reticulum </a:t>
            </a:r>
            <a:r>
              <a:rPr lang="en-CA" baseline="0" dirty="0" err="1" smtClean="0"/>
              <a:t>endoplasmique</a:t>
            </a:r>
            <a:r>
              <a:rPr lang="en-CA" baseline="0" dirty="0" smtClean="0"/>
              <a:t>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69669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err="1" smtClean="0"/>
              <a:t>Sil</a:t>
            </a:r>
            <a:r>
              <a:rPr lang="en-CA" dirty="0" smtClean="0"/>
              <a:t> y a </a:t>
            </a:r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activite</a:t>
            </a:r>
            <a:r>
              <a:rPr lang="en-CA" dirty="0" smtClean="0"/>
              <a:t> </a:t>
            </a:r>
            <a:r>
              <a:rPr lang="en-CA" dirty="0" err="1" smtClean="0"/>
              <a:t>dans</a:t>
            </a:r>
            <a:r>
              <a:rPr lang="en-CA" dirty="0" smtClean="0"/>
              <a:t> le </a:t>
            </a:r>
            <a:r>
              <a:rPr lang="en-CA" dirty="0" err="1" smtClean="0"/>
              <a:t>mito</a:t>
            </a:r>
            <a:r>
              <a:rPr lang="en-CA" dirty="0" smtClean="0"/>
              <a:t>, </a:t>
            </a:r>
            <a:r>
              <a:rPr lang="en-CA" dirty="0" err="1" smtClean="0"/>
              <a:t>ce</a:t>
            </a:r>
            <a:r>
              <a:rPr lang="en-CA" dirty="0" smtClean="0"/>
              <a:t> nest pas </a:t>
            </a:r>
            <a:r>
              <a:rPr lang="en-CA" dirty="0" err="1" smtClean="0"/>
              <a:t>efficace</a:t>
            </a:r>
            <a:r>
              <a:rPr lang="en-CA" dirty="0" smtClean="0"/>
              <a:t> </a:t>
            </a:r>
            <a:r>
              <a:rPr lang="en-CA" dirty="0" err="1" smtClean="0"/>
              <a:t>daller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prendre</a:t>
            </a:r>
            <a:r>
              <a:rPr lang="en-CA" baseline="0" dirty="0" smtClean="0"/>
              <a:t> a </a:t>
            </a:r>
            <a:r>
              <a:rPr lang="en-CA" baseline="0" dirty="0" err="1" smtClean="0"/>
              <a:t>lexterieur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mieux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lavoir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pres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parce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que</a:t>
            </a:r>
            <a:r>
              <a:rPr lang="en-CA" baseline="0" dirty="0" smtClean="0"/>
              <a:t> on </a:t>
            </a:r>
            <a:r>
              <a:rPr lang="en-CA" baseline="0" dirty="0" err="1" smtClean="0"/>
              <a:t>aurait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besoin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denergie</a:t>
            </a:r>
            <a:r>
              <a:rPr lang="en-CA" baseline="0" dirty="0" smtClean="0"/>
              <a:t> et de </a:t>
            </a:r>
            <a:r>
              <a:rPr lang="en-CA" baseline="0" dirty="0" err="1" smtClean="0"/>
              <a:t>pompe</a:t>
            </a:r>
            <a:r>
              <a:rPr lang="en-CA" baseline="0" dirty="0" smtClean="0"/>
              <a:t>. Comment on </a:t>
            </a:r>
            <a:r>
              <a:rPr lang="en-CA" baseline="0" dirty="0" err="1" smtClean="0"/>
              <a:t>lemmagasine</a:t>
            </a:r>
            <a:r>
              <a:rPr lang="en-CA" baseline="0" dirty="0" smtClean="0"/>
              <a:t> , </a:t>
            </a:r>
            <a:r>
              <a:rPr lang="en-CA" baseline="0" dirty="0" err="1" smtClean="0"/>
              <a:t>quand</a:t>
            </a:r>
            <a:r>
              <a:rPr lang="en-CA" baseline="0" dirty="0" smtClean="0"/>
              <a:t> on le fait </a:t>
            </a:r>
            <a:r>
              <a:rPr lang="en-CA" baseline="0" dirty="0" err="1" smtClean="0"/>
              <a:t>rentrer</a:t>
            </a:r>
            <a:r>
              <a:rPr lang="en-CA" baseline="0" dirty="0" smtClean="0"/>
              <a:t> (le calcium) on </a:t>
            </a:r>
            <a:r>
              <a:rPr lang="en-CA" baseline="0" dirty="0" err="1" smtClean="0"/>
              <a:t>crée</a:t>
            </a:r>
            <a:r>
              <a:rPr lang="en-CA" baseline="0" dirty="0" smtClean="0"/>
              <a:t> un gradient, </a:t>
            </a:r>
            <a:r>
              <a:rPr lang="en-CA" baseline="0" dirty="0" err="1" smtClean="0"/>
              <a:t>donc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echangeurs</a:t>
            </a:r>
            <a:r>
              <a:rPr lang="en-CA" baseline="0" dirty="0" smtClean="0"/>
              <a:t> (sodium/calcium) pour </a:t>
            </a:r>
            <a:r>
              <a:rPr lang="en-CA" baseline="0" dirty="0" err="1" smtClean="0"/>
              <a:t>controler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gradien</a:t>
            </a:r>
            <a:r>
              <a:rPr lang="en-CA" baseline="0" dirty="0" smtClean="0"/>
              <a:t>. Il y a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atpase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fonctonne</a:t>
            </a:r>
            <a:r>
              <a:rPr lang="en-CA" baseline="0" dirty="0" smtClean="0"/>
              <a:t> avec le calcium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,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permet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obtenir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groupements</a:t>
            </a:r>
            <a:r>
              <a:rPr lang="en-CA" baseline="0" dirty="0" smtClean="0"/>
              <a:t> phosphates et </a:t>
            </a:r>
            <a:r>
              <a:rPr lang="en-CA" baseline="0" dirty="0" err="1" smtClean="0"/>
              <a:t>dentrer</a:t>
            </a:r>
            <a:r>
              <a:rPr lang="en-CA" baseline="0" dirty="0" smtClean="0"/>
              <a:t> du calcium </a:t>
            </a:r>
            <a:r>
              <a:rPr lang="en-CA" baseline="0" dirty="0" err="1" smtClean="0"/>
              <a:t>selon</a:t>
            </a:r>
            <a:r>
              <a:rPr lang="en-CA" baseline="0" dirty="0" smtClean="0"/>
              <a:t> le gradient. On a des </a:t>
            </a:r>
            <a:r>
              <a:rPr lang="en-CA" baseline="0" dirty="0" err="1" smtClean="0"/>
              <a:t>canaux</a:t>
            </a:r>
            <a:r>
              <a:rPr lang="en-CA" baseline="0" dirty="0" smtClean="0"/>
              <a:t> qui dependent de la charge et qui dependent du ligand qui </a:t>
            </a:r>
            <a:r>
              <a:rPr lang="en-CA" baseline="0" dirty="0" err="1" smtClean="0"/>
              <a:t>sy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attache</a:t>
            </a:r>
            <a:r>
              <a:rPr lang="en-CA" baseline="0" dirty="0" smtClean="0"/>
              <a:t> et pour </a:t>
            </a:r>
            <a:r>
              <a:rPr lang="en-CA" baseline="0" dirty="0" err="1" smtClean="0"/>
              <a:t>entrer</a:t>
            </a:r>
            <a:r>
              <a:rPr lang="en-CA" baseline="0" dirty="0" smtClean="0"/>
              <a:t> du </a:t>
            </a:r>
            <a:r>
              <a:rPr lang="en-CA" baseline="0" dirty="0" err="1" smtClean="0"/>
              <a:t>clacium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tous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ceci</a:t>
            </a:r>
            <a:r>
              <a:rPr lang="en-CA" baseline="0" dirty="0" smtClean="0"/>
              <a:t> a des impacts </a:t>
            </a:r>
            <a:r>
              <a:rPr lang="en-CA" baseline="0" dirty="0" err="1" smtClean="0"/>
              <a:t>sur</a:t>
            </a:r>
            <a:r>
              <a:rPr lang="en-CA" baseline="0" dirty="0" smtClean="0"/>
              <a:t> le calcium) Le calcium qui entre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 cytosol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change la concentration et la cellule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repondre</a:t>
            </a:r>
            <a:r>
              <a:rPr lang="en-CA" baseline="0" dirty="0" smtClean="0"/>
              <a:t> a </a:t>
            </a:r>
            <a:r>
              <a:rPr lang="en-CA" baseline="0" dirty="0" err="1" smtClean="0"/>
              <a:t>ceci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elle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voudra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cacher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quil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empeche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quil</a:t>
            </a:r>
            <a:r>
              <a:rPr lang="en-CA" baseline="0" dirty="0" smtClean="0"/>
              <a:t> derange (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r.e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ou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lattacher</a:t>
            </a:r>
            <a:r>
              <a:rPr lang="en-CA" baseline="0" dirty="0" smtClean="0"/>
              <a:t> a la </a:t>
            </a:r>
            <a:r>
              <a:rPr lang="en-CA" baseline="0" dirty="0" err="1" smtClean="0"/>
              <a:t>proteine</a:t>
            </a:r>
            <a:r>
              <a:rPr lang="en-CA" baseline="0" dirty="0" smtClean="0"/>
              <a:t> et le rend invisible pour la cellule). Comment </a:t>
            </a:r>
            <a:r>
              <a:rPr lang="en-CA" baseline="0" dirty="0" err="1" smtClean="0"/>
              <a:t>il</a:t>
            </a:r>
            <a:r>
              <a:rPr lang="en-CA" baseline="0" dirty="0" smtClean="0"/>
              <a:t> entre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compartiemnet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</a:t>
            </a:r>
            <a:r>
              <a:rPr lang="en-CA" baseline="0" dirty="0" err="1" smtClean="0"/>
              <a:t>r.e</a:t>
            </a:r>
            <a:r>
              <a:rPr lang="en-CA" baseline="0" dirty="0" smtClean="0"/>
              <a:t>)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: on a des </a:t>
            </a:r>
            <a:r>
              <a:rPr lang="en-CA" baseline="0" dirty="0" err="1" smtClean="0"/>
              <a:t>echangeurs</a:t>
            </a:r>
            <a:r>
              <a:rPr lang="en-CA" baseline="0" dirty="0" smtClean="0"/>
              <a:t>, des pores et des </a:t>
            </a:r>
            <a:r>
              <a:rPr lang="en-CA" baseline="0" dirty="0" err="1" smtClean="0"/>
              <a:t>transporteurs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Ces</a:t>
            </a:r>
            <a:r>
              <a:rPr lang="en-CA" baseline="0" dirty="0" smtClean="0"/>
              <a:t> unites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la membranes de la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permettent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controler</a:t>
            </a:r>
            <a:r>
              <a:rPr lang="en-CA" baseline="0" dirty="0" smtClean="0"/>
              <a:t> le calcium a </a:t>
            </a:r>
            <a:r>
              <a:rPr lang="en-CA" baseline="0" dirty="0" err="1" smtClean="0"/>
              <a:t>linterieur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detablir</a:t>
            </a:r>
            <a:r>
              <a:rPr lang="en-CA" baseline="0" dirty="0" smtClean="0"/>
              <a:t> un </a:t>
            </a:r>
            <a:r>
              <a:rPr lang="en-CA" baseline="0" dirty="0" err="1" smtClean="0"/>
              <a:t>deuxieme</a:t>
            </a:r>
            <a:r>
              <a:rPr lang="en-CA" baseline="0" dirty="0" smtClean="0"/>
              <a:t> gradient.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un </a:t>
            </a:r>
            <a:r>
              <a:rPr lang="en-CA" baseline="0" dirty="0" err="1" smtClean="0"/>
              <a:t>processus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dynamique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Quand</a:t>
            </a:r>
            <a:r>
              <a:rPr lang="en-CA" baseline="0" dirty="0" smtClean="0"/>
              <a:t> on utilise le calcium par la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, on </a:t>
            </a:r>
            <a:r>
              <a:rPr lang="en-CA" baseline="0" dirty="0" err="1" smtClean="0"/>
              <a:t>veut</a:t>
            </a:r>
            <a:r>
              <a:rPr lang="en-CA" baseline="0" dirty="0" smtClean="0"/>
              <a:t> augmenter </a:t>
            </a:r>
            <a:r>
              <a:rPr lang="en-CA" baseline="0" dirty="0" err="1" smtClean="0"/>
              <a:t>nos</a:t>
            </a:r>
            <a:r>
              <a:rPr lang="en-CA" baseline="0" dirty="0" smtClean="0"/>
              <a:t> reserves et on </a:t>
            </a:r>
            <a:r>
              <a:rPr lang="en-CA" baseline="0" dirty="0" err="1" smtClean="0"/>
              <a:t>veut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entrer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dautres</a:t>
            </a:r>
            <a:r>
              <a:rPr lang="en-CA" baseline="0" dirty="0" smtClean="0"/>
              <a:t> calcium (</a:t>
            </a:r>
            <a:r>
              <a:rPr lang="en-CA" baseline="0" dirty="0" err="1" smtClean="0"/>
              <a:t>dynamique</a:t>
            </a:r>
            <a:r>
              <a:rPr lang="en-CA" baseline="0" dirty="0" smtClean="0"/>
              <a:t>) a quoi </a:t>
            </a:r>
            <a:r>
              <a:rPr lang="en-CA" baseline="0" dirty="0" err="1" smtClean="0"/>
              <a:t>servent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mitochondries</a:t>
            </a:r>
            <a:r>
              <a:rPr lang="en-CA" baseline="0" dirty="0" smtClean="0"/>
              <a:t> ?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72529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CA" dirty="0" smtClean="0"/>
              <a:t>Les </a:t>
            </a:r>
            <a:r>
              <a:rPr lang="en-CA" dirty="0" err="1" smtClean="0"/>
              <a:t>acide</a:t>
            </a:r>
            <a:r>
              <a:rPr lang="en-CA" dirty="0" smtClean="0"/>
              <a:t> </a:t>
            </a:r>
            <a:r>
              <a:rPr lang="en-CA" dirty="0" err="1" smtClean="0"/>
              <a:t>gras</a:t>
            </a:r>
            <a:r>
              <a:rPr lang="en-CA" dirty="0" smtClean="0"/>
              <a:t> </a:t>
            </a:r>
            <a:r>
              <a:rPr lang="en-CA" dirty="0" err="1" smtClean="0"/>
              <a:t>peuvent</a:t>
            </a:r>
            <a:r>
              <a:rPr lang="en-CA" dirty="0" smtClean="0"/>
              <a:t> </a:t>
            </a:r>
            <a:r>
              <a:rPr lang="en-CA" dirty="0" err="1" smtClean="0"/>
              <a:t>etre</a:t>
            </a:r>
            <a:r>
              <a:rPr lang="en-CA" dirty="0" smtClean="0"/>
              <a:t> </a:t>
            </a:r>
            <a:r>
              <a:rPr lang="en-CA" dirty="0" err="1" smtClean="0"/>
              <a:t>emmagasiner</a:t>
            </a:r>
            <a:r>
              <a:rPr lang="en-CA" dirty="0" smtClean="0"/>
              <a:t> en triglycerides et </a:t>
            </a:r>
            <a:r>
              <a:rPr lang="en-CA" dirty="0" err="1" smtClean="0"/>
              <a:t>peuvent</a:t>
            </a:r>
            <a:r>
              <a:rPr lang="en-CA" dirty="0" smtClean="0"/>
              <a:t> </a:t>
            </a:r>
            <a:r>
              <a:rPr lang="en-CA" dirty="0" err="1" smtClean="0"/>
              <a:t>etre</a:t>
            </a:r>
            <a:r>
              <a:rPr lang="en-CA" dirty="0" smtClean="0"/>
              <a:t> des sources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denergie</a:t>
            </a:r>
            <a:r>
              <a:rPr lang="en-CA" baseline="0" dirty="0" smtClean="0"/>
              <a:t>. On se </a:t>
            </a:r>
            <a:r>
              <a:rPr lang="en-CA" baseline="0" dirty="0" err="1" smtClean="0"/>
              <a:t>sert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loxydation</a:t>
            </a:r>
            <a:r>
              <a:rPr lang="en-CA" baseline="0" dirty="0" smtClean="0"/>
              <a:t> pour degrader et se </a:t>
            </a:r>
            <a:r>
              <a:rPr lang="en-CA" baseline="0" dirty="0" err="1" smtClean="0"/>
              <a:t>rendre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genenerer</a:t>
            </a:r>
            <a:r>
              <a:rPr lang="en-CA" baseline="0" dirty="0" smtClean="0"/>
              <a:t> des molecules qui </a:t>
            </a:r>
            <a:r>
              <a:rPr lang="en-CA" baseline="0" dirty="0" err="1" smtClean="0"/>
              <a:t>menent</a:t>
            </a:r>
            <a:r>
              <a:rPr lang="en-CA" baseline="0" dirty="0" smtClean="0"/>
              <a:t> a la production </a:t>
            </a:r>
            <a:r>
              <a:rPr lang="en-CA" baseline="0" dirty="0" err="1" smtClean="0"/>
              <a:t>d’ATP</a:t>
            </a:r>
            <a:r>
              <a:rPr lang="en-CA" baseline="0" dirty="0" smtClean="0"/>
              <a:t>. </a:t>
            </a:r>
          </a:p>
          <a:p>
            <a:pPr marL="228600" indent="-228600">
              <a:buAutoNum type="arabicPeriod"/>
            </a:pPr>
            <a:r>
              <a:rPr lang="en-CA" baseline="0" dirty="0" smtClean="0"/>
              <a:t>On </a:t>
            </a:r>
            <a:r>
              <a:rPr lang="en-CA" baseline="0" dirty="0" err="1" smtClean="0"/>
              <a:t>fabrique</a:t>
            </a:r>
            <a:r>
              <a:rPr lang="en-CA" baseline="0" dirty="0" smtClean="0"/>
              <a:t> des molecules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 buts </a:t>
            </a:r>
            <a:r>
              <a:rPr lang="en-CA" baseline="0" dirty="0" err="1" smtClean="0"/>
              <a:t>daugmenter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notre</a:t>
            </a:r>
            <a:r>
              <a:rPr lang="en-CA" baseline="0" dirty="0" smtClean="0"/>
              <a:t> gradient </a:t>
            </a:r>
            <a:r>
              <a:rPr lang="en-CA" baseline="0" dirty="0" err="1" smtClean="0"/>
              <a:t>delectron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energie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potentiel</a:t>
            </a:r>
            <a:r>
              <a:rPr lang="en-CA" baseline="0" dirty="0" smtClean="0"/>
              <a:t> pour faire </a:t>
            </a:r>
            <a:r>
              <a:rPr lang="en-CA" baseline="0" dirty="0" err="1" smtClean="0"/>
              <a:t>fonctionner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denriere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etape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lusien</a:t>
            </a:r>
            <a:r>
              <a:rPr lang="en-CA" baseline="0" dirty="0" smtClean="0"/>
              <a:t>)</a:t>
            </a:r>
          </a:p>
          <a:p>
            <a:pPr marL="228600" indent="-228600">
              <a:buAutoNum type="arabicPeriod"/>
            </a:pPr>
            <a:r>
              <a:rPr lang="en-CA" baseline="0" dirty="0" smtClean="0"/>
              <a:t>Les </a:t>
            </a:r>
            <a:r>
              <a:rPr lang="en-CA" baseline="0" dirty="0" err="1" smtClean="0"/>
              <a:t>proteines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partie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Hemes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etre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synthetiser</a:t>
            </a:r>
            <a:endParaRPr lang="en-CA" baseline="0" dirty="0" smtClean="0"/>
          </a:p>
          <a:p>
            <a:pPr marL="228600" indent="-228600">
              <a:buAutoNum type="arabicPeriod"/>
            </a:pPr>
            <a:r>
              <a:rPr lang="en-CA" baseline="0" dirty="0" smtClean="0"/>
              <a:t>Le cholesterol a </a:t>
            </a:r>
            <a:r>
              <a:rPr lang="en-CA" baseline="0" dirty="0" err="1" smtClean="0"/>
              <a:t>besoin</a:t>
            </a:r>
            <a:r>
              <a:rPr lang="en-CA" baseline="0" dirty="0" smtClean="0"/>
              <a:t> dune enzymes pour </a:t>
            </a:r>
            <a:r>
              <a:rPr lang="en-CA" baseline="0" dirty="0" err="1" smtClean="0"/>
              <a:t>deveir</a:t>
            </a:r>
            <a:r>
              <a:rPr lang="en-CA" baseline="0" dirty="0" smtClean="0"/>
              <a:t> sterol</a:t>
            </a:r>
          </a:p>
          <a:p>
            <a:pPr marL="228600" indent="-228600">
              <a:buAutoNum type="arabicPeriod"/>
            </a:pPr>
            <a:r>
              <a:rPr lang="en-CA" baseline="0" dirty="0" err="1" smtClean="0"/>
              <a:t>Cest</a:t>
            </a:r>
            <a:r>
              <a:rPr lang="en-CA" baseline="0" dirty="0" smtClean="0"/>
              <a:t> les premieres </a:t>
            </a:r>
            <a:r>
              <a:rPr lang="en-CA" baseline="0" dirty="0" err="1" smtClean="0"/>
              <a:t>etapes</a:t>
            </a:r>
            <a:r>
              <a:rPr lang="en-CA" baseline="0" dirty="0" smtClean="0"/>
              <a:t> de la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Lusine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das la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et compose de 4 </a:t>
            </a:r>
            <a:r>
              <a:rPr lang="en-CA" baseline="0" dirty="0" err="1" smtClean="0"/>
              <a:t>proteines</a:t>
            </a:r>
            <a:r>
              <a:rPr lang="en-CA" baseline="0" dirty="0" smtClean="0"/>
              <a:t>. Les </a:t>
            </a:r>
            <a:r>
              <a:rPr lang="en-CA" baseline="0" dirty="0" err="1" smtClean="0"/>
              <a:t>deux</a:t>
            </a:r>
            <a:r>
              <a:rPr lang="en-CA" baseline="0" dirty="0" smtClean="0"/>
              <a:t> premieres </a:t>
            </a:r>
            <a:r>
              <a:rPr lang="en-CA" baseline="0" dirty="0" err="1" smtClean="0"/>
              <a:t>proteines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elle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synthetise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sur</a:t>
            </a:r>
            <a:r>
              <a:rPr lang="en-CA" baseline="0" dirty="0" smtClean="0"/>
              <a:t> place</a:t>
            </a:r>
          </a:p>
          <a:p>
            <a:pPr marL="228600" indent="-228600">
              <a:buAutoNum type="arabicPeriod"/>
            </a:pPr>
            <a:r>
              <a:rPr lang="en-CA" baseline="0" dirty="0" smtClean="0"/>
              <a:t>Ex: cycle de </a:t>
            </a:r>
            <a:r>
              <a:rPr lang="en-CA" baseline="0" dirty="0" err="1" smtClean="0"/>
              <a:t>l’urée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se </a:t>
            </a:r>
            <a:r>
              <a:rPr lang="en-CA" baseline="0" dirty="0" err="1" smtClean="0"/>
              <a:t>passe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mito</a:t>
            </a:r>
            <a:endParaRPr lang="en-CA" baseline="0" dirty="0" smtClean="0"/>
          </a:p>
          <a:p>
            <a:pPr marL="228600" indent="-228600">
              <a:buAutoNum type="arabicPeriod"/>
            </a:pPr>
            <a:r>
              <a:rPr lang="en-CA" baseline="0" dirty="0" smtClean="0"/>
              <a:t>Fabrication du glucose a </a:t>
            </a:r>
            <a:r>
              <a:rPr lang="en-CA" baseline="0" dirty="0" err="1" smtClean="0"/>
              <a:t>partir</a:t>
            </a:r>
            <a:r>
              <a:rPr lang="en-CA" baseline="0" dirty="0" smtClean="0"/>
              <a:t> des non </a:t>
            </a:r>
            <a:r>
              <a:rPr lang="en-CA" baseline="0" dirty="0" err="1" smtClean="0"/>
              <a:t>monosacharides</a:t>
            </a:r>
            <a:endParaRPr lang="en-CA" baseline="0" dirty="0" smtClean="0"/>
          </a:p>
          <a:p>
            <a:pPr marL="228600" indent="-228600">
              <a:buAutoNum type="arabicPeriod"/>
            </a:pPr>
            <a:r>
              <a:rPr lang="en-CA" baseline="0" dirty="0" smtClean="0"/>
              <a:t>Formation de corps </a:t>
            </a:r>
            <a:r>
              <a:rPr lang="en-CA" baseline="0" dirty="0" err="1" smtClean="0"/>
              <a:t>cetonique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fournit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energie</a:t>
            </a:r>
            <a:r>
              <a:rPr lang="en-CA" baseline="0" dirty="0" smtClean="0"/>
              <a:t> alternative au glucose (</a:t>
            </a:r>
            <a:r>
              <a:rPr lang="en-CA" baseline="0" dirty="0" err="1" smtClean="0"/>
              <a:t>coeur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cerveau</a:t>
            </a:r>
            <a:r>
              <a:rPr lang="en-CA" baseline="0" dirty="0" smtClean="0"/>
              <a:t>) </a:t>
            </a:r>
            <a:r>
              <a:rPr lang="en-CA" baseline="0" dirty="0" err="1" smtClean="0"/>
              <a:t>exemple</a:t>
            </a:r>
            <a:r>
              <a:rPr lang="en-CA" baseline="0" dirty="0" smtClean="0"/>
              <a:t> : </a:t>
            </a:r>
            <a:r>
              <a:rPr lang="en-CA" baseline="0" dirty="0" err="1" smtClean="0"/>
              <a:t>periode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jeune</a:t>
            </a:r>
            <a:r>
              <a:rPr lang="en-CA" baseline="0" dirty="0" smtClean="0"/>
              <a:t> prolonger , on assure la </a:t>
            </a:r>
            <a:r>
              <a:rPr lang="en-CA" baseline="0" dirty="0" err="1" smtClean="0"/>
              <a:t>survie</a:t>
            </a:r>
            <a:r>
              <a:rPr lang="en-CA" baseline="0" dirty="0" smtClean="0"/>
              <a:t> avec les corps </a:t>
            </a:r>
            <a:r>
              <a:rPr lang="en-CA" baseline="0" dirty="0" err="1" smtClean="0"/>
              <a:t>cetoniques</a:t>
            </a:r>
            <a:endParaRPr lang="en-CA" baseline="0" dirty="0" smtClean="0"/>
          </a:p>
          <a:p>
            <a:pPr marL="0" indent="0">
              <a:buNone/>
            </a:pPr>
            <a:r>
              <a:rPr lang="en-CA" baseline="0" dirty="0" err="1" smtClean="0"/>
              <a:t>Tous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voix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sentrecoupes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elles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ont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enxyems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substats</a:t>
            </a:r>
            <a:r>
              <a:rPr lang="en-CA" baseline="0" dirty="0" smtClean="0"/>
              <a:t> et des </a:t>
            </a:r>
            <a:r>
              <a:rPr lang="en-CA" baseline="0" dirty="0" err="1" smtClean="0"/>
              <a:t>produits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communs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Tous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cela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communqiue</a:t>
            </a:r>
            <a:r>
              <a:rPr lang="en-CA" baseline="0" dirty="0" smtClean="0"/>
              <a:t> ensemble,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pourquoi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se </a:t>
            </a:r>
            <a:r>
              <a:rPr lang="en-CA" baseline="0" dirty="0" err="1" smtClean="0"/>
              <a:t>rpoduit</a:t>
            </a:r>
            <a:r>
              <a:rPr lang="en-CA" baseline="0" dirty="0" smtClean="0"/>
              <a:t> au meme </a:t>
            </a:r>
            <a:r>
              <a:rPr lang="en-CA" baseline="0" dirty="0" err="1" smtClean="0"/>
              <a:t>endroit</a:t>
            </a:r>
            <a:r>
              <a:rPr lang="en-CA" baseline="0" dirty="0" smtClean="0"/>
              <a:t>. Le </a:t>
            </a:r>
            <a:r>
              <a:rPr lang="en-CA" baseline="0" dirty="0" err="1" smtClean="0"/>
              <a:t>produit</a:t>
            </a:r>
            <a:r>
              <a:rPr lang="en-CA" baseline="0" dirty="0" smtClean="0"/>
              <a:t> dune </a:t>
            </a:r>
            <a:r>
              <a:rPr lang="en-CA" baseline="0" dirty="0" err="1" smtClean="0"/>
              <a:t>voix</a:t>
            </a:r>
            <a:r>
              <a:rPr lang="en-CA" baseline="0" dirty="0" smtClean="0"/>
              <a:t> </a:t>
            </a:r>
            <a:r>
              <a:rPr lang="en-CA" baseline="0" dirty="0" err="1" smtClean="0"/>
              <a:t>metabolique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devient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substrat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duen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autre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voix</a:t>
            </a:r>
            <a:r>
              <a:rPr lang="en-CA" baseline="0" dirty="0" smtClean="0"/>
              <a:t> </a:t>
            </a:r>
            <a:r>
              <a:rPr lang="en-CA" baseline="0" dirty="0" err="1" smtClean="0"/>
              <a:t>metabolique</a:t>
            </a:r>
            <a:r>
              <a:rPr lang="en-CA" baseline="0" dirty="0" smtClean="0"/>
              <a:t> ex :le </a:t>
            </a:r>
            <a:r>
              <a:rPr lang="en-CA" baseline="0" dirty="0" err="1" smtClean="0"/>
              <a:t>pyruvae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produit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glycolise</a:t>
            </a:r>
            <a:r>
              <a:rPr lang="en-CA" baseline="0" dirty="0" smtClean="0"/>
              <a:t>) </a:t>
            </a:r>
            <a:r>
              <a:rPr lang="en-CA" baseline="0" dirty="0" err="1" smtClean="0"/>
              <a:t>devient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produit</a:t>
            </a:r>
            <a:r>
              <a:rPr lang="en-CA" baseline="0" dirty="0" smtClean="0"/>
              <a:t> du cycle de </a:t>
            </a:r>
            <a:r>
              <a:rPr lang="en-CA" baseline="0" dirty="0" err="1" smtClean="0"/>
              <a:t>kreb</a:t>
            </a:r>
            <a:r>
              <a:rPr lang="en-CA" baseline="0" dirty="0" smtClean="0"/>
              <a:t> le but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deliminer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dechets</a:t>
            </a:r>
            <a:r>
              <a:rPr lang="en-CA" baseline="0" dirty="0" smtClean="0"/>
              <a:t> et de </a:t>
            </a:r>
            <a:r>
              <a:rPr lang="en-CA" baseline="0" dirty="0" err="1" smtClean="0"/>
              <a:t>generer</a:t>
            </a:r>
            <a:r>
              <a:rPr lang="en-CA" baseline="0" dirty="0" smtClean="0"/>
              <a:t> des electrons pour </a:t>
            </a:r>
            <a:r>
              <a:rPr lang="en-CA" baseline="0" dirty="0" err="1" smtClean="0"/>
              <a:t>batir</a:t>
            </a:r>
            <a:r>
              <a:rPr lang="en-CA" baseline="0" dirty="0" smtClean="0"/>
              <a:t> des gradient </a:t>
            </a:r>
            <a:r>
              <a:rPr lang="en-CA" baseline="0" dirty="0" err="1" smtClean="0"/>
              <a:t>dernergie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potentiel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quand</a:t>
            </a:r>
            <a:r>
              <a:rPr lang="en-CA" baseline="0" dirty="0" smtClean="0"/>
              <a:t> </a:t>
            </a:r>
            <a:r>
              <a:rPr lang="en-CA" baseline="0" dirty="0" err="1" smtClean="0"/>
              <a:t>il</a:t>
            </a:r>
            <a:r>
              <a:rPr lang="en-CA" baseline="0" dirty="0" smtClean="0"/>
              <a:t> a </a:t>
            </a:r>
            <a:r>
              <a:rPr lang="en-CA" baseline="0" dirty="0" err="1" smtClean="0"/>
              <a:t>suffisament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delectrons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il</a:t>
            </a:r>
            <a:r>
              <a:rPr lang="en-CA" baseline="0" dirty="0" smtClean="0"/>
              <a:t> y a </a:t>
            </a:r>
            <a:r>
              <a:rPr lang="en-CA" baseline="0" dirty="0" err="1" smtClean="0"/>
              <a:t>assez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denergie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potentiel</a:t>
            </a:r>
            <a:r>
              <a:rPr lang="en-CA" baseline="0" dirty="0" smtClean="0"/>
              <a:t> pour la </a:t>
            </a:r>
            <a:r>
              <a:rPr lang="en-CA" baseline="0" dirty="0" err="1" smtClean="0"/>
              <a:t>derniere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etapes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phosphoryle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l’ATP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generer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lenergie</a:t>
            </a:r>
            <a:r>
              <a:rPr lang="en-CA" baseline="0" dirty="0" smtClean="0"/>
              <a:t>. </a:t>
            </a:r>
          </a:p>
          <a:p>
            <a:pPr marL="0" indent="0">
              <a:buNone/>
            </a:pPr>
            <a:r>
              <a:rPr lang="en-CA" baseline="0" dirty="0" smtClean="0"/>
              <a:t>Ne pas savoir </a:t>
            </a:r>
            <a:r>
              <a:rPr lang="en-CA" baseline="0" dirty="0" err="1" smtClean="0"/>
              <a:t>tous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etapes</a:t>
            </a:r>
            <a:r>
              <a:rPr lang="en-CA" baseline="0" dirty="0" smtClean="0"/>
              <a:t> du cycles de </a:t>
            </a:r>
            <a:r>
              <a:rPr lang="en-CA" baseline="0" dirty="0" err="1" smtClean="0"/>
              <a:t>kreb</a:t>
            </a:r>
            <a:r>
              <a:rPr lang="en-CA" baseline="0" dirty="0" smtClean="0"/>
              <a:t>. On </a:t>
            </a:r>
            <a:r>
              <a:rPr lang="en-CA" baseline="0" dirty="0" err="1" smtClean="0"/>
              <a:t>veut</a:t>
            </a:r>
            <a:r>
              <a:rPr lang="en-CA" baseline="0" dirty="0" smtClean="0"/>
              <a:t> savoir </a:t>
            </a:r>
            <a:r>
              <a:rPr lang="en-CA" baseline="0" dirty="0" err="1" smtClean="0"/>
              <a:t>pouquoi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elles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 meme </a:t>
            </a:r>
            <a:r>
              <a:rPr lang="en-CA" baseline="0" dirty="0" err="1" smtClean="0"/>
              <a:t>organite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3690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err="1" smtClean="0"/>
              <a:t>Lidee</a:t>
            </a:r>
            <a:r>
              <a:rPr lang="en-CA" dirty="0" smtClean="0"/>
              <a:t> </a:t>
            </a:r>
            <a:r>
              <a:rPr lang="en-CA" dirty="0" err="1" smtClean="0"/>
              <a:t>est</a:t>
            </a:r>
            <a:r>
              <a:rPr lang="en-CA" dirty="0" smtClean="0"/>
              <a:t> faire </a:t>
            </a:r>
            <a:r>
              <a:rPr lang="en-CA" dirty="0" err="1" smtClean="0"/>
              <a:t>fonctionner</a:t>
            </a:r>
            <a:r>
              <a:rPr lang="en-CA" dirty="0" smtClean="0"/>
              <a:t> la </a:t>
            </a:r>
            <a:r>
              <a:rPr lang="en-CA" dirty="0" err="1" smtClean="0"/>
              <a:t>mito</a:t>
            </a:r>
            <a:r>
              <a:rPr lang="en-CA" dirty="0" smtClean="0"/>
              <a:t> pour </a:t>
            </a:r>
            <a:r>
              <a:rPr lang="en-CA" dirty="0" err="1" smtClean="0"/>
              <a:t>generer</a:t>
            </a:r>
            <a:r>
              <a:rPr lang="en-CA" dirty="0" smtClean="0"/>
              <a:t> de </a:t>
            </a:r>
            <a:r>
              <a:rPr lang="en-CA" dirty="0" err="1" smtClean="0"/>
              <a:t>lenergie</a:t>
            </a:r>
            <a:r>
              <a:rPr lang="en-CA" dirty="0" smtClean="0"/>
              <a:t>.</a:t>
            </a:r>
            <a:r>
              <a:rPr lang="en-CA" baseline="0" dirty="0" smtClean="0"/>
              <a:t> Car </a:t>
            </a:r>
            <a:r>
              <a:rPr lang="en-CA" baseline="0" dirty="0" err="1" smtClean="0"/>
              <a:t>il</a:t>
            </a:r>
            <a:r>
              <a:rPr lang="en-CA" baseline="0" dirty="0" smtClean="0"/>
              <a:t> y a de </a:t>
            </a:r>
            <a:r>
              <a:rPr lang="en-CA" baseline="0" dirty="0" err="1" smtClean="0"/>
              <a:t>limplication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d’oxygene</a:t>
            </a:r>
            <a:r>
              <a:rPr lang="en-CA" baseline="0" dirty="0" smtClean="0"/>
              <a:t> et de CO2.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molecule de glucose, 2 </a:t>
            </a:r>
            <a:r>
              <a:rPr lang="en-CA" baseline="0" dirty="0" err="1" smtClean="0"/>
              <a:t>pyyruvates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donnent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deux</a:t>
            </a:r>
            <a:r>
              <a:rPr lang="en-CA" baseline="0" dirty="0" smtClean="0"/>
              <a:t> molecules </a:t>
            </a:r>
            <a:r>
              <a:rPr lang="en-CA" baseline="0" dirty="0" err="1" smtClean="0"/>
              <a:t>d’ATP</a:t>
            </a:r>
            <a:r>
              <a:rPr lang="en-CA" baseline="0" dirty="0" smtClean="0"/>
              <a:t>. Si on la fait voyager , on </a:t>
            </a:r>
            <a:r>
              <a:rPr lang="en-CA" baseline="0" dirty="0" err="1" smtClean="0"/>
              <a:t>peut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obtenir</a:t>
            </a:r>
            <a:r>
              <a:rPr lang="en-CA" baseline="0" dirty="0" smtClean="0"/>
              <a:t> 38 ATP pour </a:t>
            </a:r>
            <a:r>
              <a:rPr lang="en-CA" baseline="0" dirty="0" err="1" smtClean="0"/>
              <a:t>chaque</a:t>
            </a:r>
            <a:r>
              <a:rPr lang="en-CA" baseline="0" dirty="0" smtClean="0"/>
              <a:t> glucose. Il y a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partie</a:t>
            </a:r>
            <a:r>
              <a:rPr lang="en-CA" baseline="0" dirty="0" smtClean="0"/>
              <a:t> qui se </a:t>
            </a:r>
            <a:r>
              <a:rPr lang="en-CA" baseline="0" dirty="0" err="1" smtClean="0"/>
              <a:t>passe</a:t>
            </a:r>
            <a:r>
              <a:rPr lang="en-CA" baseline="0" dirty="0" smtClean="0"/>
              <a:t> en </a:t>
            </a:r>
            <a:r>
              <a:rPr lang="en-CA" baseline="0" dirty="0" err="1" smtClean="0"/>
              <a:t>dehors</a:t>
            </a:r>
            <a:r>
              <a:rPr lang="en-CA" baseline="0" dirty="0" smtClean="0"/>
              <a:t> du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et on complete </a:t>
            </a:r>
            <a:r>
              <a:rPr lang="en-CA" baseline="0" dirty="0" err="1" smtClean="0"/>
              <a:t>ceci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a un but : </a:t>
            </a:r>
            <a:r>
              <a:rPr lang="en-CA" baseline="0" dirty="0" err="1" smtClean="0"/>
              <a:t>generer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chaine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delectrsn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fournir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lenergie</a:t>
            </a:r>
            <a:r>
              <a:rPr lang="en-CA" baseline="0" dirty="0" smtClean="0"/>
              <a:t> a </a:t>
            </a:r>
            <a:r>
              <a:rPr lang="en-CA" baseline="0" dirty="0" err="1" smtClean="0"/>
              <a:t>produire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l’ATP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Pourquoi</a:t>
            </a:r>
            <a:r>
              <a:rPr lang="en-CA" baseline="0" dirty="0" smtClean="0"/>
              <a:t> le calcium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important ? </a:t>
            </a:r>
            <a:r>
              <a:rPr lang="en-CA" baseline="0" dirty="0" err="1" smtClean="0"/>
              <a:t>Ce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sont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enxymes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accomplissent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reactiosn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besoidn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fois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cofacteurs</a:t>
            </a:r>
            <a:r>
              <a:rPr lang="en-CA" baseline="0" dirty="0" smtClean="0"/>
              <a:t>. Le </a:t>
            </a:r>
            <a:r>
              <a:rPr lang="en-CA" baseline="0" dirty="0" err="1" smtClean="0"/>
              <a:t>cofacteur</a:t>
            </a:r>
            <a:r>
              <a:rPr lang="en-CA" baseline="0" dirty="0" smtClean="0"/>
              <a:t> frequent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le calcium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440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Pas de </a:t>
            </a:r>
            <a:r>
              <a:rPr lang="en-CA" dirty="0" err="1" smtClean="0"/>
              <a:t>clacium</a:t>
            </a:r>
            <a:r>
              <a:rPr lang="en-CA" dirty="0" smtClean="0"/>
              <a:t>, </a:t>
            </a:r>
            <a:r>
              <a:rPr lang="en-CA" dirty="0" err="1" smtClean="0"/>
              <a:t>complexe</a:t>
            </a:r>
            <a:r>
              <a:rPr lang="en-CA" dirty="0" smtClean="0"/>
              <a:t> non active, pas de pyruvate. Et le calcium </a:t>
            </a:r>
            <a:r>
              <a:rPr lang="en-CA" dirty="0" err="1" smtClean="0"/>
              <a:t>est</a:t>
            </a:r>
            <a:r>
              <a:rPr lang="en-CA" dirty="0" smtClean="0"/>
              <a:t> DANS la </a:t>
            </a:r>
            <a:r>
              <a:rPr lang="en-CA" dirty="0" err="1" smtClean="0"/>
              <a:t>mito</a:t>
            </a:r>
            <a:r>
              <a:rPr lang="en-CA" dirty="0" smtClean="0"/>
              <a:t>. </a:t>
            </a:r>
            <a:r>
              <a:rPr lang="en-CA" dirty="0" err="1" smtClean="0"/>
              <a:t>Lidee</a:t>
            </a:r>
            <a:r>
              <a:rPr lang="en-CA" dirty="0" smtClean="0"/>
              <a:t> </a:t>
            </a:r>
            <a:r>
              <a:rPr lang="en-CA" dirty="0" err="1" smtClean="0"/>
              <a:t>est</a:t>
            </a:r>
            <a:r>
              <a:rPr lang="en-CA" dirty="0" smtClean="0"/>
              <a:t> de </a:t>
            </a:r>
            <a:r>
              <a:rPr lang="en-CA" dirty="0" err="1" smtClean="0"/>
              <a:t>garder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outils</a:t>
            </a:r>
            <a:r>
              <a:rPr lang="en-CA" baseline="0" dirty="0" smtClean="0"/>
              <a:t> au bon </a:t>
            </a:r>
            <a:r>
              <a:rPr lang="en-CA" baseline="0" dirty="0" err="1" smtClean="0"/>
              <a:t>endroit</a:t>
            </a:r>
            <a:r>
              <a:rPr lang="en-CA" baseline="0" dirty="0" smtClean="0"/>
              <a:t>. Le cycle de </a:t>
            </a:r>
            <a:r>
              <a:rPr lang="en-CA" baseline="0" dirty="0" err="1" smtClean="0"/>
              <a:t>krebs</a:t>
            </a:r>
            <a:r>
              <a:rPr lang="en-CA" baseline="0" dirty="0" smtClean="0"/>
              <a:t> :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enzyme qui a </a:t>
            </a:r>
            <a:r>
              <a:rPr lang="en-CA" baseline="0" dirty="0" err="1" smtClean="0"/>
              <a:t>beosin</a:t>
            </a:r>
            <a:r>
              <a:rPr lang="en-CA" baseline="0" dirty="0" smtClean="0"/>
              <a:t> du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etre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activer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fonctionne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ainsi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Lidee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produire</a:t>
            </a:r>
            <a:r>
              <a:rPr lang="en-CA" baseline="0" dirty="0" smtClean="0"/>
              <a:t> le gradient de protons (</a:t>
            </a:r>
            <a:r>
              <a:rPr lang="en-CA" baseline="0" dirty="0" err="1" smtClean="0"/>
              <a:t>si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, les </a:t>
            </a:r>
            <a:r>
              <a:rPr lang="en-CA" baseline="0" dirty="0" err="1" smtClean="0"/>
              <a:t>enxymes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fonctionnent</a:t>
            </a:r>
            <a:r>
              <a:rPr lang="en-CA" baseline="0" dirty="0" smtClean="0"/>
              <a:t>)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7738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On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classe</a:t>
            </a:r>
            <a:r>
              <a:rPr lang="en-CA" baseline="0" dirty="0" smtClean="0"/>
              <a:t> en </a:t>
            </a:r>
            <a:r>
              <a:rPr lang="en-CA" baseline="0" dirty="0" err="1" smtClean="0"/>
              <a:t>deux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catégories</a:t>
            </a:r>
            <a:r>
              <a:rPr lang="en-CA" baseline="0" dirty="0" smtClean="0"/>
              <a:t> : 1. la </a:t>
            </a:r>
            <a:r>
              <a:rPr lang="en-CA" baseline="0" dirty="0" err="1" smtClean="0"/>
              <a:t>nécrose</a:t>
            </a:r>
            <a:r>
              <a:rPr lang="en-CA" baseline="0" dirty="0" smtClean="0"/>
              <a:t> =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mort suite a un </a:t>
            </a:r>
            <a:r>
              <a:rPr lang="en-CA" baseline="0" dirty="0" err="1" smtClean="0"/>
              <a:t>dommage</a:t>
            </a:r>
            <a:r>
              <a:rPr lang="en-CA" baseline="0" dirty="0" smtClean="0"/>
              <a:t> (physique </a:t>
            </a:r>
            <a:r>
              <a:rPr lang="en-CA" baseline="0" dirty="0" err="1" smtClean="0"/>
              <a:t>ou</a:t>
            </a:r>
            <a:r>
              <a:rPr lang="en-CA" baseline="0" dirty="0" smtClean="0"/>
              <a:t> </a:t>
            </a:r>
            <a:r>
              <a:rPr lang="en-CA" baseline="0" dirty="0" err="1" smtClean="0"/>
              <a:t>oxydative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etc</a:t>
            </a:r>
            <a:r>
              <a:rPr lang="en-CA" baseline="0" dirty="0" smtClean="0"/>
              <a:t>),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un stress qui </a:t>
            </a:r>
            <a:r>
              <a:rPr lang="en-CA" baseline="0" dirty="0" err="1" smtClean="0"/>
              <a:t>endommage</a:t>
            </a:r>
            <a:r>
              <a:rPr lang="en-CA" baseline="0" dirty="0" smtClean="0"/>
              <a:t> la cellule et la cellule ne </a:t>
            </a:r>
            <a:r>
              <a:rPr lang="en-CA" baseline="0" dirty="0" err="1" smtClean="0"/>
              <a:t>reviendra</a:t>
            </a:r>
            <a:r>
              <a:rPr lang="en-CA" baseline="0" dirty="0" smtClean="0"/>
              <a:t> pas de </a:t>
            </a:r>
            <a:r>
              <a:rPr lang="en-CA" baseline="0" dirty="0" err="1" smtClean="0"/>
              <a:t>ce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dommage</a:t>
            </a:r>
            <a:r>
              <a:rPr lang="en-CA" baseline="0" dirty="0" smtClean="0"/>
              <a:t>. Il y aura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serie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reponse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perdrera</a:t>
            </a:r>
            <a:r>
              <a:rPr lang="en-CA" baseline="0" dirty="0" smtClean="0"/>
              <a:t> le calcium. Elle </a:t>
            </a:r>
            <a:r>
              <a:rPr lang="en-CA" baseline="0" dirty="0" err="1" smtClean="0"/>
              <a:t>explose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libere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contenu</a:t>
            </a:r>
            <a:r>
              <a:rPr lang="en-CA" baseline="0" dirty="0" smtClean="0"/>
              <a:t> a </a:t>
            </a:r>
            <a:r>
              <a:rPr lang="en-CA" baseline="0" dirty="0" err="1" smtClean="0"/>
              <a:t>linterieur</a:t>
            </a:r>
            <a:r>
              <a:rPr lang="en-CA" baseline="0" dirty="0" smtClean="0"/>
              <a:t> de la cellule. 2. la mort programme (presence de </a:t>
            </a:r>
            <a:r>
              <a:rPr lang="en-CA" baseline="0" dirty="0" err="1" smtClean="0"/>
              <a:t>controle</a:t>
            </a:r>
            <a:r>
              <a:rPr lang="en-CA" baseline="0" dirty="0" smtClean="0"/>
              <a:t>) la cellule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faire en </a:t>
            </a:r>
            <a:r>
              <a:rPr lang="en-CA" baseline="0" dirty="0" err="1" smtClean="0"/>
              <a:t>reponse</a:t>
            </a:r>
            <a:r>
              <a:rPr lang="en-CA" baseline="0" dirty="0" smtClean="0"/>
              <a:t> a un stress </a:t>
            </a:r>
            <a:r>
              <a:rPr lang="en-CA" baseline="0" dirty="0" err="1" smtClean="0"/>
              <a:t>ou</a:t>
            </a:r>
            <a:r>
              <a:rPr lang="en-CA" baseline="0" dirty="0" smtClean="0"/>
              <a:t> un </a:t>
            </a:r>
            <a:r>
              <a:rPr lang="en-CA" baseline="0" dirty="0" err="1" smtClean="0"/>
              <a:t>dommage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mais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aussi</a:t>
            </a:r>
            <a:r>
              <a:rPr lang="en-CA" baseline="0" dirty="0" smtClean="0"/>
              <a:t>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mort </a:t>
            </a:r>
            <a:r>
              <a:rPr lang="en-CA" baseline="0" dirty="0" err="1" smtClean="0"/>
              <a:t>quon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peut</a:t>
            </a:r>
            <a:r>
              <a:rPr lang="en-CA" baseline="0" dirty="0" smtClean="0"/>
              <a:t> engager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 but de faire un </a:t>
            </a:r>
            <a:r>
              <a:rPr lang="en-CA" baseline="0" dirty="0" err="1" smtClean="0"/>
              <a:t>menage</a:t>
            </a:r>
            <a:r>
              <a:rPr lang="en-CA" baseline="0" dirty="0" smtClean="0"/>
              <a:t>. Les </a:t>
            </a:r>
            <a:r>
              <a:rPr lang="en-CA" baseline="0" dirty="0" err="1" smtClean="0"/>
              <a:t>signaux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innicient</a:t>
            </a:r>
            <a:r>
              <a:rPr lang="en-CA" baseline="0" dirty="0" smtClean="0"/>
              <a:t> la cascades qui </a:t>
            </a:r>
            <a:r>
              <a:rPr lang="en-CA" baseline="0" dirty="0" err="1" smtClean="0"/>
              <a:t>menent</a:t>
            </a:r>
            <a:r>
              <a:rPr lang="en-CA" baseline="0" dirty="0" smtClean="0"/>
              <a:t> la mort </a:t>
            </a:r>
            <a:r>
              <a:rPr lang="en-CA" baseline="0" dirty="0" err="1" smtClean="0"/>
              <a:t>cellulaire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genere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hausse</a:t>
            </a:r>
            <a:r>
              <a:rPr lang="en-CA" baseline="0" dirty="0" smtClean="0"/>
              <a:t> du calcium. On </a:t>
            </a:r>
            <a:r>
              <a:rPr lang="en-CA" baseline="0" dirty="0" err="1" smtClean="0"/>
              <a:t>repond</a:t>
            </a:r>
            <a:r>
              <a:rPr lang="en-CA" baseline="0" dirty="0" smtClean="0"/>
              <a:t> en </a:t>
            </a:r>
            <a:r>
              <a:rPr lang="en-CA" baseline="0" dirty="0" err="1" smtClean="0"/>
              <a:t>mettant</a:t>
            </a:r>
            <a:r>
              <a:rPr lang="en-CA" baseline="0" dirty="0" smtClean="0"/>
              <a:t> encore plus de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. Il y aura des </a:t>
            </a:r>
            <a:r>
              <a:rPr lang="en-CA" baseline="0" dirty="0" err="1" smtClean="0"/>
              <a:t>proteines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seront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messager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initier</a:t>
            </a:r>
            <a:r>
              <a:rPr lang="en-CA" baseline="0" dirty="0" smtClean="0"/>
              <a:t> la cascade qui </a:t>
            </a:r>
            <a:r>
              <a:rPr lang="en-CA" baseline="0" dirty="0" err="1" smtClean="0"/>
              <a:t>mene</a:t>
            </a:r>
            <a:r>
              <a:rPr lang="en-CA" baseline="0" dirty="0" smtClean="0"/>
              <a:t> a la mort de la cellule. On </a:t>
            </a:r>
            <a:r>
              <a:rPr lang="en-CA" baseline="0" dirty="0" err="1" smtClean="0"/>
              <a:t>soccupe</a:t>
            </a:r>
            <a:r>
              <a:rPr lang="en-CA" baseline="0" dirty="0" smtClean="0"/>
              <a:t> de la cellule </a:t>
            </a:r>
            <a:r>
              <a:rPr lang="en-CA" baseline="0" dirty="0" err="1" smtClean="0"/>
              <a:t>morte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illiminer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contenu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paas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dexplosion</a:t>
            </a:r>
            <a:r>
              <a:rPr lang="en-CA" baseline="0" dirty="0" smtClean="0"/>
              <a:t>) </a:t>
            </a:r>
            <a:r>
              <a:rPr lang="en-CA" baseline="0" dirty="0" err="1" smtClean="0"/>
              <a:t>phagocytose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dechet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la membranes, des pores </a:t>
            </a:r>
            <a:r>
              <a:rPr lang="en-CA" baseline="0" dirty="0" err="1" smtClean="0"/>
              <a:t>vont</a:t>
            </a:r>
            <a:r>
              <a:rPr lang="en-CA" baseline="0" dirty="0" smtClean="0"/>
              <a:t> se former, (des </a:t>
            </a:r>
            <a:r>
              <a:rPr lang="en-CA" baseline="0" dirty="0" err="1" smtClean="0"/>
              <a:t>trous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seront</a:t>
            </a:r>
            <a:r>
              <a:rPr lang="en-CA" baseline="0" dirty="0" smtClean="0"/>
              <a:t> former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la membrane du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). </a:t>
            </a:r>
            <a:r>
              <a:rPr lang="en-CA" baseline="0" dirty="0" err="1" smtClean="0"/>
              <a:t>Lespace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intermembranaire</a:t>
            </a:r>
            <a:r>
              <a:rPr lang="en-CA" baseline="0" dirty="0" smtClean="0"/>
              <a:t> = le cytochrome </a:t>
            </a:r>
            <a:r>
              <a:rPr lang="en-CA" baseline="0" dirty="0" err="1" smtClean="0"/>
              <a:t>sortira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su</a:t>
            </a:r>
            <a:r>
              <a:rPr lang="en-CA" baseline="0" dirty="0" smtClean="0"/>
              <a:t>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suite au pore (le </a:t>
            </a:r>
            <a:r>
              <a:rPr lang="en-CA" baseline="0" dirty="0" err="1" smtClean="0"/>
              <a:t>trou</a:t>
            </a:r>
            <a:r>
              <a:rPr lang="en-CA" baseline="0" dirty="0" smtClean="0"/>
              <a:t>) qui se </a:t>
            </a:r>
            <a:r>
              <a:rPr lang="en-CA" baseline="0" dirty="0" err="1" smtClean="0"/>
              <a:t>retrouvent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cytsol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aller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rejoindre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dautres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prot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dehors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former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structure (</a:t>
            </a:r>
            <a:r>
              <a:rPr lang="en-CA" baseline="0" dirty="0" err="1" smtClean="0"/>
              <a:t>apoptosome</a:t>
            </a:r>
            <a:r>
              <a:rPr lang="en-CA" baseline="0" dirty="0" smtClean="0"/>
              <a:t>), </a:t>
            </a:r>
            <a:r>
              <a:rPr lang="en-CA" baseline="0" dirty="0" err="1" smtClean="0"/>
              <a:t>cette</a:t>
            </a:r>
            <a:r>
              <a:rPr lang="en-CA" baseline="0" dirty="0" smtClean="0"/>
              <a:t> structure </a:t>
            </a:r>
            <a:r>
              <a:rPr lang="en-CA" baseline="0" dirty="0" err="1" smtClean="0"/>
              <a:t>parlera</a:t>
            </a:r>
            <a:r>
              <a:rPr lang="en-CA" baseline="0" dirty="0" smtClean="0"/>
              <a:t> a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autre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classe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prot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caspase</a:t>
            </a:r>
            <a:r>
              <a:rPr lang="en-CA" baseline="0" dirty="0" smtClean="0"/>
              <a:t>) qui </a:t>
            </a:r>
            <a:r>
              <a:rPr lang="en-CA" baseline="0" dirty="0" err="1" smtClean="0"/>
              <a:t>cree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serie</a:t>
            </a:r>
            <a:r>
              <a:rPr lang="en-CA" baseline="0" dirty="0" smtClean="0"/>
              <a:t> de reaction </a:t>
            </a:r>
            <a:r>
              <a:rPr lang="en-CA" baseline="0" dirty="0" err="1" smtClean="0"/>
              <a:t>enzymatique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permettera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demarrer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macinerie</a:t>
            </a:r>
            <a:r>
              <a:rPr lang="en-CA" baseline="0" dirty="0" smtClean="0"/>
              <a:t> pour se </a:t>
            </a:r>
            <a:r>
              <a:rPr lang="en-CA" baseline="0" dirty="0" err="1" smtClean="0"/>
              <a:t>digérer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elles</a:t>
            </a:r>
            <a:r>
              <a:rPr lang="en-CA" baseline="0" dirty="0" smtClean="0"/>
              <a:t> meme.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33211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La</a:t>
            </a:r>
            <a:r>
              <a:rPr lang="en-CA" baseline="0" dirty="0" smtClean="0"/>
              <a:t> premiere </a:t>
            </a:r>
            <a:r>
              <a:rPr lang="en-CA" baseline="0" dirty="0" err="1" smtClean="0"/>
              <a:t>etape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dentrer</a:t>
            </a:r>
            <a:r>
              <a:rPr lang="en-CA" baseline="0" dirty="0" smtClean="0"/>
              <a:t> du calcium … </a:t>
            </a:r>
            <a:r>
              <a:rPr lang="en-CA" baseline="0" dirty="0" err="1" smtClean="0"/>
              <a:t>pourquoi</a:t>
            </a:r>
            <a:r>
              <a:rPr lang="en-CA" baseline="0" dirty="0" smtClean="0"/>
              <a:t> ? On a </a:t>
            </a:r>
            <a:r>
              <a:rPr lang="en-CA" baseline="0" dirty="0" err="1" smtClean="0"/>
              <a:t>besoin</a:t>
            </a:r>
            <a:r>
              <a:rPr lang="en-CA" baseline="0" dirty="0" smtClean="0"/>
              <a:t> de beaucoup </a:t>
            </a:r>
            <a:r>
              <a:rPr lang="en-CA" baseline="0" dirty="0" err="1" smtClean="0"/>
              <a:t>denergie</a:t>
            </a:r>
            <a:r>
              <a:rPr lang="en-CA" baseline="0" dirty="0" smtClean="0"/>
              <a:t> pour la mort </a:t>
            </a:r>
            <a:r>
              <a:rPr lang="en-CA" baseline="0" dirty="0" err="1" smtClean="0"/>
              <a:t>cellulaire</a:t>
            </a:r>
            <a:r>
              <a:rPr lang="en-CA" baseline="0" dirty="0" smtClean="0"/>
              <a:t>. 1. on </a:t>
            </a:r>
            <a:r>
              <a:rPr lang="en-CA" baseline="0" dirty="0" err="1" smtClean="0"/>
              <a:t>augmente</a:t>
            </a:r>
            <a:r>
              <a:rPr lang="en-CA" baseline="0" dirty="0" smtClean="0"/>
              <a:t> les reserves (</a:t>
            </a:r>
            <a:r>
              <a:rPr lang="en-CA" baseline="0" dirty="0" err="1" smtClean="0"/>
              <a:t>beosin</a:t>
            </a:r>
            <a:r>
              <a:rPr lang="en-CA" baseline="0" dirty="0" smtClean="0"/>
              <a:t> de plus de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que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dhabitude</a:t>
            </a:r>
            <a:r>
              <a:rPr lang="en-CA" baseline="0" dirty="0" smtClean="0"/>
              <a:t> car </a:t>
            </a:r>
            <a:r>
              <a:rPr lang="en-CA" baseline="0" dirty="0" err="1" smtClean="0"/>
              <a:t>serie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dactivite</a:t>
            </a:r>
            <a:r>
              <a:rPr lang="en-CA" baseline="0" dirty="0" smtClean="0"/>
              <a:t> intense)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4663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Le </a:t>
            </a:r>
            <a:r>
              <a:rPr lang="en-CA" dirty="0" err="1" smtClean="0"/>
              <a:t>mitochondrie</a:t>
            </a:r>
            <a:r>
              <a:rPr lang="en-CA" dirty="0" smtClean="0"/>
              <a:t> nest pas </a:t>
            </a:r>
            <a:r>
              <a:rPr lang="en-CA" dirty="0" err="1" smtClean="0"/>
              <a:t>impliquer</a:t>
            </a:r>
            <a:r>
              <a:rPr lang="en-CA" dirty="0" smtClean="0"/>
              <a:t> </a:t>
            </a:r>
            <a:r>
              <a:rPr lang="en-CA" dirty="0" err="1" smtClean="0"/>
              <a:t>dans</a:t>
            </a:r>
            <a:r>
              <a:rPr lang="en-CA" dirty="0" smtClean="0"/>
              <a:t> le </a:t>
            </a:r>
            <a:r>
              <a:rPr lang="en-CA" dirty="0" err="1" smtClean="0"/>
              <a:t>processus</a:t>
            </a:r>
            <a:r>
              <a:rPr lang="en-CA" dirty="0" smtClean="0"/>
              <a:t> </a:t>
            </a:r>
            <a:r>
              <a:rPr lang="en-CA" dirty="0" err="1" smtClean="0"/>
              <a:t>mais</a:t>
            </a:r>
            <a:r>
              <a:rPr lang="en-CA" dirty="0" smtClean="0"/>
              <a:t> </a:t>
            </a:r>
            <a:r>
              <a:rPr lang="en-CA" dirty="0" err="1" smtClean="0"/>
              <a:t>reste</a:t>
            </a:r>
            <a:r>
              <a:rPr lang="en-CA" dirty="0" smtClean="0"/>
              <a:t> intact </a:t>
            </a:r>
            <a:r>
              <a:rPr lang="en-CA" dirty="0" err="1" smtClean="0"/>
              <a:t>jusqua</a:t>
            </a:r>
            <a:r>
              <a:rPr lang="en-CA" baseline="0" dirty="0" smtClean="0"/>
              <a:t> a fin pour </a:t>
            </a:r>
            <a:r>
              <a:rPr lang="en-CA" baseline="0" dirty="0" err="1" smtClean="0"/>
              <a:t>accomplir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tous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taches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84602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Le </a:t>
            </a:r>
            <a:r>
              <a:rPr lang="en-CA" dirty="0" err="1" smtClean="0"/>
              <a:t>mito</a:t>
            </a:r>
            <a:r>
              <a:rPr lang="en-CA" dirty="0" smtClean="0"/>
              <a:t> </a:t>
            </a:r>
            <a:r>
              <a:rPr lang="en-CA" dirty="0" err="1" smtClean="0"/>
              <a:t>recoit</a:t>
            </a:r>
            <a:r>
              <a:rPr lang="en-CA" dirty="0" smtClean="0"/>
              <a:t> un stress ( un message). De </a:t>
            </a:r>
            <a:r>
              <a:rPr lang="en-CA" dirty="0" err="1" smtClean="0"/>
              <a:t>sproteines</a:t>
            </a:r>
            <a:r>
              <a:rPr lang="en-CA" dirty="0" smtClean="0"/>
              <a:t> </a:t>
            </a:r>
            <a:r>
              <a:rPr lang="en-CA" dirty="0" err="1" smtClean="0"/>
              <a:t>vont</a:t>
            </a:r>
            <a:r>
              <a:rPr lang="en-CA" dirty="0" smtClean="0"/>
              <a:t> </a:t>
            </a:r>
            <a:r>
              <a:rPr lang="en-CA" dirty="0" err="1" smtClean="0"/>
              <a:t>activer</a:t>
            </a:r>
            <a:r>
              <a:rPr lang="en-CA" dirty="0" smtClean="0"/>
              <a:t> des </a:t>
            </a:r>
            <a:r>
              <a:rPr lang="en-CA" dirty="0" err="1" smtClean="0"/>
              <a:t>proteines</a:t>
            </a:r>
            <a:r>
              <a:rPr lang="en-CA" dirty="0" smtClean="0"/>
              <a:t> a</a:t>
            </a:r>
            <a:r>
              <a:rPr lang="en-CA" baseline="0" dirty="0" smtClean="0"/>
              <a:t> la surface et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demarrer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trou</a:t>
            </a:r>
            <a:r>
              <a:rPr lang="en-CA" baseline="0" dirty="0" smtClean="0"/>
              <a:t>. Le cytochrome de </a:t>
            </a:r>
            <a:r>
              <a:rPr lang="en-CA" baseline="0" dirty="0" err="1" smtClean="0"/>
              <a:t>lespace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intermembranaie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sortir</a:t>
            </a:r>
            <a:r>
              <a:rPr lang="en-CA" baseline="0" dirty="0" smtClean="0"/>
              <a:t> du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.en se </a:t>
            </a:r>
            <a:r>
              <a:rPr lang="en-CA" baseline="0" dirty="0" err="1" smtClean="0"/>
              <a:t>promenant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il</a:t>
            </a:r>
            <a:r>
              <a:rPr lang="en-CA" baseline="0" dirty="0" smtClean="0"/>
              <a:t> </a:t>
            </a:r>
            <a:r>
              <a:rPr lang="en-CA" baseline="0" dirty="0" err="1" smtClean="0"/>
              <a:t>recrute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apaf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caspase</a:t>
            </a:r>
            <a:r>
              <a:rPr lang="en-CA" baseline="0" dirty="0" smtClean="0"/>
              <a:t> 9) pour former </a:t>
            </a:r>
            <a:r>
              <a:rPr lang="en-CA" baseline="0" dirty="0" err="1" smtClean="0"/>
              <a:t>lapoptosome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ceci</a:t>
            </a:r>
            <a:r>
              <a:rPr lang="en-CA" baseline="0" dirty="0" smtClean="0"/>
              <a:t> qui active la cascade des </a:t>
            </a:r>
            <a:r>
              <a:rPr lang="en-CA" baseline="0" dirty="0" err="1" smtClean="0"/>
              <a:t>captases</a:t>
            </a:r>
            <a:r>
              <a:rPr lang="en-CA" baseline="0" dirty="0" smtClean="0"/>
              <a:t> qui aura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serie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dactivité</a:t>
            </a:r>
            <a:r>
              <a:rPr lang="en-CA" baseline="0" dirty="0" smtClean="0"/>
              <a:t>. On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faire la </a:t>
            </a:r>
            <a:r>
              <a:rPr lang="en-CA" baseline="0" dirty="0" err="1" smtClean="0"/>
              <a:t>condensaation</a:t>
            </a:r>
            <a:r>
              <a:rPr lang="en-CA" baseline="0" dirty="0" smtClean="0"/>
              <a:t> du </a:t>
            </a:r>
            <a:r>
              <a:rPr lang="en-CA" baseline="0" dirty="0" err="1" smtClean="0"/>
              <a:t>noyau</a:t>
            </a:r>
            <a:r>
              <a:rPr lang="en-CA" baseline="0" dirty="0" smtClean="0"/>
              <a:t> (</a:t>
            </a:r>
            <a:r>
              <a:rPr lang="en-CA" baseline="0" dirty="0" err="1" smtClean="0"/>
              <a:t>chormatine</a:t>
            </a:r>
            <a:r>
              <a:rPr lang="en-CA" baseline="0" dirty="0" smtClean="0"/>
              <a:t> pas </a:t>
            </a:r>
            <a:r>
              <a:rPr lang="en-CA" baseline="0" dirty="0" err="1" smtClean="0"/>
              <a:t>chormosome</a:t>
            </a:r>
            <a:r>
              <a:rPr lang="en-CA" baseline="0" dirty="0" smtClean="0"/>
              <a:t>), on </a:t>
            </a:r>
            <a:r>
              <a:rPr lang="en-CA" baseline="0" dirty="0" err="1" smtClean="0"/>
              <a:t>veut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detruire</a:t>
            </a:r>
            <a:r>
              <a:rPr lang="en-CA" baseline="0" dirty="0" smtClean="0"/>
              <a:t> la cellule </a:t>
            </a:r>
            <a:r>
              <a:rPr lang="en-CA" baseline="0" dirty="0" err="1" smtClean="0"/>
              <a:t>graduellemtn</a:t>
            </a:r>
            <a:r>
              <a:rPr lang="en-CA" baseline="0" dirty="0" smtClean="0"/>
              <a:t> en </a:t>
            </a:r>
            <a:r>
              <a:rPr lang="en-CA" baseline="0" dirty="0" err="1" smtClean="0"/>
              <a:t>lemballant</a:t>
            </a:r>
            <a:r>
              <a:rPr lang="en-CA" baseline="0" dirty="0" smtClean="0"/>
              <a:t> deans des </a:t>
            </a:r>
            <a:r>
              <a:rPr lang="en-CA" baseline="0" dirty="0" err="1" smtClean="0"/>
              <a:t>vesicules</a:t>
            </a:r>
            <a:r>
              <a:rPr lang="en-CA" baseline="0" dirty="0" smtClean="0"/>
              <a:t> aux lysosomes. On </a:t>
            </a:r>
            <a:r>
              <a:rPr lang="en-CA" baseline="0" dirty="0" err="1" smtClean="0"/>
              <a:t>veut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debatir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notre</a:t>
            </a:r>
            <a:r>
              <a:rPr lang="en-CA" baseline="0" dirty="0" smtClean="0"/>
              <a:t> cellule. Le </a:t>
            </a:r>
            <a:r>
              <a:rPr lang="en-CA" baseline="0" dirty="0" err="1" smtClean="0"/>
              <a:t>noya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bourrer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dADN</a:t>
            </a:r>
            <a:r>
              <a:rPr lang="en-CA" baseline="0" dirty="0" smtClean="0"/>
              <a:t> on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le condenser et </a:t>
            </a:r>
            <a:r>
              <a:rPr lang="en-CA" baseline="0" dirty="0" err="1" smtClean="0"/>
              <a:t>ensuite</a:t>
            </a:r>
            <a:r>
              <a:rPr lang="en-CA" baseline="0" dirty="0" smtClean="0"/>
              <a:t> on </a:t>
            </a:r>
            <a:r>
              <a:rPr lang="en-CA" baseline="0" dirty="0" err="1" smtClean="0"/>
              <a:t>va</a:t>
            </a:r>
            <a:r>
              <a:rPr lang="en-CA" baseline="0" dirty="0" smtClean="0"/>
              <a:t> faire la </a:t>
            </a:r>
            <a:r>
              <a:rPr lang="en-CA" baseline="0" dirty="0" err="1" smtClean="0"/>
              <a:t>pyctose</a:t>
            </a:r>
            <a:r>
              <a:rPr lang="en-CA" baseline="0" dirty="0" smtClean="0"/>
              <a:t> (fragmentation </a:t>
            </a:r>
            <a:r>
              <a:rPr lang="en-CA" baseline="0" dirty="0" err="1" smtClean="0"/>
              <a:t>dADN</a:t>
            </a:r>
            <a:r>
              <a:rPr lang="en-CA" baseline="0" dirty="0" smtClean="0"/>
              <a:t>) pour </a:t>
            </a:r>
            <a:r>
              <a:rPr lang="en-CA" baseline="0" dirty="0" err="1" smtClean="0"/>
              <a:t>mettre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vesicules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Ces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vesicules</a:t>
            </a:r>
            <a:r>
              <a:rPr lang="en-CA" baseline="0" dirty="0" smtClean="0"/>
              <a:t> (corps </a:t>
            </a:r>
            <a:r>
              <a:rPr lang="en-CA" baseline="0" dirty="0" err="1" smtClean="0"/>
              <a:t>apoptotiques</a:t>
            </a:r>
            <a:r>
              <a:rPr lang="en-CA" baseline="0" dirty="0" smtClean="0"/>
              <a:t>) </a:t>
            </a:r>
            <a:r>
              <a:rPr lang="en-CA" baseline="0" dirty="0" err="1" smtClean="0"/>
              <a:t>vont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etre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eliminer</a:t>
            </a:r>
            <a:r>
              <a:rPr lang="en-CA" baseline="0" dirty="0" smtClean="0"/>
              <a:t> par </a:t>
            </a:r>
            <a:r>
              <a:rPr lang="en-CA" baseline="0" dirty="0" err="1" smtClean="0"/>
              <a:t>phagocytose</a:t>
            </a:r>
            <a:r>
              <a:rPr lang="en-CA" baseline="0" dirty="0" smtClean="0"/>
              <a:t>. On </a:t>
            </a:r>
            <a:r>
              <a:rPr lang="en-CA" baseline="0" dirty="0" err="1" smtClean="0"/>
              <a:t>peut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choisir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cellule </a:t>
            </a:r>
            <a:r>
              <a:rPr lang="en-CA" baseline="0" dirty="0" err="1" smtClean="0"/>
              <a:t>ou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plusieurs</a:t>
            </a:r>
            <a:r>
              <a:rPr lang="en-CA" baseline="0" dirty="0" smtClean="0"/>
              <a:t> cellule. </a:t>
            </a:r>
            <a:r>
              <a:rPr lang="en-CA" baseline="0" dirty="0" err="1" smtClean="0"/>
              <a:t>Lapoptose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nimplique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aucune</a:t>
            </a:r>
            <a:r>
              <a:rPr lang="en-CA" baseline="0" dirty="0" smtClean="0"/>
              <a:t> explosion,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vraiment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controler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nescessite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lenergie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reguler</a:t>
            </a:r>
            <a:r>
              <a:rPr lang="en-CA" baseline="0" dirty="0" smtClean="0"/>
              <a:t> par le calcium.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60166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Les cellules ne </a:t>
            </a:r>
            <a:r>
              <a:rPr lang="en-CA" dirty="0" err="1" smtClean="0"/>
              <a:t>meuren</a:t>
            </a:r>
            <a:r>
              <a:rPr lang="en-CA" dirty="0" smtClean="0"/>
              <a:t> pas </a:t>
            </a:r>
            <a:r>
              <a:rPr lang="en-CA" dirty="0" err="1" smtClean="0"/>
              <a:t>juste</a:t>
            </a:r>
            <a:r>
              <a:rPr lang="en-CA" dirty="0" smtClean="0"/>
              <a:t> </a:t>
            </a:r>
            <a:r>
              <a:rPr lang="en-CA" dirty="0" err="1" smtClean="0"/>
              <a:t>negativement</a:t>
            </a:r>
            <a:r>
              <a:rPr lang="en-CA" dirty="0" smtClean="0"/>
              <a:t>.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pas </a:t>
            </a:r>
            <a:r>
              <a:rPr lang="en-CA" baseline="0" dirty="0" err="1" smtClean="0"/>
              <a:t>juss</a:t>
            </a:r>
            <a:r>
              <a:rPr lang="en-CA" baseline="0" dirty="0" smtClean="0"/>
              <a:t> en </a:t>
            </a:r>
            <a:r>
              <a:rPr lang="en-CA" baseline="0" dirty="0" err="1" smtClean="0"/>
              <a:t>reponse</a:t>
            </a:r>
            <a:r>
              <a:rPr lang="en-CA" baseline="0" dirty="0" smtClean="0"/>
              <a:t> a un </a:t>
            </a:r>
            <a:r>
              <a:rPr lang="en-CA" baseline="0" dirty="0" err="1" smtClean="0"/>
              <a:t>dommage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essentiel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certains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cas</a:t>
            </a:r>
            <a:r>
              <a:rPr lang="en-CA" baseline="0" dirty="0" smtClean="0"/>
              <a:t>. Ex : un </a:t>
            </a:r>
            <a:r>
              <a:rPr lang="en-CA" baseline="0" dirty="0" err="1" smtClean="0"/>
              <a:t>tetare</a:t>
            </a:r>
            <a:r>
              <a:rPr lang="en-CA" baseline="0" dirty="0" smtClean="0"/>
              <a:t> en </a:t>
            </a:r>
            <a:r>
              <a:rPr lang="en-CA" baseline="0" dirty="0" err="1" smtClean="0"/>
              <a:t>developpemen</a:t>
            </a:r>
            <a:r>
              <a:rPr lang="en-CA" baseline="0" dirty="0" smtClean="0"/>
              <a:t>. Le </a:t>
            </a:r>
            <a:r>
              <a:rPr lang="en-CA" baseline="0" dirty="0" err="1" smtClean="0"/>
              <a:t>tetare</a:t>
            </a:r>
            <a:r>
              <a:rPr lang="en-CA" baseline="0" dirty="0" smtClean="0"/>
              <a:t> a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queue au debut </a:t>
            </a:r>
            <a:r>
              <a:rPr lang="en-CA" baseline="0" dirty="0" err="1" smtClean="0"/>
              <a:t>mais</a:t>
            </a:r>
            <a:r>
              <a:rPr lang="en-CA" baseline="0" dirty="0" smtClean="0"/>
              <a:t> pour </a:t>
            </a:r>
            <a:r>
              <a:rPr lang="en-CA" baseline="0" dirty="0" err="1" smtClean="0"/>
              <a:t>etre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grenouille</a:t>
            </a:r>
            <a:r>
              <a:rPr lang="en-CA" baseline="0" dirty="0" smtClean="0"/>
              <a:t> , </a:t>
            </a:r>
            <a:r>
              <a:rPr lang="en-CA" baseline="0" dirty="0" err="1" smtClean="0"/>
              <a:t>elle</a:t>
            </a:r>
            <a:r>
              <a:rPr lang="en-CA" baseline="0" dirty="0" smtClean="0"/>
              <a:t> la </a:t>
            </a:r>
            <a:r>
              <a:rPr lang="en-CA" baseline="0" dirty="0" err="1" smtClean="0"/>
              <a:t>perd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Ces</a:t>
            </a:r>
            <a:r>
              <a:rPr lang="en-CA" baseline="0" dirty="0" smtClean="0"/>
              <a:t> cellules </a:t>
            </a:r>
            <a:r>
              <a:rPr lang="en-CA" baseline="0" dirty="0" err="1" smtClean="0"/>
              <a:t>seront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detruitent</a:t>
            </a:r>
            <a:r>
              <a:rPr lang="en-CA" baseline="0" dirty="0" smtClean="0"/>
              <a:t>. Un </a:t>
            </a:r>
            <a:r>
              <a:rPr lang="en-CA" baseline="0" dirty="0" err="1" smtClean="0"/>
              <a:t>messager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chimique</a:t>
            </a:r>
            <a:r>
              <a:rPr lang="en-CA" baseline="0" dirty="0" smtClean="0"/>
              <a:t> (la </a:t>
            </a:r>
            <a:r>
              <a:rPr lang="en-CA" baseline="0" dirty="0" err="1" smtClean="0"/>
              <a:t>tyroxine</a:t>
            </a:r>
            <a:r>
              <a:rPr lang="en-CA" baseline="0" dirty="0" smtClean="0"/>
              <a:t>) et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le signal qui active la cascade de </a:t>
            </a:r>
            <a:r>
              <a:rPr lang="en-CA" baseline="0" dirty="0" err="1" smtClean="0"/>
              <a:t>prot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mene</a:t>
            </a:r>
            <a:r>
              <a:rPr lang="en-CA" baseline="0" dirty="0" smtClean="0"/>
              <a:t> a la mort </a:t>
            </a:r>
            <a:r>
              <a:rPr lang="en-CA" baseline="0" dirty="0" err="1" smtClean="0"/>
              <a:t>cellulaire</a:t>
            </a:r>
            <a:r>
              <a:rPr lang="en-CA" baseline="0" dirty="0" smtClean="0"/>
              <a:t> programmer.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264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38994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La </a:t>
            </a:r>
            <a:r>
              <a:rPr lang="en-CA" dirty="0" err="1" smtClean="0"/>
              <a:t>mito</a:t>
            </a:r>
            <a:r>
              <a:rPr lang="en-CA" dirty="0" smtClean="0"/>
              <a:t> </a:t>
            </a:r>
            <a:r>
              <a:rPr lang="en-CA" dirty="0" err="1" smtClean="0"/>
              <a:t>cest</a:t>
            </a:r>
            <a:r>
              <a:rPr lang="en-CA" dirty="0" smtClean="0"/>
              <a:t> </a:t>
            </a:r>
            <a:r>
              <a:rPr lang="en-CA" dirty="0" err="1" smtClean="0"/>
              <a:t>ce</a:t>
            </a:r>
            <a:r>
              <a:rPr lang="en-CA" dirty="0" smtClean="0"/>
              <a:t> qui </a:t>
            </a:r>
            <a:r>
              <a:rPr lang="en-CA" dirty="0" err="1" smtClean="0"/>
              <a:t>genere</a:t>
            </a:r>
            <a:r>
              <a:rPr lang="en-CA" dirty="0" smtClean="0"/>
              <a:t> </a:t>
            </a:r>
            <a:r>
              <a:rPr lang="en-CA" dirty="0" err="1" smtClean="0"/>
              <a:t>lenergie</a:t>
            </a:r>
            <a:r>
              <a:rPr lang="en-CA" dirty="0" smtClean="0"/>
              <a:t>. </a:t>
            </a:r>
            <a:r>
              <a:rPr lang="en-CA" dirty="0" err="1" smtClean="0"/>
              <a:t>Dans</a:t>
            </a:r>
            <a:r>
              <a:rPr lang="en-CA" baseline="0" dirty="0" smtClean="0"/>
              <a:t> le temps on change le </a:t>
            </a:r>
            <a:r>
              <a:rPr lang="en-CA" baseline="0" dirty="0" err="1" smtClean="0"/>
              <a:t>nombre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determiner par </a:t>
            </a:r>
            <a:r>
              <a:rPr lang="en-CA" baseline="0" dirty="0" err="1" smtClean="0"/>
              <a:t>lenergie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que</a:t>
            </a:r>
            <a:r>
              <a:rPr lang="en-CA" baseline="0" dirty="0" smtClean="0"/>
              <a:t> la cellule </a:t>
            </a:r>
            <a:r>
              <a:rPr lang="en-CA" baseline="0" dirty="0" err="1" smtClean="0"/>
              <a:t>doit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fournir</a:t>
            </a:r>
            <a:r>
              <a:rPr lang="en-CA" baseline="0" dirty="0" smtClean="0"/>
              <a:t>. (ex : </a:t>
            </a:r>
            <a:r>
              <a:rPr lang="en-CA" baseline="0" dirty="0" err="1" smtClean="0"/>
              <a:t>spermatozoides</a:t>
            </a:r>
            <a:r>
              <a:rPr lang="en-CA" baseline="0" dirty="0" smtClean="0"/>
              <a:t>, muscles = beaucoup) </a:t>
            </a:r>
          </a:p>
          <a:p>
            <a:endParaRPr lang="en-CA" baseline="0" dirty="0" smtClean="0"/>
          </a:p>
          <a:p>
            <a:r>
              <a:rPr lang="en-CA" baseline="0" dirty="0" err="1" smtClean="0"/>
              <a:t>Onpeut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varier</a:t>
            </a:r>
            <a:r>
              <a:rPr lang="en-CA" baseline="0" dirty="0" smtClean="0"/>
              <a:t> ne </a:t>
            </a:r>
            <a:r>
              <a:rPr lang="en-CA" baseline="0" dirty="0" err="1" smtClean="0"/>
              <a:t>nombre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, on </a:t>
            </a:r>
            <a:r>
              <a:rPr lang="en-CA" baseline="0" dirty="0" err="1" smtClean="0"/>
              <a:t>peut</a:t>
            </a:r>
            <a:r>
              <a:rPr lang="en-CA" baseline="0" dirty="0" smtClean="0"/>
              <a:t> se </a:t>
            </a:r>
            <a:r>
              <a:rPr lang="en-CA" baseline="0" dirty="0" err="1" smtClean="0"/>
              <a:t>debarasser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certains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mitochondries</a:t>
            </a:r>
            <a:r>
              <a:rPr lang="en-CA" baseline="0" dirty="0" smtClean="0"/>
              <a:t>  en trop (</a:t>
            </a:r>
            <a:r>
              <a:rPr lang="en-CA" baseline="0" dirty="0" err="1" smtClean="0"/>
              <a:t>mitophagie</a:t>
            </a:r>
            <a:r>
              <a:rPr lang="en-CA" baseline="0" dirty="0" smtClean="0"/>
              <a:t>) = </a:t>
            </a:r>
            <a:r>
              <a:rPr lang="en-CA" baseline="0" dirty="0" err="1" smtClean="0"/>
              <a:t>permet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controler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nrbre</a:t>
            </a:r>
            <a:r>
              <a:rPr lang="en-CA" baseline="0" dirty="0" smtClean="0"/>
              <a:t> de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. Un </a:t>
            </a:r>
            <a:r>
              <a:rPr lang="en-CA" baseline="0" dirty="0" err="1" smtClean="0"/>
              <a:t>peut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comme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lapoptose</a:t>
            </a:r>
            <a:r>
              <a:rPr lang="en-CA" baseline="0" dirty="0" smtClean="0"/>
              <a:t>. </a:t>
            </a:r>
            <a:r>
              <a:rPr lang="en-CA" baseline="0" dirty="0" err="1" smtClean="0"/>
              <a:t>Certaines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proteines</a:t>
            </a:r>
            <a:r>
              <a:rPr lang="en-CA" baseline="0" dirty="0" smtClean="0"/>
              <a:t> a la </a:t>
            </a:r>
            <a:r>
              <a:rPr lang="en-CA" baseline="0" dirty="0" err="1" smtClean="0"/>
              <a:t>surace</a:t>
            </a:r>
            <a:r>
              <a:rPr lang="en-CA" baseline="0" dirty="0" smtClean="0"/>
              <a:t> du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inicient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cascade qui </a:t>
            </a:r>
            <a:r>
              <a:rPr lang="en-CA" baseline="0" dirty="0" err="1" smtClean="0"/>
              <a:t>dirigent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mitochondrie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vers</a:t>
            </a:r>
            <a:r>
              <a:rPr lang="en-CA" baseline="0" dirty="0" smtClean="0"/>
              <a:t> le lysosome.  Comment on </a:t>
            </a:r>
            <a:r>
              <a:rPr lang="en-CA" baseline="0" dirty="0" err="1" smtClean="0"/>
              <a:t>choisit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lequel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 qui </a:t>
            </a:r>
            <a:r>
              <a:rPr lang="en-CA" baseline="0" dirty="0" err="1" smtClean="0"/>
              <a:t>senva</a:t>
            </a:r>
            <a:r>
              <a:rPr lang="en-CA" baseline="0" dirty="0" smtClean="0"/>
              <a:t> ?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pas </a:t>
            </a:r>
            <a:r>
              <a:rPr lang="en-CA" baseline="0" dirty="0" err="1" smtClean="0"/>
              <a:t>clair</a:t>
            </a:r>
            <a:r>
              <a:rPr lang="en-CA" baseline="0" dirty="0" smtClean="0"/>
              <a:t>, on </a:t>
            </a:r>
            <a:r>
              <a:rPr lang="en-CA" baseline="0" dirty="0" err="1" smtClean="0"/>
              <a:t>est</a:t>
            </a:r>
            <a:r>
              <a:rPr lang="en-CA" baseline="0" dirty="0" smtClean="0"/>
              <a:t> pas sur. On </a:t>
            </a:r>
            <a:r>
              <a:rPr lang="en-CA" baseline="0" dirty="0" err="1" smtClean="0"/>
              <a:t>supposer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que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a un lien avec les </a:t>
            </a:r>
            <a:r>
              <a:rPr lang="en-CA" baseline="0" dirty="0" err="1" smtClean="0"/>
              <a:t>proteines</a:t>
            </a:r>
            <a:r>
              <a:rPr lang="en-CA" baseline="0" dirty="0" smtClean="0"/>
              <a:t> de surfaces. </a:t>
            </a:r>
            <a:r>
              <a:rPr lang="en-CA" baseline="0" dirty="0" err="1" smtClean="0"/>
              <a:t>Cest</a:t>
            </a:r>
            <a:r>
              <a:rPr lang="en-CA" baseline="0" dirty="0" smtClean="0"/>
              <a:t> important (pas </a:t>
            </a:r>
            <a:r>
              <a:rPr lang="en-CA" baseline="0" dirty="0" err="1" smtClean="0"/>
              <a:t>necessairemtn</a:t>
            </a:r>
            <a:r>
              <a:rPr lang="en-CA" baseline="0" dirty="0" smtClean="0"/>
              <a:t> </a:t>
            </a:r>
            <a:r>
              <a:rPr lang="en-CA" baseline="0" dirty="0" err="1" smtClean="0"/>
              <a:t>negatif</a:t>
            </a:r>
            <a:r>
              <a:rPr lang="en-CA" baseline="0" dirty="0" smtClean="0"/>
              <a:t>). Des </a:t>
            </a:r>
            <a:r>
              <a:rPr lang="en-CA" baseline="0" dirty="0" err="1" smtClean="0"/>
              <a:t>fois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ca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peut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semballer</a:t>
            </a:r>
            <a:r>
              <a:rPr lang="en-CA" baseline="0" dirty="0" smtClean="0"/>
              <a:t> et </a:t>
            </a:r>
            <a:r>
              <a:rPr lang="en-CA" baseline="0" dirty="0" err="1" smtClean="0"/>
              <a:t>donner</a:t>
            </a:r>
            <a:r>
              <a:rPr lang="en-CA" baseline="0" dirty="0" smtClean="0"/>
              <a:t> des maladies.</a:t>
            </a:r>
          </a:p>
          <a:p>
            <a:endParaRPr lang="en-CA" baseline="0" dirty="0" smtClean="0"/>
          </a:p>
          <a:p>
            <a:endParaRPr lang="en-CA" baseline="0" dirty="0" smtClean="0"/>
          </a:p>
          <a:p>
            <a:r>
              <a:rPr lang="en-CA" baseline="0" dirty="0" smtClean="0"/>
              <a:t>Si on </a:t>
            </a:r>
            <a:r>
              <a:rPr lang="en-CA" baseline="0" dirty="0" err="1" smtClean="0"/>
              <a:t>veut</a:t>
            </a:r>
            <a:r>
              <a:rPr lang="en-CA" baseline="0" dirty="0" smtClean="0"/>
              <a:t> augmenter , on fait de la division de </a:t>
            </a:r>
            <a:r>
              <a:rPr lang="en-CA" baseline="0" dirty="0" err="1" smtClean="0"/>
              <a:t>mito</a:t>
            </a:r>
            <a:r>
              <a:rPr lang="en-CA" baseline="0" dirty="0" smtClean="0"/>
              <a:t>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0803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83570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A80AF-893A-4090-A212-ACDD16BD1FCC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1641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7807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6780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464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9524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820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556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0305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3562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7782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185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9112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9CD97-9FA2-425D-8E6A-67BCE9C4C04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246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jenriks.de/2012/03/20/power-plant/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witLM--V2v8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sciencedirect.com/science/journal/09594388/21/6" TargetMode="External"/><Relationship Id="rId4" Type="http://schemas.openxmlformats.org/officeDocument/2006/relationships/hyperlink" Target="http://www.sciencedirect.com/science/journal/09594388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 smtClean="0"/>
              <a:t>Cours 11</a:t>
            </a:r>
            <a:br>
              <a:rPr lang="fr-CA" dirty="0" smtClean="0"/>
            </a:br>
            <a:r>
              <a:rPr lang="fr-CA" dirty="0" smtClean="0"/>
              <a:t>La mitochondrie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3886200"/>
            <a:ext cx="8496944" cy="1752600"/>
          </a:xfrm>
        </p:spPr>
        <p:txBody>
          <a:bodyPr>
            <a:normAutofit fontScale="92500"/>
          </a:bodyPr>
          <a:lstStyle/>
          <a:p>
            <a:r>
              <a:rPr lang="fr-CA" dirty="0" smtClean="0"/>
              <a:t>Chapitre 6.5 p. 119-122</a:t>
            </a:r>
          </a:p>
          <a:p>
            <a:r>
              <a:rPr lang="fr-CA" dirty="0" smtClean="0">
                <a:solidFill>
                  <a:srgbClr val="0070C0"/>
                </a:solidFill>
              </a:rPr>
              <a:t>Voir 2 articles sur </a:t>
            </a:r>
            <a:r>
              <a:rPr lang="fr-CA" dirty="0" err="1" smtClean="0">
                <a:solidFill>
                  <a:srgbClr val="0070C0"/>
                </a:solidFill>
              </a:rPr>
              <a:t>blackboard</a:t>
            </a:r>
            <a:r>
              <a:rPr lang="fr-CA" dirty="0" smtClean="0">
                <a:solidFill>
                  <a:srgbClr val="0070C0"/>
                </a:solidFill>
              </a:rPr>
              <a:t> </a:t>
            </a:r>
          </a:p>
          <a:p>
            <a:r>
              <a:rPr lang="fr-CA" dirty="0" smtClean="0">
                <a:solidFill>
                  <a:srgbClr val="0070C0"/>
                </a:solidFill>
              </a:rPr>
              <a:t>(pas sujets à examen mais complètent bien matière)</a:t>
            </a:r>
            <a:endParaRPr lang="en-CA" dirty="0">
              <a:solidFill>
                <a:srgbClr val="0070C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6424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La Mitochondrie; une usine? 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2</a:t>
            </a:fld>
            <a:endParaRPr lang="en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86" y="2076059"/>
            <a:ext cx="4367014" cy="2732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04986" y="5157192"/>
            <a:ext cx="11592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200" dirty="0" smtClean="0"/>
              <a:t>Campbell, 1995</a:t>
            </a:r>
            <a:endParaRPr lang="en-CA" sz="1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76059"/>
            <a:ext cx="4228976" cy="2779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608539" y="5157192"/>
            <a:ext cx="13559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hlinkClick r:id="rId5"/>
              </a:rPr>
              <a:t>www.jenriks.de</a:t>
            </a:r>
            <a:r>
              <a:rPr lang="en-CA" sz="1400" dirty="0" smtClean="0"/>
              <a:t> 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4021181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3</a:t>
            </a:fld>
            <a:endParaRPr lang="en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8" y="466725"/>
            <a:ext cx="7629525" cy="592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4893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772815"/>
            <a:ext cx="5472608" cy="4062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Structure de la Mitochondrie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5496" y="1340768"/>
            <a:ext cx="3960440" cy="49685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CA" dirty="0" smtClean="0"/>
              <a:t>Crêtes permettent d’augmenter la surface env. 5 fois</a:t>
            </a:r>
          </a:p>
          <a:p>
            <a:pPr marL="0" indent="0">
              <a:buNone/>
            </a:pPr>
            <a:r>
              <a:rPr lang="fr-CA" dirty="0" smtClean="0"/>
              <a:t>Double membrane</a:t>
            </a:r>
          </a:p>
          <a:p>
            <a:pPr marL="0" indent="0">
              <a:buNone/>
            </a:pPr>
            <a:r>
              <a:rPr lang="fr-CA" dirty="0" err="1" smtClean="0"/>
              <a:t>ATPsynthase</a:t>
            </a:r>
            <a:r>
              <a:rPr lang="fr-CA" dirty="0" smtClean="0"/>
              <a:t> dans espace inter-membranaire</a:t>
            </a:r>
          </a:p>
          <a:p>
            <a:pPr marL="0" indent="0">
              <a:buNone/>
            </a:pPr>
            <a:r>
              <a:rPr lang="fr-CA" dirty="0" smtClean="0"/>
              <a:t>Site des réactions enzymatiques du métabolisme</a:t>
            </a: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7105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Mitochondries - Fonctions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4525963"/>
          </a:xfrm>
        </p:spPr>
        <p:txBody>
          <a:bodyPr>
            <a:normAutofit lnSpcReduction="10000"/>
          </a:bodyPr>
          <a:lstStyle/>
          <a:p>
            <a:r>
              <a:rPr lang="fr-CA" sz="4000" dirty="0" smtClean="0"/>
              <a:t>Site de storage d’ions </a:t>
            </a:r>
          </a:p>
          <a:p>
            <a:r>
              <a:rPr lang="fr-CA" sz="4000" i="1" dirty="0">
                <a:solidFill>
                  <a:srgbClr val="0070C0"/>
                </a:solidFill>
              </a:rPr>
              <a:t>Site de </a:t>
            </a:r>
            <a:r>
              <a:rPr lang="fr-CA" sz="4000" i="1" dirty="0" err="1">
                <a:solidFill>
                  <a:srgbClr val="0070C0"/>
                </a:solidFill>
              </a:rPr>
              <a:t>storage</a:t>
            </a:r>
            <a:r>
              <a:rPr lang="fr-CA" sz="4000" i="1" dirty="0">
                <a:solidFill>
                  <a:srgbClr val="0070C0"/>
                </a:solidFill>
              </a:rPr>
              <a:t> </a:t>
            </a:r>
            <a:r>
              <a:rPr lang="fr-CA" sz="4000" i="1" dirty="0" smtClean="0">
                <a:solidFill>
                  <a:srgbClr val="0070C0"/>
                </a:solidFill>
              </a:rPr>
              <a:t>du </a:t>
            </a:r>
            <a:r>
              <a:rPr lang="fr-CA" sz="4000" i="1" dirty="0">
                <a:solidFill>
                  <a:srgbClr val="0070C0"/>
                </a:solidFill>
              </a:rPr>
              <a:t>Ca</a:t>
            </a:r>
            <a:r>
              <a:rPr lang="fr-CA" sz="4000" i="1" baseline="30000" dirty="0">
                <a:solidFill>
                  <a:srgbClr val="0070C0"/>
                </a:solidFill>
              </a:rPr>
              <a:t>2+ </a:t>
            </a:r>
            <a:r>
              <a:rPr lang="fr-CA" sz="4000" i="1" dirty="0">
                <a:solidFill>
                  <a:srgbClr val="0070C0"/>
                </a:solidFill>
              </a:rPr>
              <a:t>en particulier</a:t>
            </a:r>
          </a:p>
          <a:p>
            <a:pPr lvl="1"/>
            <a:r>
              <a:rPr lang="fr-CA" sz="3600" i="1" dirty="0">
                <a:solidFill>
                  <a:srgbClr val="0070C0"/>
                </a:solidFill>
              </a:rPr>
              <a:t>Métabolisme</a:t>
            </a:r>
          </a:p>
          <a:p>
            <a:pPr lvl="1"/>
            <a:r>
              <a:rPr lang="fr-CA" sz="3600" dirty="0"/>
              <a:t>Réponse au </a:t>
            </a:r>
            <a:r>
              <a:rPr lang="fr-CA" sz="3600" dirty="0" smtClean="0"/>
              <a:t>stress </a:t>
            </a:r>
          </a:p>
          <a:p>
            <a:pPr lvl="1"/>
            <a:r>
              <a:rPr lang="fr-CA" sz="3600" i="1" dirty="0" smtClean="0">
                <a:solidFill>
                  <a:srgbClr val="0070C0"/>
                </a:solidFill>
              </a:rPr>
              <a:t>Régulation </a:t>
            </a:r>
            <a:r>
              <a:rPr lang="fr-CA" sz="3600" i="1" dirty="0">
                <a:solidFill>
                  <a:srgbClr val="0070C0"/>
                </a:solidFill>
              </a:rPr>
              <a:t>de la mort </a:t>
            </a:r>
            <a:r>
              <a:rPr lang="fr-CA" sz="3600" i="1" dirty="0" smtClean="0">
                <a:solidFill>
                  <a:srgbClr val="0070C0"/>
                </a:solidFill>
              </a:rPr>
              <a:t>cellulaire</a:t>
            </a:r>
            <a:endParaRPr lang="fr-CA" sz="4000" i="1" dirty="0" smtClean="0">
              <a:solidFill>
                <a:srgbClr val="0070C0"/>
              </a:solidFill>
            </a:endParaRPr>
          </a:p>
          <a:p>
            <a:r>
              <a:rPr lang="fr-CA" sz="4000" dirty="0" smtClean="0"/>
              <a:t>Réponse immunitaire innée </a:t>
            </a:r>
          </a:p>
          <a:p>
            <a:r>
              <a:rPr lang="fr-CA" sz="4000" dirty="0" smtClean="0"/>
              <a:t>Réponse au stress (MF actine; plantes)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6652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6</a:t>
            </a:fld>
            <a:endParaRPr lang="en-CA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950" y="332656"/>
            <a:ext cx="3761546" cy="640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79512" y="5517232"/>
            <a:ext cx="478382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 smtClean="0"/>
              <a:t>Time-lapse images of GAPDH aggregates with respect to the actin cytoskeleton</a:t>
            </a:r>
            <a:r>
              <a:rPr lang="en-CA" sz="1400" b="1" dirty="0"/>
              <a:t>. </a:t>
            </a:r>
            <a:r>
              <a:rPr lang="en-CA" sz="1400" b="1" dirty="0" smtClean="0"/>
              <a:t>Frontiers in Plant Science </a:t>
            </a:r>
            <a:r>
              <a:rPr lang="en-CA" sz="1400" dirty="0"/>
              <a:t>January2013|Volume3|Article284|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505" y="332656"/>
            <a:ext cx="50405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dirty="0" smtClean="0"/>
              <a:t>Enzyme GAPDH (glyceraldehyde-3-phosphate </a:t>
            </a:r>
            <a:r>
              <a:rPr lang="fr-CA" sz="2800" dirty="0" err="1" smtClean="0"/>
              <a:t>deshydrogenase</a:t>
            </a:r>
            <a:r>
              <a:rPr lang="fr-CA" sz="2800" dirty="0" smtClean="0"/>
              <a:t>) est dans le cytoplasme, fait partie des 10 réactions de la glycolyse.</a:t>
            </a:r>
          </a:p>
          <a:p>
            <a:r>
              <a:rPr lang="fr-CA" sz="2800" dirty="0" smtClean="0"/>
              <a:t>On la voit ici s’accumuler et se déplacer dans des compartiments formés d’actine .</a:t>
            </a:r>
          </a:p>
          <a:p>
            <a:r>
              <a:rPr lang="fr-CA" sz="2800" dirty="0" smtClean="0"/>
              <a:t>Ces compartiments sont formés à proximité des mitochondries  et dépendent du degré d’</a:t>
            </a:r>
            <a:r>
              <a:rPr lang="fr-CA" sz="2800" dirty="0" err="1" smtClean="0"/>
              <a:t>oxidation</a:t>
            </a:r>
            <a:r>
              <a:rPr lang="fr-CA" sz="2800" dirty="0" smtClean="0"/>
              <a:t> 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773415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274638"/>
            <a:ext cx="8229600" cy="1143000"/>
          </a:xfrm>
        </p:spPr>
        <p:txBody>
          <a:bodyPr/>
          <a:lstStyle/>
          <a:p>
            <a:r>
              <a:rPr lang="fr-CA" dirty="0" smtClean="0"/>
              <a:t>Importance du Calcium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5496" y="1268760"/>
            <a:ext cx="6419056" cy="435334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CA" u="sng" dirty="0" smtClean="0"/>
              <a:t>Processus physiologiques et biochimiques</a:t>
            </a:r>
          </a:p>
          <a:p>
            <a:pPr lvl="1"/>
            <a:r>
              <a:rPr lang="fr-CA" dirty="0" smtClean="0"/>
              <a:t>Réponse aux </a:t>
            </a:r>
            <a:r>
              <a:rPr lang="fr-CA" dirty="0" err="1" smtClean="0"/>
              <a:t>stimulis</a:t>
            </a:r>
            <a:endParaRPr lang="fr-CA" dirty="0" smtClean="0"/>
          </a:p>
          <a:p>
            <a:pPr lvl="2"/>
            <a:r>
              <a:rPr lang="fr-CA" sz="2800" dirty="0" smtClean="0"/>
              <a:t>Sécrétion de vésicules (NT)</a:t>
            </a:r>
          </a:p>
          <a:p>
            <a:pPr lvl="1"/>
            <a:r>
              <a:rPr lang="fr-CA" dirty="0" smtClean="0"/>
              <a:t>Contractions musculaires</a:t>
            </a:r>
          </a:p>
          <a:p>
            <a:pPr lvl="1"/>
            <a:r>
              <a:rPr lang="fr-CA" dirty="0" smtClean="0"/>
              <a:t>Messager secondaire (signalisation)</a:t>
            </a:r>
          </a:p>
          <a:p>
            <a:pPr lvl="1"/>
            <a:r>
              <a:rPr lang="fr-CA" dirty="0" err="1" smtClean="0"/>
              <a:t>Co-facteur</a:t>
            </a:r>
            <a:r>
              <a:rPr lang="fr-CA" dirty="0" smtClean="0"/>
              <a:t> de plusieurs enzymes (coagulation)</a:t>
            </a:r>
          </a:p>
          <a:p>
            <a:pPr lvl="1"/>
            <a:r>
              <a:rPr lang="fr-CA" dirty="0" smtClean="0"/>
              <a:t>Formation des os</a:t>
            </a: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7</a:t>
            </a:fld>
            <a:endParaRPr lang="en-CA"/>
          </a:p>
        </p:txBody>
      </p:sp>
      <p:sp>
        <p:nvSpPr>
          <p:cNvPr id="7" name="TextBox 6"/>
          <p:cNvSpPr txBox="1"/>
          <p:nvPr/>
        </p:nvSpPr>
        <p:spPr>
          <a:xfrm>
            <a:off x="116767" y="5499229"/>
            <a:ext cx="8856984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2800" b="1" i="1" dirty="0" smtClean="0">
                <a:solidFill>
                  <a:srgbClr val="00B0F0"/>
                </a:solidFill>
              </a:rPr>
              <a:t>Comment s’assurer qu’il y a toujours du Calcium disponible?</a:t>
            </a:r>
            <a:endParaRPr lang="en-CA" sz="2800" b="1" i="1" dirty="0">
              <a:solidFill>
                <a:srgbClr val="00B0F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16632"/>
            <a:ext cx="3272016" cy="2808312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996952"/>
            <a:ext cx="3149278" cy="2601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931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fr-CA" dirty="0" smtClean="0"/>
              <a:t>Importance du Calcium</a:t>
            </a:r>
            <a:endParaRPr lang="fr-CA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8</a:t>
            </a:fld>
            <a:endParaRPr lang="en-C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196752"/>
            <a:ext cx="5603833" cy="4857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4788024" y="6179190"/>
            <a:ext cx="42360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dirty="0"/>
              <a:t>Nature Reviews Neuroscience 4, 672-684 (August 2003)</a:t>
            </a:r>
          </a:p>
        </p:txBody>
      </p:sp>
      <p:sp>
        <p:nvSpPr>
          <p:cNvPr id="8" name="Cylindre 7"/>
          <p:cNvSpPr/>
          <p:nvPr/>
        </p:nvSpPr>
        <p:spPr>
          <a:xfrm>
            <a:off x="8532440" y="2060848"/>
            <a:ext cx="288032" cy="432048"/>
          </a:xfrm>
          <a:prstGeom prst="ca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ZoneTexte 8"/>
          <p:cNvSpPr txBox="1"/>
          <p:nvPr/>
        </p:nvSpPr>
        <p:spPr>
          <a:xfrm>
            <a:off x="8385350" y="1628800"/>
            <a:ext cx="58221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GAP</a:t>
            </a:r>
            <a:endParaRPr lang="fr-CA" dirty="0"/>
          </a:p>
        </p:txBody>
      </p:sp>
      <p:sp>
        <p:nvSpPr>
          <p:cNvPr id="10" name="ZoneTexte 9"/>
          <p:cNvSpPr txBox="1"/>
          <p:nvPr/>
        </p:nvSpPr>
        <p:spPr>
          <a:xfrm>
            <a:off x="2339752" y="5765538"/>
            <a:ext cx="3622145" cy="3693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fr-CA" dirty="0" smtClean="0"/>
              <a:t>Réticulum Sarcoplasmique (Muscles)</a:t>
            </a:r>
            <a:endParaRPr lang="fr-CA" dirty="0"/>
          </a:p>
        </p:txBody>
      </p:sp>
      <p:sp>
        <p:nvSpPr>
          <p:cNvPr id="3" name="TextBox 2"/>
          <p:cNvSpPr txBox="1"/>
          <p:nvPr/>
        </p:nvSpPr>
        <p:spPr>
          <a:xfrm>
            <a:off x="35496" y="1679317"/>
            <a:ext cx="284180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200" dirty="0" smtClean="0"/>
              <a:t>Gradient de </a:t>
            </a:r>
            <a:r>
              <a:rPr lang="fr-CA" sz="2200" dirty="0" err="1" smtClean="0"/>
              <a:t>conc</a:t>
            </a:r>
            <a:r>
              <a:rPr lang="fr-CA" sz="2200" dirty="0" smtClean="0"/>
              <a:t>.</a:t>
            </a:r>
          </a:p>
          <a:p>
            <a:r>
              <a:rPr lang="fr-CA" sz="2200" dirty="0" smtClean="0"/>
              <a:t>Canaux / Transporteurs</a:t>
            </a:r>
          </a:p>
          <a:p>
            <a:endParaRPr lang="fr-CA" sz="2200" dirty="0"/>
          </a:p>
          <a:p>
            <a:r>
              <a:rPr lang="fr-CA" sz="2200" dirty="0" smtClean="0"/>
              <a:t>Protéine de liaison</a:t>
            </a:r>
          </a:p>
          <a:p>
            <a:r>
              <a:rPr lang="fr-CA" sz="2200" dirty="0" smtClean="0"/>
              <a:t>Effet tampon </a:t>
            </a:r>
          </a:p>
          <a:p>
            <a:endParaRPr lang="fr-CA" sz="2200" dirty="0"/>
          </a:p>
          <a:p>
            <a:r>
              <a:rPr lang="fr-CA" sz="2200" dirty="0" smtClean="0"/>
              <a:t>Compartimentation</a:t>
            </a:r>
          </a:p>
          <a:p>
            <a:r>
              <a:rPr lang="fr-CA" sz="2200" dirty="0" smtClean="0"/>
              <a:t>Canaux / Transporteurs</a:t>
            </a:r>
          </a:p>
          <a:p>
            <a:endParaRPr lang="fr-CA" sz="2200" dirty="0"/>
          </a:p>
          <a:p>
            <a:r>
              <a:rPr lang="fr-CA" sz="2200" dirty="0" smtClean="0"/>
              <a:t>Renflouer réserves</a:t>
            </a:r>
          </a:p>
        </p:txBody>
      </p:sp>
    </p:spTree>
    <p:extLst>
      <p:ext uri="{BB962C8B-B14F-4D97-AF65-F5344CB8AC3E}">
        <p14:creationId xmlns:p14="http://schemas.microsoft.com/office/powerpoint/2010/main" val="1722181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Mitochondries - Métabolisme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7504" y="1268760"/>
            <a:ext cx="8928992" cy="5184576"/>
          </a:xfrm>
        </p:spPr>
        <p:txBody>
          <a:bodyPr>
            <a:normAutofit lnSpcReduction="10000"/>
          </a:bodyPr>
          <a:lstStyle/>
          <a:p>
            <a:r>
              <a:rPr lang="fr-CA" u="sng" dirty="0" smtClean="0"/>
              <a:t>Fonctions métaboliques </a:t>
            </a:r>
            <a:r>
              <a:rPr lang="fr-CA" dirty="0" smtClean="0"/>
              <a:t>des mitochondries:</a:t>
            </a:r>
          </a:p>
          <a:p>
            <a:pPr marL="971550" lvl="1" indent="-514350">
              <a:buFont typeface="+mj-lt"/>
              <a:buAutoNum type="arabicPeriod"/>
            </a:pPr>
            <a:r>
              <a:rPr lang="fr-CA" dirty="0" smtClean="0">
                <a:latin typeface="Symbol" pitchFamily="18" charset="2"/>
              </a:rPr>
              <a:t>b</a:t>
            </a:r>
            <a:r>
              <a:rPr lang="fr-CA" dirty="0" smtClean="0"/>
              <a:t>-oxidation des acides gras (ATP via </a:t>
            </a:r>
            <a:r>
              <a:rPr lang="fr-CA" dirty="0" err="1" smtClean="0"/>
              <a:t>PhosOx</a:t>
            </a:r>
            <a:r>
              <a:rPr lang="fr-CA" dirty="0" smtClean="0"/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fr-CA" dirty="0" smtClean="0"/>
              <a:t>Cycle de Krebs (TCA)</a:t>
            </a:r>
          </a:p>
          <a:p>
            <a:pPr marL="971550" lvl="1" indent="-514350">
              <a:buFont typeface="+mj-lt"/>
              <a:buAutoNum type="arabicPeriod"/>
            </a:pPr>
            <a:r>
              <a:rPr lang="fr-CA" dirty="0" smtClean="0"/>
              <a:t>Biosynthèse de l’hème (hémoglobine, cytochromes)</a:t>
            </a:r>
          </a:p>
          <a:p>
            <a:pPr marL="971550" lvl="1" indent="-514350">
              <a:buFont typeface="+mj-lt"/>
              <a:buAutoNum type="arabicPeriod"/>
            </a:pPr>
            <a:r>
              <a:rPr lang="fr-CA" dirty="0" smtClean="0"/>
              <a:t>Stéroidogénèse (mévalonate permet de convertir cholestérol)</a:t>
            </a:r>
          </a:p>
          <a:p>
            <a:pPr marL="971550" lvl="1" indent="-514350">
              <a:buFont typeface="+mj-lt"/>
              <a:buAutoNum type="arabicPeriod"/>
            </a:pPr>
            <a:r>
              <a:rPr lang="fr-CA" dirty="0"/>
              <a:t>Assemblage de complexes </a:t>
            </a:r>
            <a:r>
              <a:rPr lang="fr-CA" dirty="0" smtClean="0"/>
              <a:t>Fe/S (</a:t>
            </a:r>
            <a:r>
              <a:rPr lang="fr-CA" dirty="0" err="1" smtClean="0"/>
              <a:t>Complex</a:t>
            </a:r>
            <a:r>
              <a:rPr lang="fr-CA" dirty="0" smtClean="0"/>
              <a:t> I et II; métalloprotéines, ferrédoxines, </a:t>
            </a:r>
            <a:r>
              <a:rPr lang="fr-CA" dirty="0" err="1" smtClean="0"/>
              <a:t>etc</a:t>
            </a:r>
            <a:r>
              <a:rPr lang="fr-CA" dirty="0" smtClean="0"/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fr-CA" dirty="0" smtClean="0"/>
              <a:t>Métabolisme acides aminés (cycle urée)</a:t>
            </a:r>
          </a:p>
          <a:p>
            <a:pPr marL="971550" lvl="1" indent="-514350">
              <a:buFont typeface="+mj-lt"/>
              <a:buAutoNum type="arabicPeriod"/>
            </a:pPr>
            <a:r>
              <a:rPr lang="fr-CA" dirty="0" smtClean="0"/>
              <a:t>Gluconéogénèse</a:t>
            </a:r>
          </a:p>
          <a:p>
            <a:pPr marL="971550" lvl="1" indent="-514350">
              <a:buFont typeface="+mj-lt"/>
              <a:buAutoNum type="arabicPeriod"/>
            </a:pPr>
            <a:r>
              <a:rPr lang="fr-CA" dirty="0" smtClean="0"/>
              <a:t>Cétogénèse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BIO1540</a:t>
            </a:r>
            <a:endParaRPr lang="en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7377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10</a:t>
            </a:fld>
            <a:endParaRPr lang="en-CA"/>
          </a:p>
        </p:txBody>
      </p:sp>
      <p:sp>
        <p:nvSpPr>
          <p:cNvPr id="7" name="ZoneTexte 6"/>
          <p:cNvSpPr txBox="1"/>
          <p:nvPr/>
        </p:nvSpPr>
        <p:spPr>
          <a:xfrm>
            <a:off x="5940152" y="6453335"/>
            <a:ext cx="2353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400" i="1" dirty="0"/>
              <a:t>Circ Res. </a:t>
            </a:r>
            <a:r>
              <a:rPr lang="fr-CA" sz="1400" dirty="0"/>
              <a:t>2012;111:1198-1207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260648"/>
            <a:ext cx="8065008" cy="60472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3573016"/>
            <a:ext cx="3016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1</a:t>
            </a:r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6156176" y="2060848"/>
            <a:ext cx="3016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2</a:t>
            </a:r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170787" y="5085184"/>
            <a:ext cx="3016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8</a:t>
            </a:r>
            <a:endParaRPr lang="en-CA" dirty="0"/>
          </a:p>
        </p:txBody>
      </p:sp>
      <p:sp>
        <p:nvSpPr>
          <p:cNvPr id="15" name="TextBox 14"/>
          <p:cNvSpPr txBox="1"/>
          <p:nvPr/>
        </p:nvSpPr>
        <p:spPr>
          <a:xfrm>
            <a:off x="152018" y="980728"/>
            <a:ext cx="3016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6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200371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11</a:t>
            </a:fld>
            <a:endParaRPr lang="en-CA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06" y="1196752"/>
            <a:ext cx="5686893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0647" y="6176337"/>
            <a:ext cx="38184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i="1" dirty="0"/>
              <a:t>Biology of Reproduction July 1, 2006 vol. 75 no. 1 107-111 </a:t>
            </a:r>
            <a:endParaRPr lang="en-CA" sz="1200" dirty="0"/>
          </a:p>
        </p:txBody>
      </p:sp>
      <p:sp>
        <p:nvSpPr>
          <p:cNvPr id="6" name="Rounded Rectangle 5"/>
          <p:cNvSpPr/>
          <p:nvPr/>
        </p:nvSpPr>
        <p:spPr>
          <a:xfrm>
            <a:off x="6444208" y="5238492"/>
            <a:ext cx="2376264" cy="7827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2800" dirty="0" err="1" smtClean="0">
                <a:solidFill>
                  <a:srgbClr val="0070C0"/>
                </a:solidFill>
              </a:rPr>
              <a:t>Stéroides</a:t>
            </a:r>
            <a:endParaRPr lang="en-CA" sz="2800" dirty="0">
              <a:solidFill>
                <a:srgbClr val="0070C0"/>
              </a:solidFill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4283968" y="5589240"/>
            <a:ext cx="144016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TextBox 7"/>
          <p:cNvSpPr txBox="1"/>
          <p:nvPr/>
        </p:nvSpPr>
        <p:spPr>
          <a:xfrm>
            <a:off x="179512" y="162594"/>
            <a:ext cx="85730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3600" dirty="0" smtClean="0"/>
              <a:t>4- Synthèse du cholestérol et </a:t>
            </a:r>
            <a:r>
              <a:rPr lang="fr-CA" sz="3600" dirty="0" err="1" smtClean="0"/>
              <a:t>stéroidogénèse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3549162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9386" y="269776"/>
            <a:ext cx="8733094" cy="1143000"/>
          </a:xfrm>
        </p:spPr>
        <p:txBody>
          <a:bodyPr>
            <a:normAutofit/>
          </a:bodyPr>
          <a:lstStyle/>
          <a:p>
            <a:r>
              <a:rPr lang="fr-CA" dirty="0" smtClean="0"/>
              <a:t>Respiration Cellulaire (Métabolisme)</a:t>
            </a:r>
            <a:endParaRPr lang="fr-CA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12</a:t>
            </a:fld>
            <a:endParaRPr lang="en-C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62449"/>
            <a:ext cx="8083624" cy="447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9386" y="1268760"/>
            <a:ext cx="8877110" cy="44627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2300" b="1" dirty="0" smtClean="0">
                <a:solidFill>
                  <a:srgbClr val="0070C0"/>
                </a:solidFill>
              </a:rPr>
              <a:t>Chacune de ces étapes a au moins une enzyme qui dépend du Calcium!</a:t>
            </a:r>
            <a:endParaRPr lang="en-CA" sz="23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4956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Calcium dans le métabolisme</a:t>
            </a:r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13</a:t>
            </a:fld>
            <a:endParaRPr lang="en-C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5940152" cy="442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07224" y="5509681"/>
            <a:ext cx="2022990" cy="1015663"/>
          </a:xfrm>
          <a:prstGeom prst="rect">
            <a:avLst/>
          </a:prstGeom>
          <a:solidFill>
            <a:srgbClr val="CCFF99"/>
          </a:solidFill>
        </p:spPr>
        <p:txBody>
          <a:bodyPr wrap="none" rtlCol="0">
            <a:spAutoFit/>
          </a:bodyPr>
          <a:lstStyle/>
          <a:p>
            <a:r>
              <a:rPr lang="fr-CA" sz="2000" dirty="0" smtClean="0"/>
              <a:t>PDH: activée par</a:t>
            </a:r>
          </a:p>
          <a:p>
            <a:r>
              <a:rPr lang="fr-CA" sz="2000" dirty="0" smtClean="0"/>
              <a:t>Phosphatase</a:t>
            </a:r>
          </a:p>
          <a:p>
            <a:r>
              <a:rPr lang="fr-CA" sz="2000" dirty="0" smtClean="0"/>
              <a:t>Ca2+ dépendante</a:t>
            </a:r>
            <a:endParaRPr lang="en-CA" sz="2000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123728" y="3645024"/>
            <a:ext cx="360040" cy="1656184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3635896" y="3645024"/>
            <a:ext cx="2376264" cy="82809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228184" y="4193793"/>
            <a:ext cx="2736304" cy="1323439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fr-CA" sz="2000" dirty="0" err="1" smtClean="0"/>
              <a:t>Isocitrate</a:t>
            </a:r>
            <a:r>
              <a:rPr lang="fr-CA" sz="2000" dirty="0" smtClean="0"/>
              <a:t> </a:t>
            </a:r>
            <a:r>
              <a:rPr lang="fr-CA" sz="2000" dirty="0" err="1" smtClean="0"/>
              <a:t>DHase</a:t>
            </a:r>
            <a:r>
              <a:rPr lang="fr-CA" sz="2000" dirty="0" smtClean="0"/>
              <a:t> (Krebs) et </a:t>
            </a:r>
            <a:r>
              <a:rPr lang="fr-CA" sz="2000" dirty="0" smtClean="0">
                <a:latin typeface="Symbol" pitchFamily="18" charset="2"/>
              </a:rPr>
              <a:t>a</a:t>
            </a:r>
            <a:r>
              <a:rPr lang="fr-CA" sz="2000" dirty="0" smtClean="0"/>
              <a:t>-</a:t>
            </a:r>
            <a:r>
              <a:rPr lang="fr-CA" sz="2000" dirty="0" err="1" smtClean="0"/>
              <a:t>kétoglutarate</a:t>
            </a:r>
            <a:r>
              <a:rPr lang="fr-CA" sz="2000" dirty="0" smtClean="0"/>
              <a:t> (</a:t>
            </a:r>
            <a:r>
              <a:rPr lang="fr-CA" sz="2000" dirty="0" err="1" smtClean="0"/>
              <a:t>cétogénèse</a:t>
            </a:r>
            <a:r>
              <a:rPr lang="fr-CA" sz="2000" dirty="0" smtClean="0"/>
              <a:t>) sont</a:t>
            </a:r>
          </a:p>
          <a:p>
            <a:r>
              <a:rPr lang="fr-CA" sz="2000" dirty="0" smtClean="0"/>
              <a:t>Ca2+ dépendantes</a:t>
            </a:r>
            <a:endParaRPr lang="en-CA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5940152" y="1364575"/>
            <a:ext cx="3187283" cy="12003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2400" dirty="0" smtClean="0"/>
              <a:t>Augmente NADH</a:t>
            </a:r>
          </a:p>
          <a:p>
            <a:r>
              <a:rPr lang="fr-CA" sz="2400" dirty="0" smtClean="0"/>
              <a:t>Augmente é disponibles</a:t>
            </a:r>
          </a:p>
          <a:p>
            <a:r>
              <a:rPr lang="fr-CA" sz="2400" dirty="0" smtClean="0"/>
              <a:t>Facilite production ATP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3595383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Mort cellulaire</a:t>
            </a:r>
            <a:endParaRPr lang="en-CA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179512" y="1600200"/>
            <a:ext cx="4316288" cy="4525963"/>
          </a:xfrm>
        </p:spPr>
        <p:txBody>
          <a:bodyPr>
            <a:normAutofit fontScale="92500" lnSpcReduction="20000"/>
          </a:bodyPr>
          <a:lstStyle/>
          <a:p>
            <a:r>
              <a:rPr lang="fr-CA" b="1" u="sng" dirty="0" smtClean="0"/>
              <a:t>NÉCROSE</a:t>
            </a:r>
          </a:p>
          <a:p>
            <a:r>
              <a:rPr lang="fr-CA" dirty="0" smtClean="0"/>
              <a:t>Dommage</a:t>
            </a:r>
          </a:p>
          <a:p>
            <a:r>
              <a:rPr lang="fr-CA" dirty="0" smtClean="0"/>
              <a:t>Ischémie, </a:t>
            </a:r>
            <a:r>
              <a:rPr lang="fr-CA" dirty="0" err="1" smtClean="0"/>
              <a:t>Excitotoxicité</a:t>
            </a:r>
            <a:endParaRPr lang="fr-CA" dirty="0" smtClean="0"/>
          </a:p>
          <a:p>
            <a:r>
              <a:rPr lang="fr-CA" dirty="0" smtClean="0"/>
              <a:t>Surplus de Ca2+ dans la mitochondrie</a:t>
            </a:r>
          </a:p>
          <a:p>
            <a:r>
              <a:rPr lang="fr-CA" dirty="0" smtClean="0"/>
              <a:t>Gradient électrochimique perdu</a:t>
            </a:r>
          </a:p>
          <a:p>
            <a:r>
              <a:rPr lang="fr-CA" dirty="0" smtClean="0"/>
              <a:t>Mort cellulaire (gonflement, bris de membrane, inflammation, diffusion)</a:t>
            </a:r>
            <a:endParaRPr lang="en-CA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648200" y="1052736"/>
            <a:ext cx="4316288" cy="5328592"/>
          </a:xfrm>
        </p:spPr>
        <p:txBody>
          <a:bodyPr>
            <a:normAutofit fontScale="92500" lnSpcReduction="20000"/>
          </a:bodyPr>
          <a:lstStyle/>
          <a:p>
            <a:r>
              <a:rPr lang="fr-CA" b="1" u="sng" dirty="0" smtClean="0"/>
              <a:t>APOPTOSE</a:t>
            </a:r>
          </a:p>
          <a:p>
            <a:r>
              <a:rPr lang="fr-CA" dirty="0" smtClean="0"/>
              <a:t>Signaux de stress</a:t>
            </a:r>
          </a:p>
          <a:p>
            <a:r>
              <a:rPr lang="fr-CA" dirty="0" smtClean="0"/>
              <a:t>Hausse </a:t>
            </a:r>
            <a:r>
              <a:rPr lang="fr-CA" dirty="0"/>
              <a:t>de Ca2</a:t>
            </a:r>
            <a:r>
              <a:rPr lang="fr-CA" dirty="0" smtClean="0"/>
              <a:t>+</a:t>
            </a:r>
          </a:p>
          <a:p>
            <a:r>
              <a:rPr lang="fr-CA" dirty="0" smtClean="0"/>
              <a:t>Protéines </a:t>
            </a:r>
            <a:r>
              <a:rPr lang="fr-CA" dirty="0" err="1" smtClean="0"/>
              <a:t>pro-apoptotiques</a:t>
            </a:r>
            <a:r>
              <a:rPr lang="fr-CA" dirty="0" smtClean="0"/>
              <a:t> : mitochondries</a:t>
            </a:r>
            <a:endParaRPr lang="fr-CA" dirty="0"/>
          </a:p>
          <a:p>
            <a:r>
              <a:rPr lang="fr-CA" dirty="0" smtClean="0"/>
              <a:t>Ouverture de PTP (pore transition perméabilité)</a:t>
            </a:r>
          </a:p>
          <a:p>
            <a:r>
              <a:rPr lang="fr-CA" dirty="0" smtClean="0"/>
              <a:t>Libération cytochrome c (</a:t>
            </a:r>
            <a:r>
              <a:rPr lang="fr-CA" dirty="0" err="1" smtClean="0"/>
              <a:t>cristae</a:t>
            </a:r>
            <a:r>
              <a:rPr lang="fr-CA" dirty="0" smtClean="0"/>
              <a:t> modulées)</a:t>
            </a:r>
          </a:p>
          <a:p>
            <a:r>
              <a:rPr lang="fr-CA" dirty="0" smtClean="0"/>
              <a:t>Activation </a:t>
            </a:r>
            <a:r>
              <a:rPr lang="fr-CA" dirty="0" err="1" smtClean="0"/>
              <a:t>apoptosomes</a:t>
            </a:r>
            <a:endParaRPr lang="fr-CA" dirty="0" smtClean="0"/>
          </a:p>
          <a:p>
            <a:r>
              <a:rPr lang="fr-CA" dirty="0" smtClean="0"/>
              <a:t>Cascade signalisation (</a:t>
            </a:r>
            <a:r>
              <a:rPr lang="fr-CA" dirty="0" err="1" smtClean="0"/>
              <a:t>Caspases</a:t>
            </a:r>
            <a:r>
              <a:rPr lang="fr-CA" dirty="0" smtClean="0"/>
              <a:t>)</a:t>
            </a:r>
          </a:p>
          <a:p>
            <a:r>
              <a:rPr lang="fr-CA" dirty="0" smtClean="0"/>
              <a:t>Mort cellulaire programmée (autophagie)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BIO1540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08545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fr-CA" dirty="0" smtClean="0"/>
              <a:t>Apoptose vs Nécrose</a:t>
            </a: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15</a:t>
            </a:fld>
            <a:endParaRPr lang="en-CA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4744"/>
            <a:ext cx="6656288" cy="52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788024" y="6165304"/>
            <a:ext cx="4180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i="1" dirty="0"/>
              <a:t>Circulation Research October 12, 2012 vol. 111 no. 9 1208-1221 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38363636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 smtClean="0"/>
              <a:t>Mitochondries fournissent énergie nécessaire à l’apoptose</a:t>
            </a: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16</a:t>
            </a:fld>
            <a:endParaRPr lang="en-C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95225"/>
            <a:ext cx="6984776" cy="4575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470711" y="6145559"/>
            <a:ext cx="3493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http://www.nf.mpg.de/index.php?id=76&amp;L=1</a:t>
            </a:r>
          </a:p>
        </p:txBody>
      </p:sp>
    </p:spTree>
    <p:extLst>
      <p:ext uri="{BB962C8B-B14F-4D97-AF65-F5344CB8AC3E}">
        <p14:creationId xmlns:p14="http://schemas.microsoft.com/office/powerpoint/2010/main" val="2162846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Apoptose</a:t>
            </a: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17</a:t>
            </a:fld>
            <a:endParaRPr lang="en-CA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06538"/>
            <a:ext cx="4824536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660232" y="836712"/>
            <a:ext cx="237626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2000" dirty="0" smtClean="0"/>
              <a:t>NO, Toxines, Hormones, Cytokines, </a:t>
            </a:r>
            <a:r>
              <a:rPr lang="fr-CA" sz="2000" dirty="0" err="1" smtClean="0"/>
              <a:t>etc</a:t>
            </a:r>
            <a:endParaRPr lang="en-CA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35496" y="4365104"/>
            <a:ext cx="199612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Formation de PTP</a:t>
            </a:r>
          </a:p>
          <a:p>
            <a:r>
              <a:rPr lang="fr-CA" dirty="0" smtClean="0"/>
              <a:t>Libération de </a:t>
            </a:r>
            <a:r>
              <a:rPr lang="fr-CA" dirty="0" err="1" smtClean="0"/>
              <a:t>cytoC</a:t>
            </a:r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6781389" y="5445224"/>
            <a:ext cx="2111091" cy="12003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Condensation noyau</a:t>
            </a:r>
          </a:p>
          <a:p>
            <a:r>
              <a:rPr lang="fr-CA" dirty="0" err="1" smtClean="0"/>
              <a:t>Pyknose</a:t>
            </a:r>
            <a:endParaRPr lang="fr-CA" dirty="0" smtClean="0"/>
          </a:p>
          <a:p>
            <a:r>
              <a:rPr lang="fr-CA" dirty="0" smtClean="0"/>
              <a:t>Corps apoptotiques</a:t>
            </a:r>
          </a:p>
          <a:p>
            <a:r>
              <a:rPr lang="fr-CA" dirty="0" smtClean="0"/>
              <a:t>Phagocytose</a:t>
            </a:r>
            <a:endParaRPr lang="en-CA" dirty="0"/>
          </a:p>
        </p:txBody>
      </p:sp>
      <p:sp>
        <p:nvSpPr>
          <p:cNvPr id="13" name="Right Arrow 12"/>
          <p:cNvSpPr/>
          <p:nvPr/>
        </p:nvSpPr>
        <p:spPr>
          <a:xfrm>
            <a:off x="6300192" y="5733256"/>
            <a:ext cx="360040" cy="1681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87627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Apoptose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>
                <a:hlinkClick r:id="rId3"/>
              </a:rPr>
              <a:t>http://www.youtube.com/watch?v=witLM--</a:t>
            </a:r>
            <a:r>
              <a:rPr lang="en-CA" dirty="0" smtClean="0">
                <a:hlinkClick r:id="rId3"/>
              </a:rPr>
              <a:t>V2v8</a:t>
            </a:r>
            <a:endParaRPr lang="en-CA" dirty="0" smtClean="0"/>
          </a:p>
          <a:p>
            <a:pPr marL="0" indent="0">
              <a:buNone/>
            </a:pPr>
            <a:endParaRPr lang="fr-CA" dirty="0" smtClean="0"/>
          </a:p>
          <a:p>
            <a:r>
              <a:rPr lang="fr-CA" dirty="0" smtClean="0"/>
              <a:t>L’apoptose n’est pas uniquement en réponse à un stress ou un dérèglement; elle peut faire partie d’un processus (positif) de développement</a:t>
            </a:r>
            <a:endParaRPr lang="en-CA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93027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19</a:t>
            </a:fld>
            <a:endParaRPr lang="en-C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" b="14786"/>
          <a:stretch/>
        </p:blipFill>
        <p:spPr bwMode="auto">
          <a:xfrm>
            <a:off x="2974777" y="260648"/>
            <a:ext cx="591770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23058" y="764704"/>
            <a:ext cx="2459263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2000" b="1" dirty="0" smtClean="0"/>
              <a:t>Hormone (Thyroxine)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8357" y="2636912"/>
            <a:ext cx="1208664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2000" b="1" dirty="0" smtClean="0"/>
              <a:t>Apoptose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9512" y="4285545"/>
            <a:ext cx="254635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A" sz="2000" b="1" dirty="0" smtClean="0"/>
              <a:t>Disparition de la queue du têtard qui devient grenouille</a:t>
            </a:r>
          </a:p>
        </p:txBody>
      </p:sp>
      <p:sp>
        <p:nvSpPr>
          <p:cNvPr id="9" name="Down Arrow 8"/>
          <p:cNvSpPr/>
          <p:nvPr/>
        </p:nvSpPr>
        <p:spPr>
          <a:xfrm>
            <a:off x="1245822" y="1628800"/>
            <a:ext cx="360040" cy="576064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Down Arrow 12"/>
          <p:cNvSpPr/>
          <p:nvPr/>
        </p:nvSpPr>
        <p:spPr>
          <a:xfrm>
            <a:off x="1245822" y="3356992"/>
            <a:ext cx="360040" cy="576064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39321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 smtClean="0"/>
              <a:t>Mitophagie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4968552"/>
          </a:xfrm>
        </p:spPr>
        <p:txBody>
          <a:bodyPr>
            <a:normAutofit/>
          </a:bodyPr>
          <a:lstStyle/>
          <a:p>
            <a:r>
              <a:rPr lang="fr-CA" dirty="0" smtClean="0"/>
              <a:t>Régulation </a:t>
            </a:r>
            <a:r>
              <a:rPr lang="fr-CA" dirty="0" err="1" smtClean="0"/>
              <a:t>controlée</a:t>
            </a:r>
            <a:r>
              <a:rPr lang="fr-CA" dirty="0" smtClean="0"/>
              <a:t> du nombre de mitochondries selon le niveau métabolique (demande énergétique)</a:t>
            </a:r>
          </a:p>
          <a:p>
            <a:r>
              <a:rPr lang="fr-CA" dirty="0" smtClean="0"/>
              <a:t>Processus impliquant le recrutement de plusieurs protéines de signalisation et rôle pour lysosomes</a:t>
            </a:r>
          </a:p>
          <a:p>
            <a:r>
              <a:rPr lang="fr-CA" dirty="0" smtClean="0"/>
              <a:t>Choix des mitochondries à éliminer est encore nébuleux</a:t>
            </a:r>
          </a:p>
          <a:p>
            <a:r>
              <a:rPr lang="fr-CA" dirty="0" smtClean="0"/>
              <a:t>Processus important: développement, vieillissement, maladies (Parkinson, AD, etc.)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02120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 smtClean="0"/>
              <a:t>Mitophagie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21</a:t>
            </a:fld>
            <a:endParaRPr lang="en-CA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6381750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46193" y="6073551"/>
            <a:ext cx="64903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>
                <a:hlinkClick r:id="rId4" tooltip="Go to Current Opinion in Neurobiology on SciVerse ScienceDirect"/>
              </a:rPr>
              <a:t>Current Opinion in </a:t>
            </a:r>
            <a:r>
              <a:rPr lang="en-CA" sz="1400" dirty="0" smtClean="0">
                <a:hlinkClick r:id="rId4" tooltip="Go to Current Opinion in Neurobiology on SciVerse ScienceDirect"/>
              </a:rPr>
              <a:t>Neurobiology</a:t>
            </a:r>
            <a:r>
              <a:rPr lang="en-CA" sz="1400" dirty="0" smtClean="0"/>
              <a:t> ; </a:t>
            </a:r>
            <a:r>
              <a:rPr lang="en-CA" sz="1400" dirty="0" smtClean="0">
                <a:hlinkClick r:id="rId5" tooltip="Go to table of contents for this volume/issue"/>
              </a:rPr>
              <a:t>Volume </a:t>
            </a:r>
            <a:r>
              <a:rPr lang="en-CA" sz="1400" dirty="0">
                <a:hlinkClick r:id="rId5" tooltip="Go to table of contents for this volume/issue"/>
              </a:rPr>
              <a:t>21, Issue 6</a:t>
            </a:r>
            <a:r>
              <a:rPr lang="en-CA" sz="1400" dirty="0"/>
              <a:t>, December 2011, Pages </a:t>
            </a:r>
            <a:r>
              <a:rPr lang="en-CA" sz="1400" dirty="0" smtClean="0"/>
              <a:t>935–941</a:t>
            </a:r>
            <a:endParaRPr lang="en-CA" sz="1400" dirty="0"/>
          </a:p>
        </p:txBody>
      </p:sp>
      <p:sp>
        <p:nvSpPr>
          <p:cNvPr id="8" name="Cloud 7"/>
          <p:cNvSpPr/>
          <p:nvPr/>
        </p:nvSpPr>
        <p:spPr>
          <a:xfrm>
            <a:off x="7236296" y="4581128"/>
            <a:ext cx="1728192" cy="1145332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>
                <a:solidFill>
                  <a:srgbClr val="0070C0"/>
                </a:solidFill>
              </a:rPr>
              <a:t>Lysosome</a:t>
            </a:r>
            <a:endParaRPr lang="en-CA" dirty="0">
              <a:solidFill>
                <a:srgbClr val="0070C0"/>
              </a:solidFill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6588224" y="4869160"/>
            <a:ext cx="504056" cy="2880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7470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Mitochondries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Organite </a:t>
            </a:r>
            <a:r>
              <a:rPr lang="fr-CA" dirty="0" err="1" smtClean="0"/>
              <a:t>endosymbiotique</a:t>
            </a:r>
            <a:r>
              <a:rPr lang="fr-CA" dirty="0" smtClean="0"/>
              <a:t> (vestige)</a:t>
            </a:r>
          </a:p>
          <a:p>
            <a:r>
              <a:rPr lang="fr-CA" dirty="0" smtClean="0"/>
              <a:t>Essentielles à la cellule pour la régulation de multiples processus physiologiques: </a:t>
            </a:r>
          </a:p>
          <a:p>
            <a:pPr lvl="1"/>
            <a:r>
              <a:rPr lang="fr-CA" dirty="0"/>
              <a:t>M</a:t>
            </a:r>
            <a:r>
              <a:rPr lang="fr-CA" dirty="0" smtClean="0"/>
              <a:t>étabolisme</a:t>
            </a:r>
          </a:p>
          <a:p>
            <a:pPr lvl="1"/>
            <a:r>
              <a:rPr lang="fr-CA" dirty="0" smtClean="0"/>
              <a:t>De la mort cellulaire</a:t>
            </a:r>
          </a:p>
          <a:p>
            <a:pPr lvl="1"/>
            <a:r>
              <a:rPr lang="fr-CA" dirty="0" smtClean="0"/>
              <a:t>Des réponses au stress</a:t>
            </a:r>
            <a:endParaRPr lang="en-CA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BIO1540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Caroline Petit-Turcotte  Hiver 2013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9CD97-9FA2-425D-8E6A-67BCE9C4C042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3208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2227</TotalTime>
  <Words>2897</Words>
  <Application>Microsoft Office PowerPoint</Application>
  <PresentationFormat>On-screen Show (4:3)</PresentationFormat>
  <Paragraphs>239</Paragraphs>
  <Slides>22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Cours 11 La mitochondrie</vt:lpstr>
      <vt:lpstr>La Mitochondrie; une usine? </vt:lpstr>
      <vt:lpstr>PowerPoint Presentation</vt:lpstr>
      <vt:lpstr>Structure de la Mitochondrie</vt:lpstr>
      <vt:lpstr>Mitochondries - Fonctions</vt:lpstr>
      <vt:lpstr>PowerPoint Presentation</vt:lpstr>
      <vt:lpstr>Importance du Calcium</vt:lpstr>
      <vt:lpstr>Importance du Calcium</vt:lpstr>
      <vt:lpstr>Mitochondries - Métabolisme</vt:lpstr>
      <vt:lpstr>PowerPoint Presentation</vt:lpstr>
      <vt:lpstr>PowerPoint Presentation</vt:lpstr>
      <vt:lpstr>Respiration Cellulaire (Métabolisme)</vt:lpstr>
      <vt:lpstr>Calcium dans le métabolisme</vt:lpstr>
      <vt:lpstr>Mort cellulaire</vt:lpstr>
      <vt:lpstr>Apoptose vs Nécrose</vt:lpstr>
      <vt:lpstr>Mitochondries fournissent énergie nécessaire à l’apoptose</vt:lpstr>
      <vt:lpstr>Apoptose</vt:lpstr>
      <vt:lpstr>Apoptose</vt:lpstr>
      <vt:lpstr>PowerPoint Presentation</vt:lpstr>
      <vt:lpstr>Mitophagie</vt:lpstr>
      <vt:lpstr>Mitophagie</vt:lpstr>
      <vt:lpstr>Mitochondries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 11 La mitochondrie</dc:title>
  <dc:creator>Caroline Petit-Turcotte</dc:creator>
  <cp:lastModifiedBy>thesuperkay</cp:lastModifiedBy>
  <cp:revision>74</cp:revision>
  <dcterms:created xsi:type="dcterms:W3CDTF">2013-01-31T01:30:40Z</dcterms:created>
  <dcterms:modified xsi:type="dcterms:W3CDTF">2013-02-25T01:37:48Z</dcterms:modified>
</cp:coreProperties>
</file>