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1"/>
  </p:notesMasterIdLst>
  <p:sldIdLst>
    <p:sldId id="257" r:id="rId2"/>
    <p:sldId id="297" r:id="rId3"/>
    <p:sldId id="298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>
    <p:restoredLeft sz="34580" autoAdjust="0"/>
    <p:restoredTop sz="86410" autoAdjust="0"/>
  </p:normalViewPr>
  <p:slideViewPr>
    <p:cSldViewPr>
      <p:cViewPr varScale="1">
        <p:scale>
          <a:sx n="60" d="100"/>
          <a:sy n="60" d="100"/>
        </p:scale>
        <p:origin x="-821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9723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68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48AD4D44-44F1-44A3-B719-A4B073107F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2pPr lvl="1">
              <a:defRPr/>
            </a:lvl2pPr>
          </a:lstStyle>
          <a:p>
            <a:pPr lvl="1"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2pPr lvl="1">
              <a:defRPr/>
            </a:lvl2pPr>
          </a:lstStyle>
          <a:p>
            <a:pPr lvl="1"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2pPr lvl="1">
              <a:defRPr/>
            </a:lvl2pPr>
          </a:lstStyle>
          <a:p>
            <a:pPr lvl="1"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2pPr lvl="1">
              <a:defRPr/>
            </a:lvl2pPr>
          </a:lstStyle>
          <a:p>
            <a:pPr lvl="1"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2pPr lvl="1">
              <a:defRPr/>
            </a:lvl2pPr>
          </a:lstStyle>
          <a:p>
            <a:pPr lvl="1"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2pPr lvl="1">
              <a:defRPr/>
            </a:lvl2pPr>
          </a:lstStyle>
          <a:p>
            <a:pPr lvl="1"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2pPr lvl="1">
              <a:defRPr/>
            </a:lvl2pPr>
          </a:lstStyle>
          <a:p>
            <a:pPr lvl="1"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2pPr lvl="1">
              <a:defRPr/>
            </a:lvl2pPr>
          </a:lstStyle>
          <a:p>
            <a:pPr lvl="1"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2pPr lvl="1">
              <a:defRPr/>
            </a:lvl2pPr>
          </a:lstStyle>
          <a:p>
            <a:pPr lvl="1"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2pPr lvl="1">
              <a:defRPr/>
            </a:lvl2pPr>
          </a:lstStyle>
          <a:p>
            <a:pPr lvl="1"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2pPr lvl="1">
              <a:defRPr/>
            </a:lvl2pPr>
          </a:lstStyle>
          <a:p>
            <a:pPr lvl="1"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56325" y="6165850"/>
            <a:ext cx="2265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2pPr lvl="1" algn="r">
              <a:defRPr sz="1400" smtClean="0">
                <a:latin typeface="+mn-lt"/>
              </a:defRPr>
            </a:lvl2pPr>
          </a:lstStyle>
          <a:p>
            <a:pPr lvl="1"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84213" y="6165850"/>
            <a:ext cx="533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i="1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i="1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-health.concordia.ca/healthinfo/" TargetMode="External"/><Relationship Id="rId2" Type="http://schemas.openxmlformats.org/officeDocument/2006/relationships/hyperlink" Target="http://www.concordia.ca/students/health/topics/sexuality.html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pPr algn="ctr" eaLnBrk="1" hangingPunct="1"/>
            <a:r>
              <a:rPr lang="en-US" dirty="0" smtClean="0"/>
              <a:t>Healthy Sexuality &amp; Sexually Transmitted Infections </a:t>
            </a:r>
            <a:br>
              <a:rPr lang="en-US" dirty="0" smtClean="0"/>
            </a:br>
            <a:r>
              <a:rPr lang="en-CA" dirty="0" smtClean="0"/>
              <a:t>Pages 145-165</a:t>
            </a:r>
            <a:endParaRPr lang="en-US" dirty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71600" y="3861048"/>
            <a:ext cx="6400800" cy="1752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CA" sz="2400" dirty="0" smtClean="0"/>
          </a:p>
          <a:p>
            <a:pPr eaLnBrk="1" hangingPunct="1">
              <a:lnSpc>
                <a:spcPct val="80000"/>
              </a:lnSpc>
            </a:pPr>
            <a:r>
              <a:rPr lang="en-CA" sz="2400" dirty="0" smtClean="0"/>
              <a:t>EXCI233</a:t>
            </a:r>
          </a:p>
          <a:p>
            <a:pPr eaLnBrk="1" hangingPunct="1">
              <a:lnSpc>
                <a:spcPct val="80000"/>
              </a:lnSpc>
            </a:pPr>
            <a:r>
              <a:rPr lang="en-CA" sz="2400" dirty="0" smtClean="0"/>
              <a:t>Leave out the section on Vaginal Infections, Urinary Tract Infections, </a:t>
            </a:r>
            <a:r>
              <a:rPr lang="en-CA" sz="2400" dirty="0" err="1" smtClean="0"/>
              <a:t>Nongonococcal</a:t>
            </a:r>
            <a:r>
              <a:rPr lang="en-CA" sz="2400" dirty="0" smtClean="0"/>
              <a:t> </a:t>
            </a:r>
            <a:r>
              <a:rPr lang="en-CA" sz="2400" dirty="0" err="1" smtClean="0"/>
              <a:t>Urethritis</a:t>
            </a:r>
            <a:r>
              <a:rPr lang="en-CA" sz="2400" dirty="0" smtClean="0"/>
              <a:t> (NGU), HIV Testing, Diagnosing AIDS, </a:t>
            </a:r>
            <a:r>
              <a:rPr lang="en-CA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What Progress has been Made Treating HIV/AIDS</a:t>
            </a:r>
            <a:endParaRPr lang="en-CA" sz="2400" dirty="0" smtClean="0"/>
          </a:p>
          <a:p>
            <a:pPr eaLnBrk="1" hangingPunct="1">
              <a:lnSpc>
                <a:spcPct val="80000"/>
              </a:lnSpc>
            </a:pPr>
            <a:endParaRPr lang="en-CA" sz="2400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Types of STIs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Pelvic Inflammatory Disease</a:t>
            </a:r>
          </a:p>
          <a:p>
            <a:pPr lvl="1" eaLnBrk="1" hangingPunct="1"/>
            <a:r>
              <a:rPr lang="en-US" sz="2400" smtClean="0"/>
              <a:t>Not an STI per se, is result of women having repeat STIs or untreated STIs</a:t>
            </a:r>
          </a:p>
          <a:p>
            <a:pPr lvl="1" eaLnBrk="1" hangingPunct="1"/>
            <a:r>
              <a:rPr lang="en-US" sz="2400" smtClean="0"/>
              <a:t>PID results in scarring of fallopian tubes leading to obstruction that interferes with movement of fertilized ovum down fallopian tubes to uterus</a:t>
            </a:r>
          </a:p>
          <a:p>
            <a:pPr lvl="1" eaLnBrk="1" hangingPunct="1"/>
            <a:r>
              <a:rPr lang="en-US" sz="2400" smtClean="0"/>
              <a:t>Result is ectopic pregnancy (implantation of embryo in tube)</a:t>
            </a:r>
          </a:p>
          <a:p>
            <a:pPr lvl="1" eaLnBrk="1" hangingPunct="1"/>
            <a:r>
              <a:rPr lang="en-US" sz="2400" smtClean="0"/>
              <a:t>Only treatment for ectopic pregnancy is removal of embryo along with part of tube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Types of STIs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Pelvic Inflammatory Disease</a:t>
            </a:r>
          </a:p>
          <a:p>
            <a:pPr lvl="1" eaLnBrk="1" hangingPunct="1"/>
            <a:r>
              <a:rPr lang="en-US" smtClean="0"/>
              <a:t>PID is often a symptomless condition</a:t>
            </a:r>
          </a:p>
          <a:p>
            <a:pPr lvl="1" eaLnBrk="1" hangingPunct="1"/>
            <a:r>
              <a:rPr lang="en-US" smtClean="0"/>
              <a:t>Symptoms that do occur are abdominal pain and tenderness, vaginal discharge</a:t>
            </a:r>
          </a:p>
          <a:p>
            <a:pPr lvl="1" eaLnBrk="1" hangingPunct="1"/>
            <a:r>
              <a:rPr lang="en-US" smtClean="0"/>
              <a:t>Sometimes, PID is diagnosed only after tests for infertility</a:t>
            </a:r>
          </a:p>
          <a:p>
            <a:pPr lvl="1" eaLnBrk="1" hangingPunct="1"/>
            <a:endParaRPr lang="en-US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Sexually Transmitted Infections (STIs)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Highest rate of STIs occurs among 16-24 year olds</a:t>
            </a:r>
          </a:p>
          <a:p>
            <a:pPr eaLnBrk="1" hangingPunct="1"/>
            <a:r>
              <a:rPr lang="en-US" smtClean="0"/>
              <a:t>STIs have become the major cause of preventable sterility in North America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Sexually Transmitted Infections (STIs)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/>
              <a:t>Infection with an STI increases risk of HIV transmission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Since each STI is caused by distinctly different pathogens, so one can be infected with more than one organism at a time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Treatment of one STI does not necessarily mean all infections are treated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STIs can be transmitted to fetus prenatally and during delivery</a:t>
            </a:r>
          </a:p>
          <a:p>
            <a:pPr eaLnBrk="1" hangingPunct="1">
              <a:lnSpc>
                <a:spcPct val="90000"/>
              </a:lnSpc>
            </a:pPr>
            <a:r>
              <a:rPr lang="en-CA" sz="2400" smtClean="0"/>
              <a:t>STI pathogens grow best in warm, moist body surfaces, e.g. mucous membranes of reproductive tract</a:t>
            </a:r>
            <a:endParaRPr lang="en-US" sz="240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Prevention of STIs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Only guarantee of not being infected with an STI is abstinence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To reduce risk, a mutually faithful sexual relationship with just one healthy partner is safest option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Practicing safer sex practices is essential for reducing risks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Honest, open communication about prior sexual history is also important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Prevention of and Protection from STIs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Health professionals advocate testing before initiation of a sexual relationship</a:t>
            </a:r>
          </a:p>
          <a:p>
            <a:pPr eaLnBrk="1" hangingPunct="1"/>
            <a:r>
              <a:rPr lang="en-US" sz="2800" dirty="0" smtClean="0"/>
              <a:t>University health services provide exams and education about STIs</a:t>
            </a:r>
          </a:p>
          <a:p>
            <a:pPr eaLnBrk="1" hangingPunct="1"/>
            <a:r>
              <a:rPr lang="en-CA" sz="2800" dirty="0" smtClean="0"/>
              <a:t>Concordia Health Services: </a:t>
            </a:r>
            <a:endParaRPr lang="en-CA" sz="2800" dirty="0" smtClean="0"/>
          </a:p>
          <a:p>
            <a:pPr eaLnBrk="1" hangingPunct="1"/>
            <a:r>
              <a:rPr lang="en-CA" sz="2800" dirty="0" smtClean="0">
                <a:hlinkClick r:id="rId2"/>
              </a:rPr>
              <a:t>http://</a:t>
            </a:r>
            <a:r>
              <a:rPr lang="en-CA" sz="2800" dirty="0" smtClean="0">
                <a:hlinkClick r:id="rId2"/>
              </a:rPr>
              <a:t>www.concordia.ca/students/health/topics/sexuality.html</a:t>
            </a:r>
            <a:r>
              <a:rPr lang="en-CA" dirty="0" smtClean="0">
                <a:hlinkClick r:id="rId3"/>
              </a:rPr>
              <a:t>/</a:t>
            </a:r>
            <a:endParaRPr lang="en-CA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Types of STIs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/>
              <a:t>Chlamydia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Most common sexually transmitted bacterium (chlamydia trachomatis)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Frequently occurs with concurrent gonorrheal infection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Having multiple sexual partners is a risk factor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Symptoms may be mild enough in both men and women to not be cause for concern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In women, untreated infections lead to Pelvic Inflammatory Disease (PID)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Infection can be transmitted to newborn during delivery, causing eye infections called conjunctivitis</a:t>
            </a:r>
          </a:p>
          <a:p>
            <a:pPr lvl="1" eaLnBrk="1" hangingPunct="1">
              <a:lnSpc>
                <a:spcPct val="90000"/>
              </a:lnSpc>
            </a:pPr>
            <a:r>
              <a:rPr lang="en-CA" sz="2000" smtClean="0"/>
              <a:t>Infection with chlamydia increases chances of acquiring HIV</a:t>
            </a:r>
            <a:endParaRPr lang="en-US" sz="200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Types of STIs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1" eaLnBrk="1" hangingPunct="1"/>
            <a:r>
              <a:rPr lang="en-US" smtClean="0"/>
              <a:t>Chlamydia</a:t>
            </a:r>
          </a:p>
          <a:p>
            <a:pPr lvl="2" eaLnBrk="1" hangingPunct="1"/>
            <a:r>
              <a:rPr lang="en-US" smtClean="0"/>
              <a:t>Tests are available to detect chlamydia infection</a:t>
            </a:r>
          </a:p>
          <a:p>
            <a:pPr lvl="2" eaLnBrk="1" hangingPunct="1"/>
            <a:r>
              <a:rPr lang="en-US" smtClean="0"/>
              <a:t>Treatment is by antibiotics</a:t>
            </a:r>
          </a:p>
          <a:p>
            <a:pPr lvl="2" eaLnBrk="1" hangingPunct="1"/>
            <a:r>
              <a:rPr lang="en-US" smtClean="0"/>
              <a:t>Sexual partners should be treated also</a:t>
            </a:r>
          </a:p>
          <a:p>
            <a:pPr lvl="2" eaLnBrk="1" hangingPunct="1"/>
            <a:r>
              <a:rPr lang="en-US" smtClean="0"/>
              <a:t>Use of condoms will reduce but not eliminate risk of infection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Gonorrhea (“the clap”)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Very common infection, highest amongst teenagers and young adults</a:t>
            </a:r>
          </a:p>
          <a:p>
            <a:pPr eaLnBrk="1" hangingPunct="1"/>
            <a:r>
              <a:rPr lang="en-US" smtClean="0"/>
              <a:t>Sexual contact is the primary means of contracting this disease caused by Neisseria gonorrhoeae bacteria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Gonorrhea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Symptoms</a:t>
            </a:r>
          </a:p>
          <a:p>
            <a:pPr lvl="1" eaLnBrk="1" hangingPunct="1"/>
            <a:r>
              <a:rPr lang="en-US" sz="2400" smtClean="0"/>
              <a:t>Symptoms in men include burning on urination, thick pus which oozes from penis, pain</a:t>
            </a:r>
          </a:p>
          <a:p>
            <a:pPr lvl="1" eaLnBrk="1" hangingPunct="1"/>
            <a:r>
              <a:rPr lang="en-US" sz="2400" smtClean="0"/>
              <a:t>Women may have vaginal discharge and burning on urination</a:t>
            </a:r>
          </a:p>
          <a:p>
            <a:pPr lvl="1" eaLnBrk="1" hangingPunct="1"/>
            <a:r>
              <a:rPr lang="en-US" sz="2400" smtClean="0"/>
              <a:t>Some women and men may have no symptoms of infection</a:t>
            </a:r>
          </a:p>
          <a:p>
            <a:pPr lvl="1" eaLnBrk="1" hangingPunct="1"/>
            <a:r>
              <a:rPr lang="en-US" sz="2400" smtClean="0"/>
              <a:t>Causative bacteria can live in vagina or fallopian tubes or on cervix for years, and sexual partners can continue to be infected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Gonorrhea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Results of infection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PID is a major risk after infection with gonorrhea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Infection may also enter pelvic cavity involving fallopian tubes and ovaries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During birth, infant may become infected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In men, infection can spread to prostate gland, testicles, bladder and kidneys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Urinary obstruction is another possibility</a:t>
            </a:r>
          </a:p>
          <a:p>
            <a:pPr lvl="1" eaLnBrk="1" hangingPunct="1">
              <a:lnSpc>
                <a:spcPct val="90000"/>
              </a:lnSpc>
            </a:pPr>
            <a:r>
              <a:rPr lang="en-CA" sz="2400" smtClean="0"/>
              <a:t>Blood-borne infection can cause arthritis, attack heart muscle, as well as cause meningitis</a:t>
            </a:r>
            <a:endParaRPr lang="en-US" sz="240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Gonorrhea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Results of infection</a:t>
            </a:r>
            <a:endParaRPr lang="en-US" smtClean="0"/>
          </a:p>
          <a:p>
            <a:pPr lvl="1" eaLnBrk="1" hangingPunct="1"/>
            <a:r>
              <a:rPr lang="en-US" smtClean="0"/>
              <a:t>Sterility in males is also a concern</a:t>
            </a:r>
          </a:p>
          <a:p>
            <a:pPr lvl="1" eaLnBrk="1" hangingPunct="1"/>
            <a:r>
              <a:rPr lang="en-US" smtClean="0"/>
              <a:t>Treatment is with antibiotics </a:t>
            </a:r>
          </a:p>
          <a:p>
            <a:pPr lvl="1" eaLnBrk="1" hangingPunct="1"/>
            <a:r>
              <a:rPr lang="en-CA" smtClean="0"/>
              <a:t>Drug-resistant strains have become more common</a:t>
            </a:r>
            <a:endParaRPr lang="en-US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Syphilis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Caused by Treponema pallidum bacterium</a:t>
            </a:r>
          </a:p>
          <a:p>
            <a:pPr eaLnBrk="1" hangingPunct="1"/>
            <a:r>
              <a:rPr lang="en-US" smtClean="0"/>
              <a:t>Sexual contact is primary means of transmission, when bacterium enters body through break in skin or mucous membranes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333375"/>
            <a:ext cx="7772400" cy="1143000"/>
          </a:xfrm>
        </p:spPr>
        <p:txBody>
          <a:bodyPr/>
          <a:lstStyle/>
          <a:p>
            <a:pPr eaLnBrk="1" hangingPunct="1"/>
            <a:r>
              <a:rPr lang="en-US" smtClean="0"/>
              <a:t>Syphilis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557338"/>
            <a:ext cx="7772400" cy="41148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en-US" sz="2800" smtClean="0"/>
              <a:t>Syphilis is identified by distinct stages</a:t>
            </a:r>
          </a:p>
          <a:p>
            <a:pPr marL="990600" lvl="1" indent="-533400" eaLnBrk="1" hangingPunct="1">
              <a:lnSpc>
                <a:spcPct val="90000"/>
              </a:lnSpc>
              <a:buFontTx/>
              <a:buAutoNum type="arabicPeriod"/>
            </a:pPr>
            <a:r>
              <a:rPr lang="en-US" sz="2400" smtClean="0"/>
              <a:t>Primary syphilis</a:t>
            </a:r>
          </a:p>
          <a:p>
            <a:pPr marL="1371600" lvl="2" indent="-457200" eaLnBrk="1" hangingPunct="1">
              <a:lnSpc>
                <a:spcPct val="90000"/>
              </a:lnSpc>
            </a:pPr>
            <a:r>
              <a:rPr lang="en-US" sz="2000" smtClean="0"/>
              <a:t>Open lump or crater (chancre) appearing at point of entry of bacterium</a:t>
            </a:r>
          </a:p>
          <a:p>
            <a:pPr marL="1371600" lvl="2" indent="-457200" eaLnBrk="1" hangingPunct="1">
              <a:lnSpc>
                <a:spcPct val="90000"/>
              </a:lnSpc>
            </a:pPr>
            <a:r>
              <a:rPr lang="en-US" sz="2000" smtClean="0"/>
              <a:t>Chancre is teeming with bacteria and any contact is likely to result in infection</a:t>
            </a:r>
          </a:p>
          <a:p>
            <a:pPr marL="990600" lvl="1" indent="-533400" eaLnBrk="1" hangingPunct="1">
              <a:lnSpc>
                <a:spcPct val="90000"/>
              </a:lnSpc>
              <a:buFontTx/>
              <a:buAutoNum type="arabicPeriod"/>
            </a:pPr>
            <a:r>
              <a:rPr lang="en-US" sz="2400" smtClean="0"/>
              <a:t>Secondary syphilis</a:t>
            </a:r>
          </a:p>
          <a:p>
            <a:pPr marL="1371600" lvl="2" indent="-457200" eaLnBrk="1" hangingPunct="1">
              <a:lnSpc>
                <a:spcPct val="90000"/>
              </a:lnSpc>
              <a:buFontTx/>
              <a:buChar char="–"/>
            </a:pPr>
            <a:r>
              <a:rPr lang="en-US" sz="2000" smtClean="0"/>
              <a:t>1-12 months after initial infection</a:t>
            </a:r>
          </a:p>
          <a:p>
            <a:pPr marL="1371600" lvl="2" indent="-457200" eaLnBrk="1" hangingPunct="1">
              <a:lnSpc>
                <a:spcPct val="90000"/>
              </a:lnSpc>
              <a:buFontTx/>
              <a:buChar char="–"/>
            </a:pPr>
            <a:r>
              <a:rPr lang="en-US" sz="2000" smtClean="0"/>
              <a:t>May be symptomless, but any symptoms include may be skin rash, whitish patches in moth, swollen glands, moist sores around mouth and genitals</a:t>
            </a:r>
          </a:p>
          <a:p>
            <a:pPr marL="1371600" lvl="2" indent="-457200" eaLnBrk="1" hangingPunct="1">
              <a:lnSpc>
                <a:spcPct val="90000"/>
              </a:lnSpc>
              <a:buFontTx/>
              <a:buChar char="–"/>
            </a:pPr>
            <a:r>
              <a:rPr lang="en-US" sz="2000" smtClean="0"/>
              <a:t>Symptoms may disappear, and may seem nonspecific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7772400" cy="838200"/>
          </a:xfrm>
        </p:spPr>
        <p:txBody>
          <a:bodyPr/>
          <a:lstStyle/>
          <a:p>
            <a:pPr eaLnBrk="1" hangingPunct="1"/>
            <a:r>
              <a:rPr lang="en-US" smtClean="0"/>
              <a:t>Syphilis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143000"/>
            <a:ext cx="7620000" cy="5257800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Tx/>
              <a:buChar char="–"/>
            </a:pPr>
            <a:r>
              <a:rPr lang="en-US" smtClean="0"/>
              <a:t>Stages of syphilis</a:t>
            </a:r>
          </a:p>
          <a:p>
            <a:pPr marL="990600" lvl="1" indent="-533400" eaLnBrk="1" hangingPunct="1">
              <a:lnSpc>
                <a:spcPct val="80000"/>
              </a:lnSpc>
              <a:buFontTx/>
              <a:buNone/>
            </a:pPr>
            <a:r>
              <a:rPr lang="en-US" smtClean="0"/>
              <a:t>3. </a:t>
            </a:r>
            <a:r>
              <a:rPr lang="en-US" sz="2400" smtClean="0"/>
              <a:t>Latent syphilis</a:t>
            </a:r>
          </a:p>
          <a:p>
            <a:pPr marL="1371600" lvl="2" indent="-457200" eaLnBrk="1" hangingPunct="1">
              <a:lnSpc>
                <a:spcPct val="80000"/>
              </a:lnSpc>
              <a:buFontTx/>
              <a:buChar char="–"/>
            </a:pPr>
            <a:r>
              <a:rPr lang="en-US" sz="2000" smtClean="0"/>
              <a:t>No symptoms present, but bacteria are invading various organs of body</a:t>
            </a:r>
          </a:p>
          <a:p>
            <a:pPr marL="1371600" lvl="2" indent="-457200" eaLnBrk="1" hangingPunct="1">
              <a:lnSpc>
                <a:spcPct val="80000"/>
              </a:lnSpc>
              <a:buFontTx/>
              <a:buChar char="–"/>
            </a:pPr>
            <a:r>
              <a:rPr lang="en-US" sz="2000" smtClean="0"/>
              <a:t>There may be some infectious outbreaks which decrease in intensity</a:t>
            </a:r>
          </a:p>
          <a:p>
            <a:pPr marL="1371600" lvl="2" indent="-457200" eaLnBrk="1" hangingPunct="1">
              <a:lnSpc>
                <a:spcPct val="80000"/>
              </a:lnSpc>
              <a:buFontTx/>
              <a:buChar char="–"/>
            </a:pPr>
            <a:r>
              <a:rPr lang="en-US" sz="2000" smtClean="0"/>
              <a:t>Early prenatal infection causes disfigurement or death in the infant</a:t>
            </a:r>
          </a:p>
          <a:p>
            <a:pPr marL="1371600" lvl="2" indent="-457200" eaLnBrk="1" hangingPunct="1">
              <a:lnSpc>
                <a:spcPct val="80000"/>
              </a:lnSpc>
              <a:buFontTx/>
              <a:buChar char="–"/>
            </a:pPr>
            <a:r>
              <a:rPr lang="en-US" sz="2000" smtClean="0"/>
              <a:t>Infection in the late prenatal period results in tertiary syphilitic infections in the child</a:t>
            </a:r>
          </a:p>
          <a:p>
            <a:pPr marL="990600" lvl="1" indent="-533400" eaLnBrk="1" hangingPunct="1">
              <a:lnSpc>
                <a:spcPct val="80000"/>
              </a:lnSpc>
              <a:buFontTx/>
              <a:buNone/>
            </a:pPr>
            <a:r>
              <a:rPr lang="en-US" sz="2400" smtClean="0"/>
              <a:t>4. Tertiary syphilis</a:t>
            </a:r>
          </a:p>
          <a:p>
            <a:pPr marL="1371600" lvl="2" indent="-457200" eaLnBrk="1" hangingPunct="1">
              <a:lnSpc>
                <a:spcPct val="80000"/>
              </a:lnSpc>
            </a:pPr>
            <a:r>
              <a:rPr lang="en-US" sz="2000" smtClean="0"/>
              <a:t>10-20 years after beginning of latent period</a:t>
            </a:r>
          </a:p>
          <a:p>
            <a:pPr marL="1371600" lvl="2" indent="-457200" eaLnBrk="1" hangingPunct="1">
              <a:lnSpc>
                <a:spcPct val="80000"/>
              </a:lnSpc>
            </a:pPr>
            <a:r>
              <a:rPr lang="en-US" sz="2000" smtClean="0"/>
              <a:t>Different organ systems are involved</a:t>
            </a:r>
          </a:p>
          <a:p>
            <a:pPr marL="1371600" lvl="2" indent="-457200" eaLnBrk="1" hangingPunct="1">
              <a:lnSpc>
                <a:spcPct val="80000"/>
              </a:lnSpc>
            </a:pPr>
            <a:r>
              <a:rPr lang="en-US" sz="2000" smtClean="0"/>
              <a:t>Aortic rupture or other heart damage is a possibility</a:t>
            </a:r>
          </a:p>
          <a:p>
            <a:pPr marL="1371600" lvl="2" indent="-457200" eaLnBrk="1" hangingPunct="1">
              <a:lnSpc>
                <a:spcPct val="80000"/>
              </a:lnSpc>
            </a:pPr>
            <a:r>
              <a:rPr lang="en-US" sz="2000" smtClean="0"/>
              <a:t>Progressive brain involvement may lead to paralysis, blindness, dementia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4000" smtClean="0"/>
              <a:t>Prevention and Treatment of Syphilis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sz="2800" smtClean="0"/>
              <a:t>Abstinence is the most effective preventive measure</a:t>
            </a:r>
          </a:p>
          <a:p>
            <a:pPr eaLnBrk="1" hangingPunct="1">
              <a:lnSpc>
                <a:spcPct val="90000"/>
              </a:lnSpc>
            </a:pPr>
            <a:r>
              <a:rPr lang="en-CA" sz="2800" smtClean="0"/>
              <a:t>Use of condoms can decrease risk of contracting syphilis</a:t>
            </a:r>
          </a:p>
          <a:p>
            <a:pPr eaLnBrk="1" hangingPunct="1">
              <a:lnSpc>
                <a:spcPct val="90000"/>
              </a:lnSpc>
            </a:pPr>
            <a:r>
              <a:rPr lang="en-CA" sz="2800" smtClean="0"/>
              <a:t>Avoid activities such as excessive alcohol and/or drug use that will increase likelihood of risky sexual behaviours</a:t>
            </a:r>
            <a:endParaRPr lang="en-US" sz="2800" smtClean="0"/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Treatment for syphilis is administration of penicillin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Herpes Simplex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/>
              <a:t>Herpes is the name given to a variety of viruses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This class of viruses generally causes blistering on the skin or mucous membranes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Herpes simplex virus 1 (HSV-1)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Most common type of herpes virus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Causes cold sores and blisters around the mouth, but can be responsible for sores around genitals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Herpes simplex virus 2 (HSV-2)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Causes blisters on the penis, inside the vagina, on the cervix, buttocks, pubic area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Types 2 herpes lesions can also occur in the mouth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Herpes Simplex 2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Herpes simplex 2 infected people have the virus and can spread it even between flare-ups of the disease when there are no signs of the infection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Transmission is through close contact of mucous membranes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Condoms help prevent infection, not 100% effective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Newborns can be infected during delivery, therefore caesarian delivery is recommended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Herpes Simplex 2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800" smtClean="0"/>
              <a:t>Herpes simplex viruses are not completely cleared from the system once a person is infected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Outbreaks can return, although with diminishing frequency and severity over time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Outbreaks often occur during periods of stress or sudden changes in body temperature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Treatment is by antiviral drugs which decrease the severity of the outbreak</a:t>
            </a:r>
          </a:p>
          <a:p>
            <a:pPr eaLnBrk="1" hangingPunct="1">
              <a:lnSpc>
                <a:spcPct val="80000"/>
              </a:lnSpc>
            </a:pPr>
            <a:r>
              <a:rPr lang="en-CA" sz="2800" smtClean="0"/>
              <a:t>Intense long-term stress is likely to cause a flare-up of the infection</a:t>
            </a:r>
            <a:endParaRPr lang="en-US" sz="280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Human Papilloma Virus (HPV)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/>
              <a:t>This infection is otherwise known as Genital Warts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HPV is the most common viral STI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HPV is a the name of a group of 100 or so viruses, some of which are sexually transmitted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Infection with this virus increases the chance of developing cervical cancer in women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Sexual partners can be unknowingly infected due to lack of symptoms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Risk factors include smoking, use of oral contraceptives, multiple sex partners, alcohol consumption at time of sexual activity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Human Papilloma Virus (HPV)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400" smtClean="0"/>
              <a:t>The virus is transmitted primarily through vaginal, anal and oral-genital sexual activity</a:t>
            </a:r>
          </a:p>
          <a:p>
            <a:pPr eaLnBrk="1" hangingPunct="1"/>
            <a:r>
              <a:rPr lang="en-US" sz="2400" smtClean="0"/>
              <a:t>Warts may appear from 3 weeks to 18 months after contact with an infected individual</a:t>
            </a:r>
          </a:p>
          <a:p>
            <a:pPr eaLnBrk="1" hangingPunct="1"/>
            <a:r>
              <a:rPr lang="en-US" sz="2400" smtClean="0"/>
              <a:t>There is a strong association between HPV infection and cancer of the cervix, vagina, vulva, urethra, penis and anus</a:t>
            </a:r>
          </a:p>
          <a:p>
            <a:pPr eaLnBrk="1" hangingPunct="1"/>
            <a:r>
              <a:rPr lang="en-US" sz="2400" smtClean="0"/>
              <a:t>Treatment of the warts is by freezing (cryosurgery), cauterization (use of heat), chemical removal, surgical removal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Effects of HPV Infection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Women with the infection should have annual Pap smears to detect any changes leading to cervical cancer</a:t>
            </a:r>
          </a:p>
          <a:p>
            <a:pPr eaLnBrk="1" hangingPunct="1"/>
            <a:r>
              <a:rPr lang="en-US" sz="2800" smtClean="0"/>
              <a:t>The genitals should be examined regularly</a:t>
            </a:r>
          </a:p>
          <a:p>
            <a:pPr eaLnBrk="1" hangingPunct="1"/>
            <a:r>
              <a:rPr lang="en-US" sz="2800" smtClean="0"/>
              <a:t>Men with genital warts should have the warts removed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HIV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HIV-human immunodeficiency virus is the virus liked to AIDS (Acquired Human Deficiency Syndrome)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At present, the greatest increase in infections is in the heterosexual community, although previously thought to be restricted to gays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Sub-Saharan Africa is the most severely hit region in the world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The Spread of HIV Infection and AIDS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HIV infection is a result of several factors such as:</a:t>
            </a:r>
          </a:p>
          <a:p>
            <a:pPr lvl="1" eaLnBrk="1" hangingPunct="1"/>
            <a:r>
              <a:rPr lang="en-US" sz="2400" smtClean="0"/>
              <a:t>Frequent sexual activity with multiple anonymous partners</a:t>
            </a:r>
          </a:p>
          <a:p>
            <a:pPr lvl="1" eaLnBrk="1" hangingPunct="1"/>
            <a:r>
              <a:rPr lang="en-US" sz="2400" smtClean="0"/>
              <a:t>High-risk sexual practices such as anal intercourse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Reducing the Risk of Infection with HIV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HIV lives in blood, semen, vaginal fluids, breast milk, and can be spread by these fluids in a single episode of exposure</a:t>
            </a:r>
          </a:p>
          <a:p>
            <a:pPr eaLnBrk="1" hangingPunct="1"/>
            <a:r>
              <a:rPr lang="en-US" smtClean="0"/>
              <a:t>Anal intercourse is an extremely high-risk behaviour associated with transmission of HIV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Reducing the Risk of Infection with HIV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High risk behaviours, such as having multiple sex partners, sex without condoms or virus-killing spermicides, sharing needles for drug use, greatly increase the chance of contracting the virus</a:t>
            </a:r>
          </a:p>
          <a:p>
            <a:pPr eaLnBrk="1" hangingPunct="1"/>
            <a:r>
              <a:rPr lang="en-US" sz="2800" smtClean="0"/>
              <a:t>Having another STI increases the risk 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HIV Infection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HIV has the ability to cause abnormalities in the immune system 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Once virus enters bloodstream, generalized symptoms appear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The symptoms are flu-like: swollen lymph nodes, fever and chills, diarrhea, weight loss, coughing and shortness of breath, persistent tiredness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HIV Infection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After initial symptoms, virus may lay dormant without signs for weeks or even years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The presence in the body of HIV unbalances normal cell-mediated immunity so that the body has lowered ability to fight off infections and destroy cancerous cells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Eventually, lymph nodes becomes enlarged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Brain involvement may be first sign in some instances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Default Design">
  <a:themeElements>
    <a:clrScheme name="1_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Default Design">
      <a:majorFont>
        <a:latin typeface="Franklin Gothic Medium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922</TotalTime>
  <Words>1546</Words>
  <Application>Microsoft Office PowerPoint</Application>
  <PresentationFormat>On-screen Show (4:3)</PresentationFormat>
  <Paragraphs>159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1_Default Design</vt:lpstr>
      <vt:lpstr>Healthy Sexuality &amp; Sexually Transmitted Infections  Pages 145-165</vt:lpstr>
      <vt:lpstr>Types of STIs</vt:lpstr>
      <vt:lpstr>Types of STIs</vt:lpstr>
      <vt:lpstr>Sexually Transmitted Infections (STIs)</vt:lpstr>
      <vt:lpstr>Sexually Transmitted Infections (STIs)</vt:lpstr>
      <vt:lpstr>Prevention of STIs</vt:lpstr>
      <vt:lpstr>Prevention of and Protection from STIs</vt:lpstr>
      <vt:lpstr>Types of STIs</vt:lpstr>
      <vt:lpstr>Types of STIs</vt:lpstr>
      <vt:lpstr>Gonorrhea (“the clap”)</vt:lpstr>
      <vt:lpstr>Gonorrhea</vt:lpstr>
      <vt:lpstr>Gonorrhea</vt:lpstr>
      <vt:lpstr>Gonorrhea</vt:lpstr>
      <vt:lpstr>Syphilis</vt:lpstr>
      <vt:lpstr>Syphilis</vt:lpstr>
      <vt:lpstr>Syphilis</vt:lpstr>
      <vt:lpstr>Prevention and Treatment of Syphilis</vt:lpstr>
      <vt:lpstr>Herpes Simplex</vt:lpstr>
      <vt:lpstr>Herpes Simplex 2</vt:lpstr>
      <vt:lpstr>Herpes Simplex 2</vt:lpstr>
      <vt:lpstr>Human Papilloma Virus (HPV)</vt:lpstr>
      <vt:lpstr>Human Papilloma Virus (HPV)</vt:lpstr>
      <vt:lpstr>Effects of HPV Infection</vt:lpstr>
      <vt:lpstr>HIV</vt:lpstr>
      <vt:lpstr>The Spread of HIV Infection and AIDS</vt:lpstr>
      <vt:lpstr>Reducing the Risk of Infection with HIV</vt:lpstr>
      <vt:lpstr>Reducing the Risk of Infection with HIV</vt:lpstr>
      <vt:lpstr>HIV Infection</vt:lpstr>
      <vt:lpstr>HIV Infection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Rehel Family</dc:creator>
  <cp:lastModifiedBy>Pat</cp:lastModifiedBy>
  <cp:revision>30</cp:revision>
  <dcterms:created xsi:type="dcterms:W3CDTF">2005-09-02T01:51:12Z</dcterms:created>
  <dcterms:modified xsi:type="dcterms:W3CDTF">2014-10-17T22:04:11Z</dcterms:modified>
</cp:coreProperties>
</file>