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81" r:id="rId2"/>
    <p:sldId id="291" r:id="rId3"/>
    <p:sldId id="290" r:id="rId4"/>
    <p:sldId id="289" r:id="rId5"/>
    <p:sldId id="335" r:id="rId6"/>
    <p:sldId id="336" r:id="rId7"/>
    <p:sldId id="292" r:id="rId8"/>
    <p:sldId id="351" r:id="rId9"/>
    <p:sldId id="352" r:id="rId10"/>
    <p:sldId id="355" r:id="rId11"/>
    <p:sldId id="356" r:id="rId12"/>
    <p:sldId id="361" r:id="rId13"/>
    <p:sldId id="363" r:id="rId14"/>
    <p:sldId id="365" r:id="rId15"/>
    <p:sldId id="366" r:id="rId16"/>
    <p:sldId id="378" r:id="rId17"/>
    <p:sldId id="372" r:id="rId18"/>
    <p:sldId id="373" r:id="rId19"/>
    <p:sldId id="374" r:id="rId20"/>
  </p:sldIdLst>
  <p:sldSz cx="9144000" cy="6858000" type="screen4x3"/>
  <p:notesSz cx="6858000" cy="9144000"/>
  <p:defaultTextStyle>
    <a:defPPr>
      <a:defRPr lang="en-CA"/>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620"/>
    <p:restoredTop sz="99512" autoAdjust="0"/>
  </p:normalViewPr>
  <p:slideViewPr>
    <p:cSldViewPr>
      <p:cViewPr varScale="1">
        <p:scale>
          <a:sx n="104" d="100"/>
          <a:sy n="104" d="100"/>
        </p:scale>
        <p:origin x="-90" y="-120"/>
      </p:cViewPr>
      <p:guideLst>
        <p:guide orient="horz" pos="2160"/>
        <p:guide pos="2880"/>
      </p:guideLst>
    </p:cSldViewPr>
  </p:slideViewPr>
  <p:notesTextViewPr>
    <p:cViewPr>
      <p:scale>
        <a:sx n="100" d="100"/>
        <a:sy n="100" d="100"/>
      </p:scale>
      <p:origin x="0" y="0"/>
    </p:cViewPr>
  </p:notesTextViewPr>
  <p:sorterViewPr>
    <p:cViewPr>
      <p:scale>
        <a:sx n="130" d="100"/>
        <a:sy n="13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3379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CA"/>
          </a:p>
        </p:txBody>
      </p:sp>
      <p:sp>
        <p:nvSpPr>
          <p:cNvPr id="337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379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3379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3379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6E7271F5-1074-4355-ABFC-98F15D313E09}" type="slidenum">
              <a:rPr lang="en-CA"/>
              <a:pPr/>
              <a:t>‹#›</a:t>
            </a:fld>
            <a:endParaRPr lang="en-CA"/>
          </a:p>
        </p:txBody>
      </p:sp>
    </p:spTree>
    <p:extLst>
      <p:ext uri="{BB962C8B-B14F-4D97-AF65-F5344CB8AC3E}">
        <p14:creationId xmlns:p14="http://schemas.microsoft.com/office/powerpoint/2010/main" val="326881988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68F02C-BD39-49CC-B567-ED72E249AA5D}" type="slidenum">
              <a:rPr lang="en-CA"/>
              <a:pPr/>
              <a:t>3</a:t>
            </a:fld>
            <a:endParaRPr lang="en-CA"/>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xfrm>
            <a:off x="914400" y="4343400"/>
            <a:ext cx="5029200" cy="4114800"/>
          </a:xfrm>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E7271F5-1074-4355-ABFC-98F15D313E09}" type="slidenum">
              <a:rPr lang="en-CA" smtClean="0"/>
              <a:pPr/>
              <a:t>7</a:t>
            </a:fld>
            <a:endParaRPr lang="en-CA"/>
          </a:p>
        </p:txBody>
      </p:sp>
    </p:spTree>
    <p:extLst>
      <p:ext uri="{BB962C8B-B14F-4D97-AF65-F5344CB8AC3E}">
        <p14:creationId xmlns:p14="http://schemas.microsoft.com/office/powerpoint/2010/main" val="3117217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lvl1pPr>
              <a:defRPr/>
            </a:lvl1pPr>
          </a:lstStyle>
          <a:p>
            <a:endParaRPr lang="en-CA" dirty="0"/>
          </a:p>
        </p:txBody>
      </p:sp>
      <p:sp>
        <p:nvSpPr>
          <p:cNvPr id="5" name="Footer Placeholder 4"/>
          <p:cNvSpPr>
            <a:spLocks noGrp="1"/>
          </p:cNvSpPr>
          <p:nvPr>
            <p:ph type="ftr" sz="quarter" idx="11"/>
          </p:nvPr>
        </p:nvSpPr>
        <p:spPr/>
        <p:txBody>
          <a:bodyPr/>
          <a:lstStyle>
            <a:lvl1pPr>
              <a:defRPr/>
            </a:lvl1pPr>
          </a:lstStyle>
          <a:p>
            <a:r>
              <a:rPr lang="en-CA"/>
              <a:t>Dr. L. Kilmurray</a:t>
            </a:r>
          </a:p>
        </p:txBody>
      </p:sp>
      <p:sp>
        <p:nvSpPr>
          <p:cNvPr id="6" name="Slide Number Placeholder 5"/>
          <p:cNvSpPr>
            <a:spLocks noGrp="1"/>
          </p:cNvSpPr>
          <p:nvPr>
            <p:ph type="sldNum" sz="quarter" idx="12"/>
          </p:nvPr>
        </p:nvSpPr>
        <p:spPr/>
        <p:txBody>
          <a:bodyPr/>
          <a:lstStyle>
            <a:lvl1pPr>
              <a:defRPr/>
            </a:lvl1pPr>
          </a:lstStyle>
          <a:p>
            <a:fld id="{9AE5161F-1BB2-4A69-944E-BA965560B5B1}" type="slidenum">
              <a:rPr lang="en-CA"/>
              <a:pPr/>
              <a:t>‹#›</a:t>
            </a:fld>
            <a:endParaRPr lang="en-CA"/>
          </a:p>
        </p:txBody>
      </p:sp>
    </p:spTree>
    <p:extLst>
      <p:ext uri="{BB962C8B-B14F-4D97-AF65-F5344CB8AC3E}">
        <p14:creationId xmlns:p14="http://schemas.microsoft.com/office/powerpoint/2010/main" val="29890770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CA" dirty="0"/>
          </a:p>
        </p:txBody>
      </p:sp>
      <p:sp>
        <p:nvSpPr>
          <p:cNvPr id="5" name="Footer Placeholder 4"/>
          <p:cNvSpPr>
            <a:spLocks noGrp="1"/>
          </p:cNvSpPr>
          <p:nvPr>
            <p:ph type="ftr" sz="quarter" idx="11"/>
          </p:nvPr>
        </p:nvSpPr>
        <p:spPr/>
        <p:txBody>
          <a:bodyPr/>
          <a:lstStyle>
            <a:lvl1pPr>
              <a:defRPr/>
            </a:lvl1pPr>
          </a:lstStyle>
          <a:p>
            <a:r>
              <a:rPr lang="en-CA"/>
              <a:t>Dr. L. Kilmurray</a:t>
            </a:r>
          </a:p>
        </p:txBody>
      </p:sp>
      <p:sp>
        <p:nvSpPr>
          <p:cNvPr id="6" name="Slide Number Placeholder 5"/>
          <p:cNvSpPr>
            <a:spLocks noGrp="1"/>
          </p:cNvSpPr>
          <p:nvPr>
            <p:ph type="sldNum" sz="quarter" idx="12"/>
          </p:nvPr>
        </p:nvSpPr>
        <p:spPr/>
        <p:txBody>
          <a:bodyPr/>
          <a:lstStyle>
            <a:lvl1pPr>
              <a:defRPr/>
            </a:lvl1pPr>
          </a:lstStyle>
          <a:p>
            <a:fld id="{B2E51522-1CCD-4E3D-8A9B-2CD2FEB67075}" type="slidenum">
              <a:rPr lang="en-CA"/>
              <a:pPr/>
              <a:t>‹#›</a:t>
            </a:fld>
            <a:endParaRPr lang="en-CA"/>
          </a:p>
        </p:txBody>
      </p:sp>
    </p:spTree>
    <p:extLst>
      <p:ext uri="{BB962C8B-B14F-4D97-AF65-F5344CB8AC3E}">
        <p14:creationId xmlns:p14="http://schemas.microsoft.com/office/powerpoint/2010/main" val="213107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CA" dirty="0"/>
          </a:p>
        </p:txBody>
      </p:sp>
      <p:sp>
        <p:nvSpPr>
          <p:cNvPr id="5" name="Footer Placeholder 4"/>
          <p:cNvSpPr>
            <a:spLocks noGrp="1"/>
          </p:cNvSpPr>
          <p:nvPr>
            <p:ph type="ftr" sz="quarter" idx="11"/>
          </p:nvPr>
        </p:nvSpPr>
        <p:spPr/>
        <p:txBody>
          <a:bodyPr/>
          <a:lstStyle>
            <a:lvl1pPr>
              <a:defRPr/>
            </a:lvl1pPr>
          </a:lstStyle>
          <a:p>
            <a:r>
              <a:rPr lang="en-CA"/>
              <a:t>Dr. L. Kilmurray</a:t>
            </a:r>
          </a:p>
        </p:txBody>
      </p:sp>
      <p:sp>
        <p:nvSpPr>
          <p:cNvPr id="6" name="Slide Number Placeholder 5"/>
          <p:cNvSpPr>
            <a:spLocks noGrp="1"/>
          </p:cNvSpPr>
          <p:nvPr>
            <p:ph type="sldNum" sz="quarter" idx="12"/>
          </p:nvPr>
        </p:nvSpPr>
        <p:spPr/>
        <p:txBody>
          <a:bodyPr/>
          <a:lstStyle>
            <a:lvl1pPr>
              <a:defRPr/>
            </a:lvl1pPr>
          </a:lstStyle>
          <a:p>
            <a:fld id="{A950CFF1-6E0E-4E82-A7AC-E4CDBF7B8615}" type="slidenum">
              <a:rPr lang="en-CA"/>
              <a:pPr/>
              <a:t>‹#›</a:t>
            </a:fld>
            <a:endParaRPr lang="en-CA"/>
          </a:p>
        </p:txBody>
      </p:sp>
    </p:spTree>
    <p:extLst>
      <p:ext uri="{BB962C8B-B14F-4D97-AF65-F5344CB8AC3E}">
        <p14:creationId xmlns:p14="http://schemas.microsoft.com/office/powerpoint/2010/main" val="40131679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381000" y="14478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572000" y="14478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lvl1pPr>
              <a:defRPr/>
            </a:lvl1pPr>
          </a:lstStyle>
          <a:p>
            <a:endParaRPr lang="en-CA" dirty="0"/>
          </a:p>
        </p:txBody>
      </p:sp>
      <p:sp>
        <p:nvSpPr>
          <p:cNvPr id="6" name="Footer Placeholder 5"/>
          <p:cNvSpPr>
            <a:spLocks noGrp="1"/>
          </p:cNvSpPr>
          <p:nvPr>
            <p:ph type="ftr" sz="quarter" idx="11"/>
          </p:nvPr>
        </p:nvSpPr>
        <p:spPr/>
        <p:txBody>
          <a:bodyPr/>
          <a:lstStyle>
            <a:lvl1pPr>
              <a:defRPr/>
            </a:lvl1pPr>
          </a:lstStyle>
          <a:p>
            <a:r>
              <a:rPr lang="en-CA"/>
              <a:t>Dr. L. Kilmurray</a:t>
            </a:r>
          </a:p>
        </p:txBody>
      </p:sp>
      <p:sp>
        <p:nvSpPr>
          <p:cNvPr id="7" name="Slide Number Placeholder 6"/>
          <p:cNvSpPr>
            <a:spLocks noGrp="1"/>
          </p:cNvSpPr>
          <p:nvPr>
            <p:ph type="sldNum" sz="quarter" idx="12"/>
          </p:nvPr>
        </p:nvSpPr>
        <p:spPr/>
        <p:txBody>
          <a:bodyPr/>
          <a:lstStyle>
            <a:lvl1pPr>
              <a:defRPr/>
            </a:lvl1pPr>
          </a:lstStyle>
          <a:p>
            <a:fld id="{F890ECE6-62D1-441B-A29C-25A72F680BEC}" type="slidenum">
              <a:rPr lang="en-CA"/>
              <a:pPr/>
              <a:t>‹#›</a:t>
            </a:fld>
            <a:endParaRPr lang="en-CA"/>
          </a:p>
        </p:txBody>
      </p:sp>
    </p:spTree>
    <p:extLst>
      <p:ext uri="{BB962C8B-B14F-4D97-AF65-F5344CB8AC3E}">
        <p14:creationId xmlns:p14="http://schemas.microsoft.com/office/powerpoint/2010/main" val="303965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lvl1pPr>
              <a:defRPr/>
            </a:lvl1pPr>
          </a:lstStyle>
          <a:p>
            <a:endParaRPr lang="en-CA" dirty="0"/>
          </a:p>
        </p:txBody>
      </p:sp>
      <p:sp>
        <p:nvSpPr>
          <p:cNvPr id="8" name="Footer Placeholder 7"/>
          <p:cNvSpPr>
            <a:spLocks noGrp="1"/>
          </p:cNvSpPr>
          <p:nvPr>
            <p:ph type="ftr" sz="quarter" idx="11"/>
          </p:nvPr>
        </p:nvSpPr>
        <p:spPr/>
        <p:txBody>
          <a:bodyPr/>
          <a:lstStyle>
            <a:lvl1pPr>
              <a:defRPr/>
            </a:lvl1pPr>
          </a:lstStyle>
          <a:p>
            <a:r>
              <a:rPr lang="en-CA"/>
              <a:t>Dr. L. Kilmurray</a:t>
            </a:r>
          </a:p>
        </p:txBody>
      </p:sp>
      <p:sp>
        <p:nvSpPr>
          <p:cNvPr id="9" name="Slide Number Placeholder 8"/>
          <p:cNvSpPr>
            <a:spLocks noGrp="1"/>
          </p:cNvSpPr>
          <p:nvPr>
            <p:ph type="sldNum" sz="quarter" idx="12"/>
          </p:nvPr>
        </p:nvSpPr>
        <p:spPr/>
        <p:txBody>
          <a:bodyPr/>
          <a:lstStyle>
            <a:lvl1pPr>
              <a:defRPr/>
            </a:lvl1pPr>
          </a:lstStyle>
          <a:p>
            <a:fld id="{A13F83B6-B1ED-41B5-9887-2F3A92258ABC}" type="slidenum">
              <a:rPr lang="en-CA"/>
              <a:pPr/>
              <a:t>‹#›</a:t>
            </a:fld>
            <a:endParaRPr lang="en-CA"/>
          </a:p>
        </p:txBody>
      </p:sp>
    </p:spTree>
    <p:extLst>
      <p:ext uri="{BB962C8B-B14F-4D97-AF65-F5344CB8AC3E}">
        <p14:creationId xmlns:p14="http://schemas.microsoft.com/office/powerpoint/2010/main" val="20850449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lvl1pPr>
              <a:defRPr/>
            </a:lvl1pPr>
          </a:lstStyle>
          <a:p>
            <a:endParaRPr lang="en-CA" dirty="0"/>
          </a:p>
        </p:txBody>
      </p:sp>
      <p:sp>
        <p:nvSpPr>
          <p:cNvPr id="4" name="Footer Placeholder 3"/>
          <p:cNvSpPr>
            <a:spLocks noGrp="1"/>
          </p:cNvSpPr>
          <p:nvPr>
            <p:ph type="ftr" sz="quarter" idx="11"/>
          </p:nvPr>
        </p:nvSpPr>
        <p:spPr/>
        <p:txBody>
          <a:bodyPr/>
          <a:lstStyle>
            <a:lvl1pPr>
              <a:defRPr/>
            </a:lvl1pPr>
          </a:lstStyle>
          <a:p>
            <a:r>
              <a:rPr lang="en-CA"/>
              <a:t>Dr. L. Kilmurray</a:t>
            </a:r>
          </a:p>
        </p:txBody>
      </p:sp>
      <p:sp>
        <p:nvSpPr>
          <p:cNvPr id="5" name="Slide Number Placeholder 4"/>
          <p:cNvSpPr>
            <a:spLocks noGrp="1"/>
          </p:cNvSpPr>
          <p:nvPr>
            <p:ph type="sldNum" sz="quarter" idx="12"/>
          </p:nvPr>
        </p:nvSpPr>
        <p:spPr/>
        <p:txBody>
          <a:bodyPr/>
          <a:lstStyle>
            <a:lvl1pPr>
              <a:defRPr/>
            </a:lvl1pPr>
          </a:lstStyle>
          <a:p>
            <a:fld id="{487C43DC-D2FA-411B-91BC-30C714814F0B}" type="slidenum">
              <a:rPr lang="en-CA"/>
              <a:pPr/>
              <a:t>‹#›</a:t>
            </a:fld>
            <a:endParaRPr lang="en-CA"/>
          </a:p>
        </p:txBody>
      </p:sp>
    </p:spTree>
    <p:extLst>
      <p:ext uri="{BB962C8B-B14F-4D97-AF65-F5344CB8AC3E}">
        <p14:creationId xmlns:p14="http://schemas.microsoft.com/office/powerpoint/2010/main" val="3643649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dirty="0"/>
          </a:p>
        </p:txBody>
      </p:sp>
      <p:sp>
        <p:nvSpPr>
          <p:cNvPr id="3" name="Footer Placeholder 2"/>
          <p:cNvSpPr>
            <a:spLocks noGrp="1"/>
          </p:cNvSpPr>
          <p:nvPr>
            <p:ph type="ftr" sz="quarter" idx="11"/>
          </p:nvPr>
        </p:nvSpPr>
        <p:spPr/>
        <p:txBody>
          <a:bodyPr/>
          <a:lstStyle>
            <a:lvl1pPr>
              <a:defRPr/>
            </a:lvl1pPr>
          </a:lstStyle>
          <a:p>
            <a:r>
              <a:rPr lang="en-CA"/>
              <a:t>Dr. L. Kilmurray</a:t>
            </a:r>
          </a:p>
        </p:txBody>
      </p:sp>
      <p:sp>
        <p:nvSpPr>
          <p:cNvPr id="4" name="Slide Number Placeholder 3"/>
          <p:cNvSpPr>
            <a:spLocks noGrp="1"/>
          </p:cNvSpPr>
          <p:nvPr>
            <p:ph type="sldNum" sz="quarter" idx="12"/>
          </p:nvPr>
        </p:nvSpPr>
        <p:spPr/>
        <p:txBody>
          <a:bodyPr/>
          <a:lstStyle>
            <a:lvl1pPr>
              <a:defRPr/>
            </a:lvl1pPr>
          </a:lstStyle>
          <a:p>
            <a:fld id="{1A2A7D45-A64F-4F56-90E4-1F768C274802}" type="slidenum">
              <a:rPr lang="en-CA"/>
              <a:pPr/>
              <a:t>‹#›</a:t>
            </a:fld>
            <a:endParaRPr lang="en-CA"/>
          </a:p>
        </p:txBody>
      </p:sp>
    </p:spTree>
    <p:extLst>
      <p:ext uri="{BB962C8B-B14F-4D97-AF65-F5344CB8AC3E}">
        <p14:creationId xmlns:p14="http://schemas.microsoft.com/office/powerpoint/2010/main" val="341552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CA" dirty="0"/>
          </a:p>
        </p:txBody>
      </p:sp>
      <p:sp>
        <p:nvSpPr>
          <p:cNvPr id="6" name="Footer Placeholder 5"/>
          <p:cNvSpPr>
            <a:spLocks noGrp="1"/>
          </p:cNvSpPr>
          <p:nvPr>
            <p:ph type="ftr" sz="quarter" idx="11"/>
          </p:nvPr>
        </p:nvSpPr>
        <p:spPr/>
        <p:txBody>
          <a:bodyPr/>
          <a:lstStyle>
            <a:lvl1pPr>
              <a:defRPr/>
            </a:lvl1pPr>
          </a:lstStyle>
          <a:p>
            <a:r>
              <a:rPr lang="en-CA"/>
              <a:t>Dr. L. Kilmurray</a:t>
            </a:r>
          </a:p>
        </p:txBody>
      </p:sp>
      <p:sp>
        <p:nvSpPr>
          <p:cNvPr id="7" name="Slide Number Placeholder 6"/>
          <p:cNvSpPr>
            <a:spLocks noGrp="1"/>
          </p:cNvSpPr>
          <p:nvPr>
            <p:ph type="sldNum" sz="quarter" idx="12"/>
          </p:nvPr>
        </p:nvSpPr>
        <p:spPr/>
        <p:txBody>
          <a:bodyPr/>
          <a:lstStyle>
            <a:lvl1pPr>
              <a:defRPr/>
            </a:lvl1pPr>
          </a:lstStyle>
          <a:p>
            <a:fld id="{3EA5BD9B-713C-4102-A630-02DA264A5376}" type="slidenum">
              <a:rPr lang="en-CA"/>
              <a:pPr/>
              <a:t>‹#›</a:t>
            </a:fld>
            <a:endParaRPr lang="en-CA"/>
          </a:p>
        </p:txBody>
      </p:sp>
    </p:spTree>
    <p:extLst>
      <p:ext uri="{BB962C8B-B14F-4D97-AF65-F5344CB8AC3E}">
        <p14:creationId xmlns:p14="http://schemas.microsoft.com/office/powerpoint/2010/main" val="1279620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CA" dirty="0"/>
          </a:p>
        </p:txBody>
      </p:sp>
      <p:sp>
        <p:nvSpPr>
          <p:cNvPr id="6" name="Footer Placeholder 5"/>
          <p:cNvSpPr>
            <a:spLocks noGrp="1"/>
          </p:cNvSpPr>
          <p:nvPr>
            <p:ph type="ftr" sz="quarter" idx="11"/>
          </p:nvPr>
        </p:nvSpPr>
        <p:spPr/>
        <p:txBody>
          <a:bodyPr/>
          <a:lstStyle>
            <a:lvl1pPr>
              <a:defRPr/>
            </a:lvl1pPr>
          </a:lstStyle>
          <a:p>
            <a:r>
              <a:rPr lang="en-CA"/>
              <a:t>Dr. L. Kilmurray</a:t>
            </a:r>
          </a:p>
        </p:txBody>
      </p:sp>
      <p:sp>
        <p:nvSpPr>
          <p:cNvPr id="7" name="Slide Number Placeholder 6"/>
          <p:cNvSpPr>
            <a:spLocks noGrp="1"/>
          </p:cNvSpPr>
          <p:nvPr>
            <p:ph type="sldNum" sz="quarter" idx="12"/>
          </p:nvPr>
        </p:nvSpPr>
        <p:spPr/>
        <p:txBody>
          <a:bodyPr/>
          <a:lstStyle>
            <a:lvl1pPr>
              <a:defRPr/>
            </a:lvl1pPr>
          </a:lstStyle>
          <a:p>
            <a:fld id="{68E36CB5-8B50-4F0B-B0F8-A560C25CFA87}" type="slidenum">
              <a:rPr lang="en-CA"/>
              <a:pPr/>
              <a:t>‹#›</a:t>
            </a:fld>
            <a:endParaRPr lang="en-CA"/>
          </a:p>
        </p:txBody>
      </p:sp>
    </p:spTree>
    <p:extLst>
      <p:ext uri="{BB962C8B-B14F-4D97-AF65-F5344CB8AC3E}">
        <p14:creationId xmlns:p14="http://schemas.microsoft.com/office/powerpoint/2010/main" val="3975204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CA" dirty="0"/>
          </a:p>
        </p:txBody>
      </p:sp>
      <p:sp>
        <p:nvSpPr>
          <p:cNvPr id="5" name="Footer Placeholder 4"/>
          <p:cNvSpPr>
            <a:spLocks noGrp="1"/>
          </p:cNvSpPr>
          <p:nvPr>
            <p:ph type="ftr" sz="quarter" idx="11"/>
          </p:nvPr>
        </p:nvSpPr>
        <p:spPr/>
        <p:txBody>
          <a:bodyPr/>
          <a:lstStyle>
            <a:lvl1pPr>
              <a:defRPr/>
            </a:lvl1pPr>
          </a:lstStyle>
          <a:p>
            <a:r>
              <a:rPr lang="en-CA"/>
              <a:t>Dr. L. Kilmurray</a:t>
            </a:r>
          </a:p>
        </p:txBody>
      </p:sp>
      <p:sp>
        <p:nvSpPr>
          <p:cNvPr id="6" name="Slide Number Placeholder 5"/>
          <p:cNvSpPr>
            <a:spLocks noGrp="1"/>
          </p:cNvSpPr>
          <p:nvPr>
            <p:ph type="sldNum" sz="quarter" idx="12"/>
          </p:nvPr>
        </p:nvSpPr>
        <p:spPr/>
        <p:txBody>
          <a:bodyPr/>
          <a:lstStyle>
            <a:lvl1pPr>
              <a:defRPr/>
            </a:lvl1pPr>
          </a:lstStyle>
          <a:p>
            <a:fld id="{1D3C6DEB-04C0-483A-B3F1-48DD2C8CC188}" type="slidenum">
              <a:rPr lang="en-CA"/>
              <a:pPr/>
              <a:t>‹#›</a:t>
            </a:fld>
            <a:endParaRPr lang="en-CA"/>
          </a:p>
        </p:txBody>
      </p:sp>
    </p:spTree>
    <p:extLst>
      <p:ext uri="{BB962C8B-B14F-4D97-AF65-F5344CB8AC3E}">
        <p14:creationId xmlns:p14="http://schemas.microsoft.com/office/powerpoint/2010/main" val="1839151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10350" y="274638"/>
            <a:ext cx="2076450" cy="56991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381000" y="274638"/>
            <a:ext cx="6076950" cy="5699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lvl1pPr>
              <a:defRPr/>
            </a:lvl1pPr>
          </a:lstStyle>
          <a:p>
            <a:endParaRPr lang="en-CA" dirty="0"/>
          </a:p>
        </p:txBody>
      </p:sp>
      <p:sp>
        <p:nvSpPr>
          <p:cNvPr id="5" name="Footer Placeholder 4"/>
          <p:cNvSpPr>
            <a:spLocks noGrp="1"/>
          </p:cNvSpPr>
          <p:nvPr>
            <p:ph type="ftr" sz="quarter" idx="11"/>
          </p:nvPr>
        </p:nvSpPr>
        <p:spPr/>
        <p:txBody>
          <a:bodyPr/>
          <a:lstStyle>
            <a:lvl1pPr>
              <a:defRPr/>
            </a:lvl1pPr>
          </a:lstStyle>
          <a:p>
            <a:r>
              <a:rPr lang="en-CA"/>
              <a:t>Dr. L. Kilmurray</a:t>
            </a:r>
          </a:p>
        </p:txBody>
      </p:sp>
      <p:sp>
        <p:nvSpPr>
          <p:cNvPr id="6" name="Slide Number Placeholder 5"/>
          <p:cNvSpPr>
            <a:spLocks noGrp="1"/>
          </p:cNvSpPr>
          <p:nvPr>
            <p:ph type="sldNum" sz="quarter" idx="12"/>
          </p:nvPr>
        </p:nvSpPr>
        <p:spPr/>
        <p:txBody>
          <a:bodyPr/>
          <a:lstStyle>
            <a:lvl1pPr>
              <a:defRPr/>
            </a:lvl1pPr>
          </a:lstStyle>
          <a:p>
            <a:fld id="{C5881502-CF02-43B4-BD7B-280C913A208F}" type="slidenum">
              <a:rPr lang="en-CA"/>
              <a:pPr/>
              <a:t>‹#›</a:t>
            </a:fld>
            <a:endParaRPr lang="en-CA"/>
          </a:p>
        </p:txBody>
      </p:sp>
    </p:spTree>
    <p:extLst>
      <p:ext uri="{BB962C8B-B14F-4D97-AF65-F5344CB8AC3E}">
        <p14:creationId xmlns:p14="http://schemas.microsoft.com/office/powerpoint/2010/main" val="2123983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381000" y="14478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lipArt Placeholder 3"/>
          <p:cNvSpPr>
            <a:spLocks noGrp="1"/>
          </p:cNvSpPr>
          <p:nvPr>
            <p:ph type="clipArt" sz="half" idx="2"/>
          </p:nvPr>
        </p:nvSpPr>
        <p:spPr>
          <a:xfrm>
            <a:off x="4572000" y="1447800"/>
            <a:ext cx="4038600" cy="4525963"/>
          </a:xfrm>
        </p:spPr>
        <p:txBody>
          <a:bodyPr/>
          <a:lstStyle/>
          <a:p>
            <a:endParaRPr lang="en-CA"/>
          </a:p>
        </p:txBody>
      </p:sp>
      <p:sp>
        <p:nvSpPr>
          <p:cNvPr id="5" name="Date Placeholder 4"/>
          <p:cNvSpPr>
            <a:spLocks noGrp="1"/>
          </p:cNvSpPr>
          <p:nvPr>
            <p:ph type="dt" sz="half" idx="10"/>
          </p:nvPr>
        </p:nvSpPr>
        <p:spPr>
          <a:xfrm>
            <a:off x="228600" y="6381750"/>
            <a:ext cx="2133600" cy="476250"/>
          </a:xfrm>
        </p:spPr>
        <p:txBody>
          <a:bodyPr/>
          <a:lstStyle>
            <a:lvl1pPr>
              <a:defRPr/>
            </a:lvl1pPr>
          </a:lstStyle>
          <a:p>
            <a:endParaRPr lang="en-CA" dirty="0"/>
          </a:p>
        </p:txBody>
      </p:sp>
      <p:sp>
        <p:nvSpPr>
          <p:cNvPr id="6" name="Footer Placeholder 5"/>
          <p:cNvSpPr>
            <a:spLocks noGrp="1"/>
          </p:cNvSpPr>
          <p:nvPr>
            <p:ph type="ftr" sz="quarter" idx="11"/>
          </p:nvPr>
        </p:nvSpPr>
        <p:spPr>
          <a:xfrm>
            <a:off x="6248400" y="6381750"/>
            <a:ext cx="2895600" cy="476250"/>
          </a:xfrm>
        </p:spPr>
        <p:txBody>
          <a:bodyPr/>
          <a:lstStyle>
            <a:lvl1pPr>
              <a:defRPr/>
            </a:lvl1pPr>
          </a:lstStyle>
          <a:p>
            <a:r>
              <a:rPr lang="en-CA"/>
              <a:t>Dr. L. Kilmurray</a:t>
            </a:r>
          </a:p>
        </p:txBody>
      </p:sp>
      <p:sp>
        <p:nvSpPr>
          <p:cNvPr id="7" name="Slide Number Placeholder 6"/>
          <p:cNvSpPr>
            <a:spLocks noGrp="1"/>
          </p:cNvSpPr>
          <p:nvPr>
            <p:ph type="sldNum" sz="quarter" idx="12"/>
          </p:nvPr>
        </p:nvSpPr>
        <p:spPr>
          <a:xfrm>
            <a:off x="6172200" y="5410200"/>
            <a:ext cx="2133600" cy="476250"/>
          </a:xfrm>
        </p:spPr>
        <p:txBody>
          <a:bodyPr/>
          <a:lstStyle>
            <a:lvl1pPr>
              <a:defRPr/>
            </a:lvl1pPr>
          </a:lstStyle>
          <a:p>
            <a:fld id="{CA9C1391-DC05-4D53-9A37-5AB7E5D26D02}" type="slidenum">
              <a:rPr lang="en-CA"/>
              <a:pPr/>
              <a:t>‹#›</a:t>
            </a:fld>
            <a:endParaRPr lang="en-CA"/>
          </a:p>
        </p:txBody>
      </p:sp>
    </p:spTree>
    <p:extLst>
      <p:ext uri="{BB962C8B-B14F-4D97-AF65-F5344CB8AC3E}">
        <p14:creationId xmlns:p14="http://schemas.microsoft.com/office/powerpoint/2010/main" val="7799015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reserve="1">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CA"/>
          </a:p>
        </p:txBody>
      </p:sp>
      <p:sp>
        <p:nvSpPr>
          <p:cNvPr id="3" name="ClipArt Placeholder 2"/>
          <p:cNvSpPr>
            <a:spLocks noGrp="1"/>
          </p:cNvSpPr>
          <p:nvPr>
            <p:ph type="clipArt" sz="half" idx="1"/>
          </p:nvPr>
        </p:nvSpPr>
        <p:spPr>
          <a:xfrm>
            <a:off x="381000" y="1447800"/>
            <a:ext cx="4038600" cy="4525963"/>
          </a:xfrm>
        </p:spPr>
        <p:txBody>
          <a:bodyPr/>
          <a:lstStyle/>
          <a:p>
            <a:endParaRPr lang="en-CA"/>
          </a:p>
        </p:txBody>
      </p:sp>
      <p:sp>
        <p:nvSpPr>
          <p:cNvPr id="4" name="Text Placeholder 3"/>
          <p:cNvSpPr>
            <a:spLocks noGrp="1"/>
          </p:cNvSpPr>
          <p:nvPr>
            <p:ph type="body" sz="half" idx="2"/>
          </p:nvPr>
        </p:nvSpPr>
        <p:spPr>
          <a:xfrm>
            <a:off x="4572000" y="14478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a:xfrm>
            <a:off x="228600" y="6381750"/>
            <a:ext cx="2133600" cy="476250"/>
          </a:xfrm>
        </p:spPr>
        <p:txBody>
          <a:bodyPr/>
          <a:lstStyle>
            <a:lvl1pPr>
              <a:defRPr/>
            </a:lvl1pPr>
          </a:lstStyle>
          <a:p>
            <a:endParaRPr lang="en-CA" dirty="0"/>
          </a:p>
        </p:txBody>
      </p:sp>
      <p:sp>
        <p:nvSpPr>
          <p:cNvPr id="6" name="Footer Placeholder 5"/>
          <p:cNvSpPr>
            <a:spLocks noGrp="1"/>
          </p:cNvSpPr>
          <p:nvPr>
            <p:ph type="ftr" sz="quarter" idx="11"/>
          </p:nvPr>
        </p:nvSpPr>
        <p:spPr>
          <a:xfrm>
            <a:off x="6248400" y="6381750"/>
            <a:ext cx="2895600" cy="476250"/>
          </a:xfrm>
        </p:spPr>
        <p:txBody>
          <a:bodyPr/>
          <a:lstStyle>
            <a:lvl1pPr>
              <a:defRPr/>
            </a:lvl1pPr>
          </a:lstStyle>
          <a:p>
            <a:r>
              <a:rPr lang="en-CA"/>
              <a:t>Dr. L. Kilmurray</a:t>
            </a:r>
          </a:p>
        </p:txBody>
      </p:sp>
      <p:sp>
        <p:nvSpPr>
          <p:cNvPr id="7" name="Slide Number Placeholder 6"/>
          <p:cNvSpPr>
            <a:spLocks noGrp="1"/>
          </p:cNvSpPr>
          <p:nvPr>
            <p:ph type="sldNum" sz="quarter" idx="12"/>
          </p:nvPr>
        </p:nvSpPr>
        <p:spPr>
          <a:xfrm>
            <a:off x="6172200" y="5410200"/>
            <a:ext cx="2133600" cy="476250"/>
          </a:xfrm>
        </p:spPr>
        <p:txBody>
          <a:bodyPr/>
          <a:lstStyle>
            <a:lvl1pPr>
              <a:defRPr/>
            </a:lvl1pPr>
          </a:lstStyle>
          <a:p>
            <a:fld id="{267E954C-6836-404A-8DBC-3A7A47D5A4ED}" type="slidenum">
              <a:rPr lang="en-CA"/>
              <a:pPr/>
              <a:t>‹#›</a:t>
            </a:fld>
            <a:endParaRPr lang="en-CA"/>
          </a:p>
        </p:txBody>
      </p:sp>
    </p:spTree>
    <p:extLst>
      <p:ext uri="{BB962C8B-B14F-4D97-AF65-F5344CB8AC3E}">
        <p14:creationId xmlns:p14="http://schemas.microsoft.com/office/powerpoint/2010/main" val="499257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CA"/>
          </a:p>
        </p:txBody>
      </p:sp>
      <p:sp>
        <p:nvSpPr>
          <p:cNvPr id="3" name="Table Placeholder 2"/>
          <p:cNvSpPr>
            <a:spLocks noGrp="1"/>
          </p:cNvSpPr>
          <p:nvPr>
            <p:ph type="tbl" idx="1"/>
          </p:nvPr>
        </p:nvSpPr>
        <p:spPr>
          <a:xfrm>
            <a:off x="381000" y="1447800"/>
            <a:ext cx="8229600" cy="4525963"/>
          </a:xfrm>
        </p:spPr>
        <p:txBody>
          <a:bodyPr/>
          <a:lstStyle/>
          <a:p>
            <a:endParaRPr lang="en-CA"/>
          </a:p>
        </p:txBody>
      </p:sp>
      <p:sp>
        <p:nvSpPr>
          <p:cNvPr id="4" name="Date Placeholder 3"/>
          <p:cNvSpPr>
            <a:spLocks noGrp="1"/>
          </p:cNvSpPr>
          <p:nvPr>
            <p:ph type="dt" sz="half" idx="10"/>
          </p:nvPr>
        </p:nvSpPr>
        <p:spPr>
          <a:xfrm>
            <a:off x="228600" y="6381750"/>
            <a:ext cx="2133600" cy="476250"/>
          </a:xfrm>
        </p:spPr>
        <p:txBody>
          <a:bodyPr/>
          <a:lstStyle>
            <a:lvl1pPr>
              <a:defRPr/>
            </a:lvl1pPr>
          </a:lstStyle>
          <a:p>
            <a:endParaRPr lang="en-CA" dirty="0"/>
          </a:p>
        </p:txBody>
      </p:sp>
      <p:sp>
        <p:nvSpPr>
          <p:cNvPr id="5" name="Footer Placeholder 4"/>
          <p:cNvSpPr>
            <a:spLocks noGrp="1"/>
          </p:cNvSpPr>
          <p:nvPr>
            <p:ph type="ftr" sz="quarter" idx="11"/>
          </p:nvPr>
        </p:nvSpPr>
        <p:spPr>
          <a:xfrm>
            <a:off x="6248400" y="6381750"/>
            <a:ext cx="2895600" cy="476250"/>
          </a:xfrm>
        </p:spPr>
        <p:txBody>
          <a:bodyPr/>
          <a:lstStyle>
            <a:lvl1pPr>
              <a:defRPr/>
            </a:lvl1pPr>
          </a:lstStyle>
          <a:p>
            <a:r>
              <a:rPr lang="en-CA"/>
              <a:t>Dr. L. Kilmurray</a:t>
            </a:r>
          </a:p>
        </p:txBody>
      </p:sp>
      <p:sp>
        <p:nvSpPr>
          <p:cNvPr id="6" name="Slide Number Placeholder 5"/>
          <p:cNvSpPr>
            <a:spLocks noGrp="1"/>
          </p:cNvSpPr>
          <p:nvPr>
            <p:ph type="sldNum" sz="quarter" idx="12"/>
          </p:nvPr>
        </p:nvSpPr>
        <p:spPr>
          <a:xfrm>
            <a:off x="6172200" y="5410200"/>
            <a:ext cx="2133600" cy="476250"/>
          </a:xfrm>
        </p:spPr>
        <p:txBody>
          <a:bodyPr/>
          <a:lstStyle>
            <a:lvl1pPr>
              <a:defRPr/>
            </a:lvl1pPr>
          </a:lstStyle>
          <a:p>
            <a:fld id="{FDC0B95B-E7A2-4C25-B126-CE1411958C9C}" type="slidenum">
              <a:rPr lang="en-CA"/>
              <a:pPr/>
              <a:t>‹#›</a:t>
            </a:fld>
            <a:endParaRPr lang="en-CA"/>
          </a:p>
        </p:txBody>
      </p:sp>
    </p:spTree>
    <p:extLst>
      <p:ext uri="{BB962C8B-B14F-4D97-AF65-F5344CB8AC3E}">
        <p14:creationId xmlns:p14="http://schemas.microsoft.com/office/powerpoint/2010/main" val="2769047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CA" smtClean="0"/>
              <a:t>Click to edit Master title style</a:t>
            </a:r>
          </a:p>
        </p:txBody>
      </p:sp>
      <p:sp>
        <p:nvSpPr>
          <p:cNvPr id="1027" name="Rectangle 3"/>
          <p:cNvSpPr>
            <a:spLocks noGrp="1" noChangeArrowheads="1"/>
          </p:cNvSpPr>
          <p:nvPr>
            <p:ph type="body" idx="1"/>
          </p:nvPr>
        </p:nvSpPr>
        <p:spPr bwMode="auto">
          <a:xfrm>
            <a:off x="381000" y="14478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1028" name="Rectangle 4"/>
          <p:cNvSpPr>
            <a:spLocks noGrp="1" noChangeArrowheads="1"/>
          </p:cNvSpPr>
          <p:nvPr>
            <p:ph type="dt" sz="half" idx="2"/>
          </p:nvPr>
        </p:nvSpPr>
        <p:spPr bwMode="auto">
          <a:xfrm>
            <a:off x="228600" y="6381750"/>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chemeClr val="bg1"/>
                </a:solidFill>
              </a:defRPr>
            </a:lvl1pPr>
          </a:lstStyle>
          <a:p>
            <a:endParaRPr lang="en-CA" dirty="0"/>
          </a:p>
        </p:txBody>
      </p:sp>
      <p:sp>
        <p:nvSpPr>
          <p:cNvPr id="1029" name="Rectangle 5"/>
          <p:cNvSpPr>
            <a:spLocks noGrp="1" noChangeArrowheads="1"/>
          </p:cNvSpPr>
          <p:nvPr>
            <p:ph type="ftr" sz="quarter" idx="3"/>
          </p:nvPr>
        </p:nvSpPr>
        <p:spPr bwMode="auto">
          <a:xfrm>
            <a:off x="6248400" y="6381750"/>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solidFill>
                  <a:schemeClr val="bg1"/>
                </a:solidFill>
              </a:defRPr>
            </a:lvl1pPr>
          </a:lstStyle>
          <a:p>
            <a:r>
              <a:rPr lang="en-CA"/>
              <a:t>Dr. L. Kilmurray</a:t>
            </a:r>
          </a:p>
        </p:txBody>
      </p:sp>
      <p:sp>
        <p:nvSpPr>
          <p:cNvPr id="1030" name="Rectangle 6"/>
          <p:cNvSpPr>
            <a:spLocks noGrp="1" noChangeArrowheads="1"/>
          </p:cNvSpPr>
          <p:nvPr>
            <p:ph type="sldNum" sz="quarter" idx="4"/>
          </p:nvPr>
        </p:nvSpPr>
        <p:spPr bwMode="auto">
          <a:xfrm>
            <a:off x="6172200" y="5410200"/>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11B768C0-315E-4F7C-A955-015FE94D3AAF}" type="slidenum">
              <a:rPr lang="en-CA"/>
              <a:pPr/>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sldNum="0" hdr="0"/>
  <p:txStyles>
    <p:titleStyle>
      <a:lvl1pPr algn="ctr" rtl="0" fontAlgn="base">
        <a:spcBef>
          <a:spcPct val="0"/>
        </a:spcBef>
        <a:spcAft>
          <a:spcPct val="0"/>
        </a:spcAft>
        <a:defRPr sz="4400">
          <a:solidFill>
            <a:schemeClr val="bg1"/>
          </a:solidFill>
          <a:latin typeface="+mj-lt"/>
          <a:ea typeface="+mj-ea"/>
          <a:cs typeface="+mj-cs"/>
        </a:defRPr>
      </a:lvl1pPr>
      <a:lvl2pPr algn="ctr" rtl="0" fontAlgn="base">
        <a:spcBef>
          <a:spcPct val="0"/>
        </a:spcBef>
        <a:spcAft>
          <a:spcPct val="0"/>
        </a:spcAft>
        <a:defRPr sz="4400">
          <a:solidFill>
            <a:schemeClr val="bg1"/>
          </a:solidFill>
          <a:latin typeface="Arial" charset="0"/>
        </a:defRPr>
      </a:lvl2pPr>
      <a:lvl3pPr algn="ctr" rtl="0" fontAlgn="base">
        <a:spcBef>
          <a:spcPct val="0"/>
        </a:spcBef>
        <a:spcAft>
          <a:spcPct val="0"/>
        </a:spcAft>
        <a:defRPr sz="4400">
          <a:solidFill>
            <a:schemeClr val="bg1"/>
          </a:solidFill>
          <a:latin typeface="Arial" charset="0"/>
        </a:defRPr>
      </a:lvl3pPr>
      <a:lvl4pPr algn="ctr" rtl="0" fontAlgn="base">
        <a:spcBef>
          <a:spcPct val="0"/>
        </a:spcBef>
        <a:spcAft>
          <a:spcPct val="0"/>
        </a:spcAft>
        <a:defRPr sz="4400">
          <a:solidFill>
            <a:schemeClr val="bg1"/>
          </a:solidFill>
          <a:latin typeface="Arial" charset="0"/>
        </a:defRPr>
      </a:lvl4pPr>
      <a:lvl5pPr algn="ctr" rtl="0" fontAlgn="base">
        <a:spcBef>
          <a:spcPct val="0"/>
        </a:spcBef>
        <a:spcAft>
          <a:spcPct val="0"/>
        </a:spcAft>
        <a:defRPr sz="4400">
          <a:solidFill>
            <a:schemeClr val="bg1"/>
          </a:solidFill>
          <a:latin typeface="Arial" charset="0"/>
        </a:defRPr>
      </a:lvl5pPr>
      <a:lvl6pPr marL="457200" algn="ctr" rtl="0" fontAlgn="base">
        <a:spcBef>
          <a:spcPct val="0"/>
        </a:spcBef>
        <a:spcAft>
          <a:spcPct val="0"/>
        </a:spcAft>
        <a:defRPr sz="4400">
          <a:solidFill>
            <a:schemeClr val="bg1"/>
          </a:solidFill>
          <a:latin typeface="Arial" charset="0"/>
        </a:defRPr>
      </a:lvl6pPr>
      <a:lvl7pPr marL="914400" algn="ctr" rtl="0" fontAlgn="base">
        <a:spcBef>
          <a:spcPct val="0"/>
        </a:spcBef>
        <a:spcAft>
          <a:spcPct val="0"/>
        </a:spcAft>
        <a:defRPr sz="4400">
          <a:solidFill>
            <a:schemeClr val="bg1"/>
          </a:solidFill>
          <a:latin typeface="Arial" charset="0"/>
        </a:defRPr>
      </a:lvl7pPr>
      <a:lvl8pPr marL="1371600" algn="ctr" rtl="0" fontAlgn="base">
        <a:spcBef>
          <a:spcPct val="0"/>
        </a:spcBef>
        <a:spcAft>
          <a:spcPct val="0"/>
        </a:spcAft>
        <a:defRPr sz="4400">
          <a:solidFill>
            <a:schemeClr val="bg1"/>
          </a:solidFill>
          <a:latin typeface="Arial" charset="0"/>
        </a:defRPr>
      </a:lvl8pPr>
      <a:lvl9pPr marL="1828800" algn="ctr" rtl="0" fontAlgn="base">
        <a:spcBef>
          <a:spcPct val="0"/>
        </a:spcBef>
        <a:spcAft>
          <a:spcPct val="0"/>
        </a:spcAft>
        <a:defRPr sz="4400">
          <a:solidFill>
            <a:schemeClr val="bg1"/>
          </a:solidFill>
          <a:latin typeface="Arial" charset="0"/>
        </a:defRPr>
      </a:lvl9pPr>
    </p:titleStyle>
    <p:bodyStyle>
      <a:lvl1pPr marL="342900" indent="-342900" algn="l" rtl="0" fontAlgn="base">
        <a:spcBef>
          <a:spcPct val="20000"/>
        </a:spcBef>
        <a:spcAft>
          <a:spcPct val="0"/>
        </a:spcAft>
        <a:buChar char="•"/>
        <a:defRPr sz="3200">
          <a:solidFill>
            <a:schemeClr val="bg1"/>
          </a:solidFill>
          <a:latin typeface="+mn-lt"/>
          <a:ea typeface="+mn-ea"/>
          <a:cs typeface="+mn-cs"/>
        </a:defRPr>
      </a:lvl1pPr>
      <a:lvl2pPr marL="742950" indent="-285750" algn="l" rtl="0" fontAlgn="base">
        <a:spcBef>
          <a:spcPct val="20000"/>
        </a:spcBef>
        <a:spcAft>
          <a:spcPct val="0"/>
        </a:spcAft>
        <a:buChar char="–"/>
        <a:defRPr sz="2800">
          <a:solidFill>
            <a:schemeClr val="bg1"/>
          </a:solidFill>
          <a:latin typeface="+mn-lt"/>
        </a:defRPr>
      </a:lvl2pPr>
      <a:lvl3pPr marL="1143000" indent="-228600" algn="l" rtl="0" fontAlgn="base">
        <a:spcBef>
          <a:spcPct val="20000"/>
        </a:spcBef>
        <a:spcAft>
          <a:spcPct val="0"/>
        </a:spcAft>
        <a:buChar char="•"/>
        <a:defRPr sz="2400">
          <a:solidFill>
            <a:schemeClr val="bg1"/>
          </a:solidFill>
          <a:latin typeface="+mn-lt"/>
        </a:defRPr>
      </a:lvl3pPr>
      <a:lvl4pPr marL="1600200" indent="-228600" algn="l" rtl="0" fontAlgn="base">
        <a:spcBef>
          <a:spcPct val="20000"/>
        </a:spcBef>
        <a:spcAft>
          <a:spcPct val="0"/>
        </a:spcAft>
        <a:buChar char="–"/>
        <a:defRPr sz="2000">
          <a:solidFill>
            <a:schemeClr val="bg1"/>
          </a:solidFill>
          <a:latin typeface="+mn-lt"/>
        </a:defRPr>
      </a:lvl4pPr>
      <a:lvl5pPr marL="2057400" indent="-228600" algn="l" rtl="0" fontAlgn="base">
        <a:spcBef>
          <a:spcPct val="20000"/>
        </a:spcBef>
        <a:spcAft>
          <a:spcPct val="0"/>
        </a:spcAft>
        <a:buChar char="»"/>
        <a:defRPr sz="2000">
          <a:solidFill>
            <a:schemeClr val="bg1"/>
          </a:solidFill>
          <a:latin typeface="+mn-lt"/>
        </a:defRPr>
      </a:lvl5pPr>
      <a:lvl6pPr marL="2514600" indent="-228600" algn="l" rtl="0" fontAlgn="base">
        <a:spcBef>
          <a:spcPct val="20000"/>
        </a:spcBef>
        <a:spcAft>
          <a:spcPct val="0"/>
        </a:spcAft>
        <a:buChar char="»"/>
        <a:defRPr sz="2000">
          <a:solidFill>
            <a:schemeClr val="bg1"/>
          </a:solidFill>
          <a:latin typeface="+mn-lt"/>
        </a:defRPr>
      </a:lvl6pPr>
      <a:lvl7pPr marL="2971800" indent="-228600" algn="l" rtl="0" fontAlgn="base">
        <a:spcBef>
          <a:spcPct val="20000"/>
        </a:spcBef>
        <a:spcAft>
          <a:spcPct val="0"/>
        </a:spcAft>
        <a:buChar char="»"/>
        <a:defRPr sz="2000">
          <a:solidFill>
            <a:schemeClr val="bg1"/>
          </a:solidFill>
          <a:latin typeface="+mn-lt"/>
        </a:defRPr>
      </a:lvl7pPr>
      <a:lvl8pPr marL="3429000" indent="-228600" algn="l" rtl="0" fontAlgn="base">
        <a:spcBef>
          <a:spcPct val="20000"/>
        </a:spcBef>
        <a:spcAft>
          <a:spcPct val="0"/>
        </a:spcAft>
        <a:buChar char="»"/>
        <a:defRPr sz="2000">
          <a:solidFill>
            <a:schemeClr val="bg1"/>
          </a:solidFill>
          <a:latin typeface="+mn-lt"/>
        </a:defRPr>
      </a:lvl8pPr>
      <a:lvl9pPr marL="3886200" indent="-228600" algn="l" rtl="0" fontAlgn="base">
        <a:spcBef>
          <a:spcPct val="20000"/>
        </a:spcBef>
        <a:spcAft>
          <a:spcPct val="0"/>
        </a:spcAft>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3"/>
          <p:cNvSpPr>
            <a:spLocks noGrp="1"/>
          </p:cNvSpPr>
          <p:nvPr>
            <p:ph type="dt" sz="half" idx="10"/>
          </p:nvPr>
        </p:nvSpPr>
        <p:spPr/>
        <p:txBody>
          <a:bodyPr/>
          <a:lstStyle/>
          <a:p>
            <a:endParaRPr lang="en-CA" dirty="0"/>
          </a:p>
        </p:txBody>
      </p:sp>
      <p:sp>
        <p:nvSpPr>
          <p:cNvPr id="6" name="Footer Placeholder 4"/>
          <p:cNvSpPr>
            <a:spLocks noGrp="1"/>
          </p:cNvSpPr>
          <p:nvPr>
            <p:ph type="ftr" sz="quarter" idx="11"/>
          </p:nvPr>
        </p:nvSpPr>
        <p:spPr/>
        <p:txBody>
          <a:bodyPr/>
          <a:lstStyle/>
          <a:p>
            <a:r>
              <a:rPr lang="en-CA"/>
              <a:t>Dr. L. Kilmurray</a:t>
            </a:r>
          </a:p>
        </p:txBody>
      </p:sp>
      <p:sp>
        <p:nvSpPr>
          <p:cNvPr id="30722" name="Rectangle 2"/>
          <p:cNvSpPr>
            <a:spLocks noGrp="1" noChangeArrowheads="1"/>
          </p:cNvSpPr>
          <p:nvPr>
            <p:ph type="ctrTitle"/>
          </p:nvPr>
        </p:nvSpPr>
        <p:spPr>
          <a:xfrm>
            <a:off x="838200" y="381000"/>
            <a:ext cx="7543800" cy="1524000"/>
          </a:xfrm>
          <a:solidFill>
            <a:srgbClr val="000000"/>
          </a:solidFill>
          <a:ln>
            <a:solidFill>
              <a:srgbClr val="FFFFFF"/>
            </a:solidFill>
            <a:miter lim="800000"/>
            <a:headEnd/>
            <a:tailEnd/>
          </a:ln>
        </p:spPr>
        <p:txBody>
          <a:bodyPr/>
          <a:lstStyle/>
          <a:p>
            <a:r>
              <a:rPr lang="en-US" sz="3200" dirty="0" smtClean="0"/>
              <a:t/>
            </a:r>
            <a:br>
              <a:rPr lang="en-US" sz="3200" dirty="0" smtClean="0"/>
            </a:br>
            <a:r>
              <a:rPr lang="fr-CA" sz="2800" b="1" dirty="0" smtClean="0"/>
              <a:t>SCS1150D  </a:t>
            </a:r>
            <a:r>
              <a:rPr lang="fr-CA" sz="2800" b="1" dirty="0"/>
              <a:t>Introduction to </a:t>
            </a:r>
            <a:r>
              <a:rPr lang="fr-CA" sz="2800" b="1" dirty="0" err="1"/>
              <a:t>Studying</a:t>
            </a:r>
            <a:r>
              <a:rPr lang="fr-CA" sz="2800" b="1" dirty="0"/>
              <a:t> the Social Sciences</a:t>
            </a:r>
            <a:r>
              <a:rPr lang="en-CA" sz="2800" b="1" dirty="0"/>
              <a:t/>
            </a:r>
            <a:br>
              <a:rPr lang="en-CA" sz="2800" b="1" dirty="0"/>
            </a:br>
            <a:endParaRPr lang="en-US" sz="4000" dirty="0"/>
          </a:p>
        </p:txBody>
      </p:sp>
      <p:sp>
        <p:nvSpPr>
          <p:cNvPr id="30723" name="Rectangle 3"/>
          <p:cNvSpPr>
            <a:spLocks noGrp="1" noChangeArrowheads="1"/>
          </p:cNvSpPr>
          <p:nvPr>
            <p:ph type="subTitle" idx="1"/>
          </p:nvPr>
        </p:nvSpPr>
        <p:spPr>
          <a:xfrm>
            <a:off x="1524000" y="2667000"/>
            <a:ext cx="6102350" cy="1752600"/>
          </a:xfrm>
        </p:spPr>
        <p:txBody>
          <a:bodyPr/>
          <a:lstStyle/>
          <a:p>
            <a:r>
              <a:rPr lang="en-US"/>
              <a:t>Introduction</a:t>
            </a:r>
          </a:p>
        </p:txBody>
      </p:sp>
      <p:pic>
        <p:nvPicPr>
          <p:cNvPr id="30727" name="Picture 7" descr="seattl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2743200"/>
            <a:ext cx="5048250" cy="33623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endParaRPr lang="en-CA" dirty="0"/>
          </a:p>
        </p:txBody>
      </p:sp>
      <p:sp>
        <p:nvSpPr>
          <p:cNvPr id="6" name="Footer Placeholder 5"/>
          <p:cNvSpPr>
            <a:spLocks noGrp="1"/>
          </p:cNvSpPr>
          <p:nvPr>
            <p:ph type="ftr" sz="quarter" idx="11"/>
          </p:nvPr>
        </p:nvSpPr>
        <p:spPr/>
        <p:txBody>
          <a:bodyPr/>
          <a:lstStyle/>
          <a:p>
            <a:r>
              <a:rPr lang="en-CA"/>
              <a:t>Dr. L. Kilmurray</a:t>
            </a:r>
          </a:p>
        </p:txBody>
      </p:sp>
      <p:sp>
        <p:nvSpPr>
          <p:cNvPr id="45058" name="Rectangle 2"/>
          <p:cNvSpPr>
            <a:spLocks noGrp="1" noChangeArrowheads="1"/>
          </p:cNvSpPr>
          <p:nvPr>
            <p:ph type="title"/>
          </p:nvPr>
        </p:nvSpPr>
        <p:spPr>
          <a:xfrm>
            <a:off x="539750" y="260350"/>
            <a:ext cx="7848600" cy="771525"/>
          </a:xfrm>
        </p:spPr>
        <p:txBody>
          <a:bodyPr/>
          <a:lstStyle/>
          <a:p>
            <a:r>
              <a:rPr lang="en-US" dirty="0" smtClean="0"/>
              <a:t>Textbook</a:t>
            </a:r>
            <a:endParaRPr lang="en-US" dirty="0"/>
          </a:p>
        </p:txBody>
      </p:sp>
      <p:sp>
        <p:nvSpPr>
          <p:cNvPr id="45059" name="Rectangle 3"/>
          <p:cNvSpPr>
            <a:spLocks noGrp="1" noChangeArrowheads="1"/>
          </p:cNvSpPr>
          <p:nvPr>
            <p:ph type="body" sz="half" idx="2"/>
          </p:nvPr>
        </p:nvSpPr>
        <p:spPr>
          <a:xfrm>
            <a:off x="4508500" y="1941513"/>
            <a:ext cx="4384675" cy="4114800"/>
          </a:xfrm>
        </p:spPr>
        <p:txBody>
          <a:bodyPr/>
          <a:lstStyle/>
          <a:p>
            <a:r>
              <a:rPr lang="en-CA" sz="2800" dirty="0"/>
              <a:t>Suzanne </a:t>
            </a:r>
            <a:r>
              <a:rPr lang="en-CA" sz="2800" dirty="0" err="1"/>
              <a:t>Staggenborg</a:t>
            </a:r>
            <a:r>
              <a:rPr lang="en-CA" sz="2800" dirty="0"/>
              <a:t> 2014</a:t>
            </a:r>
            <a:r>
              <a:rPr lang="en-CA" sz="2800" dirty="0" smtClean="0"/>
              <a:t>. </a:t>
            </a:r>
            <a:r>
              <a:rPr lang="en-CA" sz="2800" dirty="0"/>
              <a:t>Social Movements. Toronto: Oxford University Press</a:t>
            </a:r>
            <a:r>
              <a:rPr lang="en-US" sz="2800" dirty="0"/>
              <a:t>. Available at the </a:t>
            </a:r>
            <a:r>
              <a:rPr lang="en-US" sz="2800" u="sng" dirty="0"/>
              <a:t>University Bookstore</a:t>
            </a:r>
            <a:endParaRPr lang="en-CA" sz="2800" u="sng" dirty="0"/>
          </a:p>
        </p:txBody>
      </p:sp>
      <p:pic>
        <p:nvPicPr>
          <p:cNvPr id="8" name="ClipArt Placeholder 7" descr="Social Movements"/>
          <p:cNvPicPr>
            <a:picLocks noGrp="1"/>
          </p:cNvPicPr>
          <p:nvPr>
            <p:ph type="clipArt" sz="half" idx="1"/>
          </p:nvPr>
        </p:nvPicPr>
        <p:blipFill>
          <a:blip r:embed="rId2">
            <a:extLst>
              <a:ext uri="{28A0092B-C50C-407E-A947-70E740481C1C}">
                <a14:useLocalDpi xmlns:a14="http://schemas.microsoft.com/office/drawing/2010/main" val="0"/>
              </a:ext>
            </a:extLst>
          </a:blip>
          <a:srcRect/>
          <a:stretch>
            <a:fillRect/>
          </a:stretch>
        </p:blipFill>
        <p:spPr bwMode="auto">
          <a:xfrm>
            <a:off x="891646" y="1447800"/>
            <a:ext cx="3017308" cy="4525963"/>
          </a:xfrm>
          <a:prstGeom prst="rect">
            <a:avLst/>
          </a:prstGeom>
          <a:noFill/>
          <a:ln>
            <a:noFill/>
          </a:ln>
        </p:spPr>
      </p:pic>
    </p:spTree>
  </p:cSld>
  <p:clrMapOvr>
    <a:masterClrMapping/>
  </p:clrMapOvr>
  <p:transition spd="slow">
    <p:zoom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endParaRPr lang="en-CA" dirty="0"/>
          </a:p>
        </p:txBody>
      </p:sp>
      <p:sp>
        <p:nvSpPr>
          <p:cNvPr id="6" name="Footer Placeholder 5"/>
          <p:cNvSpPr>
            <a:spLocks noGrp="1"/>
          </p:cNvSpPr>
          <p:nvPr>
            <p:ph type="ftr" sz="quarter" idx="11"/>
          </p:nvPr>
        </p:nvSpPr>
        <p:spPr/>
        <p:txBody>
          <a:bodyPr/>
          <a:lstStyle/>
          <a:p>
            <a:r>
              <a:rPr lang="en-CA"/>
              <a:t>Dr. L. Kilmurray</a:t>
            </a:r>
          </a:p>
        </p:txBody>
      </p:sp>
      <p:sp>
        <p:nvSpPr>
          <p:cNvPr id="43010" name="Rectangle 2"/>
          <p:cNvSpPr>
            <a:spLocks noGrp="1" noChangeArrowheads="1"/>
          </p:cNvSpPr>
          <p:nvPr>
            <p:ph type="title"/>
          </p:nvPr>
        </p:nvSpPr>
        <p:spPr/>
        <p:txBody>
          <a:bodyPr/>
          <a:lstStyle/>
          <a:p>
            <a:r>
              <a:rPr lang="en-US" dirty="0"/>
              <a:t>Class Structure</a:t>
            </a:r>
          </a:p>
        </p:txBody>
      </p:sp>
      <p:sp>
        <p:nvSpPr>
          <p:cNvPr id="43011" name="Rectangle 3"/>
          <p:cNvSpPr>
            <a:spLocks noGrp="1" noChangeArrowheads="1"/>
          </p:cNvSpPr>
          <p:nvPr>
            <p:ph type="body" sz="half" idx="1"/>
          </p:nvPr>
        </p:nvSpPr>
        <p:spPr>
          <a:xfrm>
            <a:off x="304800" y="1981200"/>
            <a:ext cx="4037013" cy="4525963"/>
          </a:xfrm>
        </p:spPr>
        <p:txBody>
          <a:bodyPr/>
          <a:lstStyle/>
          <a:p>
            <a:r>
              <a:rPr lang="en-US" sz="2800" dirty="0"/>
              <a:t>Tuesday, 8:30 -</a:t>
            </a:r>
            <a:r>
              <a:rPr lang="en-US" sz="2800" dirty="0" smtClean="0"/>
              <a:t>9:50</a:t>
            </a:r>
          </a:p>
          <a:p>
            <a:endParaRPr lang="en-US" sz="2800" dirty="0" smtClean="0"/>
          </a:p>
          <a:p>
            <a:r>
              <a:rPr lang="en-US" sz="2800" dirty="0" smtClean="0"/>
              <a:t>Friday</a:t>
            </a:r>
            <a:r>
              <a:rPr lang="en-US" sz="2800" dirty="0"/>
              <a:t>, 10:00 - 11:20</a:t>
            </a:r>
          </a:p>
        </p:txBody>
      </p:sp>
      <p:pic>
        <p:nvPicPr>
          <p:cNvPr id="43016" name="Picture 8" descr="1212086953-large"/>
          <p:cNvPicPr>
            <a:picLocks noGrp="1" noChangeAspect="1" noChangeArrowheads="1"/>
          </p:cNvPicPr>
          <p:nvPr>
            <p:ph type="clipArt" sz="half" idx="2"/>
          </p:nvPr>
        </p:nvPicPr>
        <p:blipFill>
          <a:blip r:embed="rId3">
            <a:extLst>
              <a:ext uri="{28A0092B-C50C-407E-A947-70E740481C1C}">
                <a14:useLocalDpi xmlns:a14="http://schemas.microsoft.com/office/drawing/2010/main" val="0"/>
              </a:ext>
            </a:extLst>
          </a:blip>
          <a:srcRect/>
          <a:stretch>
            <a:fillRect/>
          </a:stretch>
        </p:blipFill>
        <p:spPr>
          <a:xfrm>
            <a:off x="4981575" y="1871663"/>
            <a:ext cx="3219450" cy="3676650"/>
          </a:xfrm>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Date Placeholder 1"/>
          <p:cNvSpPr>
            <a:spLocks noGrp="1"/>
          </p:cNvSpPr>
          <p:nvPr>
            <p:ph type="dt" sz="half" idx="10"/>
          </p:nvPr>
        </p:nvSpPr>
        <p:spPr>
          <a:xfrm>
            <a:off x="240957" y="6398226"/>
            <a:ext cx="2133600" cy="476250"/>
          </a:xfrm>
        </p:spPr>
        <p:txBody>
          <a:bodyPr/>
          <a:lstStyle/>
          <a:p>
            <a:endParaRPr lang="en-CA" dirty="0"/>
          </a:p>
        </p:txBody>
      </p:sp>
      <p:sp>
        <p:nvSpPr>
          <p:cNvPr id="91" name="Footer Placeholder 2"/>
          <p:cNvSpPr>
            <a:spLocks noGrp="1"/>
          </p:cNvSpPr>
          <p:nvPr>
            <p:ph type="ftr" sz="quarter" idx="11"/>
          </p:nvPr>
        </p:nvSpPr>
        <p:spPr>
          <a:xfrm>
            <a:off x="6260757" y="6398226"/>
            <a:ext cx="2895600" cy="476250"/>
          </a:xfrm>
        </p:spPr>
        <p:txBody>
          <a:bodyPr/>
          <a:lstStyle/>
          <a:p>
            <a:r>
              <a:rPr lang="en-CA"/>
              <a:t>Dr. L. Kilmurray</a:t>
            </a:r>
          </a:p>
        </p:txBody>
      </p:sp>
      <p:sp>
        <p:nvSpPr>
          <p:cNvPr id="41986" name="Rectangle 2"/>
          <p:cNvSpPr>
            <a:spLocks noChangeArrowheads="1"/>
          </p:cNvSpPr>
          <p:nvPr/>
        </p:nvSpPr>
        <p:spPr bwMode="auto">
          <a:xfrm>
            <a:off x="12357" y="1505551"/>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sz="2400">
              <a:latin typeface="Times New Roman"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924632081"/>
              </p:ext>
            </p:extLst>
          </p:nvPr>
        </p:nvGraphicFramePr>
        <p:xfrm>
          <a:off x="1710133" y="838200"/>
          <a:ext cx="5748448" cy="4954538"/>
        </p:xfrm>
        <a:graphic>
          <a:graphicData uri="http://schemas.openxmlformats.org/drawingml/2006/table">
            <a:tbl>
              <a:tblPr firstRow="1" firstCol="1" bandRow="1" bandCol="1">
                <a:tableStyleId>{5C22544A-7EE6-4342-B048-85BDC9FD1C3A}</a:tableStyleId>
              </a:tblPr>
              <a:tblGrid>
                <a:gridCol w="293171"/>
                <a:gridCol w="610485"/>
                <a:gridCol w="2833985"/>
                <a:gridCol w="2010807"/>
              </a:tblGrid>
              <a:tr h="231785">
                <a:tc>
                  <a:txBody>
                    <a:bodyPr/>
                    <a:lstStyle/>
                    <a:p>
                      <a:pPr>
                        <a:spcAft>
                          <a:spcPts val="0"/>
                        </a:spcAft>
                      </a:pPr>
                      <a:r>
                        <a:rPr lang="en-US" sz="1000" b="1">
                          <a:effectLst/>
                        </a:rPr>
                        <a:t> </a:t>
                      </a:r>
                      <a:endParaRPr lang="en-CA" sz="900" b="1">
                        <a:effectLst/>
                      </a:endParaRPr>
                    </a:p>
                    <a:p>
                      <a:pPr>
                        <a:spcAft>
                          <a:spcPts val="0"/>
                        </a:spcAft>
                      </a:pPr>
                      <a:r>
                        <a:rPr lang="en-US" sz="1000" b="1">
                          <a:effectLst/>
                        </a:rPr>
                        <a:t>#</a:t>
                      </a:r>
                      <a:endParaRPr lang="en-CA" sz="900" b="1">
                        <a:effectLst/>
                        <a:latin typeface="Times New Roman"/>
                        <a:ea typeface="Times New Roman"/>
                      </a:endParaRPr>
                    </a:p>
                  </a:txBody>
                  <a:tcPr marL="47411" marR="47411" marT="0" marB="0"/>
                </a:tc>
                <a:tc>
                  <a:txBody>
                    <a:bodyPr/>
                    <a:lstStyle/>
                    <a:p>
                      <a:pPr algn="ctr">
                        <a:spcAft>
                          <a:spcPts val="0"/>
                        </a:spcAft>
                      </a:pPr>
                      <a:r>
                        <a:rPr lang="en-US" sz="1000" b="1">
                          <a:effectLst/>
                        </a:rPr>
                        <a:t> </a:t>
                      </a:r>
                      <a:endParaRPr lang="en-CA" sz="900" b="1">
                        <a:effectLst/>
                      </a:endParaRPr>
                    </a:p>
                    <a:p>
                      <a:pPr algn="ctr">
                        <a:spcAft>
                          <a:spcPts val="0"/>
                        </a:spcAft>
                      </a:pPr>
                      <a:r>
                        <a:rPr lang="en-US" sz="1000" b="1">
                          <a:effectLst/>
                        </a:rPr>
                        <a:t>Date</a:t>
                      </a:r>
                      <a:endParaRPr lang="en-CA" sz="900" b="1">
                        <a:effectLst/>
                        <a:latin typeface="Times New Roman"/>
                        <a:cs typeface="Times New Roman"/>
                      </a:endParaRPr>
                    </a:p>
                  </a:txBody>
                  <a:tcPr marL="47411" marR="47411" marT="0" marB="0"/>
                </a:tc>
                <a:tc>
                  <a:txBody>
                    <a:bodyPr/>
                    <a:lstStyle/>
                    <a:p>
                      <a:pPr algn="ctr">
                        <a:spcAft>
                          <a:spcPts val="0"/>
                        </a:spcAft>
                      </a:pPr>
                      <a:r>
                        <a:rPr lang="en-US" sz="1000" b="1">
                          <a:effectLst/>
                        </a:rPr>
                        <a:t> </a:t>
                      </a:r>
                      <a:endParaRPr lang="en-CA" sz="900" b="1">
                        <a:effectLst/>
                      </a:endParaRPr>
                    </a:p>
                    <a:p>
                      <a:pPr algn="ctr">
                        <a:spcAft>
                          <a:spcPts val="0"/>
                        </a:spcAft>
                      </a:pPr>
                      <a:r>
                        <a:rPr lang="en-US" sz="1000" b="1">
                          <a:effectLst/>
                        </a:rPr>
                        <a:t>Lecture Title</a:t>
                      </a:r>
                      <a:endParaRPr lang="en-CA" sz="900" b="1">
                        <a:effectLst/>
                        <a:latin typeface="Times New Roman"/>
                        <a:cs typeface="Times New Roman"/>
                      </a:endParaRPr>
                    </a:p>
                  </a:txBody>
                  <a:tcPr marL="47411" marR="47411" marT="0" marB="0"/>
                </a:tc>
                <a:tc>
                  <a:txBody>
                    <a:bodyPr/>
                    <a:lstStyle/>
                    <a:p>
                      <a:pPr algn="ctr">
                        <a:spcAft>
                          <a:spcPts val="0"/>
                        </a:spcAft>
                        <a:tabLst>
                          <a:tab pos="2743200" algn="ctr"/>
                          <a:tab pos="5486400" algn="r"/>
                          <a:tab pos="457200" algn="l"/>
                        </a:tabLst>
                      </a:pPr>
                      <a:r>
                        <a:rPr lang="en-GB" sz="1000" b="1" cap="all">
                          <a:effectLst/>
                        </a:rPr>
                        <a:t> </a:t>
                      </a:r>
                      <a:endParaRPr lang="en-CA" sz="900" b="1">
                        <a:effectLst/>
                      </a:endParaRPr>
                    </a:p>
                    <a:p>
                      <a:pPr algn="ctr">
                        <a:spcAft>
                          <a:spcPts val="0"/>
                        </a:spcAft>
                        <a:tabLst>
                          <a:tab pos="2743200" algn="ctr"/>
                          <a:tab pos="5486400" algn="r"/>
                          <a:tab pos="457200" algn="l"/>
                        </a:tabLst>
                      </a:pPr>
                      <a:r>
                        <a:rPr lang="en-GB" sz="1000" b="1">
                          <a:effectLst/>
                        </a:rPr>
                        <a:t>Readings</a:t>
                      </a:r>
                      <a:endParaRPr lang="en-CA" sz="900" b="1">
                        <a:effectLst/>
                        <a:latin typeface="Times New Roman"/>
                        <a:ea typeface="Times New Roman"/>
                      </a:endParaRPr>
                    </a:p>
                  </a:txBody>
                  <a:tcPr marL="47411" marR="47411" marT="0" marB="0"/>
                </a:tc>
              </a:tr>
              <a:tr h="173400">
                <a:tc>
                  <a:txBody>
                    <a:bodyPr/>
                    <a:lstStyle/>
                    <a:p>
                      <a:pPr>
                        <a:spcAft>
                          <a:spcPts val="0"/>
                        </a:spcAft>
                      </a:pPr>
                      <a:r>
                        <a:rPr lang="en-US" sz="1000" b="1">
                          <a:effectLst/>
                        </a:rPr>
                        <a:t>1</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Sept. 11</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Introduction: Social Movements, Assignments. </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Ch. 1</a:t>
                      </a:r>
                      <a:endParaRPr lang="en-CA" sz="900" b="1">
                        <a:effectLst/>
                        <a:latin typeface="Times New Roman"/>
                        <a:ea typeface="Times New Roman"/>
                      </a:endParaRPr>
                    </a:p>
                  </a:txBody>
                  <a:tcPr marL="47411" marR="47411" marT="0" marB="0"/>
                </a:tc>
              </a:tr>
              <a:tr h="153646">
                <a:tc>
                  <a:txBody>
                    <a:bodyPr/>
                    <a:lstStyle/>
                    <a:p>
                      <a:pPr>
                        <a:spcAft>
                          <a:spcPts val="0"/>
                        </a:spcAft>
                      </a:pPr>
                      <a:r>
                        <a:rPr lang="en-US" sz="1000" b="1">
                          <a:effectLst/>
                        </a:rPr>
                        <a:t>2</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Sept. 15</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Sociology &amp; Anthropology </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AnthroNotes PDF</a:t>
                      </a:r>
                      <a:endParaRPr lang="en-CA" sz="900" b="1">
                        <a:effectLst/>
                        <a:latin typeface="Times New Roman"/>
                        <a:ea typeface="Times New Roman"/>
                      </a:endParaRPr>
                    </a:p>
                  </a:txBody>
                  <a:tcPr marL="47411" marR="47411" marT="0" marB="0"/>
                </a:tc>
              </a:tr>
              <a:tr h="169449">
                <a:tc>
                  <a:txBody>
                    <a:bodyPr/>
                    <a:lstStyle/>
                    <a:p>
                      <a:pPr>
                        <a:spcAft>
                          <a:spcPts val="0"/>
                        </a:spcAft>
                      </a:pPr>
                      <a:r>
                        <a:rPr lang="en-US" sz="1000" b="1">
                          <a:effectLst/>
                        </a:rPr>
                        <a:t>3</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Sept. 18</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Mentoring Session </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TBA</a:t>
                      </a:r>
                      <a:endParaRPr lang="en-CA" sz="900" b="1">
                        <a:effectLst/>
                        <a:latin typeface="Times New Roman"/>
                        <a:ea typeface="Times New Roman"/>
                      </a:endParaRPr>
                    </a:p>
                  </a:txBody>
                  <a:tcPr marL="47411" marR="47411" marT="0" marB="0"/>
                </a:tc>
              </a:tr>
              <a:tr h="169449">
                <a:tc>
                  <a:txBody>
                    <a:bodyPr/>
                    <a:lstStyle/>
                    <a:p>
                      <a:pPr>
                        <a:spcAft>
                          <a:spcPts val="0"/>
                        </a:spcAft>
                      </a:pPr>
                      <a:r>
                        <a:rPr lang="en-US" sz="1000" b="1">
                          <a:effectLst/>
                        </a:rPr>
                        <a:t>4</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Sept. 22</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Social Movements: Terms, Theories, Protest</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Ch. 2. </a:t>
                      </a:r>
                      <a:endParaRPr lang="en-CA" sz="900" b="1">
                        <a:effectLst/>
                        <a:latin typeface="Times New Roman"/>
                        <a:ea typeface="Times New Roman"/>
                      </a:endParaRPr>
                    </a:p>
                  </a:txBody>
                  <a:tcPr marL="47411" marR="47411" marT="0" marB="0"/>
                </a:tc>
              </a:tr>
              <a:tr h="149695">
                <a:tc>
                  <a:txBody>
                    <a:bodyPr/>
                    <a:lstStyle/>
                    <a:p>
                      <a:pPr>
                        <a:spcAft>
                          <a:spcPts val="0"/>
                        </a:spcAft>
                      </a:pPr>
                      <a:r>
                        <a:rPr lang="en-US" sz="1000" b="1">
                          <a:effectLst/>
                        </a:rPr>
                        <a:t>5</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Sept. 25</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Library tutorial: VNR 2008</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C.R.</a:t>
                      </a:r>
                      <a:endParaRPr lang="en-CA" sz="900" b="1">
                        <a:effectLst/>
                        <a:latin typeface="Times New Roman"/>
                        <a:ea typeface="Times New Roman"/>
                      </a:endParaRPr>
                    </a:p>
                  </a:txBody>
                  <a:tcPr marL="47411" marR="47411" marT="0" marB="0"/>
                </a:tc>
              </a:tr>
              <a:tr h="149695">
                <a:tc>
                  <a:txBody>
                    <a:bodyPr/>
                    <a:lstStyle/>
                    <a:p>
                      <a:pPr>
                        <a:spcAft>
                          <a:spcPts val="0"/>
                        </a:spcAft>
                      </a:pPr>
                      <a:r>
                        <a:rPr lang="en-US" sz="1000" b="1">
                          <a:effectLst/>
                        </a:rPr>
                        <a:t>6</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Sept. 27</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1960s Part 1</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Ch.3 </a:t>
                      </a:r>
                      <a:endParaRPr lang="en-CA" sz="900" b="1">
                        <a:effectLst/>
                        <a:latin typeface="Times New Roman"/>
                        <a:ea typeface="Times New Roman"/>
                      </a:endParaRPr>
                    </a:p>
                  </a:txBody>
                  <a:tcPr marL="47411" marR="47411" marT="0" marB="0"/>
                </a:tc>
              </a:tr>
              <a:tr h="153646">
                <a:tc>
                  <a:txBody>
                    <a:bodyPr/>
                    <a:lstStyle/>
                    <a:p>
                      <a:pPr>
                        <a:spcAft>
                          <a:spcPts val="0"/>
                        </a:spcAft>
                      </a:pPr>
                      <a:r>
                        <a:rPr lang="en-US" sz="1000" b="1">
                          <a:effectLst/>
                        </a:rPr>
                        <a:t>7</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Sept. 29</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Campus Tour. TBT 101, 11:30AM</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Ch. 4</a:t>
                      </a:r>
                      <a:endParaRPr lang="en-CA" sz="900" b="1">
                        <a:effectLst/>
                        <a:latin typeface="Times New Roman"/>
                        <a:ea typeface="Times New Roman"/>
                      </a:endParaRPr>
                    </a:p>
                  </a:txBody>
                  <a:tcPr marL="47411" marR="47411" marT="0" marB="0"/>
                </a:tc>
              </a:tr>
              <a:tr h="153646">
                <a:tc>
                  <a:txBody>
                    <a:bodyPr/>
                    <a:lstStyle/>
                    <a:p>
                      <a:pPr>
                        <a:spcAft>
                          <a:spcPts val="0"/>
                        </a:spcAft>
                      </a:pPr>
                      <a:r>
                        <a:rPr lang="en-US" sz="1000" b="1">
                          <a:effectLst/>
                        </a:rPr>
                        <a:t>8</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Oct. 2</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19660s Part 2. </a:t>
                      </a:r>
                      <a:r>
                        <a:rPr lang="en-CA" sz="1000" b="1">
                          <a:effectLst/>
                        </a:rPr>
                        <a:t>Outline &amp; annotated ref. list  </a:t>
                      </a:r>
                      <a:r>
                        <a:rPr lang="en-US" sz="1000" b="1">
                          <a:effectLst/>
                        </a:rPr>
                        <a:t>Due </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CRM PDF</a:t>
                      </a:r>
                      <a:endParaRPr lang="en-CA" sz="900" b="1">
                        <a:effectLst/>
                        <a:latin typeface="Times New Roman"/>
                        <a:ea typeface="Times New Roman"/>
                      </a:endParaRPr>
                    </a:p>
                  </a:txBody>
                  <a:tcPr marL="47411" marR="47411" marT="0" marB="0"/>
                </a:tc>
              </a:tr>
              <a:tr h="141793">
                <a:tc>
                  <a:txBody>
                    <a:bodyPr/>
                    <a:lstStyle/>
                    <a:p>
                      <a:pPr>
                        <a:spcAft>
                          <a:spcPts val="0"/>
                        </a:spcAft>
                      </a:pPr>
                      <a:r>
                        <a:rPr lang="en-US" sz="1000" b="1">
                          <a:effectLst/>
                        </a:rPr>
                        <a:t>9</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Oct. 6</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Marx &amp; Marxism in the Social Sciences</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Marxism PDF</a:t>
                      </a:r>
                      <a:endParaRPr lang="en-CA" sz="900" b="1">
                        <a:effectLst/>
                        <a:latin typeface="Times New Roman"/>
                        <a:ea typeface="Times New Roman"/>
                      </a:endParaRPr>
                    </a:p>
                  </a:txBody>
                  <a:tcPr marL="47411" marR="47411" marT="0" marB="0"/>
                </a:tc>
              </a:tr>
              <a:tr h="153646">
                <a:tc>
                  <a:txBody>
                    <a:bodyPr/>
                    <a:lstStyle/>
                    <a:p>
                      <a:pPr>
                        <a:spcAft>
                          <a:spcPts val="0"/>
                        </a:spcAft>
                      </a:pPr>
                      <a:r>
                        <a:rPr lang="en-US" sz="1000" b="1">
                          <a:effectLst/>
                        </a:rPr>
                        <a:t>10</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Oct. 9</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Aboriginal politics &amp; Protest in Canada</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Ch.5. O.J.E.N.</a:t>
                      </a:r>
                      <a:endParaRPr lang="en-CA" sz="900" b="1">
                        <a:effectLst/>
                        <a:latin typeface="Times New Roman"/>
                        <a:ea typeface="Times New Roman"/>
                      </a:endParaRPr>
                    </a:p>
                  </a:txBody>
                  <a:tcPr marL="47411" marR="47411" marT="0" marB="0"/>
                </a:tc>
              </a:tr>
              <a:tr h="153646">
                <a:tc>
                  <a:txBody>
                    <a:bodyPr/>
                    <a:lstStyle/>
                    <a:p>
                      <a:pPr>
                        <a:spcAft>
                          <a:spcPts val="0"/>
                        </a:spcAft>
                      </a:pPr>
                      <a:r>
                        <a:rPr lang="en-US" sz="1000" b="1">
                          <a:effectLst/>
                        </a:rPr>
                        <a:t>11</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Oct. 13</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Gender &amp; the fight for Sexual Equality</a:t>
                      </a:r>
                      <a:endParaRPr lang="en-CA" sz="900" b="1">
                        <a:effectLst/>
                        <a:latin typeface="Times New Roman"/>
                        <a:cs typeface="Times New Roman"/>
                      </a:endParaRPr>
                    </a:p>
                  </a:txBody>
                  <a:tcPr marL="47411" marR="47411" marT="0" marB="0"/>
                </a:tc>
                <a:tc>
                  <a:txBody>
                    <a:bodyPr/>
                    <a:lstStyle/>
                    <a:p>
                      <a:pPr>
                        <a:spcAft>
                          <a:spcPts val="0"/>
                        </a:spcAft>
                      </a:pPr>
                      <a:r>
                        <a:rPr lang="en-US" sz="1000" b="1">
                          <a:effectLst/>
                        </a:rPr>
                        <a:t>Ch. 6 &amp; Ch. 7</a:t>
                      </a:r>
                      <a:endParaRPr lang="en-CA" sz="900" b="1">
                        <a:effectLst/>
                        <a:latin typeface="Times New Roman"/>
                        <a:ea typeface="Times New Roman"/>
                      </a:endParaRPr>
                    </a:p>
                  </a:txBody>
                  <a:tcPr marL="47411" marR="47411" marT="0" marB="0"/>
                </a:tc>
              </a:tr>
              <a:tr h="153646">
                <a:tc>
                  <a:txBody>
                    <a:bodyPr/>
                    <a:lstStyle/>
                    <a:p>
                      <a:pPr>
                        <a:spcAft>
                          <a:spcPts val="0"/>
                        </a:spcAft>
                      </a:pPr>
                      <a:r>
                        <a:rPr lang="en-US" sz="1000" b="1">
                          <a:effectLst/>
                        </a:rPr>
                        <a:t>12</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Oct. 16</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Career services</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TBA</a:t>
                      </a:r>
                      <a:endParaRPr lang="en-CA" sz="900" b="1">
                        <a:effectLst/>
                        <a:latin typeface="Times New Roman"/>
                        <a:ea typeface="Times New Roman"/>
                      </a:endParaRPr>
                    </a:p>
                  </a:txBody>
                  <a:tcPr marL="47411" marR="47411" marT="0" marB="0"/>
                </a:tc>
              </a:tr>
              <a:tr h="153646">
                <a:tc>
                  <a:txBody>
                    <a:bodyPr/>
                    <a:lstStyle/>
                    <a:p>
                      <a:pPr>
                        <a:spcAft>
                          <a:spcPts val="0"/>
                        </a:spcAft>
                      </a:pPr>
                      <a:r>
                        <a:rPr lang="en-US" sz="1000" b="1">
                          <a:effectLst/>
                        </a:rPr>
                        <a:t>13</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Oct. 20</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The Arab Spring</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Dupont &amp; Passy PDF</a:t>
                      </a:r>
                      <a:endParaRPr lang="en-CA" sz="900" b="1">
                        <a:effectLst/>
                        <a:latin typeface="Times New Roman"/>
                        <a:ea typeface="Times New Roman"/>
                      </a:endParaRPr>
                    </a:p>
                  </a:txBody>
                  <a:tcPr marL="47411" marR="47411" marT="0" marB="0"/>
                </a:tc>
              </a:tr>
              <a:tr h="153646">
                <a:tc>
                  <a:txBody>
                    <a:bodyPr/>
                    <a:lstStyle/>
                    <a:p>
                      <a:pPr>
                        <a:spcAft>
                          <a:spcPts val="0"/>
                        </a:spcAft>
                      </a:pPr>
                      <a:r>
                        <a:rPr lang="en-US" sz="1000" b="1">
                          <a:effectLst/>
                        </a:rPr>
                        <a:t>14</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Oct. 23</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Virtual Protest. Summary Due.</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Schwarz PDF</a:t>
                      </a:r>
                      <a:endParaRPr lang="en-CA" sz="900" b="1">
                        <a:effectLst/>
                        <a:latin typeface="Times New Roman"/>
                        <a:ea typeface="Times New Roman"/>
                      </a:endParaRPr>
                    </a:p>
                  </a:txBody>
                  <a:tcPr marL="47411" marR="47411" marT="0" marB="0"/>
                </a:tc>
              </a:tr>
              <a:tr h="153646">
                <a:tc>
                  <a:txBody>
                    <a:bodyPr/>
                    <a:lstStyle/>
                    <a:p>
                      <a:pPr>
                        <a:spcAft>
                          <a:spcPts val="0"/>
                        </a:spcAft>
                      </a:pPr>
                      <a:r>
                        <a:rPr lang="en-US" sz="1000" b="1">
                          <a:effectLst/>
                        </a:rPr>
                        <a:t> </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Oct. 27</a:t>
                      </a:r>
                      <a:endParaRPr lang="en-CA" sz="900" b="1">
                        <a:effectLst/>
                        <a:latin typeface="Times New Roman"/>
                        <a:ea typeface="Times New Roman"/>
                      </a:endParaRPr>
                    </a:p>
                  </a:txBody>
                  <a:tcPr marL="47411" marR="47411" marT="0" marB="0"/>
                </a:tc>
                <a:tc>
                  <a:txBody>
                    <a:bodyPr/>
                    <a:lstStyle/>
                    <a:p>
                      <a:pPr>
                        <a:spcAft>
                          <a:spcPts val="0"/>
                        </a:spcAft>
                      </a:pPr>
                      <a:r>
                        <a:rPr lang="en-US" sz="1000" b="1" dirty="0">
                          <a:effectLst/>
                        </a:rPr>
                        <a:t>Reading week: No Classes.</a:t>
                      </a:r>
                      <a:endParaRPr lang="en-CA" sz="900" b="1" dirty="0">
                        <a:effectLst/>
                        <a:latin typeface="Times New Roman"/>
                        <a:ea typeface="Times New Roman"/>
                      </a:endParaRPr>
                    </a:p>
                  </a:txBody>
                  <a:tcPr marL="47411" marR="47411" marT="0" marB="0"/>
                </a:tc>
                <a:tc>
                  <a:txBody>
                    <a:bodyPr/>
                    <a:lstStyle/>
                    <a:p>
                      <a:pPr>
                        <a:spcAft>
                          <a:spcPts val="0"/>
                        </a:spcAft>
                      </a:pPr>
                      <a:r>
                        <a:rPr lang="en-US" sz="1000" b="1">
                          <a:effectLst/>
                        </a:rPr>
                        <a:t>Reading review</a:t>
                      </a:r>
                      <a:endParaRPr lang="en-CA" sz="900" b="1">
                        <a:effectLst/>
                        <a:latin typeface="Times New Roman"/>
                        <a:ea typeface="Times New Roman"/>
                      </a:endParaRPr>
                    </a:p>
                  </a:txBody>
                  <a:tcPr marL="47411" marR="47411" marT="0" marB="0"/>
                </a:tc>
              </a:tr>
              <a:tr h="133891">
                <a:tc>
                  <a:txBody>
                    <a:bodyPr/>
                    <a:lstStyle/>
                    <a:p>
                      <a:pPr>
                        <a:spcAft>
                          <a:spcPts val="0"/>
                        </a:spcAft>
                      </a:pPr>
                      <a:r>
                        <a:rPr lang="en-US" sz="1000" b="1">
                          <a:effectLst/>
                        </a:rPr>
                        <a:t> </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Oct. 30</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Reading week: No Classes.</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Reading review</a:t>
                      </a:r>
                      <a:endParaRPr lang="en-CA" sz="900" b="1">
                        <a:effectLst/>
                        <a:latin typeface="Times New Roman"/>
                        <a:ea typeface="Times New Roman"/>
                      </a:endParaRPr>
                    </a:p>
                  </a:txBody>
                  <a:tcPr marL="47411" marR="47411" marT="0" marB="0"/>
                </a:tc>
              </a:tr>
              <a:tr h="153646">
                <a:tc>
                  <a:txBody>
                    <a:bodyPr/>
                    <a:lstStyle/>
                    <a:p>
                      <a:pPr>
                        <a:spcAft>
                          <a:spcPts val="0"/>
                        </a:spcAft>
                      </a:pPr>
                      <a:r>
                        <a:rPr lang="en-US" sz="1000" b="1">
                          <a:effectLst/>
                        </a:rPr>
                        <a:t>15</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Nov. 3</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Violence &amp; Social Movements</a:t>
                      </a:r>
                      <a:endParaRPr lang="en-CA" sz="900" b="1">
                        <a:effectLst/>
                        <a:latin typeface="Times New Roman"/>
                        <a:cs typeface="Times New Roman"/>
                      </a:endParaRPr>
                    </a:p>
                  </a:txBody>
                  <a:tcPr marL="47411" marR="47411" marT="0" marB="0"/>
                </a:tc>
                <a:tc>
                  <a:txBody>
                    <a:bodyPr/>
                    <a:lstStyle/>
                    <a:p>
                      <a:pPr>
                        <a:spcAft>
                          <a:spcPts val="0"/>
                        </a:spcAft>
                      </a:pPr>
                      <a:r>
                        <a:rPr lang="en-US" sz="1000" b="1">
                          <a:effectLst/>
                        </a:rPr>
                        <a:t>Durham Pilot PDF</a:t>
                      </a:r>
                      <a:endParaRPr lang="en-CA" sz="900" b="1">
                        <a:effectLst/>
                        <a:latin typeface="Times New Roman"/>
                        <a:ea typeface="Times New Roman"/>
                      </a:endParaRPr>
                    </a:p>
                  </a:txBody>
                  <a:tcPr marL="47411" marR="47411" marT="0" marB="0"/>
                </a:tc>
              </a:tr>
              <a:tr h="141793">
                <a:tc>
                  <a:txBody>
                    <a:bodyPr/>
                    <a:lstStyle/>
                    <a:p>
                      <a:pPr>
                        <a:spcAft>
                          <a:spcPts val="0"/>
                        </a:spcAft>
                      </a:pPr>
                      <a:r>
                        <a:rPr lang="en-US" sz="1000" b="1">
                          <a:effectLst/>
                        </a:rPr>
                        <a:t>16 </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Nov. 6</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Protest and the Environment</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Ch. 8</a:t>
                      </a:r>
                      <a:endParaRPr lang="en-CA" sz="900" b="1">
                        <a:effectLst/>
                        <a:latin typeface="Times New Roman"/>
                        <a:ea typeface="Times New Roman"/>
                      </a:endParaRPr>
                    </a:p>
                  </a:txBody>
                  <a:tcPr marL="47411" marR="47411" marT="0" marB="0"/>
                </a:tc>
              </a:tr>
              <a:tr h="153646">
                <a:tc>
                  <a:txBody>
                    <a:bodyPr/>
                    <a:lstStyle/>
                    <a:p>
                      <a:pPr>
                        <a:spcAft>
                          <a:spcPts val="0"/>
                        </a:spcAft>
                      </a:pPr>
                      <a:r>
                        <a:rPr lang="en-US" sz="1000" b="1">
                          <a:effectLst/>
                        </a:rPr>
                        <a:t>17</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Nov. 10</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Exams &amp; Essays: Studying and Writing</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Essay File. Ch. 9</a:t>
                      </a:r>
                      <a:endParaRPr lang="en-CA" sz="900" b="1">
                        <a:effectLst/>
                        <a:latin typeface="Times New Roman"/>
                        <a:ea typeface="Times New Roman"/>
                      </a:endParaRPr>
                    </a:p>
                  </a:txBody>
                  <a:tcPr marL="47411" marR="47411" marT="0" marB="0"/>
                </a:tc>
              </a:tr>
              <a:tr h="161547">
                <a:tc>
                  <a:txBody>
                    <a:bodyPr/>
                    <a:lstStyle/>
                    <a:p>
                      <a:pPr>
                        <a:spcAft>
                          <a:spcPts val="0"/>
                        </a:spcAft>
                      </a:pPr>
                      <a:r>
                        <a:rPr lang="en-US" sz="1000" b="1">
                          <a:effectLst/>
                        </a:rPr>
                        <a:t>18</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Nov. 13</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Presentations</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Christensen &amp; Christensen PDF</a:t>
                      </a:r>
                      <a:endParaRPr lang="en-CA" sz="900" b="1">
                        <a:effectLst/>
                        <a:latin typeface="Times New Roman"/>
                        <a:ea typeface="Times New Roman"/>
                      </a:endParaRPr>
                    </a:p>
                  </a:txBody>
                  <a:tcPr marL="47411" marR="47411" marT="0" marB="0"/>
                </a:tc>
              </a:tr>
              <a:tr h="149695">
                <a:tc>
                  <a:txBody>
                    <a:bodyPr/>
                    <a:lstStyle/>
                    <a:p>
                      <a:pPr>
                        <a:spcAft>
                          <a:spcPts val="0"/>
                        </a:spcAft>
                      </a:pPr>
                      <a:r>
                        <a:rPr lang="en-US" sz="1000" b="1">
                          <a:effectLst/>
                        </a:rPr>
                        <a:t>19</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Nov. 17</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Presentations</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Stephan &amp; Chenoweth PDF</a:t>
                      </a:r>
                      <a:endParaRPr lang="en-CA" sz="900" b="1">
                        <a:effectLst/>
                        <a:latin typeface="Times New Roman"/>
                        <a:ea typeface="Times New Roman"/>
                      </a:endParaRPr>
                    </a:p>
                  </a:txBody>
                  <a:tcPr marL="47411" marR="47411" marT="0" marB="0"/>
                </a:tc>
              </a:tr>
              <a:tr h="149695">
                <a:tc>
                  <a:txBody>
                    <a:bodyPr/>
                    <a:lstStyle/>
                    <a:p>
                      <a:pPr>
                        <a:spcAft>
                          <a:spcPts val="0"/>
                        </a:spcAft>
                      </a:pPr>
                      <a:r>
                        <a:rPr lang="en-US" sz="1000" b="1">
                          <a:effectLst/>
                        </a:rPr>
                        <a:t>20</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Nov. 20</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Presentations </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Morris PDF</a:t>
                      </a:r>
                      <a:endParaRPr lang="en-CA" sz="900" b="1">
                        <a:effectLst/>
                        <a:latin typeface="Times New Roman"/>
                        <a:ea typeface="Times New Roman"/>
                      </a:endParaRPr>
                    </a:p>
                  </a:txBody>
                  <a:tcPr marL="47411" marR="47411" marT="0" marB="0"/>
                </a:tc>
              </a:tr>
              <a:tr h="153646">
                <a:tc>
                  <a:txBody>
                    <a:bodyPr/>
                    <a:lstStyle/>
                    <a:p>
                      <a:pPr>
                        <a:spcAft>
                          <a:spcPts val="0"/>
                        </a:spcAft>
                      </a:pPr>
                      <a:r>
                        <a:rPr lang="en-US" sz="1000" b="1">
                          <a:effectLst/>
                        </a:rPr>
                        <a:t>21 </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Nov. 24</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Presentations. Essay due.</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Ibrahim PDF</a:t>
                      </a:r>
                      <a:endParaRPr lang="en-CA" sz="900" b="1">
                        <a:effectLst/>
                        <a:latin typeface="Times New Roman"/>
                        <a:ea typeface="Times New Roman"/>
                      </a:endParaRPr>
                    </a:p>
                  </a:txBody>
                  <a:tcPr marL="47411" marR="47411" marT="0" marB="0"/>
                </a:tc>
              </a:tr>
              <a:tr h="153646">
                <a:tc>
                  <a:txBody>
                    <a:bodyPr/>
                    <a:lstStyle/>
                    <a:p>
                      <a:pPr>
                        <a:spcAft>
                          <a:spcPts val="0"/>
                        </a:spcAft>
                      </a:pPr>
                      <a:r>
                        <a:rPr lang="en-US" sz="1000" b="1">
                          <a:effectLst/>
                        </a:rPr>
                        <a:t>22</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Nov. 27</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Presentations</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Bullard PDF</a:t>
                      </a:r>
                      <a:endParaRPr lang="en-CA" sz="900" b="1">
                        <a:effectLst/>
                        <a:latin typeface="Times New Roman"/>
                        <a:ea typeface="Times New Roman"/>
                      </a:endParaRPr>
                    </a:p>
                  </a:txBody>
                  <a:tcPr marL="47411" marR="47411" marT="0" marB="0"/>
                </a:tc>
              </a:tr>
              <a:tr h="129940">
                <a:tc>
                  <a:txBody>
                    <a:bodyPr/>
                    <a:lstStyle/>
                    <a:p>
                      <a:pPr>
                        <a:spcAft>
                          <a:spcPts val="0"/>
                        </a:spcAft>
                      </a:pPr>
                      <a:r>
                        <a:rPr lang="en-US" sz="1000" b="1">
                          <a:effectLst/>
                        </a:rPr>
                        <a:t>23</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Dec. 1</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Presentations</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Durham PDF</a:t>
                      </a:r>
                      <a:endParaRPr lang="en-CA" sz="900" b="1">
                        <a:effectLst/>
                        <a:latin typeface="Times New Roman"/>
                        <a:ea typeface="Times New Roman"/>
                      </a:endParaRPr>
                    </a:p>
                  </a:txBody>
                  <a:tcPr marL="47411" marR="47411" marT="0" marB="0"/>
                </a:tc>
              </a:tr>
              <a:tr h="153646">
                <a:tc>
                  <a:txBody>
                    <a:bodyPr/>
                    <a:lstStyle/>
                    <a:p>
                      <a:pPr>
                        <a:spcAft>
                          <a:spcPts val="0"/>
                        </a:spcAft>
                      </a:pPr>
                      <a:r>
                        <a:rPr lang="en-US" sz="1000" b="1">
                          <a:effectLst/>
                        </a:rPr>
                        <a:t>24</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Dec. 4</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Presentations</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Crossley PDF</a:t>
                      </a:r>
                      <a:endParaRPr lang="en-CA" sz="900" b="1">
                        <a:effectLst/>
                        <a:latin typeface="Times New Roman"/>
                        <a:ea typeface="Times New Roman"/>
                      </a:endParaRPr>
                    </a:p>
                  </a:txBody>
                  <a:tcPr marL="47411" marR="47411" marT="0" marB="0"/>
                </a:tc>
              </a:tr>
              <a:tr h="169449">
                <a:tc>
                  <a:txBody>
                    <a:bodyPr/>
                    <a:lstStyle/>
                    <a:p>
                      <a:pPr>
                        <a:spcAft>
                          <a:spcPts val="0"/>
                        </a:spcAft>
                      </a:pPr>
                      <a:r>
                        <a:rPr lang="en-US" sz="1000" b="1">
                          <a:effectLst/>
                        </a:rPr>
                        <a:t>25</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Dec. 8</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Conclusion</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Ch. 10</a:t>
                      </a:r>
                      <a:endParaRPr lang="en-CA" sz="900" b="1">
                        <a:effectLst/>
                        <a:latin typeface="Times New Roman"/>
                        <a:ea typeface="Times New Roman"/>
                      </a:endParaRPr>
                    </a:p>
                  </a:txBody>
                  <a:tcPr marL="47411" marR="47411" marT="0" marB="0"/>
                </a:tc>
              </a:tr>
              <a:tr h="153646">
                <a:tc>
                  <a:txBody>
                    <a:bodyPr/>
                    <a:lstStyle/>
                    <a:p>
                      <a:pPr>
                        <a:spcAft>
                          <a:spcPts val="0"/>
                        </a:spcAft>
                      </a:pPr>
                      <a:r>
                        <a:rPr lang="en-US" sz="1000" b="1">
                          <a:effectLst/>
                        </a:rPr>
                        <a:t> </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 </a:t>
                      </a:r>
                      <a:endParaRPr lang="en-CA" sz="900" b="1">
                        <a:effectLst/>
                        <a:latin typeface="Times New Roman"/>
                        <a:ea typeface="Times New Roman"/>
                      </a:endParaRPr>
                    </a:p>
                  </a:txBody>
                  <a:tcPr marL="47411" marR="47411" marT="0" marB="0"/>
                </a:tc>
                <a:tc>
                  <a:txBody>
                    <a:bodyPr/>
                    <a:lstStyle/>
                    <a:p>
                      <a:pPr>
                        <a:spcAft>
                          <a:spcPts val="0"/>
                        </a:spcAft>
                      </a:pPr>
                      <a:r>
                        <a:rPr lang="en-US" sz="1000" b="1">
                          <a:effectLst/>
                        </a:rPr>
                        <a:t> </a:t>
                      </a:r>
                      <a:endParaRPr lang="en-CA" sz="900" b="1">
                        <a:effectLst/>
                        <a:latin typeface="Times New Roman"/>
                        <a:ea typeface="Times New Roman"/>
                      </a:endParaRPr>
                    </a:p>
                  </a:txBody>
                  <a:tcPr marL="47411" marR="47411" marT="0" marB="0"/>
                </a:tc>
                <a:tc>
                  <a:txBody>
                    <a:bodyPr/>
                    <a:lstStyle/>
                    <a:p>
                      <a:pPr>
                        <a:spcAft>
                          <a:spcPts val="0"/>
                        </a:spcAft>
                      </a:pPr>
                      <a:r>
                        <a:rPr lang="en-US" sz="1000" b="1" dirty="0">
                          <a:effectLst/>
                        </a:rPr>
                        <a:t> </a:t>
                      </a:r>
                      <a:endParaRPr lang="en-CA" sz="900" b="1" dirty="0">
                        <a:effectLst/>
                        <a:latin typeface="Times New Roman"/>
                        <a:ea typeface="Times New Roman"/>
                      </a:endParaRPr>
                    </a:p>
                  </a:txBody>
                  <a:tcPr marL="47411" marR="47411" marT="0" marB="0"/>
                </a:tc>
              </a:tr>
            </a:tbl>
          </a:graphicData>
        </a:graphic>
      </p:graphicFrame>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endParaRPr lang="en-CA" dirty="0"/>
          </a:p>
        </p:txBody>
      </p:sp>
      <p:sp>
        <p:nvSpPr>
          <p:cNvPr id="5" name="Footer Placeholder 4"/>
          <p:cNvSpPr>
            <a:spLocks noGrp="1"/>
          </p:cNvSpPr>
          <p:nvPr>
            <p:ph type="ftr" sz="quarter" idx="11"/>
          </p:nvPr>
        </p:nvSpPr>
        <p:spPr/>
        <p:txBody>
          <a:bodyPr/>
          <a:lstStyle/>
          <a:p>
            <a:r>
              <a:rPr lang="en-CA"/>
              <a:t>Dr. L. Kilmurray</a:t>
            </a:r>
          </a:p>
        </p:txBody>
      </p:sp>
      <p:sp>
        <p:nvSpPr>
          <p:cNvPr id="36866" name="Rectangle 2"/>
          <p:cNvSpPr>
            <a:spLocks noGrp="1" noChangeArrowheads="1"/>
          </p:cNvSpPr>
          <p:nvPr>
            <p:ph type="title"/>
          </p:nvPr>
        </p:nvSpPr>
        <p:spPr>
          <a:xfrm>
            <a:off x="250825" y="323850"/>
            <a:ext cx="8637588" cy="650875"/>
          </a:xfrm>
        </p:spPr>
        <p:txBody>
          <a:bodyPr/>
          <a:lstStyle/>
          <a:p>
            <a:r>
              <a:rPr lang="en-CA" sz="3600"/>
              <a:t>Liam Kilmurray</a:t>
            </a:r>
          </a:p>
        </p:txBody>
      </p:sp>
      <p:sp>
        <p:nvSpPr>
          <p:cNvPr id="36867" name="Rectangle 3"/>
          <p:cNvSpPr>
            <a:spLocks noGrp="1" noChangeArrowheads="1"/>
          </p:cNvSpPr>
          <p:nvPr>
            <p:ph type="body" idx="1"/>
          </p:nvPr>
        </p:nvSpPr>
        <p:spPr>
          <a:xfrm>
            <a:off x="328613" y="1412875"/>
            <a:ext cx="8208962" cy="4824413"/>
          </a:xfrm>
        </p:spPr>
        <p:txBody>
          <a:bodyPr/>
          <a:lstStyle/>
          <a:p>
            <a:pPr>
              <a:lnSpc>
                <a:spcPct val="90000"/>
              </a:lnSpc>
              <a:buClr>
                <a:srgbClr val="FFFFFF"/>
              </a:buClr>
              <a:buFont typeface="Wingdings" pitchFamily="2" charset="2"/>
              <a:buChar char="§"/>
            </a:pPr>
            <a:r>
              <a:rPr lang="en-CA" dirty="0" smtClean="0"/>
              <a:t>M.A. - Anthropology</a:t>
            </a:r>
          </a:p>
          <a:p>
            <a:pPr>
              <a:lnSpc>
                <a:spcPct val="90000"/>
              </a:lnSpc>
              <a:buClr>
                <a:srgbClr val="FFFFFF"/>
              </a:buClr>
              <a:buFont typeface="Wingdings" pitchFamily="2" charset="2"/>
              <a:buChar char="§"/>
            </a:pPr>
            <a:r>
              <a:rPr lang="en-CA" dirty="0" err="1" smtClean="0"/>
              <a:t>M.Philosophy</a:t>
            </a:r>
            <a:r>
              <a:rPr lang="en-CA" dirty="0" smtClean="0"/>
              <a:t> - Anthropological </a:t>
            </a:r>
            <a:r>
              <a:rPr lang="en-CA" dirty="0"/>
              <a:t>Theory – Cambridge U.K.</a:t>
            </a:r>
          </a:p>
          <a:p>
            <a:pPr>
              <a:lnSpc>
                <a:spcPct val="90000"/>
              </a:lnSpc>
              <a:buClr>
                <a:srgbClr val="FFFFFF"/>
              </a:buClr>
              <a:buFont typeface="Wingdings" pitchFamily="2" charset="2"/>
              <a:buChar char="§"/>
            </a:pPr>
            <a:r>
              <a:rPr lang="en-CA" dirty="0" smtClean="0"/>
              <a:t>PhD - </a:t>
            </a:r>
            <a:r>
              <a:rPr lang="en-CA" dirty="0"/>
              <a:t>Prehistory and Archaeology – Sheffield U.K.</a:t>
            </a:r>
          </a:p>
          <a:p>
            <a:pPr>
              <a:lnSpc>
                <a:spcPct val="90000"/>
              </a:lnSpc>
              <a:buClr>
                <a:srgbClr val="FFFFFF"/>
              </a:buClr>
              <a:buFont typeface="Wingdings" pitchFamily="2" charset="2"/>
              <a:buChar char="§"/>
            </a:pPr>
            <a:r>
              <a:rPr lang="en-CA" dirty="0"/>
              <a:t>8 years in fieldwork (</a:t>
            </a:r>
            <a:r>
              <a:rPr lang="en-CA" dirty="0" smtClean="0"/>
              <a:t>Archaeology)</a:t>
            </a:r>
            <a:endParaRPr lang="en-CA" dirty="0"/>
          </a:p>
          <a:p>
            <a:pPr>
              <a:lnSpc>
                <a:spcPct val="90000"/>
              </a:lnSpc>
              <a:buClr>
                <a:srgbClr val="FFFFFF"/>
              </a:buClr>
              <a:buFont typeface="Wingdings" pitchFamily="2" charset="2"/>
              <a:buChar char="§"/>
            </a:pPr>
            <a:r>
              <a:rPr lang="en-CA" dirty="0" smtClean="0"/>
              <a:t>13 </a:t>
            </a:r>
            <a:r>
              <a:rPr lang="en-CA" dirty="0"/>
              <a:t>years University teaching </a:t>
            </a:r>
          </a:p>
        </p:txBody>
      </p:sp>
    </p:spTree>
    <p:extLst>
      <p:ext uri="{BB962C8B-B14F-4D97-AF65-F5344CB8AC3E}">
        <p14:creationId xmlns:p14="http://schemas.microsoft.com/office/powerpoint/2010/main" val="2979554684"/>
      </p:ext>
    </p:extLst>
  </p:cSld>
  <p:clrMapOvr>
    <a:masterClrMapping/>
  </p:clrMapOvr>
  <p:transition spd="med">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1"/>
          <p:cNvSpPr>
            <a:spLocks noGrp="1"/>
          </p:cNvSpPr>
          <p:nvPr>
            <p:ph type="dt" sz="half" idx="10"/>
          </p:nvPr>
        </p:nvSpPr>
        <p:spPr/>
        <p:txBody>
          <a:bodyPr/>
          <a:lstStyle/>
          <a:p>
            <a:endParaRPr lang="en-CA" dirty="0"/>
          </a:p>
        </p:txBody>
      </p:sp>
      <p:sp>
        <p:nvSpPr>
          <p:cNvPr id="5" name="Footer Placeholder 2"/>
          <p:cNvSpPr>
            <a:spLocks noGrp="1"/>
          </p:cNvSpPr>
          <p:nvPr>
            <p:ph type="ftr" sz="quarter" idx="11"/>
          </p:nvPr>
        </p:nvSpPr>
        <p:spPr/>
        <p:txBody>
          <a:bodyPr/>
          <a:lstStyle/>
          <a:p>
            <a:r>
              <a:rPr lang="en-CA"/>
              <a:t>Dr. L. Kilmurray</a:t>
            </a:r>
          </a:p>
        </p:txBody>
      </p:sp>
      <p:sp>
        <p:nvSpPr>
          <p:cNvPr id="37890" name="Text Box 2"/>
          <p:cNvSpPr txBox="1">
            <a:spLocks noChangeArrowheads="1"/>
          </p:cNvSpPr>
          <p:nvPr/>
        </p:nvSpPr>
        <p:spPr bwMode="auto">
          <a:xfrm>
            <a:off x="1258888" y="1339850"/>
            <a:ext cx="685800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sz="3200" b="1" dirty="0">
                <a:solidFill>
                  <a:schemeClr val="bg1"/>
                </a:solidFill>
                <a:latin typeface="Times New Roman" pitchFamily="18" charset="0"/>
              </a:rPr>
              <a:t>Office Location: </a:t>
            </a:r>
            <a:r>
              <a:rPr lang="en-CA" sz="3200" b="1" dirty="0">
                <a:solidFill>
                  <a:schemeClr val="bg1"/>
                </a:solidFill>
                <a:latin typeface="Times New Roman" pitchFamily="18" charset="0"/>
              </a:rPr>
              <a:t>FSS, Room 8053</a:t>
            </a:r>
            <a:endParaRPr lang="en-US" sz="3200" b="1" dirty="0">
              <a:solidFill>
                <a:schemeClr val="bg1"/>
              </a:solidFill>
              <a:latin typeface="Times New Roman" pitchFamily="18" charset="0"/>
            </a:endParaRPr>
          </a:p>
          <a:p>
            <a:pPr eaLnBrk="0" hangingPunct="0">
              <a:spcBef>
                <a:spcPct val="50000"/>
              </a:spcBef>
            </a:pPr>
            <a:endParaRPr lang="en-US" sz="2000" b="1" dirty="0">
              <a:solidFill>
                <a:schemeClr val="bg1"/>
              </a:solidFill>
              <a:latin typeface="Times New Roman" pitchFamily="18" charset="0"/>
            </a:endParaRPr>
          </a:p>
          <a:p>
            <a:r>
              <a:rPr lang="en-CA" sz="3200" b="1" dirty="0">
                <a:solidFill>
                  <a:schemeClr val="bg1"/>
                </a:solidFill>
                <a:latin typeface="Times New Roman" pitchFamily="18" charset="0"/>
              </a:rPr>
              <a:t>Office Hours: </a:t>
            </a:r>
            <a:r>
              <a:rPr lang="en-CA" sz="3200" b="1" dirty="0" smtClean="0">
                <a:solidFill>
                  <a:schemeClr val="bg1"/>
                </a:solidFill>
                <a:latin typeface="Times New Roman" pitchFamily="18" charset="0"/>
              </a:rPr>
              <a:t>Tuesday 10-11</a:t>
            </a:r>
            <a:endParaRPr lang="en-CA" sz="3200" b="1" dirty="0">
              <a:solidFill>
                <a:schemeClr val="bg1"/>
              </a:solidFill>
              <a:latin typeface="Times New Roman" pitchFamily="18" charset="0"/>
            </a:endParaRPr>
          </a:p>
          <a:p>
            <a:r>
              <a:rPr lang="en-CA" sz="3200" b="1" dirty="0">
                <a:solidFill>
                  <a:schemeClr val="bg1"/>
                </a:solidFill>
                <a:latin typeface="Times New Roman" pitchFamily="18" charset="0"/>
              </a:rPr>
              <a:t> </a:t>
            </a:r>
            <a:endParaRPr lang="en-US" sz="2000" b="1" dirty="0">
              <a:solidFill>
                <a:schemeClr val="bg1"/>
              </a:solidFill>
              <a:latin typeface="Times New Roman" pitchFamily="18" charset="0"/>
            </a:endParaRPr>
          </a:p>
          <a:p>
            <a:pPr eaLnBrk="0" hangingPunct="0">
              <a:spcBef>
                <a:spcPct val="50000"/>
              </a:spcBef>
            </a:pPr>
            <a:r>
              <a:rPr lang="en-US" sz="3200" b="1" dirty="0">
                <a:solidFill>
                  <a:schemeClr val="bg1"/>
                </a:solidFill>
                <a:latin typeface="Times New Roman" pitchFamily="18" charset="0"/>
              </a:rPr>
              <a:t>Office phone #: 562-5800, ext. 4731</a:t>
            </a:r>
          </a:p>
          <a:p>
            <a:pPr eaLnBrk="0" hangingPunct="0">
              <a:spcBef>
                <a:spcPct val="50000"/>
              </a:spcBef>
            </a:pPr>
            <a:endParaRPr lang="en-US" sz="2000" b="1" dirty="0">
              <a:solidFill>
                <a:schemeClr val="bg1"/>
              </a:solidFill>
              <a:latin typeface="Times New Roman" pitchFamily="18" charset="0"/>
            </a:endParaRPr>
          </a:p>
          <a:p>
            <a:pPr eaLnBrk="0" hangingPunct="0">
              <a:spcBef>
                <a:spcPct val="50000"/>
              </a:spcBef>
            </a:pPr>
            <a:r>
              <a:rPr lang="en-US" sz="3200" b="1" dirty="0">
                <a:solidFill>
                  <a:schemeClr val="bg1"/>
                </a:solidFill>
                <a:latin typeface="Times New Roman" pitchFamily="18" charset="0"/>
              </a:rPr>
              <a:t>Email: lkilmurr@uottawa.ca</a:t>
            </a:r>
            <a:endParaRPr lang="en-US" sz="2800" dirty="0">
              <a:solidFill>
                <a:schemeClr val="bg1"/>
              </a:solidFill>
              <a:latin typeface="Times New Roman" pitchFamily="18" charset="0"/>
            </a:endParaRPr>
          </a:p>
          <a:p>
            <a:pPr eaLnBrk="0" hangingPunct="0">
              <a:spcBef>
                <a:spcPct val="50000"/>
              </a:spcBef>
            </a:pPr>
            <a:endParaRPr lang="en-US" sz="2400" b="1" dirty="0">
              <a:solidFill>
                <a:schemeClr val="bg1"/>
              </a:solidFill>
              <a:latin typeface="Times New Roman" pitchFamily="18" charset="0"/>
            </a:endParaRPr>
          </a:p>
        </p:txBody>
      </p:sp>
      <p:sp>
        <p:nvSpPr>
          <p:cNvPr id="37891" name="Text Box 3"/>
          <p:cNvSpPr txBox="1">
            <a:spLocks noChangeArrowheads="1"/>
          </p:cNvSpPr>
          <p:nvPr/>
        </p:nvSpPr>
        <p:spPr bwMode="auto">
          <a:xfrm>
            <a:off x="1295400" y="381000"/>
            <a:ext cx="5638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US" sz="3200" b="1" u="sng">
                <a:solidFill>
                  <a:srgbClr val="FFFFFF"/>
                </a:solidFill>
                <a:latin typeface="Times New Roman" pitchFamily="18" charset="0"/>
              </a:rPr>
              <a:t>CONTACT INFORMATION</a:t>
            </a:r>
            <a:endParaRPr lang="en-US" sz="2400" u="sng">
              <a:solidFill>
                <a:srgbClr val="FFFFFF"/>
              </a:solidFill>
              <a:latin typeface="Times New Roman" pitchFamily="18" charset="0"/>
            </a:endParaRPr>
          </a:p>
        </p:txBody>
      </p:sp>
    </p:spTree>
    <p:extLst>
      <p:ext uri="{BB962C8B-B14F-4D97-AF65-F5344CB8AC3E}">
        <p14:creationId xmlns:p14="http://schemas.microsoft.com/office/powerpoint/2010/main" val="17873328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Date Placeholder 3"/>
          <p:cNvSpPr>
            <a:spLocks noGrp="1"/>
          </p:cNvSpPr>
          <p:nvPr>
            <p:ph type="dt" sz="half" idx="10"/>
          </p:nvPr>
        </p:nvSpPr>
        <p:spPr/>
        <p:txBody>
          <a:bodyPr/>
          <a:lstStyle/>
          <a:p>
            <a:endParaRPr lang="en-CA" dirty="0"/>
          </a:p>
        </p:txBody>
      </p:sp>
      <p:sp>
        <p:nvSpPr>
          <p:cNvPr id="27" name="Footer Placeholder 4"/>
          <p:cNvSpPr>
            <a:spLocks noGrp="1"/>
          </p:cNvSpPr>
          <p:nvPr>
            <p:ph type="ftr" sz="quarter" idx="11"/>
          </p:nvPr>
        </p:nvSpPr>
        <p:spPr/>
        <p:txBody>
          <a:bodyPr/>
          <a:lstStyle/>
          <a:p>
            <a:r>
              <a:rPr lang="en-CA"/>
              <a:t>Dr. L. Kilmurray</a:t>
            </a:r>
          </a:p>
        </p:txBody>
      </p:sp>
      <p:sp>
        <p:nvSpPr>
          <p:cNvPr id="46082" name="Rectangle 2"/>
          <p:cNvSpPr>
            <a:spLocks noGrp="1" noChangeArrowheads="1"/>
          </p:cNvSpPr>
          <p:nvPr>
            <p:ph type="title"/>
          </p:nvPr>
        </p:nvSpPr>
        <p:spPr/>
        <p:txBody>
          <a:bodyPr/>
          <a:lstStyle/>
          <a:p>
            <a:pPr>
              <a:buClr>
                <a:schemeClr val="tx2"/>
              </a:buClr>
            </a:pPr>
            <a:r>
              <a:rPr lang="en-US"/>
              <a:t>Evaluation</a:t>
            </a:r>
          </a:p>
        </p:txBody>
      </p:sp>
      <p:sp>
        <p:nvSpPr>
          <p:cNvPr id="46083" name="Text Box 3"/>
          <p:cNvSpPr txBox="1">
            <a:spLocks noChangeArrowheads="1"/>
          </p:cNvSpPr>
          <p:nvPr/>
        </p:nvSpPr>
        <p:spPr bwMode="auto">
          <a:xfrm>
            <a:off x="1835150" y="2708275"/>
            <a:ext cx="51133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sz="2800">
              <a:latin typeface="Times New Roman"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875309206"/>
              </p:ext>
            </p:extLst>
          </p:nvPr>
        </p:nvGraphicFramePr>
        <p:xfrm>
          <a:off x="762000" y="3048000"/>
          <a:ext cx="7429501" cy="1493520"/>
        </p:xfrm>
        <a:graphic>
          <a:graphicData uri="http://schemas.openxmlformats.org/drawingml/2006/table">
            <a:tbl>
              <a:tblPr firstRow="1" firstCol="1" bandRow="1">
                <a:tableStyleId>{5C22544A-7EE6-4342-B048-85BDC9FD1C3A}</a:tableStyleId>
              </a:tblPr>
              <a:tblGrid>
                <a:gridCol w="3373164"/>
                <a:gridCol w="853966"/>
                <a:gridCol w="3202371"/>
              </a:tblGrid>
              <a:tr h="0">
                <a:tc>
                  <a:txBody>
                    <a:bodyPr/>
                    <a:lstStyle/>
                    <a:p>
                      <a:pPr algn="l">
                        <a:spcAft>
                          <a:spcPts val="0"/>
                        </a:spcAft>
                      </a:pPr>
                      <a:r>
                        <a:rPr lang="en-US" sz="1400" b="1" u="sng">
                          <a:solidFill>
                            <a:schemeClr val="tx1"/>
                          </a:solidFill>
                          <a:effectLst/>
                        </a:rPr>
                        <a:t>Evaluation format</a:t>
                      </a:r>
                      <a:endParaRPr lang="en-CA" sz="1600" b="1">
                        <a:solidFill>
                          <a:schemeClr val="tx1"/>
                        </a:solidFill>
                        <a:effectLst/>
                        <a:latin typeface="Times New Roman"/>
                        <a:ea typeface="Times New Roman"/>
                      </a:endParaRPr>
                    </a:p>
                  </a:txBody>
                  <a:tcPr marL="68580" marR="68580" marT="0" marB="0"/>
                </a:tc>
                <a:tc>
                  <a:txBody>
                    <a:bodyPr/>
                    <a:lstStyle/>
                    <a:p>
                      <a:pPr algn="l">
                        <a:spcAft>
                          <a:spcPts val="0"/>
                        </a:spcAft>
                      </a:pPr>
                      <a:r>
                        <a:rPr lang="en-CA" sz="1400" b="1" u="sng">
                          <a:solidFill>
                            <a:schemeClr val="tx1"/>
                          </a:solidFill>
                          <a:effectLst/>
                        </a:rPr>
                        <a:t>Weight</a:t>
                      </a:r>
                      <a:endParaRPr lang="en-CA" sz="1600" b="1">
                        <a:solidFill>
                          <a:schemeClr val="tx1"/>
                        </a:solidFill>
                        <a:effectLst/>
                        <a:latin typeface="Times New Roman"/>
                        <a:ea typeface="Times New Roman"/>
                      </a:endParaRPr>
                    </a:p>
                  </a:txBody>
                  <a:tcPr marL="68580" marR="68580" marT="0" marB="0"/>
                </a:tc>
                <a:tc>
                  <a:txBody>
                    <a:bodyPr/>
                    <a:lstStyle/>
                    <a:p>
                      <a:pPr algn="l">
                        <a:spcAft>
                          <a:spcPts val="0"/>
                        </a:spcAft>
                      </a:pPr>
                      <a:r>
                        <a:rPr lang="en-CA" sz="1400" b="1" u="sng">
                          <a:solidFill>
                            <a:schemeClr val="tx1"/>
                          </a:solidFill>
                          <a:effectLst/>
                        </a:rPr>
                        <a:t>Date Due  </a:t>
                      </a:r>
                      <a:endParaRPr lang="en-CA" sz="1600" b="1">
                        <a:solidFill>
                          <a:schemeClr val="tx1"/>
                        </a:solidFill>
                        <a:effectLst/>
                        <a:latin typeface="Times New Roman"/>
                        <a:ea typeface="Times New Roman"/>
                      </a:endParaRPr>
                    </a:p>
                  </a:txBody>
                  <a:tcPr marL="68580" marR="68580" marT="0" marB="0"/>
                </a:tc>
              </a:tr>
              <a:tr h="0">
                <a:tc>
                  <a:txBody>
                    <a:bodyPr/>
                    <a:lstStyle/>
                    <a:p>
                      <a:pPr algn="l">
                        <a:spcAft>
                          <a:spcPts val="0"/>
                        </a:spcAft>
                      </a:pPr>
                      <a:r>
                        <a:rPr lang="en-CA" sz="1400" b="1">
                          <a:solidFill>
                            <a:schemeClr val="tx1"/>
                          </a:solidFill>
                          <a:effectLst/>
                        </a:rPr>
                        <a:t>Outline and annotated reference list  </a:t>
                      </a:r>
                      <a:endParaRPr lang="en-CA" sz="1600" b="1">
                        <a:solidFill>
                          <a:schemeClr val="tx1"/>
                        </a:solidFill>
                        <a:effectLst/>
                        <a:latin typeface="Times New Roman"/>
                        <a:ea typeface="Times New Roman"/>
                      </a:endParaRPr>
                    </a:p>
                  </a:txBody>
                  <a:tcPr marL="68580" marR="68580" marT="0" marB="0"/>
                </a:tc>
                <a:tc>
                  <a:txBody>
                    <a:bodyPr/>
                    <a:lstStyle/>
                    <a:p>
                      <a:pPr algn="l">
                        <a:spcAft>
                          <a:spcPts val="0"/>
                        </a:spcAft>
                      </a:pPr>
                      <a:r>
                        <a:rPr lang="en-CA" sz="1400" b="1">
                          <a:solidFill>
                            <a:schemeClr val="tx1"/>
                          </a:solidFill>
                          <a:effectLst/>
                        </a:rPr>
                        <a:t>10% </a:t>
                      </a:r>
                      <a:endParaRPr lang="en-CA" sz="1600" b="1">
                        <a:solidFill>
                          <a:schemeClr val="tx1"/>
                        </a:solidFill>
                        <a:effectLst/>
                        <a:latin typeface="Times New Roman"/>
                        <a:ea typeface="Times New Roman"/>
                      </a:endParaRPr>
                    </a:p>
                  </a:txBody>
                  <a:tcPr marL="68580" marR="68580" marT="0" marB="0"/>
                </a:tc>
                <a:tc>
                  <a:txBody>
                    <a:bodyPr/>
                    <a:lstStyle/>
                    <a:p>
                      <a:pPr algn="l">
                        <a:spcAft>
                          <a:spcPts val="0"/>
                        </a:spcAft>
                      </a:pPr>
                      <a:r>
                        <a:rPr lang="en-CA" sz="1400" b="1">
                          <a:solidFill>
                            <a:schemeClr val="tx1"/>
                          </a:solidFill>
                          <a:effectLst/>
                        </a:rPr>
                        <a:t>October 2, 2014</a:t>
                      </a:r>
                      <a:endParaRPr lang="en-CA" sz="1600" b="1">
                        <a:solidFill>
                          <a:schemeClr val="tx1"/>
                        </a:solidFill>
                        <a:effectLst/>
                        <a:latin typeface="Times New Roman"/>
                        <a:ea typeface="Times New Roman"/>
                      </a:endParaRPr>
                    </a:p>
                  </a:txBody>
                  <a:tcPr marL="68580" marR="68580" marT="0" marB="0"/>
                </a:tc>
              </a:tr>
              <a:tr h="0">
                <a:tc>
                  <a:txBody>
                    <a:bodyPr/>
                    <a:lstStyle/>
                    <a:p>
                      <a:pPr algn="l">
                        <a:spcAft>
                          <a:spcPts val="0"/>
                        </a:spcAft>
                      </a:pPr>
                      <a:r>
                        <a:rPr lang="en-CA" sz="1400" b="1">
                          <a:solidFill>
                            <a:schemeClr val="tx1"/>
                          </a:solidFill>
                          <a:effectLst/>
                        </a:rPr>
                        <a:t>Summary  </a:t>
                      </a:r>
                      <a:endParaRPr lang="en-CA" sz="1600" b="1">
                        <a:solidFill>
                          <a:schemeClr val="tx1"/>
                        </a:solidFill>
                        <a:effectLst/>
                        <a:latin typeface="Times New Roman"/>
                        <a:ea typeface="Times New Roman"/>
                      </a:endParaRPr>
                    </a:p>
                  </a:txBody>
                  <a:tcPr marL="68580" marR="68580" marT="0" marB="0"/>
                </a:tc>
                <a:tc>
                  <a:txBody>
                    <a:bodyPr/>
                    <a:lstStyle/>
                    <a:p>
                      <a:pPr algn="l">
                        <a:spcAft>
                          <a:spcPts val="0"/>
                        </a:spcAft>
                      </a:pPr>
                      <a:r>
                        <a:rPr lang="en-CA" sz="1400" b="1">
                          <a:solidFill>
                            <a:schemeClr val="tx1"/>
                          </a:solidFill>
                          <a:effectLst/>
                        </a:rPr>
                        <a:t>15 %</a:t>
                      </a:r>
                      <a:endParaRPr lang="en-CA" sz="1600" b="1">
                        <a:solidFill>
                          <a:schemeClr val="tx1"/>
                        </a:solidFill>
                        <a:effectLst/>
                        <a:latin typeface="Times New Roman"/>
                        <a:ea typeface="Times New Roman"/>
                      </a:endParaRPr>
                    </a:p>
                  </a:txBody>
                  <a:tcPr marL="68580" marR="68580" marT="0" marB="0"/>
                </a:tc>
                <a:tc>
                  <a:txBody>
                    <a:bodyPr/>
                    <a:lstStyle/>
                    <a:p>
                      <a:pPr algn="l">
                        <a:spcAft>
                          <a:spcPts val="0"/>
                        </a:spcAft>
                      </a:pPr>
                      <a:r>
                        <a:rPr lang="en-CA" sz="1400" b="1">
                          <a:solidFill>
                            <a:schemeClr val="tx1"/>
                          </a:solidFill>
                          <a:effectLst/>
                        </a:rPr>
                        <a:t>October 23, 2014</a:t>
                      </a:r>
                      <a:endParaRPr lang="en-CA" sz="1600" b="1">
                        <a:solidFill>
                          <a:schemeClr val="tx1"/>
                        </a:solidFill>
                        <a:effectLst/>
                        <a:latin typeface="Times New Roman"/>
                        <a:ea typeface="Times New Roman"/>
                      </a:endParaRPr>
                    </a:p>
                  </a:txBody>
                  <a:tcPr marL="68580" marR="68580" marT="0" marB="0"/>
                </a:tc>
              </a:tr>
              <a:tr h="0">
                <a:tc>
                  <a:txBody>
                    <a:bodyPr/>
                    <a:lstStyle/>
                    <a:p>
                      <a:pPr algn="l">
                        <a:spcAft>
                          <a:spcPts val="0"/>
                        </a:spcAft>
                      </a:pPr>
                      <a:r>
                        <a:rPr lang="en-CA" sz="1400" b="1">
                          <a:solidFill>
                            <a:schemeClr val="tx1"/>
                          </a:solidFill>
                          <a:effectLst/>
                        </a:rPr>
                        <a:t>Term paper </a:t>
                      </a:r>
                      <a:endParaRPr lang="en-CA" sz="1600" b="1">
                        <a:solidFill>
                          <a:schemeClr val="tx1"/>
                        </a:solidFill>
                        <a:effectLst/>
                        <a:latin typeface="Times New Roman"/>
                        <a:ea typeface="Times New Roman"/>
                      </a:endParaRPr>
                    </a:p>
                  </a:txBody>
                  <a:tcPr marL="68580" marR="68580" marT="0" marB="0"/>
                </a:tc>
                <a:tc>
                  <a:txBody>
                    <a:bodyPr/>
                    <a:lstStyle/>
                    <a:p>
                      <a:pPr algn="l">
                        <a:spcAft>
                          <a:spcPts val="0"/>
                        </a:spcAft>
                      </a:pPr>
                      <a:r>
                        <a:rPr lang="en-CA" sz="1400" b="1">
                          <a:solidFill>
                            <a:schemeClr val="tx1"/>
                          </a:solidFill>
                          <a:effectLst/>
                        </a:rPr>
                        <a:t>25%</a:t>
                      </a:r>
                      <a:endParaRPr lang="en-CA" sz="1600" b="1">
                        <a:solidFill>
                          <a:schemeClr val="tx1"/>
                        </a:solidFill>
                        <a:effectLst/>
                        <a:latin typeface="Times New Roman"/>
                        <a:ea typeface="Times New Roman"/>
                      </a:endParaRPr>
                    </a:p>
                  </a:txBody>
                  <a:tcPr marL="68580" marR="68580" marT="0" marB="0"/>
                </a:tc>
                <a:tc>
                  <a:txBody>
                    <a:bodyPr/>
                    <a:lstStyle/>
                    <a:p>
                      <a:pPr algn="l">
                        <a:spcAft>
                          <a:spcPts val="0"/>
                        </a:spcAft>
                      </a:pPr>
                      <a:r>
                        <a:rPr lang="en-CA" sz="1400" b="1">
                          <a:solidFill>
                            <a:schemeClr val="tx1"/>
                          </a:solidFill>
                          <a:effectLst/>
                        </a:rPr>
                        <a:t>November 24, 2014</a:t>
                      </a:r>
                      <a:endParaRPr lang="en-CA" sz="1600" b="1">
                        <a:solidFill>
                          <a:schemeClr val="tx1"/>
                        </a:solidFill>
                        <a:effectLst/>
                        <a:latin typeface="Times New Roman"/>
                        <a:ea typeface="Times New Roman"/>
                      </a:endParaRPr>
                    </a:p>
                  </a:txBody>
                  <a:tcPr marL="68580" marR="68580" marT="0" marB="0"/>
                </a:tc>
              </a:tr>
              <a:tr h="0">
                <a:tc>
                  <a:txBody>
                    <a:bodyPr/>
                    <a:lstStyle/>
                    <a:p>
                      <a:pPr algn="l">
                        <a:spcAft>
                          <a:spcPts val="0"/>
                        </a:spcAft>
                      </a:pPr>
                      <a:r>
                        <a:rPr lang="en-CA" sz="1400" b="1" dirty="0">
                          <a:solidFill>
                            <a:schemeClr val="tx1"/>
                          </a:solidFill>
                          <a:effectLst/>
                        </a:rPr>
                        <a:t>15-minute Oral presentation</a:t>
                      </a:r>
                      <a:endParaRPr lang="en-CA" sz="1600" b="1" dirty="0">
                        <a:solidFill>
                          <a:schemeClr val="tx1"/>
                        </a:solidFill>
                        <a:effectLst/>
                        <a:latin typeface="Times New Roman"/>
                        <a:ea typeface="Times New Roman"/>
                      </a:endParaRPr>
                    </a:p>
                  </a:txBody>
                  <a:tcPr marL="68580" marR="68580" marT="0" marB="0"/>
                </a:tc>
                <a:tc>
                  <a:txBody>
                    <a:bodyPr/>
                    <a:lstStyle/>
                    <a:p>
                      <a:pPr algn="l">
                        <a:spcAft>
                          <a:spcPts val="0"/>
                        </a:spcAft>
                      </a:pPr>
                      <a:r>
                        <a:rPr lang="en-CA" sz="1400" b="1">
                          <a:solidFill>
                            <a:schemeClr val="tx1"/>
                          </a:solidFill>
                          <a:effectLst/>
                        </a:rPr>
                        <a:t>15%</a:t>
                      </a:r>
                      <a:endParaRPr lang="en-CA" sz="1600" b="1">
                        <a:solidFill>
                          <a:schemeClr val="tx1"/>
                        </a:solidFill>
                        <a:effectLst/>
                        <a:latin typeface="Times New Roman"/>
                        <a:ea typeface="Times New Roman"/>
                      </a:endParaRPr>
                    </a:p>
                  </a:txBody>
                  <a:tcPr marL="68580" marR="68580" marT="0" marB="0"/>
                </a:tc>
                <a:tc>
                  <a:txBody>
                    <a:bodyPr/>
                    <a:lstStyle/>
                    <a:p>
                      <a:pPr algn="l">
                        <a:spcAft>
                          <a:spcPts val="0"/>
                        </a:spcAft>
                      </a:pPr>
                      <a:r>
                        <a:rPr lang="en-CA" sz="1400" b="1">
                          <a:solidFill>
                            <a:schemeClr val="tx1"/>
                          </a:solidFill>
                          <a:effectLst/>
                        </a:rPr>
                        <a:t>Nov 13</a:t>
                      </a:r>
                      <a:r>
                        <a:rPr lang="en-CA" sz="1400" b="1" baseline="30000">
                          <a:solidFill>
                            <a:schemeClr val="tx1"/>
                          </a:solidFill>
                          <a:effectLst/>
                        </a:rPr>
                        <a:t>th</a:t>
                      </a:r>
                      <a:r>
                        <a:rPr lang="en-CA" sz="1400" b="1">
                          <a:solidFill>
                            <a:schemeClr val="tx1"/>
                          </a:solidFill>
                          <a:effectLst/>
                        </a:rPr>
                        <a:t> - Dec 4</a:t>
                      </a:r>
                      <a:r>
                        <a:rPr lang="en-CA" sz="1400" b="1" baseline="30000">
                          <a:solidFill>
                            <a:schemeClr val="tx1"/>
                          </a:solidFill>
                          <a:effectLst/>
                        </a:rPr>
                        <a:t>th</a:t>
                      </a:r>
                      <a:r>
                        <a:rPr lang="en-CA" sz="1400" b="1">
                          <a:solidFill>
                            <a:schemeClr val="tx1"/>
                          </a:solidFill>
                          <a:effectLst/>
                        </a:rPr>
                        <a:t> </a:t>
                      </a:r>
                      <a:endParaRPr lang="en-CA" sz="1600" b="1">
                        <a:solidFill>
                          <a:schemeClr val="tx1"/>
                        </a:solidFill>
                        <a:effectLst/>
                        <a:latin typeface="Times New Roman"/>
                        <a:ea typeface="Times New Roman"/>
                      </a:endParaRPr>
                    </a:p>
                  </a:txBody>
                  <a:tcPr marL="68580" marR="68580" marT="0" marB="0"/>
                </a:tc>
              </a:tr>
              <a:tr h="0">
                <a:tc>
                  <a:txBody>
                    <a:bodyPr/>
                    <a:lstStyle/>
                    <a:p>
                      <a:pPr algn="l">
                        <a:spcAft>
                          <a:spcPts val="0"/>
                        </a:spcAft>
                      </a:pPr>
                      <a:r>
                        <a:rPr lang="en-CA" sz="1400" b="1">
                          <a:solidFill>
                            <a:schemeClr val="tx1"/>
                          </a:solidFill>
                          <a:effectLst/>
                        </a:rPr>
                        <a:t>Final exam</a:t>
                      </a:r>
                      <a:endParaRPr lang="en-CA" sz="1600" b="1">
                        <a:solidFill>
                          <a:schemeClr val="tx1"/>
                        </a:solidFill>
                        <a:effectLst/>
                        <a:latin typeface="Times New Roman"/>
                        <a:ea typeface="Times New Roman"/>
                      </a:endParaRPr>
                    </a:p>
                  </a:txBody>
                  <a:tcPr marL="68580" marR="68580" marT="0" marB="0"/>
                </a:tc>
                <a:tc>
                  <a:txBody>
                    <a:bodyPr/>
                    <a:lstStyle/>
                    <a:p>
                      <a:pPr algn="l">
                        <a:spcAft>
                          <a:spcPts val="0"/>
                        </a:spcAft>
                      </a:pPr>
                      <a:r>
                        <a:rPr lang="en-CA" sz="1400" b="1">
                          <a:solidFill>
                            <a:schemeClr val="tx1"/>
                          </a:solidFill>
                          <a:effectLst/>
                        </a:rPr>
                        <a:t>30 %</a:t>
                      </a:r>
                      <a:endParaRPr lang="en-CA" sz="1600" b="1">
                        <a:solidFill>
                          <a:schemeClr val="tx1"/>
                        </a:solidFill>
                        <a:effectLst/>
                        <a:latin typeface="Times New Roman"/>
                        <a:ea typeface="Times New Roman"/>
                      </a:endParaRPr>
                    </a:p>
                  </a:txBody>
                  <a:tcPr marL="68580" marR="68580" marT="0" marB="0"/>
                </a:tc>
                <a:tc>
                  <a:txBody>
                    <a:bodyPr/>
                    <a:lstStyle/>
                    <a:p>
                      <a:pPr algn="l">
                        <a:spcAft>
                          <a:spcPts val="0"/>
                        </a:spcAft>
                      </a:pPr>
                      <a:r>
                        <a:rPr lang="en-CA" sz="1400" b="1">
                          <a:solidFill>
                            <a:schemeClr val="tx1"/>
                          </a:solidFill>
                          <a:effectLst/>
                        </a:rPr>
                        <a:t>Formal Exam. Dec. 10-22</a:t>
                      </a:r>
                      <a:endParaRPr lang="en-CA" sz="1600" b="1">
                        <a:solidFill>
                          <a:schemeClr val="tx1"/>
                        </a:solidFill>
                        <a:effectLst/>
                        <a:latin typeface="Times New Roman"/>
                        <a:ea typeface="Times New Roman"/>
                      </a:endParaRPr>
                    </a:p>
                  </a:txBody>
                  <a:tcPr marL="68580" marR="68580" marT="0" marB="0"/>
                </a:tc>
              </a:tr>
              <a:tr h="0">
                <a:tc>
                  <a:txBody>
                    <a:bodyPr/>
                    <a:lstStyle/>
                    <a:p>
                      <a:pPr algn="l">
                        <a:spcAft>
                          <a:spcPts val="0"/>
                        </a:spcAft>
                      </a:pPr>
                      <a:r>
                        <a:rPr lang="en-CA" sz="1400" b="1">
                          <a:solidFill>
                            <a:schemeClr val="tx1"/>
                          </a:solidFill>
                          <a:effectLst/>
                        </a:rPr>
                        <a:t>Participation </a:t>
                      </a:r>
                      <a:endParaRPr lang="en-CA" sz="1600" b="1">
                        <a:solidFill>
                          <a:schemeClr val="tx1"/>
                        </a:solidFill>
                        <a:effectLst/>
                        <a:latin typeface="Times New Roman"/>
                        <a:ea typeface="Times New Roman"/>
                      </a:endParaRPr>
                    </a:p>
                  </a:txBody>
                  <a:tcPr marL="68580" marR="68580" marT="0" marB="0"/>
                </a:tc>
                <a:tc>
                  <a:txBody>
                    <a:bodyPr/>
                    <a:lstStyle/>
                    <a:p>
                      <a:pPr algn="l">
                        <a:spcAft>
                          <a:spcPts val="0"/>
                        </a:spcAft>
                      </a:pPr>
                      <a:r>
                        <a:rPr lang="en-CA" sz="1400" b="1">
                          <a:solidFill>
                            <a:schemeClr val="tx1"/>
                          </a:solidFill>
                          <a:effectLst/>
                        </a:rPr>
                        <a:t>5%  </a:t>
                      </a:r>
                      <a:endParaRPr lang="en-CA" sz="1600" b="1">
                        <a:solidFill>
                          <a:schemeClr val="tx1"/>
                        </a:solidFill>
                        <a:effectLst/>
                        <a:latin typeface="Times New Roman"/>
                        <a:ea typeface="Times New Roman"/>
                      </a:endParaRPr>
                    </a:p>
                  </a:txBody>
                  <a:tcPr marL="68580" marR="68580" marT="0" marB="0"/>
                </a:tc>
                <a:tc>
                  <a:txBody>
                    <a:bodyPr/>
                    <a:lstStyle/>
                    <a:p>
                      <a:pPr algn="l">
                        <a:spcAft>
                          <a:spcPts val="0"/>
                        </a:spcAft>
                      </a:pPr>
                      <a:r>
                        <a:rPr lang="en-CA" sz="1400" b="1" dirty="0">
                          <a:solidFill>
                            <a:schemeClr val="tx1"/>
                          </a:solidFill>
                          <a:effectLst/>
                        </a:rPr>
                        <a:t>Course duration</a:t>
                      </a:r>
                      <a:endParaRPr lang="en-CA" sz="1600" b="1" dirty="0">
                        <a:solidFill>
                          <a:schemeClr val="tx1"/>
                        </a:solidFill>
                        <a:effectLst/>
                        <a:latin typeface="Times New Roman"/>
                        <a:ea typeface="Times New Roman"/>
                      </a:endParaRPr>
                    </a:p>
                  </a:txBody>
                  <a:tcPr marL="68580" marR="68580" marT="0" marB="0"/>
                </a:tc>
              </a:tr>
            </a:tbl>
          </a:graphicData>
        </a:graphic>
      </p:graphicFrame>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CA" dirty="0"/>
              <a:t>Assignments</a:t>
            </a:r>
          </a:p>
        </p:txBody>
      </p:sp>
      <p:sp>
        <p:nvSpPr>
          <p:cNvPr id="3" name="Content Placeholder 2"/>
          <p:cNvSpPr>
            <a:spLocks noGrp="1"/>
          </p:cNvSpPr>
          <p:nvPr>
            <p:ph sz="half" idx="1"/>
          </p:nvPr>
        </p:nvSpPr>
        <p:spPr/>
        <p:txBody>
          <a:bodyPr>
            <a:normAutofit fontScale="85000" lnSpcReduction="10000"/>
          </a:bodyPr>
          <a:lstStyle/>
          <a:p>
            <a:r>
              <a:rPr lang="en-CA" dirty="0" smtClean="0"/>
              <a:t>Due Date October 2</a:t>
            </a:r>
            <a:r>
              <a:rPr lang="en-CA" baseline="30000" dirty="0" smtClean="0"/>
              <a:t>nd</a:t>
            </a:r>
            <a:endParaRPr lang="en-CA" dirty="0" smtClean="0"/>
          </a:p>
          <a:p>
            <a:r>
              <a:rPr lang="en-CA" dirty="0" smtClean="0"/>
              <a:t>Course value 15%</a:t>
            </a:r>
          </a:p>
          <a:p>
            <a:r>
              <a:rPr lang="en-CA" dirty="0"/>
              <a:t>Length of this assignment </a:t>
            </a:r>
            <a:r>
              <a:rPr lang="en-CA" dirty="0" smtClean="0"/>
              <a:t>is 3 pages</a:t>
            </a:r>
          </a:p>
          <a:p>
            <a:endParaRPr lang="en-CA" dirty="0"/>
          </a:p>
          <a:p>
            <a:r>
              <a:rPr lang="en-CA" dirty="0" smtClean="0"/>
              <a:t>Oct 2</a:t>
            </a:r>
            <a:r>
              <a:rPr lang="en-CA" baseline="30000" dirty="0" smtClean="0"/>
              <a:t>nd</a:t>
            </a:r>
            <a:r>
              <a:rPr lang="en-CA" dirty="0" smtClean="0"/>
              <a:t> is our ninth class, by this point you must have completed your preliminary research for your essay topic and have constructed  </a:t>
            </a:r>
            <a:r>
              <a:rPr lang="en-CA" i="1" dirty="0" smtClean="0"/>
              <a:t>most of </a:t>
            </a:r>
            <a:r>
              <a:rPr lang="en-CA" dirty="0" smtClean="0"/>
              <a:t>your bibliography </a:t>
            </a:r>
            <a:endParaRPr lang="en-CA" dirty="0"/>
          </a:p>
        </p:txBody>
      </p:sp>
      <p:sp>
        <p:nvSpPr>
          <p:cNvPr id="4" name="Content Placeholder 3"/>
          <p:cNvSpPr>
            <a:spLocks noGrp="1"/>
          </p:cNvSpPr>
          <p:nvPr>
            <p:ph sz="half" idx="2"/>
          </p:nvPr>
        </p:nvSpPr>
        <p:spPr/>
        <p:txBody>
          <a:bodyPr>
            <a:normAutofit fontScale="85000" lnSpcReduction="10000"/>
          </a:bodyPr>
          <a:lstStyle/>
          <a:p>
            <a:r>
              <a:rPr lang="en-US" b="1" u="sng" dirty="0"/>
              <a:t>A.</a:t>
            </a:r>
            <a:r>
              <a:rPr lang="en-US" u="sng" dirty="0"/>
              <a:t> </a:t>
            </a:r>
            <a:r>
              <a:rPr lang="en-US" b="1" u="sng" dirty="0"/>
              <a:t>Outline</a:t>
            </a:r>
            <a:r>
              <a:rPr lang="en-US" dirty="0"/>
              <a:t> and annotated reference list: For this assignment you will use the sample provided in class to develop an outline of your final paper. The outline will include an annotated reference list of no less than 6 appropriate and scholarly references. Additional details to be provided in class.  </a:t>
            </a:r>
            <a:endParaRPr lang="en-CA" dirty="0"/>
          </a:p>
          <a:p>
            <a:endParaRPr lang="en-CA" dirty="0"/>
          </a:p>
        </p:txBody>
      </p:sp>
    </p:spTree>
    <p:extLst>
      <p:ext uri="{BB962C8B-B14F-4D97-AF65-F5344CB8AC3E}">
        <p14:creationId xmlns:p14="http://schemas.microsoft.com/office/powerpoint/2010/main" val="33109091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CA" dirty="0"/>
              <a:t>Assignments</a:t>
            </a:r>
          </a:p>
        </p:txBody>
      </p:sp>
      <p:sp>
        <p:nvSpPr>
          <p:cNvPr id="3" name="Content Placeholder 2"/>
          <p:cNvSpPr>
            <a:spLocks noGrp="1"/>
          </p:cNvSpPr>
          <p:nvPr>
            <p:ph sz="half" idx="1"/>
          </p:nvPr>
        </p:nvSpPr>
        <p:spPr/>
        <p:txBody>
          <a:bodyPr>
            <a:normAutofit fontScale="85000" lnSpcReduction="20000"/>
          </a:bodyPr>
          <a:lstStyle/>
          <a:p>
            <a:r>
              <a:rPr lang="en-CA" dirty="0" smtClean="0"/>
              <a:t>The outline and annotated reference list should incorporate the books and articles that you have initially perused.</a:t>
            </a:r>
          </a:p>
          <a:p>
            <a:endParaRPr lang="en-CA" dirty="0" smtClean="0"/>
          </a:p>
          <a:p>
            <a:r>
              <a:rPr lang="en-CA" dirty="0" smtClean="0"/>
              <a:t>This does not mean you have to stick to all of these works for your final paper</a:t>
            </a:r>
          </a:p>
          <a:p>
            <a:endParaRPr lang="en-CA" dirty="0"/>
          </a:p>
          <a:p>
            <a:r>
              <a:rPr lang="en-CA" dirty="0" smtClean="0"/>
              <a:t>But you do have to submit an analysis of 6 </a:t>
            </a:r>
            <a:r>
              <a:rPr lang="en-CA" b="1" i="1" dirty="0" smtClean="0"/>
              <a:t>appropriate</a:t>
            </a:r>
            <a:r>
              <a:rPr lang="en-CA" dirty="0" smtClean="0"/>
              <a:t> sources.</a:t>
            </a:r>
            <a:endParaRPr lang="en-CA" b="1" i="1" dirty="0"/>
          </a:p>
        </p:txBody>
      </p:sp>
      <p:pic>
        <p:nvPicPr>
          <p:cNvPr id="8194" name="Picture 2" descr="http://blog.journals.cambridge.org/wp-content/uploads/2012/06/shutterstock_95584771_bookshelf.jpg"/>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tretch>
            <a:fillRect/>
          </a:stretch>
        </p:blipFill>
        <p:spPr bwMode="auto">
          <a:xfrm>
            <a:off x="5486400" y="2514600"/>
            <a:ext cx="3008978" cy="200999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13779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CA" dirty="0" smtClean="0"/>
              <a:t>Assignments</a:t>
            </a:r>
            <a:endParaRPr lang="en-CA" dirty="0"/>
          </a:p>
        </p:txBody>
      </p:sp>
      <p:sp>
        <p:nvSpPr>
          <p:cNvPr id="3" name="Content Placeholder 2"/>
          <p:cNvSpPr>
            <a:spLocks noGrp="1"/>
          </p:cNvSpPr>
          <p:nvPr>
            <p:ph sz="half" idx="1"/>
          </p:nvPr>
        </p:nvSpPr>
        <p:spPr>
          <a:xfrm>
            <a:off x="381000" y="1752600"/>
            <a:ext cx="4038600" cy="4525963"/>
          </a:xfrm>
        </p:spPr>
        <p:txBody>
          <a:bodyPr>
            <a:normAutofit fontScale="92500"/>
          </a:bodyPr>
          <a:lstStyle/>
          <a:p>
            <a:r>
              <a:rPr lang="en-CA" dirty="0" smtClean="0"/>
              <a:t>Summary of a course reading </a:t>
            </a:r>
          </a:p>
          <a:p>
            <a:r>
              <a:rPr lang="en-CA" dirty="0" smtClean="0"/>
              <a:t>Due October 23</a:t>
            </a:r>
            <a:r>
              <a:rPr lang="en-CA" baseline="30000" dirty="0" smtClean="0"/>
              <a:t>rd</a:t>
            </a:r>
          </a:p>
          <a:p>
            <a:r>
              <a:rPr lang="en-CA" dirty="0"/>
              <a:t>Course value 15%</a:t>
            </a:r>
          </a:p>
          <a:p>
            <a:r>
              <a:rPr lang="en-CA" dirty="0" smtClean="0"/>
              <a:t>Length of this assignment is 2 pages</a:t>
            </a:r>
          </a:p>
          <a:p>
            <a:endParaRPr lang="en-CA" dirty="0"/>
          </a:p>
        </p:txBody>
      </p:sp>
      <p:sp>
        <p:nvSpPr>
          <p:cNvPr id="4" name="Content Placeholder 3"/>
          <p:cNvSpPr>
            <a:spLocks noGrp="1"/>
          </p:cNvSpPr>
          <p:nvPr>
            <p:ph sz="half" idx="2"/>
          </p:nvPr>
        </p:nvSpPr>
        <p:spPr>
          <a:xfrm>
            <a:off x="4572000" y="1600200"/>
            <a:ext cx="4038600" cy="4525963"/>
          </a:xfrm>
        </p:spPr>
        <p:txBody>
          <a:bodyPr>
            <a:normAutofit fontScale="92500"/>
          </a:bodyPr>
          <a:lstStyle/>
          <a:p>
            <a:r>
              <a:rPr lang="en-US" b="1" u="sng" dirty="0"/>
              <a:t>B. Text Summary</a:t>
            </a:r>
            <a:r>
              <a:rPr lang="en-US" dirty="0"/>
              <a:t>: In this assignment you will be asked to summarize one of the course readings. This text has been selected by the professor and will be posted on virtual campus. Additional details will be provided in class.  </a:t>
            </a:r>
            <a:endParaRPr lang="en-CA" dirty="0"/>
          </a:p>
          <a:p>
            <a:endParaRPr lang="en-CA" dirty="0"/>
          </a:p>
        </p:txBody>
      </p:sp>
    </p:spTree>
    <p:extLst>
      <p:ext uri="{BB962C8B-B14F-4D97-AF65-F5344CB8AC3E}">
        <p14:creationId xmlns:p14="http://schemas.microsoft.com/office/powerpoint/2010/main" val="22674136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0200" y="76200"/>
            <a:ext cx="8229600" cy="1143000"/>
          </a:xfrm>
        </p:spPr>
        <p:txBody>
          <a:bodyPr/>
          <a:lstStyle/>
          <a:p>
            <a:r>
              <a:rPr lang="en-CA" sz="4000" dirty="0" smtClean="0"/>
              <a:t>Text Summary</a:t>
            </a:r>
            <a:endParaRPr lang="en-CA" sz="4000" dirty="0"/>
          </a:p>
        </p:txBody>
      </p:sp>
      <p:sp>
        <p:nvSpPr>
          <p:cNvPr id="3" name="Content Placeholder 2"/>
          <p:cNvSpPr>
            <a:spLocks noGrp="1"/>
          </p:cNvSpPr>
          <p:nvPr>
            <p:ph sz="half" idx="1"/>
          </p:nvPr>
        </p:nvSpPr>
        <p:spPr>
          <a:xfrm>
            <a:off x="246792" y="1708666"/>
            <a:ext cx="4038600" cy="4525963"/>
          </a:xfrm>
        </p:spPr>
        <p:txBody>
          <a:bodyPr>
            <a:normAutofit/>
          </a:bodyPr>
          <a:lstStyle/>
          <a:p>
            <a:r>
              <a:rPr lang="en-CA" dirty="0" smtClean="0"/>
              <a:t>In two pages you will explain the academic essence of the chosen text</a:t>
            </a:r>
          </a:p>
          <a:p>
            <a:r>
              <a:rPr lang="en-CA" dirty="0" smtClean="0"/>
              <a:t>Describing the subject matter, theoretical approach, analytical argument, methodology etc. of the article</a:t>
            </a:r>
            <a:endParaRPr lang="en-CA" dirty="0"/>
          </a:p>
        </p:txBody>
      </p:sp>
      <p:pic>
        <p:nvPicPr>
          <p:cNvPr id="9220" name="Picture 4" descr="http://www.challies.com/sites/all/files/attachments/kells-characters.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5123592" y="3004066"/>
            <a:ext cx="3048000" cy="304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362200" y="1143000"/>
            <a:ext cx="5198859" cy="369332"/>
          </a:xfrm>
          <a:prstGeom prst="rect">
            <a:avLst/>
          </a:prstGeom>
        </p:spPr>
        <p:txBody>
          <a:bodyPr wrap="none">
            <a:spAutoFit/>
          </a:bodyPr>
          <a:lstStyle/>
          <a:p>
            <a:r>
              <a:rPr lang="en-CA" b="1" dirty="0" smtClean="0">
                <a:solidFill>
                  <a:schemeClr val="bg1"/>
                </a:solidFill>
              </a:rPr>
              <a:t>David S Meyer: how </a:t>
            </a:r>
            <a:r>
              <a:rPr lang="en-CA" b="1" dirty="0">
                <a:solidFill>
                  <a:schemeClr val="bg1"/>
                </a:solidFill>
              </a:rPr>
              <a:t>social movements matter</a:t>
            </a:r>
          </a:p>
        </p:txBody>
      </p:sp>
    </p:spTree>
    <p:extLst>
      <p:ext uri="{BB962C8B-B14F-4D97-AF65-F5344CB8AC3E}">
        <p14:creationId xmlns:p14="http://schemas.microsoft.com/office/powerpoint/2010/main" val="5924826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Assignments</a:t>
            </a:r>
          </a:p>
        </p:txBody>
      </p:sp>
      <p:sp>
        <p:nvSpPr>
          <p:cNvPr id="3" name="Content Placeholder 2"/>
          <p:cNvSpPr>
            <a:spLocks noGrp="1"/>
          </p:cNvSpPr>
          <p:nvPr>
            <p:ph sz="half" idx="1"/>
          </p:nvPr>
        </p:nvSpPr>
        <p:spPr/>
        <p:txBody>
          <a:bodyPr>
            <a:normAutofit/>
          </a:bodyPr>
          <a:lstStyle/>
          <a:p>
            <a:r>
              <a:rPr lang="en-CA" sz="3300" dirty="0"/>
              <a:t>Due November 24th</a:t>
            </a:r>
          </a:p>
          <a:p>
            <a:r>
              <a:rPr lang="en-CA" sz="3300" dirty="0"/>
              <a:t>Course value 25%</a:t>
            </a:r>
          </a:p>
          <a:p>
            <a:r>
              <a:rPr lang="en-CA" sz="3300" dirty="0"/>
              <a:t>Length of assignment 5-6 pages</a:t>
            </a:r>
          </a:p>
          <a:p>
            <a:endParaRPr lang="en-CA" dirty="0"/>
          </a:p>
        </p:txBody>
      </p:sp>
      <p:sp>
        <p:nvSpPr>
          <p:cNvPr id="4" name="Content Placeholder 3"/>
          <p:cNvSpPr>
            <a:spLocks noGrp="1"/>
          </p:cNvSpPr>
          <p:nvPr>
            <p:ph sz="half" idx="2"/>
          </p:nvPr>
        </p:nvSpPr>
        <p:spPr/>
        <p:txBody>
          <a:bodyPr>
            <a:normAutofit fontScale="85000" lnSpcReduction="20000"/>
          </a:bodyPr>
          <a:lstStyle/>
          <a:p>
            <a:r>
              <a:rPr lang="en-US" b="1" u="sng" dirty="0"/>
              <a:t>C. Term paper</a:t>
            </a:r>
            <a:r>
              <a:rPr lang="en-US" dirty="0"/>
              <a:t>: Building on your outline, the term paper assignment is a research-based paper of approximately 5-6 pages in which you are expected to make an argument based on the information you have collected. Your topic must be approved by the professor by September 27</a:t>
            </a:r>
            <a:r>
              <a:rPr lang="en-US" baseline="30000" dirty="0"/>
              <a:t>th</a:t>
            </a:r>
            <a:r>
              <a:rPr lang="en-US" dirty="0"/>
              <a:t>. You will be provided with additional details in class.</a:t>
            </a:r>
            <a:endParaRPr lang="en-CA" dirty="0"/>
          </a:p>
        </p:txBody>
      </p:sp>
    </p:spTree>
    <p:extLst>
      <p:ext uri="{BB962C8B-B14F-4D97-AF65-F5344CB8AC3E}">
        <p14:creationId xmlns:p14="http://schemas.microsoft.com/office/powerpoint/2010/main" val="4781446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Presentations</a:t>
            </a:r>
            <a:endParaRPr lang="en-CA" dirty="0"/>
          </a:p>
        </p:txBody>
      </p:sp>
      <p:sp>
        <p:nvSpPr>
          <p:cNvPr id="3" name="Content Placeholder 2"/>
          <p:cNvSpPr>
            <a:spLocks noGrp="1"/>
          </p:cNvSpPr>
          <p:nvPr>
            <p:ph sz="half" idx="1"/>
          </p:nvPr>
        </p:nvSpPr>
        <p:spPr>
          <a:xfrm>
            <a:off x="381000" y="1752600"/>
            <a:ext cx="4038600" cy="4525963"/>
          </a:xfrm>
        </p:spPr>
        <p:txBody>
          <a:bodyPr/>
          <a:lstStyle/>
          <a:p>
            <a:r>
              <a:rPr lang="en-CA" dirty="0" smtClean="0"/>
              <a:t>The Presentation will be based on your research paper.</a:t>
            </a:r>
          </a:p>
          <a:p>
            <a:endParaRPr lang="en-CA" dirty="0"/>
          </a:p>
          <a:p>
            <a:r>
              <a:rPr lang="en-CA" dirty="0" smtClean="0"/>
              <a:t>You will have a total of 15 minutes.</a:t>
            </a:r>
          </a:p>
          <a:p>
            <a:endParaRPr lang="en-CA" dirty="0"/>
          </a:p>
        </p:txBody>
      </p:sp>
      <p:pic>
        <p:nvPicPr>
          <p:cNvPr id="1026" name="Picture 2" descr="http://cdn.free-power-point-templates.com/articles/wp-content/uploads/2012/01/a-powerpoint-presentation-450x337.jpg"/>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4648200" y="2350950"/>
            <a:ext cx="4038600" cy="30244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72567988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6200"/>
            <a:ext cx="8229600" cy="1143000"/>
          </a:xfrm>
        </p:spPr>
        <p:txBody>
          <a:bodyPr/>
          <a:lstStyle/>
          <a:p>
            <a:r>
              <a:rPr lang="en-CA" dirty="0"/>
              <a:t>Assignments</a:t>
            </a:r>
          </a:p>
        </p:txBody>
      </p:sp>
      <p:sp>
        <p:nvSpPr>
          <p:cNvPr id="3" name="Content Placeholder 2"/>
          <p:cNvSpPr>
            <a:spLocks noGrp="1"/>
          </p:cNvSpPr>
          <p:nvPr>
            <p:ph sz="half" idx="1"/>
          </p:nvPr>
        </p:nvSpPr>
        <p:spPr/>
        <p:txBody>
          <a:bodyPr>
            <a:normAutofit fontScale="92500" lnSpcReduction="20000"/>
          </a:bodyPr>
          <a:lstStyle/>
          <a:p>
            <a:r>
              <a:rPr lang="en-CA" sz="3000" dirty="0" smtClean="0"/>
              <a:t>Date</a:t>
            </a:r>
            <a:r>
              <a:rPr lang="en-CA" dirty="0" smtClean="0"/>
              <a:t>: TBA, Dec 10-22</a:t>
            </a:r>
          </a:p>
          <a:p>
            <a:r>
              <a:rPr lang="en-CA" dirty="0" smtClean="0"/>
              <a:t>Course weight 30%</a:t>
            </a:r>
          </a:p>
          <a:p>
            <a:endParaRPr lang="en-CA" dirty="0"/>
          </a:p>
          <a:p>
            <a:r>
              <a:rPr lang="en-CA" dirty="0" smtClean="0"/>
              <a:t>The Structure of the final exam will be short answer</a:t>
            </a:r>
          </a:p>
          <a:p>
            <a:r>
              <a:rPr lang="en-CA" dirty="0" smtClean="0"/>
              <a:t>Multiple choice and True or False, some Blanks</a:t>
            </a:r>
          </a:p>
          <a:p>
            <a:r>
              <a:rPr lang="en-CA" dirty="0" smtClean="0"/>
              <a:t>We will address this in the final part of the course</a:t>
            </a:r>
          </a:p>
          <a:p>
            <a:endParaRPr lang="en-CA" dirty="0"/>
          </a:p>
        </p:txBody>
      </p:sp>
      <p:sp>
        <p:nvSpPr>
          <p:cNvPr id="4" name="Content Placeholder 3"/>
          <p:cNvSpPr>
            <a:spLocks noGrp="1"/>
          </p:cNvSpPr>
          <p:nvPr>
            <p:ph sz="half" idx="2"/>
          </p:nvPr>
        </p:nvSpPr>
        <p:spPr/>
        <p:txBody>
          <a:bodyPr>
            <a:normAutofit fontScale="92500" lnSpcReduction="20000"/>
          </a:bodyPr>
          <a:lstStyle/>
          <a:p>
            <a:r>
              <a:rPr lang="en-US" b="1" u="sng" dirty="0"/>
              <a:t>E. Final Exam</a:t>
            </a:r>
            <a:r>
              <a:rPr lang="en-US" dirty="0"/>
              <a:t>: A final exam consisting of multiple-choice and short answer questions will be scheduled during the official exam period. The questions will be based on all class materials, lectures and readings. The date of the exam will be announced later in the semester.  </a:t>
            </a:r>
            <a:endParaRPr lang="en-CA" dirty="0"/>
          </a:p>
          <a:p>
            <a:endParaRPr lang="en-CA" dirty="0"/>
          </a:p>
        </p:txBody>
      </p:sp>
    </p:spTree>
    <p:extLst>
      <p:ext uri="{BB962C8B-B14F-4D97-AF65-F5344CB8AC3E}">
        <p14:creationId xmlns:p14="http://schemas.microsoft.com/office/powerpoint/2010/main" val="24632339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88640"/>
            <a:ext cx="8229600" cy="1143000"/>
          </a:xfrm>
        </p:spPr>
        <p:txBody>
          <a:bodyPr>
            <a:normAutofit/>
          </a:bodyPr>
          <a:lstStyle/>
          <a:p>
            <a:r>
              <a:rPr lang="en-CA" sz="3600" dirty="0" smtClean="0"/>
              <a:t>Final exam</a:t>
            </a:r>
            <a:endParaRPr lang="en-CA" sz="3600" dirty="0"/>
          </a:p>
        </p:txBody>
      </p:sp>
      <p:sp>
        <p:nvSpPr>
          <p:cNvPr id="3" name="Content Placeholder 2"/>
          <p:cNvSpPr>
            <a:spLocks noGrp="1"/>
          </p:cNvSpPr>
          <p:nvPr>
            <p:ph sz="half" idx="1"/>
          </p:nvPr>
        </p:nvSpPr>
        <p:spPr/>
        <p:txBody>
          <a:bodyPr/>
          <a:lstStyle/>
          <a:p>
            <a:r>
              <a:rPr lang="en-CA" dirty="0" smtClean="0"/>
              <a:t>Many of the questions on this exam will be taken from the readings assigned from Nov 13</a:t>
            </a:r>
            <a:r>
              <a:rPr lang="en-CA" baseline="30000" dirty="0" smtClean="0"/>
              <a:t>th</a:t>
            </a:r>
            <a:r>
              <a:rPr lang="en-CA" dirty="0" smtClean="0"/>
              <a:t> to Dec 8</a:t>
            </a:r>
            <a:r>
              <a:rPr lang="en-CA" baseline="30000" dirty="0" smtClean="0"/>
              <a:t>th</a:t>
            </a:r>
            <a:r>
              <a:rPr lang="en-CA" dirty="0" smtClean="0"/>
              <a:t> </a:t>
            </a:r>
            <a:endParaRPr lang="en-CA" dirty="0"/>
          </a:p>
        </p:txBody>
      </p:sp>
      <p:graphicFrame>
        <p:nvGraphicFramePr>
          <p:cNvPr id="5" name="Content Placeholder 4"/>
          <p:cNvGraphicFramePr>
            <a:graphicFrameLocks noGrp="1"/>
          </p:cNvGraphicFramePr>
          <p:nvPr>
            <p:ph sz="half" idx="2"/>
            <p:extLst>
              <p:ext uri="{D42A27DB-BD31-4B8C-83A1-F6EECF244321}">
                <p14:modId xmlns:p14="http://schemas.microsoft.com/office/powerpoint/2010/main" val="4107495341"/>
              </p:ext>
            </p:extLst>
          </p:nvPr>
        </p:nvGraphicFramePr>
        <p:xfrm>
          <a:off x="5004049" y="1772816"/>
          <a:ext cx="3456383" cy="3960440"/>
        </p:xfrm>
        <a:graphic>
          <a:graphicData uri="http://schemas.openxmlformats.org/drawingml/2006/table">
            <a:tbl>
              <a:tblPr firstRow="1" firstCol="1" lastRow="1" lastCol="1" bandRow="1" bandCol="1">
                <a:tableStyleId>{5C22544A-7EE6-4342-B048-85BDC9FD1C3A}</a:tableStyleId>
              </a:tblPr>
              <a:tblGrid>
                <a:gridCol w="216023"/>
                <a:gridCol w="432048"/>
                <a:gridCol w="936104"/>
                <a:gridCol w="1872208"/>
              </a:tblGrid>
              <a:tr h="487600">
                <a:tc>
                  <a:txBody>
                    <a:bodyPr/>
                    <a:lstStyle/>
                    <a:p>
                      <a:pPr>
                        <a:spcAft>
                          <a:spcPts val="0"/>
                        </a:spcAft>
                      </a:pPr>
                      <a:r>
                        <a:rPr lang="en-US" sz="1000" b="1" dirty="0">
                          <a:solidFill>
                            <a:schemeClr val="tx2"/>
                          </a:solidFill>
                          <a:effectLst/>
                        </a:rPr>
                        <a:t>15</a:t>
                      </a:r>
                      <a:endParaRPr lang="en-CA" sz="1000" b="1" dirty="0">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Nov. 13</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Presentations</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Christensen &amp; Christensen PDF</a:t>
                      </a:r>
                      <a:endParaRPr lang="en-CA" sz="1000" b="1">
                        <a:solidFill>
                          <a:schemeClr val="tx2"/>
                        </a:solidFill>
                        <a:effectLst/>
                        <a:latin typeface="Times New Roman"/>
                        <a:ea typeface="Times New Roman"/>
                      </a:endParaRPr>
                    </a:p>
                  </a:txBody>
                  <a:tcPr marL="33309" marR="33309" marT="0" marB="0"/>
                </a:tc>
              </a:tr>
              <a:tr h="487600">
                <a:tc>
                  <a:txBody>
                    <a:bodyPr/>
                    <a:lstStyle/>
                    <a:p>
                      <a:pPr>
                        <a:spcAft>
                          <a:spcPts val="0"/>
                        </a:spcAft>
                      </a:pPr>
                      <a:r>
                        <a:rPr lang="en-US" sz="1000" b="1">
                          <a:solidFill>
                            <a:schemeClr val="tx2"/>
                          </a:solidFill>
                          <a:effectLst/>
                        </a:rPr>
                        <a:t>16</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Nov. 17</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dirty="0">
                          <a:solidFill>
                            <a:schemeClr val="tx2"/>
                          </a:solidFill>
                          <a:effectLst/>
                        </a:rPr>
                        <a:t>Presentations</a:t>
                      </a:r>
                      <a:endParaRPr lang="en-CA" sz="1000" b="1" dirty="0">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Stephan &amp; Chenoweth PDF</a:t>
                      </a:r>
                      <a:endParaRPr lang="en-CA" sz="1000" b="1">
                        <a:solidFill>
                          <a:schemeClr val="tx2"/>
                        </a:solidFill>
                        <a:effectLst/>
                        <a:latin typeface="Times New Roman"/>
                        <a:ea typeface="Times New Roman"/>
                      </a:endParaRPr>
                    </a:p>
                  </a:txBody>
                  <a:tcPr marL="33309" marR="33309" marT="0" marB="0"/>
                </a:tc>
              </a:tr>
              <a:tr h="500465">
                <a:tc>
                  <a:txBody>
                    <a:bodyPr/>
                    <a:lstStyle/>
                    <a:p>
                      <a:pPr>
                        <a:spcAft>
                          <a:spcPts val="0"/>
                        </a:spcAft>
                      </a:pPr>
                      <a:r>
                        <a:rPr lang="en-US" sz="1000" b="1">
                          <a:solidFill>
                            <a:schemeClr val="tx2"/>
                          </a:solidFill>
                          <a:effectLst/>
                        </a:rPr>
                        <a:t>17</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Nov. 20</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dirty="0">
                          <a:solidFill>
                            <a:schemeClr val="tx2"/>
                          </a:solidFill>
                          <a:effectLst/>
                        </a:rPr>
                        <a:t>Presentations </a:t>
                      </a:r>
                      <a:endParaRPr lang="en-CA" sz="1000" b="1" dirty="0">
                        <a:solidFill>
                          <a:schemeClr val="tx2"/>
                        </a:solidFill>
                        <a:effectLst/>
                        <a:latin typeface="Times New Roman"/>
                        <a:ea typeface="Times New Roman"/>
                      </a:endParaRPr>
                    </a:p>
                  </a:txBody>
                  <a:tcPr marL="33309" marR="33309" marT="0" marB="0"/>
                </a:tc>
                <a:tc>
                  <a:txBody>
                    <a:bodyPr/>
                    <a:lstStyle/>
                    <a:p>
                      <a:pPr>
                        <a:spcAft>
                          <a:spcPts val="0"/>
                        </a:spcAft>
                      </a:pPr>
                      <a:r>
                        <a:rPr lang="en-US" sz="1000" b="1" dirty="0">
                          <a:solidFill>
                            <a:schemeClr val="tx2"/>
                          </a:solidFill>
                          <a:effectLst/>
                        </a:rPr>
                        <a:t>Morris PDF</a:t>
                      </a:r>
                      <a:endParaRPr lang="en-CA" sz="1000" b="1" dirty="0">
                        <a:solidFill>
                          <a:schemeClr val="tx2"/>
                        </a:solidFill>
                        <a:effectLst/>
                        <a:latin typeface="Times New Roman"/>
                        <a:ea typeface="Times New Roman"/>
                      </a:endParaRPr>
                    </a:p>
                  </a:txBody>
                  <a:tcPr marL="33309" marR="33309" marT="0" marB="0"/>
                </a:tc>
              </a:tr>
              <a:tr h="508653">
                <a:tc>
                  <a:txBody>
                    <a:bodyPr/>
                    <a:lstStyle/>
                    <a:p>
                      <a:pPr>
                        <a:spcAft>
                          <a:spcPts val="0"/>
                        </a:spcAft>
                      </a:pPr>
                      <a:r>
                        <a:rPr lang="en-US" sz="1000" b="1">
                          <a:solidFill>
                            <a:schemeClr val="tx2"/>
                          </a:solidFill>
                          <a:effectLst/>
                        </a:rPr>
                        <a:t>18 </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Nov. 24</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Presentations. Essay due.</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Ibrahim PDF</a:t>
                      </a:r>
                      <a:endParaRPr lang="en-CA" sz="1000" b="1">
                        <a:solidFill>
                          <a:schemeClr val="tx2"/>
                        </a:solidFill>
                        <a:effectLst/>
                        <a:latin typeface="Times New Roman"/>
                        <a:ea typeface="Times New Roman"/>
                      </a:endParaRPr>
                    </a:p>
                  </a:txBody>
                  <a:tcPr marL="33309" marR="33309" marT="0" marB="0"/>
                </a:tc>
              </a:tr>
              <a:tr h="423251">
                <a:tc>
                  <a:txBody>
                    <a:bodyPr/>
                    <a:lstStyle/>
                    <a:p>
                      <a:pPr>
                        <a:spcAft>
                          <a:spcPts val="0"/>
                        </a:spcAft>
                      </a:pPr>
                      <a:r>
                        <a:rPr lang="en-US" sz="1000" b="1">
                          <a:solidFill>
                            <a:schemeClr val="tx2"/>
                          </a:solidFill>
                          <a:effectLst/>
                        </a:rPr>
                        <a:t>19</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Nov. 27</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Presentations</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Bullard PDF</a:t>
                      </a:r>
                      <a:endParaRPr lang="en-CA" sz="1000" b="1">
                        <a:solidFill>
                          <a:schemeClr val="tx2"/>
                        </a:solidFill>
                        <a:effectLst/>
                        <a:latin typeface="Times New Roman"/>
                        <a:ea typeface="Times New Roman"/>
                      </a:endParaRPr>
                    </a:p>
                  </a:txBody>
                  <a:tcPr marL="33309" marR="33309" marT="0" marB="0"/>
                </a:tc>
              </a:tr>
              <a:tr h="500465">
                <a:tc>
                  <a:txBody>
                    <a:bodyPr/>
                    <a:lstStyle/>
                    <a:p>
                      <a:pPr>
                        <a:spcAft>
                          <a:spcPts val="0"/>
                        </a:spcAft>
                      </a:pPr>
                      <a:r>
                        <a:rPr lang="en-US" sz="1000" b="1">
                          <a:solidFill>
                            <a:schemeClr val="tx2"/>
                          </a:solidFill>
                          <a:effectLst/>
                        </a:rPr>
                        <a:t>20</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Dec. 1</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Presentations</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Durham PDF</a:t>
                      </a:r>
                      <a:endParaRPr lang="en-CA" sz="1000" b="1">
                        <a:solidFill>
                          <a:schemeClr val="tx2"/>
                        </a:solidFill>
                        <a:effectLst/>
                        <a:latin typeface="Times New Roman"/>
                        <a:ea typeface="Times New Roman"/>
                      </a:endParaRPr>
                    </a:p>
                  </a:txBody>
                  <a:tcPr marL="33309" marR="33309" marT="0" marB="0"/>
                </a:tc>
              </a:tr>
              <a:tr h="551941">
                <a:tc>
                  <a:txBody>
                    <a:bodyPr/>
                    <a:lstStyle/>
                    <a:p>
                      <a:pPr>
                        <a:spcAft>
                          <a:spcPts val="0"/>
                        </a:spcAft>
                      </a:pPr>
                      <a:r>
                        <a:rPr lang="en-US" sz="1000" b="1">
                          <a:solidFill>
                            <a:schemeClr val="tx2"/>
                          </a:solidFill>
                          <a:effectLst/>
                        </a:rPr>
                        <a:t>21</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Dec. 4</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Presentations</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Crossley PDF</a:t>
                      </a:r>
                      <a:endParaRPr lang="en-CA" sz="1000" b="1">
                        <a:solidFill>
                          <a:schemeClr val="tx2"/>
                        </a:solidFill>
                        <a:effectLst/>
                        <a:latin typeface="Times New Roman"/>
                        <a:ea typeface="Times New Roman"/>
                      </a:endParaRPr>
                    </a:p>
                  </a:txBody>
                  <a:tcPr marL="33309" marR="33309" marT="0" marB="0"/>
                </a:tc>
              </a:tr>
              <a:tr h="500465">
                <a:tc>
                  <a:txBody>
                    <a:bodyPr/>
                    <a:lstStyle/>
                    <a:p>
                      <a:pPr>
                        <a:spcAft>
                          <a:spcPts val="0"/>
                        </a:spcAft>
                      </a:pPr>
                      <a:r>
                        <a:rPr lang="en-US" sz="1000" b="1">
                          <a:solidFill>
                            <a:schemeClr val="tx2"/>
                          </a:solidFill>
                          <a:effectLst/>
                        </a:rPr>
                        <a:t>22</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Dec. 8</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a:solidFill>
                            <a:schemeClr val="tx2"/>
                          </a:solidFill>
                          <a:effectLst/>
                        </a:rPr>
                        <a:t>Conclusion</a:t>
                      </a:r>
                      <a:endParaRPr lang="en-CA" sz="1000" b="1">
                        <a:solidFill>
                          <a:schemeClr val="tx2"/>
                        </a:solidFill>
                        <a:effectLst/>
                        <a:latin typeface="Times New Roman"/>
                        <a:ea typeface="Times New Roman"/>
                      </a:endParaRPr>
                    </a:p>
                  </a:txBody>
                  <a:tcPr marL="33309" marR="33309" marT="0" marB="0"/>
                </a:tc>
                <a:tc>
                  <a:txBody>
                    <a:bodyPr/>
                    <a:lstStyle/>
                    <a:p>
                      <a:pPr>
                        <a:spcAft>
                          <a:spcPts val="0"/>
                        </a:spcAft>
                      </a:pPr>
                      <a:r>
                        <a:rPr lang="en-US" sz="1000" b="1" dirty="0">
                          <a:solidFill>
                            <a:schemeClr val="tx2"/>
                          </a:solidFill>
                          <a:effectLst/>
                        </a:rPr>
                        <a:t>Ch. 10</a:t>
                      </a:r>
                      <a:endParaRPr lang="en-CA" sz="1000" b="1" dirty="0">
                        <a:solidFill>
                          <a:schemeClr val="tx2"/>
                        </a:solidFill>
                        <a:effectLst/>
                        <a:latin typeface="Times New Roman"/>
                        <a:ea typeface="Times New Roman"/>
                      </a:endParaRPr>
                    </a:p>
                  </a:txBody>
                  <a:tcPr marL="33309" marR="33309" marT="0" marB="0"/>
                </a:tc>
              </a:tr>
            </a:tbl>
          </a:graphicData>
        </a:graphic>
      </p:graphicFrame>
    </p:spTree>
    <p:extLst>
      <p:ext uri="{BB962C8B-B14F-4D97-AF65-F5344CB8AC3E}">
        <p14:creationId xmlns:p14="http://schemas.microsoft.com/office/powerpoint/2010/main" val="33317426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endParaRPr lang="en-CA" dirty="0"/>
          </a:p>
        </p:txBody>
      </p:sp>
      <p:sp>
        <p:nvSpPr>
          <p:cNvPr id="5" name="Footer Placeholder 4"/>
          <p:cNvSpPr>
            <a:spLocks noGrp="1"/>
          </p:cNvSpPr>
          <p:nvPr>
            <p:ph type="ftr" sz="quarter" idx="11"/>
          </p:nvPr>
        </p:nvSpPr>
        <p:spPr/>
        <p:txBody>
          <a:bodyPr/>
          <a:lstStyle/>
          <a:p>
            <a:r>
              <a:rPr lang="en-CA"/>
              <a:t>Dr. L. Kilmurray</a:t>
            </a:r>
          </a:p>
        </p:txBody>
      </p:sp>
      <p:sp>
        <p:nvSpPr>
          <p:cNvPr id="105474" name="Rectangle 2"/>
          <p:cNvSpPr>
            <a:spLocks noGrp="1" noChangeArrowheads="1"/>
          </p:cNvSpPr>
          <p:nvPr>
            <p:ph type="title"/>
          </p:nvPr>
        </p:nvSpPr>
        <p:spPr/>
        <p:txBody>
          <a:bodyPr/>
          <a:lstStyle/>
          <a:p>
            <a:r>
              <a:rPr lang="en-CA" sz="4000" dirty="0"/>
              <a:t>Social Movement: one Definition</a:t>
            </a:r>
          </a:p>
        </p:txBody>
      </p:sp>
      <p:sp>
        <p:nvSpPr>
          <p:cNvPr id="105475" name="Rectangle 3"/>
          <p:cNvSpPr>
            <a:spLocks noGrp="1" noChangeArrowheads="1"/>
          </p:cNvSpPr>
          <p:nvPr>
            <p:ph type="body" idx="1"/>
          </p:nvPr>
        </p:nvSpPr>
        <p:spPr>
          <a:xfrm>
            <a:off x="381000" y="1752600"/>
            <a:ext cx="8229600" cy="4525963"/>
          </a:xfrm>
        </p:spPr>
        <p:txBody>
          <a:bodyPr/>
          <a:lstStyle/>
          <a:p>
            <a:r>
              <a:rPr lang="en-CA" dirty="0"/>
              <a:t>A recurrent pattern of polymorphous and value-charged protest activities.</a:t>
            </a:r>
          </a:p>
          <a:p>
            <a:r>
              <a:rPr lang="en-CA" dirty="0"/>
              <a:t>A distinction is thus made between social movements and occasional protests, organised political groups, and regimes.</a:t>
            </a:r>
          </a:p>
        </p:txBody>
      </p:sp>
    </p:spTree>
    <p:extLst>
      <p:ext uri="{BB962C8B-B14F-4D97-AF65-F5344CB8AC3E}">
        <p14:creationId xmlns:p14="http://schemas.microsoft.com/office/powerpoint/2010/main" val="15251917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4" name="Rectangle 4"/>
          <p:cNvSpPr>
            <a:spLocks noGrp="1" noChangeArrowheads="1"/>
          </p:cNvSpPr>
          <p:nvPr>
            <p:ph type="title"/>
          </p:nvPr>
        </p:nvSpPr>
        <p:spPr>
          <a:noFill/>
          <a:ln/>
        </p:spPr>
        <p:txBody>
          <a:bodyPr/>
          <a:lstStyle/>
          <a:p>
            <a:r>
              <a:rPr lang="en-CA" dirty="0"/>
              <a:t>Key Questions</a:t>
            </a:r>
          </a:p>
        </p:txBody>
      </p:sp>
      <p:sp>
        <p:nvSpPr>
          <p:cNvPr id="76806" name="Rectangle 6"/>
          <p:cNvSpPr>
            <a:spLocks noGrp="1" noChangeArrowheads="1"/>
          </p:cNvSpPr>
          <p:nvPr>
            <p:ph type="body" sz="half" idx="2"/>
          </p:nvPr>
        </p:nvSpPr>
        <p:spPr/>
        <p:txBody>
          <a:bodyPr/>
          <a:lstStyle/>
          <a:p>
            <a:pPr>
              <a:lnSpc>
                <a:spcPct val="90000"/>
              </a:lnSpc>
            </a:pPr>
            <a:r>
              <a:rPr lang="en-CA" sz="2400" dirty="0"/>
              <a:t>Why do movements originate when they do?</a:t>
            </a:r>
          </a:p>
          <a:p>
            <a:pPr>
              <a:lnSpc>
                <a:spcPct val="90000"/>
              </a:lnSpc>
            </a:pPr>
            <a:r>
              <a:rPr lang="en-CA" sz="2400" dirty="0"/>
              <a:t>How do they attract and maintain support?</a:t>
            </a:r>
          </a:p>
          <a:p>
            <a:pPr>
              <a:lnSpc>
                <a:spcPct val="90000"/>
              </a:lnSpc>
            </a:pPr>
            <a:r>
              <a:rPr lang="en-CA" sz="2400" dirty="0"/>
              <a:t>How do they present issues &amp; formulate strategies?</a:t>
            </a:r>
          </a:p>
          <a:p>
            <a:pPr>
              <a:lnSpc>
                <a:spcPct val="90000"/>
              </a:lnSpc>
            </a:pPr>
            <a:r>
              <a:rPr lang="en-CA" sz="2400" dirty="0" smtClean="0"/>
              <a:t>How </a:t>
            </a:r>
            <a:r>
              <a:rPr lang="en-CA" sz="2400" dirty="0"/>
              <a:t>do they structure their organizations?</a:t>
            </a:r>
          </a:p>
          <a:p>
            <a:pPr>
              <a:lnSpc>
                <a:spcPct val="90000"/>
              </a:lnSpc>
            </a:pPr>
            <a:endParaRPr lang="en-CA" sz="2400" dirty="0"/>
          </a:p>
          <a:p>
            <a:pPr>
              <a:lnSpc>
                <a:spcPct val="90000"/>
              </a:lnSpc>
            </a:pPr>
            <a:endParaRPr lang="en-CA" sz="2400" dirty="0"/>
          </a:p>
        </p:txBody>
      </p:sp>
      <p:pic>
        <p:nvPicPr>
          <p:cNvPr id="76807" name="Picture 7" descr="comune1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533400" y="2057400"/>
            <a:ext cx="3695700" cy="2389188"/>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632021216"/>
      </p:ext>
    </p:extLst>
  </p:cSld>
  <p:clrMapOvr>
    <a:masterClrMapping/>
  </p:clrMapOvr>
  <p:transition spd="med">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04" name="Rectangle 8"/>
          <p:cNvSpPr>
            <a:spLocks noGrp="1" noChangeArrowheads="1"/>
          </p:cNvSpPr>
          <p:nvPr>
            <p:ph type="body" sz="half" idx="1"/>
          </p:nvPr>
        </p:nvSpPr>
        <p:spPr/>
        <p:txBody>
          <a:bodyPr/>
          <a:lstStyle/>
          <a:p>
            <a:r>
              <a:rPr lang="en-CA" sz="2400" dirty="0"/>
              <a:t>How do social movements impact on culture?</a:t>
            </a:r>
          </a:p>
          <a:p>
            <a:r>
              <a:rPr lang="en-CA" sz="2400" dirty="0"/>
              <a:t>Why do social movements generate opposition?</a:t>
            </a:r>
          </a:p>
          <a:p>
            <a:r>
              <a:rPr lang="en-CA" sz="2400" dirty="0"/>
              <a:t>Why do social movements persist or decline?</a:t>
            </a:r>
          </a:p>
          <a:p>
            <a:r>
              <a:rPr lang="en-CA" sz="2400" dirty="0"/>
              <a:t>How/why do they succeed or fail?</a:t>
            </a:r>
          </a:p>
        </p:txBody>
      </p:sp>
      <p:pic>
        <p:nvPicPr>
          <p:cNvPr id="80907" name="Picture 11" descr="faramarz-after_election_1"/>
          <p:cNvPicPr>
            <a:picLocks noGrp="1" noChangeAspect="1" noChangeArrowheads="1"/>
          </p:cNvPicPr>
          <p:nvPr>
            <p:ph type="clipArt" sz="half" idx="2"/>
          </p:nvPr>
        </p:nvPicPr>
        <p:blipFill>
          <a:blip r:embed="rId2">
            <a:extLst>
              <a:ext uri="{28A0092B-C50C-407E-A947-70E740481C1C}">
                <a14:useLocalDpi xmlns:a14="http://schemas.microsoft.com/office/drawing/2010/main" val="0"/>
              </a:ext>
            </a:extLst>
          </a:blip>
          <a:srcRect/>
          <a:stretch>
            <a:fillRect/>
          </a:stretch>
        </p:blipFill>
        <p:spPr>
          <a:xfrm>
            <a:off x="4800600" y="2057400"/>
            <a:ext cx="3695700" cy="25257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0908" name="Rectangle 12"/>
          <p:cNvSpPr>
            <a:spLocks noGrp="1" noChangeArrowheads="1"/>
          </p:cNvSpPr>
          <p:nvPr>
            <p:ph type="title"/>
          </p:nvPr>
        </p:nvSpPr>
        <p:spPr>
          <a:xfrm>
            <a:off x="381000" y="152400"/>
            <a:ext cx="8229600" cy="1143000"/>
          </a:xfrm>
          <a:noFill/>
          <a:ln/>
        </p:spPr>
        <p:txBody>
          <a:bodyPr/>
          <a:lstStyle/>
          <a:p>
            <a:r>
              <a:rPr lang="en-CA" dirty="0"/>
              <a:t>Key Questions</a:t>
            </a:r>
          </a:p>
        </p:txBody>
      </p:sp>
    </p:spTree>
    <p:extLst>
      <p:ext uri="{BB962C8B-B14F-4D97-AF65-F5344CB8AC3E}">
        <p14:creationId xmlns:p14="http://schemas.microsoft.com/office/powerpoint/2010/main" val="30597857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28600"/>
            <a:ext cx="7752761" cy="914400"/>
          </a:xfrm>
        </p:spPr>
        <p:txBody>
          <a:bodyPr/>
          <a:lstStyle/>
          <a:p>
            <a:r>
              <a:rPr lang="en-CA" dirty="0" smtClean="0"/>
              <a:t>Contentious Politics</a:t>
            </a:r>
            <a:endParaRPr lang="en-CA" dirty="0"/>
          </a:p>
        </p:txBody>
      </p:sp>
      <p:sp>
        <p:nvSpPr>
          <p:cNvPr id="3" name="Content Placeholder 2"/>
          <p:cNvSpPr>
            <a:spLocks noGrp="1"/>
          </p:cNvSpPr>
          <p:nvPr>
            <p:ph idx="1"/>
          </p:nvPr>
        </p:nvSpPr>
        <p:spPr>
          <a:xfrm>
            <a:off x="228600" y="1600200"/>
            <a:ext cx="4114800" cy="4724400"/>
          </a:xfrm>
        </p:spPr>
        <p:txBody>
          <a:bodyPr/>
          <a:lstStyle/>
          <a:p>
            <a:r>
              <a:rPr lang="en-CA" sz="2400" dirty="0" smtClean="0"/>
              <a:t>How do social structures, institutions, and the character of contentious politics interact?</a:t>
            </a:r>
          </a:p>
          <a:p>
            <a:r>
              <a:rPr lang="en-CA" sz="2400" dirty="0" smtClean="0"/>
              <a:t>We “must look systematically at the interplay among regimes, institutions, political opportunity structure, and repertoires…” (</a:t>
            </a:r>
            <a:r>
              <a:rPr lang="en-CA" sz="2400" dirty="0"/>
              <a:t>Tarrow </a:t>
            </a:r>
            <a:r>
              <a:rPr lang="en-CA" sz="2400" dirty="0" smtClean="0"/>
              <a:t>&amp; </a:t>
            </a:r>
            <a:r>
              <a:rPr lang="en-CA" sz="2400" dirty="0"/>
              <a:t>Tilley </a:t>
            </a:r>
            <a:r>
              <a:rPr lang="en-CA" sz="2400" dirty="0" smtClean="0"/>
              <a:t>2007:50).</a:t>
            </a:r>
            <a:endParaRPr lang="en-CA" sz="2400" dirty="0"/>
          </a:p>
        </p:txBody>
      </p:sp>
      <p:pic>
        <p:nvPicPr>
          <p:cNvPr id="1026" name="Picture 2" descr="http://www.ticotimes.net/var/tico/storage/images/media/images/news-photos/mitt-romney-1/1400987-1-eng-US/Mitt-Romney-1_newsfull_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2361" y="1981200"/>
            <a:ext cx="4305300" cy="31484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631508719"/>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743</TotalTime>
  <Words>1144</Words>
  <Application>Microsoft Office PowerPoint</Application>
  <PresentationFormat>On-screen Show (4:3)</PresentationFormat>
  <Paragraphs>264</Paragraphs>
  <Slides>19</Slides>
  <Notes>2</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Default Design</vt:lpstr>
      <vt:lpstr> SCS1150D  Introduction to Studying the Social Sciences </vt:lpstr>
      <vt:lpstr>Textbook</vt:lpstr>
      <vt:lpstr>Class Structure</vt:lpstr>
      <vt:lpstr>PowerPoint Presentation</vt:lpstr>
      <vt:lpstr>Liam Kilmurray</vt:lpstr>
      <vt:lpstr>PowerPoint Presentation</vt:lpstr>
      <vt:lpstr>Evaluation</vt:lpstr>
      <vt:lpstr>Assignments</vt:lpstr>
      <vt:lpstr>Assignments</vt:lpstr>
      <vt:lpstr>Assignments</vt:lpstr>
      <vt:lpstr>Text Summary</vt:lpstr>
      <vt:lpstr>Assignments</vt:lpstr>
      <vt:lpstr>The Presentations</vt:lpstr>
      <vt:lpstr>Assignments</vt:lpstr>
      <vt:lpstr>Final exam</vt:lpstr>
      <vt:lpstr>Social Movement: one Definition</vt:lpstr>
      <vt:lpstr>Key Questions</vt:lpstr>
      <vt:lpstr>Key Questions</vt:lpstr>
      <vt:lpstr>Contentious Politics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Liam Kilmurray</dc:creator>
  <cp:lastModifiedBy>Owner</cp:lastModifiedBy>
  <cp:revision>144</cp:revision>
  <cp:lastPrinted>1601-01-01T00:00:00Z</cp:lastPrinted>
  <dcterms:created xsi:type="dcterms:W3CDTF">1601-01-01T00:00:00Z</dcterms:created>
  <dcterms:modified xsi:type="dcterms:W3CDTF">2015-09-11T21:01:26Z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