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02/01/2020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02/01/2020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02/01/2020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02/01/2020</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a:t>Corrigé examen 1</a:t>
            </a:r>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a:t>ECO 2513A</a:t>
            </a:r>
          </a:p>
          <a:p>
            <a:r>
              <a:rPr lang="fr-FR" dirty="0"/>
              <a:t>Automne 2019</a:t>
            </a:r>
          </a:p>
          <a:p>
            <a:r>
              <a:rPr lang="fr-FR" dirty="0"/>
              <a:t>Université d’Ottawa</a:t>
            </a:r>
          </a:p>
        </p:txBody>
      </p:sp>
    </p:spTree>
    <p:extLst>
      <p:ext uri="{BB962C8B-B14F-4D97-AF65-F5344CB8AC3E}">
        <p14:creationId xmlns:p14="http://schemas.microsoft.com/office/powerpoint/2010/main" val="96069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 </a:t>
            </a:r>
          </a:p>
        </p:txBody>
      </p:sp>
      <p:sp>
        <p:nvSpPr>
          <p:cNvPr id="3" name="Rectangle 2"/>
          <p:cNvSpPr/>
          <p:nvPr/>
        </p:nvSpPr>
        <p:spPr>
          <a:xfrm>
            <a:off x="251520" y="1124743"/>
            <a:ext cx="8496944" cy="108012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B9CF102F-86C5-4CBC-9D6C-694E5AA5FECB}"/>
              </a:ext>
            </a:extLst>
          </p:cNvPr>
          <p:cNvSpPr/>
          <p:nvPr/>
        </p:nvSpPr>
        <p:spPr>
          <a:xfrm>
            <a:off x="467544" y="332656"/>
            <a:ext cx="8280920" cy="5632311"/>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 En 2019, parmi les propositions suivantes, laquelle est la plus proche de la situation du Canada ?</a:t>
            </a:r>
          </a:p>
          <a:p>
            <a:pPr marL="144145" indent="450215" algn="just">
              <a:spcAft>
                <a:spcPts val="0"/>
              </a:spcAft>
            </a:pPr>
            <a:r>
              <a:rPr lang="fr-FR" sz="2400" dirty="0">
                <a:latin typeface="Times New Roman" panose="02020603050405020304" pitchFamily="18" charset="0"/>
                <a:ea typeface="Calibri" panose="020F0502020204030204" pitchFamily="34" charset="0"/>
              </a:rPr>
              <a:t>A. Le Canada représente 0,5% de la population mondiale. La population du Canada est plus nombreuse que celle de la Norvège.</a:t>
            </a:r>
          </a:p>
          <a:p>
            <a:pPr marL="144145" indent="450215" algn="just">
              <a:spcAft>
                <a:spcPts val="0"/>
              </a:spcAft>
            </a:pPr>
            <a:r>
              <a:rPr lang="fr-FR" sz="2400" dirty="0">
                <a:latin typeface="Times New Roman" panose="02020603050405020304" pitchFamily="18" charset="0"/>
                <a:ea typeface="Calibri" panose="020F0502020204030204" pitchFamily="34" charset="0"/>
              </a:rPr>
              <a:t>B. Le Canada représente 1% de la population mondiale. La population du Canada est plus nombreuse que celle de la Norvège.</a:t>
            </a:r>
          </a:p>
          <a:p>
            <a:pPr marL="144145" indent="450215" algn="just">
              <a:spcAft>
                <a:spcPts val="0"/>
              </a:spcAft>
            </a:pPr>
            <a:r>
              <a:rPr lang="fr-FR" sz="2400" dirty="0">
                <a:latin typeface="Times New Roman" panose="02020603050405020304" pitchFamily="18" charset="0"/>
                <a:ea typeface="Calibri" panose="020F0502020204030204" pitchFamily="34" charset="0"/>
              </a:rPr>
              <a:t>C. Le Canada représente 0,5% de la population mondiale. La population du Canada est moins nombreuse que celle de la Norvège.</a:t>
            </a:r>
          </a:p>
          <a:p>
            <a:pPr marL="144145" indent="450215" algn="just">
              <a:spcAft>
                <a:spcPts val="0"/>
              </a:spcAft>
            </a:pPr>
            <a:r>
              <a:rPr lang="fr-FR" sz="2400" dirty="0">
                <a:latin typeface="Times New Roman" panose="02020603050405020304" pitchFamily="18" charset="0"/>
                <a:ea typeface="Calibri" panose="020F0502020204030204" pitchFamily="34" charset="0"/>
              </a:rPr>
              <a:t>D. Le Canada représente 1% de la population mondiale. La population du Canada est moins nombreuse que celle de la Norvège.</a:t>
            </a:r>
          </a:p>
          <a:p>
            <a:pPr indent="450215" algn="just">
              <a:spcAft>
                <a:spcPts val="0"/>
              </a:spcAft>
            </a:pPr>
            <a:r>
              <a:rPr lang="fr-FR" sz="2400" dirty="0">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 </a:t>
            </a:r>
          </a:p>
        </p:txBody>
      </p:sp>
      <p:sp>
        <p:nvSpPr>
          <p:cNvPr id="3" name="Rectangle 2"/>
          <p:cNvSpPr/>
          <p:nvPr/>
        </p:nvSpPr>
        <p:spPr>
          <a:xfrm>
            <a:off x="467543" y="3789040"/>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35CD594-972C-4DE6-81D9-EF727F286D8A}"/>
              </a:ext>
            </a:extLst>
          </p:cNvPr>
          <p:cNvSpPr/>
          <p:nvPr/>
        </p:nvSpPr>
        <p:spPr>
          <a:xfrm>
            <a:off x="429068" y="476672"/>
            <a:ext cx="8535419" cy="4524315"/>
          </a:xfrm>
          <a:prstGeom prst="rect">
            <a:avLst/>
          </a:prstGeom>
        </p:spPr>
        <p:txBody>
          <a:bodyPr wrap="square">
            <a:spAutoFit/>
          </a:bodyPr>
          <a:lstStyle/>
          <a:p>
            <a:pPr indent="450215" algn="just">
              <a:spcAft>
                <a:spcPts val="0"/>
              </a:spcAft>
            </a:pPr>
            <a:r>
              <a:rPr lang="fr-FR" sz="3600" dirty="0">
                <a:latin typeface="Times New Roman" panose="02020603050405020304" pitchFamily="18" charset="0"/>
                <a:ea typeface="Calibri" panose="020F0502020204030204" pitchFamily="34" charset="0"/>
              </a:rPr>
              <a:t>2) Parmi les pourcentages suivants, lequel est le plus proche de la part des exportations de biens et services dans le PIB du Canada en 2018 ?</a:t>
            </a:r>
          </a:p>
          <a:p>
            <a:pPr marL="144145" indent="450215" algn="just">
              <a:spcAft>
                <a:spcPts val="0"/>
              </a:spcAft>
            </a:pPr>
            <a:r>
              <a:rPr lang="fr-FR" sz="3600" dirty="0">
                <a:latin typeface="Times New Roman" panose="02020603050405020304" pitchFamily="18" charset="0"/>
                <a:ea typeface="Calibri" panose="020F0502020204030204" pitchFamily="34" charset="0"/>
              </a:rPr>
              <a:t>A. 10%.</a:t>
            </a:r>
          </a:p>
          <a:p>
            <a:pPr marL="144145" indent="450215" algn="just">
              <a:spcAft>
                <a:spcPts val="0"/>
              </a:spcAft>
            </a:pPr>
            <a:r>
              <a:rPr lang="fr-FR" sz="3600" dirty="0">
                <a:latin typeface="Times New Roman" panose="02020603050405020304" pitchFamily="18" charset="0"/>
                <a:ea typeface="Calibri" panose="020F0502020204030204" pitchFamily="34" charset="0"/>
              </a:rPr>
              <a:t>B. 20%</a:t>
            </a:r>
          </a:p>
          <a:p>
            <a:pPr marL="144145" indent="450215" algn="just">
              <a:spcAft>
                <a:spcPts val="0"/>
              </a:spcAft>
            </a:pPr>
            <a:r>
              <a:rPr lang="fr-FR" sz="3600" dirty="0">
                <a:latin typeface="Times New Roman" panose="02020603050405020304" pitchFamily="18" charset="0"/>
                <a:ea typeface="Calibri" panose="020F0502020204030204" pitchFamily="34" charset="0"/>
              </a:rPr>
              <a:t>C. 30%.</a:t>
            </a:r>
          </a:p>
          <a:p>
            <a:pPr marL="144145" indent="450215" algn="just">
              <a:spcAft>
                <a:spcPts val="0"/>
              </a:spcAft>
            </a:pPr>
            <a:r>
              <a:rPr lang="fr-FR" sz="3600" dirty="0">
                <a:latin typeface="Times New Roman" panose="02020603050405020304" pitchFamily="18" charset="0"/>
                <a:ea typeface="Calibri" panose="020F0502020204030204" pitchFamily="34" charset="0"/>
              </a:rPr>
              <a:t>D. 70%.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 </a:t>
            </a:r>
          </a:p>
        </p:txBody>
      </p:sp>
      <p:sp>
        <p:nvSpPr>
          <p:cNvPr id="3" name="Rectangle 2"/>
          <p:cNvSpPr/>
          <p:nvPr/>
        </p:nvSpPr>
        <p:spPr>
          <a:xfrm>
            <a:off x="323528" y="3032956"/>
            <a:ext cx="8496944" cy="61206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BE75E8B-C741-4B93-99CB-071940D6CDC6}"/>
              </a:ext>
            </a:extLst>
          </p:cNvPr>
          <p:cNvSpPr/>
          <p:nvPr/>
        </p:nvSpPr>
        <p:spPr>
          <a:xfrm>
            <a:off x="611560" y="535613"/>
            <a:ext cx="8280920" cy="4401205"/>
          </a:xfrm>
          <a:prstGeom prst="rect">
            <a:avLst/>
          </a:prstGeom>
        </p:spPr>
        <p:txBody>
          <a:bodyPr wrap="square">
            <a:spAutoFit/>
          </a:bodyPr>
          <a:lstStyle/>
          <a:p>
            <a:pPr indent="450215" algn="just">
              <a:spcAft>
                <a:spcPts val="0"/>
              </a:spcAft>
            </a:pPr>
            <a:r>
              <a:rPr lang="fr-FR" sz="4000" dirty="0">
                <a:latin typeface="Times New Roman" panose="02020603050405020304" pitchFamily="18" charset="0"/>
                <a:ea typeface="Calibri" panose="020F0502020204030204" pitchFamily="34" charset="0"/>
              </a:rPr>
              <a:t>3) Selon la Banque mondiale en 2018, en termes de PIB courant, le Canada est la :</a:t>
            </a:r>
          </a:p>
          <a:p>
            <a:pPr marL="144145" indent="450215" algn="just">
              <a:spcAft>
                <a:spcPts val="0"/>
              </a:spcAft>
            </a:pPr>
            <a:r>
              <a:rPr lang="fr-FR" sz="4000" dirty="0">
                <a:latin typeface="Times New Roman" panose="02020603050405020304" pitchFamily="18" charset="0"/>
                <a:ea typeface="Calibri" panose="020F0502020204030204" pitchFamily="34" charset="0"/>
              </a:rPr>
              <a:t>A) 5</a:t>
            </a:r>
            <a:r>
              <a:rPr lang="fr-FR" sz="4000" baseline="30000" dirty="0">
                <a:latin typeface="Times New Roman" panose="02020603050405020304" pitchFamily="18" charset="0"/>
                <a:ea typeface="Calibri" panose="020F0502020204030204" pitchFamily="34" charset="0"/>
              </a:rPr>
              <a:t>ième</a:t>
            </a:r>
            <a:r>
              <a:rPr lang="fr-FR" sz="4000" dirty="0">
                <a:latin typeface="Times New Roman" panose="02020603050405020304" pitchFamily="18" charset="0"/>
                <a:ea typeface="Calibri" panose="020F0502020204030204" pitchFamily="34" charset="0"/>
              </a:rPr>
              <a:t> puissance mondiale</a:t>
            </a:r>
          </a:p>
          <a:p>
            <a:pPr marL="144145" indent="450215" algn="just">
              <a:spcAft>
                <a:spcPts val="0"/>
              </a:spcAft>
            </a:pPr>
            <a:r>
              <a:rPr lang="fr-FR" sz="4000" dirty="0">
                <a:latin typeface="Times New Roman" panose="02020603050405020304" pitchFamily="18" charset="0"/>
                <a:ea typeface="Calibri" panose="020F0502020204030204" pitchFamily="34" charset="0"/>
              </a:rPr>
              <a:t>B) 10</a:t>
            </a:r>
            <a:r>
              <a:rPr lang="fr-FR" sz="4000" baseline="30000" dirty="0">
                <a:latin typeface="Times New Roman" panose="02020603050405020304" pitchFamily="18" charset="0"/>
                <a:ea typeface="Calibri" panose="020F0502020204030204" pitchFamily="34" charset="0"/>
              </a:rPr>
              <a:t>ième</a:t>
            </a:r>
            <a:r>
              <a:rPr lang="fr-FR" sz="4000" dirty="0">
                <a:latin typeface="Times New Roman" panose="02020603050405020304" pitchFamily="18" charset="0"/>
                <a:ea typeface="Calibri" panose="020F0502020204030204" pitchFamily="34" charset="0"/>
              </a:rPr>
              <a:t> puissance mondiale.</a:t>
            </a:r>
          </a:p>
          <a:p>
            <a:pPr marL="144145" indent="450215" algn="just">
              <a:spcAft>
                <a:spcPts val="0"/>
              </a:spcAft>
            </a:pPr>
            <a:r>
              <a:rPr lang="fr-FR" sz="4000" dirty="0">
                <a:latin typeface="Times New Roman" panose="02020603050405020304" pitchFamily="18" charset="0"/>
                <a:ea typeface="Calibri" panose="020F0502020204030204" pitchFamily="34" charset="0"/>
              </a:rPr>
              <a:t>C) 20</a:t>
            </a:r>
            <a:r>
              <a:rPr lang="fr-FR" sz="4000" baseline="30000" dirty="0">
                <a:latin typeface="Times New Roman" panose="02020603050405020304" pitchFamily="18" charset="0"/>
                <a:ea typeface="Calibri" panose="020F0502020204030204" pitchFamily="34" charset="0"/>
              </a:rPr>
              <a:t>ième</a:t>
            </a:r>
            <a:r>
              <a:rPr lang="fr-FR" sz="4000" dirty="0">
                <a:latin typeface="Times New Roman" panose="02020603050405020304" pitchFamily="18" charset="0"/>
                <a:ea typeface="Calibri" panose="020F0502020204030204" pitchFamily="34" charset="0"/>
              </a:rPr>
              <a:t> puissance mondiale.</a:t>
            </a:r>
          </a:p>
          <a:p>
            <a:pPr marL="144145" indent="450215" algn="just">
              <a:spcAft>
                <a:spcPts val="0"/>
              </a:spcAft>
            </a:pPr>
            <a:r>
              <a:rPr lang="fr-FR" sz="4000" dirty="0">
                <a:latin typeface="Times New Roman" panose="02020603050405020304" pitchFamily="18" charset="0"/>
                <a:ea typeface="Calibri" panose="020F0502020204030204" pitchFamily="34" charset="0"/>
              </a:rPr>
              <a:t>D) 30</a:t>
            </a:r>
            <a:r>
              <a:rPr lang="fr-FR" sz="4000" baseline="30000" dirty="0">
                <a:latin typeface="Times New Roman" panose="02020603050405020304" pitchFamily="18" charset="0"/>
                <a:ea typeface="Calibri" panose="020F0502020204030204" pitchFamily="34" charset="0"/>
              </a:rPr>
              <a:t>ième</a:t>
            </a:r>
            <a:r>
              <a:rPr lang="fr-FR" sz="4000" dirty="0">
                <a:latin typeface="Times New Roman" panose="02020603050405020304" pitchFamily="18" charset="0"/>
                <a:ea typeface="Calibri" panose="020F0502020204030204" pitchFamily="34" charset="0"/>
              </a:rPr>
              <a:t> puissance mondiale.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4 </a:t>
            </a:r>
          </a:p>
        </p:txBody>
      </p:sp>
      <p:sp>
        <p:nvSpPr>
          <p:cNvPr id="3" name="Rectangle 2"/>
          <p:cNvSpPr/>
          <p:nvPr/>
        </p:nvSpPr>
        <p:spPr>
          <a:xfrm>
            <a:off x="467544" y="4437112"/>
            <a:ext cx="8496944" cy="99420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A6EDAE01-5186-4905-BD6B-7EE66EC14C92}"/>
              </a:ext>
            </a:extLst>
          </p:cNvPr>
          <p:cNvSpPr/>
          <p:nvPr/>
        </p:nvSpPr>
        <p:spPr>
          <a:xfrm>
            <a:off x="539552" y="599228"/>
            <a:ext cx="8352928" cy="4832092"/>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4) Parmi les indicateurs suivants, lequel est utilisé pour le calcul de l’indice de développement humain (IDH) ?</a:t>
            </a:r>
          </a:p>
          <a:p>
            <a:pPr marL="144145" indent="450215" algn="just">
              <a:spcAft>
                <a:spcPts val="0"/>
              </a:spcAft>
            </a:pPr>
            <a:r>
              <a:rPr lang="fr-FR" sz="2800" dirty="0">
                <a:latin typeface="Times New Roman" panose="02020603050405020304" pitchFamily="18" charset="0"/>
                <a:ea typeface="Calibri" panose="020F0502020204030204" pitchFamily="34" charset="0"/>
              </a:rPr>
              <a:t>A. L’espérance de vie.</a:t>
            </a:r>
          </a:p>
          <a:p>
            <a:pPr marL="144145" indent="450215" algn="just">
              <a:spcAft>
                <a:spcPts val="0"/>
              </a:spcAft>
            </a:pPr>
            <a:r>
              <a:rPr lang="fr-FR" sz="2800" dirty="0">
                <a:latin typeface="Times New Roman" panose="02020603050405020304" pitchFamily="18" charset="0"/>
                <a:ea typeface="Calibri" panose="020F0502020204030204" pitchFamily="34" charset="0"/>
              </a:rPr>
              <a:t>B. La durée moyenne des études de la population âgée de plus de 25 ans.</a:t>
            </a:r>
          </a:p>
          <a:p>
            <a:pPr marL="144145" indent="450215" algn="just">
              <a:spcAft>
                <a:spcPts val="0"/>
              </a:spcAft>
            </a:pPr>
            <a:r>
              <a:rPr lang="fr-FR" sz="2800" dirty="0">
                <a:latin typeface="Times New Roman" panose="02020603050405020304" pitchFamily="18" charset="0"/>
                <a:ea typeface="Calibri" panose="020F0502020204030204" pitchFamily="34" charset="0"/>
              </a:rPr>
              <a:t>C. Le revenu national brut (RNB) par habitant.</a:t>
            </a:r>
          </a:p>
          <a:p>
            <a:pPr marL="144145" indent="450215" algn="just">
              <a:spcAft>
                <a:spcPts val="0"/>
              </a:spcAft>
            </a:pPr>
            <a:r>
              <a:rPr lang="fr-FR" sz="2800" dirty="0">
                <a:latin typeface="Times New Roman" panose="02020603050405020304" pitchFamily="18" charset="0"/>
                <a:ea typeface="Calibri" panose="020F0502020204030204" pitchFamily="34" charset="0"/>
              </a:rPr>
              <a:t>D. Les indicateurs A et B sont utilisés pour le calcul de l’IDH.</a:t>
            </a:r>
          </a:p>
          <a:p>
            <a:pPr marL="144145" indent="450215" algn="just">
              <a:spcAft>
                <a:spcPts val="0"/>
              </a:spcAft>
            </a:pPr>
            <a:r>
              <a:rPr lang="fr-FR" sz="2800" dirty="0">
                <a:latin typeface="Times New Roman" panose="02020603050405020304" pitchFamily="18" charset="0"/>
                <a:ea typeface="Calibri" panose="020F0502020204030204" pitchFamily="34" charset="0"/>
              </a:rPr>
              <a:t>E. Les indicateurs A, B et C sont utilisés pour le calcul de l’IDH.</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5 </a:t>
            </a:r>
          </a:p>
        </p:txBody>
      </p:sp>
      <p:sp>
        <p:nvSpPr>
          <p:cNvPr id="3" name="Rectangle 2"/>
          <p:cNvSpPr/>
          <p:nvPr/>
        </p:nvSpPr>
        <p:spPr>
          <a:xfrm>
            <a:off x="587858" y="3933056"/>
            <a:ext cx="8496944" cy="77060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0BD1EB5F-E41F-4DE5-B462-1BCDDCD1A81D}"/>
              </a:ext>
            </a:extLst>
          </p:cNvPr>
          <p:cNvSpPr/>
          <p:nvPr/>
        </p:nvSpPr>
        <p:spPr>
          <a:xfrm>
            <a:off x="611560" y="548680"/>
            <a:ext cx="8352928" cy="4154984"/>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5) En prenant comme référence le RNB/habitant en 2018 et l’IDH de 2017, parmi les propositions suivantes, laquelle est vraie ?</a:t>
            </a:r>
          </a:p>
          <a:p>
            <a:pPr marL="144145" indent="450215" algn="just">
              <a:spcAft>
                <a:spcPts val="0"/>
              </a:spcAft>
            </a:pPr>
            <a:r>
              <a:rPr lang="fr-FR" sz="2400" dirty="0">
                <a:latin typeface="Times New Roman" panose="02020603050405020304" pitchFamily="18" charset="0"/>
                <a:ea typeface="Calibri" panose="020F0502020204030204" pitchFamily="34" charset="0"/>
              </a:rPr>
              <a:t>A. Le Canada a un RNB/habitant supérieur à celui des Etats-Unis et un IDH inférieur à celui des Etats-Unis.</a:t>
            </a:r>
          </a:p>
          <a:p>
            <a:pPr marL="144145" indent="450215" algn="just">
              <a:spcAft>
                <a:spcPts val="0"/>
              </a:spcAft>
            </a:pPr>
            <a:r>
              <a:rPr lang="fr-FR" sz="2400" dirty="0">
                <a:latin typeface="Times New Roman" panose="02020603050405020304" pitchFamily="18" charset="0"/>
                <a:ea typeface="Calibri" panose="020F0502020204030204" pitchFamily="34" charset="0"/>
              </a:rPr>
              <a:t>B. Le Canada a un RNB/habitant inférieur à celui des Etats-Unis et un IDH inférieur à celui des Etats-Unis.</a:t>
            </a:r>
          </a:p>
          <a:p>
            <a:pPr marL="144145" indent="450215" algn="just">
              <a:spcAft>
                <a:spcPts val="0"/>
              </a:spcAft>
            </a:pPr>
            <a:r>
              <a:rPr lang="fr-FR" sz="2400" dirty="0">
                <a:latin typeface="Times New Roman" panose="02020603050405020304" pitchFamily="18" charset="0"/>
                <a:ea typeface="Calibri" panose="020F0502020204030204" pitchFamily="34" charset="0"/>
              </a:rPr>
              <a:t>C. Le Canada a un RNB/habitant supérieur à celui des Etats-Unis et un IDH légèrement supérieur à celui des Etats-Unis.</a:t>
            </a:r>
          </a:p>
          <a:p>
            <a:pPr marL="144145" indent="450215" algn="just">
              <a:spcAft>
                <a:spcPts val="0"/>
              </a:spcAft>
            </a:pPr>
            <a:r>
              <a:rPr lang="fr-FR" sz="2400" dirty="0">
                <a:latin typeface="Times New Roman" panose="02020603050405020304" pitchFamily="18" charset="0"/>
                <a:ea typeface="Calibri" panose="020F0502020204030204" pitchFamily="34" charset="0"/>
              </a:rPr>
              <a:t>D. Le Canada a un RNB/habitant inférieur à celui des Etats-Unis et un IDH légèrement supérieur à celui des Etats-Unis.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6 </a:t>
            </a:r>
          </a:p>
        </p:txBody>
      </p:sp>
      <p:sp>
        <p:nvSpPr>
          <p:cNvPr id="3" name="Rectangle 2"/>
          <p:cNvSpPr/>
          <p:nvPr/>
        </p:nvSpPr>
        <p:spPr>
          <a:xfrm>
            <a:off x="467544" y="4298402"/>
            <a:ext cx="8496944" cy="114682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E7830FA7-3331-42B4-BBDC-E823278B796F}"/>
              </a:ext>
            </a:extLst>
          </p:cNvPr>
          <p:cNvSpPr/>
          <p:nvPr/>
        </p:nvSpPr>
        <p:spPr>
          <a:xfrm>
            <a:off x="395536" y="548680"/>
            <a:ext cx="8496944" cy="5016758"/>
          </a:xfrm>
          <a:prstGeom prst="rect">
            <a:avLst/>
          </a:prstGeom>
        </p:spPr>
        <p:txBody>
          <a:bodyPr wrap="square">
            <a:spAutoFit/>
          </a:bodyPr>
          <a:lstStyle/>
          <a:p>
            <a:pPr indent="450215" algn="just">
              <a:spcAft>
                <a:spcPts val="0"/>
              </a:spcAft>
            </a:pPr>
            <a:r>
              <a:rPr lang="fr-FR" sz="4000" dirty="0">
                <a:latin typeface="Times New Roman" panose="02020603050405020304" pitchFamily="18" charset="0"/>
                <a:ea typeface="Calibri" panose="020F0502020204030204" pitchFamily="34" charset="0"/>
              </a:rPr>
              <a:t>6) Parmi les pays suivants, lequel n’est pas membre du G7 ?</a:t>
            </a:r>
          </a:p>
          <a:p>
            <a:pPr marL="144145" indent="450215" algn="just">
              <a:spcAft>
                <a:spcPts val="0"/>
              </a:spcAft>
            </a:pPr>
            <a:r>
              <a:rPr lang="fr-FR" sz="4000" dirty="0">
                <a:latin typeface="Times New Roman" panose="02020603050405020304" pitchFamily="18" charset="0"/>
                <a:ea typeface="Calibri" panose="020F0502020204030204" pitchFamily="34" charset="0"/>
              </a:rPr>
              <a:t>A. Le Royaume-Uni.</a:t>
            </a:r>
          </a:p>
          <a:p>
            <a:pPr marL="144145" indent="450215" algn="just">
              <a:spcAft>
                <a:spcPts val="0"/>
              </a:spcAft>
            </a:pPr>
            <a:r>
              <a:rPr lang="fr-FR" sz="4000" dirty="0">
                <a:latin typeface="Times New Roman" panose="02020603050405020304" pitchFamily="18" charset="0"/>
                <a:ea typeface="Calibri" panose="020F0502020204030204" pitchFamily="34" charset="0"/>
              </a:rPr>
              <a:t>B. La France.</a:t>
            </a:r>
          </a:p>
          <a:p>
            <a:pPr marL="144145" indent="450215" algn="just">
              <a:spcAft>
                <a:spcPts val="0"/>
              </a:spcAft>
            </a:pPr>
            <a:r>
              <a:rPr lang="fr-FR" sz="4000" dirty="0">
                <a:latin typeface="Times New Roman" panose="02020603050405020304" pitchFamily="18" charset="0"/>
                <a:ea typeface="Calibri" panose="020F0502020204030204" pitchFamily="34" charset="0"/>
              </a:rPr>
              <a:t>C. Les Etats-Unis.</a:t>
            </a:r>
          </a:p>
          <a:p>
            <a:pPr marL="144145" indent="450215" algn="just">
              <a:spcAft>
                <a:spcPts val="0"/>
              </a:spcAft>
            </a:pPr>
            <a:r>
              <a:rPr lang="fr-FR" sz="4000" dirty="0">
                <a:latin typeface="Times New Roman" panose="02020603050405020304" pitchFamily="18" charset="0"/>
                <a:ea typeface="Calibri" panose="020F0502020204030204" pitchFamily="34" charset="0"/>
              </a:rPr>
              <a:t>D. L’Allemagne.</a:t>
            </a:r>
          </a:p>
          <a:p>
            <a:pPr marL="144145" indent="450215" algn="just">
              <a:spcAft>
                <a:spcPts val="0"/>
              </a:spcAft>
            </a:pPr>
            <a:r>
              <a:rPr lang="fr-FR" sz="4000" dirty="0">
                <a:latin typeface="Times New Roman" panose="02020603050405020304" pitchFamily="18" charset="0"/>
                <a:ea typeface="Calibri" panose="020F0502020204030204" pitchFamily="34" charset="0"/>
              </a:rPr>
              <a:t>E. Tous ces pays sont membres du G7.</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7 </a:t>
            </a:r>
          </a:p>
        </p:txBody>
      </p:sp>
      <p:sp>
        <p:nvSpPr>
          <p:cNvPr id="3" name="Rectangle 2"/>
          <p:cNvSpPr/>
          <p:nvPr/>
        </p:nvSpPr>
        <p:spPr>
          <a:xfrm>
            <a:off x="251520" y="4410397"/>
            <a:ext cx="8496944" cy="45876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842B7013-740F-47E7-95ED-A384CC4E0A12}"/>
              </a:ext>
            </a:extLst>
          </p:cNvPr>
          <p:cNvSpPr/>
          <p:nvPr/>
        </p:nvSpPr>
        <p:spPr>
          <a:xfrm>
            <a:off x="539552" y="494670"/>
            <a:ext cx="8496944"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7) Parmi les affirmations suivantes, laquelle est vraie en ce qui concerne le G20 ?</a:t>
            </a:r>
          </a:p>
          <a:p>
            <a:pPr marL="144145" indent="450215" algn="just">
              <a:spcAft>
                <a:spcPts val="0"/>
              </a:spcAft>
            </a:pPr>
            <a:r>
              <a:rPr lang="fr-FR" sz="2800" dirty="0">
                <a:latin typeface="Times New Roman" panose="02020603050405020304" pitchFamily="18" charset="0"/>
                <a:ea typeface="Calibri" panose="020F0502020204030204" pitchFamily="34" charset="0"/>
              </a:rPr>
              <a:t>A. Une fois par an les dirigeants des pays du G20 organisent un sommet pour discuter de la situation de la planète.</a:t>
            </a:r>
          </a:p>
          <a:p>
            <a:pPr marL="144145" indent="450215" algn="just">
              <a:spcAft>
                <a:spcPts val="0"/>
              </a:spcAft>
            </a:pPr>
            <a:r>
              <a:rPr lang="fr-FR" sz="2800" dirty="0">
                <a:latin typeface="Times New Roman" panose="02020603050405020304" pitchFamily="18" charset="0"/>
                <a:ea typeface="Calibri" panose="020F0502020204030204" pitchFamily="34" charset="0"/>
              </a:rPr>
              <a:t>B. Le G20 regroupe des pays développés et des pays émergents.</a:t>
            </a:r>
          </a:p>
          <a:p>
            <a:pPr marL="144145" indent="450215" algn="just">
              <a:spcAft>
                <a:spcPts val="0"/>
              </a:spcAft>
            </a:pPr>
            <a:r>
              <a:rPr lang="fr-FR" sz="2800" dirty="0">
                <a:latin typeface="Times New Roman" panose="02020603050405020304" pitchFamily="18" charset="0"/>
                <a:ea typeface="Calibri" panose="020F0502020204030204" pitchFamily="34" charset="0"/>
              </a:rPr>
              <a:t>C. Le G20 a été créé après le G7.</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28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8 </a:t>
            </a:r>
          </a:p>
        </p:txBody>
      </p:sp>
      <p:sp>
        <p:nvSpPr>
          <p:cNvPr id="3" name="Rectangle 2"/>
          <p:cNvSpPr/>
          <p:nvPr/>
        </p:nvSpPr>
        <p:spPr>
          <a:xfrm>
            <a:off x="323528" y="1628800"/>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74E86F5D-5BF0-49F3-9018-5478E8FBF7FF}"/>
              </a:ext>
            </a:extLst>
          </p:cNvPr>
          <p:cNvSpPr/>
          <p:nvPr/>
        </p:nvSpPr>
        <p:spPr>
          <a:xfrm>
            <a:off x="467544" y="566678"/>
            <a:ext cx="8496944" cy="4524315"/>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8) Parmi les affirmations suivantes, laquelle est vraie ?</a:t>
            </a:r>
          </a:p>
          <a:p>
            <a:pPr marL="144145" indent="450215" algn="just">
              <a:spcAft>
                <a:spcPts val="0"/>
              </a:spcAft>
            </a:pPr>
            <a:r>
              <a:rPr lang="fr-FR" sz="3200" dirty="0">
                <a:latin typeface="Times New Roman" panose="02020603050405020304" pitchFamily="18" charset="0"/>
                <a:ea typeface="Calibri" panose="020F0502020204030204" pitchFamily="34" charset="0"/>
              </a:rPr>
              <a:t>A. Le Canada est membre du G7 et du G20.</a:t>
            </a:r>
          </a:p>
          <a:p>
            <a:pPr marL="144145" indent="450215" algn="just">
              <a:spcAft>
                <a:spcPts val="0"/>
              </a:spcAft>
            </a:pPr>
            <a:r>
              <a:rPr lang="fr-FR" sz="3200" dirty="0">
                <a:latin typeface="Times New Roman" panose="02020603050405020304" pitchFamily="18" charset="0"/>
                <a:ea typeface="Calibri" panose="020F0502020204030204" pitchFamily="34" charset="0"/>
              </a:rPr>
              <a:t>B. Le Canada est membre du G7 mais n’est pas membre du G20.</a:t>
            </a:r>
          </a:p>
          <a:p>
            <a:pPr marL="144145" indent="450215" algn="just">
              <a:spcAft>
                <a:spcPts val="0"/>
              </a:spcAft>
            </a:pPr>
            <a:r>
              <a:rPr lang="fr-FR" sz="3200" dirty="0">
                <a:latin typeface="Times New Roman" panose="02020603050405020304" pitchFamily="18" charset="0"/>
                <a:ea typeface="Calibri" panose="020F0502020204030204" pitchFamily="34" charset="0"/>
              </a:rPr>
              <a:t>C. Le Canada est membre du G20 mais n’est pas membre du G7.</a:t>
            </a:r>
          </a:p>
          <a:p>
            <a:pPr marL="144145" indent="450215" algn="just">
              <a:spcAft>
                <a:spcPts val="0"/>
              </a:spcAft>
            </a:pPr>
            <a:r>
              <a:rPr lang="fr-FR" sz="3200" dirty="0">
                <a:latin typeface="Times New Roman" panose="02020603050405020304" pitchFamily="18" charset="0"/>
                <a:ea typeface="Calibri" panose="020F0502020204030204" pitchFamily="34" charset="0"/>
              </a:rPr>
              <a:t>D. Le Canada n’est pas membre du G7 et n’est pas membre du G20.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9 </a:t>
            </a:r>
          </a:p>
        </p:txBody>
      </p:sp>
      <p:sp>
        <p:nvSpPr>
          <p:cNvPr id="3" name="Rectangle 2"/>
          <p:cNvSpPr/>
          <p:nvPr/>
        </p:nvSpPr>
        <p:spPr>
          <a:xfrm>
            <a:off x="467544" y="2342785"/>
            <a:ext cx="8496944" cy="79818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0357A8EA-6835-4230-BC33-82E01B10E89A}"/>
              </a:ext>
            </a:extLst>
          </p:cNvPr>
          <p:cNvSpPr/>
          <p:nvPr/>
        </p:nvSpPr>
        <p:spPr>
          <a:xfrm>
            <a:off x="683568" y="476672"/>
            <a:ext cx="8208912" cy="4154984"/>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9) Parmi les pourcentages suivants, lequel est le plus proche du poids des Etats-Unis dans les exportations du Canada en 2018 ?</a:t>
            </a:r>
          </a:p>
          <a:p>
            <a:pPr marL="144145" indent="450215" algn="just">
              <a:spcAft>
                <a:spcPts val="0"/>
              </a:spcAft>
            </a:pPr>
            <a:r>
              <a:rPr lang="fr-FR" sz="2400" dirty="0">
                <a:latin typeface="Times New Roman" panose="02020603050405020304" pitchFamily="18" charset="0"/>
                <a:ea typeface="Calibri" panose="020F0502020204030204" pitchFamily="34" charset="0"/>
              </a:rPr>
              <a:t>A. Les Etats-Unis représentent 75% des exportations de marchandises et 75% des exportations de service du Canada.</a:t>
            </a:r>
          </a:p>
          <a:p>
            <a:pPr marL="144145" indent="450215" algn="just">
              <a:spcAft>
                <a:spcPts val="0"/>
              </a:spcAft>
            </a:pPr>
            <a:r>
              <a:rPr lang="fr-FR" sz="2400" dirty="0">
                <a:latin typeface="Times New Roman" panose="02020603050405020304" pitchFamily="18" charset="0"/>
                <a:ea typeface="Calibri" panose="020F0502020204030204" pitchFamily="34" charset="0"/>
              </a:rPr>
              <a:t>B. Les Etats-Unis représentent 75% des exportations de marchandises et 55% des exportations de service du Canada.</a:t>
            </a:r>
          </a:p>
          <a:p>
            <a:pPr marL="144145" indent="450215" algn="just">
              <a:spcAft>
                <a:spcPts val="0"/>
              </a:spcAft>
            </a:pPr>
            <a:r>
              <a:rPr lang="fr-FR" sz="2400" dirty="0">
                <a:latin typeface="Times New Roman" panose="02020603050405020304" pitchFamily="18" charset="0"/>
                <a:ea typeface="Calibri" panose="020F0502020204030204" pitchFamily="34" charset="0"/>
              </a:rPr>
              <a:t>C. Les Etats-Unis représentent 55% des exportations de marchandises et 75% des exportations de service du Canada.</a:t>
            </a:r>
          </a:p>
          <a:p>
            <a:pPr marL="144145" indent="450215" algn="just">
              <a:spcAft>
                <a:spcPts val="0"/>
              </a:spcAft>
            </a:pPr>
            <a:r>
              <a:rPr lang="fr-FR" sz="2400" dirty="0">
                <a:latin typeface="Times New Roman" panose="02020603050405020304" pitchFamily="18" charset="0"/>
                <a:ea typeface="Calibri" panose="020F0502020204030204" pitchFamily="34" charset="0"/>
              </a:rPr>
              <a:t>D. Les Etats-Unis représentent 55% des exportations de marchandises et 55% des exportations de service du Canada.</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10 </a:t>
            </a:r>
          </a:p>
        </p:txBody>
      </p:sp>
      <p:sp>
        <p:nvSpPr>
          <p:cNvPr id="3" name="Rectangle 2"/>
          <p:cNvSpPr/>
          <p:nvPr/>
        </p:nvSpPr>
        <p:spPr>
          <a:xfrm>
            <a:off x="467544" y="422108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0AACE246-D24B-45D3-BF8C-D418E18571EE}"/>
              </a:ext>
            </a:extLst>
          </p:cNvPr>
          <p:cNvSpPr/>
          <p:nvPr/>
        </p:nvSpPr>
        <p:spPr>
          <a:xfrm>
            <a:off x="539552" y="535613"/>
            <a:ext cx="8352928" cy="4401205"/>
          </a:xfrm>
          <a:prstGeom prst="rect">
            <a:avLst/>
          </a:prstGeom>
        </p:spPr>
        <p:txBody>
          <a:bodyPr wrap="square">
            <a:spAutoFit/>
          </a:bodyPr>
          <a:lstStyle/>
          <a:p>
            <a:pPr indent="450215" algn="just">
              <a:spcAft>
                <a:spcPts val="0"/>
              </a:spcAft>
            </a:pPr>
            <a:r>
              <a:rPr lang="fr-FR" sz="4000" dirty="0">
                <a:latin typeface="Times New Roman" panose="02020603050405020304" pitchFamily="18" charset="0"/>
                <a:ea typeface="Calibri" panose="020F0502020204030204" pitchFamily="34" charset="0"/>
              </a:rPr>
              <a:t>10) Parmi les pays suivants, lequel n’a pas eu de croissance négative en 2009 ?</a:t>
            </a:r>
          </a:p>
          <a:p>
            <a:pPr marL="144145" indent="450215" algn="just">
              <a:spcAft>
                <a:spcPts val="0"/>
              </a:spcAft>
            </a:pPr>
            <a:r>
              <a:rPr lang="fr-FR" sz="4000" dirty="0">
                <a:latin typeface="Times New Roman" panose="02020603050405020304" pitchFamily="18" charset="0"/>
                <a:ea typeface="Calibri" panose="020F0502020204030204" pitchFamily="34" charset="0"/>
              </a:rPr>
              <a:t>A. Le Canada.</a:t>
            </a:r>
          </a:p>
          <a:p>
            <a:pPr marL="144145" indent="450215" algn="just">
              <a:spcAft>
                <a:spcPts val="0"/>
              </a:spcAft>
            </a:pPr>
            <a:r>
              <a:rPr lang="fr-FR" sz="4000" dirty="0">
                <a:latin typeface="Times New Roman" panose="02020603050405020304" pitchFamily="18" charset="0"/>
                <a:ea typeface="Calibri" panose="020F0502020204030204" pitchFamily="34" charset="0"/>
              </a:rPr>
              <a:t>B. Les Etats-Unis.</a:t>
            </a:r>
          </a:p>
          <a:p>
            <a:pPr marL="144145" indent="450215" algn="just">
              <a:spcAft>
                <a:spcPts val="0"/>
              </a:spcAft>
            </a:pPr>
            <a:r>
              <a:rPr lang="fr-FR" sz="4000" dirty="0">
                <a:latin typeface="Times New Roman" panose="02020603050405020304" pitchFamily="18" charset="0"/>
                <a:ea typeface="Calibri" panose="020F0502020204030204" pitchFamily="34" charset="0"/>
              </a:rPr>
              <a:t>C. L’Italie.</a:t>
            </a:r>
          </a:p>
          <a:p>
            <a:pPr marL="144145" indent="450215" algn="just">
              <a:spcAft>
                <a:spcPts val="0"/>
              </a:spcAft>
            </a:pPr>
            <a:r>
              <a:rPr lang="fr-FR" sz="4000" dirty="0">
                <a:latin typeface="Times New Roman" panose="02020603050405020304" pitchFamily="18" charset="0"/>
                <a:ea typeface="Calibri" panose="020F0502020204030204" pitchFamily="34" charset="0"/>
              </a:rPr>
              <a:t>D. L’Australie.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11 </a:t>
            </a:r>
          </a:p>
        </p:txBody>
      </p:sp>
      <p:sp>
        <p:nvSpPr>
          <p:cNvPr id="3" name="Rectangle 2"/>
          <p:cNvSpPr/>
          <p:nvPr/>
        </p:nvSpPr>
        <p:spPr>
          <a:xfrm>
            <a:off x="467544" y="1628800"/>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DA39DC8-CB3E-4E2D-AA83-8961670C680A}"/>
              </a:ext>
            </a:extLst>
          </p:cNvPr>
          <p:cNvSpPr/>
          <p:nvPr/>
        </p:nvSpPr>
        <p:spPr>
          <a:xfrm>
            <a:off x="539552" y="620688"/>
            <a:ext cx="8352928" cy="4524315"/>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11) Parmi les affirmations suivantes, laquelle est vraie en ce qui concerne le Canada ?</a:t>
            </a:r>
          </a:p>
          <a:p>
            <a:pPr marL="144145" indent="450215" algn="just">
              <a:spcAft>
                <a:spcPts val="0"/>
              </a:spcAft>
            </a:pPr>
            <a:r>
              <a:rPr lang="fr-FR" sz="3200" dirty="0">
                <a:latin typeface="Times New Roman" panose="02020603050405020304" pitchFamily="18" charset="0"/>
                <a:ea typeface="Calibri" panose="020F0502020204030204" pitchFamily="34" charset="0"/>
              </a:rPr>
              <a:t>A. Le Canada a un marché du travail considéré comme flexible.</a:t>
            </a:r>
          </a:p>
          <a:p>
            <a:pPr marL="144145" indent="450215" algn="just">
              <a:spcAft>
                <a:spcPts val="0"/>
              </a:spcAft>
            </a:pPr>
            <a:r>
              <a:rPr lang="fr-FR" sz="3200" dirty="0">
                <a:latin typeface="Times New Roman" panose="02020603050405020304" pitchFamily="18" charset="0"/>
                <a:ea typeface="Calibri" panose="020F0502020204030204" pitchFamily="34" charset="0"/>
              </a:rPr>
              <a:t>B. Le Canada a un faible taux d’endettement des ménages si on le compare à celui des pays du G7.</a:t>
            </a:r>
          </a:p>
          <a:p>
            <a:pPr marL="144145" indent="450215" algn="just">
              <a:spcAft>
                <a:spcPts val="0"/>
              </a:spcAft>
            </a:pPr>
            <a:r>
              <a:rPr lang="fr-FR" sz="3200" dirty="0">
                <a:latin typeface="Times New Roman" panose="02020603050405020304" pitchFamily="18" charset="0"/>
                <a:ea typeface="Calibri" panose="020F0502020204030204" pitchFamily="34" charset="0"/>
              </a:rPr>
              <a:t>C. Les réponses A et B sont vraies</a:t>
            </a:r>
          </a:p>
          <a:p>
            <a:pPr marL="144145" indent="450215" algn="just">
              <a:spcAft>
                <a:spcPts val="0"/>
              </a:spcAft>
            </a:pPr>
            <a:r>
              <a:rPr lang="fr-FR" sz="3200" dirty="0">
                <a:latin typeface="Times New Roman" panose="02020603050405020304" pitchFamily="18" charset="0"/>
                <a:ea typeface="Calibri" panose="020F0502020204030204" pitchFamily="34" charset="0"/>
              </a:rPr>
              <a:t>D. Les réponses A et B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12 </a:t>
            </a:r>
          </a:p>
        </p:txBody>
      </p:sp>
      <p:sp>
        <p:nvSpPr>
          <p:cNvPr id="3" name="Rectangle 2"/>
          <p:cNvSpPr/>
          <p:nvPr/>
        </p:nvSpPr>
        <p:spPr>
          <a:xfrm>
            <a:off x="611560" y="3140968"/>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E8F6B1E-0457-442D-A5BA-DDB277BADD68}"/>
              </a:ext>
            </a:extLst>
          </p:cNvPr>
          <p:cNvSpPr/>
          <p:nvPr/>
        </p:nvSpPr>
        <p:spPr>
          <a:xfrm>
            <a:off x="611560" y="617972"/>
            <a:ext cx="8280920" cy="4401205"/>
          </a:xfrm>
          <a:prstGeom prst="rect">
            <a:avLst/>
          </a:prstGeom>
        </p:spPr>
        <p:txBody>
          <a:bodyPr wrap="square">
            <a:spAutoFit/>
          </a:bodyPr>
          <a:lstStyle/>
          <a:p>
            <a:pPr indent="450215" algn="just">
              <a:spcAft>
                <a:spcPts val="0"/>
              </a:spcAft>
            </a:pPr>
            <a:r>
              <a:rPr lang="fr-FR" sz="4000" dirty="0">
                <a:latin typeface="Times New Roman" panose="02020603050405020304" pitchFamily="18" charset="0"/>
                <a:ea typeface="Calibri" panose="020F0502020204030204" pitchFamily="34" charset="0"/>
              </a:rPr>
              <a:t>12) Parmi les pays suivants, lequel a le taux de chômage de longue durée le plus faible en 2018 ?</a:t>
            </a:r>
          </a:p>
          <a:p>
            <a:pPr marL="144145" indent="450215" algn="just">
              <a:spcAft>
                <a:spcPts val="0"/>
              </a:spcAft>
            </a:pPr>
            <a:r>
              <a:rPr lang="fr-FR" sz="4000" dirty="0">
                <a:latin typeface="Times New Roman" panose="02020603050405020304" pitchFamily="18" charset="0"/>
                <a:ea typeface="Calibri" panose="020F0502020204030204" pitchFamily="34" charset="0"/>
              </a:rPr>
              <a:t>A. L’Allemagne.</a:t>
            </a:r>
          </a:p>
          <a:p>
            <a:pPr marL="144145" indent="450215" algn="just">
              <a:spcAft>
                <a:spcPts val="0"/>
              </a:spcAft>
            </a:pPr>
            <a:r>
              <a:rPr lang="fr-FR" sz="4000" dirty="0">
                <a:latin typeface="Times New Roman" panose="02020603050405020304" pitchFamily="18" charset="0"/>
                <a:ea typeface="Calibri" panose="020F0502020204030204" pitchFamily="34" charset="0"/>
              </a:rPr>
              <a:t>B. Le Canada.</a:t>
            </a:r>
          </a:p>
          <a:p>
            <a:pPr marL="144145" indent="450215" algn="just">
              <a:spcAft>
                <a:spcPts val="0"/>
              </a:spcAft>
            </a:pPr>
            <a:r>
              <a:rPr lang="fr-FR" sz="4000" dirty="0">
                <a:latin typeface="Times New Roman" panose="02020603050405020304" pitchFamily="18" charset="0"/>
                <a:ea typeface="Calibri" panose="020F0502020204030204" pitchFamily="34" charset="0"/>
              </a:rPr>
              <a:t>C. L’Italie.</a:t>
            </a:r>
          </a:p>
          <a:p>
            <a:pPr marL="144145" indent="450215" algn="just">
              <a:spcAft>
                <a:spcPts val="0"/>
              </a:spcAft>
            </a:pPr>
            <a:r>
              <a:rPr lang="fr-FR" sz="4000" dirty="0">
                <a:latin typeface="Times New Roman" panose="02020603050405020304" pitchFamily="18" charset="0"/>
                <a:ea typeface="Calibri" panose="020F0502020204030204" pitchFamily="34" charset="0"/>
              </a:rPr>
              <a:t>D. La France.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13 </a:t>
            </a:r>
          </a:p>
        </p:txBody>
      </p:sp>
      <p:sp>
        <p:nvSpPr>
          <p:cNvPr id="3" name="Rectangle 2"/>
          <p:cNvSpPr/>
          <p:nvPr/>
        </p:nvSpPr>
        <p:spPr>
          <a:xfrm>
            <a:off x="543484" y="3032956"/>
            <a:ext cx="8496944" cy="97210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CFA094EA-4F4E-4214-97BA-9F5BE221045C}"/>
              </a:ext>
            </a:extLst>
          </p:cNvPr>
          <p:cNvSpPr/>
          <p:nvPr/>
        </p:nvSpPr>
        <p:spPr>
          <a:xfrm>
            <a:off x="539552" y="606747"/>
            <a:ext cx="8352928" cy="4401205"/>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13) En ce qui concerne l’évolution des taux d’inflation de la plupart des pays du G7, quelle est l’affirmation la plus proche de la réalité ?</a:t>
            </a:r>
          </a:p>
          <a:p>
            <a:pPr marL="144145" indent="450215" algn="just">
              <a:spcAft>
                <a:spcPts val="0"/>
              </a:spcAft>
            </a:pPr>
            <a:r>
              <a:rPr lang="fr-FR" sz="2000" dirty="0">
                <a:latin typeface="Times New Roman" panose="02020603050405020304" pitchFamily="18" charset="0"/>
                <a:ea typeface="Calibri" panose="020F0502020204030204" pitchFamily="34" charset="0"/>
              </a:rPr>
              <a:t>A. Les taux d’inflation ont augmenté avec la crise de 2009 et la plupart des pays du G7 ont un taux d’inflation plus élevé depuis la crise de 2009 qu’avant la crise.</a:t>
            </a:r>
          </a:p>
          <a:p>
            <a:pPr marL="144145" indent="450215" algn="just">
              <a:spcAft>
                <a:spcPts val="0"/>
              </a:spcAft>
            </a:pPr>
            <a:r>
              <a:rPr lang="fr-FR" sz="2000" dirty="0">
                <a:latin typeface="Times New Roman" panose="02020603050405020304" pitchFamily="18" charset="0"/>
                <a:ea typeface="Calibri" panose="020F0502020204030204" pitchFamily="34" charset="0"/>
              </a:rPr>
              <a:t>B. Les taux d’inflation ont augmenté avec la crise de 2009 et la plupart des pays du G7 ont un taux d’inflation moins élevé depuis la crise de 2009 qu’avant la crise.</a:t>
            </a:r>
          </a:p>
          <a:p>
            <a:pPr marL="144145" indent="450215" algn="just">
              <a:spcAft>
                <a:spcPts val="0"/>
              </a:spcAft>
            </a:pPr>
            <a:r>
              <a:rPr lang="fr-FR" sz="2000" dirty="0">
                <a:latin typeface="Times New Roman" panose="02020603050405020304" pitchFamily="18" charset="0"/>
                <a:ea typeface="Calibri" panose="020F0502020204030204" pitchFamily="34" charset="0"/>
              </a:rPr>
              <a:t>C. Les taux d’inflation ont baissé avec la crise de 2009 et la plupart des pays du G7 ont un taux d’inflation moins élevé depuis la crise de 2009 qu’avant la crise.</a:t>
            </a:r>
          </a:p>
          <a:p>
            <a:pPr marL="144145" indent="450215" algn="just">
              <a:spcAft>
                <a:spcPts val="0"/>
              </a:spcAft>
            </a:pPr>
            <a:r>
              <a:rPr lang="fr-FR" sz="2000" dirty="0">
                <a:latin typeface="Times New Roman" panose="02020603050405020304" pitchFamily="18" charset="0"/>
                <a:ea typeface="Calibri" panose="020F0502020204030204" pitchFamily="34" charset="0"/>
              </a:rPr>
              <a:t>D. Les taux d’inflation ont baissé avec la crise de 2009 et la plupart des pays du G7 ont un taux d’inflation plus élevé depuis la crise de 2009 qu’avant la crise.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14 </a:t>
            </a:r>
          </a:p>
        </p:txBody>
      </p:sp>
      <p:sp>
        <p:nvSpPr>
          <p:cNvPr id="3" name="Rectangle 2"/>
          <p:cNvSpPr/>
          <p:nvPr/>
        </p:nvSpPr>
        <p:spPr>
          <a:xfrm>
            <a:off x="323528" y="4509120"/>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44B8B61-4F63-4940-BECA-2ECEA51EA9FE}"/>
              </a:ext>
            </a:extLst>
          </p:cNvPr>
          <p:cNvSpPr/>
          <p:nvPr/>
        </p:nvSpPr>
        <p:spPr>
          <a:xfrm>
            <a:off x="467544" y="561464"/>
            <a:ext cx="8424936" cy="5016758"/>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14) Parmi les propositions suivantes, laquelle est vraie en ce qui concerne les flux migratoires ?</a:t>
            </a:r>
          </a:p>
          <a:p>
            <a:pPr marL="144145" indent="450215" algn="just">
              <a:spcAft>
                <a:spcPts val="0"/>
              </a:spcAft>
            </a:pPr>
            <a:r>
              <a:rPr lang="fr-FR" sz="3200" dirty="0">
                <a:latin typeface="Times New Roman" panose="02020603050405020304" pitchFamily="18" charset="0"/>
                <a:ea typeface="Calibri" panose="020F0502020204030204" pitchFamily="34" charset="0"/>
              </a:rPr>
              <a:t>A. Le Canada est un pays d’immigration choisie.</a:t>
            </a:r>
          </a:p>
          <a:p>
            <a:pPr marL="144145" indent="450215" algn="just">
              <a:spcAft>
                <a:spcPts val="0"/>
              </a:spcAft>
            </a:pPr>
            <a:r>
              <a:rPr lang="fr-FR" sz="3200" dirty="0">
                <a:latin typeface="Times New Roman" panose="02020603050405020304" pitchFamily="18" charset="0"/>
                <a:ea typeface="Calibri" panose="020F0502020204030204" pitchFamily="34" charset="0"/>
              </a:rPr>
              <a:t>B. En 2017-2018, le solde migratoire du Canada est de 412 000.</a:t>
            </a:r>
          </a:p>
          <a:p>
            <a:pPr marL="144145" indent="450215" algn="just">
              <a:spcAft>
                <a:spcPts val="0"/>
              </a:spcAft>
            </a:pPr>
            <a:r>
              <a:rPr lang="fr-FR" sz="3200" dirty="0">
                <a:latin typeface="Times New Roman" panose="02020603050405020304" pitchFamily="18" charset="0"/>
                <a:ea typeface="Calibri" panose="020F0502020204030204" pitchFamily="34" charset="0"/>
              </a:rPr>
              <a:t>C. En 2017-2018 le solde migratoire du Canada est de 45 000.</a:t>
            </a:r>
          </a:p>
          <a:p>
            <a:pPr marL="144145" indent="450215" algn="just">
              <a:spcAft>
                <a:spcPts val="0"/>
              </a:spcAft>
            </a:pPr>
            <a:r>
              <a:rPr lang="fr-FR" sz="32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3200" dirty="0">
                <a:latin typeface="Times New Roman" panose="02020603050405020304" pitchFamily="18" charset="0"/>
                <a:ea typeface="Calibri" panose="020F0502020204030204" pitchFamily="34" charset="0"/>
              </a:rPr>
              <a:t>E. Les réponses A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15 </a:t>
            </a:r>
          </a:p>
        </p:txBody>
      </p:sp>
      <p:sp>
        <p:nvSpPr>
          <p:cNvPr id="3" name="Rectangle 2"/>
          <p:cNvSpPr/>
          <p:nvPr/>
        </p:nvSpPr>
        <p:spPr>
          <a:xfrm>
            <a:off x="395536" y="1268760"/>
            <a:ext cx="8496944" cy="115212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FFADD858-E3A4-4A93-A70B-5EDCA3CE7263}"/>
              </a:ext>
            </a:extLst>
          </p:cNvPr>
          <p:cNvSpPr/>
          <p:nvPr/>
        </p:nvSpPr>
        <p:spPr>
          <a:xfrm>
            <a:off x="467544" y="548680"/>
            <a:ext cx="8352928"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15) Lorsque le dollar canadien baisse par rapport au dollar des Etats-Unis :</a:t>
            </a:r>
          </a:p>
          <a:p>
            <a:pPr marL="144145" indent="450215" algn="just">
              <a:spcAft>
                <a:spcPts val="0"/>
              </a:spcAft>
            </a:pPr>
            <a:r>
              <a:rPr lang="fr-FR" sz="2400" dirty="0">
                <a:latin typeface="Times New Roman" panose="02020603050405020304" pitchFamily="18" charset="0"/>
                <a:ea typeface="Calibri" panose="020F0502020204030204" pitchFamily="34" charset="0"/>
              </a:rPr>
              <a:t>A. les exportations du Canada vers les Etats-Unis sont facilitées et les importations en provenance des Etats-Unis sont plus difficiles.</a:t>
            </a:r>
          </a:p>
          <a:p>
            <a:pPr marL="144145" indent="450215" algn="just">
              <a:spcAft>
                <a:spcPts val="0"/>
              </a:spcAft>
            </a:pPr>
            <a:r>
              <a:rPr lang="fr-FR" sz="2400" dirty="0">
                <a:latin typeface="Times New Roman" panose="02020603050405020304" pitchFamily="18" charset="0"/>
                <a:ea typeface="Calibri" panose="020F0502020204030204" pitchFamily="34" charset="0"/>
              </a:rPr>
              <a:t>B. les exportations du Canada vers les Etats-Unis et les importations en provenance des Etats-Unis sont facilitées.</a:t>
            </a:r>
          </a:p>
          <a:p>
            <a:pPr marL="144145" indent="450215" algn="just">
              <a:spcAft>
                <a:spcPts val="0"/>
              </a:spcAft>
            </a:pPr>
            <a:r>
              <a:rPr lang="fr-FR" sz="2400" dirty="0">
                <a:latin typeface="Times New Roman" panose="02020603050405020304" pitchFamily="18" charset="0"/>
                <a:ea typeface="Calibri" panose="020F0502020204030204" pitchFamily="34" charset="0"/>
              </a:rPr>
              <a:t>C. les exportations du Canada vers les Etats-Unis et les importations en provenance des Etats-Unis sont plus difficiles.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exportations du Canada vers les Etats-Unis sont plus difficiles et les importations en provenance des Etats-Unis sont facilitées.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16 </a:t>
            </a:r>
          </a:p>
        </p:txBody>
      </p:sp>
      <p:sp>
        <p:nvSpPr>
          <p:cNvPr id="3" name="Rectangle 2"/>
          <p:cNvSpPr/>
          <p:nvPr/>
        </p:nvSpPr>
        <p:spPr>
          <a:xfrm>
            <a:off x="323528" y="1628800"/>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7915B652-D4E7-4F84-B078-D1E7342EB405}"/>
              </a:ext>
            </a:extLst>
          </p:cNvPr>
          <p:cNvSpPr/>
          <p:nvPr/>
        </p:nvSpPr>
        <p:spPr>
          <a:xfrm>
            <a:off x="430054" y="540287"/>
            <a:ext cx="8462426" cy="4031873"/>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16) Pour mesurer le PIB réalisé dans une économie ouverte, il faut prendre en compte :</a:t>
            </a:r>
          </a:p>
          <a:p>
            <a:pPr marL="144145" indent="450215" algn="just">
              <a:spcAft>
                <a:spcPts val="0"/>
              </a:spcAft>
            </a:pPr>
            <a:r>
              <a:rPr lang="fr-FR" sz="3200" dirty="0">
                <a:latin typeface="Times New Roman" panose="02020603050405020304" pitchFamily="18" charset="0"/>
                <a:ea typeface="Calibri" panose="020F0502020204030204" pitchFamily="34" charset="0"/>
              </a:rPr>
              <a:t>A. les flux de marchandises et de services.</a:t>
            </a:r>
          </a:p>
          <a:p>
            <a:pPr marL="144145" indent="450215" algn="just">
              <a:spcAft>
                <a:spcPts val="0"/>
              </a:spcAft>
            </a:pPr>
            <a:r>
              <a:rPr lang="fr-FR" sz="3200" dirty="0">
                <a:latin typeface="Times New Roman" panose="02020603050405020304" pitchFamily="18" charset="0"/>
                <a:ea typeface="Calibri" panose="020F0502020204030204" pitchFamily="34" charset="0"/>
              </a:rPr>
              <a:t>B. les flux de marchandises et de services et les flux de capitaux.</a:t>
            </a:r>
          </a:p>
          <a:p>
            <a:pPr marL="144145" indent="450215" algn="just">
              <a:spcAft>
                <a:spcPts val="0"/>
              </a:spcAft>
            </a:pPr>
            <a:r>
              <a:rPr lang="fr-FR" sz="3200" dirty="0">
                <a:latin typeface="Times New Roman" panose="02020603050405020304" pitchFamily="18" charset="0"/>
                <a:ea typeface="Calibri" panose="020F0502020204030204" pitchFamily="34" charset="0"/>
              </a:rPr>
              <a:t>C. les flux de marchandises et de services, les flux de capitaux et les flux de personnes.</a:t>
            </a:r>
          </a:p>
          <a:p>
            <a:pPr marL="144145" indent="450215" algn="just">
              <a:spcAft>
                <a:spcPts val="0"/>
              </a:spcAft>
            </a:pPr>
            <a:r>
              <a:rPr lang="fr-FR" sz="3200" dirty="0">
                <a:latin typeface="Times New Roman" panose="02020603050405020304" pitchFamily="18" charset="0"/>
                <a:ea typeface="Calibri" panose="020F0502020204030204" pitchFamily="34" charset="0"/>
              </a:rPr>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17 </a:t>
            </a:r>
          </a:p>
        </p:txBody>
      </p:sp>
      <p:sp>
        <p:nvSpPr>
          <p:cNvPr id="3" name="Rectangle 2"/>
          <p:cNvSpPr/>
          <p:nvPr/>
        </p:nvSpPr>
        <p:spPr>
          <a:xfrm>
            <a:off x="467544" y="4365104"/>
            <a:ext cx="8496944" cy="51277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48B61022-05C9-48CC-876D-AE6D7A2D0EC3}"/>
              </a:ext>
            </a:extLst>
          </p:cNvPr>
          <p:cNvSpPr/>
          <p:nvPr/>
        </p:nvSpPr>
        <p:spPr>
          <a:xfrm>
            <a:off x="395536" y="476672"/>
            <a:ext cx="8568952"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17) Si la productivité augmente plus vite aux Etats-Unis qu’au Canada, toutes choses égales par ailleurs, quelle est la conséquence la plus probable ?</a:t>
            </a:r>
          </a:p>
          <a:p>
            <a:pPr marL="144145" indent="450215" algn="just">
              <a:spcAft>
                <a:spcPts val="0"/>
              </a:spcAft>
            </a:pPr>
            <a:r>
              <a:rPr lang="fr-FR" sz="2800" dirty="0">
                <a:latin typeface="Times New Roman" panose="02020603050405020304" pitchFamily="18" charset="0"/>
                <a:ea typeface="Calibri" panose="020F0502020204030204" pitchFamily="34" charset="0"/>
              </a:rPr>
              <a:t>A. Les entreprises canadiennes voient leur compétitivité s’améliorer par rapport aux entreprises des Etats-Unis.</a:t>
            </a:r>
          </a:p>
          <a:p>
            <a:pPr marL="144145" indent="450215" algn="just">
              <a:spcAft>
                <a:spcPts val="0"/>
              </a:spcAft>
            </a:pPr>
            <a:r>
              <a:rPr lang="fr-FR" sz="2800" dirty="0">
                <a:latin typeface="Times New Roman" panose="02020603050405020304" pitchFamily="18" charset="0"/>
                <a:ea typeface="Calibri" panose="020F0502020204030204" pitchFamily="34" charset="0"/>
              </a:rPr>
              <a:t>B. Les firmes multinationales des Etats-Unis ont intérêt à venir s’implanter au Canada. </a:t>
            </a:r>
          </a:p>
          <a:p>
            <a:pPr marL="144145" indent="450215" algn="just">
              <a:spcAft>
                <a:spcPts val="0"/>
              </a:spcAft>
            </a:pPr>
            <a:r>
              <a:rPr lang="fr-FR" sz="2800" dirty="0">
                <a:latin typeface="Times New Roman" panose="02020603050405020304" pitchFamily="18" charset="0"/>
                <a:ea typeface="Calibri" panose="020F0502020204030204" pitchFamily="34" charset="0"/>
              </a:rPr>
              <a:t>C. Les réponses A et B sont vraies.</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18 </a:t>
            </a:r>
          </a:p>
        </p:txBody>
      </p:sp>
      <p:sp>
        <p:nvSpPr>
          <p:cNvPr id="3" name="Rectangle 2"/>
          <p:cNvSpPr/>
          <p:nvPr/>
        </p:nvSpPr>
        <p:spPr>
          <a:xfrm>
            <a:off x="453721" y="3212976"/>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281E4B37-B6D8-4293-B121-56193BBF8EA9}"/>
              </a:ext>
            </a:extLst>
          </p:cNvPr>
          <p:cNvSpPr/>
          <p:nvPr/>
        </p:nvSpPr>
        <p:spPr>
          <a:xfrm>
            <a:off x="539552" y="620688"/>
            <a:ext cx="8352928"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18) Parmi les définitions suivantes, laquelle est la plus proche de la notion de productivité ?</a:t>
            </a:r>
          </a:p>
          <a:p>
            <a:pPr marL="144145" indent="450215" algn="just">
              <a:spcAft>
                <a:spcPts val="0"/>
              </a:spcAft>
            </a:pPr>
            <a:r>
              <a:rPr lang="fr-FR" sz="2800" dirty="0">
                <a:latin typeface="Times New Roman" panose="02020603050405020304" pitchFamily="18" charset="0"/>
                <a:ea typeface="Calibri" panose="020F0502020204030204" pitchFamily="34" charset="0"/>
              </a:rPr>
              <a:t>A. La productivité mesure la quantité de biens produits.</a:t>
            </a:r>
          </a:p>
          <a:p>
            <a:pPr marL="144145" indent="450215" algn="just">
              <a:spcAft>
                <a:spcPts val="0"/>
              </a:spcAft>
            </a:pPr>
            <a:r>
              <a:rPr lang="fr-FR" sz="2800" dirty="0">
                <a:latin typeface="Times New Roman" panose="02020603050405020304" pitchFamily="18" charset="0"/>
                <a:ea typeface="Calibri" panose="020F0502020204030204" pitchFamily="34" charset="0"/>
              </a:rPr>
              <a:t>B. La productivité mesure la qualité des biens produits.</a:t>
            </a:r>
          </a:p>
          <a:p>
            <a:pPr marL="144145" indent="450215" algn="just">
              <a:spcAft>
                <a:spcPts val="0"/>
              </a:spcAft>
            </a:pPr>
            <a:r>
              <a:rPr lang="fr-FR" sz="2800" dirty="0">
                <a:latin typeface="Times New Roman" panose="02020603050405020304" pitchFamily="18" charset="0"/>
                <a:ea typeface="Calibri" panose="020F0502020204030204" pitchFamily="34" charset="0"/>
              </a:rPr>
              <a:t>C. La productivité mesure l’efficacité d’un facteur de production.</a:t>
            </a:r>
          </a:p>
          <a:p>
            <a:pPr marL="144145" indent="450215" algn="just">
              <a:spcAft>
                <a:spcPts val="0"/>
              </a:spcAft>
            </a:pPr>
            <a:r>
              <a:rPr lang="fr-FR" sz="2800" dirty="0">
                <a:latin typeface="Times New Roman" panose="02020603050405020304" pitchFamily="18" charset="0"/>
                <a:ea typeface="Calibri" panose="020F0502020204030204" pitchFamily="34" charset="0"/>
              </a:rPr>
              <a:t>D. La productivité mesure la capacité à avoir des coûts salariaux bas.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19 </a:t>
            </a:r>
          </a:p>
        </p:txBody>
      </p:sp>
      <p:sp>
        <p:nvSpPr>
          <p:cNvPr id="3" name="Rectangle 2"/>
          <p:cNvSpPr/>
          <p:nvPr/>
        </p:nvSpPr>
        <p:spPr>
          <a:xfrm>
            <a:off x="395536" y="3861048"/>
            <a:ext cx="8496944" cy="57548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C796D6FC-B026-43A7-B150-CEB8F3F74575}"/>
              </a:ext>
            </a:extLst>
          </p:cNvPr>
          <p:cNvSpPr/>
          <p:nvPr/>
        </p:nvSpPr>
        <p:spPr>
          <a:xfrm>
            <a:off x="539552" y="404664"/>
            <a:ext cx="8352928" cy="4031873"/>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19) Pour faire des comparaisons sur les coûts unitaires de main d’œuvre entre deux pays, une firme doit prendre en considération :</a:t>
            </a:r>
          </a:p>
          <a:p>
            <a:pPr marL="144145" indent="450215" algn="just">
              <a:spcAft>
                <a:spcPts val="0"/>
              </a:spcAft>
            </a:pPr>
            <a:r>
              <a:rPr lang="fr-FR" sz="3200" dirty="0">
                <a:latin typeface="Times New Roman" panose="02020603050405020304" pitchFamily="18" charset="0"/>
                <a:ea typeface="Calibri" panose="020F0502020204030204" pitchFamily="34" charset="0"/>
              </a:rPr>
              <a:t>A. la productivité des facteurs de production.</a:t>
            </a:r>
          </a:p>
          <a:p>
            <a:pPr marL="144145" indent="450215" algn="just">
              <a:spcAft>
                <a:spcPts val="0"/>
              </a:spcAft>
            </a:pPr>
            <a:r>
              <a:rPr lang="fr-FR" sz="3200" dirty="0">
                <a:latin typeface="Times New Roman" panose="02020603050405020304" pitchFamily="18" charset="0"/>
                <a:ea typeface="Calibri" panose="020F0502020204030204" pitchFamily="34" charset="0"/>
              </a:rPr>
              <a:t>B. le niveau relatif des salaires.</a:t>
            </a:r>
          </a:p>
          <a:p>
            <a:pPr marL="144145" indent="450215" algn="just">
              <a:spcAft>
                <a:spcPts val="0"/>
              </a:spcAft>
            </a:pPr>
            <a:r>
              <a:rPr lang="fr-FR" sz="3200" dirty="0">
                <a:latin typeface="Times New Roman" panose="02020603050405020304" pitchFamily="18" charset="0"/>
                <a:ea typeface="Calibri" panose="020F0502020204030204" pitchFamily="34" charset="0"/>
              </a:rPr>
              <a:t>C. le taux de change.</a:t>
            </a:r>
          </a:p>
          <a:p>
            <a:pPr marL="144145" indent="450215" algn="just">
              <a:spcAft>
                <a:spcPts val="0"/>
              </a:spcAft>
            </a:pPr>
            <a:r>
              <a:rPr lang="fr-FR" sz="32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32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20 </a:t>
            </a:r>
          </a:p>
        </p:txBody>
      </p:sp>
      <p:sp>
        <p:nvSpPr>
          <p:cNvPr id="3" name="Rectangle 2"/>
          <p:cNvSpPr/>
          <p:nvPr/>
        </p:nvSpPr>
        <p:spPr>
          <a:xfrm>
            <a:off x="467544" y="2461994"/>
            <a:ext cx="8496944" cy="82299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408F18F-2839-4990-9ECE-60352375492B}"/>
              </a:ext>
            </a:extLst>
          </p:cNvPr>
          <p:cNvSpPr/>
          <p:nvPr/>
        </p:nvSpPr>
        <p:spPr>
          <a:xfrm>
            <a:off x="539552" y="657436"/>
            <a:ext cx="8352928"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20) En ce qui concerne les droits de douane, parmi les affirmations suivantes laquelle est vraie ?</a:t>
            </a:r>
          </a:p>
          <a:p>
            <a:pPr marL="144145" indent="450215" algn="just">
              <a:spcAft>
                <a:spcPts val="0"/>
              </a:spcAft>
            </a:pPr>
            <a:r>
              <a:rPr lang="fr-FR" sz="2800" dirty="0">
                <a:latin typeface="Times New Roman" panose="02020603050405020304" pitchFamily="18" charset="0"/>
                <a:ea typeface="Calibri" panose="020F0502020204030204" pitchFamily="34" charset="0"/>
              </a:rPr>
              <a:t>A. Les droits de douane sont des taxes prélevées sur les exportations.</a:t>
            </a:r>
          </a:p>
          <a:p>
            <a:pPr marL="144145" indent="450215" algn="just">
              <a:spcAft>
                <a:spcPts val="0"/>
              </a:spcAft>
            </a:pPr>
            <a:r>
              <a:rPr lang="fr-FR" sz="2800" dirty="0">
                <a:latin typeface="Times New Roman" panose="02020603050405020304" pitchFamily="18" charset="0"/>
                <a:ea typeface="Calibri" panose="020F0502020204030204" pitchFamily="34" charset="0"/>
              </a:rPr>
              <a:t>B. Les droits de douane sont des taxes prélevées sur les importations.</a:t>
            </a:r>
          </a:p>
          <a:p>
            <a:pPr marL="144145" indent="450215" algn="just">
              <a:spcAft>
                <a:spcPts val="0"/>
              </a:spcAft>
            </a:pPr>
            <a:r>
              <a:rPr lang="fr-FR" sz="2800" dirty="0">
                <a:latin typeface="Times New Roman" panose="02020603050405020304" pitchFamily="18" charset="0"/>
                <a:ea typeface="Calibri" panose="020F0502020204030204" pitchFamily="34" charset="0"/>
              </a:rPr>
              <a:t>C. Les droits de douane fixent le prix des biens importés.</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28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21 </a:t>
            </a:r>
          </a:p>
        </p:txBody>
      </p:sp>
      <p:sp>
        <p:nvSpPr>
          <p:cNvPr id="3" name="Rectangle 2"/>
          <p:cNvSpPr/>
          <p:nvPr/>
        </p:nvSpPr>
        <p:spPr>
          <a:xfrm>
            <a:off x="418210" y="2348880"/>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30904DC-B95C-4476-9D48-6D091C40E7F7}"/>
              </a:ext>
            </a:extLst>
          </p:cNvPr>
          <p:cNvSpPr/>
          <p:nvPr/>
        </p:nvSpPr>
        <p:spPr>
          <a:xfrm>
            <a:off x="539552" y="620688"/>
            <a:ext cx="8352928"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21) Parmi les propositions suivantes, laquelle peut être utilisée pour expliquer la notion « compétitivité hors-prix » ?</a:t>
            </a:r>
          </a:p>
          <a:p>
            <a:pPr marL="144145" indent="450215" algn="just">
              <a:spcAft>
                <a:spcPts val="0"/>
              </a:spcAft>
            </a:pPr>
            <a:r>
              <a:rPr lang="fr-FR" sz="2800" dirty="0">
                <a:latin typeface="Times New Roman" panose="02020603050405020304" pitchFamily="18" charset="0"/>
                <a:ea typeface="Calibri" panose="020F0502020204030204" pitchFamily="34" charset="0"/>
              </a:rPr>
              <a:t>A. La productivité des salariés.</a:t>
            </a:r>
          </a:p>
          <a:p>
            <a:pPr marL="144145" indent="450215" algn="just">
              <a:spcAft>
                <a:spcPts val="0"/>
              </a:spcAft>
            </a:pPr>
            <a:r>
              <a:rPr lang="fr-FR" sz="2800" dirty="0">
                <a:latin typeface="Times New Roman" panose="02020603050405020304" pitchFamily="18" charset="0"/>
                <a:ea typeface="Calibri" panose="020F0502020204030204" pitchFamily="34" charset="0"/>
              </a:rPr>
              <a:t>B. L’image de marque des produits d’un pays.</a:t>
            </a:r>
          </a:p>
          <a:p>
            <a:pPr marL="144145" indent="450215" algn="just">
              <a:spcAft>
                <a:spcPts val="0"/>
              </a:spcAft>
            </a:pPr>
            <a:r>
              <a:rPr lang="fr-FR" sz="2800" dirty="0">
                <a:latin typeface="Times New Roman" panose="02020603050405020304" pitchFamily="18" charset="0"/>
                <a:ea typeface="Calibri" panose="020F0502020204030204" pitchFamily="34" charset="0"/>
              </a:rPr>
              <a:t>C. Le taux de change.</a:t>
            </a:r>
          </a:p>
          <a:p>
            <a:pPr marL="144145" indent="450215" algn="just">
              <a:spcAft>
                <a:spcPts val="0"/>
              </a:spcAft>
            </a:pPr>
            <a:r>
              <a:rPr lang="fr-FR" sz="2800" dirty="0">
                <a:latin typeface="Times New Roman" panose="02020603050405020304" pitchFamily="18" charset="0"/>
                <a:ea typeface="Calibri" panose="020F0502020204030204" pitchFamily="34" charset="0"/>
              </a:rPr>
              <a:t>D. Les propositions A et B peuvent être utilisées pour expliquer la notion de compétitivité hors-prix.</a:t>
            </a:r>
          </a:p>
          <a:p>
            <a:pPr marL="144145" indent="450215" algn="just">
              <a:spcAft>
                <a:spcPts val="0"/>
              </a:spcAft>
            </a:pPr>
            <a:r>
              <a:rPr lang="fr-FR" sz="2800" dirty="0">
                <a:latin typeface="Times New Roman" panose="02020603050405020304" pitchFamily="18" charset="0"/>
                <a:ea typeface="Calibri" panose="020F0502020204030204" pitchFamily="34" charset="0"/>
              </a:rPr>
              <a:t>E. Les propositions A, B et C peuvent être utilisées pour expliquer la notion de compétitivité hors-prix.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22 </a:t>
            </a:r>
          </a:p>
        </p:txBody>
      </p:sp>
      <p:sp>
        <p:nvSpPr>
          <p:cNvPr id="3" name="Rectangle 2"/>
          <p:cNvSpPr/>
          <p:nvPr/>
        </p:nvSpPr>
        <p:spPr>
          <a:xfrm>
            <a:off x="464594" y="4437112"/>
            <a:ext cx="8446622" cy="97061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F99F8757-01B7-4D7B-833B-DC1BF73C2CF2}"/>
              </a:ext>
            </a:extLst>
          </p:cNvPr>
          <p:cNvSpPr/>
          <p:nvPr/>
        </p:nvSpPr>
        <p:spPr>
          <a:xfrm>
            <a:off x="414272" y="575638"/>
            <a:ext cx="8496944" cy="4832092"/>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22) Parmi les éléments suivants, lequel a une influence sur la compétitivité-prix internationale des entreprises du Canada ?</a:t>
            </a:r>
          </a:p>
          <a:p>
            <a:pPr marL="144145" indent="450215" algn="just">
              <a:spcAft>
                <a:spcPts val="0"/>
              </a:spcAft>
            </a:pPr>
            <a:r>
              <a:rPr lang="fr-FR" sz="2800" dirty="0">
                <a:latin typeface="Times New Roman" panose="02020603050405020304" pitchFamily="18" charset="0"/>
                <a:ea typeface="Calibri" panose="020F0502020204030204" pitchFamily="34" charset="0"/>
              </a:rPr>
              <a:t>A. La productivité des entreprises du Canada.</a:t>
            </a:r>
          </a:p>
          <a:p>
            <a:pPr marL="144145" indent="450215" algn="just">
              <a:spcAft>
                <a:spcPts val="0"/>
              </a:spcAft>
            </a:pPr>
            <a:r>
              <a:rPr lang="fr-FR" sz="2800" dirty="0">
                <a:latin typeface="Times New Roman" panose="02020603050405020304" pitchFamily="18" charset="0"/>
                <a:ea typeface="Calibri" panose="020F0502020204030204" pitchFamily="34" charset="0"/>
              </a:rPr>
              <a:t>B. Le taux de change du dollar canadien.</a:t>
            </a:r>
          </a:p>
          <a:p>
            <a:pPr marL="144145" indent="450215" algn="just">
              <a:spcAft>
                <a:spcPts val="0"/>
              </a:spcAft>
            </a:pPr>
            <a:r>
              <a:rPr lang="fr-FR" sz="2800" dirty="0">
                <a:latin typeface="Times New Roman" panose="02020603050405020304" pitchFamily="18" charset="0"/>
                <a:ea typeface="Calibri" panose="020F0502020204030204" pitchFamily="34" charset="0"/>
              </a:rPr>
              <a:t>C. L’existence de droits de douane dans les pays vers lesquels les entreprises canadiennes exportent.</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ont une influence sur la compétitivité/prix des entreprises canadiennes.</a:t>
            </a:r>
          </a:p>
          <a:p>
            <a:pPr marL="144145" indent="450215" algn="just">
              <a:spcAft>
                <a:spcPts val="0"/>
              </a:spcAft>
            </a:pPr>
            <a:r>
              <a:rPr lang="fr-FR" sz="2800" dirty="0">
                <a:latin typeface="Times New Roman" panose="02020603050405020304" pitchFamily="18" charset="0"/>
                <a:ea typeface="Calibri" panose="020F0502020204030204" pitchFamily="34" charset="0"/>
              </a:rPr>
              <a:t>E. Les réponses A, B et C ont une influence sur la compétitivité/prix des entreprises canadiennes.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23 </a:t>
            </a:r>
          </a:p>
        </p:txBody>
      </p:sp>
      <p:sp>
        <p:nvSpPr>
          <p:cNvPr id="3" name="Rectangle 2"/>
          <p:cNvSpPr/>
          <p:nvPr/>
        </p:nvSpPr>
        <p:spPr>
          <a:xfrm>
            <a:off x="467544" y="461052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4FB86D9-22D2-4363-A738-69912B983BF1}"/>
              </a:ext>
            </a:extLst>
          </p:cNvPr>
          <p:cNvSpPr/>
          <p:nvPr/>
        </p:nvSpPr>
        <p:spPr>
          <a:xfrm>
            <a:off x="467544" y="560764"/>
            <a:ext cx="8424936" cy="4893647"/>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23) Parmi les propositions suivantes, laquelle est en conformité avec l’analyse de Krugman des échanges internationaux ?</a:t>
            </a:r>
          </a:p>
          <a:p>
            <a:pPr marL="144145" indent="450215" algn="just">
              <a:spcAft>
                <a:spcPts val="0"/>
              </a:spcAft>
            </a:pPr>
            <a:r>
              <a:rPr lang="fr-FR" sz="2400" dirty="0">
                <a:latin typeface="Times New Roman" panose="02020603050405020304" pitchFamily="18" charset="0"/>
                <a:ea typeface="Calibri" panose="020F0502020204030204" pitchFamily="34" charset="0"/>
              </a:rPr>
              <a:t>A. Les pays, comme les entreprises, sont en concurrence au niveau international pour obtenir des parts de marché.</a:t>
            </a:r>
          </a:p>
          <a:p>
            <a:pPr marL="144145" indent="450215" algn="just">
              <a:spcAft>
                <a:spcPts val="0"/>
              </a:spcAft>
            </a:pPr>
            <a:r>
              <a:rPr lang="fr-FR" sz="2400" dirty="0">
                <a:latin typeface="Times New Roman" panose="02020603050405020304" pitchFamily="18" charset="0"/>
                <a:ea typeface="Calibri" panose="020F0502020204030204" pitchFamily="34" charset="0"/>
              </a:rPr>
              <a:t>B. Un pays qui connait un excédent commercial est forcément dans une meilleure situation économique qu’un pays qui connait un déficit commercial.</a:t>
            </a:r>
          </a:p>
          <a:p>
            <a:pPr marL="144145" indent="450215" algn="just">
              <a:spcAft>
                <a:spcPts val="0"/>
              </a:spcAft>
            </a:pPr>
            <a:r>
              <a:rPr lang="fr-FR" sz="2400" dirty="0">
                <a:latin typeface="Times New Roman" panose="02020603050405020304" pitchFamily="18" charset="0"/>
                <a:ea typeface="Calibri" panose="020F0502020204030204" pitchFamily="34" charset="0"/>
              </a:rPr>
              <a:t>C. Les pays doivent toujours rechercher à se spécialiser dans l’exportation de biens qui incorporent beaucoup de technologie.</a:t>
            </a:r>
          </a:p>
          <a:p>
            <a:pPr marL="144145" indent="450215" algn="just">
              <a:spcAft>
                <a:spcPts val="0"/>
              </a:spcAft>
            </a:pPr>
            <a:r>
              <a:rPr lang="fr-FR" sz="2400" dirty="0">
                <a:latin typeface="Times New Roman" panose="02020603050405020304" pitchFamily="18" charset="0"/>
                <a:ea typeface="Calibri" panose="020F0502020204030204" pitchFamily="34" charset="0"/>
              </a:rPr>
              <a:t>D. Les réponses A, B et C sont en conformité avec l’analyse de Krugman des échanges internationaux.</a:t>
            </a:r>
          </a:p>
          <a:p>
            <a:pPr marL="144145" indent="450215" algn="just">
              <a:spcAft>
                <a:spcPts val="0"/>
              </a:spcAft>
            </a:pPr>
            <a:r>
              <a:rPr lang="fr-FR" sz="2400" dirty="0">
                <a:latin typeface="Times New Roman" panose="02020603050405020304" pitchFamily="18" charset="0"/>
                <a:ea typeface="Calibri" panose="020F0502020204030204" pitchFamily="34" charset="0"/>
              </a:rPr>
              <a:t>E. Les réponses A, B et C ne sont pas en conformité avec l’analyse de Krugman des échanges internationaux.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24 </a:t>
            </a:r>
          </a:p>
        </p:txBody>
      </p:sp>
      <p:sp>
        <p:nvSpPr>
          <p:cNvPr id="3" name="Rectangle 2"/>
          <p:cNvSpPr/>
          <p:nvPr/>
        </p:nvSpPr>
        <p:spPr>
          <a:xfrm>
            <a:off x="539552" y="134076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BAB4B156-3EFC-4B4D-833C-8233D5D7AE53}"/>
              </a:ext>
            </a:extLst>
          </p:cNvPr>
          <p:cNvSpPr/>
          <p:nvPr/>
        </p:nvSpPr>
        <p:spPr>
          <a:xfrm>
            <a:off x="430054" y="586404"/>
            <a:ext cx="8496944" cy="4154984"/>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24) Lorsque Krugman dit que les échanges internationaux ne sont pas un jeu à somme nulle, cela signifie :</a:t>
            </a:r>
          </a:p>
          <a:p>
            <a:pPr marL="144145" indent="450215" algn="just">
              <a:spcAft>
                <a:spcPts val="0"/>
              </a:spcAft>
            </a:pPr>
            <a:r>
              <a:rPr lang="fr-FR" sz="2400" dirty="0">
                <a:latin typeface="Times New Roman" panose="02020603050405020304" pitchFamily="18" charset="0"/>
                <a:ea typeface="Calibri" panose="020F0502020204030204" pitchFamily="34" charset="0"/>
              </a:rPr>
              <a:t>A. que les échanges internationaux peuvent permettre une augmentation de la production mondiale.</a:t>
            </a:r>
          </a:p>
          <a:p>
            <a:pPr marL="144145" indent="450215" algn="just">
              <a:spcAft>
                <a:spcPts val="0"/>
              </a:spcAft>
            </a:pPr>
            <a:r>
              <a:rPr lang="fr-FR" sz="2400" dirty="0">
                <a:latin typeface="Times New Roman" panose="02020603050405020304" pitchFamily="18" charset="0"/>
                <a:ea typeface="Calibri" panose="020F0502020204030204" pitchFamily="34" charset="0"/>
              </a:rPr>
              <a:t>B. que les échanges internationaux entraînent des déplacements de production qui se font au détriment de certains pays.</a:t>
            </a:r>
          </a:p>
          <a:p>
            <a:pPr marL="144145" indent="450215" algn="just">
              <a:spcAft>
                <a:spcPts val="0"/>
              </a:spcAft>
            </a:pPr>
            <a:r>
              <a:rPr lang="fr-FR" sz="2400" dirty="0">
                <a:latin typeface="Times New Roman" panose="02020603050405020304" pitchFamily="18" charset="0"/>
                <a:ea typeface="Calibri" panose="020F0502020204030204" pitchFamily="34" charset="0"/>
              </a:rPr>
              <a:t>C. que les firmes multinationales sont les grandes bénéficiaires des échanges internationaux.</a:t>
            </a:r>
          </a:p>
          <a:p>
            <a:pPr marL="144145" indent="450215" algn="just">
              <a:spcAft>
                <a:spcPts val="0"/>
              </a:spcAft>
            </a:pPr>
            <a:r>
              <a:rPr lang="fr-FR" sz="2400" dirty="0">
                <a:latin typeface="Times New Roman" panose="02020603050405020304" pitchFamily="18" charset="0"/>
                <a:ea typeface="Calibri" panose="020F0502020204030204" pitchFamily="34" charset="0"/>
              </a:rPr>
              <a:t>D. que la production mondiale serait plus grande si les pays vivaient en autarcie.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25 </a:t>
            </a:r>
          </a:p>
        </p:txBody>
      </p:sp>
      <p:sp>
        <p:nvSpPr>
          <p:cNvPr id="3" name="Rectangle 2"/>
          <p:cNvSpPr/>
          <p:nvPr/>
        </p:nvSpPr>
        <p:spPr>
          <a:xfrm>
            <a:off x="467544" y="357301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0B986FE-5290-454A-823C-F7E34D7DD3D4}"/>
              </a:ext>
            </a:extLst>
          </p:cNvPr>
          <p:cNvSpPr/>
          <p:nvPr/>
        </p:nvSpPr>
        <p:spPr>
          <a:xfrm>
            <a:off x="413284" y="577526"/>
            <a:ext cx="8496943" cy="3785652"/>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25) Parmi les critères suivants, lequel fait partie des critères du « Forum de Davos » pour mesurer la compétitivité d’un pays ?</a:t>
            </a:r>
          </a:p>
          <a:p>
            <a:pPr marL="144145" indent="450215" algn="just">
              <a:spcAft>
                <a:spcPts val="0"/>
              </a:spcAft>
            </a:pPr>
            <a:r>
              <a:rPr lang="fr-FR" sz="2400" dirty="0">
                <a:latin typeface="Times New Roman" panose="02020603050405020304" pitchFamily="18" charset="0"/>
                <a:ea typeface="Calibri" panose="020F0502020204030204" pitchFamily="34" charset="0"/>
              </a:rPr>
              <a:t>A. Le niveau d’inflation.</a:t>
            </a:r>
          </a:p>
          <a:p>
            <a:pPr marL="144145" indent="450215" algn="just">
              <a:spcAft>
                <a:spcPts val="0"/>
              </a:spcAft>
            </a:pPr>
            <a:r>
              <a:rPr lang="fr-FR" sz="2400" dirty="0">
                <a:latin typeface="Times New Roman" panose="02020603050405020304" pitchFamily="18" charset="0"/>
                <a:ea typeface="Calibri" panose="020F0502020204030204" pitchFamily="34" charset="0"/>
              </a:rPr>
              <a:t>B. La santé de la population.</a:t>
            </a:r>
          </a:p>
          <a:p>
            <a:pPr marL="144145" indent="450215" algn="just">
              <a:spcAft>
                <a:spcPts val="0"/>
              </a:spcAft>
            </a:pPr>
            <a:r>
              <a:rPr lang="fr-FR" sz="2400" dirty="0">
                <a:latin typeface="Times New Roman" panose="02020603050405020304" pitchFamily="18" charset="0"/>
                <a:ea typeface="Calibri" panose="020F0502020204030204" pitchFamily="34" charset="0"/>
              </a:rPr>
              <a:t>C. Le niveau d’équipement en téléphonie mobile de la population.</a:t>
            </a:r>
          </a:p>
          <a:p>
            <a:pPr marL="144145" indent="450215" algn="just">
              <a:spcAft>
                <a:spcPts val="0"/>
              </a:spcAft>
            </a:pPr>
            <a:r>
              <a:rPr lang="fr-FR" sz="2400" dirty="0">
                <a:latin typeface="Times New Roman" panose="02020603050405020304" pitchFamily="18" charset="0"/>
                <a:ea typeface="Calibri" panose="020F0502020204030204" pitchFamily="34" charset="0"/>
              </a:rPr>
              <a:t>D. Les critères A et B font partie des critères retenus par le « Forum de Davos » pour mesurer la compétitivité d’un pays.</a:t>
            </a:r>
          </a:p>
          <a:p>
            <a:pPr marL="144145" indent="450215" algn="just">
              <a:spcAft>
                <a:spcPts val="0"/>
              </a:spcAft>
            </a:pPr>
            <a:r>
              <a:rPr lang="fr-FR" sz="2400" dirty="0">
                <a:latin typeface="Times New Roman" panose="02020603050405020304" pitchFamily="18" charset="0"/>
                <a:ea typeface="Calibri" panose="020F0502020204030204" pitchFamily="34" charset="0"/>
              </a:rPr>
              <a:t>E. Les critères A, B et C font partie des critères retenus par le « Forum de Davos » pour mesurer la compétitivité d’un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26 </a:t>
            </a:r>
          </a:p>
        </p:txBody>
      </p:sp>
      <p:sp>
        <p:nvSpPr>
          <p:cNvPr id="3" name="Rectangle 2"/>
          <p:cNvSpPr/>
          <p:nvPr/>
        </p:nvSpPr>
        <p:spPr>
          <a:xfrm>
            <a:off x="467544" y="3284984"/>
            <a:ext cx="8496944"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89B1A679-1BB2-47A8-BD77-B31DD569134B}"/>
              </a:ext>
            </a:extLst>
          </p:cNvPr>
          <p:cNvSpPr/>
          <p:nvPr/>
        </p:nvSpPr>
        <p:spPr>
          <a:xfrm>
            <a:off x="611560" y="476672"/>
            <a:ext cx="8352928" cy="4524315"/>
          </a:xfrm>
          <a:prstGeom prst="rect">
            <a:avLst/>
          </a:prstGeom>
        </p:spPr>
        <p:txBody>
          <a:bodyPr wrap="square">
            <a:spAutoFit/>
          </a:bodyPr>
          <a:lstStyle/>
          <a:p>
            <a:pPr indent="450215" algn="just">
              <a:spcAft>
                <a:spcPts val="0"/>
              </a:spcAft>
            </a:pPr>
            <a:r>
              <a:rPr lang="fr-FR" sz="3600" dirty="0">
                <a:latin typeface="Times New Roman" panose="02020603050405020304" pitchFamily="18" charset="0"/>
                <a:ea typeface="Calibri" panose="020F0502020204030204" pitchFamily="34" charset="0"/>
              </a:rPr>
              <a:t>26) Selon les critères du « Forum de Davos », le Canada se situe à quelle position en ce qui concerne sa compétitivité en 2018/2019 ?</a:t>
            </a:r>
          </a:p>
          <a:p>
            <a:pPr marL="144145" indent="450215" algn="just">
              <a:spcAft>
                <a:spcPts val="0"/>
              </a:spcAft>
            </a:pPr>
            <a:r>
              <a:rPr lang="fr-FR" sz="3600" dirty="0">
                <a:latin typeface="Times New Roman" panose="02020603050405020304" pitchFamily="18" charset="0"/>
                <a:ea typeface="Calibri" panose="020F0502020204030204" pitchFamily="34" charset="0"/>
              </a:rPr>
              <a:t>A. 5</a:t>
            </a:r>
            <a:r>
              <a:rPr lang="fr-FR" sz="3600" baseline="30000" dirty="0">
                <a:latin typeface="Times New Roman" panose="02020603050405020304" pitchFamily="18" charset="0"/>
                <a:ea typeface="Calibri" panose="020F0502020204030204" pitchFamily="34" charset="0"/>
              </a:rPr>
              <a:t>ième</a:t>
            </a:r>
            <a:r>
              <a:rPr lang="fr-FR" sz="3600" dirty="0">
                <a:latin typeface="Times New Roman" panose="02020603050405020304" pitchFamily="18" charset="0"/>
                <a:ea typeface="Calibri" panose="020F0502020204030204" pitchFamily="34" charset="0"/>
              </a:rPr>
              <a:t>.</a:t>
            </a:r>
          </a:p>
          <a:p>
            <a:pPr marL="144145" indent="450215" algn="just">
              <a:spcAft>
                <a:spcPts val="0"/>
              </a:spcAft>
            </a:pPr>
            <a:r>
              <a:rPr lang="fr-FR" sz="3600" dirty="0">
                <a:latin typeface="Times New Roman" panose="02020603050405020304" pitchFamily="18" charset="0"/>
                <a:ea typeface="Calibri" panose="020F0502020204030204" pitchFamily="34" charset="0"/>
              </a:rPr>
              <a:t>B. 12</a:t>
            </a:r>
            <a:r>
              <a:rPr lang="fr-FR" sz="3600" baseline="30000" dirty="0">
                <a:latin typeface="Times New Roman" panose="02020603050405020304" pitchFamily="18" charset="0"/>
                <a:ea typeface="Calibri" panose="020F0502020204030204" pitchFamily="34" charset="0"/>
              </a:rPr>
              <a:t>ième</a:t>
            </a:r>
            <a:r>
              <a:rPr lang="fr-FR" sz="3600" dirty="0">
                <a:latin typeface="Times New Roman" panose="02020603050405020304" pitchFamily="18" charset="0"/>
                <a:ea typeface="Calibri" panose="020F0502020204030204" pitchFamily="34" charset="0"/>
              </a:rPr>
              <a:t>.</a:t>
            </a:r>
          </a:p>
          <a:p>
            <a:pPr marL="144145" indent="450215" algn="just">
              <a:spcAft>
                <a:spcPts val="0"/>
              </a:spcAft>
            </a:pPr>
            <a:r>
              <a:rPr lang="fr-FR" sz="3600" dirty="0">
                <a:latin typeface="Times New Roman" panose="02020603050405020304" pitchFamily="18" charset="0"/>
                <a:ea typeface="Calibri" panose="020F0502020204030204" pitchFamily="34" charset="0"/>
              </a:rPr>
              <a:t>C. 31</a:t>
            </a:r>
            <a:r>
              <a:rPr lang="fr-FR" sz="3600" baseline="30000" dirty="0">
                <a:latin typeface="Times New Roman" panose="02020603050405020304" pitchFamily="18" charset="0"/>
                <a:ea typeface="Calibri" panose="020F0502020204030204" pitchFamily="34" charset="0"/>
              </a:rPr>
              <a:t>ième</a:t>
            </a:r>
            <a:r>
              <a:rPr lang="fr-FR" sz="3600" dirty="0">
                <a:latin typeface="Times New Roman" panose="02020603050405020304" pitchFamily="18" charset="0"/>
                <a:ea typeface="Calibri" panose="020F0502020204030204" pitchFamily="34" charset="0"/>
              </a:rPr>
              <a:t>.</a:t>
            </a:r>
          </a:p>
          <a:p>
            <a:pPr marL="144145" indent="450215" algn="just">
              <a:spcAft>
                <a:spcPts val="0"/>
              </a:spcAft>
            </a:pPr>
            <a:r>
              <a:rPr lang="fr-FR" sz="3600" dirty="0">
                <a:latin typeface="Times New Roman" panose="02020603050405020304" pitchFamily="18" charset="0"/>
                <a:ea typeface="Calibri" panose="020F0502020204030204" pitchFamily="34" charset="0"/>
              </a:rPr>
              <a:t>D. 74</a:t>
            </a:r>
            <a:r>
              <a:rPr lang="fr-FR" sz="3600" baseline="30000" dirty="0">
                <a:latin typeface="Times New Roman" panose="02020603050405020304" pitchFamily="18" charset="0"/>
                <a:ea typeface="Calibri" panose="020F0502020204030204" pitchFamily="34" charset="0"/>
              </a:rPr>
              <a:t>ième</a:t>
            </a:r>
            <a:r>
              <a:rPr lang="fr-FR" sz="3600" dirty="0">
                <a:latin typeface="Times New Roman" panose="02020603050405020304" pitchFamily="18" charset="0"/>
                <a:ea typeface="Calibri" panose="020F0502020204030204" pitchFamily="34" charset="0"/>
              </a:rPr>
              <a: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27 </a:t>
            </a:r>
          </a:p>
        </p:txBody>
      </p:sp>
      <p:sp>
        <p:nvSpPr>
          <p:cNvPr id="3" name="Rectangle 2"/>
          <p:cNvSpPr/>
          <p:nvPr/>
        </p:nvSpPr>
        <p:spPr>
          <a:xfrm>
            <a:off x="431540" y="1772816"/>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E9414E3-06A1-4111-B428-128A660320F0}"/>
              </a:ext>
            </a:extLst>
          </p:cNvPr>
          <p:cNvSpPr/>
          <p:nvPr/>
        </p:nvSpPr>
        <p:spPr>
          <a:xfrm>
            <a:off x="395536" y="476672"/>
            <a:ext cx="8568952"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27) Parmi les définitions suivantes, laquelle correspond à la définition de la compétitivité d’un pays par l’OCDE en 2015 ?</a:t>
            </a:r>
          </a:p>
          <a:p>
            <a:pPr marL="144145" indent="450215" algn="just">
              <a:spcAft>
                <a:spcPts val="0"/>
              </a:spcAft>
            </a:pPr>
            <a:r>
              <a:rPr lang="fr-FR" sz="2800" dirty="0">
                <a:latin typeface="Times New Roman" panose="02020603050405020304" pitchFamily="18" charset="0"/>
                <a:ea typeface="Calibri" panose="020F0502020204030204" pitchFamily="34" charset="0"/>
              </a:rPr>
              <a:t>A. Les avantages et les désavantages d’un pays à vendre ses produits sur les marchés internationaux.</a:t>
            </a:r>
          </a:p>
          <a:p>
            <a:pPr marL="144145" indent="450215" algn="just">
              <a:spcAft>
                <a:spcPts val="0"/>
              </a:spcAft>
            </a:pPr>
            <a:r>
              <a:rPr lang="fr-FR" sz="2800" dirty="0">
                <a:latin typeface="Times New Roman" panose="02020603050405020304" pitchFamily="18" charset="0"/>
                <a:ea typeface="Calibri" panose="020F0502020204030204" pitchFamily="34" charset="0"/>
              </a:rPr>
              <a:t>B. La capacité d’un pays à avoir une balance commerciale excédentaire.</a:t>
            </a:r>
          </a:p>
          <a:p>
            <a:pPr marL="144145" indent="450215" algn="just">
              <a:spcAft>
                <a:spcPts val="0"/>
              </a:spcAft>
            </a:pPr>
            <a:r>
              <a:rPr lang="fr-FR" sz="2800" dirty="0">
                <a:latin typeface="Times New Roman" panose="02020603050405020304" pitchFamily="18" charset="0"/>
                <a:ea typeface="Calibri" panose="020F0502020204030204" pitchFamily="34" charset="0"/>
              </a:rPr>
              <a:t>C. La capacité d’un pays à se spécialiser dans la production de biens technologiques.</a:t>
            </a:r>
          </a:p>
          <a:p>
            <a:pPr marL="144145" indent="450215" algn="just">
              <a:spcAft>
                <a:spcPts val="0"/>
              </a:spcAft>
            </a:pPr>
            <a:r>
              <a:rPr lang="fr-FR" sz="2800" dirty="0">
                <a:latin typeface="Times New Roman" panose="02020603050405020304" pitchFamily="18" charset="0"/>
                <a:ea typeface="Calibri" panose="020F0502020204030204" pitchFamily="34" charset="0"/>
              </a:rPr>
              <a:t>D.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28 </a:t>
            </a:r>
          </a:p>
        </p:txBody>
      </p:sp>
      <p:sp>
        <p:nvSpPr>
          <p:cNvPr id="3" name="Rectangle 2"/>
          <p:cNvSpPr/>
          <p:nvPr/>
        </p:nvSpPr>
        <p:spPr>
          <a:xfrm>
            <a:off x="539552" y="3429000"/>
            <a:ext cx="8496944" cy="64807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2798358F-3839-4898-BB7E-B2EC05E40154}"/>
              </a:ext>
            </a:extLst>
          </p:cNvPr>
          <p:cNvSpPr/>
          <p:nvPr/>
        </p:nvSpPr>
        <p:spPr>
          <a:xfrm>
            <a:off x="323528" y="332656"/>
            <a:ext cx="8568952" cy="4401205"/>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28) Parmi les propositions suivantes, laquelle est en conformité avec la théorie des avantages comparatifs ?</a:t>
            </a:r>
          </a:p>
          <a:p>
            <a:pPr marL="144145" indent="450215" algn="just">
              <a:spcAft>
                <a:spcPts val="0"/>
              </a:spcAft>
            </a:pPr>
            <a:r>
              <a:rPr lang="fr-FR" sz="2000" dirty="0">
                <a:latin typeface="Times New Roman" panose="02020603050405020304" pitchFamily="18" charset="0"/>
                <a:ea typeface="Calibri" panose="020F0502020204030204" pitchFamily="34" charset="0"/>
              </a:rPr>
              <a:t>A. Pour qu’un pays s’engage dans les échanges internationaux il faut que les entreprises de ce pays soient plus efficaces que celles des autres pays.</a:t>
            </a:r>
          </a:p>
          <a:p>
            <a:pPr marL="144145" indent="450215" algn="just">
              <a:spcAft>
                <a:spcPts val="0"/>
              </a:spcAft>
            </a:pPr>
            <a:r>
              <a:rPr lang="fr-FR" sz="2000" dirty="0">
                <a:latin typeface="Times New Roman" panose="02020603050405020304" pitchFamily="18" charset="0"/>
                <a:ea typeface="Calibri" panose="020F0502020204030204" pitchFamily="34" charset="0"/>
              </a:rPr>
              <a:t>B. Pour qu’un pays s’engage dans les échanges internationaux, il faut que ces coûts de renonciation pour la fabrication d’un bien soient égaux aux coûts de renonciation du pays avec lequel il veut commercer.</a:t>
            </a:r>
          </a:p>
          <a:p>
            <a:pPr marL="144145" indent="450215" algn="just">
              <a:spcAft>
                <a:spcPts val="0"/>
              </a:spcAft>
            </a:pPr>
            <a:r>
              <a:rPr lang="fr-FR" sz="2000" dirty="0">
                <a:latin typeface="Times New Roman" panose="02020603050405020304" pitchFamily="18" charset="0"/>
                <a:ea typeface="Calibri" panose="020F0502020204030204" pitchFamily="34" charset="0"/>
              </a:rPr>
              <a:t>C. Pour qu’un pays s’engage dans les échanges internationaux, il faut qu’ils disposent d’activités pour lesquelles les coûts de production sont plus bas que ceux des pays avec lequel il veut commercer.</a:t>
            </a:r>
          </a:p>
          <a:p>
            <a:pPr marL="144145" indent="450215" algn="just">
              <a:spcAft>
                <a:spcPts val="0"/>
              </a:spcAft>
            </a:pPr>
            <a:r>
              <a:rPr lang="fr-FR" sz="2000" dirty="0">
                <a:latin typeface="Times New Roman" panose="02020603050405020304" pitchFamily="18" charset="0"/>
                <a:ea typeface="Calibri" panose="020F0502020204030204" pitchFamily="34" charset="0"/>
              </a:rPr>
              <a:t>D. Les propositions A, B et C ne sont pas en conformité avec la théorie des avantages comparatifs.</a:t>
            </a:r>
          </a:p>
          <a:p>
            <a:pPr marL="144145" indent="450215" algn="just">
              <a:spcAft>
                <a:spcPts val="0"/>
              </a:spcAft>
            </a:pPr>
            <a:r>
              <a:rPr lang="fr-FR" sz="2000" dirty="0">
                <a:latin typeface="Times New Roman" panose="02020603050405020304" pitchFamily="18" charset="0"/>
                <a:ea typeface="Calibri" panose="020F0502020204030204" pitchFamily="34" charset="0"/>
              </a:rPr>
              <a:t>E. Les propositions A, B et C sont en conformité avec la théorie des avantages comparatifs.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29 </a:t>
            </a:r>
          </a:p>
        </p:txBody>
      </p:sp>
      <p:sp>
        <p:nvSpPr>
          <p:cNvPr id="3" name="Rectangle 2"/>
          <p:cNvSpPr/>
          <p:nvPr/>
        </p:nvSpPr>
        <p:spPr>
          <a:xfrm>
            <a:off x="553348" y="4334411"/>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E5057E0A-783E-4DB4-9CB1-2081E636CCA3}"/>
              </a:ext>
            </a:extLst>
          </p:cNvPr>
          <p:cNvSpPr/>
          <p:nvPr/>
        </p:nvSpPr>
        <p:spPr>
          <a:xfrm>
            <a:off x="539552" y="620688"/>
            <a:ext cx="8496944"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29) Selon la théorie des avantages comparatifs, l’avantage de l’insertion dans les échanges internationaux est :</a:t>
            </a:r>
          </a:p>
          <a:p>
            <a:pPr marL="144145" indent="450215" algn="just">
              <a:spcAft>
                <a:spcPts val="0"/>
              </a:spcAft>
            </a:pPr>
            <a:r>
              <a:rPr lang="fr-FR" sz="2400" dirty="0">
                <a:latin typeface="Times New Roman" panose="02020603050405020304" pitchFamily="18" charset="0"/>
                <a:ea typeface="Calibri" panose="020F0502020204030204" pitchFamily="34" charset="0"/>
              </a:rPr>
              <a:t>A. l’augmentation de la production mondiale de biens et services.</a:t>
            </a:r>
          </a:p>
          <a:p>
            <a:pPr marL="144145" indent="450215" algn="just">
              <a:spcAft>
                <a:spcPts val="0"/>
              </a:spcAft>
            </a:pPr>
            <a:r>
              <a:rPr lang="fr-FR" sz="2400" dirty="0">
                <a:latin typeface="Times New Roman" panose="02020603050405020304" pitchFamily="18" charset="0"/>
                <a:ea typeface="Calibri" panose="020F0502020204030204" pitchFamily="34" charset="0"/>
              </a:rPr>
              <a:t>B. la possibilité d’obtenir des biens à un prix inférieur pour les consommateurs d’un pays.</a:t>
            </a:r>
          </a:p>
          <a:p>
            <a:pPr marL="144145" indent="450215" algn="just">
              <a:spcAft>
                <a:spcPts val="0"/>
              </a:spcAft>
            </a:pPr>
            <a:r>
              <a:rPr lang="fr-FR" sz="2400" dirty="0">
                <a:latin typeface="Times New Roman" panose="02020603050405020304" pitchFamily="18" charset="0"/>
                <a:ea typeface="Calibri" panose="020F0502020204030204" pitchFamily="34" charset="0"/>
              </a:rPr>
              <a:t>C. La possibilité de créer des emplois plus productifs et ainsi d’augmenter les revenus des salariés.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réponses A et B sont en conformité avec la théorie des avantages comparatifs</a:t>
            </a:r>
          </a:p>
          <a:p>
            <a:pPr marL="144145" indent="450215" algn="just">
              <a:spcAft>
                <a:spcPts val="0"/>
              </a:spcAft>
            </a:pPr>
            <a:r>
              <a:rPr lang="fr-FR" sz="2400" dirty="0">
                <a:latin typeface="Times New Roman" panose="02020603050405020304" pitchFamily="18" charset="0"/>
                <a:ea typeface="Calibri" panose="020F0502020204030204" pitchFamily="34" charset="0"/>
              </a:rPr>
              <a:t>E. Les réponses A, B et C sont en conformité avec la théorie des avantages comparatifs.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30 </a:t>
            </a:r>
          </a:p>
        </p:txBody>
      </p:sp>
      <p:sp>
        <p:nvSpPr>
          <p:cNvPr id="3" name="Rectangle 2"/>
          <p:cNvSpPr/>
          <p:nvPr/>
        </p:nvSpPr>
        <p:spPr>
          <a:xfrm>
            <a:off x="429068" y="3979971"/>
            <a:ext cx="8496944" cy="102101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32B63DE9-11B8-475A-A478-232A4684FA6E}"/>
              </a:ext>
            </a:extLst>
          </p:cNvPr>
          <p:cNvSpPr/>
          <p:nvPr/>
        </p:nvSpPr>
        <p:spPr>
          <a:xfrm>
            <a:off x="429068" y="476672"/>
            <a:ext cx="8463411" cy="4524315"/>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30) Parmi les éléments suivants, lequel n’est pas susceptible de donner un avantage comparatif ?</a:t>
            </a:r>
          </a:p>
          <a:p>
            <a:pPr marL="144145" indent="450215" algn="just">
              <a:spcAft>
                <a:spcPts val="0"/>
              </a:spcAft>
            </a:pPr>
            <a:r>
              <a:rPr lang="fr-FR" sz="3200" dirty="0">
                <a:latin typeface="Times New Roman" panose="02020603050405020304" pitchFamily="18" charset="0"/>
                <a:ea typeface="Calibri" panose="020F0502020204030204" pitchFamily="34" charset="0"/>
              </a:rPr>
              <a:t>A. Une main d’œuvre abondante.</a:t>
            </a:r>
          </a:p>
          <a:p>
            <a:pPr marL="144145" indent="450215" algn="just">
              <a:spcAft>
                <a:spcPts val="0"/>
              </a:spcAft>
            </a:pPr>
            <a:r>
              <a:rPr lang="fr-FR" sz="3200" dirty="0">
                <a:latin typeface="Times New Roman" panose="02020603050405020304" pitchFamily="18" charset="0"/>
                <a:ea typeface="Calibri" panose="020F0502020204030204" pitchFamily="34" charset="0"/>
              </a:rPr>
              <a:t>B. Une main d’œuvre bien formée.</a:t>
            </a:r>
          </a:p>
          <a:p>
            <a:pPr marL="144145" indent="450215" algn="just">
              <a:spcAft>
                <a:spcPts val="0"/>
              </a:spcAft>
            </a:pPr>
            <a:r>
              <a:rPr lang="fr-FR" sz="3200" dirty="0">
                <a:latin typeface="Times New Roman" panose="02020603050405020304" pitchFamily="18" charset="0"/>
                <a:ea typeface="Calibri" panose="020F0502020204030204" pitchFamily="34" charset="0"/>
              </a:rPr>
              <a:t>C. Un capital physique abondant.</a:t>
            </a:r>
          </a:p>
          <a:p>
            <a:pPr marL="144145" indent="450215" algn="just">
              <a:spcAft>
                <a:spcPts val="0"/>
              </a:spcAft>
            </a:pPr>
            <a:r>
              <a:rPr lang="fr-FR" sz="3200" dirty="0">
                <a:latin typeface="Times New Roman" panose="02020603050405020304" pitchFamily="18" charset="0"/>
                <a:ea typeface="Calibri" panose="020F0502020204030204" pitchFamily="34" charset="0"/>
              </a:rPr>
              <a:t>D. Des ressources naturelles abondantes.</a:t>
            </a:r>
          </a:p>
          <a:p>
            <a:pPr marL="144145" indent="450215" algn="just">
              <a:spcAft>
                <a:spcPts val="0"/>
              </a:spcAft>
            </a:pPr>
            <a:r>
              <a:rPr lang="fr-FR" sz="3200" dirty="0">
                <a:latin typeface="Times New Roman" panose="02020603050405020304" pitchFamily="18" charset="0"/>
                <a:ea typeface="Calibri" panose="020F0502020204030204" pitchFamily="34" charset="0"/>
              </a:rPr>
              <a:t>E. Tous ces éléments sont susceptibles de donner un avantage comparatif.</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31 </a:t>
            </a:r>
          </a:p>
        </p:txBody>
      </p:sp>
      <p:sp>
        <p:nvSpPr>
          <p:cNvPr id="3" name="Rectangle 2"/>
          <p:cNvSpPr/>
          <p:nvPr/>
        </p:nvSpPr>
        <p:spPr>
          <a:xfrm>
            <a:off x="467544" y="457748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A52A1565-B95A-420A-BACD-90D54691FE83}"/>
              </a:ext>
            </a:extLst>
          </p:cNvPr>
          <p:cNvSpPr/>
          <p:nvPr/>
        </p:nvSpPr>
        <p:spPr>
          <a:xfrm>
            <a:off x="467544" y="476672"/>
            <a:ext cx="8424936" cy="4893647"/>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31) Laquelle des propositions suivantes est en conformité avec le théorème de Heckscher et Ohlin ?</a:t>
            </a:r>
          </a:p>
          <a:p>
            <a:pPr marL="144145" indent="450215" algn="just">
              <a:spcAft>
                <a:spcPts val="0"/>
              </a:spcAft>
            </a:pPr>
            <a:r>
              <a:rPr lang="fr-FR" sz="2400" dirty="0">
                <a:latin typeface="Times New Roman" panose="02020603050405020304" pitchFamily="18" charset="0"/>
                <a:ea typeface="Calibri" panose="020F0502020204030204" pitchFamily="34" charset="0"/>
              </a:rPr>
              <a:t>A. Un pays comme le Bangladesh a intérêt à se spécialiser dans des productions nécessitant beaucoup de main d’œuvre.</a:t>
            </a:r>
          </a:p>
          <a:p>
            <a:pPr marL="144145" indent="450215" algn="just">
              <a:spcAft>
                <a:spcPts val="0"/>
              </a:spcAft>
            </a:pPr>
            <a:r>
              <a:rPr lang="fr-FR" sz="2400" dirty="0">
                <a:latin typeface="Times New Roman" panose="02020603050405020304" pitchFamily="18" charset="0"/>
                <a:ea typeface="Calibri" panose="020F0502020204030204" pitchFamily="34" charset="0"/>
              </a:rPr>
              <a:t>B. Sur le long terme, on constate une détérioration de la situation de la main d’œuvre des pays qui sont spécialisés dans la production de biens nécessitant une main d’œuvre abondante.</a:t>
            </a:r>
          </a:p>
          <a:p>
            <a:pPr marL="144145" indent="450215" algn="just">
              <a:spcAft>
                <a:spcPts val="0"/>
              </a:spcAft>
            </a:pPr>
            <a:r>
              <a:rPr lang="fr-FR" sz="2400" dirty="0">
                <a:latin typeface="Times New Roman" panose="02020603050405020304" pitchFamily="18" charset="0"/>
                <a:ea typeface="Calibri" panose="020F0502020204030204" pitchFamily="34" charset="0"/>
              </a:rPr>
              <a:t>C. Sur le long-terme, on constate une tendance à l’égalisation du prix des facteurs de production entre les pays.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réponses A et B sont en conformité avec le théorème de Heckscher et Ohlin.</a:t>
            </a:r>
          </a:p>
          <a:p>
            <a:pPr marL="144145" indent="450215" algn="just">
              <a:spcAft>
                <a:spcPts val="0"/>
              </a:spcAft>
            </a:pPr>
            <a:r>
              <a:rPr lang="fr-FR" sz="2400" dirty="0">
                <a:latin typeface="Times New Roman" panose="02020603050405020304" pitchFamily="18" charset="0"/>
                <a:ea typeface="Calibri" panose="020F0502020204030204" pitchFamily="34" charset="0"/>
              </a:rPr>
              <a:t>E. Les réponses A et C sont en conformité avec le théorème de Heckscher et Ohlin.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32</a:t>
            </a:r>
          </a:p>
        </p:txBody>
      </p:sp>
      <p:sp>
        <p:nvSpPr>
          <p:cNvPr id="3" name="Rectangle 2"/>
          <p:cNvSpPr/>
          <p:nvPr/>
        </p:nvSpPr>
        <p:spPr>
          <a:xfrm>
            <a:off x="395535" y="3140968"/>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DC333FF-B17E-4389-A9C4-361674C9F25E}"/>
              </a:ext>
            </a:extLst>
          </p:cNvPr>
          <p:cNvSpPr/>
          <p:nvPr/>
        </p:nvSpPr>
        <p:spPr>
          <a:xfrm>
            <a:off x="416244" y="476672"/>
            <a:ext cx="8476235" cy="4401205"/>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32) Le modèle de développement asiatique de Kaname Akamatsu repose :</a:t>
            </a:r>
          </a:p>
          <a:p>
            <a:pPr marL="144145" indent="450215" algn="just">
              <a:spcAft>
                <a:spcPts val="0"/>
              </a:spcAft>
            </a:pPr>
            <a:r>
              <a:rPr lang="fr-FR" sz="2800" dirty="0">
                <a:latin typeface="Times New Roman" panose="02020603050405020304" pitchFamily="18" charset="0"/>
                <a:ea typeface="Calibri" panose="020F0502020204030204" pitchFamily="34" charset="0"/>
              </a:rPr>
              <a:t>A. sur une capacité à diminuer les exportations et à diminuer les importations.</a:t>
            </a:r>
          </a:p>
          <a:p>
            <a:pPr marL="144145" indent="450215" algn="just">
              <a:spcAft>
                <a:spcPts val="0"/>
              </a:spcAft>
            </a:pPr>
            <a:r>
              <a:rPr lang="fr-FR" sz="2800" dirty="0">
                <a:latin typeface="Times New Roman" panose="02020603050405020304" pitchFamily="18" charset="0"/>
                <a:ea typeface="Calibri" panose="020F0502020204030204" pitchFamily="34" charset="0"/>
              </a:rPr>
              <a:t>B. sur une capacité à diminuer les exportations et à augmenter les importations.</a:t>
            </a:r>
          </a:p>
          <a:p>
            <a:pPr marL="144145" indent="450215" algn="just">
              <a:spcAft>
                <a:spcPts val="0"/>
              </a:spcAft>
            </a:pPr>
            <a:r>
              <a:rPr lang="fr-FR" sz="2800" dirty="0">
                <a:latin typeface="Times New Roman" panose="02020603050405020304" pitchFamily="18" charset="0"/>
                <a:ea typeface="Calibri" panose="020F0502020204030204" pitchFamily="34" charset="0"/>
              </a:rPr>
              <a:t>C. sur une capacité à augmenter les exportations et à diminuer les importations.</a:t>
            </a:r>
          </a:p>
          <a:p>
            <a:pPr marL="144145" indent="450215" algn="just">
              <a:spcAft>
                <a:spcPts val="0"/>
              </a:spcAft>
            </a:pPr>
            <a:r>
              <a:rPr lang="fr-FR" sz="2800" dirty="0">
                <a:latin typeface="Times New Roman" panose="02020603050405020304" pitchFamily="18" charset="0"/>
                <a:ea typeface="Calibri" panose="020F0502020204030204" pitchFamily="34" charset="0"/>
              </a:rPr>
              <a:t>D. sur une capacité à augmenter les exportations et à augmenter les importations.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33</a:t>
            </a:r>
          </a:p>
        </p:txBody>
      </p:sp>
      <p:sp>
        <p:nvSpPr>
          <p:cNvPr id="3" name="Rectangle 2"/>
          <p:cNvSpPr/>
          <p:nvPr/>
        </p:nvSpPr>
        <p:spPr>
          <a:xfrm>
            <a:off x="539552" y="3446006"/>
            <a:ext cx="8496944" cy="100098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917869F-2C7F-4278-9D70-FEE2F5E03F74}"/>
              </a:ext>
            </a:extLst>
          </p:cNvPr>
          <p:cNvSpPr/>
          <p:nvPr/>
        </p:nvSpPr>
        <p:spPr>
          <a:xfrm>
            <a:off x="410326" y="476672"/>
            <a:ext cx="8482153" cy="3970318"/>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33) Parmi les éléments suivants lequel peut être considéré comme une barrière aux échanges ?</a:t>
            </a:r>
          </a:p>
          <a:p>
            <a:pPr marL="144145" indent="450215" algn="just">
              <a:spcAft>
                <a:spcPts val="0"/>
              </a:spcAft>
            </a:pPr>
            <a:r>
              <a:rPr lang="fr-FR" sz="2800" dirty="0">
                <a:latin typeface="Times New Roman" panose="02020603050405020304" pitchFamily="18" charset="0"/>
                <a:ea typeface="Calibri" panose="020F0502020204030204" pitchFamily="34" charset="0"/>
              </a:rPr>
              <a:t>A. Des tarifs douaniers.</a:t>
            </a:r>
          </a:p>
          <a:p>
            <a:pPr marL="144145" indent="450215" algn="just">
              <a:spcAft>
                <a:spcPts val="0"/>
              </a:spcAft>
            </a:pPr>
            <a:r>
              <a:rPr lang="fr-FR" sz="2800" dirty="0">
                <a:latin typeface="Times New Roman" panose="02020603050405020304" pitchFamily="18" charset="0"/>
                <a:ea typeface="Calibri" panose="020F0502020204030204" pitchFamily="34" charset="0"/>
              </a:rPr>
              <a:t>B. Des limitations volontaires d’exportation.</a:t>
            </a:r>
          </a:p>
          <a:p>
            <a:pPr marL="144145" indent="450215" algn="just">
              <a:spcAft>
                <a:spcPts val="0"/>
              </a:spcAft>
            </a:pPr>
            <a:r>
              <a:rPr lang="fr-FR" sz="2800" dirty="0">
                <a:latin typeface="Times New Roman" panose="02020603050405020304" pitchFamily="18" charset="0"/>
                <a:ea typeface="Calibri" panose="020F0502020204030204" pitchFamily="34" charset="0"/>
              </a:rPr>
              <a:t>C. Des contingentements.</a:t>
            </a:r>
          </a:p>
          <a:p>
            <a:pPr marL="144145" indent="450215" algn="just">
              <a:spcAft>
                <a:spcPts val="0"/>
              </a:spcAft>
            </a:pPr>
            <a:r>
              <a:rPr lang="fr-FR" sz="2800" dirty="0">
                <a:latin typeface="Times New Roman" panose="02020603050405020304" pitchFamily="18" charset="0"/>
                <a:ea typeface="Calibri" panose="020F0502020204030204" pitchFamily="34" charset="0"/>
              </a:rPr>
              <a:t>D. A et C peuvent être considérés comme des barrières aux échanges.</a:t>
            </a:r>
          </a:p>
          <a:p>
            <a:pPr marL="144145" indent="450215" algn="just">
              <a:spcAft>
                <a:spcPts val="0"/>
              </a:spcAft>
            </a:pPr>
            <a:r>
              <a:rPr lang="fr-FR" sz="2800" dirty="0">
                <a:latin typeface="Times New Roman" panose="02020603050405020304" pitchFamily="18" charset="0"/>
                <a:ea typeface="Calibri" panose="020F0502020204030204" pitchFamily="34" charset="0"/>
              </a:rPr>
              <a:t>E. A, B et C peuvent être considérés comme des barrières aux échanges.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34</a:t>
            </a:r>
          </a:p>
        </p:txBody>
      </p:sp>
      <p:sp>
        <p:nvSpPr>
          <p:cNvPr id="3" name="Rectangle 2"/>
          <p:cNvSpPr/>
          <p:nvPr/>
        </p:nvSpPr>
        <p:spPr>
          <a:xfrm>
            <a:off x="323528" y="12687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59C814A4-747A-4E9D-94FA-207357BA0A5C}"/>
              </a:ext>
            </a:extLst>
          </p:cNvPr>
          <p:cNvSpPr/>
          <p:nvPr/>
        </p:nvSpPr>
        <p:spPr>
          <a:xfrm>
            <a:off x="467544" y="476672"/>
            <a:ext cx="8424936" cy="3785652"/>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34) On appelle « protectionnisme éducatif » une politique économique qui consiste :</a:t>
            </a:r>
          </a:p>
          <a:p>
            <a:pPr marL="144145" indent="450215" algn="just">
              <a:spcAft>
                <a:spcPts val="0"/>
              </a:spcAft>
            </a:pPr>
            <a:r>
              <a:rPr lang="fr-FR" sz="2400" dirty="0">
                <a:latin typeface="Times New Roman" panose="02020603050405020304" pitchFamily="18" charset="0"/>
                <a:ea typeface="Calibri" panose="020F0502020204030204" pitchFamily="34" charset="0"/>
              </a:rPr>
              <a:t>A. à protéger les industries naissantes dans un pays contre les importations en provenance de pays plus développés.</a:t>
            </a:r>
          </a:p>
          <a:p>
            <a:pPr marL="144145" indent="450215" algn="just">
              <a:spcAft>
                <a:spcPts val="0"/>
              </a:spcAft>
            </a:pPr>
            <a:r>
              <a:rPr lang="fr-FR" sz="2400" dirty="0">
                <a:latin typeface="Times New Roman" panose="02020603050405020304" pitchFamily="18" charset="0"/>
                <a:ea typeface="Calibri" panose="020F0502020204030204" pitchFamily="34" charset="0"/>
              </a:rPr>
              <a:t>B. à développer les importations en provenance d’autres pays de façon à copier les technologies de pays plus avancés économiquement.</a:t>
            </a:r>
          </a:p>
          <a:p>
            <a:pPr marL="144145" indent="450215" algn="just">
              <a:spcAft>
                <a:spcPts val="0"/>
              </a:spcAft>
            </a:pPr>
            <a:r>
              <a:rPr lang="fr-FR" sz="2400" dirty="0">
                <a:latin typeface="Times New Roman" panose="02020603050405020304" pitchFamily="18" charset="0"/>
                <a:ea typeface="Calibri" panose="020F0502020204030204" pitchFamily="34" charset="0"/>
              </a:rPr>
              <a:t>C. à développer l’éducation de la population du pays de façon à augmenter la compétitivité au niveau international.</a:t>
            </a:r>
          </a:p>
          <a:p>
            <a:pPr marL="144145" indent="450215" algn="just">
              <a:spcAft>
                <a:spcPts val="0"/>
              </a:spcAft>
            </a:pPr>
            <a:r>
              <a:rPr lang="fr-FR" sz="2400" dirty="0">
                <a:latin typeface="Times New Roman" panose="02020603050405020304" pitchFamily="18" charset="0"/>
                <a:ea typeface="Calibri" panose="020F0502020204030204" pitchFamily="34" charset="0"/>
              </a:rPr>
              <a:t>D. à empêcher la « fuite des cerveaux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58</TotalTime>
  <Words>2935</Words>
  <Application>Microsoft Office PowerPoint</Application>
  <PresentationFormat>On-screen Show (4:3)</PresentationFormat>
  <Paragraphs>224</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Impact</vt:lpstr>
      <vt:lpstr>Times New Roman</vt:lpstr>
      <vt:lpstr>NewsPrint</vt:lpstr>
      <vt:lpstr>Corrigé examen 1</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J.P. Davidson</cp:lastModifiedBy>
  <cp:revision>12</cp:revision>
  <dcterms:created xsi:type="dcterms:W3CDTF">2014-10-20T14:36:28Z</dcterms:created>
  <dcterms:modified xsi:type="dcterms:W3CDTF">2020-01-03T00:32:43Z</dcterms:modified>
</cp:coreProperties>
</file>