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8" r:id="rId3"/>
    <p:sldId id="259" r:id="rId4"/>
    <p:sldId id="260" r:id="rId5"/>
    <p:sldId id="261" r:id="rId6"/>
    <p:sldId id="262" r:id="rId7"/>
    <p:sldId id="268"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59" autoAdjust="0"/>
    <p:restoredTop sz="94660"/>
  </p:normalViewPr>
  <p:slideViewPr>
    <p:cSldViewPr>
      <p:cViewPr varScale="1">
        <p:scale>
          <a:sx n="81" d="100"/>
          <a:sy n="81" d="100"/>
        </p:scale>
        <p:origin x="-1824"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printerSettings" Target="printerSettings/printerSettings1.bin"/><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5F928B-CDB5-8545-B623-0A03595BD223}" type="datetimeFigureOut">
              <a:rPr lang="en-US" smtClean="0"/>
              <a:t>15-09-21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3BB18D-74F3-E545-AE47-69B08E5AF0D0}" type="slidenum">
              <a:rPr lang="en-US" smtClean="0"/>
              <a:t>‹#›</a:t>
            </a:fld>
            <a:endParaRPr lang="en-US"/>
          </a:p>
        </p:txBody>
      </p:sp>
    </p:spTree>
    <p:extLst>
      <p:ext uri="{BB962C8B-B14F-4D97-AF65-F5344CB8AC3E}">
        <p14:creationId xmlns:p14="http://schemas.microsoft.com/office/powerpoint/2010/main" val="258951687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Manorial landlord could not </a:t>
            </a:r>
            <a:r>
              <a:rPr lang="en-US" dirty="0" err="1" smtClean="0"/>
              <a:t>arbitrarly</a:t>
            </a:r>
            <a:r>
              <a:rPr lang="en-US" dirty="0" smtClean="0"/>
              <a:t> change rent on land-&gt; Paid same rent across centuries. More profits were actually going to farmers directly </a:t>
            </a:r>
            <a:r>
              <a:rPr lang="en-US" dirty="0" err="1" smtClean="0"/>
              <a:t>vs</a:t>
            </a:r>
            <a:r>
              <a:rPr lang="en-US" dirty="0" smtClean="0"/>
              <a:t> landlords </a:t>
            </a:r>
          </a:p>
          <a:p>
            <a:r>
              <a:rPr lang="en-US" dirty="0" smtClean="0"/>
              <a:t>What about labor rents? The </a:t>
            </a:r>
            <a:r>
              <a:rPr lang="en-US" dirty="0" err="1" smtClean="0"/>
              <a:t>tradit</a:t>
            </a:r>
            <a:r>
              <a:rPr lang="en-US" dirty="0" smtClean="0"/>
              <a:t> view of basically slave labor</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5B3BB18D-74F3-E545-AE47-69B08E5AF0D0}" type="slidenum">
              <a:rPr lang="en-US" smtClean="0"/>
              <a:t>6</a:t>
            </a:fld>
            <a:endParaRPr lang="en-US"/>
          </a:p>
        </p:txBody>
      </p:sp>
    </p:spTree>
    <p:extLst>
      <p:ext uri="{BB962C8B-B14F-4D97-AF65-F5344CB8AC3E}">
        <p14:creationId xmlns:p14="http://schemas.microsoft.com/office/powerpoint/2010/main" val="2501783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Description</a:t>
            </a:r>
            <a:r>
              <a:rPr lang="en-US" baseline="0" dirty="0" smtClean="0"/>
              <a:t> of typical labor rents owned by a tenant.   </a:t>
            </a:r>
          </a:p>
          <a:p>
            <a:r>
              <a:rPr lang="en-US" baseline="0" dirty="0" smtClean="0"/>
              <a:t>Bigger the farm-&gt; More rent. Nothing changed in terms of rent agreement (</a:t>
            </a:r>
            <a:r>
              <a:rPr lang="en-US" baseline="0" dirty="0" err="1" smtClean="0"/>
              <a:t>eg</a:t>
            </a:r>
            <a:r>
              <a:rPr lang="en-US" baseline="0" dirty="0" smtClean="0"/>
              <a:t> if agreed in 11 cent, still held in the 13</a:t>
            </a:r>
            <a:r>
              <a:rPr lang="en-US" baseline="30000" dirty="0" smtClean="0"/>
              <a:t>th</a:t>
            </a:r>
            <a:r>
              <a:rPr lang="en-US" baseline="0" dirty="0" smtClean="0"/>
              <a:t> cent.) Contracts were mutually negotiated  </a:t>
            </a:r>
          </a:p>
          <a:p>
            <a:r>
              <a:rPr lang="en-US" baseline="0" dirty="0" smtClean="0"/>
              <a:t>Serfs </a:t>
            </a:r>
            <a:r>
              <a:rPr lang="en-US" baseline="0" dirty="0" err="1" smtClean="0"/>
              <a:t>werent</a:t>
            </a:r>
            <a:r>
              <a:rPr lang="en-US" baseline="0" dirty="0" smtClean="0"/>
              <a:t> doing all the labor-&gt; They could only do some shit due to terms of contract. Serfs </a:t>
            </a:r>
            <a:r>
              <a:rPr lang="en-US" baseline="0" dirty="0" err="1" smtClean="0"/>
              <a:t>didn</a:t>
            </a:r>
            <a:r>
              <a:rPr lang="fr-FR" baseline="0" dirty="0" smtClean="0"/>
              <a:t>’</a:t>
            </a:r>
            <a:r>
              <a:rPr lang="en-US" baseline="0" dirty="0" smtClean="0"/>
              <a:t>t take care of livestock.. They would even contract out wage </a:t>
            </a:r>
            <a:r>
              <a:rPr lang="en-US" baseline="0" dirty="0" err="1" smtClean="0"/>
              <a:t>labour</a:t>
            </a:r>
            <a:r>
              <a:rPr lang="en-US" baseline="0" dirty="0" smtClean="0"/>
              <a:t> </a:t>
            </a:r>
          </a:p>
          <a:p>
            <a:r>
              <a:rPr lang="en-US" baseline="0" dirty="0" smtClean="0"/>
              <a:t>Had leisure time, time to work on additional profit activities. Particularly, </a:t>
            </a:r>
            <a:r>
              <a:rPr lang="en-US" baseline="0" dirty="0" err="1" smtClean="0"/>
              <a:t>sefs</a:t>
            </a:r>
            <a:r>
              <a:rPr lang="en-US" baseline="0" dirty="0" smtClean="0"/>
              <a:t> enjoyed playing sports.</a:t>
            </a:r>
          </a:p>
          <a:p>
            <a:r>
              <a:rPr lang="en-US" baseline="0" dirty="0" smtClean="0"/>
              <a:t>For the landlord-&gt; Serfs provided a cheap source of </a:t>
            </a:r>
            <a:r>
              <a:rPr lang="en-US" baseline="0" dirty="0" err="1" smtClean="0"/>
              <a:t>labour</a:t>
            </a:r>
            <a:r>
              <a:rPr lang="en-US" baseline="0" dirty="0" smtClean="0"/>
              <a:t> and could cut back on expensive forms of </a:t>
            </a:r>
            <a:r>
              <a:rPr lang="en-US" baseline="0" dirty="0" err="1" smtClean="0"/>
              <a:t>labour</a:t>
            </a:r>
            <a:r>
              <a:rPr lang="en-US" baseline="0" dirty="0" smtClean="0"/>
              <a:t> hence cutting costs. Customary tenants-&gt; Gave secure land to pass of to children and this was crucial in such a context of decentralization (elites gave protection that </a:t>
            </a:r>
            <a:r>
              <a:rPr lang="en-US" baseline="0" dirty="0" err="1" smtClean="0"/>
              <a:t>govt</a:t>
            </a:r>
            <a:r>
              <a:rPr lang="en-US" baseline="0" dirty="0" smtClean="0"/>
              <a:t> </a:t>
            </a:r>
            <a:r>
              <a:rPr lang="en-US" baseline="0" dirty="0" err="1" smtClean="0"/>
              <a:t>couldn</a:t>
            </a:r>
            <a:r>
              <a:rPr lang="fr-FR" baseline="0" dirty="0" smtClean="0"/>
              <a:t>’</a:t>
            </a:r>
            <a:r>
              <a:rPr lang="en-US" baseline="0" dirty="0" smtClean="0"/>
              <a:t>t) </a:t>
            </a:r>
          </a:p>
          <a:p>
            <a:r>
              <a:rPr lang="en-US" baseline="0" dirty="0" smtClean="0"/>
              <a:t>The BIG benefit of serfdom for a customary farmer is a choice of getting paid in labor or cash-&gt;</a:t>
            </a:r>
          </a:p>
          <a:p>
            <a:endParaRPr lang="en-US" dirty="0"/>
          </a:p>
        </p:txBody>
      </p:sp>
      <p:sp>
        <p:nvSpPr>
          <p:cNvPr id="4" name="Slide Number Placeholder 3"/>
          <p:cNvSpPr>
            <a:spLocks noGrp="1"/>
          </p:cNvSpPr>
          <p:nvPr>
            <p:ph type="sldNum" sz="quarter" idx="10"/>
          </p:nvPr>
        </p:nvSpPr>
        <p:spPr/>
        <p:txBody>
          <a:bodyPr/>
          <a:lstStyle/>
          <a:p>
            <a:fld id="{5B3BB18D-74F3-E545-AE47-69B08E5AF0D0}" type="slidenum">
              <a:rPr lang="en-US" smtClean="0"/>
              <a:t>7</a:t>
            </a:fld>
            <a:endParaRPr lang="en-US"/>
          </a:p>
        </p:txBody>
      </p:sp>
    </p:spTree>
    <p:extLst>
      <p:ext uri="{BB962C8B-B14F-4D97-AF65-F5344CB8AC3E}">
        <p14:creationId xmlns:p14="http://schemas.microsoft.com/office/powerpoint/2010/main" val="2882699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How did they attain</a:t>
            </a:r>
            <a:r>
              <a:rPr lang="en-US" baseline="0" dirty="0" smtClean="0"/>
              <a:t> wealth? </a:t>
            </a:r>
          </a:p>
          <a:p>
            <a:pPr marL="171450" indent="-171450">
              <a:buFontTx/>
              <a:buChar char="-"/>
            </a:pPr>
            <a:r>
              <a:rPr lang="en-US" baseline="0" dirty="0" smtClean="0"/>
              <a:t>Open fields-&gt; This is another </a:t>
            </a:r>
            <a:r>
              <a:rPr lang="en-US" baseline="0" dirty="0" err="1" smtClean="0"/>
              <a:t>insititution</a:t>
            </a:r>
            <a:r>
              <a:rPr lang="en-US" baseline="0" dirty="0" smtClean="0"/>
              <a:t>. It is a mixture of public and private rights… all the </a:t>
            </a:r>
            <a:r>
              <a:rPr lang="en-US" baseline="0" dirty="0" err="1" smtClean="0"/>
              <a:t>arrable</a:t>
            </a:r>
            <a:r>
              <a:rPr lang="en-US" baseline="0" dirty="0" smtClean="0"/>
              <a:t> farmland is divided into sections called ‘furlongs’ which were pieces of land divided according to different soil types or typography </a:t>
            </a:r>
          </a:p>
          <a:p>
            <a:pPr marL="171450" indent="-171450">
              <a:buFontTx/>
              <a:buChar char="-"/>
            </a:pPr>
            <a:r>
              <a:rPr lang="en-US" baseline="0" dirty="0" smtClean="0"/>
              <a:t>There were strips in these furlongs, scattered throughout the fields. This was done because insurance </a:t>
            </a:r>
            <a:r>
              <a:rPr lang="en-US" baseline="0" dirty="0" err="1" smtClean="0"/>
              <a:t>didn</a:t>
            </a:r>
            <a:r>
              <a:rPr lang="fr-FR" baseline="0" dirty="0" smtClean="0"/>
              <a:t>’</a:t>
            </a:r>
            <a:r>
              <a:rPr lang="en-US" baseline="0" dirty="0" smtClean="0"/>
              <a:t>t exist, they wanted to mitigate risk (you are at the mercy of nature). By scattering, if rain was scarce in one spot then you may get lucky in another </a:t>
            </a:r>
          </a:p>
          <a:p>
            <a:pPr marL="171450" indent="-171450">
              <a:buFontTx/>
              <a:buChar char="-"/>
            </a:pPr>
            <a:r>
              <a:rPr lang="en-US" baseline="0" dirty="0" smtClean="0"/>
              <a:t>Maximize utilization of land through this division system to get most profit. It was also a form of mentorship. When looking at yields per acre and labor productivity the quantity of food produced was actually quite large </a:t>
            </a:r>
          </a:p>
          <a:p>
            <a:pPr marL="171450" indent="-171450">
              <a:buFontTx/>
              <a:buChar char="-"/>
            </a:pPr>
            <a:r>
              <a:rPr lang="en-US" baseline="0" dirty="0" smtClean="0"/>
              <a:t>It was so large that a bulk of the pop could have been employed outside agriculture, feeding into the development of other industries (such as craft, financiers.)  </a:t>
            </a:r>
          </a:p>
          <a:p>
            <a:pPr marL="171450" indent="-171450">
              <a:buFontTx/>
              <a:buChar char="-"/>
            </a:pPr>
            <a:r>
              <a:rPr lang="en-US" baseline="0" dirty="0" smtClean="0"/>
              <a:t>By 1300: Had mostly machines/animals doing shit. </a:t>
            </a:r>
          </a:p>
          <a:p>
            <a:pPr marL="171450" indent="-171450">
              <a:buFontTx/>
              <a:buChar char="-"/>
            </a:pPr>
            <a:r>
              <a:rPr lang="en-US" baseline="0" dirty="0" smtClean="0"/>
              <a:t>How much money did they actually make: 1) Estimated that farmers made a lot of money compared to most </a:t>
            </a:r>
            <a:r>
              <a:rPr lang="en-US" baseline="0" dirty="0" err="1" smtClean="0"/>
              <a:t>ppl</a:t>
            </a:r>
            <a:r>
              <a:rPr lang="en-US" baseline="0" dirty="0" smtClean="0"/>
              <a:t> such as elites or master crafters (25% more) and 2-3X more than any other </a:t>
            </a:r>
            <a:r>
              <a:rPr lang="en-US" baseline="0" dirty="0" err="1" smtClean="0"/>
              <a:t>kinda</a:t>
            </a:r>
            <a:r>
              <a:rPr lang="en-US" baseline="0" dirty="0" smtClean="0"/>
              <a:t> worker. </a:t>
            </a:r>
          </a:p>
          <a:p>
            <a:pPr marL="171450" indent="-171450">
              <a:buFontTx/>
              <a:buChar char="-"/>
            </a:pPr>
            <a:endParaRPr lang="en-US" baseline="0" dirty="0" smtClean="0"/>
          </a:p>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5B3BB18D-74F3-E545-AE47-69B08E5AF0D0}" type="slidenum">
              <a:rPr lang="en-US" smtClean="0"/>
              <a:t>8</a:t>
            </a:fld>
            <a:endParaRPr lang="en-US"/>
          </a:p>
        </p:txBody>
      </p:sp>
    </p:spTree>
    <p:extLst>
      <p:ext uri="{BB962C8B-B14F-4D97-AF65-F5344CB8AC3E}">
        <p14:creationId xmlns:p14="http://schemas.microsoft.com/office/powerpoint/2010/main" val="3904691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Social life of serfs:</a:t>
            </a:r>
            <a:r>
              <a:rPr lang="en-US" baseline="0" dirty="0" smtClean="0"/>
              <a:t> </a:t>
            </a:r>
          </a:p>
          <a:p>
            <a:pPr marL="171450" indent="-171450">
              <a:buFontTx/>
              <a:buChar char="-"/>
            </a:pPr>
            <a:r>
              <a:rPr lang="en-US" baseline="0" dirty="0" smtClean="0"/>
              <a:t>When born a male was named after father, women not named after mother necessarily. </a:t>
            </a:r>
            <a:r>
              <a:rPr lang="en-US" baseline="0" dirty="0" err="1" smtClean="0"/>
              <a:t>Womens</a:t>
            </a:r>
            <a:r>
              <a:rPr lang="en-US" baseline="0" dirty="0" smtClean="0"/>
              <a:t> names linked to fashion trends. Historians argue this stems from male inheritance to clear it women regarding status </a:t>
            </a:r>
          </a:p>
          <a:p>
            <a:pPr marL="171450" indent="-171450">
              <a:buFontTx/>
              <a:buChar char="-"/>
            </a:pPr>
            <a:r>
              <a:rPr lang="en-US" baseline="0" dirty="0" smtClean="0"/>
              <a:t>Childhood of a male serf-&gt; How do we infer from adults what kids did?  Kids were treated differently as gotten older corresponding to intellectual development. Progressed from play-&gt; TO education and work  </a:t>
            </a:r>
          </a:p>
          <a:p>
            <a:pPr marL="171450" indent="-171450">
              <a:buFontTx/>
              <a:buChar char="-"/>
            </a:pPr>
            <a:r>
              <a:rPr lang="en-US" baseline="0" dirty="0" smtClean="0"/>
              <a:t>Many </a:t>
            </a:r>
            <a:r>
              <a:rPr lang="en-US" baseline="0" dirty="0" err="1" smtClean="0"/>
              <a:t>childred</a:t>
            </a:r>
            <a:r>
              <a:rPr lang="en-US" baseline="0" dirty="0" smtClean="0"/>
              <a:t> died from playing-&gt; Fishing, bows and arrows. Court records showing toys were prevalent (balls, dolls, marbles </a:t>
            </a:r>
            <a:r>
              <a:rPr lang="en-US" baseline="0" dirty="0" err="1" smtClean="0"/>
              <a:t>etc</a:t>
            </a:r>
            <a:r>
              <a:rPr lang="en-US" baseline="0" dirty="0" smtClean="0"/>
              <a:t>).  By age 2 or 3 accidents were happening to serf children that paralleled work incidents for adults </a:t>
            </a:r>
          </a:p>
          <a:p>
            <a:pPr marL="171450" indent="-171450">
              <a:buFontTx/>
              <a:buChar char="-"/>
            </a:pPr>
            <a:r>
              <a:rPr lang="en-US" dirty="0" smtClean="0"/>
              <a:t>Boys acted as HERDERS of animals (pigs, sheep)</a:t>
            </a:r>
            <a:r>
              <a:rPr lang="en-US" baseline="0" dirty="0" smtClean="0"/>
              <a:t> but play is still leading cause of death for children under the age of 12, showing </a:t>
            </a:r>
            <a:r>
              <a:rPr lang="en-US" baseline="0" dirty="0" err="1" smtClean="0"/>
              <a:t>prolly</a:t>
            </a:r>
            <a:r>
              <a:rPr lang="en-US" baseline="0" dirty="0" smtClean="0"/>
              <a:t> was </a:t>
            </a:r>
            <a:r>
              <a:rPr lang="en-US" baseline="0" dirty="0" err="1" smtClean="0"/>
              <a:t>parttime</a:t>
            </a:r>
            <a:r>
              <a:rPr lang="en-US" baseline="0" dirty="0" smtClean="0"/>
              <a:t> work. Sexual </a:t>
            </a:r>
            <a:r>
              <a:rPr lang="en-US" baseline="0" dirty="0" err="1" smtClean="0"/>
              <a:t>divison</a:t>
            </a:r>
            <a:r>
              <a:rPr lang="en-US" baseline="0" dirty="0" smtClean="0"/>
              <a:t> of </a:t>
            </a:r>
            <a:r>
              <a:rPr lang="en-US" baseline="0" dirty="0" err="1" smtClean="0"/>
              <a:t>labour</a:t>
            </a:r>
            <a:r>
              <a:rPr lang="en-US" baseline="0" dirty="0" smtClean="0"/>
              <a:t> exists, women gathered fruit or would help their mother with domestic tasks </a:t>
            </a:r>
          </a:p>
          <a:p>
            <a:pPr marL="171450" indent="-171450">
              <a:buFontTx/>
              <a:buChar char="-"/>
            </a:pPr>
            <a:r>
              <a:rPr lang="en-US" baseline="0" dirty="0" smtClean="0"/>
              <a:t>13-19: This starts to closely relate to adults. Still not full time or skilled </a:t>
            </a:r>
            <a:r>
              <a:rPr lang="en-US" baseline="0" dirty="0" err="1" smtClean="0"/>
              <a:t>labour</a:t>
            </a:r>
            <a:r>
              <a:rPr lang="en-US" baseline="0" dirty="0" smtClean="0"/>
              <a:t>, children were apprenticed at 7 or 8. Still doe, norm was to work closely to home…. </a:t>
            </a:r>
            <a:r>
              <a:rPr lang="en-US" baseline="0" dirty="0" err="1" smtClean="0"/>
              <a:t>Ppls</a:t>
            </a:r>
            <a:r>
              <a:rPr lang="en-US" baseline="0" dirty="0" smtClean="0"/>
              <a:t> children could become farmers, a trade apprentice or actually gain an education at universities (same pattern for serfs or ordinary urban </a:t>
            </a:r>
            <a:r>
              <a:rPr lang="en-US" baseline="0" dirty="0" err="1" smtClean="0"/>
              <a:t>ppl</a:t>
            </a:r>
            <a:r>
              <a:rPr lang="en-US" baseline="0" dirty="0" smtClean="0"/>
              <a:t>)  </a:t>
            </a:r>
          </a:p>
          <a:p>
            <a:pPr marL="171450" indent="-171450">
              <a:buFontTx/>
              <a:buChar char="-"/>
            </a:pPr>
            <a:r>
              <a:rPr lang="en-US" baseline="0" dirty="0" smtClean="0"/>
              <a:t>Marriage: Viewed as critical, as a </a:t>
            </a:r>
            <a:r>
              <a:rPr lang="en-US" baseline="0" dirty="0" err="1" smtClean="0"/>
              <a:t>hinderance</a:t>
            </a:r>
            <a:r>
              <a:rPr lang="en-US" baseline="0" dirty="0" smtClean="0"/>
              <a:t> to ones progression. Who you chose to marry dictates quality of life later. </a:t>
            </a:r>
          </a:p>
          <a:p>
            <a:pPr marL="171450" indent="-171450">
              <a:buFontTx/>
              <a:buChar char="-"/>
            </a:pPr>
            <a:r>
              <a:rPr lang="en-US" baseline="0" dirty="0" smtClean="0"/>
              <a:t>What are Manorial court records (hint at MC choice): Records of the local court, manorial lord had to prove justice for tenants. A customary farm had to attend this for minor civil </a:t>
            </a:r>
            <a:r>
              <a:rPr lang="en-US" baseline="0" dirty="0" err="1" smtClean="0"/>
              <a:t>felonie</a:t>
            </a:r>
            <a:r>
              <a:rPr lang="en-US" baseline="0" dirty="0" smtClean="0"/>
              <a:t>. Only males were required to attend the court </a:t>
            </a:r>
          </a:p>
          <a:p>
            <a:pPr marL="171450" indent="-171450">
              <a:buFontTx/>
              <a:buChar char="-"/>
            </a:pPr>
            <a:r>
              <a:rPr lang="en-US" baseline="0" dirty="0" smtClean="0"/>
              <a:t>Stewart (rep of landlord) represented </a:t>
            </a:r>
            <a:r>
              <a:rPr lang="en-US" baseline="0" dirty="0" err="1" smtClean="0"/>
              <a:t>interets</a:t>
            </a:r>
            <a:r>
              <a:rPr lang="en-US" baseline="0" dirty="0" smtClean="0"/>
              <a:t> of landlord but </a:t>
            </a:r>
            <a:r>
              <a:rPr lang="en-US" baseline="0" dirty="0" err="1" smtClean="0"/>
              <a:t>didn</a:t>
            </a:r>
            <a:r>
              <a:rPr lang="fr-FR" baseline="0" dirty="0" smtClean="0"/>
              <a:t>’</a:t>
            </a:r>
            <a:r>
              <a:rPr lang="en-US" baseline="0" dirty="0" smtClean="0"/>
              <a:t>t have any legal authority in the court. The jury of the 12 male serfs actually ran the court and how did they become jurors, they were elected by other male tenants in the village (shows democracy but </a:t>
            </a:r>
            <a:r>
              <a:rPr lang="en-US" baseline="0" dirty="0" err="1" smtClean="0"/>
              <a:t>exlusion</a:t>
            </a:r>
            <a:r>
              <a:rPr lang="en-US" baseline="0" dirty="0" smtClean="0"/>
              <a:t> of women)  </a:t>
            </a:r>
          </a:p>
          <a:p>
            <a:pPr marL="171450" indent="-171450">
              <a:buFontTx/>
              <a:buChar char="-"/>
            </a:pPr>
            <a:r>
              <a:rPr lang="en-US" baseline="0" dirty="0" smtClean="0"/>
              <a:t>Jurors were a legislative body-&gt; Would devise laws regarding the division of land etc….. </a:t>
            </a:r>
          </a:p>
          <a:p>
            <a:pPr marL="171450" indent="-171450">
              <a:buFontTx/>
              <a:buChar char="-"/>
            </a:pPr>
            <a:r>
              <a:rPr lang="en-US" baseline="0" dirty="0" smtClean="0"/>
              <a:t>Inheritance was often left to their children. After that…. More was left to friends than extended family. Friends rather than family were named as executors of states. This indicates: neighbors and friends mattered more in some ways compared to extended families. Community came 2</a:t>
            </a:r>
            <a:r>
              <a:rPr lang="en-US" baseline="30000" dirty="0" smtClean="0"/>
              <a:t>nd</a:t>
            </a:r>
            <a:r>
              <a:rPr lang="en-US" baseline="0" dirty="0" smtClean="0"/>
              <a:t> to nuclear family  </a:t>
            </a:r>
          </a:p>
          <a:p>
            <a:pPr marL="171450" indent="-171450">
              <a:buFontTx/>
              <a:buChar char="-"/>
            </a:pPr>
            <a:r>
              <a:rPr lang="en-US" baseline="0" dirty="0" smtClean="0"/>
              <a:t>Importance of entertainment for serfs: 1) Archery-&gt; Had to practice archery 1 day a week. There were contests for fun 2) Team sports-&gt; Importance of community, run by groups for entire cities.. </a:t>
            </a:r>
            <a:r>
              <a:rPr lang="en-US" baseline="0" dirty="0" err="1" smtClean="0"/>
              <a:t>Eg</a:t>
            </a:r>
            <a:r>
              <a:rPr lang="en-US" baseline="0" dirty="0" smtClean="0"/>
              <a:t> a form of rugby 3) Swimming and water sports among serfs, elites thought it was a bad practice. WRESTLING is the MOST popular sport… had names for certain </a:t>
            </a:r>
            <a:r>
              <a:rPr lang="en-US" baseline="0" dirty="0" err="1" smtClean="0"/>
              <a:t>wreslting</a:t>
            </a:r>
            <a:r>
              <a:rPr lang="en-US" baseline="0" dirty="0" smtClean="0"/>
              <a:t> moves.. </a:t>
            </a:r>
            <a:r>
              <a:rPr lang="en-US" baseline="0" dirty="0" err="1" smtClean="0"/>
              <a:t>Etc</a:t>
            </a:r>
            <a:r>
              <a:rPr lang="en-US" baseline="0" dirty="0" smtClean="0"/>
              <a:t> </a:t>
            </a:r>
          </a:p>
          <a:p>
            <a:pPr marL="171450" indent="-171450">
              <a:buFontTx/>
              <a:buChar char="-"/>
            </a:pPr>
            <a:endParaRPr lang="en-US" baseline="0" dirty="0" smtClean="0"/>
          </a:p>
          <a:p>
            <a:pPr marL="171450" indent="-171450">
              <a:buFontTx/>
              <a:buChar char="-"/>
            </a:pPr>
            <a:endParaRPr lang="en-US" baseline="0" dirty="0" smtClean="0"/>
          </a:p>
          <a:p>
            <a:pPr marL="171450" indent="-171450">
              <a:buFontTx/>
              <a:buChar char="-"/>
            </a:pPr>
            <a:endParaRPr lang="en-US" baseline="0" dirty="0" smtClean="0"/>
          </a:p>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5B3BB18D-74F3-E545-AE47-69B08E5AF0D0}" type="slidenum">
              <a:rPr lang="en-US" smtClean="0"/>
              <a:t>9</a:t>
            </a:fld>
            <a:endParaRPr lang="en-US"/>
          </a:p>
        </p:txBody>
      </p:sp>
    </p:spTree>
    <p:extLst>
      <p:ext uri="{BB962C8B-B14F-4D97-AF65-F5344CB8AC3E}">
        <p14:creationId xmlns:p14="http://schemas.microsoft.com/office/powerpoint/2010/main" val="860579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Village communities were</a:t>
            </a:r>
            <a:r>
              <a:rPr lang="en-US" baseline="0" dirty="0" smtClean="0"/>
              <a:t> quite populous and </a:t>
            </a:r>
            <a:r>
              <a:rPr lang="en-US" baseline="0" dirty="0" err="1" smtClean="0"/>
              <a:t>democractic</a:t>
            </a:r>
            <a:r>
              <a:rPr lang="en-US" baseline="0" dirty="0" smtClean="0"/>
              <a:t>-&gt; Males passed village by laws, dictated </a:t>
            </a:r>
            <a:r>
              <a:rPr lang="en-US" baseline="0" smtClean="0"/>
              <a:t>agricultural resources. </a:t>
            </a:r>
            <a:endParaRPr lang="en-US"/>
          </a:p>
        </p:txBody>
      </p:sp>
      <p:sp>
        <p:nvSpPr>
          <p:cNvPr id="4" name="Slide Number Placeholder 3"/>
          <p:cNvSpPr>
            <a:spLocks noGrp="1"/>
          </p:cNvSpPr>
          <p:nvPr>
            <p:ph type="sldNum" sz="quarter" idx="10"/>
          </p:nvPr>
        </p:nvSpPr>
        <p:spPr/>
        <p:txBody>
          <a:bodyPr/>
          <a:lstStyle/>
          <a:p>
            <a:fld id="{5B3BB18D-74F3-E545-AE47-69B08E5AF0D0}" type="slidenum">
              <a:rPr lang="en-US" smtClean="0"/>
              <a:t>10</a:t>
            </a:fld>
            <a:endParaRPr lang="en-US"/>
          </a:p>
        </p:txBody>
      </p:sp>
    </p:spTree>
    <p:extLst>
      <p:ext uri="{BB962C8B-B14F-4D97-AF65-F5344CB8AC3E}">
        <p14:creationId xmlns:p14="http://schemas.microsoft.com/office/powerpoint/2010/main" val="33153019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B65350D2-F8EA-4CEE-BFB9-11FE29EA10F3}" type="datetimeFigureOut">
              <a:rPr lang="en-CA" smtClean="0"/>
              <a:pPr/>
              <a:t>15-09-21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B9D539A-12BC-4643-95BE-F332C4ACC2AD}" type="slidenum">
              <a:rPr lang="en-CA" smtClean="0"/>
              <a:pPr/>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65350D2-F8EA-4CEE-BFB9-11FE29EA10F3}" type="datetimeFigureOut">
              <a:rPr lang="en-CA" smtClean="0"/>
              <a:pPr/>
              <a:t>15-09-21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B9D539A-12BC-4643-95BE-F332C4ACC2AD}" type="slidenum">
              <a:rPr lang="en-CA" smtClean="0"/>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5350D2-F8EA-4CEE-BFB9-11FE29EA10F3}" type="datetimeFigureOut">
              <a:rPr lang="en-CA" smtClean="0"/>
              <a:pPr/>
              <a:t>15-09-21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B9D539A-12BC-4643-95BE-F332C4ACC2AD}" type="slidenum">
              <a:rPr lang="en-CA" smtClean="0"/>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B65350D2-F8EA-4CEE-BFB9-11FE29EA10F3}" type="datetimeFigureOut">
              <a:rPr lang="en-CA" smtClean="0"/>
              <a:pPr/>
              <a:t>15-09-21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0B9D539A-12BC-4643-95BE-F332C4ACC2AD}" type="slidenum">
              <a:rPr lang="en-CA" smtClean="0"/>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B65350D2-F8EA-4CEE-BFB9-11FE29EA10F3}" type="datetimeFigureOut">
              <a:rPr lang="en-CA" smtClean="0"/>
              <a:pPr/>
              <a:t>15-09-21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0B9D539A-12BC-4643-95BE-F332C4ACC2AD}" type="slidenum">
              <a:rPr lang="en-CA" smtClean="0"/>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B65350D2-F8EA-4CEE-BFB9-11FE29EA10F3}" type="datetimeFigureOut">
              <a:rPr lang="en-CA" smtClean="0"/>
              <a:pPr/>
              <a:t>15-09-21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0B9D539A-12BC-4643-95BE-F332C4ACC2AD}" type="slidenum">
              <a:rPr lang="en-CA" smtClean="0"/>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5350D2-F8EA-4CEE-BFB9-11FE29EA10F3}" type="datetimeFigureOut">
              <a:rPr lang="en-CA" smtClean="0"/>
              <a:pPr/>
              <a:t>15-09-21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0B9D539A-12BC-4643-95BE-F332C4ACC2AD}"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5350D2-F8EA-4CEE-BFB9-11FE29EA10F3}" type="datetimeFigureOut">
              <a:rPr lang="en-CA" smtClean="0"/>
              <a:pPr/>
              <a:t>15-09-21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0B9D539A-12BC-4643-95BE-F332C4ACC2AD}" type="slidenum">
              <a:rPr lang="en-CA" smtClean="0"/>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5350D2-F8EA-4CEE-BFB9-11FE29EA10F3}" type="datetimeFigureOut">
              <a:rPr lang="en-CA" smtClean="0"/>
              <a:pPr/>
              <a:t>15-09-21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0B9D539A-12BC-4643-95BE-F332C4ACC2AD}" type="slidenum">
              <a:rPr lang="en-CA" smtClean="0"/>
              <a:pPr/>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65350D2-F8EA-4CEE-BFB9-11FE29EA10F3}" type="datetimeFigureOut">
              <a:rPr lang="en-CA" smtClean="0"/>
              <a:pPr/>
              <a:t>15-09-21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B9D539A-12BC-4643-95BE-F332C4ACC2AD}"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65350D2-F8EA-4CEE-BFB9-11FE29EA10F3}" type="datetimeFigureOut">
              <a:rPr lang="en-CA" smtClean="0"/>
              <a:pPr/>
              <a:t>15-09-21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B9D539A-12BC-4643-95BE-F332C4ACC2AD}" type="slidenum">
              <a:rPr lang="en-CA" smtClean="0"/>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5350D2-F8EA-4CEE-BFB9-11FE29EA10F3}" type="datetimeFigureOut">
              <a:rPr lang="en-CA" smtClean="0"/>
              <a:pPr/>
              <a:t>15-09-21</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9D539A-12BC-4643-95BE-F332C4ACC2AD}"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
            <a:ext cx="7772400" cy="2996952"/>
          </a:xfrm>
        </p:spPr>
        <p:txBody>
          <a:bodyPr/>
          <a:lstStyle/>
          <a:p>
            <a:r>
              <a:rPr lang="en-CA" b="1" dirty="0" smtClean="0"/>
              <a:t>No Lies—Not Impoverished </a:t>
            </a:r>
            <a:br>
              <a:rPr lang="en-CA" b="1" dirty="0" smtClean="0"/>
            </a:br>
            <a:r>
              <a:rPr lang="en-CA" b="1" dirty="0" smtClean="0"/>
              <a:t>Nor Oppressed!  The Life of a</a:t>
            </a:r>
            <a:br>
              <a:rPr lang="en-CA" b="1" dirty="0" smtClean="0"/>
            </a:br>
            <a:r>
              <a:rPr lang="en-CA" b="1" dirty="0" smtClean="0"/>
              <a:t>Male English “</a:t>
            </a:r>
            <a:r>
              <a:rPr lang="en-CA" b="1" dirty="0" err="1" smtClean="0"/>
              <a:t>Serf”Farmer</a:t>
            </a:r>
            <a:endParaRPr lang="en-CA" b="1" dirty="0"/>
          </a:p>
        </p:txBody>
      </p:sp>
      <p:sp>
        <p:nvSpPr>
          <p:cNvPr id="3" name="Subtitle 2"/>
          <p:cNvSpPr>
            <a:spLocks noGrp="1"/>
          </p:cNvSpPr>
          <p:nvPr>
            <p:ph type="subTitle" idx="1"/>
          </p:nvPr>
        </p:nvSpPr>
        <p:spPr/>
        <p:txBody>
          <a:bodyPr/>
          <a:lstStyle/>
          <a:p>
            <a:endParaRPr lang="en-CA" dirty="0"/>
          </a:p>
        </p:txBody>
      </p:sp>
      <p:sp>
        <p:nvSpPr>
          <p:cNvPr id="5" name="Subtitle 4"/>
          <p:cNvSpPr>
            <a:spLocks noGrp="1"/>
          </p:cNvSpPr>
          <p:nvPr>
            <p:ph type="subTitle" idx="1"/>
          </p:nvPr>
        </p:nvSpPr>
        <p:spPr/>
        <p:txBody>
          <a:bodyPr/>
          <a:lstStyle/>
          <a:p>
            <a:endParaRPr lang="en-CA"/>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b="1" dirty="0" smtClean="0"/>
              <a:t>Popular Conceptions of Serfdom</a:t>
            </a:r>
            <a:endParaRPr lang="en-CA" b="1" dirty="0"/>
          </a:p>
        </p:txBody>
      </p:sp>
      <p:sp>
        <p:nvSpPr>
          <p:cNvPr id="3" name="Content Placeholder 2"/>
          <p:cNvSpPr>
            <a:spLocks noGrp="1"/>
          </p:cNvSpPr>
          <p:nvPr>
            <p:ph idx="1"/>
          </p:nvPr>
        </p:nvSpPr>
        <p:spPr>
          <a:xfrm>
            <a:off x="457200" y="2060848"/>
            <a:ext cx="8229600" cy="4065315"/>
          </a:xfrm>
        </p:spPr>
        <p:txBody>
          <a:bodyPr/>
          <a:lstStyle/>
          <a:p>
            <a:r>
              <a:rPr lang="en-CA" dirty="0" smtClean="0"/>
              <a:t>Serfs are impoverished, helpless, oppressed and tethered to the land (times were bad in the dark ages!)</a:t>
            </a:r>
            <a:endParaRPr lang="en-CA" dirty="0"/>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8085584" cy="1143000"/>
          </a:xfrm>
        </p:spPr>
        <p:txBody>
          <a:bodyPr>
            <a:normAutofit fontScale="90000"/>
          </a:bodyPr>
          <a:lstStyle/>
          <a:p>
            <a:pPr algn="l"/>
            <a:r>
              <a:rPr lang="en-CA" b="1" dirty="0" smtClean="0"/>
              <a:t>What is Serfdom and When Did it Exist?</a:t>
            </a:r>
            <a:endParaRPr lang="en-CA" b="1" dirty="0"/>
          </a:p>
        </p:txBody>
      </p:sp>
      <p:sp>
        <p:nvSpPr>
          <p:cNvPr id="3" name="Content Placeholder 2"/>
          <p:cNvSpPr>
            <a:spLocks noGrp="1"/>
          </p:cNvSpPr>
          <p:nvPr>
            <p:ph idx="1"/>
          </p:nvPr>
        </p:nvSpPr>
        <p:spPr>
          <a:xfrm>
            <a:off x="457200" y="1916832"/>
            <a:ext cx="8229600" cy="4941168"/>
          </a:xfrm>
        </p:spPr>
        <p:txBody>
          <a:bodyPr>
            <a:normAutofit lnSpcReduction="10000"/>
          </a:bodyPr>
          <a:lstStyle/>
          <a:p>
            <a:r>
              <a:rPr lang="en-CA" dirty="0" smtClean="0"/>
              <a:t>It is a legal status, the third one in the middle ages</a:t>
            </a:r>
            <a:endParaRPr lang="en-CA" dirty="0"/>
          </a:p>
          <a:p>
            <a:r>
              <a:rPr lang="en-CA" dirty="0" smtClean="0"/>
              <a:t>It may have emerged in the 4th century (</a:t>
            </a:r>
            <a:r>
              <a:rPr lang="en-CA" i="1" dirty="0" err="1" smtClean="0"/>
              <a:t>coloni</a:t>
            </a:r>
            <a:r>
              <a:rPr lang="en-CA" dirty="0" smtClean="0"/>
              <a:t>) but it is definitely a practice by the 11th century (</a:t>
            </a:r>
            <a:r>
              <a:rPr lang="en-CA" i="1" dirty="0" err="1" smtClean="0"/>
              <a:t>villein</a:t>
            </a:r>
            <a:r>
              <a:rPr lang="en-CA" dirty="0" smtClean="0"/>
              <a:t>, </a:t>
            </a:r>
            <a:r>
              <a:rPr lang="en-CA" i="1" dirty="0" err="1" smtClean="0"/>
              <a:t>nativi</a:t>
            </a:r>
            <a:r>
              <a:rPr lang="en-CA" dirty="0" smtClean="0"/>
              <a:t>, customary tenants; </a:t>
            </a:r>
            <a:r>
              <a:rPr lang="en-CA" dirty="0" err="1" smtClean="0"/>
              <a:t>Domesday</a:t>
            </a:r>
            <a:r>
              <a:rPr lang="en-CA" dirty="0" smtClean="0"/>
              <a:t> Book of 1086; </a:t>
            </a:r>
          </a:p>
          <a:p>
            <a:r>
              <a:rPr lang="en-CA" dirty="0" smtClean="0"/>
              <a:t>Serfs might pay rent in the form of labor or cash or a combination of labor and cash</a:t>
            </a:r>
            <a:endParaRPr lang="en-CA" dirty="0"/>
          </a:p>
          <a:p>
            <a:r>
              <a:rPr lang="en-CA" dirty="0" smtClean="0"/>
              <a:t>It disappeared over the course of the 13</a:t>
            </a:r>
            <a:r>
              <a:rPr lang="en-CA" baseline="30000" dirty="0" smtClean="0"/>
              <a:t>th</a:t>
            </a:r>
            <a:r>
              <a:rPr lang="en-CA" dirty="0" smtClean="0"/>
              <a:t> and 14</a:t>
            </a:r>
            <a:r>
              <a:rPr lang="en-CA" baseline="30000" dirty="0" smtClean="0"/>
              <a:t>th</a:t>
            </a:r>
            <a:r>
              <a:rPr lang="en-CA" dirty="0" smtClean="0"/>
              <a:t> centuries in western Europe</a:t>
            </a:r>
            <a:endParaRPr lang="en-CA" dirty="0"/>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916832"/>
          </a:xfrm>
        </p:spPr>
        <p:txBody>
          <a:bodyPr>
            <a:normAutofit fontScale="90000"/>
          </a:bodyPr>
          <a:lstStyle/>
          <a:p>
            <a:pPr algn="l"/>
            <a:r>
              <a:rPr lang="en-CA" b="1" dirty="0" smtClean="0"/>
              <a:t>How Did Popular Ideas About Serfdom Develop and What are Their Historical Implications?</a:t>
            </a:r>
            <a:endParaRPr lang="en-CA" b="1" dirty="0"/>
          </a:p>
        </p:txBody>
      </p:sp>
      <p:sp>
        <p:nvSpPr>
          <p:cNvPr id="3" name="Content Placeholder 2"/>
          <p:cNvSpPr>
            <a:spLocks noGrp="1"/>
          </p:cNvSpPr>
          <p:nvPr>
            <p:ph idx="1"/>
          </p:nvPr>
        </p:nvSpPr>
        <p:spPr>
          <a:xfrm>
            <a:off x="457200" y="2060848"/>
            <a:ext cx="8229600" cy="4797152"/>
          </a:xfrm>
        </p:spPr>
        <p:txBody>
          <a:bodyPr>
            <a:normAutofit/>
          </a:bodyPr>
          <a:lstStyle/>
          <a:p>
            <a:r>
              <a:rPr lang="en-CA" dirty="0" smtClean="0"/>
              <a:t>Origins lie in the 19</a:t>
            </a:r>
            <a:r>
              <a:rPr lang="en-CA" baseline="30000" dirty="0" smtClean="0"/>
              <a:t>th</a:t>
            </a:r>
            <a:r>
              <a:rPr lang="en-CA" dirty="0" smtClean="0"/>
              <a:t> century, with the first historians of the middle ages (Maitland, Maine; legal jurisprudence)</a:t>
            </a:r>
            <a:endParaRPr lang="en-CA" dirty="0"/>
          </a:p>
          <a:p>
            <a:r>
              <a:rPr lang="en-CA" dirty="0" smtClean="0"/>
              <a:t>19</a:t>
            </a:r>
            <a:r>
              <a:rPr lang="en-CA" baseline="30000" dirty="0" smtClean="0"/>
              <a:t>th</a:t>
            </a:r>
            <a:r>
              <a:rPr lang="en-CA" dirty="0" smtClean="0"/>
              <a:t> century bleak perspective on serfdom</a:t>
            </a:r>
            <a:endParaRPr lang="en-CA" dirty="0"/>
          </a:p>
          <a:p>
            <a:r>
              <a:rPr lang="en-CA" dirty="0" smtClean="0"/>
              <a:t>Why did they develop this negative view on serfdom?; 19</a:t>
            </a:r>
            <a:r>
              <a:rPr lang="en-CA" baseline="30000" dirty="0" smtClean="0"/>
              <a:t>th</a:t>
            </a:r>
            <a:r>
              <a:rPr lang="en-CA" dirty="0" smtClean="0"/>
              <a:t> century liberalism; medieval multiple land property rights; </a:t>
            </a:r>
          </a:p>
          <a:p>
            <a:r>
              <a:rPr lang="en-CA" dirty="0" smtClean="0"/>
              <a:t>What are the historical implications of these 19</a:t>
            </a:r>
            <a:r>
              <a:rPr lang="en-CA" baseline="30000" dirty="0" smtClean="0"/>
              <a:t>th</a:t>
            </a:r>
            <a:r>
              <a:rPr lang="en-CA" dirty="0" smtClean="0"/>
              <a:t> century views on serfdom?</a:t>
            </a:r>
            <a:endParaRPr lang="en-CA" dirty="0"/>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CA" b="1" dirty="0" smtClean="0"/>
              <a:t>What is the Current View of Serfdom and How Did it Develop?</a:t>
            </a:r>
            <a:endParaRPr lang="en-CA" b="1" dirty="0"/>
          </a:p>
        </p:txBody>
      </p:sp>
      <p:sp>
        <p:nvSpPr>
          <p:cNvPr id="3" name="Content Placeholder 2"/>
          <p:cNvSpPr>
            <a:spLocks noGrp="1"/>
          </p:cNvSpPr>
          <p:nvPr>
            <p:ph idx="1"/>
          </p:nvPr>
        </p:nvSpPr>
        <p:spPr>
          <a:xfrm>
            <a:off x="457200" y="1772816"/>
            <a:ext cx="8229600" cy="4824536"/>
          </a:xfrm>
        </p:spPr>
        <p:txBody>
          <a:bodyPr>
            <a:normAutofit lnSpcReduction="10000"/>
          </a:bodyPr>
          <a:lstStyle/>
          <a:p>
            <a:r>
              <a:rPr lang="en-CA" dirty="0" smtClean="0"/>
              <a:t>Revisions to the old bleak view began in the 1960s, with the research of social historians who reconstructed daily life in medieval villages (W. O. Ault; J. Ambrose </a:t>
            </a:r>
            <a:r>
              <a:rPr lang="en-CA" dirty="0" err="1" smtClean="0"/>
              <a:t>Raftis</a:t>
            </a:r>
            <a:r>
              <a:rPr lang="en-CA" dirty="0" smtClean="0"/>
              <a:t>)</a:t>
            </a:r>
          </a:p>
          <a:p>
            <a:endParaRPr lang="en-CA" dirty="0"/>
          </a:p>
          <a:p>
            <a:r>
              <a:rPr lang="en-CA" dirty="0" smtClean="0"/>
              <a:t>New understanding of serfdom</a:t>
            </a:r>
          </a:p>
          <a:p>
            <a:endParaRPr lang="en-CA" dirty="0"/>
          </a:p>
          <a:p>
            <a:r>
              <a:rPr lang="en-CA" dirty="0" smtClean="0"/>
              <a:t>Why did such innovative work emerge at this time?</a:t>
            </a:r>
            <a:endParaRPr lang="en-CA"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CA" b="1" dirty="0" smtClean="0"/>
              <a:t>What is the Economic Life of a Serf?</a:t>
            </a:r>
            <a:endParaRPr lang="en-CA" b="1" dirty="0"/>
          </a:p>
        </p:txBody>
      </p:sp>
      <p:sp>
        <p:nvSpPr>
          <p:cNvPr id="3" name="Content Placeholder 2"/>
          <p:cNvSpPr>
            <a:spLocks noGrp="1"/>
          </p:cNvSpPr>
          <p:nvPr>
            <p:ph idx="1"/>
          </p:nvPr>
        </p:nvSpPr>
        <p:spPr/>
        <p:txBody>
          <a:bodyPr>
            <a:normAutofit lnSpcReduction="10000"/>
          </a:bodyPr>
          <a:lstStyle/>
          <a:p>
            <a:r>
              <a:rPr lang="en-CA" dirty="0" smtClean="0"/>
              <a:t>Not exploited unto poverty by manorial lords: The levels of customary cash payments remained frozen over time.</a:t>
            </a:r>
          </a:p>
          <a:p>
            <a:endParaRPr lang="en-CA" dirty="0"/>
          </a:p>
          <a:p>
            <a:r>
              <a:rPr lang="en-CA" dirty="0" smtClean="0"/>
              <a:t>Revising the old beliefs about labor rents (not high nor rising)</a:t>
            </a:r>
          </a:p>
          <a:p>
            <a:endParaRPr lang="en-CA" dirty="0"/>
          </a:p>
          <a:p>
            <a:r>
              <a:rPr lang="en-CA" dirty="0" smtClean="0"/>
              <a:t>New perspective:  serfdom benefitted both customary tenant and manorial landlord</a:t>
            </a:r>
            <a:endParaRPr lang="en-CA"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48680"/>
          </a:xfrm>
        </p:spPr>
        <p:txBody>
          <a:bodyPr>
            <a:noAutofit/>
          </a:bodyPr>
          <a:lstStyle/>
          <a:p>
            <a:r>
              <a:rPr lang="en-CA" sz="2800" b="1" dirty="0" smtClean="0"/>
              <a:t>Labor Rents in Shillington</a:t>
            </a:r>
            <a:endParaRPr lang="en-CA" sz="2800" b="1" dirty="0"/>
          </a:p>
        </p:txBody>
      </p:sp>
      <p:sp>
        <p:nvSpPr>
          <p:cNvPr id="3" name="Content Placeholder 2"/>
          <p:cNvSpPr>
            <a:spLocks noGrp="1"/>
          </p:cNvSpPr>
          <p:nvPr>
            <p:ph idx="1"/>
          </p:nvPr>
        </p:nvSpPr>
        <p:spPr>
          <a:xfrm>
            <a:off x="457200" y="620688"/>
            <a:ext cx="8229600" cy="6408712"/>
          </a:xfrm>
        </p:spPr>
        <p:txBody>
          <a:bodyPr>
            <a:normAutofit fontScale="77500" lnSpcReduction="20000"/>
          </a:bodyPr>
          <a:lstStyle/>
          <a:p>
            <a:pPr>
              <a:lnSpc>
                <a:spcPct val="80000"/>
              </a:lnSpc>
            </a:pPr>
            <a:r>
              <a:rPr lang="en-US" dirty="0" err="1" smtClean="0"/>
              <a:t>Galfred</a:t>
            </a:r>
            <a:r>
              <a:rPr lang="en-US" dirty="0" smtClean="0"/>
              <a:t> in the Meadow holds one </a:t>
            </a:r>
            <a:r>
              <a:rPr lang="en-US" dirty="0" err="1" smtClean="0"/>
              <a:t>virgate</a:t>
            </a:r>
            <a:r>
              <a:rPr lang="en-US" dirty="0" smtClean="0"/>
              <a:t>…for which he will work from the feast of </a:t>
            </a:r>
            <a:r>
              <a:rPr lang="en-US" dirty="0" err="1" smtClean="0"/>
              <a:t>Michaelmas</a:t>
            </a:r>
            <a:r>
              <a:rPr lang="en-US" dirty="0" smtClean="0"/>
              <a:t> [29 September] until Christmas, in each week for two days on Monday and Wednesday, except that each third week he will work for four days, namely on Monday, Tuesday, Wednesday and Thursday, however the four </a:t>
            </a:r>
            <a:r>
              <a:rPr lang="en-US" i="1" dirty="0" smtClean="0"/>
              <a:t>opera </a:t>
            </a:r>
            <a:r>
              <a:rPr lang="en-US" dirty="0" smtClean="0"/>
              <a:t>[works] are to be completed before noon, on each Friday he will plough, and work thus continually until Christmas, at whatever type of work the lord wishes…..</a:t>
            </a:r>
          </a:p>
          <a:p>
            <a:pPr>
              <a:lnSpc>
                <a:spcPct val="80000"/>
              </a:lnSpc>
            </a:pPr>
            <a:r>
              <a:rPr lang="en-US" dirty="0" smtClean="0"/>
              <a:t>In ditching, he will repair a ditch making it one </a:t>
            </a:r>
            <a:r>
              <a:rPr lang="en-US" i="1" dirty="0" err="1" smtClean="0"/>
              <a:t>bescate</a:t>
            </a:r>
            <a:r>
              <a:rPr lang="en-US" i="1" dirty="0" smtClean="0"/>
              <a:t> </a:t>
            </a:r>
            <a:r>
              <a:rPr lang="en-US" dirty="0" smtClean="0"/>
              <a:t>deep and two and one-half perches in length for one work.</a:t>
            </a:r>
          </a:p>
          <a:p>
            <a:pPr>
              <a:lnSpc>
                <a:spcPct val="80000"/>
              </a:lnSpc>
            </a:pPr>
            <a:r>
              <a:rPr lang="en-US" dirty="0" smtClean="0"/>
              <a:t>In the </a:t>
            </a:r>
            <a:r>
              <a:rPr lang="en-US" dirty="0" err="1" smtClean="0"/>
              <a:t>virgates</a:t>
            </a:r>
            <a:r>
              <a:rPr lang="en-US" dirty="0" smtClean="0"/>
              <a:t>, he will make a ditch measuring three feet deep, one perch long and five feet wide for one work.</a:t>
            </a:r>
          </a:p>
          <a:p>
            <a:pPr>
              <a:lnSpc>
                <a:spcPct val="80000"/>
              </a:lnSpc>
            </a:pPr>
            <a:r>
              <a:rPr lang="en-US" dirty="0" smtClean="0"/>
              <a:t>In the woods, he will cut five baskets of thorns, when ordered, which he will carry for one work, likewise he will carry five baskets of sticks, with the	exception of ash, oak or apple trees.</a:t>
            </a:r>
          </a:p>
          <a:p>
            <a:pPr>
              <a:lnSpc>
                <a:spcPct val="80000"/>
              </a:lnSpc>
            </a:pPr>
            <a:r>
              <a:rPr lang="en-US" dirty="0" smtClean="0"/>
              <a:t>And, he will collect two baskets of well-cleaned sticks which he will carry, when ordered, for one work.</a:t>
            </a:r>
          </a:p>
          <a:p>
            <a:pPr>
              <a:lnSpc>
                <a:spcPct val="80000"/>
              </a:lnSpc>
            </a:pPr>
            <a:r>
              <a:rPr lang="en-US" dirty="0" smtClean="0"/>
              <a:t>And he ploughs a </a:t>
            </a:r>
            <a:r>
              <a:rPr lang="en-US" i="1" dirty="0" err="1" smtClean="0"/>
              <a:t>sellion</a:t>
            </a:r>
            <a:r>
              <a:rPr lang="en-US" dirty="0" smtClean="0"/>
              <a:t> [half-acre] with his </a:t>
            </a:r>
            <a:r>
              <a:rPr lang="en-US" dirty="0" err="1" smtClean="0"/>
              <a:t>neighbour</a:t>
            </a:r>
            <a:r>
              <a:rPr lang="en-US" dirty="0" smtClean="0"/>
              <a:t>, in a place assigned to him, just as it lies in the furlong, for the </a:t>
            </a:r>
            <a:r>
              <a:rPr lang="en-US" dirty="0" err="1" smtClean="0"/>
              <a:t>ploughing</a:t>
            </a:r>
            <a:r>
              <a:rPr lang="en-US" dirty="0" smtClean="0"/>
              <a:t> of a day.</a:t>
            </a:r>
          </a:p>
          <a:p>
            <a:pPr>
              <a:lnSpc>
                <a:spcPct val="80000"/>
              </a:lnSpc>
            </a:pPr>
            <a:r>
              <a:rPr lang="en-US" dirty="0" smtClean="0"/>
              <a:t>He will harrow the aforementioned </a:t>
            </a:r>
            <a:r>
              <a:rPr lang="en-US" i="1" dirty="0" err="1" smtClean="0"/>
              <a:t>sellion</a:t>
            </a:r>
            <a:r>
              <a:rPr lang="en-US" dirty="0" smtClean="0"/>
              <a:t>, and he will be quit of one work.</a:t>
            </a:r>
            <a:endParaRPr lang="en-CA"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CA" b="1" dirty="0" smtClean="0"/>
              <a:t>Productivity and Profits on Customary Farms</a:t>
            </a:r>
            <a:endParaRPr lang="en-CA" b="1" dirty="0"/>
          </a:p>
        </p:txBody>
      </p:sp>
      <p:sp>
        <p:nvSpPr>
          <p:cNvPr id="3" name="Content Placeholder 2"/>
          <p:cNvSpPr>
            <a:spLocks noGrp="1"/>
          </p:cNvSpPr>
          <p:nvPr>
            <p:ph idx="1"/>
          </p:nvPr>
        </p:nvSpPr>
        <p:spPr>
          <a:xfrm>
            <a:off x="457200" y="1600200"/>
            <a:ext cx="8229600" cy="4997152"/>
          </a:xfrm>
        </p:spPr>
        <p:txBody>
          <a:bodyPr>
            <a:normAutofit/>
          </a:bodyPr>
          <a:lstStyle/>
          <a:p>
            <a:r>
              <a:rPr lang="en-CA" dirty="0" smtClean="0"/>
              <a:t>The institution of the open fields (context for farming); furlongs; strips</a:t>
            </a:r>
            <a:endParaRPr lang="en-CA" dirty="0"/>
          </a:p>
          <a:p>
            <a:r>
              <a:rPr lang="en-CA" dirty="0" smtClean="0"/>
              <a:t>Medieval land and labor productivity relatively high</a:t>
            </a:r>
            <a:endParaRPr lang="en-CA" dirty="0"/>
          </a:p>
          <a:p>
            <a:r>
              <a:rPr lang="en-CA" dirty="0" smtClean="0"/>
              <a:t>Customary farmers’ incomes pretty good! </a:t>
            </a:r>
            <a:endParaRPr lang="en-CA"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b="1" dirty="0" smtClean="0"/>
              <a:t>What is the Social Life of a Serf?</a:t>
            </a:r>
            <a:endParaRPr lang="en-CA" b="1" dirty="0"/>
          </a:p>
        </p:txBody>
      </p:sp>
      <p:sp>
        <p:nvSpPr>
          <p:cNvPr id="3" name="Content Placeholder 2"/>
          <p:cNvSpPr>
            <a:spLocks noGrp="1"/>
          </p:cNvSpPr>
          <p:nvPr>
            <p:ph idx="1"/>
          </p:nvPr>
        </p:nvSpPr>
        <p:spPr/>
        <p:txBody>
          <a:bodyPr>
            <a:normAutofit fontScale="92500" lnSpcReduction="10000"/>
          </a:bodyPr>
          <a:lstStyle/>
          <a:p>
            <a:r>
              <a:rPr lang="en-CA" dirty="0" smtClean="0"/>
              <a:t>Childhood to adulthood (play and education)</a:t>
            </a:r>
          </a:p>
          <a:p>
            <a:endParaRPr lang="en-CA" dirty="0"/>
          </a:p>
          <a:p>
            <a:r>
              <a:rPr lang="en-CA" dirty="0" smtClean="0"/>
              <a:t>Many details of everyday life revealed in manorial court records; frankpledge or tithing system; hue and cry</a:t>
            </a:r>
          </a:p>
          <a:p>
            <a:endParaRPr lang="en-CA" dirty="0"/>
          </a:p>
          <a:p>
            <a:r>
              <a:rPr lang="en-CA" dirty="0" smtClean="0"/>
              <a:t>Social mobility and social relations</a:t>
            </a:r>
          </a:p>
          <a:p>
            <a:endParaRPr lang="en-CA" dirty="0"/>
          </a:p>
          <a:p>
            <a:r>
              <a:rPr lang="en-CA" dirty="0" smtClean="0"/>
              <a:t>Popular leisure pursuits</a:t>
            </a:r>
            <a:endParaRPr lang="en-CA"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CA" b="1" dirty="0" smtClean="0"/>
              <a:t>What was the Political Life of a Serf?</a:t>
            </a:r>
            <a:endParaRPr lang="en-CA" b="1" dirty="0"/>
          </a:p>
        </p:txBody>
      </p:sp>
      <p:sp>
        <p:nvSpPr>
          <p:cNvPr id="3" name="Content Placeholder 2"/>
          <p:cNvSpPr>
            <a:spLocks noGrp="1"/>
          </p:cNvSpPr>
          <p:nvPr>
            <p:ph idx="1"/>
          </p:nvPr>
        </p:nvSpPr>
        <p:spPr>
          <a:xfrm>
            <a:off x="457200" y="1600200"/>
            <a:ext cx="8229600" cy="4853136"/>
          </a:xfrm>
        </p:spPr>
        <p:txBody>
          <a:bodyPr/>
          <a:lstStyle/>
          <a:p>
            <a:r>
              <a:rPr lang="en-CA" dirty="0" smtClean="0"/>
              <a:t>Villages were democratic societies</a:t>
            </a:r>
          </a:p>
          <a:p>
            <a:endParaRPr lang="en-CA" dirty="0"/>
          </a:p>
          <a:p>
            <a:r>
              <a:rPr lang="en-CA" dirty="0" smtClean="0"/>
              <a:t>Political implications of populism helps promote limited and then completely democratic national government </a:t>
            </a:r>
          </a:p>
          <a:p>
            <a:endParaRPr lang="en-CA" dirty="0" smtClean="0"/>
          </a:p>
          <a:p>
            <a:endParaRPr lang="en-CA"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2924944"/>
          </a:xfrm>
        </p:spPr>
        <p:txBody>
          <a:bodyPr>
            <a:normAutofit/>
          </a:bodyPr>
          <a:lstStyle/>
          <a:p>
            <a:pPr algn="l"/>
            <a:r>
              <a:rPr lang="en-CA" b="1" dirty="0" smtClean="0"/>
              <a:t>What are the Historical Implications of This New Understanding of the Real Lives of Medieval Serfs?</a:t>
            </a:r>
            <a:endParaRPr lang="en-CA" b="1" dirty="0"/>
          </a:p>
        </p:txBody>
      </p:sp>
      <p:sp>
        <p:nvSpPr>
          <p:cNvPr id="5" name="Content Placeholder 4"/>
          <p:cNvSpPr>
            <a:spLocks noGrp="1"/>
          </p:cNvSpPr>
          <p:nvPr>
            <p:ph idx="1"/>
          </p:nvPr>
        </p:nvSpPr>
        <p:spPr>
          <a:xfrm>
            <a:off x="457200" y="2780928"/>
            <a:ext cx="8229600" cy="3744416"/>
          </a:xfrm>
        </p:spPr>
        <p:txBody>
          <a:bodyPr/>
          <a:lstStyle/>
          <a:p>
            <a:endParaRPr lang="en-CA"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5824</TotalTime>
  <Words>1609</Words>
  <Application>Microsoft Macintosh PowerPoint</Application>
  <PresentationFormat>On-screen Show (4:3)</PresentationFormat>
  <Paragraphs>85</Paragraphs>
  <Slides>11</Slides>
  <Notes>5</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No Lies—Not Impoverished  Nor Oppressed!  The Life of a Male English “Serf”Farmer</vt:lpstr>
      <vt:lpstr>Popular Conceptions of Serfdom</vt:lpstr>
      <vt:lpstr>What is Serfdom and When Did it Exist?</vt:lpstr>
      <vt:lpstr>How Did Popular Ideas About Serfdom Develop and What are Their Historical Implications?</vt:lpstr>
      <vt:lpstr>What is the Current View of Serfdom and How Did it Develop?</vt:lpstr>
      <vt:lpstr>What is the Economic Life of a Serf?</vt:lpstr>
      <vt:lpstr>Labor Rents in Shillington</vt:lpstr>
      <vt:lpstr>Productivity and Profits on Customary Farms</vt:lpstr>
      <vt:lpstr>What is the Social Life of a Serf?</vt:lpstr>
      <vt:lpstr>What was the Political Life of a Serf?</vt:lpstr>
      <vt:lpstr>What are the Historical Implications of This New Understanding of the Real Lives of Medieval Serfs?</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Lies—Not Impoverished  Nor Oppressed!  The Life of an English “Serf”Farmer</dc:title>
  <dc:creator>Eona</dc:creator>
  <cp:lastModifiedBy>Adam Levy</cp:lastModifiedBy>
  <cp:revision>48</cp:revision>
  <dcterms:created xsi:type="dcterms:W3CDTF">2014-01-13T00:22:02Z</dcterms:created>
  <dcterms:modified xsi:type="dcterms:W3CDTF">2015-09-25T18:01:07Z</dcterms:modified>
</cp:coreProperties>
</file>