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handoutMasterIdLst>
    <p:handoutMasterId r:id="rId34"/>
  </p:handoutMasterIdLst>
  <p:sldIdLst>
    <p:sldId id="256" r:id="rId2"/>
    <p:sldId id="271" r:id="rId3"/>
    <p:sldId id="272" r:id="rId4"/>
    <p:sldId id="286" r:id="rId5"/>
    <p:sldId id="259" r:id="rId6"/>
    <p:sldId id="260" r:id="rId7"/>
    <p:sldId id="261" r:id="rId8"/>
    <p:sldId id="263" r:id="rId9"/>
    <p:sldId id="287" r:id="rId10"/>
    <p:sldId id="288" r:id="rId11"/>
    <p:sldId id="289" r:id="rId12"/>
    <p:sldId id="290" r:id="rId13"/>
    <p:sldId id="305" r:id="rId14"/>
    <p:sldId id="297" r:id="rId15"/>
    <p:sldId id="304" r:id="rId16"/>
    <p:sldId id="265" r:id="rId17"/>
    <p:sldId id="306" r:id="rId18"/>
    <p:sldId id="274" r:id="rId19"/>
    <p:sldId id="266" r:id="rId20"/>
    <p:sldId id="298" r:id="rId21"/>
    <p:sldId id="299" r:id="rId22"/>
    <p:sldId id="275" r:id="rId23"/>
    <p:sldId id="273" r:id="rId24"/>
    <p:sldId id="281" r:id="rId25"/>
    <p:sldId id="280" r:id="rId26"/>
    <p:sldId id="291" r:id="rId27"/>
    <p:sldId id="292" r:id="rId28"/>
    <p:sldId id="293" r:id="rId29"/>
    <p:sldId id="294" r:id="rId30"/>
    <p:sldId id="295" r:id="rId31"/>
    <p:sldId id="296" r:id="rId3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12" autoAdjust="0"/>
    <p:restoredTop sz="87744" autoAdjust="0"/>
  </p:normalViewPr>
  <p:slideViewPr>
    <p:cSldViewPr>
      <p:cViewPr>
        <p:scale>
          <a:sx n="75" d="100"/>
          <a:sy n="75" d="100"/>
        </p:scale>
        <p:origin x="-1182" y="144"/>
      </p:cViewPr>
      <p:guideLst>
        <p:guide orient="horz" pos="2160"/>
        <p:guide pos="2880"/>
      </p:guideLst>
    </p:cSldViewPr>
  </p:slideViewPr>
  <p:notesTextViewPr>
    <p:cViewPr>
      <p:scale>
        <a:sx n="66" d="100"/>
        <a:sy n="66"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22531"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22532"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2533"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A797317D-3D2D-491E-A653-D5D47944CD15}" type="slidenum">
              <a:rPr lang="en-US"/>
              <a:pPr/>
              <a:t>‹#›</a:t>
            </a:fld>
            <a:endParaRPr lang="en-US"/>
          </a:p>
        </p:txBody>
      </p:sp>
    </p:spTree>
    <p:extLst>
      <p:ext uri="{BB962C8B-B14F-4D97-AF65-F5344CB8AC3E}">
        <p14:creationId xmlns:p14="http://schemas.microsoft.com/office/powerpoint/2010/main" val="169048032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10957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10957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0957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957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10957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ECD36D22-295A-4067-B073-9DB91C64B012}" type="slidenum">
              <a:rPr lang="en-US"/>
              <a:pPr/>
              <a:t>‹#›</a:t>
            </a:fld>
            <a:endParaRPr lang="en-US"/>
          </a:p>
        </p:txBody>
      </p:sp>
    </p:spTree>
    <p:extLst>
      <p:ext uri="{BB962C8B-B14F-4D97-AF65-F5344CB8AC3E}">
        <p14:creationId xmlns:p14="http://schemas.microsoft.com/office/powerpoint/2010/main" val="1344482520"/>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28BD09A-A5FF-492D-89E1-49AEDEE0B1D2}" type="slidenum">
              <a:rPr lang="en-US"/>
              <a:pPr/>
              <a:t>1</a:t>
            </a:fld>
            <a:endParaRPr lang="en-US"/>
          </a:p>
        </p:txBody>
      </p:sp>
      <p:sp>
        <p:nvSpPr>
          <p:cNvPr id="110594" name="Rectangle 2"/>
          <p:cNvSpPr>
            <a:spLocks noGrp="1" noRot="1" noChangeAspect="1" noChangeArrowheads="1" noTextEdit="1"/>
          </p:cNvSpPr>
          <p:nvPr>
            <p:ph type="sldImg"/>
          </p:nvPr>
        </p:nvSpPr>
        <p:spPr>
          <a:ln/>
        </p:spPr>
      </p:sp>
      <p:sp>
        <p:nvSpPr>
          <p:cNvPr id="11059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524F5E2-F7DD-4BC4-88BF-17E2315ACFEE}" type="slidenum">
              <a:rPr lang="en-US"/>
              <a:pPr/>
              <a:t>2</a:t>
            </a:fld>
            <a:endParaRPr lang="en-US"/>
          </a:p>
        </p:txBody>
      </p:sp>
      <p:sp>
        <p:nvSpPr>
          <p:cNvPr id="113666" name="Rectangle 2"/>
          <p:cNvSpPr>
            <a:spLocks noGrp="1" noRot="1" noChangeAspect="1" noChangeArrowheads="1" noTextEdit="1"/>
          </p:cNvSpPr>
          <p:nvPr>
            <p:ph type="sldImg"/>
          </p:nvPr>
        </p:nvSpPr>
        <p:spPr>
          <a:ln/>
        </p:spPr>
      </p:sp>
      <p:sp>
        <p:nvSpPr>
          <p:cNvPr id="113667" name="Rectangle 3"/>
          <p:cNvSpPr>
            <a:spLocks noGrp="1" noChangeArrowheads="1"/>
          </p:cNvSpPr>
          <p:nvPr>
            <p:ph type="body" idx="1"/>
          </p:nvPr>
        </p:nvSpPr>
        <p:spPr/>
        <p:txBody>
          <a:bodyPr/>
          <a:lstStyle/>
          <a:p>
            <a:r>
              <a:rPr lang="en-US" dirty="0" smtClean="0"/>
              <a:t>Some general characteristics</a:t>
            </a:r>
            <a:r>
              <a:rPr lang="en-US" baseline="0" dirty="0" smtClean="0"/>
              <a:t> of RDBPs: </a:t>
            </a:r>
          </a:p>
          <a:p>
            <a:r>
              <a:rPr lang="en-US" baseline="0" dirty="0" smtClean="0"/>
              <a:t>1) They are modular in nature; so the domains can be separated experimentally. This is an experiment used to do this. Gal 4 protein in yeast is a transcriptional activator; with the activation domain on top. Providing a </a:t>
            </a:r>
            <a:r>
              <a:rPr lang="en-US" baseline="0" dirty="0" err="1" smtClean="0"/>
              <a:t>dna</a:t>
            </a:r>
            <a:r>
              <a:rPr lang="en-US" baseline="0" dirty="0" smtClean="0"/>
              <a:t> construct and the Gal 4 protein will make Gal4 bind to its binding site and activate transcription. IN B they linked the activation domain of Al 4 linked to </a:t>
            </a:r>
            <a:r>
              <a:rPr lang="en-US" baseline="0" dirty="0" err="1" smtClean="0"/>
              <a:t>lex</a:t>
            </a:r>
            <a:r>
              <a:rPr lang="en-US" baseline="0" dirty="0" smtClean="0"/>
              <a:t> A binding domain; notice that that it will not bind to the gal 4 </a:t>
            </a:r>
            <a:r>
              <a:rPr lang="en-US" baseline="0" dirty="0" err="1" smtClean="0"/>
              <a:t>dna</a:t>
            </a:r>
            <a:r>
              <a:rPr lang="en-US" baseline="0" dirty="0" smtClean="0"/>
              <a:t> binding site and hence no transcription however if we use a similar </a:t>
            </a:r>
            <a:r>
              <a:rPr lang="en-US" baseline="0" dirty="0" err="1" smtClean="0"/>
              <a:t>dna</a:t>
            </a:r>
            <a:r>
              <a:rPr lang="en-US" baseline="0" dirty="0" smtClean="0"/>
              <a:t> construct with a </a:t>
            </a:r>
            <a:r>
              <a:rPr lang="en-US" baseline="0" dirty="0" err="1" smtClean="0"/>
              <a:t>lexA</a:t>
            </a:r>
            <a:r>
              <a:rPr lang="en-US" baseline="0" dirty="0" smtClean="0"/>
              <a:t> binding site instead it will bind to it and we will get beta </a:t>
            </a:r>
            <a:r>
              <a:rPr lang="en-US" baseline="0" dirty="0" err="1" smtClean="0"/>
              <a:t>glactosidase</a:t>
            </a:r>
            <a:r>
              <a:rPr lang="en-US" baseline="0" dirty="0" smtClean="0"/>
              <a:t> made. So this experiment shows that the domains can be </a:t>
            </a:r>
            <a:r>
              <a:rPr lang="en-US" baseline="0" dirty="0" err="1" smtClean="0"/>
              <a:t>seperated</a:t>
            </a:r>
            <a:r>
              <a:rPr lang="en-US" baseline="0" dirty="0" smtClean="0"/>
              <a:t> and linked together. </a:t>
            </a:r>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DD02911-5690-4AF9-A1C1-C9CAAFCC7B32}" type="slidenum">
              <a:rPr lang="en-US"/>
              <a:pPr/>
              <a:t>3</a:t>
            </a:fld>
            <a:endParaRPr lang="en-US"/>
          </a:p>
        </p:txBody>
      </p:sp>
      <p:sp>
        <p:nvSpPr>
          <p:cNvPr id="114690" name="Rectangle 2"/>
          <p:cNvSpPr>
            <a:spLocks noGrp="1" noRot="1" noChangeAspect="1" noChangeArrowheads="1" noTextEdit="1"/>
          </p:cNvSpPr>
          <p:nvPr>
            <p:ph type="sldImg"/>
          </p:nvPr>
        </p:nvSpPr>
        <p:spPr>
          <a:ln/>
        </p:spPr>
      </p:sp>
      <p:sp>
        <p:nvSpPr>
          <p:cNvPr id="114691" name="Rectangle 3"/>
          <p:cNvSpPr>
            <a:spLocks noGrp="1" noChangeArrowheads="1"/>
          </p:cNvSpPr>
          <p:nvPr>
            <p:ph type="body" idx="1"/>
          </p:nvPr>
        </p:nvSpPr>
        <p:spPr/>
        <p:txBody>
          <a:bodyPr/>
          <a:lstStyle/>
          <a:p>
            <a:r>
              <a:rPr lang="en-US" dirty="0" smtClean="0"/>
              <a:t>Some of these</a:t>
            </a:r>
            <a:r>
              <a:rPr lang="en-US" baseline="0" dirty="0" smtClean="0"/>
              <a:t> ways are shown here: </a:t>
            </a:r>
          </a:p>
          <a:p>
            <a:r>
              <a:rPr lang="en-US" baseline="0" dirty="0" smtClean="0"/>
              <a:t>A protein synthesized and goes to nucleus and binds </a:t>
            </a:r>
            <a:r>
              <a:rPr lang="en-US" baseline="0" dirty="0" err="1" smtClean="0"/>
              <a:t>dna</a:t>
            </a:r>
            <a:endParaRPr lang="en-US" baseline="0" dirty="0" smtClean="0"/>
          </a:p>
          <a:p>
            <a:r>
              <a:rPr lang="en-US" baseline="0" dirty="0" smtClean="0"/>
              <a:t>B ligand activates proteins which than binds </a:t>
            </a:r>
            <a:r>
              <a:rPr lang="en-US" baseline="0" dirty="0" err="1" smtClean="0"/>
              <a:t>dna</a:t>
            </a:r>
            <a:endParaRPr lang="en-US" baseline="0" dirty="0" smtClean="0"/>
          </a:p>
          <a:p>
            <a:r>
              <a:rPr lang="en-US" baseline="0" dirty="0" smtClean="0"/>
              <a:t>C phosphorylation </a:t>
            </a:r>
            <a:r>
              <a:rPr lang="en-US" baseline="0" dirty="0" err="1" smtClean="0"/>
              <a:t>acctivates</a:t>
            </a:r>
            <a:r>
              <a:rPr lang="en-US" baseline="0" dirty="0" smtClean="0"/>
              <a:t> protein and hence it can exert it’s function. </a:t>
            </a:r>
          </a:p>
          <a:p>
            <a:r>
              <a:rPr lang="en-US" baseline="0" dirty="0" smtClean="0"/>
              <a:t>D subunits must be assembled before RDBP can function. </a:t>
            </a:r>
          </a:p>
          <a:p>
            <a:r>
              <a:rPr lang="en-US" baseline="0" dirty="0" smtClean="0"/>
              <a:t>E inhibitor is phosphorylated and hence </a:t>
            </a:r>
            <a:r>
              <a:rPr lang="en-US" baseline="0" dirty="0" err="1" smtClean="0"/>
              <a:t>detatches</a:t>
            </a:r>
            <a:r>
              <a:rPr lang="en-US" baseline="0" dirty="0" smtClean="0"/>
              <a:t> the RDBP and frees it to do it’s function. </a:t>
            </a:r>
          </a:p>
          <a:p>
            <a:r>
              <a:rPr lang="en-US" baseline="0" dirty="0" smtClean="0"/>
              <a:t>F RDBP is made in cytoplasm than sequestered in cytoplasm by inhibitor and only once it is freed from inhibitor it can go to nucleus. </a:t>
            </a:r>
          </a:p>
          <a:p>
            <a:r>
              <a:rPr lang="en-US" baseline="0" dirty="0" smtClean="0"/>
              <a:t>G RDBP is bound to </a:t>
            </a:r>
            <a:r>
              <a:rPr lang="en-US" baseline="0" dirty="0" err="1" smtClean="0"/>
              <a:t>memebrane</a:t>
            </a:r>
            <a:r>
              <a:rPr lang="en-US" baseline="0" dirty="0" smtClean="0"/>
              <a:t> and  is sequestered there but then cell sends signals and cleaves RDBP and allows it to get to nucleus and accomplish it’s function. </a:t>
            </a:r>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F27A198-7B74-4CE7-8719-114910951137}" type="slidenum">
              <a:rPr lang="en-US"/>
              <a:pPr/>
              <a:t>4</a:t>
            </a:fld>
            <a:endParaRPr lang="en-US"/>
          </a:p>
        </p:txBody>
      </p:sp>
      <p:sp>
        <p:nvSpPr>
          <p:cNvPr id="148482" name="Rectangle 2"/>
          <p:cNvSpPr>
            <a:spLocks noGrp="1" noRot="1" noChangeAspect="1" noChangeArrowheads="1" noTextEdit="1"/>
          </p:cNvSpPr>
          <p:nvPr>
            <p:ph type="sldImg"/>
          </p:nvPr>
        </p:nvSpPr>
        <p:spPr>
          <a:ln/>
        </p:spPr>
      </p:sp>
      <p:sp>
        <p:nvSpPr>
          <p:cNvPr id="148483" name="Rectangle 3"/>
          <p:cNvSpPr>
            <a:spLocks noGrp="1" noChangeArrowheads="1"/>
          </p:cNvSpPr>
          <p:nvPr>
            <p:ph type="body" idx="1"/>
          </p:nvPr>
        </p:nvSpPr>
        <p:spPr/>
        <p:txBody>
          <a:bodyPr/>
          <a:lstStyle/>
          <a:p>
            <a:r>
              <a:rPr lang="en-US" dirty="0" smtClean="0"/>
              <a:t>The various </a:t>
            </a:r>
            <a:r>
              <a:rPr lang="en-US" dirty="0" err="1" smtClean="0"/>
              <a:t>mechansims</a:t>
            </a:r>
            <a:r>
              <a:rPr lang="en-US" baseline="0" dirty="0" smtClean="0"/>
              <a:t> can be combined. </a:t>
            </a:r>
          </a:p>
          <a:p>
            <a:r>
              <a:rPr lang="en-US" baseline="0" dirty="0" smtClean="0"/>
              <a:t>The Gr receptor is sequestered in the cytoplasm and </a:t>
            </a:r>
            <a:r>
              <a:rPr lang="en-US" baseline="0" dirty="0" err="1" smtClean="0"/>
              <a:t>upone</a:t>
            </a:r>
            <a:r>
              <a:rPr lang="en-US" baseline="0" dirty="0" smtClean="0"/>
              <a:t> ligand binding it is freed to go bind and accomplish it’s function. </a:t>
            </a:r>
          </a:p>
          <a:p>
            <a:r>
              <a:rPr lang="en-US" baseline="0" dirty="0" smtClean="0"/>
              <a:t>Through interaction of other proteins it can further stimulate the target genes 1,2, and 3</a:t>
            </a:r>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AE9EC35-0DFE-4430-8B00-874A130CB638}" type="slidenum">
              <a:rPr lang="en-US"/>
              <a:pPr/>
              <a:t>5</a:t>
            </a:fld>
            <a:endParaRPr lang="en-US"/>
          </a:p>
        </p:txBody>
      </p:sp>
      <p:sp>
        <p:nvSpPr>
          <p:cNvPr id="112642" name="Rectangle 2"/>
          <p:cNvSpPr>
            <a:spLocks noGrp="1" noRot="1" noChangeAspect="1" noChangeArrowheads="1" noTextEdit="1"/>
          </p:cNvSpPr>
          <p:nvPr>
            <p:ph type="sldImg"/>
          </p:nvPr>
        </p:nvSpPr>
        <p:spPr>
          <a:ln/>
        </p:spPr>
      </p:sp>
      <p:sp>
        <p:nvSpPr>
          <p:cNvPr id="112643" name="Rectangle 3"/>
          <p:cNvSpPr>
            <a:spLocks noGrp="1" noChangeArrowheads="1"/>
          </p:cNvSpPr>
          <p:nvPr>
            <p:ph type="body" idx="1"/>
          </p:nvPr>
        </p:nvSpPr>
        <p:spPr/>
        <p:txBody>
          <a:bodyPr/>
          <a:lstStyle/>
          <a:p>
            <a:r>
              <a:rPr lang="en-US" dirty="0" smtClean="0"/>
              <a:t>The</a:t>
            </a:r>
            <a:r>
              <a:rPr lang="en-US" baseline="0" dirty="0" smtClean="0"/>
              <a:t> whole is more than the sum of the parts. </a:t>
            </a:r>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167EA90-8456-46D8-BD1A-277F9E7AD50A}" type="slidenum">
              <a:rPr lang="en-US"/>
              <a:pPr/>
              <a:t>6</a:t>
            </a:fld>
            <a:endParaRPr lang="en-US"/>
          </a:p>
        </p:txBody>
      </p:sp>
      <p:sp>
        <p:nvSpPr>
          <p:cNvPr id="115714" name="Rectangle 2"/>
          <p:cNvSpPr>
            <a:spLocks noGrp="1" noRot="1" noChangeAspect="1" noChangeArrowheads="1" noTextEdit="1"/>
          </p:cNvSpPr>
          <p:nvPr>
            <p:ph type="sldImg"/>
          </p:nvPr>
        </p:nvSpPr>
        <p:spPr>
          <a:ln/>
        </p:spPr>
      </p:sp>
      <p:sp>
        <p:nvSpPr>
          <p:cNvPr id="115715" name="Rectangle 3"/>
          <p:cNvSpPr>
            <a:spLocks noGrp="1" noChangeArrowheads="1"/>
          </p:cNvSpPr>
          <p:nvPr>
            <p:ph type="body" idx="1"/>
          </p:nvPr>
        </p:nvSpPr>
        <p:spPr/>
        <p:txBody>
          <a:bodyPr/>
          <a:lstStyle/>
          <a:p>
            <a:r>
              <a:rPr lang="en-US" dirty="0" smtClean="0"/>
              <a:t>This slide</a:t>
            </a:r>
            <a:r>
              <a:rPr lang="en-US" baseline="0" dirty="0" smtClean="0"/>
              <a:t> is very schematic and illustrates a number of properties of RDBPs: </a:t>
            </a:r>
            <a:r>
              <a:rPr lang="en-US" baseline="0" dirty="0" err="1" smtClean="0"/>
              <a:t>heere</a:t>
            </a:r>
            <a:r>
              <a:rPr lang="en-US" baseline="0" dirty="0" smtClean="0"/>
              <a:t> we see that the green and blue proteins bound to their sites and it attracts the </a:t>
            </a:r>
            <a:r>
              <a:rPr lang="en-US" baseline="0" dirty="0" err="1" smtClean="0"/>
              <a:t>coactivator</a:t>
            </a:r>
            <a:r>
              <a:rPr lang="en-US" baseline="0" dirty="0" smtClean="0"/>
              <a:t> which activates transcription, </a:t>
            </a:r>
          </a:p>
          <a:p>
            <a:r>
              <a:rPr lang="en-US" baseline="0" dirty="0" smtClean="0"/>
              <a:t>The red and </a:t>
            </a:r>
            <a:r>
              <a:rPr lang="en-US" baseline="0" dirty="0" err="1" smtClean="0"/>
              <a:t>and</a:t>
            </a:r>
            <a:r>
              <a:rPr lang="en-US" baseline="0" dirty="0" smtClean="0"/>
              <a:t> green proteins bound to their sites attract the co repressor  and hence represses transcription. </a:t>
            </a:r>
          </a:p>
          <a:p>
            <a:r>
              <a:rPr lang="en-US" baseline="0" dirty="0" smtClean="0"/>
              <a:t>So notice that the green protein can participate both in repression and activation. </a:t>
            </a:r>
          </a:p>
          <a:p>
            <a:r>
              <a:rPr lang="en-US" baseline="0" dirty="0" smtClean="0"/>
              <a:t>At the </a:t>
            </a:r>
            <a:r>
              <a:rPr lang="en-US" baseline="0" dirty="0" err="1" smtClean="0"/>
              <a:t>botthom</a:t>
            </a:r>
            <a:r>
              <a:rPr lang="en-US" baseline="0" dirty="0" smtClean="0"/>
              <a:t> we see a similar situations but the different combinations bring about different levels of activation. </a:t>
            </a:r>
          </a:p>
          <a:p>
            <a:endParaRPr lang="en-US" b="1" baseline="0" dirty="0" smtClean="0"/>
          </a:p>
          <a:p>
            <a:r>
              <a:rPr lang="en-US" b="1" baseline="0" dirty="0" smtClean="0"/>
              <a:t>So the </a:t>
            </a:r>
            <a:r>
              <a:rPr lang="en-US" b="1" baseline="0" dirty="0" err="1" smtClean="0"/>
              <a:t>botthom</a:t>
            </a:r>
            <a:r>
              <a:rPr lang="en-US" b="1" baseline="0" dirty="0" smtClean="0"/>
              <a:t> line here is that with a small number of players we can generate a large number of pathways and mechanisms. </a:t>
            </a:r>
            <a:endParaRPr lang="en-US" b="1"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52546CA-34D9-483C-BF73-98E131BCE050}" type="slidenum">
              <a:rPr lang="en-US"/>
              <a:pPr/>
              <a:t>7</a:t>
            </a:fld>
            <a:endParaRPr lang="en-US"/>
          </a:p>
        </p:txBody>
      </p:sp>
      <p:sp>
        <p:nvSpPr>
          <p:cNvPr id="116738" name="Rectangle 2"/>
          <p:cNvSpPr>
            <a:spLocks noGrp="1" noRot="1" noChangeAspect="1" noChangeArrowheads="1" noTextEdit="1"/>
          </p:cNvSpPr>
          <p:nvPr>
            <p:ph type="sldImg"/>
          </p:nvPr>
        </p:nvSpPr>
        <p:spPr>
          <a:ln/>
        </p:spPr>
      </p:sp>
      <p:sp>
        <p:nvSpPr>
          <p:cNvPr id="116739" name="Rectangle 3"/>
          <p:cNvSpPr>
            <a:spLocks noGrp="1" noChangeArrowheads="1"/>
          </p:cNvSpPr>
          <p:nvPr>
            <p:ph type="body" idx="1"/>
          </p:nvPr>
        </p:nvSpPr>
        <p:spPr/>
        <p:txBody>
          <a:bodyPr/>
          <a:lstStyle/>
          <a:p>
            <a:r>
              <a:rPr lang="en-US" dirty="0" smtClean="0"/>
              <a:t>There are proteins</a:t>
            </a:r>
            <a:r>
              <a:rPr lang="en-US" baseline="0" dirty="0" smtClean="0"/>
              <a:t> that </a:t>
            </a:r>
            <a:r>
              <a:rPr lang="en-US" baseline="0" dirty="0" err="1" smtClean="0"/>
              <a:t>exis</a:t>
            </a:r>
            <a:r>
              <a:rPr lang="en-US" baseline="0" dirty="0" smtClean="0"/>
              <a:t> and </a:t>
            </a:r>
            <a:r>
              <a:rPr lang="en-US" baseline="0" dirty="0" err="1" smtClean="0"/>
              <a:t>whos</a:t>
            </a:r>
            <a:r>
              <a:rPr lang="en-US" baseline="0" dirty="0" smtClean="0"/>
              <a:t> role is to facilitate this bending of DNA.</a:t>
            </a:r>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14DC55E-7413-484B-B5C5-FF1D6760A022}" type="slidenum">
              <a:rPr lang="en-US"/>
              <a:pPr/>
              <a:t>8</a:t>
            </a:fld>
            <a:endParaRPr lang="en-US"/>
          </a:p>
        </p:txBody>
      </p:sp>
      <p:sp>
        <p:nvSpPr>
          <p:cNvPr id="120834" name="Rectangle 2"/>
          <p:cNvSpPr>
            <a:spLocks noGrp="1" noRot="1" noChangeAspect="1" noChangeArrowheads="1" noTextEdit="1"/>
          </p:cNvSpPr>
          <p:nvPr>
            <p:ph type="sldImg"/>
          </p:nvPr>
        </p:nvSpPr>
        <p:spPr>
          <a:ln/>
        </p:spPr>
      </p:sp>
      <p:sp>
        <p:nvSpPr>
          <p:cNvPr id="120835" name="Rectangle 3"/>
          <p:cNvSpPr>
            <a:spLocks noGrp="1" noChangeArrowheads="1"/>
          </p:cNvSpPr>
          <p:nvPr>
            <p:ph type="body" idx="1"/>
          </p:nvPr>
        </p:nvSpPr>
        <p:spPr/>
        <p:txBody>
          <a:bodyPr/>
          <a:lstStyle/>
          <a:p>
            <a:r>
              <a:rPr lang="en-US" dirty="0" smtClean="0"/>
              <a:t>There are six ways by which repressor RDBPS can function. </a:t>
            </a:r>
          </a:p>
          <a:p>
            <a:r>
              <a:rPr lang="en-US" dirty="0" smtClean="0"/>
              <a:t>On top</a:t>
            </a:r>
            <a:r>
              <a:rPr lang="en-US" baseline="0" dirty="0" smtClean="0"/>
              <a:t> the activator is bound to it’s target sequence and the repressor is bound to it’s target sequence. And the job of the repressor is to mask the activation domain of the activator. Such that the activator cannot activate. </a:t>
            </a:r>
          </a:p>
          <a:p>
            <a:r>
              <a:rPr lang="en-US" baseline="0" dirty="0" smtClean="0"/>
              <a:t>On the bottom: the binding site of the repressor and the activator are very close together and binding of repressor to it’s target site will prevent binding of the activator to it’s target site. </a:t>
            </a:r>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1D4F13A-5C40-44CD-B751-409F53465139}" type="slidenum">
              <a:rPr lang="en-US"/>
              <a:pPr/>
              <a:t>9</a:t>
            </a:fld>
            <a:endParaRPr lang="en-US"/>
          </a:p>
        </p:txBody>
      </p:sp>
      <p:sp>
        <p:nvSpPr>
          <p:cNvPr id="150530" name="Rectangle 2"/>
          <p:cNvSpPr>
            <a:spLocks noGrp="1" noRot="1" noChangeAspect="1" noChangeArrowheads="1" noTextEdit="1"/>
          </p:cNvSpPr>
          <p:nvPr>
            <p:ph type="sldImg"/>
          </p:nvPr>
        </p:nvSpPr>
        <p:spPr>
          <a:ln/>
        </p:spPr>
      </p:sp>
      <p:sp>
        <p:nvSpPr>
          <p:cNvPr id="150531" name="Rectangle 3"/>
          <p:cNvSpPr>
            <a:spLocks noGrp="1" noChangeArrowheads="1"/>
          </p:cNvSpPr>
          <p:nvPr>
            <p:ph type="body" idx="1"/>
          </p:nvPr>
        </p:nvSpPr>
        <p:spPr/>
        <p:txBody>
          <a:bodyPr/>
          <a:lstStyle/>
          <a:p>
            <a:r>
              <a:rPr lang="en-US" dirty="0" smtClean="0"/>
              <a:t>In</a:t>
            </a:r>
            <a:r>
              <a:rPr lang="en-US" baseline="0" dirty="0" smtClean="0"/>
              <a:t> </a:t>
            </a:r>
            <a:r>
              <a:rPr lang="en-US" baseline="0" dirty="0" err="1" smtClean="0"/>
              <a:t>mechansim</a:t>
            </a:r>
            <a:r>
              <a:rPr lang="en-US" baseline="0" dirty="0" smtClean="0"/>
              <a:t> three: once repressor is bound to it’s site it will interact with TFIID and hence competitively prevent the activator from interacting with TFIID to allow activation. </a:t>
            </a:r>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DA978E8-C3EE-4334-849B-5E7B3AC56716}" type="slidenum">
              <a:rPr lang="en-US"/>
              <a:pPr/>
              <a:t>10</a:t>
            </a:fld>
            <a:endParaRPr lang="en-US"/>
          </a:p>
        </p:txBody>
      </p:sp>
      <p:sp>
        <p:nvSpPr>
          <p:cNvPr id="152578" name="Rectangle 2"/>
          <p:cNvSpPr>
            <a:spLocks noGrp="1" noRot="1" noChangeAspect="1" noChangeArrowheads="1" noTextEdit="1"/>
          </p:cNvSpPr>
          <p:nvPr>
            <p:ph type="sldImg"/>
          </p:nvPr>
        </p:nvSpPr>
        <p:spPr>
          <a:ln/>
        </p:spPr>
      </p:sp>
      <p:sp>
        <p:nvSpPr>
          <p:cNvPr id="152579" name="Rectangle 3"/>
          <p:cNvSpPr>
            <a:spLocks noGrp="1" noChangeArrowheads="1"/>
          </p:cNvSpPr>
          <p:nvPr>
            <p:ph type="body" idx="1"/>
          </p:nvPr>
        </p:nvSpPr>
        <p:spPr/>
        <p:txBody>
          <a:bodyPr/>
          <a:lstStyle/>
          <a:p>
            <a:r>
              <a:rPr lang="en-US" dirty="0" smtClean="0"/>
              <a:t>The fourth mechanism</a:t>
            </a:r>
            <a:r>
              <a:rPr lang="en-US" baseline="0" dirty="0" smtClean="0"/>
              <a:t>: the chromatin remodeling complex is brought I n and hence will modify chromatin in such a way that it is no longer available for transcriptional proteins. </a:t>
            </a:r>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283FA5F-78A3-4340-AA7C-AA6BF4D98666}" type="slidenum">
              <a:rPr lang="en-US"/>
              <a:pPr/>
              <a:t>11</a:t>
            </a:fld>
            <a:endParaRPr lang="en-US"/>
          </a:p>
        </p:txBody>
      </p:sp>
      <p:sp>
        <p:nvSpPr>
          <p:cNvPr id="154626" name="Rectangle 2"/>
          <p:cNvSpPr>
            <a:spLocks noGrp="1" noRot="1" noChangeAspect="1" noChangeArrowheads="1" noTextEdit="1"/>
          </p:cNvSpPr>
          <p:nvPr>
            <p:ph type="sldImg"/>
          </p:nvPr>
        </p:nvSpPr>
        <p:spPr>
          <a:ln/>
        </p:spPr>
      </p:sp>
      <p:sp>
        <p:nvSpPr>
          <p:cNvPr id="154627" name="Rectangle 3"/>
          <p:cNvSpPr>
            <a:spLocks noGrp="1" noChangeArrowheads="1"/>
          </p:cNvSpPr>
          <p:nvPr>
            <p:ph type="body" idx="1"/>
          </p:nvPr>
        </p:nvSpPr>
        <p:spPr/>
        <p:txBody>
          <a:bodyPr/>
          <a:lstStyle/>
          <a:p>
            <a:r>
              <a:rPr lang="en-US" dirty="0" smtClean="0"/>
              <a:t>5:RDBPs attract histone </a:t>
            </a:r>
            <a:r>
              <a:rPr lang="en-US" dirty="0" err="1" smtClean="0"/>
              <a:t>deacetylase</a:t>
            </a:r>
            <a:r>
              <a:rPr lang="en-US" baseline="0" dirty="0" smtClean="0"/>
              <a:t> will remove acetylation and hence will make chromatin </a:t>
            </a:r>
            <a:r>
              <a:rPr lang="en-US" baseline="0" dirty="0" err="1" smtClean="0"/>
              <a:t>unfavourable</a:t>
            </a:r>
            <a:r>
              <a:rPr lang="en-US" baseline="0" dirty="0" smtClean="0"/>
              <a:t> for transcription. </a:t>
            </a:r>
          </a:p>
          <a:p>
            <a:r>
              <a:rPr lang="en-US" baseline="0" dirty="0" smtClean="0"/>
              <a:t>6: RDBPs attract histone </a:t>
            </a:r>
            <a:r>
              <a:rPr lang="en-US" baseline="0" dirty="0" err="1" smtClean="0"/>
              <a:t>methyltransferase</a:t>
            </a:r>
            <a:r>
              <a:rPr lang="en-US" baseline="0" dirty="0" smtClean="0"/>
              <a:t> will methylate chromatin and </a:t>
            </a:r>
            <a:r>
              <a:rPr lang="en-US" baseline="0" dirty="0" err="1" smtClean="0"/>
              <a:t>unfavour</a:t>
            </a:r>
            <a:r>
              <a:rPr lang="en-US" baseline="0" dirty="0" smtClean="0"/>
              <a:t> transcription. </a:t>
            </a:r>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ACFDC94-6456-42E4-8E35-E17446DAAB22}" type="slidenum">
              <a:rPr lang="en-US"/>
              <a:pPr/>
              <a:t>12</a:t>
            </a:fld>
            <a:endParaRPr lang="en-US"/>
          </a:p>
        </p:txBody>
      </p:sp>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p:txBody>
          <a:bodyPr/>
          <a:lstStyle/>
          <a:p>
            <a:r>
              <a:rPr lang="en-US" dirty="0" smtClean="0"/>
              <a:t>The</a:t>
            </a:r>
            <a:r>
              <a:rPr lang="en-US" baseline="0" dirty="0" smtClean="0"/>
              <a:t> transcriptional </a:t>
            </a:r>
            <a:r>
              <a:rPr lang="en-US" baseline="0" dirty="0" err="1" smtClean="0"/>
              <a:t>macheniery</a:t>
            </a:r>
            <a:r>
              <a:rPr lang="en-US" baseline="0" dirty="0" smtClean="0"/>
              <a:t> will integrate all of the regulatory inputs provided by the regulatory proteins bound to their sites and come up with an output. </a:t>
            </a:r>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6C00FEC-F3BB-45DB-9CA7-700EDB629875}" type="slidenum">
              <a:rPr lang="en-US"/>
              <a:pPr/>
              <a:t>13</a:t>
            </a:fld>
            <a:endParaRPr lang="en-US"/>
          </a:p>
        </p:txBody>
      </p:sp>
      <p:sp>
        <p:nvSpPr>
          <p:cNvPr id="187394" name="Rectangle 2"/>
          <p:cNvSpPr>
            <a:spLocks noGrp="1" noRot="1" noChangeAspect="1" noChangeArrowheads="1" noTextEdit="1"/>
          </p:cNvSpPr>
          <p:nvPr>
            <p:ph type="sldImg"/>
          </p:nvPr>
        </p:nvSpPr>
        <p:spPr>
          <a:ln/>
        </p:spPr>
      </p:sp>
      <p:sp>
        <p:nvSpPr>
          <p:cNvPr id="187395" name="Rectangle 3"/>
          <p:cNvSpPr>
            <a:spLocks noGrp="1" noChangeArrowheads="1"/>
          </p:cNvSpPr>
          <p:nvPr>
            <p:ph type="body" idx="1"/>
          </p:nvPr>
        </p:nvSpPr>
        <p:spPr/>
        <p:txBody>
          <a:bodyPr/>
          <a:lstStyle/>
          <a:p>
            <a:r>
              <a:rPr lang="en-US" dirty="0" smtClean="0"/>
              <a:t>Do</a:t>
            </a:r>
            <a:r>
              <a:rPr lang="en-US" baseline="0" dirty="0" smtClean="0"/>
              <a:t> not have to study. </a:t>
            </a:r>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DB3E1FD-367C-41CF-89AB-1D5B110B1E6B}" type="slidenum">
              <a:rPr lang="en-US"/>
              <a:pPr/>
              <a:t>14</a:t>
            </a:fld>
            <a:endParaRPr lang="en-US"/>
          </a:p>
        </p:txBody>
      </p:sp>
      <p:sp>
        <p:nvSpPr>
          <p:cNvPr id="171010" name="Rectangle 2"/>
          <p:cNvSpPr>
            <a:spLocks noGrp="1" noRot="1" noChangeAspect="1" noChangeArrowheads="1" noTextEdit="1"/>
          </p:cNvSpPr>
          <p:nvPr>
            <p:ph type="sldImg"/>
          </p:nvPr>
        </p:nvSpPr>
        <p:spPr>
          <a:ln/>
        </p:spPr>
      </p:sp>
      <p:sp>
        <p:nvSpPr>
          <p:cNvPr id="171011" name="Rectangle 3"/>
          <p:cNvSpPr>
            <a:spLocks noGrp="1" noChangeArrowheads="1"/>
          </p:cNvSpPr>
          <p:nvPr>
            <p:ph type="body" idx="1"/>
          </p:nvPr>
        </p:nvSpPr>
        <p:spPr/>
        <p:txBody>
          <a:bodyPr/>
          <a:lstStyle/>
          <a:p>
            <a:r>
              <a:rPr lang="en-US" dirty="0" smtClean="0"/>
              <a:t>Do</a:t>
            </a:r>
            <a:r>
              <a:rPr lang="en-US" baseline="0" dirty="0" smtClean="0"/>
              <a:t> not have to study. </a:t>
            </a:r>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532E0ED-5DCA-4AEA-A2A2-7E390A3EC0AB}" type="slidenum">
              <a:rPr lang="en-US"/>
              <a:pPr/>
              <a:t>15</a:t>
            </a:fld>
            <a:endParaRPr lang="en-US"/>
          </a:p>
        </p:txBody>
      </p:sp>
      <p:sp>
        <p:nvSpPr>
          <p:cNvPr id="188418" name="Rectangle 2"/>
          <p:cNvSpPr>
            <a:spLocks noGrp="1" noRot="1" noChangeAspect="1" noChangeArrowheads="1" noTextEdit="1"/>
          </p:cNvSpPr>
          <p:nvPr>
            <p:ph type="sldImg"/>
          </p:nvPr>
        </p:nvSpPr>
        <p:spPr>
          <a:ln/>
        </p:spPr>
      </p:sp>
      <p:sp>
        <p:nvSpPr>
          <p:cNvPr id="188419" name="Rectangle 3"/>
          <p:cNvSpPr>
            <a:spLocks noGrp="1" noChangeArrowheads="1"/>
          </p:cNvSpPr>
          <p:nvPr>
            <p:ph type="body" idx="1"/>
          </p:nvPr>
        </p:nvSpPr>
        <p:spPr/>
        <p:txBody>
          <a:bodyPr/>
          <a:lstStyle/>
          <a:p>
            <a:r>
              <a:rPr lang="en-US" dirty="0" smtClean="0"/>
              <a:t>Do nut have to study. </a:t>
            </a:r>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BEADD00-3173-45E1-ABB8-3F56FC1BE4F5}" type="slidenum">
              <a:rPr lang="en-US"/>
              <a:pPr/>
              <a:t>16</a:t>
            </a:fld>
            <a:endParaRPr lang="en-US"/>
          </a:p>
        </p:txBody>
      </p:sp>
      <p:sp>
        <p:nvSpPr>
          <p:cNvPr id="124930" name="Rectangle 2"/>
          <p:cNvSpPr>
            <a:spLocks noGrp="1" noRot="1" noChangeAspect="1" noChangeArrowheads="1" noTextEdit="1"/>
          </p:cNvSpPr>
          <p:nvPr>
            <p:ph type="sldImg"/>
          </p:nvPr>
        </p:nvSpPr>
        <p:spPr>
          <a:ln/>
        </p:spPr>
      </p:sp>
      <p:sp>
        <p:nvSpPr>
          <p:cNvPr id="124931" name="Rectangle 3"/>
          <p:cNvSpPr>
            <a:spLocks noGrp="1" noChangeArrowheads="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smtClean="0"/>
              <a:t>Na methylation occurs</a:t>
            </a:r>
            <a:r>
              <a:rPr lang="en-US" baseline="0" dirty="0" smtClean="0"/>
              <a:t> largely on </a:t>
            </a:r>
            <a:r>
              <a:rPr lang="en-US" baseline="0" dirty="0" err="1" smtClean="0"/>
              <a:t>cytosines</a:t>
            </a:r>
            <a:r>
              <a:rPr lang="en-US" baseline="0" dirty="0" smtClean="0"/>
              <a:t> to give you 5-methyl </a:t>
            </a:r>
            <a:r>
              <a:rPr lang="en-US" baseline="0" dirty="0" err="1" smtClean="0"/>
              <a:t>cytosines</a:t>
            </a:r>
            <a:r>
              <a:rPr lang="en-US" baseline="0" dirty="0" smtClean="0"/>
              <a:t> and it happens when cytosine is on the </a:t>
            </a:r>
            <a:r>
              <a:rPr lang="en-US" baseline="0" dirty="0" err="1" smtClean="0"/>
              <a:t>dna</a:t>
            </a:r>
            <a:r>
              <a:rPr lang="en-US" baseline="0" dirty="0" smtClean="0"/>
              <a:t> molecule followed by a guanine so its called a </a:t>
            </a:r>
            <a:r>
              <a:rPr lang="en-US" baseline="0" dirty="0" err="1" smtClean="0"/>
              <a:t>a</a:t>
            </a:r>
            <a:r>
              <a:rPr lang="en-US" baseline="0" dirty="0" smtClean="0"/>
              <a:t> 5’ </a:t>
            </a:r>
            <a:r>
              <a:rPr lang="en-US" baseline="0" dirty="0" err="1" smtClean="0"/>
              <a:t>CpG</a:t>
            </a:r>
            <a:r>
              <a:rPr lang="en-US" baseline="0" dirty="0" smtClean="0"/>
              <a:t> 3’ dinucleotide which are not common</a:t>
            </a:r>
            <a:r>
              <a:rPr lang="en-US" b="1" baseline="0" dirty="0" smtClean="0"/>
              <a:t>. </a:t>
            </a:r>
            <a:r>
              <a:rPr kumimoji="0" lang="en-US" sz="1200" b="1" i="0" u="none" strike="noStrike" kern="1200" cap="none" spc="0" normalizeH="0" baseline="0" noProof="0" dirty="0" smtClean="0">
                <a:ln>
                  <a:noFill/>
                </a:ln>
                <a:solidFill>
                  <a:srgbClr val="000000"/>
                </a:solidFill>
                <a:effectLst/>
                <a:uLnTx/>
                <a:uFillTx/>
                <a:latin typeface="Arial" charset="0"/>
              </a:rPr>
              <a:t>Methylation of </a:t>
            </a:r>
            <a:r>
              <a:rPr kumimoji="0" lang="en-US" sz="1200" b="1" i="0" u="none" strike="noStrike" kern="1200" cap="none" spc="0" normalizeH="0" baseline="0" noProof="0" dirty="0" err="1" smtClean="0">
                <a:ln>
                  <a:noFill/>
                </a:ln>
                <a:solidFill>
                  <a:srgbClr val="000000"/>
                </a:solidFill>
                <a:effectLst/>
                <a:uLnTx/>
                <a:uFillTx/>
                <a:latin typeface="Arial" charset="0"/>
              </a:rPr>
              <a:t>dna</a:t>
            </a:r>
            <a:r>
              <a:rPr kumimoji="0" lang="en-US" sz="1200" b="1" i="0" u="none" strike="noStrike" kern="1200" cap="none" spc="0" normalizeH="0" baseline="0" noProof="0" dirty="0" smtClean="0">
                <a:ln>
                  <a:noFill/>
                </a:ln>
                <a:solidFill>
                  <a:srgbClr val="000000"/>
                </a:solidFill>
                <a:effectLst/>
                <a:uLnTx/>
                <a:uFillTx/>
                <a:latin typeface="Arial" charset="0"/>
              </a:rPr>
              <a:t> on the G is usually associated with no expression and absence of methylation is association with expression. </a:t>
            </a:r>
          </a:p>
          <a:p>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8BDF1B7-9610-4FB8-846D-E562722F0F7F}" type="slidenum">
              <a:rPr lang="en-US"/>
              <a:pPr/>
              <a:t>17</a:t>
            </a:fld>
            <a:endParaRPr lang="en-US"/>
          </a:p>
        </p:txBody>
      </p:sp>
      <p:sp>
        <p:nvSpPr>
          <p:cNvPr id="145410" name="Rectangle 2"/>
          <p:cNvSpPr>
            <a:spLocks noGrp="1" noRot="1" noChangeAspect="1" noChangeArrowheads="1" noTextEdit="1"/>
          </p:cNvSpPr>
          <p:nvPr>
            <p:ph type="sldImg"/>
          </p:nvPr>
        </p:nvSpPr>
        <p:spPr>
          <a:ln/>
        </p:spPr>
      </p:sp>
      <p:sp>
        <p:nvSpPr>
          <p:cNvPr id="145411" name="Rectangle 3"/>
          <p:cNvSpPr>
            <a:spLocks noGrp="1" noChangeArrowheads="1"/>
          </p:cNvSpPr>
          <p:nvPr>
            <p:ph type="body" idx="1"/>
          </p:nvPr>
        </p:nvSpPr>
        <p:spPr/>
        <p:txBody>
          <a:bodyPr/>
          <a:lstStyle/>
          <a:p>
            <a:r>
              <a:rPr lang="en-US" dirty="0" err="1" smtClean="0"/>
              <a:t>Dna</a:t>
            </a:r>
            <a:r>
              <a:rPr lang="en-US" dirty="0" smtClean="0"/>
              <a:t> </a:t>
            </a:r>
            <a:r>
              <a:rPr lang="en-US" dirty="0" err="1" smtClean="0"/>
              <a:t>methyltransferases</a:t>
            </a:r>
            <a:r>
              <a:rPr lang="en-US" baseline="0" dirty="0" smtClean="0"/>
              <a:t> methylate </a:t>
            </a:r>
            <a:r>
              <a:rPr lang="en-US" baseline="0" dirty="0" err="1" smtClean="0"/>
              <a:t>dna</a:t>
            </a:r>
            <a:r>
              <a:rPr lang="en-US" baseline="0" dirty="0" smtClean="0"/>
              <a:t> and they are split into two </a:t>
            </a:r>
            <a:r>
              <a:rPr lang="en-US" baseline="0" dirty="0" err="1" smtClean="0"/>
              <a:t>categoreies</a:t>
            </a:r>
            <a:r>
              <a:rPr lang="en-US" baseline="0" dirty="0" smtClean="0"/>
              <a:t>:</a:t>
            </a:r>
          </a:p>
          <a:p>
            <a:r>
              <a:rPr lang="en-US" baseline="0" dirty="0" smtClean="0"/>
              <a:t> De </a:t>
            </a:r>
            <a:r>
              <a:rPr lang="en-US" baseline="0" dirty="0" err="1" smtClean="0"/>
              <a:t>novovo</a:t>
            </a:r>
            <a:r>
              <a:rPr lang="en-US" baseline="0" dirty="0" smtClean="0"/>
              <a:t>: to methylate </a:t>
            </a:r>
            <a:r>
              <a:rPr lang="en-US" baseline="0" dirty="0" err="1" smtClean="0"/>
              <a:t>dna</a:t>
            </a:r>
            <a:r>
              <a:rPr lang="en-US" baseline="0" dirty="0" smtClean="0"/>
              <a:t> that is not methylated on either strand. </a:t>
            </a:r>
          </a:p>
          <a:p>
            <a:r>
              <a:rPr lang="en-US" baseline="0" dirty="0" smtClean="0"/>
              <a:t>Maintenance: to methylate </a:t>
            </a:r>
            <a:r>
              <a:rPr lang="en-US" baseline="0" dirty="0" err="1" smtClean="0"/>
              <a:t>dna</a:t>
            </a:r>
            <a:r>
              <a:rPr lang="en-US" baseline="0" dirty="0" smtClean="0"/>
              <a:t> that is methylated on one strand and go and methylate the other strand; and these are needed after replication; the parental strand will be methylated and the newly synthesized one is not and hence it is methylated by maintenance </a:t>
            </a:r>
            <a:r>
              <a:rPr lang="en-US" baseline="0" dirty="0" err="1" smtClean="0"/>
              <a:t>methylases</a:t>
            </a:r>
            <a:r>
              <a:rPr lang="en-US" baseline="0" dirty="0" smtClean="0"/>
              <a:t>.</a:t>
            </a:r>
          </a:p>
          <a:p>
            <a:endParaRPr lang="en-US" b="1" baseline="0" dirty="0" smtClean="0"/>
          </a:p>
          <a:p>
            <a:r>
              <a:rPr lang="en-US" b="1" baseline="0" dirty="0" smtClean="0"/>
              <a:t>Remember difference between de novo and maintenance bit not names.</a:t>
            </a:r>
            <a:endParaRPr lang="en-US" b="1"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A5A4AF2-41A0-44E9-82F8-45531C64775A}" type="slidenum">
              <a:rPr lang="en-US"/>
              <a:pPr/>
              <a:t>18</a:t>
            </a:fld>
            <a:endParaRPr lang="en-US"/>
          </a:p>
        </p:txBody>
      </p:sp>
      <p:sp>
        <p:nvSpPr>
          <p:cNvPr id="125954" name="Rectangle 2"/>
          <p:cNvSpPr>
            <a:spLocks noGrp="1" noRot="1" noChangeAspect="1" noChangeArrowheads="1" noTextEdit="1"/>
          </p:cNvSpPr>
          <p:nvPr>
            <p:ph type="sldImg"/>
          </p:nvPr>
        </p:nvSpPr>
        <p:spPr>
          <a:ln/>
        </p:spPr>
      </p:sp>
      <p:sp>
        <p:nvSpPr>
          <p:cNvPr id="125955" name="Rectangle 3"/>
          <p:cNvSpPr>
            <a:spLocks noGrp="1" noChangeArrowheads="1"/>
          </p:cNvSpPr>
          <p:nvPr>
            <p:ph type="body" idx="1"/>
          </p:nvPr>
        </p:nvSpPr>
        <p:spPr/>
        <p:txBody>
          <a:bodyPr/>
          <a:lstStyle/>
          <a:p>
            <a:r>
              <a:rPr lang="en-US" dirty="0" smtClean="0"/>
              <a:t>The </a:t>
            </a:r>
            <a:r>
              <a:rPr lang="en-US" dirty="0" err="1" smtClean="0"/>
              <a:t>CpG</a:t>
            </a:r>
            <a:r>
              <a:rPr lang="en-US" dirty="0" smtClean="0"/>
              <a:t> islands are usually found</a:t>
            </a:r>
            <a:r>
              <a:rPr lang="en-US" baseline="0" dirty="0" smtClean="0"/>
              <a:t> in the immediate 5’ flanking region or promoter region. And that was very useful for us because that was an indication that we were in the 5’ region. </a:t>
            </a:r>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8156941-C052-429C-B30A-D00E18E4B734}" type="slidenum">
              <a:rPr lang="en-US"/>
              <a:pPr/>
              <a:t>19</a:t>
            </a:fld>
            <a:endParaRPr lang="en-US"/>
          </a:p>
        </p:txBody>
      </p:sp>
      <p:sp>
        <p:nvSpPr>
          <p:cNvPr id="126978" name="Rectangle 2"/>
          <p:cNvSpPr>
            <a:spLocks noGrp="1" noRot="1" noChangeAspect="1" noChangeArrowheads="1" noTextEdit="1"/>
          </p:cNvSpPr>
          <p:nvPr>
            <p:ph type="sldImg"/>
          </p:nvPr>
        </p:nvSpPr>
        <p:spPr>
          <a:ln/>
        </p:spPr>
      </p:sp>
      <p:sp>
        <p:nvSpPr>
          <p:cNvPr id="126979" name="Rectangle 3"/>
          <p:cNvSpPr>
            <a:spLocks noGrp="1" noChangeArrowheads="1"/>
          </p:cNvSpPr>
          <p:nvPr>
            <p:ph type="body" idx="1"/>
          </p:nvPr>
        </p:nvSpPr>
        <p:spPr/>
        <p:txBody>
          <a:bodyPr/>
          <a:lstStyle/>
          <a:p>
            <a:r>
              <a:rPr lang="en-US" dirty="0" smtClean="0"/>
              <a:t>Whether</a:t>
            </a:r>
            <a:r>
              <a:rPr lang="en-US" baseline="0" dirty="0" smtClean="0"/>
              <a:t> a CG site is methylated is important information. This is a slide that shows you how </a:t>
            </a:r>
            <a:r>
              <a:rPr lang="en-US" baseline="0" dirty="0" err="1" smtClean="0"/>
              <a:t>dna</a:t>
            </a:r>
            <a:r>
              <a:rPr lang="en-US" baseline="0" dirty="0" smtClean="0"/>
              <a:t> methylation </a:t>
            </a:r>
            <a:r>
              <a:rPr lang="en-US" baseline="0" dirty="0" err="1" smtClean="0"/>
              <a:t>mechansims</a:t>
            </a:r>
            <a:r>
              <a:rPr lang="en-US" baseline="0" dirty="0" smtClean="0"/>
              <a:t> interact with other events to create a closed situation. </a:t>
            </a:r>
          </a:p>
          <a:p>
            <a:r>
              <a:rPr lang="en-US" baseline="0" dirty="0" smtClean="0"/>
              <a:t>Writer will methylate; reader and writer complex will copy this onto other histones, and this </a:t>
            </a:r>
            <a:r>
              <a:rPr lang="en-US" baseline="0" dirty="0" err="1" smtClean="0"/>
              <a:t>inturn</a:t>
            </a:r>
            <a:r>
              <a:rPr lang="en-US" baseline="0" dirty="0" smtClean="0"/>
              <a:t> will bring in special proteins that will bind methylated CG’s to </a:t>
            </a:r>
            <a:r>
              <a:rPr lang="en-US" baseline="0" dirty="0" err="1" smtClean="0"/>
              <a:t>ccreate</a:t>
            </a:r>
            <a:r>
              <a:rPr lang="en-US" baseline="0" dirty="0" smtClean="0"/>
              <a:t> a compact chromatin that is  condensed and </a:t>
            </a:r>
            <a:r>
              <a:rPr lang="en-US" baseline="0" dirty="0" err="1" smtClean="0"/>
              <a:t>unfavourable</a:t>
            </a:r>
            <a:r>
              <a:rPr lang="en-US" baseline="0" dirty="0" smtClean="0"/>
              <a:t> for transcription. </a:t>
            </a:r>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2BEF839-7EB4-41C6-B0DF-BAE0813A1164}" type="slidenum">
              <a:rPr lang="en-US"/>
              <a:pPr/>
              <a:t>20</a:t>
            </a:fld>
            <a:endParaRPr lang="en-US"/>
          </a:p>
        </p:txBody>
      </p:sp>
      <p:sp>
        <p:nvSpPr>
          <p:cNvPr id="173058" name="Rectangle 2"/>
          <p:cNvSpPr>
            <a:spLocks noGrp="1" noRot="1" noChangeAspect="1" noChangeArrowheads="1" noTextEdit="1"/>
          </p:cNvSpPr>
          <p:nvPr>
            <p:ph type="sldImg"/>
          </p:nvPr>
        </p:nvSpPr>
        <p:spPr>
          <a:ln/>
        </p:spPr>
      </p:sp>
      <p:sp>
        <p:nvSpPr>
          <p:cNvPr id="173059" name="Rectangle 3"/>
          <p:cNvSpPr>
            <a:spLocks noGrp="1" noChangeArrowheads="1"/>
          </p:cNvSpPr>
          <p:nvPr>
            <p:ph type="body" idx="1"/>
          </p:nvPr>
        </p:nvSpPr>
        <p:spPr/>
        <p:txBody>
          <a:bodyPr/>
          <a:lstStyle/>
          <a:p>
            <a:r>
              <a:rPr lang="en-US" dirty="0" smtClean="0"/>
              <a:t>Remember:</a:t>
            </a:r>
          </a:p>
          <a:p>
            <a:r>
              <a:rPr lang="en-US" b="1" dirty="0" smtClean="0"/>
              <a:t>1)Genomic imprinting will only affect a very</a:t>
            </a:r>
            <a:r>
              <a:rPr lang="en-US" b="1" baseline="0" dirty="0" smtClean="0"/>
              <a:t> small percentage of genes. </a:t>
            </a:r>
            <a:r>
              <a:rPr lang="en-US" baseline="0" dirty="0" smtClean="0"/>
              <a:t>And we are diploids and so we have two alleles of each genes; and those genes that are imprinted whether it will be expressed or not will depend on whether u got it from </a:t>
            </a:r>
            <a:r>
              <a:rPr lang="en-US" baseline="0" dirty="0" err="1" smtClean="0"/>
              <a:t>ur</a:t>
            </a:r>
            <a:r>
              <a:rPr lang="en-US" baseline="0" dirty="0" smtClean="0"/>
              <a:t> mother or </a:t>
            </a:r>
            <a:r>
              <a:rPr lang="en-US" baseline="0" dirty="0" err="1" smtClean="0"/>
              <a:t>ur</a:t>
            </a:r>
            <a:r>
              <a:rPr lang="en-US" baseline="0" dirty="0" smtClean="0"/>
              <a:t> father. U have two mice a yellow allele and an orange allele; the yellow allele is expressed but orange is not in both or our male and female parents. They mate and make </a:t>
            </a:r>
            <a:r>
              <a:rPr lang="en-US" baseline="0" dirty="0" err="1" smtClean="0"/>
              <a:t>gamets</a:t>
            </a:r>
            <a:r>
              <a:rPr lang="en-US" baseline="0" dirty="0" smtClean="0"/>
              <a:t>: during gametogenesis the methylation imprint is erased and reestablished as shown </a:t>
            </a:r>
            <a:r>
              <a:rPr lang="en-US" baseline="0" dirty="0" err="1" smtClean="0"/>
              <a:t>abouve</a:t>
            </a:r>
            <a:r>
              <a:rPr lang="en-US" baseline="0" dirty="0" smtClean="0"/>
              <a:t>. So the eggs have alleles </a:t>
            </a:r>
            <a:r>
              <a:rPr lang="en-US" baseline="0" dirty="0" err="1" smtClean="0"/>
              <a:t>unmethylated</a:t>
            </a:r>
            <a:r>
              <a:rPr lang="en-US" baseline="0" dirty="0" smtClean="0"/>
              <a:t> and the sperms have alleles methylated. And so in the </a:t>
            </a:r>
            <a:r>
              <a:rPr lang="en-US" baseline="0" dirty="0" err="1" smtClean="0"/>
              <a:t>offsprings</a:t>
            </a:r>
            <a:r>
              <a:rPr lang="en-US" baseline="0" dirty="0" smtClean="0"/>
              <a:t> we end up with the shown results. So in the first mouse the yellow is expressed (</a:t>
            </a:r>
            <a:r>
              <a:rPr lang="en-US" baseline="0" dirty="0" err="1" smtClean="0"/>
              <a:t>unmethylated</a:t>
            </a:r>
            <a:r>
              <a:rPr lang="en-US" baseline="0" dirty="0" smtClean="0"/>
              <a:t>) and the second one has the orange expressed one.  And in both cases the allele is that is expressed is inherited from the mother. </a:t>
            </a:r>
          </a:p>
          <a:p>
            <a:r>
              <a:rPr lang="en-US" b="1" baseline="0" dirty="0" smtClean="0"/>
              <a:t>2) The alleles expressed depends on whether u got it from </a:t>
            </a:r>
            <a:r>
              <a:rPr lang="en-US" b="1" baseline="0" dirty="0" err="1" smtClean="0"/>
              <a:t>ur</a:t>
            </a:r>
            <a:r>
              <a:rPr lang="en-US" b="1" baseline="0" dirty="0" smtClean="0"/>
              <a:t> mother or father and it is associated with methylation status</a:t>
            </a:r>
          </a:p>
          <a:p>
            <a:r>
              <a:rPr lang="en-US" b="1" baseline="0" dirty="0" smtClean="0"/>
              <a:t>3) The imprint is established during gametogenesis or early </a:t>
            </a:r>
            <a:r>
              <a:rPr lang="en-US" b="1" baseline="0" dirty="0" err="1" smtClean="0"/>
              <a:t>embroyonic</a:t>
            </a:r>
            <a:r>
              <a:rPr lang="en-US" b="1" baseline="0" dirty="0" smtClean="0"/>
              <a:t> life. </a:t>
            </a:r>
            <a:endParaRPr lang="en-US" b="1"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3320937-787E-4AB7-9681-62E2C99EE6E8}" type="slidenum">
              <a:rPr lang="en-US"/>
              <a:pPr/>
              <a:t>21</a:t>
            </a:fld>
            <a:endParaRPr lang="en-US"/>
          </a:p>
        </p:txBody>
      </p:sp>
      <p:sp>
        <p:nvSpPr>
          <p:cNvPr id="175106" name="Rectangle 2"/>
          <p:cNvSpPr>
            <a:spLocks noGrp="1" noRot="1" noChangeAspect="1" noChangeArrowheads="1" noTextEdit="1"/>
          </p:cNvSpPr>
          <p:nvPr>
            <p:ph type="sldImg"/>
          </p:nvPr>
        </p:nvSpPr>
        <p:spPr>
          <a:ln/>
        </p:spPr>
      </p:sp>
      <p:sp>
        <p:nvSpPr>
          <p:cNvPr id="175107" name="Rectangle 3"/>
          <p:cNvSpPr>
            <a:spLocks noGrp="1" noChangeArrowheads="1"/>
          </p:cNvSpPr>
          <p:nvPr>
            <p:ph type="body" idx="1"/>
          </p:nvPr>
        </p:nvSpPr>
        <p:spPr/>
        <p:txBody>
          <a:bodyPr/>
          <a:lstStyle/>
          <a:p>
            <a:r>
              <a:rPr lang="en-US" dirty="0" smtClean="0"/>
              <a:t>Imprinting</a:t>
            </a:r>
            <a:r>
              <a:rPr lang="en-US" baseline="0" dirty="0" smtClean="0"/>
              <a:t> status of insulin growth factor 2. the insulator element functions by binding of protein </a:t>
            </a:r>
            <a:r>
              <a:rPr lang="en-US" baseline="0" dirty="0" err="1" smtClean="0"/>
              <a:t>ctcF</a:t>
            </a:r>
            <a:r>
              <a:rPr lang="en-US" baseline="0" dirty="0" smtClean="0"/>
              <a:t> which prevents the enhancer from acting on the Igf2 promoter, this case is similar to the previous one is that the </a:t>
            </a:r>
            <a:r>
              <a:rPr lang="en-US" baseline="0" dirty="0" err="1" smtClean="0"/>
              <a:t>materinal</a:t>
            </a:r>
            <a:r>
              <a:rPr lang="en-US" baseline="0" dirty="0" smtClean="0"/>
              <a:t> allele is not methylated and the paternal allele is methylated on the </a:t>
            </a:r>
            <a:r>
              <a:rPr lang="en-US" baseline="0" dirty="0" err="1" smtClean="0"/>
              <a:t>insulater</a:t>
            </a:r>
            <a:r>
              <a:rPr lang="en-US" baseline="0" dirty="0" smtClean="0"/>
              <a:t> element and this prevents binding of CTCF on the </a:t>
            </a:r>
            <a:r>
              <a:rPr lang="en-US" baseline="0" dirty="0" err="1" smtClean="0"/>
              <a:t>insulateor</a:t>
            </a:r>
            <a:r>
              <a:rPr lang="en-US" baseline="0" dirty="0" smtClean="0"/>
              <a:t> and hence it can no longer prevent the enhancer from acting on the Igf2 gene promoter. </a:t>
            </a:r>
            <a:r>
              <a:rPr lang="en-US" b="1" baseline="0" dirty="0" smtClean="0"/>
              <a:t>And hence this is an exception to the rule because here methylation leads to expression. </a:t>
            </a:r>
            <a:endParaRPr lang="en-US" b="1"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F826A0E-AE6D-4A1B-927E-88E9076492CE}" type="slidenum">
              <a:rPr lang="en-US"/>
              <a:pPr/>
              <a:t>22</a:t>
            </a:fld>
            <a:endParaRPr lang="en-US"/>
          </a:p>
        </p:txBody>
      </p:sp>
      <p:sp>
        <p:nvSpPr>
          <p:cNvPr id="129026" name="Rectangle 2"/>
          <p:cNvSpPr>
            <a:spLocks noGrp="1" noRot="1" noChangeAspect="1" noChangeArrowheads="1" noTextEdit="1"/>
          </p:cNvSpPr>
          <p:nvPr>
            <p:ph type="sldImg"/>
          </p:nvPr>
        </p:nvSpPr>
        <p:spPr>
          <a:ln/>
        </p:spPr>
      </p:sp>
      <p:sp>
        <p:nvSpPr>
          <p:cNvPr id="129027" name="Rectangle 3"/>
          <p:cNvSpPr>
            <a:spLocks noGrp="1" noChangeArrowheads="1"/>
          </p:cNvSpPr>
          <p:nvPr>
            <p:ph type="body" idx="1"/>
          </p:nvPr>
        </p:nvSpPr>
        <p:spPr/>
        <p:txBody>
          <a:bodyPr/>
          <a:lstStyle/>
          <a:p>
            <a:r>
              <a:rPr lang="en-US" dirty="0" smtClean="0"/>
              <a:t>Remember that house</a:t>
            </a:r>
            <a:r>
              <a:rPr lang="en-US" baseline="0" dirty="0" smtClean="0"/>
              <a:t> keeping genes are expressed in all cells but not all genes are expressed in all cells. </a:t>
            </a:r>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DA63A5E-8378-4ABE-8B92-C506A807FC82}" type="slidenum">
              <a:rPr lang="en-US"/>
              <a:pPr/>
              <a:t>23</a:t>
            </a:fld>
            <a:endParaRPr lang="en-US"/>
          </a:p>
        </p:txBody>
      </p:sp>
      <p:sp>
        <p:nvSpPr>
          <p:cNvPr id="130050" name="Rectangle 2"/>
          <p:cNvSpPr>
            <a:spLocks noGrp="1" noRot="1" noChangeAspect="1" noChangeArrowheads="1" noTextEdit="1"/>
          </p:cNvSpPr>
          <p:nvPr>
            <p:ph type="sldImg"/>
          </p:nvPr>
        </p:nvSpPr>
        <p:spPr>
          <a:ln/>
        </p:spPr>
      </p:sp>
      <p:sp>
        <p:nvSpPr>
          <p:cNvPr id="130051" name="Rectangle 3"/>
          <p:cNvSpPr>
            <a:spLocks noGrp="1" noChangeArrowheads="1"/>
          </p:cNvSpPr>
          <p:nvPr>
            <p:ph type="body" idx="1"/>
          </p:nvPr>
        </p:nvSpPr>
        <p:spPr/>
        <p:txBody>
          <a:bodyPr/>
          <a:lstStyle/>
          <a:p>
            <a:r>
              <a:rPr lang="en-US" dirty="0" smtClean="0"/>
              <a:t>If 5-methyl </a:t>
            </a:r>
            <a:r>
              <a:rPr lang="en-US" dirty="0" err="1" smtClean="0"/>
              <a:t>cytocine</a:t>
            </a:r>
            <a:r>
              <a:rPr lang="en-US" dirty="0" smtClean="0"/>
              <a:t> is </a:t>
            </a:r>
            <a:r>
              <a:rPr lang="en-US" dirty="0" err="1" smtClean="0"/>
              <a:t>deaminated</a:t>
            </a:r>
            <a:r>
              <a:rPr lang="en-US" dirty="0" smtClean="0"/>
              <a:t> into a thymine</a:t>
            </a:r>
            <a:r>
              <a:rPr lang="en-US" baseline="0" dirty="0" smtClean="0"/>
              <a:t> it will pair with an A instead of a G the repair </a:t>
            </a:r>
            <a:r>
              <a:rPr lang="en-US" baseline="0" dirty="0" err="1" smtClean="0"/>
              <a:t>mechansim</a:t>
            </a:r>
            <a:r>
              <a:rPr lang="en-US" baseline="0" dirty="0" smtClean="0"/>
              <a:t> for this is not very efficient and hence AG can no longer be methylated.</a:t>
            </a:r>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C010D96-3D8F-497E-8000-B2ACC0096A83}" type="slidenum">
              <a:rPr lang="en-US"/>
              <a:pPr/>
              <a:t>24</a:t>
            </a:fld>
            <a:endParaRPr lang="en-US"/>
          </a:p>
        </p:txBody>
      </p:sp>
      <p:sp>
        <p:nvSpPr>
          <p:cNvPr id="131074" name="Rectangle 2"/>
          <p:cNvSpPr>
            <a:spLocks noGrp="1" noRot="1" noChangeAspect="1" noChangeArrowheads="1" noTextEdit="1"/>
          </p:cNvSpPr>
          <p:nvPr>
            <p:ph type="sldImg"/>
          </p:nvPr>
        </p:nvSpPr>
        <p:spPr>
          <a:ln/>
        </p:spPr>
      </p:sp>
      <p:sp>
        <p:nvSpPr>
          <p:cNvPr id="131075" name="Rectangle 3"/>
          <p:cNvSpPr>
            <a:spLocks noGrp="1" noChangeArrowheads="1"/>
          </p:cNvSpPr>
          <p:nvPr>
            <p:ph type="body" idx="1"/>
          </p:nvPr>
        </p:nvSpPr>
        <p:spPr/>
        <p:txBody>
          <a:bodyPr/>
          <a:lstStyle/>
          <a:p>
            <a:r>
              <a:rPr lang="en-US" dirty="0" smtClean="0"/>
              <a:t>Do not</a:t>
            </a:r>
            <a:r>
              <a:rPr lang="en-US" baseline="0" dirty="0" smtClean="0"/>
              <a:t> study. </a:t>
            </a:r>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7642AEE-0498-4AF1-AD33-C53CDB28DDF6}" type="slidenum">
              <a:rPr lang="en-US"/>
              <a:pPr/>
              <a:t>25</a:t>
            </a:fld>
            <a:endParaRPr lang="en-US"/>
          </a:p>
        </p:txBody>
      </p:sp>
      <p:sp>
        <p:nvSpPr>
          <p:cNvPr id="132098" name="Rectangle 2"/>
          <p:cNvSpPr>
            <a:spLocks noGrp="1" noRot="1" noChangeAspect="1" noChangeArrowheads="1" noTextEdit="1"/>
          </p:cNvSpPr>
          <p:nvPr>
            <p:ph type="sldImg"/>
          </p:nvPr>
        </p:nvSpPr>
        <p:spPr>
          <a:ln/>
        </p:spPr>
      </p:sp>
      <p:sp>
        <p:nvSpPr>
          <p:cNvPr id="13209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973E1FD-3A9C-4924-BF3B-848BC2EAE189}" type="slidenum">
              <a:rPr lang="en-US"/>
              <a:pPr/>
              <a:t>26</a:t>
            </a:fld>
            <a:endParaRPr lang="en-US"/>
          </a:p>
        </p:txBody>
      </p:sp>
      <p:sp>
        <p:nvSpPr>
          <p:cNvPr id="158722" name="Rectangle 2"/>
          <p:cNvSpPr>
            <a:spLocks noGrp="1" noRot="1" noChangeAspect="1" noChangeArrowheads="1" noTextEdit="1"/>
          </p:cNvSpPr>
          <p:nvPr>
            <p:ph type="sldImg"/>
          </p:nvPr>
        </p:nvSpPr>
        <p:spPr>
          <a:ln/>
        </p:spPr>
      </p:sp>
      <p:sp>
        <p:nvSpPr>
          <p:cNvPr id="158723" name="Rectangle 3"/>
          <p:cNvSpPr>
            <a:spLocks noGrp="1" noChangeArrowheads="1"/>
          </p:cNvSpPr>
          <p:nvPr>
            <p:ph type="body" idx="1"/>
          </p:nvPr>
        </p:nvSpPr>
        <p:spPr/>
        <p:txBody>
          <a:bodyPr/>
          <a:lstStyle/>
          <a:p>
            <a:r>
              <a:rPr lang="en-US" dirty="0" smtClean="0"/>
              <a:t>Active</a:t>
            </a:r>
            <a:r>
              <a:rPr lang="en-US" baseline="0" dirty="0" smtClean="0"/>
              <a:t> and inactive chromatin is not the same </a:t>
            </a:r>
            <a:r>
              <a:rPr lang="en-US" baseline="0" dirty="0" err="1" smtClean="0"/>
              <a:t>ase</a:t>
            </a:r>
            <a:r>
              <a:rPr lang="en-US" baseline="0" dirty="0" smtClean="0"/>
              <a:t> </a:t>
            </a:r>
            <a:r>
              <a:rPr lang="en-US" baseline="0" dirty="0" err="1" smtClean="0"/>
              <a:t>euchromatin</a:t>
            </a:r>
            <a:r>
              <a:rPr lang="en-US" baseline="0" dirty="0" smtClean="0"/>
              <a:t> and heterochromatin. Basically we’re </a:t>
            </a:r>
            <a:r>
              <a:rPr lang="en-US" baseline="0" dirty="0" err="1" smtClean="0"/>
              <a:t>dealling</a:t>
            </a:r>
            <a:r>
              <a:rPr lang="en-US" baseline="0" dirty="0" smtClean="0"/>
              <a:t> with two different kinds </a:t>
            </a:r>
            <a:r>
              <a:rPr lang="en-US" baseline="0" dirty="0" err="1" smtClean="0"/>
              <a:t>fo</a:t>
            </a:r>
            <a:r>
              <a:rPr lang="en-US" baseline="0" dirty="0" smtClean="0"/>
              <a:t> </a:t>
            </a:r>
            <a:r>
              <a:rPr lang="en-US" baseline="0" dirty="0" err="1" smtClean="0"/>
              <a:t>euchromatin</a:t>
            </a:r>
            <a:r>
              <a:rPr lang="en-US" baseline="0" dirty="0" smtClean="0"/>
              <a:t>. </a:t>
            </a:r>
          </a:p>
          <a:p>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2EA4B1A-79D9-4C7E-AB05-5CB3AA227254}" type="slidenum">
              <a:rPr lang="en-US"/>
              <a:pPr/>
              <a:t>27</a:t>
            </a:fld>
            <a:endParaRPr lang="en-US"/>
          </a:p>
        </p:txBody>
      </p:sp>
      <p:sp>
        <p:nvSpPr>
          <p:cNvPr id="160770" name="Rectangle 2"/>
          <p:cNvSpPr>
            <a:spLocks noGrp="1" noRot="1" noChangeAspect="1" noChangeArrowheads="1" noTextEdit="1"/>
          </p:cNvSpPr>
          <p:nvPr>
            <p:ph type="sldImg"/>
          </p:nvPr>
        </p:nvSpPr>
        <p:spPr>
          <a:ln/>
        </p:spPr>
      </p:sp>
      <p:sp>
        <p:nvSpPr>
          <p:cNvPr id="160771" name="Rectangle 3"/>
          <p:cNvSpPr>
            <a:spLocks noGrp="1" noChangeArrowheads="1"/>
          </p:cNvSpPr>
          <p:nvPr>
            <p:ph type="body" idx="1"/>
          </p:nvPr>
        </p:nvSpPr>
        <p:spPr/>
        <p:txBody>
          <a:bodyPr/>
          <a:lstStyle/>
          <a:p>
            <a:r>
              <a:rPr lang="en-US" dirty="0" smtClean="0"/>
              <a:t>The first on: is the </a:t>
            </a:r>
            <a:r>
              <a:rPr lang="en-US" dirty="0" err="1" smtClean="0"/>
              <a:t>the</a:t>
            </a:r>
            <a:r>
              <a:rPr lang="en-US" dirty="0" smtClean="0"/>
              <a:t> </a:t>
            </a:r>
            <a:r>
              <a:rPr lang="en-US" dirty="0" err="1" smtClean="0"/>
              <a:t>decondenced</a:t>
            </a:r>
            <a:r>
              <a:rPr lang="en-US" dirty="0" smtClean="0"/>
              <a:t> version</a:t>
            </a:r>
            <a:r>
              <a:rPr lang="en-US" baseline="0" dirty="0" smtClean="0"/>
              <a:t> of chromatin which lacks H1 and hence cannot form the 30nm fiber. This is active chromatin. And hence expressed chromatin. </a:t>
            </a:r>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906EA51-A093-411C-958D-280B17037D76}" type="slidenum">
              <a:rPr lang="en-US"/>
              <a:pPr/>
              <a:t>28</a:t>
            </a:fld>
            <a:endParaRPr lang="en-US"/>
          </a:p>
        </p:txBody>
      </p:sp>
      <p:sp>
        <p:nvSpPr>
          <p:cNvPr id="162818" name="Rectangle 2"/>
          <p:cNvSpPr>
            <a:spLocks noGrp="1" noRot="1" noChangeAspect="1" noChangeArrowheads="1" noTextEdit="1"/>
          </p:cNvSpPr>
          <p:nvPr>
            <p:ph type="sldImg"/>
          </p:nvPr>
        </p:nvSpPr>
        <p:spPr>
          <a:ln/>
        </p:spPr>
      </p:sp>
      <p:sp>
        <p:nvSpPr>
          <p:cNvPr id="16281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99E68F2-E1BF-42E8-A085-B384883E0196}" type="slidenum">
              <a:rPr lang="en-US"/>
              <a:pPr/>
              <a:t>29</a:t>
            </a:fld>
            <a:endParaRPr lang="en-US"/>
          </a:p>
        </p:txBody>
      </p:sp>
      <p:sp>
        <p:nvSpPr>
          <p:cNvPr id="164866" name="Rectangle 2"/>
          <p:cNvSpPr>
            <a:spLocks noGrp="1" noRot="1" noChangeAspect="1" noChangeArrowheads="1" noTextEdit="1"/>
          </p:cNvSpPr>
          <p:nvPr>
            <p:ph type="sldImg"/>
          </p:nvPr>
        </p:nvSpPr>
        <p:spPr>
          <a:ln/>
        </p:spPr>
      </p:sp>
      <p:sp>
        <p:nvSpPr>
          <p:cNvPr id="164867" name="Rectangle 3"/>
          <p:cNvSpPr>
            <a:spLocks noGrp="1" noChangeArrowheads="1"/>
          </p:cNvSpPr>
          <p:nvPr>
            <p:ph type="body" idx="1"/>
          </p:nvPr>
        </p:nvSpPr>
        <p:spPr/>
        <p:txBody>
          <a:bodyPr/>
          <a:lstStyle/>
          <a:p>
            <a:r>
              <a:rPr lang="en-US" dirty="0" smtClean="0"/>
              <a:t>Don’t need</a:t>
            </a:r>
            <a:r>
              <a:rPr lang="en-US" baseline="0" dirty="0" smtClean="0"/>
              <a:t> to remember figure here. </a:t>
            </a:r>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66C2758-742E-430A-8887-BA2EFD5A5488}" type="slidenum">
              <a:rPr lang="en-US"/>
              <a:pPr/>
              <a:t>30</a:t>
            </a:fld>
            <a:endParaRPr lang="en-US"/>
          </a:p>
        </p:txBody>
      </p:sp>
      <p:sp>
        <p:nvSpPr>
          <p:cNvPr id="166914" name="Rectangle 2"/>
          <p:cNvSpPr>
            <a:spLocks noGrp="1" noRot="1" noChangeAspect="1" noChangeArrowheads="1" noTextEdit="1"/>
          </p:cNvSpPr>
          <p:nvPr>
            <p:ph type="sldImg"/>
          </p:nvPr>
        </p:nvSpPr>
        <p:spPr>
          <a:ln/>
        </p:spPr>
      </p:sp>
      <p:sp>
        <p:nvSpPr>
          <p:cNvPr id="16691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2AE658A-C1DB-40F6-930D-35F318929AD8}" type="slidenum">
              <a:rPr lang="en-US"/>
              <a:pPr/>
              <a:t>31</a:t>
            </a:fld>
            <a:endParaRPr lang="en-US"/>
          </a:p>
        </p:txBody>
      </p:sp>
      <p:sp>
        <p:nvSpPr>
          <p:cNvPr id="168962" name="Rectangle 2"/>
          <p:cNvSpPr>
            <a:spLocks noGrp="1" noRot="1" noChangeAspect="1" noChangeArrowheads="1" noTextEdit="1"/>
          </p:cNvSpPr>
          <p:nvPr>
            <p:ph type="sldImg"/>
          </p:nvPr>
        </p:nvSpPr>
        <p:spPr>
          <a:ln/>
        </p:spPr>
      </p:sp>
      <p:sp>
        <p:nvSpPr>
          <p:cNvPr id="168963"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D1CD5CA0-648D-4F1A-A874-DA9A79F07F9C}" type="slidenum">
              <a:rPr lang="en-US"/>
              <a:pPr/>
              <a:t>‹#›</a:t>
            </a:fld>
            <a:endParaRPr lang="en-US"/>
          </a:p>
        </p:txBody>
      </p:sp>
    </p:spTree>
    <p:extLst>
      <p:ext uri="{BB962C8B-B14F-4D97-AF65-F5344CB8AC3E}">
        <p14:creationId xmlns:p14="http://schemas.microsoft.com/office/powerpoint/2010/main" val="32362020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DE4461FD-5BC5-4706-9BA0-F0754A164149}" type="slidenum">
              <a:rPr lang="en-US"/>
              <a:pPr/>
              <a:t>‹#›</a:t>
            </a:fld>
            <a:endParaRPr lang="en-US"/>
          </a:p>
        </p:txBody>
      </p:sp>
    </p:spTree>
    <p:extLst>
      <p:ext uri="{BB962C8B-B14F-4D97-AF65-F5344CB8AC3E}">
        <p14:creationId xmlns:p14="http://schemas.microsoft.com/office/powerpoint/2010/main" val="36985714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0389017-F897-4EE1-ABE9-B6FB31D0A5BC}" type="slidenum">
              <a:rPr lang="en-US"/>
              <a:pPr/>
              <a:t>‹#›</a:t>
            </a:fld>
            <a:endParaRPr lang="en-US"/>
          </a:p>
        </p:txBody>
      </p:sp>
    </p:spTree>
    <p:extLst>
      <p:ext uri="{BB962C8B-B14F-4D97-AF65-F5344CB8AC3E}">
        <p14:creationId xmlns:p14="http://schemas.microsoft.com/office/powerpoint/2010/main" val="13016994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ADC160BF-968B-4FEB-9192-81AE1048FF67}" type="slidenum">
              <a:rPr lang="en-US"/>
              <a:pPr/>
              <a:t>‹#›</a:t>
            </a:fld>
            <a:endParaRPr lang="en-US"/>
          </a:p>
        </p:txBody>
      </p:sp>
    </p:spTree>
    <p:extLst>
      <p:ext uri="{BB962C8B-B14F-4D97-AF65-F5344CB8AC3E}">
        <p14:creationId xmlns:p14="http://schemas.microsoft.com/office/powerpoint/2010/main" val="29174126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84C66A88-1A63-4409-933E-8E32D4F253E6}" type="slidenum">
              <a:rPr lang="en-US"/>
              <a:pPr/>
              <a:t>‹#›</a:t>
            </a:fld>
            <a:endParaRPr lang="en-US"/>
          </a:p>
        </p:txBody>
      </p:sp>
    </p:spTree>
    <p:extLst>
      <p:ext uri="{BB962C8B-B14F-4D97-AF65-F5344CB8AC3E}">
        <p14:creationId xmlns:p14="http://schemas.microsoft.com/office/powerpoint/2010/main" val="4527007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0D8BAA14-C569-4099-8317-EC635C2AC38C}" type="slidenum">
              <a:rPr lang="en-US"/>
              <a:pPr/>
              <a:t>‹#›</a:t>
            </a:fld>
            <a:endParaRPr lang="en-US"/>
          </a:p>
        </p:txBody>
      </p:sp>
    </p:spTree>
    <p:extLst>
      <p:ext uri="{BB962C8B-B14F-4D97-AF65-F5344CB8AC3E}">
        <p14:creationId xmlns:p14="http://schemas.microsoft.com/office/powerpoint/2010/main" val="6058831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628421E8-B068-439C-BCF3-A40DA9092C05}" type="slidenum">
              <a:rPr lang="en-US"/>
              <a:pPr/>
              <a:t>‹#›</a:t>
            </a:fld>
            <a:endParaRPr lang="en-US"/>
          </a:p>
        </p:txBody>
      </p:sp>
    </p:spTree>
    <p:extLst>
      <p:ext uri="{BB962C8B-B14F-4D97-AF65-F5344CB8AC3E}">
        <p14:creationId xmlns:p14="http://schemas.microsoft.com/office/powerpoint/2010/main" val="78933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70871B19-0ADC-49EE-96AA-E38386CE59FD}" type="slidenum">
              <a:rPr lang="en-US"/>
              <a:pPr/>
              <a:t>‹#›</a:t>
            </a:fld>
            <a:endParaRPr lang="en-US"/>
          </a:p>
        </p:txBody>
      </p:sp>
    </p:spTree>
    <p:extLst>
      <p:ext uri="{BB962C8B-B14F-4D97-AF65-F5344CB8AC3E}">
        <p14:creationId xmlns:p14="http://schemas.microsoft.com/office/powerpoint/2010/main" val="37347875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D4A1C4B5-A59D-4852-B9A7-FAA24D5A0657}" type="slidenum">
              <a:rPr lang="en-US"/>
              <a:pPr/>
              <a:t>‹#›</a:t>
            </a:fld>
            <a:endParaRPr lang="en-US"/>
          </a:p>
        </p:txBody>
      </p:sp>
    </p:spTree>
    <p:extLst>
      <p:ext uri="{BB962C8B-B14F-4D97-AF65-F5344CB8AC3E}">
        <p14:creationId xmlns:p14="http://schemas.microsoft.com/office/powerpoint/2010/main" val="32868934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D64E495D-915B-417E-8C80-071913FE3F33}" type="slidenum">
              <a:rPr lang="en-US"/>
              <a:pPr/>
              <a:t>‹#›</a:t>
            </a:fld>
            <a:endParaRPr lang="en-US"/>
          </a:p>
        </p:txBody>
      </p:sp>
    </p:spTree>
    <p:extLst>
      <p:ext uri="{BB962C8B-B14F-4D97-AF65-F5344CB8AC3E}">
        <p14:creationId xmlns:p14="http://schemas.microsoft.com/office/powerpoint/2010/main" val="7643761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115FE58-4D77-45C7-889D-70983E5A2654}" type="slidenum">
              <a:rPr lang="en-US"/>
              <a:pPr/>
              <a:t>‹#›</a:t>
            </a:fld>
            <a:endParaRPr lang="en-US"/>
          </a:p>
        </p:txBody>
      </p:sp>
    </p:spTree>
    <p:extLst>
      <p:ext uri="{BB962C8B-B14F-4D97-AF65-F5344CB8AC3E}">
        <p14:creationId xmlns:p14="http://schemas.microsoft.com/office/powerpoint/2010/main" val="37421837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AEC36BB4-681B-434B-ADD0-58F884CE695D}"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6.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19.jpeg"/><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7.xml"/><Relationship Id="rId1" Type="http://schemas.openxmlformats.org/officeDocument/2006/relationships/slideLayout" Target="../slideLayouts/slideLayout6.xml"/><Relationship Id="rId4" Type="http://schemas.openxmlformats.org/officeDocument/2006/relationships/image" Target="Macintosh%20HD:Applications:Microsoft%20Office%202004:Office:PPT_IB_SupportFiles:Images:40632_Ch31_Fig20.jpg"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7.xml"/><Relationship Id="rId1" Type="http://schemas.openxmlformats.org/officeDocument/2006/relationships/slideLayout" Target="../slideLayouts/slideLayout6.xml"/><Relationship Id="rId5" Type="http://schemas.openxmlformats.org/officeDocument/2006/relationships/image" Target="../media/image30.jpeg"/><Relationship Id="rId4" Type="http://schemas.openxmlformats.org/officeDocument/2006/relationships/image" Target="../media/image29.jpe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9.xml"/><Relationship Id="rId1" Type="http://schemas.openxmlformats.org/officeDocument/2006/relationships/slideLayout" Target="../slideLayouts/slideLayout6.xml"/><Relationship Id="rId4" Type="http://schemas.openxmlformats.org/officeDocument/2006/relationships/image" Target="Macintosh%20HD:Applications:Microsoft%20Office%202004:Office:PPT_IB_SupportFiles:Images:40632_Ch29_Fig49.jpg"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0.xml"/><Relationship Id="rId1" Type="http://schemas.openxmlformats.org/officeDocument/2006/relationships/slideLayout" Target="../slideLayouts/slideLayout6.xml"/><Relationship Id="rId4" Type="http://schemas.openxmlformats.org/officeDocument/2006/relationships/image" Target="Macintosh%20HD:Applications:Microsoft%20Office%202004:Office:PPT_IB_SupportFiles:Images:40632_Ch29_Fig51.jpg" TargetMode="Externa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Grp="1" noChangeArrowheads="1"/>
          </p:cNvSpPr>
          <p:nvPr>
            <p:ph type="title"/>
          </p:nvPr>
        </p:nvSpPr>
        <p:spPr/>
        <p:txBody>
          <a:bodyPr/>
          <a:lstStyle/>
          <a:p>
            <a:r>
              <a:rPr lang="en-US" sz="4000" dirty="0">
                <a:solidFill>
                  <a:srgbClr val="002060"/>
                </a:solidFill>
              </a:rPr>
              <a:t>Regulation of gene expression</a:t>
            </a:r>
            <a:r>
              <a:rPr lang="en-US" sz="4000" dirty="0">
                <a:solidFill>
                  <a:srgbClr val="002060"/>
                </a:solidFill>
                <a:cs typeface="Arial" charset="0"/>
              </a:rPr>
              <a:t> in </a:t>
            </a:r>
            <a:r>
              <a:rPr lang="en-US" sz="4000" dirty="0" smtClean="0">
                <a:solidFill>
                  <a:srgbClr val="002060"/>
                </a:solidFill>
                <a:cs typeface="Arial" charset="0"/>
              </a:rPr>
              <a:t>eukaryotes </a:t>
            </a:r>
            <a:r>
              <a:rPr lang="en-US" sz="4000" dirty="0">
                <a:solidFill>
                  <a:srgbClr val="002060"/>
                </a:solidFill>
                <a:cs typeface="Arial" charset="0"/>
              </a:rPr>
              <a:t>II.</a:t>
            </a:r>
          </a:p>
        </p:txBody>
      </p:sp>
      <p:sp>
        <p:nvSpPr>
          <p:cNvPr id="2053" name="Text Box 5"/>
          <p:cNvSpPr txBox="1">
            <a:spLocks noChangeArrowheads="1"/>
          </p:cNvSpPr>
          <p:nvPr/>
        </p:nvSpPr>
        <p:spPr bwMode="auto">
          <a:xfrm>
            <a:off x="228600" y="5867400"/>
            <a:ext cx="4800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400" dirty="0" smtClean="0">
                <a:solidFill>
                  <a:srgbClr val="002060"/>
                </a:solidFill>
              </a:rPr>
              <a:t>22 November 2013</a:t>
            </a:r>
            <a:endParaRPr lang="en-US" sz="2400" dirty="0">
              <a:solidFill>
                <a:srgbClr val="00206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r>
              <a:rPr lang="en-US" dirty="0">
                <a:solidFill>
                  <a:srgbClr val="002060"/>
                </a:solidFill>
              </a:rPr>
              <a:t>Modular nature of RDBPs</a:t>
            </a:r>
          </a:p>
        </p:txBody>
      </p:sp>
      <p:pic>
        <p:nvPicPr>
          <p:cNvPr id="93188" name="Picture 4" descr="07_04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0" y="1371600"/>
            <a:ext cx="5638800" cy="51577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6" name="Rectangle 4"/>
          <p:cNvSpPr>
            <a:spLocks noGrp="1" noChangeArrowheads="1"/>
          </p:cNvSpPr>
          <p:nvPr>
            <p:ph type="title"/>
          </p:nvPr>
        </p:nvSpPr>
        <p:spPr/>
        <p:txBody>
          <a:bodyPr/>
          <a:lstStyle/>
          <a:p>
            <a:r>
              <a:rPr lang="en-US" sz="4000" dirty="0">
                <a:solidFill>
                  <a:srgbClr val="002060"/>
                </a:solidFill>
              </a:rPr>
              <a:t>Different ways the activity of RDBPs can be modulated</a:t>
            </a:r>
          </a:p>
        </p:txBody>
      </p:sp>
      <p:pic>
        <p:nvPicPr>
          <p:cNvPr id="95237" name="Picture 5" descr="07_05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1676400"/>
            <a:ext cx="7086600" cy="50815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ChangeArrowheads="1"/>
          </p:cNvSpPr>
          <p:nvPr>
            <p:ph type="title"/>
          </p:nvPr>
        </p:nvSpPr>
        <p:spPr/>
        <p:txBody>
          <a:bodyPr/>
          <a:lstStyle/>
          <a:p>
            <a:r>
              <a:rPr lang="en-US" sz="4000" dirty="0">
                <a:solidFill>
                  <a:srgbClr val="002060"/>
                </a:solidFill>
              </a:rPr>
              <a:t>The same RDBP can activate multiple genes</a:t>
            </a:r>
            <a:endParaRPr lang="en-US" sz="4000" dirty="0">
              <a:solidFill>
                <a:srgbClr val="002060"/>
              </a:solidFill>
              <a:cs typeface="Arial" charset="0"/>
            </a:endParaRPr>
          </a:p>
        </p:txBody>
      </p:sp>
      <p:pic>
        <p:nvPicPr>
          <p:cNvPr id="147459" name="Picture 3" descr="figure 7-7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7400" y="1676400"/>
            <a:ext cx="5867400" cy="4716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60" name="Rectangle 4"/>
          <p:cNvSpPr>
            <a:spLocks noGrp="1" noChangeArrowheads="1"/>
          </p:cNvSpPr>
          <p:nvPr>
            <p:ph type="title"/>
          </p:nvPr>
        </p:nvSpPr>
        <p:spPr/>
        <p:txBody>
          <a:bodyPr/>
          <a:lstStyle/>
          <a:p>
            <a:r>
              <a:rPr lang="fr-CA" sz="4000" b="1" dirty="0">
                <a:solidFill>
                  <a:srgbClr val="002060"/>
                </a:solidFill>
              </a:rPr>
              <a:t>Additive </a:t>
            </a:r>
            <a:r>
              <a:rPr lang="fr-CA" sz="4000" b="1" dirty="0" err="1">
                <a:solidFill>
                  <a:srgbClr val="002060"/>
                </a:solidFill>
              </a:rPr>
              <a:t>synergy</a:t>
            </a:r>
            <a:r>
              <a:rPr lang="fr-CA" sz="4000" b="1" dirty="0">
                <a:solidFill>
                  <a:srgbClr val="002060"/>
                </a:solidFill>
              </a:rPr>
              <a:t> of </a:t>
            </a:r>
            <a:r>
              <a:rPr lang="fr-CA" sz="4000" b="1" dirty="0" err="1">
                <a:solidFill>
                  <a:srgbClr val="002060"/>
                </a:solidFill>
              </a:rPr>
              <a:t>activator</a:t>
            </a:r>
            <a:r>
              <a:rPr lang="fr-CA" sz="4000" b="1" dirty="0">
                <a:solidFill>
                  <a:srgbClr val="002060"/>
                </a:solidFill>
              </a:rPr>
              <a:t> </a:t>
            </a:r>
            <a:r>
              <a:rPr lang="fr-CA" sz="4000" b="1" dirty="0" err="1">
                <a:solidFill>
                  <a:srgbClr val="002060"/>
                </a:solidFill>
              </a:rPr>
              <a:t>RDBPs</a:t>
            </a:r>
            <a:endParaRPr lang="en-US" sz="4000" b="1" dirty="0">
              <a:solidFill>
                <a:srgbClr val="002060"/>
              </a:solidFill>
            </a:endParaRPr>
          </a:p>
        </p:txBody>
      </p:sp>
      <p:pic>
        <p:nvPicPr>
          <p:cNvPr id="70662" name="Picture 6" descr="figure 7-4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2057400"/>
            <a:ext cx="8229600" cy="3138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8" name="Rectangle 4"/>
          <p:cNvSpPr>
            <a:spLocks noGrp="1" noChangeArrowheads="1"/>
          </p:cNvSpPr>
          <p:nvPr>
            <p:ph type="title"/>
          </p:nvPr>
        </p:nvSpPr>
        <p:spPr/>
        <p:txBody>
          <a:bodyPr/>
          <a:lstStyle/>
          <a:p>
            <a:r>
              <a:rPr lang="fr-CA" sz="4000" b="1" dirty="0">
                <a:solidFill>
                  <a:srgbClr val="002060"/>
                </a:solidFill>
              </a:rPr>
              <a:t>Fine-</a:t>
            </a:r>
            <a:r>
              <a:rPr lang="fr-CA" sz="4000" b="1" dirty="0" err="1">
                <a:solidFill>
                  <a:srgbClr val="002060"/>
                </a:solidFill>
              </a:rPr>
              <a:t>tuning</a:t>
            </a:r>
            <a:r>
              <a:rPr lang="fr-CA" sz="4000" b="1" dirty="0">
                <a:solidFill>
                  <a:srgbClr val="002060"/>
                </a:solidFill>
              </a:rPr>
              <a:t> of </a:t>
            </a:r>
            <a:r>
              <a:rPr lang="fr-CA" sz="4000" b="1" dirty="0" err="1">
                <a:solidFill>
                  <a:srgbClr val="002060"/>
                </a:solidFill>
              </a:rPr>
              <a:t>regulation</a:t>
            </a:r>
            <a:r>
              <a:rPr lang="fr-CA" sz="4000" b="1" dirty="0">
                <a:solidFill>
                  <a:srgbClr val="002060"/>
                </a:solidFill>
              </a:rPr>
              <a:t> </a:t>
            </a:r>
            <a:r>
              <a:rPr lang="fr-CA" sz="4000" b="1" dirty="0" err="1">
                <a:solidFill>
                  <a:srgbClr val="002060"/>
                </a:solidFill>
              </a:rPr>
              <a:t>involving</a:t>
            </a:r>
            <a:r>
              <a:rPr lang="fr-CA" sz="4000" b="1" dirty="0">
                <a:solidFill>
                  <a:srgbClr val="002060"/>
                </a:solidFill>
              </a:rPr>
              <a:t> </a:t>
            </a:r>
            <a:r>
              <a:rPr lang="fr-CA" sz="4000" b="1" dirty="0" err="1">
                <a:solidFill>
                  <a:srgbClr val="002060"/>
                </a:solidFill>
              </a:rPr>
              <a:t>RDBPs</a:t>
            </a:r>
            <a:r>
              <a:rPr lang="fr-CA" sz="4000" b="1" dirty="0">
                <a:solidFill>
                  <a:srgbClr val="002060"/>
                </a:solidFill>
              </a:rPr>
              <a:t>, </a:t>
            </a:r>
            <a:r>
              <a:rPr lang="fr-CA" sz="4000" b="1" dirty="0" err="1">
                <a:solidFill>
                  <a:srgbClr val="002060"/>
                </a:solidFill>
              </a:rPr>
              <a:t>co-activators</a:t>
            </a:r>
            <a:r>
              <a:rPr lang="fr-CA" sz="4000" b="1" dirty="0">
                <a:solidFill>
                  <a:srgbClr val="002060"/>
                </a:solidFill>
              </a:rPr>
              <a:t>, and </a:t>
            </a:r>
            <a:r>
              <a:rPr lang="fr-CA" sz="4000" b="1" dirty="0" err="1">
                <a:solidFill>
                  <a:srgbClr val="002060"/>
                </a:solidFill>
              </a:rPr>
              <a:t>co-repressors</a:t>
            </a:r>
            <a:endParaRPr lang="en-US" sz="4000" b="1" dirty="0">
              <a:solidFill>
                <a:srgbClr val="002060"/>
              </a:solidFill>
            </a:endParaRPr>
          </a:p>
        </p:txBody>
      </p:sp>
      <p:pic>
        <p:nvPicPr>
          <p:cNvPr id="72709" name="Picture 5"/>
          <p:cNvPicPr>
            <a:picLocks noChangeAspect="1" noChangeArrowheads="1"/>
          </p:cNvPicPr>
          <p:nvPr/>
        </p:nvPicPr>
        <p:blipFill>
          <a:blip r:embed="rId3">
            <a:extLst>
              <a:ext uri="{28A0092B-C50C-407E-A947-70E740481C1C}">
                <a14:useLocalDpi xmlns:a14="http://schemas.microsoft.com/office/drawing/2010/main" val="0"/>
              </a:ext>
            </a:extLst>
          </a:blip>
          <a:srcRect r="-1282" b="-3314"/>
          <a:stretch>
            <a:fillRect/>
          </a:stretch>
        </p:blipFill>
        <p:spPr bwMode="auto">
          <a:xfrm>
            <a:off x="533400" y="2133600"/>
            <a:ext cx="7848600" cy="371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6" name="Rectangle 4"/>
          <p:cNvSpPr>
            <a:spLocks noGrp="1" noChangeArrowheads="1"/>
          </p:cNvSpPr>
          <p:nvPr>
            <p:ph type="title"/>
          </p:nvPr>
        </p:nvSpPr>
        <p:spPr/>
        <p:txBody>
          <a:bodyPr/>
          <a:lstStyle/>
          <a:p>
            <a:r>
              <a:rPr lang="fr-CA" sz="4000" b="1" dirty="0">
                <a:solidFill>
                  <a:srgbClr val="002060"/>
                </a:solidFill>
              </a:rPr>
              <a:t>Global input </a:t>
            </a:r>
            <a:r>
              <a:rPr lang="fr-CA" sz="4000" b="1" dirty="0" err="1">
                <a:solidFill>
                  <a:srgbClr val="002060"/>
                </a:solidFill>
              </a:rPr>
              <a:t>involving</a:t>
            </a:r>
            <a:r>
              <a:rPr lang="fr-CA" sz="4000" b="1" dirty="0">
                <a:solidFill>
                  <a:srgbClr val="002060"/>
                </a:solidFill>
              </a:rPr>
              <a:t> the </a:t>
            </a:r>
            <a:r>
              <a:rPr lang="fr-CA" sz="4000" b="1" dirty="0" err="1">
                <a:solidFill>
                  <a:srgbClr val="002060"/>
                </a:solidFill>
              </a:rPr>
              <a:t>various</a:t>
            </a:r>
            <a:r>
              <a:rPr lang="fr-CA" sz="4000" b="1" dirty="0">
                <a:solidFill>
                  <a:srgbClr val="002060"/>
                </a:solidFill>
              </a:rPr>
              <a:t> </a:t>
            </a:r>
            <a:r>
              <a:rPr lang="fr-CA" sz="4000" b="1" dirty="0" err="1">
                <a:solidFill>
                  <a:srgbClr val="002060"/>
                </a:solidFill>
              </a:rPr>
              <a:t>RDBPs</a:t>
            </a:r>
            <a:r>
              <a:rPr lang="fr-CA" sz="4000" b="1" dirty="0">
                <a:solidFill>
                  <a:srgbClr val="002060"/>
                </a:solidFill>
              </a:rPr>
              <a:t> </a:t>
            </a:r>
            <a:r>
              <a:rPr lang="fr-CA" sz="4000" b="1" dirty="0" err="1">
                <a:solidFill>
                  <a:srgbClr val="002060"/>
                </a:solidFill>
              </a:rPr>
              <a:t>bound</a:t>
            </a:r>
            <a:r>
              <a:rPr lang="fr-CA" sz="4000" b="1" dirty="0">
                <a:solidFill>
                  <a:srgbClr val="002060"/>
                </a:solidFill>
              </a:rPr>
              <a:t> to an </a:t>
            </a:r>
            <a:r>
              <a:rPr lang="fr-CA" sz="4000" b="1" dirty="0" err="1">
                <a:solidFill>
                  <a:srgbClr val="002060"/>
                </a:solidFill>
              </a:rPr>
              <a:t>enhancer</a:t>
            </a:r>
            <a:r>
              <a:rPr lang="fr-CA" sz="4000" b="1" dirty="0">
                <a:solidFill>
                  <a:srgbClr val="002060"/>
                </a:solidFill>
              </a:rPr>
              <a:t> </a:t>
            </a:r>
            <a:r>
              <a:rPr lang="fr-CA" sz="4000" b="1" dirty="0" err="1">
                <a:solidFill>
                  <a:srgbClr val="002060"/>
                </a:solidFill>
              </a:rPr>
              <a:t>sequence</a:t>
            </a:r>
            <a:endParaRPr lang="en-US" sz="4000" b="1" dirty="0">
              <a:solidFill>
                <a:srgbClr val="002060"/>
              </a:solidFill>
            </a:endParaRPr>
          </a:p>
        </p:txBody>
      </p:sp>
      <p:pic>
        <p:nvPicPr>
          <p:cNvPr id="74758" name="Picture 6" descr="figure 7-5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05000" y="2438400"/>
            <a:ext cx="5486400" cy="350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2" name="Rectangle 4"/>
          <p:cNvSpPr>
            <a:spLocks noGrp="1" noChangeArrowheads="1"/>
          </p:cNvSpPr>
          <p:nvPr>
            <p:ph type="title"/>
          </p:nvPr>
        </p:nvSpPr>
        <p:spPr/>
        <p:txBody>
          <a:bodyPr/>
          <a:lstStyle/>
          <a:p>
            <a:r>
              <a:rPr lang="fr-CA" sz="3200" b="1" dirty="0" err="1">
                <a:solidFill>
                  <a:srgbClr val="002060"/>
                </a:solidFill>
              </a:rPr>
              <a:t>Repressor</a:t>
            </a:r>
            <a:r>
              <a:rPr lang="fr-CA" sz="3200" b="1" dirty="0">
                <a:solidFill>
                  <a:srgbClr val="002060"/>
                </a:solidFill>
              </a:rPr>
              <a:t> </a:t>
            </a:r>
            <a:r>
              <a:rPr lang="fr-CA" sz="3200" b="1" dirty="0" err="1">
                <a:solidFill>
                  <a:srgbClr val="002060"/>
                </a:solidFill>
              </a:rPr>
              <a:t>RDBPs</a:t>
            </a:r>
            <a:r>
              <a:rPr lang="fr-CA" sz="3200" b="1" dirty="0">
                <a:solidFill>
                  <a:srgbClr val="002060"/>
                </a:solidFill>
              </a:rPr>
              <a:t> </a:t>
            </a:r>
            <a:r>
              <a:rPr lang="fr-CA" sz="3200" b="1" dirty="0" err="1">
                <a:solidFill>
                  <a:srgbClr val="002060"/>
                </a:solidFill>
              </a:rPr>
              <a:t>reduce</a:t>
            </a:r>
            <a:r>
              <a:rPr lang="fr-CA" sz="3200" b="1" dirty="0">
                <a:solidFill>
                  <a:srgbClr val="002060"/>
                </a:solidFill>
              </a:rPr>
              <a:t> </a:t>
            </a:r>
            <a:r>
              <a:rPr lang="fr-CA" sz="3200" b="1" dirty="0" err="1">
                <a:solidFill>
                  <a:srgbClr val="002060"/>
                </a:solidFill>
              </a:rPr>
              <a:t>transcriptional</a:t>
            </a:r>
            <a:r>
              <a:rPr lang="fr-CA" sz="3200" b="1" dirty="0">
                <a:solidFill>
                  <a:srgbClr val="002060"/>
                </a:solidFill>
              </a:rPr>
              <a:t> </a:t>
            </a:r>
            <a:r>
              <a:rPr lang="fr-CA" sz="3200" b="1" dirty="0" err="1">
                <a:solidFill>
                  <a:srgbClr val="002060"/>
                </a:solidFill>
              </a:rPr>
              <a:t>activity</a:t>
            </a:r>
            <a:r>
              <a:rPr lang="fr-CA" sz="3200" b="1" dirty="0">
                <a:solidFill>
                  <a:srgbClr val="002060"/>
                </a:solidFill>
              </a:rPr>
              <a:t> in </a:t>
            </a:r>
            <a:r>
              <a:rPr lang="fr-CA" sz="3200" b="1" dirty="0" err="1">
                <a:solidFill>
                  <a:srgbClr val="002060"/>
                </a:solidFill>
              </a:rPr>
              <a:t>several</a:t>
            </a:r>
            <a:r>
              <a:rPr lang="fr-CA" sz="3200" b="1" dirty="0">
                <a:solidFill>
                  <a:srgbClr val="002060"/>
                </a:solidFill>
              </a:rPr>
              <a:t> possible </a:t>
            </a:r>
            <a:r>
              <a:rPr lang="fr-CA" sz="3200" b="1" dirty="0" err="1">
                <a:solidFill>
                  <a:srgbClr val="002060"/>
                </a:solidFill>
              </a:rPr>
              <a:t>manners</a:t>
            </a:r>
            <a:r>
              <a:rPr lang="fr-CA" sz="3200" b="1" dirty="0">
                <a:solidFill>
                  <a:srgbClr val="002060"/>
                </a:solidFill>
              </a:rPr>
              <a:t>.</a:t>
            </a:r>
            <a:endParaRPr lang="en-US" sz="3200" b="1" dirty="0">
              <a:solidFill>
                <a:srgbClr val="002060"/>
              </a:solidFill>
            </a:endParaRPr>
          </a:p>
        </p:txBody>
      </p:sp>
      <p:pic>
        <p:nvPicPr>
          <p:cNvPr id="78854" name="Picture 6" descr="figure 7-50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1828800"/>
            <a:ext cx="5867400" cy="177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8855" name="Picture 7" descr="figure 7-50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28800" y="3886200"/>
            <a:ext cx="5791200" cy="2474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ChangeArrowheads="1"/>
          </p:cNvSpPr>
          <p:nvPr>
            <p:ph type="title"/>
          </p:nvPr>
        </p:nvSpPr>
        <p:spPr/>
        <p:txBody>
          <a:bodyPr/>
          <a:lstStyle/>
          <a:p>
            <a:r>
              <a:rPr lang="fr-CA" sz="3200" b="1" dirty="0" err="1">
                <a:solidFill>
                  <a:srgbClr val="002060"/>
                </a:solidFill>
              </a:rPr>
              <a:t>Repressor</a:t>
            </a:r>
            <a:r>
              <a:rPr lang="fr-CA" sz="3200" b="1" dirty="0">
                <a:solidFill>
                  <a:srgbClr val="002060"/>
                </a:solidFill>
              </a:rPr>
              <a:t> </a:t>
            </a:r>
            <a:r>
              <a:rPr lang="fr-CA" sz="3200" b="1" dirty="0" err="1">
                <a:solidFill>
                  <a:srgbClr val="002060"/>
                </a:solidFill>
              </a:rPr>
              <a:t>RDBPs</a:t>
            </a:r>
            <a:r>
              <a:rPr lang="fr-CA" sz="3200" b="1" dirty="0">
                <a:solidFill>
                  <a:srgbClr val="002060"/>
                </a:solidFill>
              </a:rPr>
              <a:t> </a:t>
            </a:r>
            <a:r>
              <a:rPr lang="fr-CA" sz="3200" b="1" dirty="0" err="1">
                <a:solidFill>
                  <a:srgbClr val="002060"/>
                </a:solidFill>
              </a:rPr>
              <a:t>reduce</a:t>
            </a:r>
            <a:r>
              <a:rPr lang="fr-CA" sz="3200" b="1" dirty="0">
                <a:solidFill>
                  <a:srgbClr val="002060"/>
                </a:solidFill>
              </a:rPr>
              <a:t> </a:t>
            </a:r>
            <a:r>
              <a:rPr lang="fr-CA" sz="3200" b="1" dirty="0" err="1">
                <a:solidFill>
                  <a:srgbClr val="002060"/>
                </a:solidFill>
              </a:rPr>
              <a:t>transcriptional</a:t>
            </a:r>
            <a:r>
              <a:rPr lang="fr-CA" sz="3200" b="1" dirty="0">
                <a:solidFill>
                  <a:srgbClr val="002060"/>
                </a:solidFill>
              </a:rPr>
              <a:t> </a:t>
            </a:r>
            <a:r>
              <a:rPr lang="fr-CA" sz="3200" b="1" dirty="0" err="1">
                <a:solidFill>
                  <a:srgbClr val="002060"/>
                </a:solidFill>
              </a:rPr>
              <a:t>activity</a:t>
            </a:r>
            <a:r>
              <a:rPr lang="fr-CA" sz="3200" b="1" dirty="0">
                <a:solidFill>
                  <a:srgbClr val="002060"/>
                </a:solidFill>
              </a:rPr>
              <a:t> in </a:t>
            </a:r>
            <a:r>
              <a:rPr lang="fr-CA" sz="3200" b="1" dirty="0" err="1">
                <a:solidFill>
                  <a:srgbClr val="002060"/>
                </a:solidFill>
              </a:rPr>
              <a:t>several</a:t>
            </a:r>
            <a:r>
              <a:rPr lang="fr-CA" sz="3200" b="1" dirty="0">
                <a:solidFill>
                  <a:srgbClr val="002060"/>
                </a:solidFill>
              </a:rPr>
              <a:t> possible </a:t>
            </a:r>
            <a:r>
              <a:rPr lang="fr-CA" sz="3200" b="1" dirty="0" err="1">
                <a:solidFill>
                  <a:srgbClr val="002060"/>
                </a:solidFill>
              </a:rPr>
              <a:t>manners</a:t>
            </a:r>
            <a:r>
              <a:rPr lang="fr-CA" sz="3200" b="1" dirty="0">
                <a:solidFill>
                  <a:srgbClr val="002060"/>
                </a:solidFill>
              </a:rPr>
              <a:t>.</a:t>
            </a:r>
            <a:endParaRPr lang="en-US" sz="3200" b="1" dirty="0">
              <a:solidFill>
                <a:srgbClr val="002060"/>
              </a:solidFill>
            </a:endParaRPr>
          </a:p>
        </p:txBody>
      </p:sp>
      <p:pic>
        <p:nvPicPr>
          <p:cNvPr id="149509" name="Picture 5" descr="figure 7-50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0200" y="1676400"/>
            <a:ext cx="6248400" cy="2779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ChangeArrowheads="1"/>
          </p:cNvSpPr>
          <p:nvPr>
            <p:ph type="title"/>
          </p:nvPr>
        </p:nvSpPr>
        <p:spPr/>
        <p:txBody>
          <a:bodyPr/>
          <a:lstStyle/>
          <a:p>
            <a:r>
              <a:rPr lang="fr-CA" sz="3200" b="1" dirty="0" err="1">
                <a:solidFill>
                  <a:srgbClr val="002060"/>
                </a:solidFill>
              </a:rPr>
              <a:t>Repressor</a:t>
            </a:r>
            <a:r>
              <a:rPr lang="fr-CA" sz="3200" b="1" dirty="0">
                <a:solidFill>
                  <a:srgbClr val="002060"/>
                </a:solidFill>
              </a:rPr>
              <a:t> </a:t>
            </a:r>
            <a:r>
              <a:rPr lang="fr-CA" sz="3200" b="1" dirty="0" err="1">
                <a:solidFill>
                  <a:srgbClr val="002060"/>
                </a:solidFill>
              </a:rPr>
              <a:t>RDBPs</a:t>
            </a:r>
            <a:r>
              <a:rPr lang="fr-CA" sz="3200" b="1" dirty="0">
                <a:solidFill>
                  <a:srgbClr val="002060"/>
                </a:solidFill>
              </a:rPr>
              <a:t> </a:t>
            </a:r>
            <a:r>
              <a:rPr lang="fr-CA" sz="3200" b="1" dirty="0" err="1">
                <a:solidFill>
                  <a:srgbClr val="002060"/>
                </a:solidFill>
              </a:rPr>
              <a:t>reduce</a:t>
            </a:r>
            <a:r>
              <a:rPr lang="fr-CA" sz="3200" b="1" dirty="0">
                <a:solidFill>
                  <a:srgbClr val="002060"/>
                </a:solidFill>
              </a:rPr>
              <a:t> </a:t>
            </a:r>
            <a:r>
              <a:rPr lang="fr-CA" sz="3200" b="1" dirty="0" err="1">
                <a:solidFill>
                  <a:srgbClr val="002060"/>
                </a:solidFill>
              </a:rPr>
              <a:t>transcriptional</a:t>
            </a:r>
            <a:r>
              <a:rPr lang="fr-CA" sz="3200" b="1" dirty="0">
                <a:solidFill>
                  <a:srgbClr val="002060"/>
                </a:solidFill>
              </a:rPr>
              <a:t> </a:t>
            </a:r>
            <a:r>
              <a:rPr lang="fr-CA" sz="3200" b="1" dirty="0" err="1">
                <a:solidFill>
                  <a:srgbClr val="002060"/>
                </a:solidFill>
              </a:rPr>
              <a:t>activity</a:t>
            </a:r>
            <a:r>
              <a:rPr lang="fr-CA" sz="3200" b="1" dirty="0">
                <a:solidFill>
                  <a:srgbClr val="002060"/>
                </a:solidFill>
              </a:rPr>
              <a:t> in </a:t>
            </a:r>
            <a:r>
              <a:rPr lang="fr-CA" sz="3200" b="1" dirty="0" err="1">
                <a:solidFill>
                  <a:srgbClr val="002060"/>
                </a:solidFill>
              </a:rPr>
              <a:t>several</a:t>
            </a:r>
            <a:r>
              <a:rPr lang="fr-CA" sz="3200" b="1" dirty="0">
                <a:solidFill>
                  <a:srgbClr val="002060"/>
                </a:solidFill>
              </a:rPr>
              <a:t> possible </a:t>
            </a:r>
            <a:r>
              <a:rPr lang="fr-CA" sz="3200" b="1" dirty="0" err="1">
                <a:solidFill>
                  <a:srgbClr val="002060"/>
                </a:solidFill>
              </a:rPr>
              <a:t>manners</a:t>
            </a:r>
            <a:r>
              <a:rPr lang="fr-CA" sz="3200" b="1" dirty="0">
                <a:solidFill>
                  <a:srgbClr val="002060"/>
                </a:solidFill>
              </a:rPr>
              <a:t>.</a:t>
            </a:r>
            <a:endParaRPr lang="en-US" sz="3200" b="1" dirty="0">
              <a:solidFill>
                <a:srgbClr val="002060"/>
              </a:solidFill>
            </a:endParaRPr>
          </a:p>
        </p:txBody>
      </p:sp>
      <p:pic>
        <p:nvPicPr>
          <p:cNvPr id="151556" name="Picture 4" descr="figure 7-50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981200"/>
            <a:ext cx="6477000" cy="412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ChangeArrowheads="1"/>
          </p:cNvSpPr>
          <p:nvPr>
            <p:ph type="title"/>
          </p:nvPr>
        </p:nvSpPr>
        <p:spPr/>
        <p:txBody>
          <a:bodyPr/>
          <a:lstStyle/>
          <a:p>
            <a:r>
              <a:rPr lang="fr-CA" sz="3200" b="1" dirty="0" err="1">
                <a:solidFill>
                  <a:srgbClr val="002060"/>
                </a:solidFill>
              </a:rPr>
              <a:t>Repressor</a:t>
            </a:r>
            <a:r>
              <a:rPr lang="fr-CA" sz="3200" b="1" dirty="0">
                <a:solidFill>
                  <a:srgbClr val="002060"/>
                </a:solidFill>
              </a:rPr>
              <a:t> </a:t>
            </a:r>
            <a:r>
              <a:rPr lang="fr-CA" sz="3200" b="1" dirty="0" err="1">
                <a:solidFill>
                  <a:srgbClr val="002060"/>
                </a:solidFill>
              </a:rPr>
              <a:t>RDBPs</a:t>
            </a:r>
            <a:r>
              <a:rPr lang="fr-CA" sz="3200" b="1" dirty="0">
                <a:solidFill>
                  <a:srgbClr val="002060"/>
                </a:solidFill>
              </a:rPr>
              <a:t> </a:t>
            </a:r>
            <a:r>
              <a:rPr lang="fr-CA" sz="3200" b="1" dirty="0" err="1">
                <a:solidFill>
                  <a:srgbClr val="002060"/>
                </a:solidFill>
              </a:rPr>
              <a:t>reduce</a:t>
            </a:r>
            <a:r>
              <a:rPr lang="fr-CA" sz="3200" b="1" dirty="0">
                <a:solidFill>
                  <a:srgbClr val="002060"/>
                </a:solidFill>
              </a:rPr>
              <a:t> </a:t>
            </a:r>
            <a:r>
              <a:rPr lang="fr-CA" sz="3200" b="1" dirty="0" err="1">
                <a:solidFill>
                  <a:srgbClr val="002060"/>
                </a:solidFill>
              </a:rPr>
              <a:t>transcriptional</a:t>
            </a:r>
            <a:r>
              <a:rPr lang="fr-CA" sz="3200" b="1" dirty="0">
                <a:solidFill>
                  <a:srgbClr val="002060"/>
                </a:solidFill>
              </a:rPr>
              <a:t> </a:t>
            </a:r>
            <a:r>
              <a:rPr lang="fr-CA" sz="3200" b="1" dirty="0" err="1">
                <a:solidFill>
                  <a:srgbClr val="002060"/>
                </a:solidFill>
              </a:rPr>
              <a:t>activity</a:t>
            </a:r>
            <a:r>
              <a:rPr lang="fr-CA" sz="3200" b="1" dirty="0">
                <a:solidFill>
                  <a:srgbClr val="002060"/>
                </a:solidFill>
              </a:rPr>
              <a:t> in </a:t>
            </a:r>
            <a:r>
              <a:rPr lang="fr-CA" sz="3200" b="1" dirty="0" err="1">
                <a:solidFill>
                  <a:srgbClr val="002060"/>
                </a:solidFill>
              </a:rPr>
              <a:t>several</a:t>
            </a:r>
            <a:r>
              <a:rPr lang="fr-CA" sz="3200" b="1" dirty="0">
                <a:solidFill>
                  <a:srgbClr val="002060"/>
                </a:solidFill>
              </a:rPr>
              <a:t> possible </a:t>
            </a:r>
            <a:r>
              <a:rPr lang="fr-CA" sz="3200" b="1" dirty="0" err="1">
                <a:solidFill>
                  <a:srgbClr val="002060"/>
                </a:solidFill>
              </a:rPr>
              <a:t>manners</a:t>
            </a:r>
            <a:r>
              <a:rPr lang="fr-CA" sz="3200" b="1" dirty="0">
                <a:solidFill>
                  <a:srgbClr val="002060"/>
                </a:solidFill>
              </a:rPr>
              <a:t>.</a:t>
            </a:r>
            <a:endParaRPr lang="en-US" sz="3200" b="1" dirty="0">
              <a:solidFill>
                <a:srgbClr val="002060"/>
              </a:solidFill>
            </a:endParaRPr>
          </a:p>
        </p:txBody>
      </p:sp>
      <p:pic>
        <p:nvPicPr>
          <p:cNvPr id="153604" name="Picture 4" descr="figure 7-50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 y="1600200"/>
            <a:ext cx="5562600" cy="230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05" name="Picture 5" descr="figure 7-50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43200" y="4114800"/>
            <a:ext cx="5715000" cy="260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a:xfrm>
            <a:off x="457200" y="685800"/>
            <a:ext cx="8229600" cy="1143000"/>
          </a:xfrm>
        </p:spPr>
        <p:txBody>
          <a:bodyPr/>
          <a:lstStyle/>
          <a:p>
            <a:r>
              <a:rPr lang="fr-CA" sz="3200" b="1" dirty="0" err="1">
                <a:solidFill>
                  <a:srgbClr val="002060"/>
                </a:solidFill>
              </a:rPr>
              <a:t>Integration</a:t>
            </a:r>
            <a:r>
              <a:rPr lang="fr-CA" sz="3200" b="1" dirty="0">
                <a:solidFill>
                  <a:srgbClr val="002060"/>
                </a:solidFill>
              </a:rPr>
              <a:t> of </a:t>
            </a:r>
            <a:r>
              <a:rPr lang="fr-CA" sz="3200" b="1" dirty="0" err="1">
                <a:solidFill>
                  <a:srgbClr val="002060"/>
                </a:solidFill>
              </a:rPr>
              <a:t>regulatory</a:t>
            </a:r>
            <a:r>
              <a:rPr lang="fr-CA" sz="3200" b="1" dirty="0">
                <a:solidFill>
                  <a:srgbClr val="002060"/>
                </a:solidFill>
              </a:rPr>
              <a:t> inputs </a:t>
            </a:r>
            <a:r>
              <a:rPr lang="fr-CA" sz="3200" b="1" dirty="0" err="1">
                <a:solidFill>
                  <a:srgbClr val="002060"/>
                </a:solidFill>
              </a:rPr>
              <a:t>at</a:t>
            </a:r>
            <a:r>
              <a:rPr lang="fr-CA" sz="3200" b="1" dirty="0">
                <a:solidFill>
                  <a:srgbClr val="002060"/>
                </a:solidFill>
              </a:rPr>
              <a:t> the </a:t>
            </a:r>
            <a:r>
              <a:rPr lang="fr-CA" sz="3200" b="1" dirty="0" err="1">
                <a:solidFill>
                  <a:srgbClr val="002060"/>
                </a:solidFill>
              </a:rPr>
              <a:t>promoter</a:t>
            </a:r>
            <a:r>
              <a:rPr lang="fr-CA" sz="3200" b="1" dirty="0">
                <a:solidFill>
                  <a:srgbClr val="002060"/>
                </a:solidFill>
              </a:rPr>
              <a:t>. </a:t>
            </a:r>
            <a:endParaRPr lang="en-US" sz="3200" b="1" dirty="0">
              <a:solidFill>
                <a:srgbClr val="002060"/>
              </a:solidFill>
            </a:endParaRPr>
          </a:p>
        </p:txBody>
      </p:sp>
      <p:pic>
        <p:nvPicPr>
          <p:cNvPr id="155652" name="Picture 4" descr="figure 7-5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2173288"/>
            <a:ext cx="7200900" cy="3465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6372" name="Picture 4" descr="figure 22-2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2788" y="307975"/>
            <a:ext cx="7716837" cy="6242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9988" name="Picture 4" descr="figure 7-55bc"/>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3400" y="2743200"/>
            <a:ext cx="3705225"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9989" name="Picture 5" descr="figure 7-55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14600" y="533400"/>
            <a:ext cx="5029200" cy="2014538"/>
          </a:xfrm>
          <a:prstGeom prst="rect">
            <a:avLst/>
          </a:prstGeom>
          <a:noFill/>
          <a:extLst>
            <a:ext uri="{909E8E84-426E-40DD-AFC4-6F175D3DCCD1}">
              <a14:hiddenFill xmlns:a14="http://schemas.microsoft.com/office/drawing/2010/main">
                <a:solidFill>
                  <a:srgbClr val="FFFFFF"/>
                </a:solidFill>
              </a14:hiddenFill>
            </a:ext>
          </a:extLst>
        </p:spPr>
      </p:pic>
      <p:sp>
        <p:nvSpPr>
          <p:cNvPr id="169990" name="Text Box 6"/>
          <p:cNvSpPr txBox="1">
            <a:spLocks noChangeArrowheads="1"/>
          </p:cNvSpPr>
          <p:nvPr/>
        </p:nvSpPr>
        <p:spPr bwMode="auto">
          <a:xfrm>
            <a:off x="4495800" y="5410200"/>
            <a:ext cx="4267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CA" b="1" dirty="0">
                <a:solidFill>
                  <a:srgbClr val="002060"/>
                </a:solidFill>
              </a:rPr>
              <a:t>7 stripes of even-skipped expression</a:t>
            </a:r>
            <a:endParaRPr lang="fr-FR" b="1" dirty="0">
              <a:solidFill>
                <a:srgbClr val="002060"/>
              </a:solidFill>
            </a:endParaRPr>
          </a:p>
        </p:txBody>
      </p:sp>
      <p:sp>
        <p:nvSpPr>
          <p:cNvPr id="169991" name="Text Box 7"/>
          <p:cNvSpPr txBox="1">
            <a:spLocks noChangeArrowheads="1"/>
          </p:cNvSpPr>
          <p:nvPr/>
        </p:nvSpPr>
        <p:spPr bwMode="auto">
          <a:xfrm>
            <a:off x="4648200" y="3352800"/>
            <a:ext cx="3810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CA" b="1" dirty="0">
                <a:solidFill>
                  <a:srgbClr val="002060"/>
                </a:solidFill>
              </a:rPr>
              <a:t>Stripe 2 module driving beta-gal</a:t>
            </a:r>
            <a:endParaRPr lang="fr-FR" b="1" dirty="0">
              <a:solidFill>
                <a:srgbClr val="002060"/>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5348" name="Picture 4" descr="figure 7-5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05000" y="457200"/>
            <a:ext cx="5181600" cy="2490788"/>
          </a:xfrm>
          <a:prstGeom prst="rect">
            <a:avLst/>
          </a:prstGeom>
          <a:noFill/>
          <a:extLst>
            <a:ext uri="{909E8E84-426E-40DD-AFC4-6F175D3DCCD1}">
              <a14:hiddenFill xmlns:a14="http://schemas.microsoft.com/office/drawing/2010/main">
                <a:solidFill>
                  <a:srgbClr val="FFFFFF"/>
                </a:solidFill>
              </a14:hiddenFill>
            </a:ext>
          </a:extLst>
        </p:spPr>
      </p:pic>
      <p:pic>
        <p:nvPicPr>
          <p:cNvPr id="185349" name="Picture 5" descr="figure 7-5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1000" y="3632200"/>
            <a:ext cx="4419600" cy="2406650"/>
          </a:xfrm>
          <a:prstGeom prst="rect">
            <a:avLst/>
          </a:prstGeom>
          <a:noFill/>
          <a:extLst>
            <a:ext uri="{909E8E84-426E-40DD-AFC4-6F175D3DCCD1}">
              <a14:hiddenFill xmlns:a14="http://schemas.microsoft.com/office/drawing/2010/main">
                <a:solidFill>
                  <a:srgbClr val="FFFFFF"/>
                </a:solidFill>
              </a14:hiddenFill>
            </a:ext>
          </a:extLst>
        </p:spPr>
      </p:pic>
      <p:pic>
        <p:nvPicPr>
          <p:cNvPr id="185350" name="Picture 6" descr="figure 7-5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181600" y="3276600"/>
            <a:ext cx="3449638" cy="29257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2" name="Rectangle 4"/>
          <p:cNvSpPr>
            <a:spLocks noGrp="1" noChangeArrowheads="1"/>
          </p:cNvSpPr>
          <p:nvPr>
            <p:ph type="title"/>
          </p:nvPr>
        </p:nvSpPr>
        <p:spPr/>
        <p:txBody>
          <a:bodyPr/>
          <a:lstStyle/>
          <a:p>
            <a:r>
              <a:rPr lang="en-US" dirty="0">
                <a:solidFill>
                  <a:srgbClr val="002060"/>
                </a:solidFill>
              </a:rPr>
              <a:t>Cytosine methylation</a:t>
            </a:r>
            <a:endParaRPr lang="en-US" dirty="0">
              <a:solidFill>
                <a:srgbClr val="002060"/>
              </a:solidFill>
              <a:cs typeface="Arial" charset="0"/>
            </a:endParaRPr>
          </a:p>
        </p:txBody>
      </p:sp>
      <p:pic>
        <p:nvPicPr>
          <p:cNvPr id="83973" name="Picture 5"/>
          <p:cNvPicPr>
            <a:picLocks noChangeAspect="1" noChangeArrowheads="1"/>
          </p:cNvPicPr>
          <p:nvPr/>
        </p:nvPicPr>
        <p:blipFill>
          <a:blip r:embed="rId3">
            <a:extLst>
              <a:ext uri="{28A0092B-C50C-407E-A947-70E740481C1C}">
                <a14:useLocalDpi xmlns:a14="http://schemas.microsoft.com/office/drawing/2010/main" val="0"/>
              </a:ext>
            </a:extLst>
          </a:blip>
          <a:srcRect r="-343" b="-1909"/>
          <a:stretch>
            <a:fillRect/>
          </a:stretch>
        </p:blipFill>
        <p:spPr bwMode="auto">
          <a:xfrm>
            <a:off x="1524000" y="2209800"/>
            <a:ext cx="6705600" cy="3433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ChangeArrowheads="1"/>
          </p:cNvSpPr>
          <p:nvPr>
            <p:ph type="title"/>
          </p:nvPr>
        </p:nvSpPr>
        <p:spPr/>
        <p:txBody>
          <a:bodyPr/>
          <a:lstStyle/>
          <a:p>
            <a:r>
              <a:rPr lang="en-US" sz="4000" dirty="0">
                <a:solidFill>
                  <a:srgbClr val="002060"/>
                </a:solidFill>
              </a:rPr>
              <a:t>DNA </a:t>
            </a:r>
            <a:r>
              <a:rPr lang="en-US" sz="4000" dirty="0" err="1">
                <a:solidFill>
                  <a:srgbClr val="002060"/>
                </a:solidFill>
              </a:rPr>
              <a:t>methyltransferases</a:t>
            </a:r>
            <a:r>
              <a:rPr lang="en-US" sz="4000" dirty="0">
                <a:solidFill>
                  <a:srgbClr val="002060"/>
                </a:solidFill>
              </a:rPr>
              <a:t/>
            </a:r>
            <a:br>
              <a:rPr lang="en-US" sz="4000" dirty="0">
                <a:solidFill>
                  <a:srgbClr val="002060"/>
                </a:solidFill>
              </a:rPr>
            </a:br>
            <a:r>
              <a:rPr lang="en-US" sz="4000" dirty="0">
                <a:solidFill>
                  <a:srgbClr val="002060"/>
                </a:solidFill>
              </a:rPr>
              <a:t>(</a:t>
            </a:r>
            <a:r>
              <a:rPr lang="en-US" sz="4000" dirty="0" err="1">
                <a:solidFill>
                  <a:srgbClr val="002060"/>
                </a:solidFill>
              </a:rPr>
              <a:t>methylases</a:t>
            </a:r>
            <a:r>
              <a:rPr lang="en-US" sz="4000" dirty="0">
                <a:solidFill>
                  <a:srgbClr val="002060"/>
                </a:solidFill>
              </a:rPr>
              <a:t>)</a:t>
            </a:r>
          </a:p>
        </p:txBody>
      </p:sp>
      <p:pic>
        <p:nvPicPr>
          <p:cNvPr id="144388" name="Picture 4" descr="Macintosh HD:Applications:Microsoft Office 2004:Office:PPT_IB_SupportFiles:Images:40632_Ch31_Fig20.jpg"/>
          <p:cNvPicPr>
            <a:picLocks noChangeAspect="1" noChangeArrowheads="1"/>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5027613" y="1600200"/>
            <a:ext cx="2744787" cy="5029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4389" name="Text Box 5"/>
          <p:cNvSpPr txBox="1">
            <a:spLocks noChangeArrowheads="1"/>
          </p:cNvSpPr>
          <p:nvPr/>
        </p:nvSpPr>
        <p:spPr bwMode="auto">
          <a:xfrm>
            <a:off x="0" y="2133600"/>
            <a:ext cx="4800600"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400" dirty="0">
                <a:solidFill>
                  <a:srgbClr val="002060"/>
                </a:solidFill>
              </a:rPr>
              <a:t>De novo </a:t>
            </a:r>
            <a:r>
              <a:rPr lang="en-US" sz="2400" dirty="0" err="1">
                <a:solidFill>
                  <a:srgbClr val="002060"/>
                </a:solidFill>
              </a:rPr>
              <a:t>methylases</a:t>
            </a:r>
            <a:r>
              <a:rPr lang="en-US" sz="2400" dirty="0">
                <a:solidFill>
                  <a:srgbClr val="002060"/>
                </a:solidFill>
              </a:rPr>
              <a:t>: Dnmt3A</a:t>
            </a:r>
          </a:p>
          <a:p>
            <a:pPr>
              <a:spcBef>
                <a:spcPct val="50000"/>
              </a:spcBef>
            </a:pPr>
            <a:r>
              <a:rPr lang="en-US" sz="2400" dirty="0">
                <a:solidFill>
                  <a:srgbClr val="002060"/>
                </a:solidFill>
              </a:rPr>
              <a:t>			  DNmt3B</a:t>
            </a:r>
          </a:p>
          <a:p>
            <a:pPr>
              <a:spcBef>
                <a:spcPct val="50000"/>
              </a:spcBef>
            </a:pPr>
            <a:endParaRPr lang="en-US" sz="2400" dirty="0">
              <a:solidFill>
                <a:srgbClr val="FFCC00"/>
              </a:solidFill>
            </a:endParaRPr>
          </a:p>
          <a:p>
            <a:pPr>
              <a:spcBef>
                <a:spcPct val="50000"/>
              </a:spcBef>
            </a:pPr>
            <a:r>
              <a:rPr lang="en-US" sz="2400" dirty="0">
                <a:solidFill>
                  <a:srgbClr val="002060"/>
                </a:solidFill>
              </a:rPr>
              <a:t>Maintenance </a:t>
            </a:r>
            <a:r>
              <a:rPr lang="en-US" sz="2400" dirty="0" err="1">
                <a:solidFill>
                  <a:srgbClr val="002060"/>
                </a:solidFill>
              </a:rPr>
              <a:t>methylase</a:t>
            </a:r>
            <a:r>
              <a:rPr lang="en-US" sz="2400" dirty="0">
                <a:solidFill>
                  <a:srgbClr val="002060"/>
                </a:solidFill>
              </a:rPr>
              <a:t>: Dnmt1</a:t>
            </a:r>
          </a:p>
        </p:txBody>
      </p:sp>
    </p:spTree>
    <p:extLst>
      <p:ext uri="{BB962C8B-B14F-4D97-AF65-F5344CB8AC3E}">
        <p14:creationId xmlns:p14="http://schemas.microsoft.com/office/powerpoint/2010/main" val="20306315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8" name="Rectangle 4"/>
          <p:cNvSpPr>
            <a:spLocks noGrp="1" noChangeArrowheads="1"/>
          </p:cNvSpPr>
          <p:nvPr>
            <p:ph type="title"/>
          </p:nvPr>
        </p:nvSpPr>
        <p:spPr/>
        <p:txBody>
          <a:bodyPr/>
          <a:lstStyle/>
          <a:p>
            <a:r>
              <a:rPr lang="en-US" dirty="0" err="1">
                <a:solidFill>
                  <a:srgbClr val="002060"/>
                </a:solidFill>
                <a:cs typeface="Arial" charset="0"/>
              </a:rPr>
              <a:t>CpG</a:t>
            </a:r>
            <a:r>
              <a:rPr lang="en-US" dirty="0">
                <a:solidFill>
                  <a:srgbClr val="002060"/>
                </a:solidFill>
                <a:cs typeface="Arial" charset="0"/>
              </a:rPr>
              <a:t> islands</a:t>
            </a:r>
          </a:p>
        </p:txBody>
      </p:sp>
      <p:pic>
        <p:nvPicPr>
          <p:cNvPr id="98309" name="Picture 5" descr="07_08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643063"/>
            <a:ext cx="8610600" cy="4826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20" name="Rectangle 4"/>
          <p:cNvSpPr>
            <a:spLocks noGrp="1" noChangeArrowheads="1"/>
          </p:cNvSpPr>
          <p:nvPr>
            <p:ph type="title"/>
          </p:nvPr>
        </p:nvSpPr>
        <p:spPr/>
        <p:txBody>
          <a:bodyPr/>
          <a:lstStyle/>
          <a:p>
            <a:r>
              <a:rPr lang="en-US" sz="4000" dirty="0">
                <a:solidFill>
                  <a:srgbClr val="002060"/>
                </a:solidFill>
              </a:rPr>
              <a:t>Cytosine methylation and transcriptional activity.</a:t>
            </a:r>
            <a:endParaRPr lang="en-US" sz="4000" dirty="0">
              <a:solidFill>
                <a:srgbClr val="002060"/>
              </a:solidFill>
              <a:cs typeface="Arial" charset="0"/>
            </a:endParaRPr>
          </a:p>
        </p:txBody>
      </p:sp>
      <p:pic>
        <p:nvPicPr>
          <p:cNvPr id="86022" name="Picture 6" descr="figure 7-8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0" y="1524000"/>
            <a:ext cx="4041775" cy="488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2034" name="Picture 2" descr="figure 7-8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3845" y="1676400"/>
            <a:ext cx="5351355" cy="481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3162300" y="685800"/>
            <a:ext cx="2819400" cy="769441"/>
          </a:xfrm>
          <a:prstGeom prst="rect">
            <a:avLst/>
          </a:prstGeom>
          <a:noFill/>
        </p:spPr>
        <p:txBody>
          <a:bodyPr wrap="square" rtlCol="0">
            <a:spAutoFit/>
          </a:bodyPr>
          <a:lstStyle/>
          <a:p>
            <a:r>
              <a:rPr lang="en-US" sz="4400" dirty="0" smtClean="0">
                <a:solidFill>
                  <a:srgbClr val="002060"/>
                </a:solidFill>
              </a:rPr>
              <a:t>Imprinting</a:t>
            </a:r>
            <a:endParaRPr lang="en-US" sz="4400" dirty="0">
              <a:solidFill>
                <a:srgbClr val="002060"/>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82" name="Picture 2" descr="figure 7-8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0200" y="1892300"/>
            <a:ext cx="5943600" cy="424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1790700" y="304800"/>
            <a:ext cx="5562600" cy="1200329"/>
          </a:xfrm>
          <a:prstGeom prst="rect">
            <a:avLst/>
          </a:prstGeom>
          <a:noFill/>
        </p:spPr>
        <p:txBody>
          <a:bodyPr wrap="square" rtlCol="0">
            <a:spAutoFit/>
          </a:bodyPr>
          <a:lstStyle/>
          <a:p>
            <a:pPr algn="ctr"/>
            <a:r>
              <a:rPr lang="en-US" sz="4400" b="1" dirty="0" smtClean="0">
                <a:solidFill>
                  <a:srgbClr val="002060"/>
                </a:solidFill>
              </a:rPr>
              <a:t>Imprinting</a:t>
            </a:r>
          </a:p>
          <a:p>
            <a:pPr algn="ctr"/>
            <a:r>
              <a:rPr lang="en-US" sz="2800" b="1" dirty="0" smtClean="0">
                <a:solidFill>
                  <a:srgbClr val="002060"/>
                </a:solidFill>
              </a:rPr>
              <a:t>A well known exception.</a:t>
            </a:r>
            <a:endParaRPr lang="en-US" sz="2800" b="1" dirty="0">
              <a:solidFill>
                <a:srgbClr val="002060"/>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p:txBody>
          <a:bodyPr/>
          <a:lstStyle/>
          <a:p>
            <a:r>
              <a:rPr lang="en-US" dirty="0" err="1">
                <a:solidFill>
                  <a:srgbClr val="002060"/>
                </a:solidFill>
                <a:cs typeface="Arial" charset="0"/>
              </a:rPr>
              <a:t>CpG</a:t>
            </a:r>
            <a:r>
              <a:rPr lang="en-US" dirty="0">
                <a:solidFill>
                  <a:srgbClr val="002060"/>
                </a:solidFill>
                <a:cs typeface="Arial" charset="0"/>
              </a:rPr>
              <a:t> Islands- Why?</a:t>
            </a:r>
          </a:p>
        </p:txBody>
      </p:sp>
      <p:pic>
        <p:nvPicPr>
          <p:cNvPr id="100355" name="Picture 3" descr="07_08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643063"/>
            <a:ext cx="8610600" cy="4826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6850" y="2333625"/>
            <a:ext cx="6210300" cy="2771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7285" name="Rectangle 5"/>
          <p:cNvSpPr>
            <a:spLocks noGrp="1" noChangeArrowheads="1"/>
          </p:cNvSpPr>
          <p:nvPr>
            <p:ph type="title"/>
          </p:nvPr>
        </p:nvSpPr>
        <p:spPr/>
        <p:txBody>
          <a:bodyPr/>
          <a:lstStyle/>
          <a:p>
            <a:r>
              <a:rPr lang="en-US" sz="4000" dirty="0">
                <a:solidFill>
                  <a:srgbClr val="002060"/>
                </a:solidFill>
              </a:rPr>
              <a:t>Deamination of 5-methylcytosine produces thymine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8" name="Picture 4" descr="07_08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7100" y="1752600"/>
            <a:ext cx="4152900" cy="4238625"/>
          </a:xfrm>
          <a:prstGeom prst="rect">
            <a:avLst/>
          </a:prstGeom>
          <a:noFill/>
          <a:extLst>
            <a:ext uri="{909E8E84-426E-40DD-AFC4-6F175D3DCCD1}">
              <a14:hiddenFill xmlns:a14="http://schemas.microsoft.com/office/drawing/2010/main">
                <a:solidFill>
                  <a:srgbClr val="FFFFFF"/>
                </a:solidFill>
              </a14:hiddenFill>
            </a:ext>
          </a:extLst>
        </p:spPr>
      </p:pic>
      <p:sp>
        <p:nvSpPr>
          <p:cNvPr id="108549" name="Text Box 5"/>
          <p:cNvSpPr txBox="1">
            <a:spLocks noChangeArrowheads="1"/>
          </p:cNvSpPr>
          <p:nvPr/>
        </p:nvSpPr>
        <p:spPr bwMode="auto">
          <a:xfrm>
            <a:off x="1447800" y="700088"/>
            <a:ext cx="64008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800" dirty="0">
                <a:solidFill>
                  <a:srgbClr val="002060"/>
                </a:solidFill>
              </a:rPr>
              <a:t>A model for the origin of </a:t>
            </a:r>
            <a:r>
              <a:rPr lang="en-US" sz="2800" dirty="0" err="1">
                <a:solidFill>
                  <a:srgbClr val="002060"/>
                </a:solidFill>
              </a:rPr>
              <a:t>CpG</a:t>
            </a:r>
            <a:r>
              <a:rPr lang="en-US" sz="2800" dirty="0">
                <a:solidFill>
                  <a:srgbClr val="002060"/>
                </a:solidFill>
              </a:rPr>
              <a:t> islands</a:t>
            </a:r>
          </a:p>
        </p:txBody>
      </p:sp>
      <p:sp>
        <p:nvSpPr>
          <p:cNvPr id="108550" name="Text Box 6"/>
          <p:cNvSpPr txBox="1">
            <a:spLocks noChangeArrowheads="1"/>
          </p:cNvSpPr>
          <p:nvPr/>
        </p:nvSpPr>
        <p:spPr bwMode="auto">
          <a:xfrm>
            <a:off x="0" y="3198813"/>
            <a:ext cx="3352800"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b="1" dirty="0">
                <a:solidFill>
                  <a:srgbClr val="002060"/>
                </a:solidFill>
              </a:rPr>
              <a:t>Most CG sites methylated except those in proximal promoter</a:t>
            </a:r>
          </a:p>
        </p:txBody>
      </p:sp>
      <p:sp>
        <p:nvSpPr>
          <p:cNvPr id="108551" name="Line 7"/>
          <p:cNvSpPr>
            <a:spLocks noChangeShapeType="1"/>
          </p:cNvSpPr>
          <p:nvPr/>
        </p:nvSpPr>
        <p:spPr bwMode="auto">
          <a:xfrm>
            <a:off x="2743200" y="1676400"/>
            <a:ext cx="1219200" cy="53340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8552" name="Text Box 8"/>
          <p:cNvSpPr txBox="1">
            <a:spLocks noChangeArrowheads="1"/>
          </p:cNvSpPr>
          <p:nvPr/>
        </p:nvSpPr>
        <p:spPr bwMode="auto">
          <a:xfrm>
            <a:off x="1676400" y="1371600"/>
            <a:ext cx="990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b="1">
                <a:solidFill>
                  <a:schemeClr val="folHlink"/>
                </a:solidFill>
              </a:rPr>
              <a:t>CGs</a:t>
            </a:r>
          </a:p>
        </p:txBody>
      </p:sp>
      <p:sp>
        <p:nvSpPr>
          <p:cNvPr id="108553" name="Line 9"/>
          <p:cNvSpPr>
            <a:spLocks noChangeShapeType="1"/>
          </p:cNvSpPr>
          <p:nvPr/>
        </p:nvSpPr>
        <p:spPr bwMode="auto">
          <a:xfrm>
            <a:off x="2514600" y="2971800"/>
            <a:ext cx="1219200" cy="53340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8554" name="Text Box 10"/>
          <p:cNvSpPr txBox="1">
            <a:spLocks noChangeArrowheads="1"/>
          </p:cNvSpPr>
          <p:nvPr/>
        </p:nvSpPr>
        <p:spPr bwMode="auto">
          <a:xfrm>
            <a:off x="1219200" y="2590800"/>
            <a:ext cx="2057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b="1">
                <a:solidFill>
                  <a:schemeClr val="folHlink"/>
                </a:solidFill>
              </a:rPr>
              <a:t>5-methyl C</a:t>
            </a:r>
          </a:p>
        </p:txBody>
      </p:sp>
      <p:sp>
        <p:nvSpPr>
          <p:cNvPr id="108555" name="Line 11"/>
          <p:cNvSpPr>
            <a:spLocks noChangeShapeType="1"/>
          </p:cNvSpPr>
          <p:nvPr/>
        </p:nvSpPr>
        <p:spPr bwMode="auto">
          <a:xfrm flipV="1">
            <a:off x="2209800" y="5181600"/>
            <a:ext cx="1828800" cy="114300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8556" name="Text Box 12"/>
          <p:cNvSpPr txBox="1">
            <a:spLocks noChangeArrowheads="1"/>
          </p:cNvSpPr>
          <p:nvPr/>
        </p:nvSpPr>
        <p:spPr bwMode="auto">
          <a:xfrm>
            <a:off x="0" y="5410200"/>
            <a:ext cx="28956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b="1">
                <a:solidFill>
                  <a:schemeClr val="folHlink"/>
                </a:solidFill>
              </a:rPr>
              <a:t>Deamination of 5-methylC gives you a T and the CG has become TG</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p:txBody>
          <a:bodyPr/>
          <a:lstStyle/>
          <a:p>
            <a:r>
              <a:rPr lang="en-US" dirty="0" err="1">
                <a:solidFill>
                  <a:srgbClr val="002060"/>
                </a:solidFill>
                <a:cs typeface="Arial" charset="0"/>
              </a:rPr>
              <a:t>CpG</a:t>
            </a:r>
            <a:r>
              <a:rPr lang="en-US" dirty="0">
                <a:solidFill>
                  <a:srgbClr val="002060"/>
                </a:solidFill>
                <a:cs typeface="Arial" charset="0"/>
              </a:rPr>
              <a:t> Islands</a:t>
            </a:r>
          </a:p>
        </p:txBody>
      </p:sp>
      <p:pic>
        <p:nvPicPr>
          <p:cNvPr id="107523" name="Picture 3" descr="07_08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643063"/>
            <a:ext cx="8610600" cy="4826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ChangeArrowheads="1"/>
          </p:cNvSpPr>
          <p:nvPr>
            <p:ph type="title"/>
          </p:nvPr>
        </p:nvSpPr>
        <p:spPr/>
        <p:txBody>
          <a:bodyPr/>
          <a:lstStyle/>
          <a:p>
            <a:r>
              <a:rPr lang="fr-CA" sz="4000" b="1" dirty="0">
                <a:solidFill>
                  <a:srgbClr val="002060"/>
                </a:solidFill>
                <a:sym typeface="WP TypographicSymbols" pitchFamily="2" charset="0"/>
              </a:rPr>
              <a:t>« </a:t>
            </a:r>
            <a:r>
              <a:rPr lang="fr-CA" sz="4000" b="1" dirty="0">
                <a:solidFill>
                  <a:srgbClr val="002060"/>
                </a:solidFill>
              </a:rPr>
              <a:t>active</a:t>
            </a:r>
            <a:r>
              <a:rPr lang="fr-CA" sz="4000" b="1" dirty="0">
                <a:solidFill>
                  <a:srgbClr val="002060"/>
                </a:solidFill>
                <a:sym typeface="WP TypographicSymbols" pitchFamily="2" charset="0"/>
              </a:rPr>
              <a:t> »</a:t>
            </a:r>
            <a:r>
              <a:rPr lang="fr-CA" sz="4000" b="1" dirty="0">
                <a:solidFill>
                  <a:srgbClr val="002060"/>
                </a:solidFill>
              </a:rPr>
              <a:t> </a:t>
            </a:r>
            <a:r>
              <a:rPr lang="fr-CA" sz="4000" b="1" dirty="0" err="1">
                <a:solidFill>
                  <a:srgbClr val="002060"/>
                </a:solidFill>
              </a:rPr>
              <a:t>chromatin</a:t>
            </a:r>
            <a:r>
              <a:rPr lang="fr-CA" sz="4000" b="1" dirty="0">
                <a:solidFill>
                  <a:srgbClr val="002060"/>
                </a:solidFill>
              </a:rPr>
              <a:t> vs « inactive » </a:t>
            </a:r>
            <a:r>
              <a:rPr lang="fr-CA" sz="4000" b="1" dirty="0" err="1">
                <a:solidFill>
                  <a:srgbClr val="002060"/>
                </a:solidFill>
              </a:rPr>
              <a:t>chromatin</a:t>
            </a:r>
            <a:endParaRPr lang="en-US" sz="4000" dirty="0">
              <a:solidFill>
                <a:srgbClr val="002060"/>
              </a:solidFill>
            </a:endParaRPr>
          </a:p>
        </p:txBody>
      </p:sp>
      <p:sp>
        <p:nvSpPr>
          <p:cNvPr id="157699" name="Rectangle 3"/>
          <p:cNvSpPr>
            <a:spLocks noGrp="1" noChangeArrowheads="1"/>
          </p:cNvSpPr>
          <p:nvPr>
            <p:ph type="body" idx="1"/>
          </p:nvPr>
        </p:nvSpPr>
        <p:spPr/>
        <p:txBody>
          <a:bodyPr/>
          <a:lstStyle/>
          <a:p>
            <a:r>
              <a:rPr lang="fr-CA" sz="2800" dirty="0">
                <a:solidFill>
                  <a:srgbClr val="002060"/>
                </a:solidFill>
              </a:rPr>
              <a:t>ACTIVE CHROMATIN</a:t>
            </a:r>
            <a:r>
              <a:rPr lang="fr-CA" sz="2800" dirty="0">
                <a:solidFill>
                  <a:srgbClr val="FFCC00"/>
                </a:solidFill>
              </a:rPr>
              <a:t>:</a:t>
            </a:r>
          </a:p>
          <a:p>
            <a:r>
              <a:rPr lang="fr-CA" sz="2800" dirty="0" err="1">
                <a:solidFill>
                  <a:srgbClr val="FF0000"/>
                </a:solidFill>
              </a:rPr>
              <a:t>Decondensed</a:t>
            </a:r>
            <a:r>
              <a:rPr lang="fr-CA" sz="2800" dirty="0">
                <a:solidFill>
                  <a:srgbClr val="FF0000"/>
                </a:solidFill>
              </a:rPr>
              <a:t> structure, absence  of histone H1</a:t>
            </a:r>
          </a:p>
          <a:p>
            <a:r>
              <a:rPr lang="fr-CA" sz="2800" dirty="0" err="1">
                <a:solidFill>
                  <a:srgbClr val="002060"/>
                </a:solidFill>
              </a:rPr>
              <a:t>Reduced</a:t>
            </a:r>
            <a:r>
              <a:rPr lang="fr-CA" sz="2800" dirty="0">
                <a:solidFill>
                  <a:srgbClr val="002060"/>
                </a:solidFill>
              </a:rPr>
              <a:t> </a:t>
            </a:r>
            <a:r>
              <a:rPr lang="fr-CA" sz="2800" dirty="0" err="1">
                <a:solidFill>
                  <a:srgbClr val="002060"/>
                </a:solidFill>
              </a:rPr>
              <a:t>methyl</a:t>
            </a:r>
            <a:r>
              <a:rPr lang="fr-CA" sz="2800" dirty="0">
                <a:solidFill>
                  <a:srgbClr val="002060"/>
                </a:solidFill>
              </a:rPr>
              <a:t>-cytosine (5meC) content.</a:t>
            </a:r>
          </a:p>
          <a:p>
            <a:r>
              <a:rPr lang="fr-CA" sz="2800" dirty="0">
                <a:solidFill>
                  <a:srgbClr val="002060"/>
                </a:solidFill>
              </a:rPr>
              <a:t>High proportion of </a:t>
            </a:r>
            <a:r>
              <a:rPr lang="fr-CA" sz="2800" dirty="0" err="1">
                <a:solidFill>
                  <a:srgbClr val="002060"/>
                </a:solidFill>
              </a:rPr>
              <a:t>hyperacetylated</a:t>
            </a:r>
            <a:r>
              <a:rPr lang="fr-CA" sz="2800" dirty="0">
                <a:solidFill>
                  <a:srgbClr val="002060"/>
                </a:solidFill>
              </a:rPr>
              <a:t> histones</a:t>
            </a:r>
          </a:p>
          <a:p>
            <a:r>
              <a:rPr lang="fr-CA" sz="2800" dirty="0">
                <a:solidFill>
                  <a:srgbClr val="002060"/>
                </a:solidFill>
              </a:rPr>
              <a:t>« Open » </a:t>
            </a:r>
            <a:r>
              <a:rPr lang="fr-CA" sz="2800" dirty="0" err="1">
                <a:solidFill>
                  <a:srgbClr val="002060"/>
                </a:solidFill>
              </a:rPr>
              <a:t>promoter</a:t>
            </a:r>
            <a:r>
              <a:rPr lang="fr-CA" sz="2800" dirty="0">
                <a:solidFill>
                  <a:srgbClr val="002060"/>
                </a:solidFill>
              </a:rPr>
              <a:t> </a:t>
            </a:r>
            <a:r>
              <a:rPr lang="fr-CA" sz="2800" dirty="0" err="1">
                <a:solidFill>
                  <a:srgbClr val="002060"/>
                </a:solidFill>
              </a:rPr>
              <a:t>region</a:t>
            </a:r>
            <a:r>
              <a:rPr lang="fr-CA" sz="2800" dirty="0">
                <a:solidFill>
                  <a:srgbClr val="002060"/>
                </a:solidFill>
              </a:rPr>
              <a:t> (free, </a:t>
            </a:r>
            <a:r>
              <a:rPr lang="fr-CA" sz="2800" dirty="0" smtClean="0">
                <a:solidFill>
                  <a:srgbClr val="002060"/>
                </a:solidFill>
              </a:rPr>
              <a:t>accessible and </a:t>
            </a:r>
            <a:r>
              <a:rPr lang="fr-CA" sz="2800" dirty="0" err="1" smtClean="0">
                <a:solidFill>
                  <a:srgbClr val="002060"/>
                </a:solidFill>
              </a:rPr>
              <a:t>RDBPs</a:t>
            </a:r>
            <a:r>
              <a:rPr lang="fr-CA" sz="2800" dirty="0" smtClean="0">
                <a:solidFill>
                  <a:srgbClr val="002060"/>
                </a:solidFill>
              </a:rPr>
              <a:t> are </a:t>
            </a:r>
            <a:r>
              <a:rPr lang="fr-CA" sz="2800" dirty="0" err="1" smtClean="0">
                <a:solidFill>
                  <a:srgbClr val="002060"/>
                </a:solidFill>
              </a:rPr>
              <a:t>bound</a:t>
            </a:r>
            <a:r>
              <a:rPr lang="fr-CA" sz="2800" dirty="0" smtClean="0">
                <a:solidFill>
                  <a:srgbClr val="002060"/>
                </a:solidFill>
              </a:rPr>
              <a:t> and </a:t>
            </a:r>
            <a:r>
              <a:rPr lang="fr-CA" sz="2800" dirty="0" err="1" smtClean="0">
                <a:solidFill>
                  <a:srgbClr val="002060"/>
                </a:solidFill>
              </a:rPr>
              <a:t>they</a:t>
            </a:r>
            <a:r>
              <a:rPr lang="fr-CA" sz="2800" dirty="0" smtClean="0">
                <a:solidFill>
                  <a:srgbClr val="002060"/>
                </a:solidFill>
              </a:rPr>
              <a:t> are </a:t>
            </a:r>
            <a:r>
              <a:rPr lang="fr-CA" sz="2800" dirty="0" err="1" smtClean="0">
                <a:solidFill>
                  <a:srgbClr val="002060"/>
                </a:solidFill>
              </a:rPr>
              <a:t>generally</a:t>
            </a:r>
            <a:r>
              <a:rPr lang="fr-CA" sz="2800" dirty="0" smtClean="0">
                <a:solidFill>
                  <a:srgbClr val="002060"/>
                </a:solidFill>
              </a:rPr>
              <a:t> </a:t>
            </a:r>
            <a:r>
              <a:rPr lang="fr-CA" sz="2800" dirty="0" err="1" smtClean="0">
                <a:solidFill>
                  <a:srgbClr val="002060"/>
                </a:solidFill>
              </a:rPr>
              <a:t>activators</a:t>
            </a:r>
            <a:r>
              <a:rPr lang="fr-CA" sz="2800" dirty="0" smtClean="0">
                <a:solidFill>
                  <a:srgbClr val="002060"/>
                </a:solidFill>
              </a:rPr>
              <a:t>) </a:t>
            </a:r>
            <a:endParaRPr lang="fr-CA" sz="2800" dirty="0">
              <a:solidFill>
                <a:srgbClr val="002060"/>
              </a:solidFill>
            </a:endParaRPr>
          </a:p>
          <a:p>
            <a:r>
              <a:rPr lang="fr-CA" sz="2800" dirty="0" err="1">
                <a:solidFill>
                  <a:srgbClr val="002060"/>
                </a:solidFill>
              </a:rPr>
              <a:t>Higher</a:t>
            </a:r>
            <a:r>
              <a:rPr lang="fr-CA" sz="2800" dirty="0">
                <a:solidFill>
                  <a:srgbClr val="002060"/>
                </a:solidFill>
              </a:rPr>
              <a:t> </a:t>
            </a:r>
            <a:r>
              <a:rPr lang="fr-CA" sz="2800" dirty="0" err="1">
                <a:solidFill>
                  <a:srgbClr val="002060"/>
                </a:solidFill>
              </a:rPr>
              <a:t>sensibility</a:t>
            </a:r>
            <a:r>
              <a:rPr lang="fr-CA" sz="2800" dirty="0">
                <a:solidFill>
                  <a:srgbClr val="002060"/>
                </a:solidFill>
              </a:rPr>
              <a:t> to </a:t>
            </a:r>
            <a:r>
              <a:rPr lang="fr-CA" sz="2800" dirty="0" err="1">
                <a:solidFill>
                  <a:srgbClr val="002060"/>
                </a:solidFill>
              </a:rPr>
              <a:t>nucleases</a:t>
            </a:r>
            <a:r>
              <a:rPr lang="fr-CA" sz="2800" dirty="0">
                <a:solidFill>
                  <a:srgbClr val="002060"/>
                </a:solidFill>
              </a:rPr>
              <a:t> (i.e. </a:t>
            </a:r>
            <a:r>
              <a:rPr lang="fr-CA" sz="2800" dirty="0" err="1">
                <a:solidFill>
                  <a:srgbClr val="002060"/>
                </a:solidFill>
              </a:rPr>
              <a:t>DNAse</a:t>
            </a:r>
            <a:r>
              <a:rPr lang="fr-CA" sz="2800" dirty="0">
                <a:solidFill>
                  <a:srgbClr val="002060"/>
                </a:solidFill>
              </a:rPr>
              <a:t> I – </a:t>
            </a:r>
            <a:r>
              <a:rPr lang="fr-CA" sz="2800" dirty="0" err="1">
                <a:solidFill>
                  <a:srgbClr val="002060"/>
                </a:solidFill>
              </a:rPr>
              <a:t>presence</a:t>
            </a:r>
            <a:r>
              <a:rPr lang="fr-CA" sz="2800" dirty="0">
                <a:solidFill>
                  <a:srgbClr val="002060"/>
                </a:solidFill>
              </a:rPr>
              <a:t> of </a:t>
            </a:r>
            <a:r>
              <a:rPr lang="fr-CA" sz="2800" dirty="0" err="1">
                <a:solidFill>
                  <a:srgbClr val="002060"/>
                </a:solidFill>
              </a:rPr>
              <a:t>hypersensitive</a:t>
            </a:r>
            <a:r>
              <a:rPr lang="fr-CA" sz="2800" dirty="0">
                <a:solidFill>
                  <a:srgbClr val="002060"/>
                </a:solidFill>
              </a:rPr>
              <a:t> </a:t>
            </a:r>
            <a:r>
              <a:rPr lang="fr-CA" sz="2800" dirty="0" err="1">
                <a:solidFill>
                  <a:srgbClr val="002060"/>
                </a:solidFill>
              </a:rPr>
              <a:t>DNAse</a:t>
            </a:r>
            <a:r>
              <a:rPr lang="fr-CA" sz="2800" dirty="0">
                <a:solidFill>
                  <a:srgbClr val="002060"/>
                </a:solidFill>
              </a:rPr>
              <a:t> I sites).</a:t>
            </a:r>
            <a:endParaRPr lang="en-US" sz="2800" dirty="0">
              <a:solidFill>
                <a:srgbClr val="002060"/>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ChangeArrowheads="1"/>
          </p:cNvSpPr>
          <p:nvPr>
            <p:ph type="title"/>
          </p:nvPr>
        </p:nvSpPr>
        <p:spPr/>
        <p:txBody>
          <a:bodyPr/>
          <a:lstStyle/>
          <a:p>
            <a:r>
              <a:rPr lang="en-US" dirty="0">
                <a:solidFill>
                  <a:srgbClr val="002060"/>
                </a:solidFill>
              </a:rPr>
              <a:t>Role of Histone H1</a:t>
            </a:r>
            <a:endParaRPr lang="en-US" dirty="0">
              <a:solidFill>
                <a:srgbClr val="002060"/>
              </a:solidFill>
              <a:cs typeface="Arial" charset="0"/>
            </a:endParaRPr>
          </a:p>
        </p:txBody>
      </p:sp>
      <p:pic>
        <p:nvPicPr>
          <p:cNvPr id="159747" name="Picture 3" descr="04_03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62200" y="1295400"/>
            <a:ext cx="3810000" cy="2433638"/>
          </a:xfrm>
          <a:prstGeom prst="rect">
            <a:avLst/>
          </a:prstGeom>
          <a:noFill/>
          <a:extLst>
            <a:ext uri="{909E8E84-426E-40DD-AFC4-6F175D3DCCD1}">
              <a14:hiddenFill xmlns:a14="http://schemas.microsoft.com/office/drawing/2010/main">
                <a:solidFill>
                  <a:srgbClr val="FFFFFF"/>
                </a:solidFill>
              </a14:hiddenFill>
            </a:ext>
          </a:extLst>
        </p:spPr>
      </p:pic>
      <p:pic>
        <p:nvPicPr>
          <p:cNvPr id="1597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0" y="4191000"/>
            <a:ext cx="2895600" cy="2319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9749" name="Picture 5" descr="04_03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81400" y="4191000"/>
            <a:ext cx="5562600" cy="2081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p:cNvSpPr>
            <a:spLocks noGrp="1" noChangeArrowheads="1"/>
          </p:cNvSpPr>
          <p:nvPr>
            <p:ph type="title"/>
          </p:nvPr>
        </p:nvSpPr>
        <p:spPr/>
        <p:txBody>
          <a:bodyPr/>
          <a:lstStyle/>
          <a:p>
            <a:r>
              <a:rPr lang="fr-CA" sz="4000" b="1" dirty="0">
                <a:solidFill>
                  <a:srgbClr val="002060"/>
                </a:solidFill>
                <a:sym typeface="WP TypographicSymbols" pitchFamily="2" charset="0"/>
              </a:rPr>
              <a:t>« </a:t>
            </a:r>
            <a:r>
              <a:rPr lang="fr-CA" sz="4000" b="1" dirty="0">
                <a:solidFill>
                  <a:srgbClr val="002060"/>
                </a:solidFill>
              </a:rPr>
              <a:t>active</a:t>
            </a:r>
            <a:r>
              <a:rPr lang="fr-CA" sz="4000" b="1" dirty="0">
                <a:solidFill>
                  <a:srgbClr val="002060"/>
                </a:solidFill>
                <a:sym typeface="WP TypographicSymbols" pitchFamily="2" charset="0"/>
              </a:rPr>
              <a:t> »</a:t>
            </a:r>
            <a:r>
              <a:rPr lang="fr-CA" sz="4000" b="1" dirty="0">
                <a:solidFill>
                  <a:srgbClr val="002060"/>
                </a:solidFill>
              </a:rPr>
              <a:t> </a:t>
            </a:r>
            <a:r>
              <a:rPr lang="fr-CA" sz="4000" b="1" dirty="0" err="1">
                <a:solidFill>
                  <a:srgbClr val="002060"/>
                </a:solidFill>
              </a:rPr>
              <a:t>chromatin</a:t>
            </a:r>
            <a:r>
              <a:rPr lang="fr-CA" sz="4000" b="1" dirty="0">
                <a:solidFill>
                  <a:srgbClr val="002060"/>
                </a:solidFill>
              </a:rPr>
              <a:t> vs « inactive » </a:t>
            </a:r>
            <a:r>
              <a:rPr lang="fr-CA" sz="4000" b="1" dirty="0" err="1">
                <a:solidFill>
                  <a:srgbClr val="002060"/>
                </a:solidFill>
              </a:rPr>
              <a:t>chromatin</a:t>
            </a:r>
            <a:endParaRPr lang="en-US" sz="4000" dirty="0">
              <a:solidFill>
                <a:srgbClr val="002060"/>
              </a:solidFill>
            </a:endParaRPr>
          </a:p>
        </p:txBody>
      </p:sp>
      <p:sp>
        <p:nvSpPr>
          <p:cNvPr id="161795" name="Rectangle 3"/>
          <p:cNvSpPr>
            <a:spLocks noGrp="1" noChangeArrowheads="1"/>
          </p:cNvSpPr>
          <p:nvPr>
            <p:ph type="body" idx="1"/>
          </p:nvPr>
        </p:nvSpPr>
        <p:spPr/>
        <p:txBody>
          <a:bodyPr/>
          <a:lstStyle/>
          <a:p>
            <a:r>
              <a:rPr lang="fr-CA" sz="2800" dirty="0">
                <a:solidFill>
                  <a:srgbClr val="002060"/>
                </a:solidFill>
              </a:rPr>
              <a:t>ACTIVE CHROMATIN:</a:t>
            </a:r>
          </a:p>
          <a:p>
            <a:r>
              <a:rPr lang="fr-CA" sz="2800" dirty="0" err="1">
                <a:solidFill>
                  <a:srgbClr val="002060"/>
                </a:solidFill>
              </a:rPr>
              <a:t>Decondensed</a:t>
            </a:r>
            <a:r>
              <a:rPr lang="fr-CA" sz="2800" dirty="0">
                <a:solidFill>
                  <a:srgbClr val="002060"/>
                </a:solidFill>
              </a:rPr>
              <a:t> structure, absence  of histone H1</a:t>
            </a:r>
          </a:p>
          <a:p>
            <a:r>
              <a:rPr lang="fr-CA" sz="2800" dirty="0" err="1">
                <a:solidFill>
                  <a:srgbClr val="002060"/>
                </a:solidFill>
              </a:rPr>
              <a:t>Reduced</a:t>
            </a:r>
            <a:r>
              <a:rPr lang="fr-CA" sz="2800" dirty="0">
                <a:solidFill>
                  <a:srgbClr val="002060"/>
                </a:solidFill>
              </a:rPr>
              <a:t> </a:t>
            </a:r>
            <a:r>
              <a:rPr lang="fr-CA" sz="2800" dirty="0" err="1">
                <a:solidFill>
                  <a:srgbClr val="002060"/>
                </a:solidFill>
              </a:rPr>
              <a:t>methyl</a:t>
            </a:r>
            <a:r>
              <a:rPr lang="fr-CA" sz="2800" dirty="0">
                <a:solidFill>
                  <a:srgbClr val="002060"/>
                </a:solidFill>
              </a:rPr>
              <a:t>-cytosine (5meC) content.</a:t>
            </a:r>
          </a:p>
          <a:p>
            <a:r>
              <a:rPr lang="fr-CA" sz="2800" dirty="0">
                <a:solidFill>
                  <a:srgbClr val="002060"/>
                </a:solidFill>
              </a:rPr>
              <a:t>High proportion of </a:t>
            </a:r>
            <a:r>
              <a:rPr lang="fr-CA" sz="2800" dirty="0" err="1">
                <a:solidFill>
                  <a:srgbClr val="002060"/>
                </a:solidFill>
              </a:rPr>
              <a:t>hyperacetylated</a:t>
            </a:r>
            <a:r>
              <a:rPr lang="fr-CA" sz="2800" dirty="0">
                <a:solidFill>
                  <a:srgbClr val="002060"/>
                </a:solidFill>
              </a:rPr>
              <a:t> histones</a:t>
            </a:r>
          </a:p>
          <a:p>
            <a:r>
              <a:rPr lang="fr-CA" sz="2800" dirty="0">
                <a:solidFill>
                  <a:srgbClr val="002060"/>
                </a:solidFill>
              </a:rPr>
              <a:t>« Open » </a:t>
            </a:r>
            <a:r>
              <a:rPr lang="fr-CA" sz="2800" dirty="0" err="1">
                <a:solidFill>
                  <a:srgbClr val="002060"/>
                </a:solidFill>
              </a:rPr>
              <a:t>promoter</a:t>
            </a:r>
            <a:r>
              <a:rPr lang="fr-CA" sz="2800" dirty="0">
                <a:solidFill>
                  <a:srgbClr val="002060"/>
                </a:solidFill>
              </a:rPr>
              <a:t> </a:t>
            </a:r>
            <a:r>
              <a:rPr lang="fr-CA" sz="2800" dirty="0" err="1">
                <a:solidFill>
                  <a:srgbClr val="002060"/>
                </a:solidFill>
              </a:rPr>
              <a:t>region</a:t>
            </a:r>
            <a:r>
              <a:rPr lang="fr-CA" sz="2800" dirty="0">
                <a:solidFill>
                  <a:srgbClr val="002060"/>
                </a:solidFill>
              </a:rPr>
              <a:t> (free, accessible) </a:t>
            </a:r>
          </a:p>
          <a:p>
            <a:r>
              <a:rPr lang="fr-CA" sz="2800" dirty="0" err="1">
                <a:solidFill>
                  <a:srgbClr val="002060"/>
                </a:solidFill>
              </a:rPr>
              <a:t>Higher</a:t>
            </a:r>
            <a:r>
              <a:rPr lang="fr-CA" sz="2800" dirty="0">
                <a:solidFill>
                  <a:srgbClr val="002060"/>
                </a:solidFill>
              </a:rPr>
              <a:t> </a:t>
            </a:r>
            <a:r>
              <a:rPr lang="fr-CA" sz="2800" dirty="0" err="1">
                <a:solidFill>
                  <a:srgbClr val="002060"/>
                </a:solidFill>
              </a:rPr>
              <a:t>sensibility</a:t>
            </a:r>
            <a:r>
              <a:rPr lang="fr-CA" sz="2800" dirty="0">
                <a:solidFill>
                  <a:srgbClr val="002060"/>
                </a:solidFill>
              </a:rPr>
              <a:t> to </a:t>
            </a:r>
            <a:r>
              <a:rPr lang="fr-CA" sz="2800" dirty="0" err="1">
                <a:solidFill>
                  <a:srgbClr val="002060"/>
                </a:solidFill>
              </a:rPr>
              <a:t>nucleases</a:t>
            </a:r>
            <a:r>
              <a:rPr lang="fr-CA" sz="2800" dirty="0">
                <a:solidFill>
                  <a:srgbClr val="002060"/>
                </a:solidFill>
              </a:rPr>
              <a:t> (i.e. </a:t>
            </a:r>
            <a:r>
              <a:rPr lang="fr-CA" sz="2800" dirty="0" err="1">
                <a:solidFill>
                  <a:srgbClr val="002060"/>
                </a:solidFill>
              </a:rPr>
              <a:t>DNAse</a:t>
            </a:r>
            <a:r>
              <a:rPr lang="fr-CA" sz="2800" dirty="0">
                <a:solidFill>
                  <a:srgbClr val="002060"/>
                </a:solidFill>
              </a:rPr>
              <a:t> I – </a:t>
            </a:r>
            <a:r>
              <a:rPr lang="fr-CA" sz="2800" dirty="0" err="1">
                <a:solidFill>
                  <a:srgbClr val="002060"/>
                </a:solidFill>
              </a:rPr>
              <a:t>presence</a:t>
            </a:r>
            <a:r>
              <a:rPr lang="fr-CA" sz="2800" dirty="0">
                <a:solidFill>
                  <a:srgbClr val="002060"/>
                </a:solidFill>
              </a:rPr>
              <a:t> of </a:t>
            </a:r>
            <a:r>
              <a:rPr lang="fr-CA" sz="2800" dirty="0" err="1">
                <a:solidFill>
                  <a:srgbClr val="002060"/>
                </a:solidFill>
              </a:rPr>
              <a:t>hypersensitive</a:t>
            </a:r>
            <a:r>
              <a:rPr lang="fr-CA" sz="2800" dirty="0">
                <a:solidFill>
                  <a:srgbClr val="002060"/>
                </a:solidFill>
              </a:rPr>
              <a:t> </a:t>
            </a:r>
            <a:r>
              <a:rPr lang="fr-CA" sz="2800" dirty="0" err="1">
                <a:solidFill>
                  <a:srgbClr val="002060"/>
                </a:solidFill>
              </a:rPr>
              <a:t>DNAse</a:t>
            </a:r>
            <a:r>
              <a:rPr lang="fr-CA" sz="2800" dirty="0">
                <a:solidFill>
                  <a:srgbClr val="002060"/>
                </a:solidFill>
              </a:rPr>
              <a:t> I sites).</a:t>
            </a:r>
            <a:endParaRPr lang="en-US" sz="2800" dirty="0">
              <a:solidFill>
                <a:srgbClr val="002060"/>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2"/>
          <p:cNvSpPr>
            <a:spLocks noGrp="1" noChangeArrowheads="1"/>
          </p:cNvSpPr>
          <p:nvPr>
            <p:ph type="title"/>
          </p:nvPr>
        </p:nvSpPr>
        <p:spPr/>
        <p:txBody>
          <a:bodyPr/>
          <a:lstStyle/>
          <a:p>
            <a:r>
              <a:rPr lang="en-US" dirty="0" err="1">
                <a:solidFill>
                  <a:srgbClr val="002060"/>
                </a:solidFill>
              </a:rPr>
              <a:t>DNase</a:t>
            </a:r>
            <a:r>
              <a:rPr lang="en-US" dirty="0">
                <a:solidFill>
                  <a:srgbClr val="002060"/>
                </a:solidFill>
              </a:rPr>
              <a:t> I Hypersensitive sites</a:t>
            </a:r>
          </a:p>
        </p:txBody>
      </p:sp>
      <p:pic>
        <p:nvPicPr>
          <p:cNvPr id="163843" name="Picture 3" descr="Macintosh HD:Applications:Microsoft Office 2004:Office:PPT_IB_SupportFiles:Images:40632_Ch29_Fig49.jpg"/>
          <p:cNvPicPr>
            <a:picLocks noChangeAspect="1" noChangeArrowheads="1"/>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3429000" y="1447800"/>
            <a:ext cx="2347913" cy="5029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Grp="1" noChangeArrowheads="1"/>
          </p:cNvSpPr>
          <p:nvPr>
            <p:ph type="title"/>
          </p:nvPr>
        </p:nvSpPr>
        <p:spPr/>
        <p:txBody>
          <a:bodyPr/>
          <a:lstStyle/>
          <a:p>
            <a:r>
              <a:rPr lang="en-US" dirty="0" err="1">
                <a:solidFill>
                  <a:srgbClr val="002060"/>
                </a:solidFill>
              </a:rPr>
              <a:t>DNase</a:t>
            </a:r>
            <a:r>
              <a:rPr lang="en-US" dirty="0">
                <a:solidFill>
                  <a:srgbClr val="002060"/>
                </a:solidFill>
              </a:rPr>
              <a:t> I Hypersensitive sites</a:t>
            </a:r>
          </a:p>
        </p:txBody>
      </p:sp>
      <p:pic>
        <p:nvPicPr>
          <p:cNvPr id="165891" name="Picture 3" descr="Macintosh HD:Applications:Microsoft Office 2004:Office:PPT_IB_SupportFiles:Images:40632_Ch29_Fig51.jpg"/>
          <p:cNvPicPr>
            <a:picLocks noChangeAspect="1" noChangeArrowheads="1"/>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1322388" y="1447800"/>
            <a:ext cx="6497637" cy="5029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2"/>
          <p:cNvSpPr>
            <a:spLocks noGrp="1" noChangeArrowheads="1"/>
          </p:cNvSpPr>
          <p:nvPr>
            <p:ph type="title"/>
          </p:nvPr>
        </p:nvSpPr>
        <p:spPr/>
        <p:txBody>
          <a:bodyPr/>
          <a:lstStyle/>
          <a:p>
            <a:r>
              <a:rPr lang="fr-CA" sz="4000" b="1" dirty="0">
                <a:solidFill>
                  <a:srgbClr val="002060"/>
                </a:solidFill>
                <a:sym typeface="WP TypographicSymbols" pitchFamily="2" charset="0"/>
              </a:rPr>
              <a:t>« </a:t>
            </a:r>
            <a:r>
              <a:rPr lang="fr-CA" sz="4000" b="1" dirty="0">
                <a:solidFill>
                  <a:srgbClr val="002060"/>
                </a:solidFill>
              </a:rPr>
              <a:t>active</a:t>
            </a:r>
            <a:r>
              <a:rPr lang="fr-CA" sz="4000" b="1" dirty="0">
                <a:solidFill>
                  <a:srgbClr val="002060"/>
                </a:solidFill>
                <a:sym typeface="WP TypographicSymbols" pitchFamily="2" charset="0"/>
              </a:rPr>
              <a:t> »</a:t>
            </a:r>
            <a:r>
              <a:rPr lang="fr-CA" sz="4000" b="1" dirty="0">
                <a:solidFill>
                  <a:srgbClr val="002060"/>
                </a:solidFill>
              </a:rPr>
              <a:t> </a:t>
            </a:r>
            <a:r>
              <a:rPr lang="fr-CA" sz="4000" b="1" dirty="0" err="1">
                <a:solidFill>
                  <a:srgbClr val="002060"/>
                </a:solidFill>
              </a:rPr>
              <a:t>chromatin</a:t>
            </a:r>
            <a:r>
              <a:rPr lang="fr-CA" sz="4000" b="1" dirty="0">
                <a:solidFill>
                  <a:srgbClr val="002060"/>
                </a:solidFill>
              </a:rPr>
              <a:t> vs « inactive » </a:t>
            </a:r>
            <a:r>
              <a:rPr lang="fr-CA" sz="4000" b="1" dirty="0" err="1">
                <a:solidFill>
                  <a:srgbClr val="002060"/>
                </a:solidFill>
              </a:rPr>
              <a:t>chromatin</a:t>
            </a:r>
            <a:endParaRPr lang="en-US" sz="4000" dirty="0">
              <a:solidFill>
                <a:srgbClr val="002060"/>
              </a:solidFill>
            </a:endParaRPr>
          </a:p>
        </p:txBody>
      </p:sp>
      <p:sp>
        <p:nvSpPr>
          <p:cNvPr id="167939" name="Rectangle 3"/>
          <p:cNvSpPr>
            <a:spLocks noGrp="1" noChangeArrowheads="1"/>
          </p:cNvSpPr>
          <p:nvPr>
            <p:ph type="body" idx="1"/>
          </p:nvPr>
        </p:nvSpPr>
        <p:spPr/>
        <p:txBody>
          <a:bodyPr/>
          <a:lstStyle/>
          <a:p>
            <a:r>
              <a:rPr lang="fr-CA" sz="2800" dirty="0">
                <a:solidFill>
                  <a:srgbClr val="002060"/>
                </a:solidFill>
              </a:rPr>
              <a:t>ACTIVE CHROMATIN:</a:t>
            </a:r>
          </a:p>
          <a:p>
            <a:r>
              <a:rPr lang="fr-CA" sz="2800" dirty="0" err="1">
                <a:solidFill>
                  <a:srgbClr val="002060"/>
                </a:solidFill>
              </a:rPr>
              <a:t>Decondensed</a:t>
            </a:r>
            <a:r>
              <a:rPr lang="fr-CA" sz="2800" dirty="0">
                <a:solidFill>
                  <a:srgbClr val="002060"/>
                </a:solidFill>
              </a:rPr>
              <a:t> structure, absence  of histone H1</a:t>
            </a:r>
          </a:p>
          <a:p>
            <a:r>
              <a:rPr lang="fr-CA" sz="2800" dirty="0" err="1">
                <a:solidFill>
                  <a:srgbClr val="002060"/>
                </a:solidFill>
              </a:rPr>
              <a:t>Reduced</a:t>
            </a:r>
            <a:r>
              <a:rPr lang="fr-CA" sz="2800" dirty="0">
                <a:solidFill>
                  <a:srgbClr val="002060"/>
                </a:solidFill>
              </a:rPr>
              <a:t> </a:t>
            </a:r>
            <a:r>
              <a:rPr lang="fr-CA" sz="2800" dirty="0" err="1">
                <a:solidFill>
                  <a:srgbClr val="002060"/>
                </a:solidFill>
              </a:rPr>
              <a:t>methyl</a:t>
            </a:r>
            <a:r>
              <a:rPr lang="fr-CA" sz="2800" dirty="0">
                <a:solidFill>
                  <a:srgbClr val="002060"/>
                </a:solidFill>
              </a:rPr>
              <a:t>-cytosine (5meC) content.</a:t>
            </a:r>
          </a:p>
          <a:p>
            <a:r>
              <a:rPr lang="fr-CA" sz="2800" dirty="0">
                <a:solidFill>
                  <a:srgbClr val="002060"/>
                </a:solidFill>
              </a:rPr>
              <a:t>High proportion of </a:t>
            </a:r>
            <a:r>
              <a:rPr lang="fr-CA" sz="2800" dirty="0" err="1">
                <a:solidFill>
                  <a:srgbClr val="002060"/>
                </a:solidFill>
              </a:rPr>
              <a:t>hyperacetylated</a:t>
            </a:r>
            <a:r>
              <a:rPr lang="fr-CA" sz="2800" dirty="0">
                <a:solidFill>
                  <a:srgbClr val="002060"/>
                </a:solidFill>
              </a:rPr>
              <a:t> histones</a:t>
            </a:r>
          </a:p>
          <a:p>
            <a:r>
              <a:rPr lang="fr-CA" sz="2800" dirty="0">
                <a:solidFill>
                  <a:srgbClr val="002060"/>
                </a:solidFill>
              </a:rPr>
              <a:t>« Open » </a:t>
            </a:r>
            <a:r>
              <a:rPr lang="fr-CA" sz="2800" dirty="0" err="1">
                <a:solidFill>
                  <a:srgbClr val="002060"/>
                </a:solidFill>
              </a:rPr>
              <a:t>promoter</a:t>
            </a:r>
            <a:r>
              <a:rPr lang="fr-CA" sz="2800" dirty="0">
                <a:solidFill>
                  <a:srgbClr val="002060"/>
                </a:solidFill>
              </a:rPr>
              <a:t> </a:t>
            </a:r>
            <a:r>
              <a:rPr lang="fr-CA" sz="2800" dirty="0" err="1">
                <a:solidFill>
                  <a:srgbClr val="002060"/>
                </a:solidFill>
              </a:rPr>
              <a:t>region</a:t>
            </a:r>
            <a:r>
              <a:rPr lang="fr-CA" sz="2800" dirty="0">
                <a:solidFill>
                  <a:srgbClr val="002060"/>
                </a:solidFill>
              </a:rPr>
              <a:t> (free, accessible) </a:t>
            </a:r>
          </a:p>
          <a:p>
            <a:r>
              <a:rPr lang="fr-CA" sz="2800" dirty="0" err="1">
                <a:solidFill>
                  <a:srgbClr val="FF0000"/>
                </a:solidFill>
              </a:rPr>
              <a:t>Higher</a:t>
            </a:r>
            <a:r>
              <a:rPr lang="fr-CA" sz="2800" dirty="0">
                <a:solidFill>
                  <a:srgbClr val="FF0000"/>
                </a:solidFill>
              </a:rPr>
              <a:t> </a:t>
            </a:r>
            <a:r>
              <a:rPr lang="fr-CA" sz="2800" dirty="0" err="1">
                <a:solidFill>
                  <a:srgbClr val="FF0000"/>
                </a:solidFill>
              </a:rPr>
              <a:t>sensibility</a:t>
            </a:r>
            <a:r>
              <a:rPr lang="fr-CA" sz="2800" dirty="0">
                <a:solidFill>
                  <a:srgbClr val="FF0000"/>
                </a:solidFill>
              </a:rPr>
              <a:t> to </a:t>
            </a:r>
            <a:r>
              <a:rPr lang="fr-CA" sz="2800" dirty="0" err="1">
                <a:solidFill>
                  <a:srgbClr val="FF0000"/>
                </a:solidFill>
              </a:rPr>
              <a:t>nucleases</a:t>
            </a:r>
            <a:r>
              <a:rPr lang="fr-CA" sz="2800" dirty="0">
                <a:solidFill>
                  <a:srgbClr val="FF0000"/>
                </a:solidFill>
              </a:rPr>
              <a:t> (i.e. </a:t>
            </a:r>
            <a:r>
              <a:rPr lang="fr-CA" sz="2800" dirty="0" err="1">
                <a:solidFill>
                  <a:srgbClr val="FF0000"/>
                </a:solidFill>
              </a:rPr>
              <a:t>DNAse</a:t>
            </a:r>
            <a:r>
              <a:rPr lang="fr-CA" sz="2800" dirty="0">
                <a:solidFill>
                  <a:srgbClr val="FF0000"/>
                </a:solidFill>
              </a:rPr>
              <a:t> I – </a:t>
            </a:r>
            <a:r>
              <a:rPr lang="fr-CA" sz="2800" dirty="0" err="1">
                <a:solidFill>
                  <a:srgbClr val="FF0000"/>
                </a:solidFill>
              </a:rPr>
              <a:t>presence</a:t>
            </a:r>
            <a:r>
              <a:rPr lang="fr-CA" sz="2800" dirty="0">
                <a:solidFill>
                  <a:srgbClr val="FF0000"/>
                </a:solidFill>
              </a:rPr>
              <a:t> of </a:t>
            </a:r>
            <a:r>
              <a:rPr lang="fr-CA" sz="2800" dirty="0" err="1">
                <a:solidFill>
                  <a:srgbClr val="FF0000"/>
                </a:solidFill>
              </a:rPr>
              <a:t>hypersensitive</a:t>
            </a:r>
            <a:r>
              <a:rPr lang="fr-CA" sz="2800" dirty="0">
                <a:solidFill>
                  <a:srgbClr val="FF0000"/>
                </a:solidFill>
              </a:rPr>
              <a:t> </a:t>
            </a:r>
            <a:r>
              <a:rPr lang="fr-CA" sz="2800" dirty="0" err="1">
                <a:solidFill>
                  <a:srgbClr val="FF0000"/>
                </a:solidFill>
              </a:rPr>
              <a:t>DNAse</a:t>
            </a:r>
            <a:r>
              <a:rPr lang="fr-CA" sz="2800" dirty="0">
                <a:solidFill>
                  <a:srgbClr val="FF0000"/>
                </a:solidFill>
              </a:rPr>
              <a:t> I sites).</a:t>
            </a:r>
            <a:endParaRPr lang="en-US" sz="2800" dirty="0">
              <a:solidFill>
                <a:srgbClr val="FF0000"/>
              </a:solidFill>
            </a:endParaRP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479</TotalTime>
  <Words>1653</Words>
  <Application>Microsoft Office PowerPoint</Application>
  <PresentationFormat>On-screen Show (4:3)</PresentationFormat>
  <Paragraphs>141</Paragraphs>
  <Slides>31</Slides>
  <Notes>31</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Default Design</vt:lpstr>
      <vt:lpstr>Regulation of gene expression in eukaryotes II.</vt:lpstr>
      <vt:lpstr>Modular nature of RDBPs</vt:lpstr>
      <vt:lpstr>Different ways the activity of RDBPs can be modulated</vt:lpstr>
      <vt:lpstr>The same RDBP can activate multiple genes</vt:lpstr>
      <vt:lpstr>Additive synergy of activator RDBPs</vt:lpstr>
      <vt:lpstr>Fine-tuning of regulation involving RDBPs, co-activators, and co-repressors</vt:lpstr>
      <vt:lpstr>Global input involving the various RDBPs bound to an enhancer sequence</vt:lpstr>
      <vt:lpstr>Repressor RDBPs reduce transcriptional activity in several possible manners.</vt:lpstr>
      <vt:lpstr>Repressor RDBPs reduce transcriptional activity in several possible manners.</vt:lpstr>
      <vt:lpstr>Repressor RDBPs reduce transcriptional activity in several possible manners.</vt:lpstr>
      <vt:lpstr>Repressor RDBPs reduce transcriptional activity in several possible manners.</vt:lpstr>
      <vt:lpstr>Integration of regulatory inputs at the promoter. </vt:lpstr>
      <vt:lpstr>PowerPoint Presentation</vt:lpstr>
      <vt:lpstr>PowerPoint Presentation</vt:lpstr>
      <vt:lpstr>PowerPoint Presentation</vt:lpstr>
      <vt:lpstr>Cytosine methylation</vt:lpstr>
      <vt:lpstr>DNA methyltransferases (methylases)</vt:lpstr>
      <vt:lpstr>CpG islands</vt:lpstr>
      <vt:lpstr>Cytosine methylation and transcriptional activity.</vt:lpstr>
      <vt:lpstr>PowerPoint Presentation</vt:lpstr>
      <vt:lpstr>PowerPoint Presentation</vt:lpstr>
      <vt:lpstr>CpG Islands- Why?</vt:lpstr>
      <vt:lpstr>Deamination of 5-methylcytosine produces thymine</vt:lpstr>
      <vt:lpstr>PowerPoint Presentation</vt:lpstr>
      <vt:lpstr>CpG Islands</vt:lpstr>
      <vt:lpstr>« active » chromatin vs « inactive » chromatin</vt:lpstr>
      <vt:lpstr>Role of Histone H1</vt:lpstr>
      <vt:lpstr>« active » chromatin vs « inactive » chromatin</vt:lpstr>
      <vt:lpstr>DNase I Hypersensitive sites</vt:lpstr>
      <vt:lpstr>DNase I Hypersensitive sites</vt:lpstr>
      <vt:lpstr>« active » chromatin vs « inactive » chromatin</vt:lpstr>
    </vt:vector>
  </TitlesOfParts>
  <Company>University of Ottawa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Contrôle de l’expression des gènes chez les prokaryotes.</dc:title>
  <dc:creator>M. Ekker</dc:creator>
  <cp:lastModifiedBy>Owner</cp:lastModifiedBy>
  <cp:revision>43</cp:revision>
  <dcterms:created xsi:type="dcterms:W3CDTF">2004-11-05T19:37:51Z</dcterms:created>
  <dcterms:modified xsi:type="dcterms:W3CDTF">2013-11-25T20:06:46Z</dcterms:modified>
</cp:coreProperties>
</file>