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-15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350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818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767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127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453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84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348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64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07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112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3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884D6-A012-7E46-B7E2-1EDC4016D104}" type="datetimeFigureOut">
              <a:rPr lang="en-US" smtClean="0"/>
              <a:t>2012-12-12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56E10-4350-E64E-BB57-537A7805B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674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Bilingualism and Multilingualism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LIN 1300 Study notes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5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 monolingual view </a:t>
            </a:r>
            <a:r>
              <a:rPr lang="en-US" dirty="0" smtClean="0"/>
              <a:t>of bilingualism is that humans are only programmed to learn one language</a:t>
            </a:r>
            <a:endParaRPr lang="en-US" dirty="0" smtClean="0"/>
          </a:p>
          <a:p>
            <a:r>
              <a:rPr lang="en-US" dirty="0" smtClean="0"/>
              <a:t>We aren’t programmed to learn one or two languages, we are primed to learn </a:t>
            </a:r>
            <a:r>
              <a:rPr lang="en-US" b="1" dirty="0" smtClean="0"/>
              <a:t>language in general </a:t>
            </a:r>
          </a:p>
          <a:p>
            <a:r>
              <a:rPr lang="en-US" dirty="0" smtClean="0"/>
              <a:t>Bilingualism has a positive effect on our ability to learn language in general and cognitive abilities  </a:t>
            </a:r>
          </a:p>
          <a:p>
            <a:r>
              <a:rPr lang="en-US" dirty="0" smtClean="0"/>
              <a:t>True for bilinguals of all ages </a:t>
            </a:r>
          </a:p>
          <a:p>
            <a:endParaRPr lang="en-US" dirty="0"/>
          </a:p>
          <a:p>
            <a:r>
              <a:rPr lang="en-US" dirty="0" smtClean="0"/>
              <a:t>Bilingualism by definition requires the regular use of at least 2 languages</a:t>
            </a:r>
          </a:p>
          <a:p>
            <a:r>
              <a:rPr lang="en-US" dirty="0" smtClean="0"/>
              <a:t>Need to use two languages regularly in their life to maintain it, not just when travelling etc.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3779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6373"/>
            <a:ext cx="8229600" cy="5992379"/>
          </a:xfrm>
        </p:spPr>
        <p:txBody>
          <a:bodyPr>
            <a:normAutofit/>
          </a:bodyPr>
          <a:lstStyle/>
          <a:p>
            <a:r>
              <a:rPr lang="en-US" dirty="0" smtClean="0"/>
              <a:t>Bilinguals and multi-linguals have skills such as improved: </a:t>
            </a:r>
          </a:p>
          <a:p>
            <a:pPr lvl="1"/>
            <a:r>
              <a:rPr lang="en-CA" sz="3200" dirty="0" smtClean="0">
                <a:ea typeface="ＭＳ Ｐゴシック" pitchFamily="34" charset="-128"/>
              </a:rPr>
              <a:t>Metalinguistic awareness</a:t>
            </a:r>
          </a:p>
          <a:p>
            <a:pPr lvl="1"/>
            <a:r>
              <a:rPr lang="en-CA" sz="3200" dirty="0" smtClean="0">
                <a:ea typeface="ＭＳ Ｐゴシック" pitchFamily="34" charset="-128"/>
              </a:rPr>
              <a:t>Learning strategies and communication strategies</a:t>
            </a:r>
            <a:endParaRPr lang="en-CA" sz="3200" u="sng" dirty="0" smtClean="0">
              <a:ea typeface="ＭＳ Ｐゴシック" pitchFamily="34" charset="-128"/>
            </a:endParaRPr>
          </a:p>
          <a:p>
            <a:pPr lvl="1"/>
            <a:r>
              <a:rPr lang="en-CA" sz="3200" dirty="0" smtClean="0">
                <a:ea typeface="ＭＳ Ｐゴシック" pitchFamily="34" charset="-128"/>
              </a:rPr>
              <a:t>Linguistic information processing skills</a:t>
            </a:r>
          </a:p>
          <a:p>
            <a:pPr lvl="1"/>
            <a:r>
              <a:rPr lang="en-CA" sz="3200" dirty="0" smtClean="0">
                <a:ea typeface="ＭＳ Ｐゴシック" pitchFamily="34" charset="-128"/>
              </a:rPr>
              <a:t>Speech perception</a:t>
            </a:r>
          </a:p>
          <a:p>
            <a:pPr marL="457200" lvl="1" indent="0">
              <a:buNone/>
            </a:pPr>
            <a:endParaRPr lang="en-CA" sz="2000" dirty="0" smtClean="0">
              <a:ea typeface="ＭＳ Ｐゴシック" pitchFamily="34" charset="-128"/>
            </a:endParaRPr>
          </a:p>
          <a:p>
            <a:pPr marL="457200" lvl="1" indent="0">
              <a:buNone/>
            </a:pPr>
            <a:endParaRPr lang="en-CA" sz="2000" dirty="0" smtClean="0">
              <a:ea typeface="ＭＳ Ｐゴシック" pitchFamily="34" charset="-128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147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15900"/>
            <a:ext cx="8229600" cy="5972537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Bi and multi-linguals are better on reflecting on the structure of language and language processing </a:t>
            </a:r>
          </a:p>
          <a:p>
            <a:r>
              <a:rPr lang="en-US" dirty="0" smtClean="0"/>
              <a:t>Helps make the acquisition easier </a:t>
            </a:r>
          </a:p>
          <a:p>
            <a:r>
              <a:rPr lang="en-US" dirty="0" smtClean="0"/>
              <a:t>Have better learning strategies </a:t>
            </a:r>
          </a:p>
          <a:p>
            <a:r>
              <a:rPr lang="en-US" dirty="0" smtClean="0"/>
              <a:t>Have better communication strategies </a:t>
            </a:r>
          </a:p>
          <a:p>
            <a:r>
              <a:rPr lang="en-US" dirty="0" smtClean="0"/>
              <a:t>Better ability to process linguistic information, and faster at decoding information </a:t>
            </a:r>
          </a:p>
          <a:p>
            <a:endParaRPr lang="en-US" dirty="0" smtClean="0"/>
          </a:p>
          <a:p>
            <a:r>
              <a:rPr lang="en-US" dirty="0" smtClean="0"/>
              <a:t>Try to learn an “artificial” language, with “words” that form “sentences”</a:t>
            </a:r>
          </a:p>
          <a:p>
            <a:r>
              <a:rPr lang="en-US" dirty="0" smtClean="0"/>
              <a:t>Observed in study how they processed the structure of the fake language</a:t>
            </a:r>
          </a:p>
          <a:p>
            <a:r>
              <a:rPr lang="en-US" dirty="0" smtClean="0"/>
              <a:t>Implicit- not told what to do (here is a language)</a:t>
            </a:r>
          </a:p>
          <a:p>
            <a:r>
              <a:rPr lang="en-US" dirty="0" smtClean="0"/>
              <a:t>Explicit- told what to do (here’s a language, read it)</a:t>
            </a:r>
          </a:p>
          <a:p>
            <a:endParaRPr lang="en-US" dirty="0" smtClean="0"/>
          </a:p>
          <a:p>
            <a:r>
              <a:rPr lang="en-US" dirty="0" smtClean="0"/>
              <a:t>Monolinguals and bilinguals are better at perceiving sound contrasts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021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>
                <a:ea typeface="ＭＳ Ｐゴシック" pitchFamily="34" charset="-128"/>
              </a:rPr>
              <a:t>Bilingualism and multilingualism have positive effects on various cognitive abilities which help with the acquisition of additional languages</a:t>
            </a:r>
          </a:p>
          <a:p>
            <a:endParaRPr lang="en-CA" sz="2000" dirty="0" smtClean="0">
              <a:ea typeface="ＭＳ Ｐゴシック" pitchFamily="34" charset="-128"/>
            </a:endParaRPr>
          </a:p>
          <a:p>
            <a:r>
              <a:rPr lang="en-CA" sz="2800" dirty="0" smtClean="0">
                <a:ea typeface="ＭＳ Ｐゴシック" pitchFamily="34" charset="-128"/>
              </a:rPr>
              <a:t>The effect of bilingualism and multilingualism is much broader</a:t>
            </a:r>
          </a:p>
          <a:p>
            <a:pPr lvl="1"/>
            <a:r>
              <a:rPr lang="en-CA" sz="2400" dirty="0" smtClean="0">
                <a:ea typeface="ＭＳ Ｐゴシック" pitchFamily="34" charset="-128"/>
              </a:rPr>
              <a:t>Cognitive development and general cognitive abilities</a:t>
            </a:r>
          </a:p>
          <a:p>
            <a:pPr lvl="1"/>
            <a:r>
              <a:rPr lang="en-CA" sz="2400" dirty="0" smtClean="0">
                <a:ea typeface="ＭＳ Ｐゴシック" pitchFamily="34" charset="-128"/>
              </a:rPr>
              <a:t>Aging of the brain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790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Executive function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/>
              <a:t>Executive function</a:t>
            </a:r>
          </a:p>
          <a:p>
            <a:pPr lvl="1"/>
            <a:r>
              <a:rPr lang="en-CA" sz="2400" i="1" dirty="0" smtClean="0"/>
              <a:t>Regulates and controls cognitive abilities and behaviours</a:t>
            </a:r>
          </a:p>
          <a:p>
            <a:pPr lvl="1">
              <a:buNone/>
            </a:pPr>
            <a:endParaRPr lang="en-CA" sz="1200" dirty="0" smtClean="0"/>
          </a:p>
          <a:p>
            <a:pPr lvl="1">
              <a:buNone/>
            </a:pPr>
            <a:r>
              <a:rPr lang="en-CA" sz="2000" dirty="0" smtClean="0"/>
              <a:t>e.g.</a:t>
            </a:r>
          </a:p>
          <a:p>
            <a:pPr lvl="1"/>
            <a:r>
              <a:rPr lang="en-CA" sz="2000" dirty="0" smtClean="0"/>
              <a:t>Attention</a:t>
            </a:r>
          </a:p>
          <a:p>
            <a:pPr lvl="1"/>
            <a:r>
              <a:rPr lang="en-CA" sz="2000" dirty="0" smtClean="0"/>
              <a:t>Memory </a:t>
            </a:r>
          </a:p>
          <a:p>
            <a:pPr lvl="1"/>
            <a:r>
              <a:rPr lang="en-CA" sz="2000" dirty="0" smtClean="0"/>
              <a:t>Motor abilities</a:t>
            </a:r>
          </a:p>
          <a:p>
            <a:pPr lvl="1"/>
            <a:r>
              <a:rPr lang="en-CA" sz="2000" dirty="0" smtClean="0"/>
              <a:t>Impulsions (inhibition of inappropriate behaviours)</a:t>
            </a:r>
          </a:p>
          <a:p>
            <a:pPr lvl="2"/>
            <a:r>
              <a:rPr lang="en-CA" sz="1800" dirty="0" smtClean="0"/>
              <a:t>Verbal and motor</a:t>
            </a:r>
          </a:p>
          <a:p>
            <a:pPr lvl="1"/>
            <a:r>
              <a:rPr lang="en-CA" sz="2000" dirty="0" smtClean="0"/>
              <a:t>Planning and organising ideas when doing a task</a:t>
            </a:r>
          </a:p>
          <a:p>
            <a:pPr lvl="1"/>
            <a:endParaRPr lang="en-CA" sz="2000" dirty="0"/>
          </a:p>
          <a:p>
            <a:pPr marL="457200" lvl="1" indent="0">
              <a:buNone/>
            </a:pPr>
            <a:r>
              <a:rPr lang="en-CA" sz="2000" dirty="0" smtClean="0"/>
              <a:t>Bilinguals and multi-linguals have improved executive function  </a:t>
            </a:r>
          </a:p>
          <a:p>
            <a:endParaRPr lang="en-CA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14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A deficit in terms of the executive function can cause difficulties with accomplishing tasks that require:</a:t>
            </a:r>
          </a:p>
          <a:p>
            <a:pPr lvl="1"/>
            <a:r>
              <a:rPr lang="en-CA" dirty="0" smtClean="0"/>
              <a:t>Divided attention</a:t>
            </a:r>
          </a:p>
          <a:p>
            <a:pPr lvl="1"/>
            <a:r>
              <a:rPr lang="en-CA" dirty="0" smtClean="0"/>
              <a:t>Change of strategy</a:t>
            </a:r>
          </a:p>
          <a:p>
            <a:pPr lvl="2"/>
            <a:r>
              <a:rPr lang="en-CA" sz="2800" dirty="0" smtClean="0"/>
              <a:t>Reorganisation of concepts/ideas in a different way</a:t>
            </a:r>
          </a:p>
          <a:p>
            <a:pPr lvl="1"/>
            <a:r>
              <a:rPr lang="en-CA" dirty="0" smtClean="0"/>
              <a:t>Good working memory</a:t>
            </a:r>
          </a:p>
          <a:p>
            <a:pPr lvl="1"/>
            <a:r>
              <a:rPr lang="en-CA" dirty="0" smtClean="0"/>
              <a:t>Motor control in response to stimuli</a:t>
            </a:r>
          </a:p>
          <a:p>
            <a:r>
              <a:rPr lang="en-US" sz="2800" dirty="0" smtClean="0"/>
              <a:t>Working memory- short term memory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280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Disorders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of these disorders display problems in the executive function: </a:t>
            </a:r>
          </a:p>
          <a:p>
            <a:pPr lvl="1"/>
            <a:r>
              <a:rPr lang="en-US" dirty="0" smtClean="0"/>
              <a:t> </a:t>
            </a:r>
            <a:r>
              <a:rPr lang="en-CA" sz="2200" dirty="0" smtClean="0"/>
              <a:t>Attention-deficit(hyperactivity) Disorder – AD(H)D</a:t>
            </a:r>
          </a:p>
          <a:p>
            <a:pPr lvl="1"/>
            <a:r>
              <a:rPr lang="en-CA" sz="2200" dirty="0" smtClean="0"/>
              <a:t>Obsessive-Compulsive Disorder – OCD</a:t>
            </a:r>
          </a:p>
          <a:p>
            <a:pPr lvl="1"/>
            <a:r>
              <a:rPr lang="en-CA" sz="2200" dirty="0" smtClean="0"/>
              <a:t>Tourette Syndrome</a:t>
            </a:r>
          </a:p>
          <a:p>
            <a:pPr lvl="1"/>
            <a:r>
              <a:rPr lang="en-CA" sz="2200" dirty="0" smtClean="0"/>
              <a:t>Depression</a:t>
            </a:r>
          </a:p>
          <a:p>
            <a:pPr lvl="1"/>
            <a:r>
              <a:rPr lang="en-CA" sz="2200" dirty="0" smtClean="0"/>
              <a:t>Bipolar disorder</a:t>
            </a:r>
          </a:p>
          <a:p>
            <a:pPr lvl="1"/>
            <a:r>
              <a:rPr lang="en-CA" sz="2200" dirty="0" smtClean="0"/>
              <a:t>Schizophrenia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80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Components of the executive function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1364"/>
            <a:ext cx="8229600" cy="5456636"/>
          </a:xfrm>
        </p:spPr>
        <p:txBody>
          <a:bodyPr>
            <a:normAutofit fontScale="62500" lnSpcReduction="20000"/>
          </a:bodyPr>
          <a:lstStyle/>
          <a:p>
            <a:pPr lvl="1"/>
            <a:r>
              <a:rPr lang="en-CA" b="1" dirty="0" smtClean="0"/>
              <a:t>Cognitive flexibility</a:t>
            </a:r>
            <a:r>
              <a:rPr lang="en-CA" dirty="0" smtClean="0"/>
              <a:t>: </a:t>
            </a:r>
            <a:r>
              <a:rPr lang="en-CA" i="1" dirty="0" smtClean="0"/>
              <a:t>The ability to nimbly adjust to changed demands or priorities, being able to change perspectives</a:t>
            </a:r>
          </a:p>
          <a:p>
            <a:pPr marL="457200" lvl="1" indent="0">
              <a:buNone/>
            </a:pPr>
            <a:r>
              <a:rPr lang="en-CA" dirty="0" smtClean="0"/>
              <a:t>Studies have shown that bilingual children show more cognitive flexibility than monolingual children</a:t>
            </a:r>
          </a:p>
          <a:p>
            <a:pPr marL="457200" lvl="1" indent="0">
              <a:buNone/>
            </a:pPr>
            <a:endParaRPr lang="en-CA" dirty="0" smtClean="0"/>
          </a:p>
          <a:p>
            <a:pPr lvl="1"/>
            <a:r>
              <a:rPr lang="en-CA" b="1" dirty="0" smtClean="0"/>
              <a:t>Inhibitory control</a:t>
            </a:r>
            <a:r>
              <a:rPr lang="en-CA" dirty="0" smtClean="0"/>
              <a:t>: </a:t>
            </a:r>
            <a:r>
              <a:rPr lang="en-CA" i="1" dirty="0" smtClean="0"/>
              <a:t>Resisting a strong inclination to do one thing in order to do what is most appropriate or needed</a:t>
            </a:r>
          </a:p>
          <a:p>
            <a:pPr marL="457200" lvl="1" indent="0">
              <a:buNone/>
            </a:pPr>
            <a:r>
              <a:rPr lang="en-CA" dirty="0" smtClean="0"/>
              <a:t>Ex.</a:t>
            </a:r>
          </a:p>
          <a:p>
            <a:pPr marL="457200" lvl="1" indent="0">
              <a:buNone/>
            </a:pPr>
            <a:r>
              <a:rPr lang="en-CA" dirty="0" smtClean="0"/>
              <a:t>completing a task despite wanting to go out and play</a:t>
            </a:r>
          </a:p>
          <a:p>
            <a:pPr marL="457200" lvl="1" indent="0">
              <a:buNone/>
            </a:pPr>
            <a:r>
              <a:rPr lang="en-CA" dirty="0" smtClean="0"/>
              <a:t>exercising focused, selective attention despite distraction</a:t>
            </a:r>
          </a:p>
          <a:p>
            <a:pPr marL="457200" lvl="1" indent="0">
              <a:buNone/>
            </a:pPr>
            <a:r>
              <a:rPr lang="en-CA" dirty="0" smtClean="0"/>
              <a:t>saying what is polite rather than something socially inappropriate or hurtful</a:t>
            </a:r>
          </a:p>
          <a:p>
            <a:pPr marL="457200" lvl="1" indent="0">
              <a:buNone/>
            </a:pPr>
            <a:endParaRPr lang="en-CA" i="1" dirty="0" smtClean="0"/>
          </a:p>
          <a:p>
            <a:pPr lvl="1"/>
            <a:endParaRPr lang="en-CA" dirty="0" smtClean="0"/>
          </a:p>
          <a:p>
            <a:pPr lvl="1"/>
            <a:r>
              <a:rPr lang="en-CA" b="1" dirty="0" smtClean="0"/>
              <a:t>Working memory: </a:t>
            </a:r>
            <a:r>
              <a:rPr lang="en-CA" i="1" dirty="0" smtClean="0"/>
              <a:t>Holding information in mind and working with it</a:t>
            </a:r>
          </a:p>
          <a:p>
            <a:pPr lvl="1"/>
            <a:endParaRPr lang="en-CA" i="1" dirty="0"/>
          </a:p>
          <a:p>
            <a:pPr marL="457200" lvl="1" indent="0">
              <a:buNone/>
            </a:pPr>
            <a:r>
              <a:rPr lang="en-CA" i="1" dirty="0" smtClean="0"/>
              <a:t>Ex.</a:t>
            </a:r>
          </a:p>
          <a:p>
            <a:pPr marL="457200" lvl="1" indent="0">
              <a:buNone/>
            </a:pPr>
            <a:r>
              <a:rPr lang="en-CA" i="1" dirty="0" smtClean="0"/>
              <a:t> </a:t>
            </a:r>
            <a:r>
              <a:rPr lang="en-CA" dirty="0" smtClean="0"/>
              <a:t>manipulating ideas mentally</a:t>
            </a:r>
          </a:p>
          <a:p>
            <a:pPr marL="457200" lvl="1" indent="0">
              <a:buNone/>
            </a:pPr>
            <a:r>
              <a:rPr lang="en-CA" dirty="0" smtClean="0"/>
              <a:t>doing mental math calculations</a:t>
            </a:r>
          </a:p>
          <a:p>
            <a:pPr marL="457200" lvl="1" indent="0">
              <a:buNone/>
            </a:pPr>
            <a:r>
              <a:rPr lang="en-CA" dirty="0" smtClean="0"/>
              <a:t>relating what you are learning or reading right now to what you learned or read earlier</a:t>
            </a:r>
            <a:endParaRPr lang="fr-CA" dirty="0" smtClean="0"/>
          </a:p>
          <a:p>
            <a:pPr marL="457200" lvl="1" indent="0">
              <a:buNone/>
            </a:pPr>
            <a:endParaRPr lang="en-CA" i="1" dirty="0" smtClean="0"/>
          </a:p>
          <a:p>
            <a:pPr marL="457200" lvl="1" indent="0">
              <a:buNone/>
            </a:pPr>
            <a:endParaRPr lang="en-CA" b="1" dirty="0" smtClean="0"/>
          </a:p>
          <a:p>
            <a:pPr lvl="2">
              <a:buNone/>
            </a:pPr>
            <a:endParaRPr lang="en-CA" i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0662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Cognitive flexibility: </a:t>
            </a:r>
            <a:br>
              <a:rPr lang="en-US" dirty="0" smtClean="0"/>
            </a:br>
            <a:r>
              <a:rPr lang="en-US" dirty="0" smtClean="0"/>
              <a:t>“Switch task”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0891"/>
            <a:ext cx="8229600" cy="5397109"/>
          </a:xfrm>
        </p:spPr>
        <p:txBody>
          <a:bodyPr>
            <a:normAutofit fontScale="40000" lnSpcReduction="20000"/>
          </a:bodyPr>
          <a:lstStyle/>
          <a:p>
            <a:r>
              <a:rPr lang="en-US" sz="5800" dirty="0" smtClean="0"/>
              <a:t>Switch test</a:t>
            </a:r>
          </a:p>
          <a:p>
            <a:r>
              <a:rPr lang="en-US" sz="5800" dirty="0" smtClean="0"/>
              <a:t>Classify the cards based on one characteristic like color, shape</a:t>
            </a:r>
          </a:p>
          <a:p>
            <a:r>
              <a:rPr lang="en-US" sz="5800" dirty="0" smtClean="0"/>
              <a:t>In which box are you going to put the cards in asked  </a:t>
            </a:r>
          </a:p>
          <a:p>
            <a:r>
              <a:rPr lang="en-US" sz="5800" dirty="0" smtClean="0"/>
              <a:t>Match color with color box</a:t>
            </a:r>
          </a:p>
          <a:p>
            <a:r>
              <a:rPr lang="en-US" sz="5800" dirty="0" smtClean="0"/>
              <a:t>Match shape with shape box afterwards </a:t>
            </a:r>
            <a:endParaRPr lang="en-US" sz="5800" dirty="0" smtClean="0"/>
          </a:p>
          <a:p>
            <a:r>
              <a:rPr lang="en-CA" sz="5800" dirty="0" smtClean="0"/>
              <a:t>First classification task is easy</a:t>
            </a:r>
          </a:p>
          <a:p>
            <a:r>
              <a:rPr lang="en-CA" sz="5800" dirty="0" smtClean="0"/>
              <a:t>Difficulty when asked to change the rule for the second classification task</a:t>
            </a:r>
          </a:p>
          <a:p>
            <a:endParaRPr lang="en-US" sz="5800" dirty="0" smtClean="0"/>
          </a:p>
          <a:p>
            <a:r>
              <a:rPr lang="en-US" sz="5800" dirty="0" smtClean="0"/>
              <a:t>Monolingual preschool children until the age of five cannot switch their strategies </a:t>
            </a:r>
          </a:p>
          <a:p>
            <a:r>
              <a:rPr lang="en-CA" sz="5800" dirty="0" smtClean="0"/>
              <a:t>Effect of bilingualism</a:t>
            </a:r>
          </a:p>
          <a:p>
            <a:pPr lvl="1"/>
            <a:r>
              <a:rPr lang="en-CA" sz="5800" dirty="0" smtClean="0"/>
              <a:t>Bilingual children are able to do the second classification talk earlier than monolingual children</a:t>
            </a:r>
          </a:p>
          <a:p>
            <a:pPr lvl="1"/>
            <a:r>
              <a:rPr lang="en-CA" sz="5800" dirty="0" smtClean="0"/>
              <a:t>Enhanced cognitive flexibility thanks to their experience with switching between 2 different languages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574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Inhibitory control: tests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8111"/>
            <a:ext cx="8229600" cy="5746830"/>
          </a:xfrm>
        </p:spPr>
        <p:txBody>
          <a:bodyPr>
            <a:normAutofit fontScale="92500" lnSpcReduction="20000"/>
          </a:bodyPr>
          <a:lstStyle/>
          <a:p>
            <a:r>
              <a:rPr lang="en-CA" dirty="0" smtClean="0"/>
              <a:t>Various tasks have demonstrated that bilinguals have better inhibitory control than monolinguals</a:t>
            </a:r>
          </a:p>
          <a:p>
            <a:pPr lvl="1"/>
            <a:r>
              <a:rPr lang="en-CA" dirty="0" smtClean="0"/>
              <a:t>Children</a:t>
            </a:r>
          </a:p>
          <a:p>
            <a:pPr lvl="2"/>
            <a:r>
              <a:rPr lang="en-CA" dirty="0" smtClean="0"/>
              <a:t>Tower task, switch task</a:t>
            </a:r>
          </a:p>
          <a:p>
            <a:pPr lvl="1"/>
            <a:r>
              <a:rPr lang="en-CA" dirty="0" smtClean="0"/>
              <a:t>Adults</a:t>
            </a:r>
          </a:p>
          <a:p>
            <a:pPr lvl="2"/>
            <a:r>
              <a:rPr lang="en-CA" dirty="0" err="1" smtClean="0"/>
              <a:t>Stroop</a:t>
            </a:r>
            <a:r>
              <a:rPr lang="en-CA" dirty="0" smtClean="0"/>
              <a:t> task</a:t>
            </a:r>
          </a:p>
          <a:p>
            <a:r>
              <a:rPr lang="en-CA" dirty="0" smtClean="0"/>
              <a:t>Results</a:t>
            </a:r>
          </a:p>
          <a:p>
            <a:pPr lvl="1"/>
            <a:r>
              <a:rPr lang="en-CA" sz="2200" dirty="0" smtClean="0"/>
              <a:t>Better performance by bilinguals than by monolinguals</a:t>
            </a:r>
          </a:p>
          <a:p>
            <a:pPr lvl="2"/>
            <a:r>
              <a:rPr lang="en-CA" sz="2000" dirty="0" smtClean="0"/>
              <a:t>Children adults</a:t>
            </a:r>
          </a:p>
          <a:p>
            <a:pPr lvl="1"/>
            <a:endParaRPr lang="en-CA" dirty="0" smtClean="0"/>
          </a:p>
          <a:p>
            <a:r>
              <a:rPr lang="en-CA" sz="2800" dirty="0" smtClean="0"/>
              <a:t>Conclusion</a:t>
            </a:r>
          </a:p>
          <a:p>
            <a:pPr lvl="1"/>
            <a:r>
              <a:rPr lang="en-CA" sz="2200" dirty="0" smtClean="0"/>
              <a:t>Bilinguals are better at focussing when there is a distraction (misleading information)</a:t>
            </a:r>
          </a:p>
          <a:p>
            <a:pPr lvl="1"/>
            <a:r>
              <a:rPr lang="en-CA" sz="2200" dirty="0" smtClean="0"/>
              <a:t>Bilinguals regularly rely on inhibitory control to control the activation of their 2 languages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791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children: tower task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Build a tower with </a:t>
            </a:r>
            <a:r>
              <a:rPr lang="en-US" dirty="0"/>
              <a:t>L</a:t>
            </a:r>
            <a:r>
              <a:rPr lang="en-US" dirty="0" smtClean="0"/>
              <a:t>ego and </a:t>
            </a:r>
            <a:r>
              <a:rPr lang="en-US" dirty="0"/>
              <a:t>D</a:t>
            </a:r>
            <a:r>
              <a:rPr lang="en-US" dirty="0" smtClean="0"/>
              <a:t>uplo blocks</a:t>
            </a:r>
          </a:p>
          <a:p>
            <a:r>
              <a:rPr lang="en-US" dirty="0" smtClean="0"/>
              <a:t>Lego is much smaller than Duplo </a:t>
            </a:r>
            <a:endParaRPr lang="en-US" dirty="0" smtClean="0"/>
          </a:p>
          <a:p>
            <a:r>
              <a:rPr lang="en-US" dirty="0" smtClean="0"/>
              <a:t>1 block= one family </a:t>
            </a:r>
          </a:p>
          <a:p>
            <a:r>
              <a:rPr lang="en-US" dirty="0" smtClean="0"/>
              <a:t>Task: determine what tower can hold the largest amount of families </a:t>
            </a:r>
          </a:p>
          <a:p>
            <a:r>
              <a:rPr lang="en-US" dirty="0" smtClean="0"/>
              <a:t>Obviously a Lego tower will be able to hold more families</a:t>
            </a:r>
            <a:endParaRPr lang="en-US" dirty="0" smtClean="0"/>
          </a:p>
          <a:p>
            <a:r>
              <a:rPr lang="en-US" dirty="0" smtClean="0"/>
              <a:t>What’s hard for the children- not deducing that a larger tower equals more families; they are distracted by the height and the play of building a tower </a:t>
            </a:r>
          </a:p>
          <a:p>
            <a:r>
              <a:rPr lang="en-US" dirty="0" smtClean="0"/>
              <a:t>Bilingual children are better at distinguishing this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3561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adults: </a:t>
            </a:r>
            <a:r>
              <a:rPr lang="en-US" dirty="0" err="1" smtClean="0"/>
              <a:t>Stroop</a:t>
            </a:r>
            <a:r>
              <a:rPr lang="en-US" dirty="0" smtClean="0"/>
              <a:t> task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Saying color names while the word is presented in text of a different color purposely to through off the test subject</a:t>
            </a:r>
          </a:p>
          <a:p>
            <a:endParaRPr lang="en-US" dirty="0"/>
          </a:p>
          <a:p>
            <a:r>
              <a:rPr lang="en-US" dirty="0" smtClean="0"/>
              <a:t>Ex. </a:t>
            </a:r>
            <a:r>
              <a:rPr lang="en-US" dirty="0" smtClean="0">
                <a:solidFill>
                  <a:srgbClr val="FF0000"/>
                </a:solidFill>
              </a:rPr>
              <a:t>Yellow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726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Working memory: verbal and non-verbal tests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07291"/>
          </a:xfrm>
        </p:spPr>
        <p:txBody>
          <a:bodyPr>
            <a:normAutofit fontScale="70000" lnSpcReduction="20000"/>
          </a:bodyPr>
          <a:lstStyle/>
          <a:p>
            <a:r>
              <a:rPr lang="en-CA" sz="2800" dirty="0" smtClean="0"/>
              <a:t>Verbal </a:t>
            </a:r>
          </a:p>
          <a:p>
            <a:pPr lvl="1"/>
            <a:r>
              <a:rPr lang="en-CA" dirty="0" smtClean="0"/>
              <a:t>Digit span task</a:t>
            </a:r>
          </a:p>
          <a:p>
            <a:pPr lvl="2"/>
            <a:r>
              <a:rPr lang="en-CA" sz="2200" dirty="0" smtClean="0"/>
              <a:t>Sequences of numbers are presented</a:t>
            </a:r>
          </a:p>
          <a:p>
            <a:pPr lvl="2"/>
            <a:r>
              <a:rPr lang="en-CA" sz="2200" dirty="0" smtClean="0"/>
              <a:t>They must be held in working memory and repeated</a:t>
            </a:r>
          </a:p>
          <a:p>
            <a:r>
              <a:rPr lang="en-US" dirty="0"/>
              <a:t>N</a:t>
            </a:r>
            <a:r>
              <a:rPr lang="en-US" dirty="0" smtClean="0"/>
              <a:t>umbers are shown, you have to replicate them by typing them on the keyboard</a:t>
            </a:r>
          </a:p>
          <a:p>
            <a:r>
              <a:rPr lang="en-US" dirty="0" smtClean="0"/>
              <a:t>Each time you get a list right, the next list is one number longer</a:t>
            </a:r>
          </a:p>
          <a:p>
            <a:r>
              <a:rPr lang="en-US" dirty="0" smtClean="0"/>
              <a:t>Each time you fail, the list is one number shorter</a:t>
            </a:r>
          </a:p>
          <a:p>
            <a:r>
              <a:rPr lang="en-US" dirty="0" smtClean="0"/>
              <a:t>You can only fail 3 times</a:t>
            </a:r>
          </a:p>
          <a:p>
            <a:pPr lvl="2"/>
            <a:endParaRPr lang="en-CA" sz="2200" dirty="0" smtClean="0"/>
          </a:p>
          <a:p>
            <a:r>
              <a:rPr lang="en-CA" sz="2800" dirty="0" smtClean="0"/>
              <a:t>Non-verbal</a:t>
            </a:r>
          </a:p>
          <a:p>
            <a:pPr lvl="1"/>
            <a:r>
              <a:rPr lang="en-CA" dirty="0" smtClean="0"/>
              <a:t>Spatial Span</a:t>
            </a:r>
          </a:p>
          <a:p>
            <a:pPr lvl="2"/>
            <a:r>
              <a:rPr lang="en-CA" sz="2200" dirty="0" smtClean="0"/>
              <a:t>Sequences of squares light up</a:t>
            </a:r>
          </a:p>
          <a:p>
            <a:pPr lvl="2"/>
            <a:r>
              <a:rPr lang="en-CA" sz="2200" dirty="0" smtClean="0"/>
              <a:t>The order must be remembered and repeated</a:t>
            </a:r>
          </a:p>
          <a:p>
            <a:pPr marL="914400" lvl="2" indent="0">
              <a:buNone/>
            </a:pPr>
            <a:endParaRPr lang="en-CA" sz="2200" dirty="0" smtClean="0"/>
          </a:p>
          <a:p>
            <a:pPr lvl="1"/>
            <a:r>
              <a:rPr lang="en-CA" dirty="0" smtClean="0"/>
              <a:t>Better performance by bilinguals than by monolinguals</a:t>
            </a:r>
          </a:p>
          <a:p>
            <a:pPr lvl="1"/>
            <a:r>
              <a:rPr lang="en-CA" dirty="0" smtClean="0"/>
              <a:t>Bilinguals have better working memory</a:t>
            </a:r>
          </a:p>
          <a:p>
            <a:pPr marL="914400" lvl="2" indent="0">
              <a:buNone/>
            </a:pPr>
            <a:endParaRPr lang="en-CA" sz="22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923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Bilingualism impact on executive function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Summary</a:t>
            </a:r>
          </a:p>
          <a:p>
            <a:pPr lvl="1"/>
            <a:r>
              <a:rPr lang="en-CA" dirty="0" smtClean="0"/>
              <a:t>Bilingualism has a major impact on cognitive processes</a:t>
            </a:r>
          </a:p>
          <a:p>
            <a:pPr lvl="1"/>
            <a:r>
              <a:rPr lang="en-CA" dirty="0" smtClean="0"/>
              <a:t>The effects are positive</a:t>
            </a:r>
          </a:p>
          <a:p>
            <a:pPr lvl="1"/>
            <a:r>
              <a:rPr lang="en-CA" dirty="0" smtClean="0"/>
              <a:t>The effects are observed</a:t>
            </a:r>
          </a:p>
          <a:p>
            <a:pPr lvl="2"/>
            <a:r>
              <a:rPr lang="en-CA" dirty="0" smtClean="0"/>
              <a:t>At all ages </a:t>
            </a:r>
            <a:r>
              <a:rPr lang="en-CA" sz="2000" dirty="0" smtClean="0"/>
              <a:t>(children, adults)</a:t>
            </a:r>
            <a:endParaRPr lang="en-CA" dirty="0" smtClean="0"/>
          </a:p>
          <a:p>
            <a:pPr lvl="2"/>
            <a:r>
              <a:rPr lang="en-CA" dirty="0" smtClean="0"/>
              <a:t>On various components </a:t>
            </a:r>
          </a:p>
          <a:p>
            <a:pPr marL="914400" lvl="2" indent="0">
              <a:buNone/>
            </a:pPr>
            <a:endParaRPr lang="en-CA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049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Aging of the brain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8900"/>
            <a:ext cx="8229600" cy="5348591"/>
          </a:xfrm>
        </p:spPr>
        <p:txBody>
          <a:bodyPr>
            <a:noAutofit/>
          </a:bodyPr>
          <a:lstStyle/>
          <a:p>
            <a:pPr marL="342900" lvl="2" indent="-342900"/>
            <a:r>
              <a:rPr lang="en-CA" sz="1800" dirty="0" smtClean="0"/>
              <a:t>Bilinguism seems to offer a certain protection against the aging of the brain</a:t>
            </a:r>
          </a:p>
          <a:p>
            <a:r>
              <a:rPr lang="en-US" sz="1800" dirty="0" smtClean="0"/>
              <a:t>As people get older, they have less functional executive functions </a:t>
            </a:r>
          </a:p>
          <a:p>
            <a:r>
              <a:rPr lang="en-US" sz="1800" dirty="0" smtClean="0"/>
              <a:t>The brain becomes damaged and less functional in diseases like Alzheimer's, dementia etc. </a:t>
            </a:r>
          </a:p>
          <a:p>
            <a:pPr marL="342900" lvl="2" indent="-342900"/>
            <a:endParaRPr lang="en-CA" sz="1800" dirty="0" smtClean="0"/>
          </a:p>
          <a:p>
            <a:r>
              <a:rPr lang="en-CA" sz="1800" dirty="0" smtClean="0"/>
              <a:t>Observations</a:t>
            </a:r>
          </a:p>
          <a:p>
            <a:pPr lvl="1"/>
            <a:r>
              <a:rPr lang="en-CA" sz="1800" dirty="0" smtClean="0"/>
              <a:t>Physiological changes</a:t>
            </a:r>
          </a:p>
          <a:p>
            <a:pPr lvl="2"/>
            <a:r>
              <a:rPr lang="en-CA" sz="1800" dirty="0" smtClean="0"/>
              <a:t>Degeneration of brain cells</a:t>
            </a:r>
          </a:p>
          <a:p>
            <a:pPr lvl="2"/>
            <a:r>
              <a:rPr lang="en-CA" sz="1800" dirty="0" smtClean="0"/>
              <a:t>Accumulation of amyloids</a:t>
            </a:r>
          </a:p>
          <a:p>
            <a:pPr lvl="1"/>
            <a:endParaRPr lang="en-CA" sz="1800" dirty="0" smtClean="0"/>
          </a:p>
          <a:p>
            <a:r>
              <a:rPr lang="en-CA" sz="1800" dirty="0" smtClean="0"/>
              <a:t>Effects</a:t>
            </a:r>
          </a:p>
          <a:p>
            <a:pPr lvl="1"/>
            <a:r>
              <a:rPr lang="en-CA" sz="1800" dirty="0" smtClean="0"/>
              <a:t>Decline in cognitive abilities</a:t>
            </a:r>
          </a:p>
          <a:p>
            <a:pPr lvl="2"/>
            <a:r>
              <a:rPr lang="en-CA" sz="1800" dirty="0" smtClean="0"/>
              <a:t>Executive function</a:t>
            </a:r>
          </a:p>
          <a:p>
            <a:pPr lvl="1"/>
            <a:r>
              <a:rPr lang="en-CA" sz="1800" dirty="0" smtClean="0"/>
              <a:t>Brain pathologies</a:t>
            </a:r>
          </a:p>
          <a:p>
            <a:pPr lvl="2"/>
            <a:r>
              <a:rPr lang="en-CA" sz="1800" dirty="0" smtClean="0"/>
              <a:t>E.g. dementia, Alzheimer’s disease</a:t>
            </a:r>
            <a:br>
              <a:rPr lang="en-CA" sz="1800" dirty="0" smtClean="0"/>
            </a:br>
            <a:r>
              <a:rPr lang="en-CA" sz="1800" dirty="0" smtClean="0"/>
              <a:t/>
            </a:r>
            <a:br>
              <a:rPr lang="en-CA" sz="1800" dirty="0" smtClean="0"/>
            </a:br>
            <a:endParaRPr lang="en-CA" sz="1800" dirty="0" smtClean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564745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Cognitive reserve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86660"/>
          </a:xfrm>
        </p:spPr>
        <p:txBody>
          <a:bodyPr>
            <a:normAutofit fontScale="77500" lnSpcReduction="20000"/>
          </a:bodyPr>
          <a:lstStyle/>
          <a:p>
            <a:r>
              <a:rPr lang="en-CA" i="1" dirty="0" smtClean="0"/>
              <a:t>The ability of an individual to tolerate progressive brain pathology without demonstrating clinical cognitive symptoms</a:t>
            </a:r>
          </a:p>
          <a:p>
            <a:pPr lvl="2"/>
            <a:endParaRPr lang="en-CA" sz="3600" dirty="0" smtClean="0"/>
          </a:p>
          <a:p>
            <a:r>
              <a:rPr lang="en-CA" dirty="0" smtClean="0"/>
              <a:t>The cognitive reserve is what determines the severity of the symptoms for a given pathology</a:t>
            </a:r>
          </a:p>
          <a:p>
            <a:r>
              <a:rPr lang="en-US" dirty="0" smtClean="0"/>
              <a:t>How much we have of this determines the amount of damage</a:t>
            </a:r>
          </a:p>
          <a:p>
            <a:r>
              <a:rPr lang="en-US" dirty="0" smtClean="0"/>
              <a:t>Ex. if you have a lot of cognitive reserve, you will have less damage from aging </a:t>
            </a:r>
          </a:p>
          <a:p>
            <a:endParaRPr lang="en-US" dirty="0"/>
          </a:p>
          <a:p>
            <a:r>
              <a:rPr lang="en-US" dirty="0" smtClean="0"/>
              <a:t>The more cognitive reserve you have, the less symptoms of aging you have. </a:t>
            </a:r>
            <a:r>
              <a:rPr lang="en-US" dirty="0" smtClean="0"/>
              <a:t>The less cognitive reserve you have, the more symptoms you will have etc. </a:t>
            </a:r>
            <a:endParaRPr lang="en-US" dirty="0" smtClean="0"/>
          </a:p>
          <a:p>
            <a:endParaRPr lang="en-CA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1521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Factors which seem to contribute to cognitive reserve</a:t>
            </a:r>
          </a:p>
          <a:p>
            <a:pPr lvl="1"/>
            <a:r>
              <a:rPr lang="en-CA" dirty="0" smtClean="0"/>
              <a:t>Education</a:t>
            </a:r>
          </a:p>
          <a:p>
            <a:pPr lvl="1"/>
            <a:r>
              <a:rPr lang="en-CA" dirty="0" smtClean="0"/>
              <a:t>Active lifestyle</a:t>
            </a:r>
          </a:p>
          <a:p>
            <a:pPr lvl="2"/>
            <a:r>
              <a:rPr lang="en-CA" dirty="0" smtClean="0"/>
              <a:t>Social</a:t>
            </a:r>
          </a:p>
          <a:p>
            <a:pPr lvl="2"/>
            <a:r>
              <a:rPr lang="en-CA" dirty="0" smtClean="0"/>
              <a:t>Mental</a:t>
            </a:r>
          </a:p>
          <a:p>
            <a:pPr lvl="2"/>
            <a:r>
              <a:rPr lang="en-CA" dirty="0" smtClean="0"/>
              <a:t>Physical</a:t>
            </a:r>
          </a:p>
          <a:p>
            <a:pPr lvl="2"/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4407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6690"/>
            <a:ext cx="8229600" cy="5709474"/>
          </a:xfrm>
        </p:spPr>
        <p:txBody>
          <a:bodyPr>
            <a:normAutofit/>
          </a:bodyPr>
          <a:lstStyle/>
          <a:p>
            <a:pPr marL="342900" lvl="2" indent="-342900"/>
            <a:r>
              <a:rPr lang="en-CA" sz="3200" dirty="0" smtClean="0"/>
              <a:t>Bilingualism plays a role in cognitive reserve </a:t>
            </a:r>
          </a:p>
          <a:p>
            <a:r>
              <a:rPr lang="en-CA" dirty="0" smtClean="0"/>
              <a:t>Being bilingual is cognitively demanding </a:t>
            </a:r>
            <a:r>
              <a:rPr lang="en-CA" dirty="0" smtClean="0">
                <a:sym typeface="Wingdings"/>
              </a:rPr>
              <a:t></a:t>
            </a: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Contributes to the cognitive reserve </a:t>
            </a:r>
            <a:r>
              <a:rPr lang="en-CA" dirty="0" smtClean="0">
                <a:sym typeface="Wingdings"/>
              </a:rPr>
              <a:t> </a:t>
            </a:r>
            <a:r>
              <a:rPr lang="en-CA" dirty="0" smtClean="0"/>
              <a:t>Compensates for the effects aging has on the brain</a:t>
            </a:r>
          </a:p>
          <a:p>
            <a:pPr lvl="1"/>
            <a:r>
              <a:rPr lang="en-CA" sz="3200" dirty="0" smtClean="0"/>
              <a:t>Better executive function</a:t>
            </a:r>
          </a:p>
          <a:p>
            <a:pPr lvl="1"/>
            <a:r>
              <a:rPr lang="en-CA" sz="3200" dirty="0" smtClean="0"/>
              <a:t>Delays the diagnostic and onset of symptoms for brain pathologies such as dementia and Alzheimer’s disease</a:t>
            </a:r>
          </a:p>
          <a:p>
            <a:pPr lvl="2"/>
            <a:r>
              <a:rPr lang="en-CA" sz="3200" dirty="0" smtClean="0"/>
              <a:t>3-5 years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50464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ea typeface="ＭＳ Ｐゴシック" pitchFamily="34" charset="-128"/>
              </a:rPr>
              <a:t>Summary</a:t>
            </a:r>
          </a:p>
          <a:p>
            <a:pPr lvl="1"/>
            <a:r>
              <a:rPr lang="en-CA" dirty="0" smtClean="0">
                <a:ea typeface="ＭＳ Ｐゴシック" pitchFamily="34" charset="-128"/>
              </a:rPr>
              <a:t>Bilingualism and multilingualism offer several cognitive advantages</a:t>
            </a:r>
          </a:p>
          <a:p>
            <a:pPr lvl="2"/>
            <a:r>
              <a:rPr lang="en-CA" dirty="0" smtClean="0">
                <a:ea typeface="ＭＳ Ｐゴシック" pitchFamily="34" charset="-128"/>
              </a:rPr>
              <a:t>Language acquisition</a:t>
            </a:r>
          </a:p>
          <a:p>
            <a:pPr lvl="2"/>
            <a:r>
              <a:rPr lang="en-CA" dirty="0" smtClean="0">
                <a:ea typeface="ＭＳ Ｐゴシック" pitchFamily="34" charset="-128"/>
              </a:rPr>
              <a:t>Cognitive development in children</a:t>
            </a:r>
          </a:p>
          <a:p>
            <a:pPr lvl="2"/>
            <a:r>
              <a:rPr lang="en-CA" dirty="0" smtClean="0">
                <a:ea typeface="ＭＳ Ｐゴシック" pitchFamily="34" charset="-128"/>
              </a:rPr>
              <a:t>General cognitive abilities across the life span</a:t>
            </a:r>
          </a:p>
          <a:p>
            <a:pPr lvl="2"/>
            <a:r>
              <a:rPr lang="en-CA" dirty="0" smtClean="0">
                <a:ea typeface="ＭＳ Ｐゴシック" pitchFamily="34" charset="-128"/>
              </a:rPr>
              <a:t>Fights against the aging of the brain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932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1178</Words>
  <Application>Microsoft Macintosh PowerPoint</Application>
  <PresentationFormat>On-screen Show (4:3)</PresentationFormat>
  <Paragraphs>184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Bilingualism and Multilingualism </vt:lpstr>
      <vt:lpstr>PowerPoint Presentation</vt:lpstr>
      <vt:lpstr>PowerPoint Presentation</vt:lpstr>
      <vt:lpstr>PowerPoint Presentation</vt:lpstr>
      <vt:lpstr>PowerPoint Presentation</vt:lpstr>
      <vt:lpstr>Executive function </vt:lpstr>
      <vt:lpstr>PowerPoint Presentation</vt:lpstr>
      <vt:lpstr>Disorders </vt:lpstr>
      <vt:lpstr>Components of the executive function </vt:lpstr>
      <vt:lpstr>Cognitive flexibility:  “Switch task”</vt:lpstr>
      <vt:lpstr>Inhibitory control: tests </vt:lpstr>
      <vt:lpstr>In children: tower task </vt:lpstr>
      <vt:lpstr>In adults: Stroop task </vt:lpstr>
      <vt:lpstr>Working memory: verbal and non-verbal tests</vt:lpstr>
      <vt:lpstr>Bilingualism impact on executive function </vt:lpstr>
      <vt:lpstr>Aging of the brain </vt:lpstr>
      <vt:lpstr>Cognitive reserve </vt:lpstr>
      <vt:lpstr>PowerPoint Presentation</vt:lpstr>
      <vt:lpstr>PowerPoint Presentation</vt:lpstr>
      <vt:lpstr>Summary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Bilingualism and Multilingualism </dc:title>
  <dc:creator>Belinda Mae Garcia-Breadmore</dc:creator>
  <cp:lastModifiedBy>Belinda Mae Garcia-Breadmore</cp:lastModifiedBy>
  <cp:revision>18</cp:revision>
  <dcterms:created xsi:type="dcterms:W3CDTF">2012-12-13T03:05:20Z</dcterms:created>
  <dcterms:modified xsi:type="dcterms:W3CDTF">2012-12-13T03:52:23Z</dcterms:modified>
</cp:coreProperties>
</file>