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637" r:id="rId2"/>
    <p:sldId id="1028" r:id="rId3"/>
    <p:sldId id="1029" r:id="rId4"/>
    <p:sldId id="1007" r:id="rId5"/>
    <p:sldId id="1014" r:id="rId6"/>
    <p:sldId id="1016" r:id="rId7"/>
    <p:sldId id="1017" r:id="rId8"/>
    <p:sldId id="1030" r:id="rId9"/>
    <p:sldId id="1019" r:id="rId10"/>
    <p:sldId id="1022" r:id="rId11"/>
    <p:sldId id="1021" r:id="rId12"/>
    <p:sldId id="1023" r:id="rId13"/>
    <p:sldId id="1031" r:id="rId14"/>
    <p:sldId id="1025" r:id="rId15"/>
    <p:sldId id="1032" r:id="rId16"/>
    <p:sldId id="1026" r:id="rId17"/>
    <p:sldId id="1027" r:id="rId18"/>
    <p:sldId id="1034" r:id="rId19"/>
    <p:sldId id="1033" r:id="rId20"/>
    <p:sldId id="1008" r:id="rId21"/>
  </p:sldIdLst>
  <p:sldSz cx="9144000" cy="6858000" type="screen4x3"/>
  <p:notesSz cx="7023100" cy="93091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FA1E1493-B0A4-45A1-834A-EB75D8D9D4BE}">
          <p14:sldIdLst>
            <p14:sldId id="637"/>
            <p14:sldId id="1028"/>
            <p14:sldId id="1029"/>
            <p14:sldId id="1007"/>
            <p14:sldId id="1014"/>
            <p14:sldId id="1016"/>
            <p14:sldId id="1017"/>
            <p14:sldId id="1030"/>
            <p14:sldId id="1019"/>
            <p14:sldId id="1022"/>
            <p14:sldId id="1021"/>
            <p14:sldId id="1023"/>
            <p14:sldId id="1031"/>
            <p14:sldId id="1025"/>
            <p14:sldId id="1032"/>
            <p14:sldId id="1026"/>
            <p14:sldId id="1027"/>
            <p14:sldId id="1034"/>
            <p14:sldId id="1033"/>
            <p14:sldId id="100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15" autoAdjust="0"/>
    <p:restoredTop sz="89486" autoAdjust="0"/>
  </p:normalViewPr>
  <p:slideViewPr>
    <p:cSldViewPr>
      <p:cViewPr>
        <p:scale>
          <a:sx n="100" d="100"/>
          <a:sy n="100" d="100"/>
        </p:scale>
        <p:origin x="-8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37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8" y="1"/>
            <a:ext cx="3042648" cy="465376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978856" y="1"/>
            <a:ext cx="3042648" cy="465376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r">
              <a:defRPr sz="1200"/>
            </a:lvl1pPr>
          </a:lstStyle>
          <a:p>
            <a:fld id="{1AB6C948-D0BC-4FD1-A6BC-6A117BFFCC0C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8" y="8842132"/>
            <a:ext cx="3042648" cy="465375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978856" y="8842132"/>
            <a:ext cx="3042648" cy="465375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r">
              <a:defRPr sz="1200"/>
            </a:lvl1pPr>
          </a:lstStyle>
          <a:p>
            <a:fld id="{7DBE3686-B411-48AB-941C-C4E8F3065F8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625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78139" y="3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r">
              <a:defRPr sz="1200"/>
            </a:lvl1pPr>
          </a:lstStyle>
          <a:p>
            <a:fld id="{935CE84B-4C1B-4B04-8003-D92D6713E9B9}" type="datetimeFigureOut">
              <a:rPr lang="fr-CA" smtClean="0"/>
              <a:t>2013-11-08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85863" y="700088"/>
            <a:ext cx="4651375" cy="3489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6" tIns="45494" rIns="90986" bIns="45494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702310" y="4421825"/>
            <a:ext cx="5618480" cy="4189095"/>
          </a:xfrm>
          <a:prstGeom prst="rect">
            <a:avLst/>
          </a:prstGeom>
        </p:spPr>
        <p:txBody>
          <a:bodyPr vert="horz" lIns="90986" tIns="45494" rIns="90986" bIns="45494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3" y="8842032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78139" y="8842032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r">
              <a:defRPr sz="1200"/>
            </a:lvl1pPr>
          </a:lstStyle>
          <a:p>
            <a:fld id="{763686A3-87AC-4D2B-8620-3A0BF0AE57E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9557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.org/fr/documents/charter/chap1.shtml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.org/fr/documents/charter/chap1.shtml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5863" y="700088"/>
            <a:ext cx="4651375" cy="3489325"/>
          </a:xfrm>
          <a:ln/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3352CA-71E1-443D-8E52-75B02043FC21}" type="slidenum">
              <a:rPr lang="fr-FR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3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4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5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Source: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Article 1 de la Chartre des NU, adoptée en 1945; </a:t>
            </a:r>
            <a:r>
              <a:rPr lang="fr-CA" dirty="0" smtClean="0">
                <a:hlinkClick r:id="rId3"/>
              </a:rPr>
              <a:t> http://www.un.org/fr/documents/charter/chap1.shtml</a:t>
            </a:r>
            <a:r>
              <a:rPr lang="fr-CA" dirty="0" smtClean="0"/>
              <a:t> </a:t>
            </a:r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6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Source: </a:t>
            </a:r>
            <a:r>
              <a:rPr lang="fr-CA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Article 1 de la Chartre des NU, adoptée en 1945; </a:t>
            </a:r>
            <a:r>
              <a:rPr lang="fr-CA" smtClean="0">
                <a:hlinkClick r:id="rId3"/>
              </a:rPr>
              <a:t> </a:t>
            </a:r>
            <a:r>
              <a:rPr lang="fr-CA" dirty="0" smtClean="0">
                <a:hlinkClick r:id="rId3"/>
              </a:rPr>
              <a:t>http://www.un.org/fr/documents/charter/chap1.shtml</a:t>
            </a:r>
            <a:r>
              <a:rPr lang="fr-CA" dirty="0" smtClean="0"/>
              <a:t> </a:t>
            </a:r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7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9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10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11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13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14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15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16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17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/>
              <a:t>Source: </a:t>
            </a:r>
            <a:r>
              <a:rPr lang="fr-CA" dirty="0" err="1" smtClean="0"/>
              <a:t>wikipedia</a:t>
            </a:r>
            <a:r>
              <a:rPr lang="fr-CA" dirty="0" smtClean="0"/>
              <a:t> (OMC elle-même n’a pas de carte de 2013)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/>
              <a:t>Vert = État membre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/>
              <a:t>Bleu = État membre</a:t>
            </a:r>
            <a:r>
              <a:rPr lang="fr-CA" baseline="0" dirty="0" smtClean="0"/>
              <a:t> doublement représenté (en lui-même et à travers l’Union européenne)</a:t>
            </a:r>
            <a:endParaRPr lang="fr-CA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/>
              <a:t>Jaune = État observateur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/>
              <a:t>Rouge:</a:t>
            </a:r>
            <a:r>
              <a:rPr lang="fr-CA" baseline="0" dirty="0" smtClean="0"/>
              <a:t> non membre </a:t>
            </a:r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19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20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8729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097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1475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34110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2013-11-08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2492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2013-11-08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94107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2013-11-08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376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4692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6818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63785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570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7A5FC-D996-4261-84BB-5BB15FD42244}" type="datetimeFigureOut">
              <a:rPr lang="fr-CA" smtClean="0"/>
              <a:t>2013-11-08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03079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aptGhtH43UA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.org/fr/aboutun/structure/pdf/color_279x432.pdf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File:OECD_member_states_map.sv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ll3ETbTMEo0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052514"/>
            <a:ext cx="7772400" cy="1470025"/>
          </a:xfrm>
        </p:spPr>
        <p:txBody>
          <a:bodyPr>
            <a:noAutofit/>
          </a:bodyPr>
          <a:lstStyle/>
          <a:p>
            <a:r>
              <a:rPr lang="fr-CA" sz="3400" dirty="0" smtClean="0"/>
              <a:t/>
            </a:r>
            <a:br>
              <a:rPr lang="fr-CA" sz="3400" dirty="0" smtClean="0"/>
            </a:br>
            <a:r>
              <a:rPr lang="fr-CA" sz="3400" dirty="0" smtClean="0"/>
              <a:t>Module 8: Agences multilatérales</a:t>
            </a:r>
            <a:br>
              <a:rPr lang="fr-CA" sz="3400" dirty="0" smtClean="0"/>
            </a:br>
            <a:r>
              <a:rPr lang="fr-CA" sz="3400" dirty="0" smtClean="0"/>
              <a:t/>
            </a:r>
            <a:br>
              <a:rPr lang="fr-CA" sz="3400" dirty="0" smtClean="0"/>
            </a:br>
            <a:r>
              <a:rPr lang="fr-CA" sz="3400" dirty="0" smtClean="0"/>
              <a:t> Séance 18: ONU et autres organisations multilatérales</a:t>
            </a:r>
            <a:endParaRPr lang="fr-FR" sz="2800" i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3861048"/>
            <a:ext cx="6400800" cy="237591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endParaRPr lang="fr-CA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dirty="0" smtClean="0">
                <a:solidFill>
                  <a:schemeClr val="tx1"/>
                </a:solidFill>
              </a:rPr>
              <a:t>Jean-Philippe Leblond</a:t>
            </a:r>
          </a:p>
          <a:p>
            <a:pPr eaLnBrk="1" hangingPunct="1">
              <a:lnSpc>
                <a:spcPct val="90000"/>
              </a:lnSpc>
            </a:pPr>
            <a:endParaRPr lang="fr-CA" sz="20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DVM 2505 B</a:t>
            </a:r>
          </a:p>
          <a:p>
            <a:pPr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8 novembre 2013</a:t>
            </a:r>
            <a:endParaRPr lang="fr-FR" sz="2000" dirty="0" smtClean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32DDD9-BE7B-4A80-9A3F-EA7D131164F2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39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Ajout et question quiz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Ajout: Le dessous des cartes, sur le FMI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  <a:hlinkClick r:id="rId3"/>
              </a:rPr>
              <a:t>ici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Jusqu’à maintenant dans le cours, quel est l’acteur fondamental du développement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(et de l’aide au développement?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19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Plan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ONU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Survol</a:t>
            </a:r>
          </a:p>
          <a:p>
            <a:pPr lvl="1">
              <a:lnSpc>
                <a:spcPct val="150000"/>
              </a:lnSpc>
            </a:pPr>
            <a:r>
              <a:rPr lang="fr-CA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6 organes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leur fonction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Pouvoir et financement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Agences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Tendances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Quelques autres organisations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19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 savez-vous de </a:t>
            </a:r>
            <a:b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l’Organisation des Nations </a:t>
            </a:r>
            <a:r>
              <a:rPr lang="fr-FR" sz="3600" u="sng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U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nies ?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http://www.outsidethebeltway.com/wp-content/uploads/2011/09/UN-Gen-Assembl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60" y="3933056"/>
            <a:ext cx="2862331" cy="214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ile:Flag of the United Nations.sv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63" y="1554270"/>
            <a:ext cx="2912292" cy="1940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ile:UN HQ 157652121 5b5979da9e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56"/>
          <a:stretch/>
        </p:blipFill>
        <p:spPr bwMode="auto">
          <a:xfrm>
            <a:off x="4622556" y="1495571"/>
            <a:ext cx="3538825" cy="218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ile:UN security council 200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360" y="4044045"/>
            <a:ext cx="3376577" cy="2106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80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Grandes missions de l’ONU ?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11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Grandes missions de l’ONU ?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Maintenir la paix et la sécurité internationales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Développer des relations amicales basées sur …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Réaliser la coopération internationale pour …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Centre de dialogue et de recherche de solutions communes 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25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Principaux </a:t>
            </a:r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rganes et leurs rôles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6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organes principaux de l’ONU ? </a:t>
            </a: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Quels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sont-ils ? </a:t>
            </a:r>
            <a:r>
              <a:rPr lang="fr-FR" sz="2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(Figure mise à jour </a:t>
            </a:r>
            <a:r>
              <a:rPr lang="fr-FR" sz="2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  <a:hlinkClick r:id="rId3"/>
              </a:rPr>
              <a:t>ici</a:t>
            </a:r>
            <a:r>
              <a:rPr lang="fr-FR" sz="2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)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font-ils?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676" y="3212976"/>
            <a:ext cx="5288414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139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Principaux organes et leurs rôles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Assemblée générale (AG)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Conseil de sécurité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Secrétariat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Conseil économique et social (ECOSOC)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Cour internationale de Justice (distincte de la cour pénale internationale)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Conseil de tutelle </a:t>
            </a: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2" descr="http://www.outsidethebeltway.com/wp-content/uploads/2011/09/UN-Gen-Assembl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268760"/>
            <a:ext cx="2862331" cy="214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File:UN security council 20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063727"/>
            <a:ext cx="2718315" cy="169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2684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Questions de pouvoir et de 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financement (général)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Décolonisation et le poids du nombre</a:t>
            </a:r>
          </a:p>
          <a:p>
            <a:pPr marL="514350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L’influence des « Grands » et surtout des États-Unis sur l’ONU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Conseil de sécurité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Financement (général) de l’ONU </a:t>
            </a:r>
          </a:p>
          <a:p>
            <a:pPr marL="514350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L’influence de l’ONU sur les États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67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Agences onusiennes pertinentes au développement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lvl="1" indent="-514350">
              <a:lnSpc>
                <a:spcPct val="150000"/>
              </a:lnSpc>
              <a:buFont typeface="Arial" pitchFamily="34" charset="0"/>
              <a:buChar char="•"/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Quelles « agences » de l’ONU actives en développement international connaissez-vous ?  </a:t>
            </a:r>
            <a:r>
              <a:rPr lang="fr-FR" sz="20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(c.-à-d. des organisations relevant « d’organes » de l’ONU)</a:t>
            </a:r>
            <a:endParaRPr lang="fr-FR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514350" lvl="1" indent="-514350">
              <a:lnSpc>
                <a:spcPct val="150000"/>
              </a:lnSpc>
              <a:buFont typeface="Arial" pitchFamily="34" charset="0"/>
              <a:buChar char="•"/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Remarquez le fonctionnalisme structurel … </a:t>
            </a:r>
          </a:p>
          <a:p>
            <a:pPr marL="914400" lvl="2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Agriculture = FAO</a:t>
            </a:r>
          </a:p>
          <a:p>
            <a:pPr marL="914400" lvl="2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Enfants = UNICEF</a:t>
            </a:r>
          </a:p>
          <a:p>
            <a:pPr marL="914400" lvl="2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Santé = OMS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961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3 types d’agence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Agences spécialisées (BM, FMI, etc.)</a:t>
            </a:r>
          </a:p>
          <a:p>
            <a:pPr marL="914400" lvl="1" indent="-5143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Relèvent de l’ÉCOSOC, mais indépendantes de l’ONU</a:t>
            </a:r>
          </a:p>
          <a:p>
            <a:pPr marL="914400" lvl="1" indent="-5143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Financement obligatoire des membres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Fonds et programmes (PNUD, CNUCED, etc.)</a:t>
            </a:r>
          </a:p>
          <a:p>
            <a:pPr marL="914400" lvl="1" indent="-5143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Relèvent de l’AG </a:t>
            </a:r>
          </a:p>
          <a:p>
            <a:pPr marL="914400" lvl="1" indent="-5143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Financement vient du fonds général, mais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beaucoup de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contributions volontaires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Agences relevant du Secrétariat (maintien de la paix et certaines agences d’action humanitaire) </a:t>
            </a:r>
          </a:p>
          <a:p>
            <a:pPr marL="514350" indent="-514350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801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Voyons rapidement </a:t>
            </a:r>
            <a:b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quelques agences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FAO (alimentation et agriculture) </a:t>
            </a: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914400" lvl="1" indent="-514350">
              <a:lnSpc>
                <a:spcPct val="150000"/>
              </a:lnSpc>
            </a:pPr>
            <a:r>
              <a:rPr lang="fr-FR" u="sng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Institution spécialisée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donc autonome mais liée à l’ECOSOC  (financement obligatoire et volontaire)</a:t>
            </a: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Date et lieu de création? 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Quels domaines d’activités? Quels rôles? </a:t>
            </a:r>
            <a:endParaRPr lang="fr-FR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Critiques historiques </a:t>
            </a: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514350" indent="-514350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9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Voyons rapidement </a:t>
            </a:r>
            <a:b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quelques agences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PNUD (Programme des NU pour le développement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u="sng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Programme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donc relève de l’AG) 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Quels rôles? </a:t>
            </a:r>
            <a:endParaRPr lang="fr-FR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 financement? 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Une institution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progressiste (modérée) et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peu puissante face à la BM, l’OMC, etc. </a:t>
            </a:r>
          </a:p>
          <a:p>
            <a:pPr marL="514350" indent="-514350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85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Voyons rapidement </a:t>
            </a:r>
            <a:b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quelques agences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CNUCED (Conférence des NU sur le commerce et le développement)  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Créé en 1964 par l’AG (par le Sud) 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Rôle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Positions historiques sur le développement   </a:t>
            </a:r>
            <a:endParaRPr lang="fr-FR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Financement, influence et tentatives de la museler ou de la contourner ...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700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Voyons rapidement </a:t>
            </a:r>
            <a:b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quelques agences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Centre des Nations Unies sur les sociétés transnationales</a:t>
            </a:r>
          </a:p>
          <a:p>
            <a:pPr marL="514350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Fonds des NU pour l’enfance (UNICEF)</a:t>
            </a:r>
          </a:p>
          <a:p>
            <a:pPr marL="514350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Organisation internationale du travail (institution spécialisée)</a:t>
            </a:r>
          </a:p>
          <a:p>
            <a:pPr marL="514350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UNESCO (ONU pour l’éducation, la science et la culture; institution spécialisée)</a:t>
            </a: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54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Évolutions et défis de l’ONU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514350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Certains succès: Droits de l’H, statut de la femme</a:t>
            </a:r>
            <a:endParaRPr lang="fr-FR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514350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Mais grandes inégalités de pouvoir: 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Sud n’arrive pas à faire valoir sa voix.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États-Unis et PD réussissent à imposer leurs vues</a:t>
            </a:r>
          </a:p>
          <a:p>
            <a:pPr marL="514350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Tendances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Pro-libéralisation (FMI, BM, CNUCED) Pro-firmes transnationales 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Partenariats avec des ONG et/ou des entreprises (PNUD, OMS, FAO, PNUD)</a:t>
            </a:r>
          </a:p>
          <a:p>
            <a:pPr marL="514350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Défis</a:t>
            </a:r>
          </a:p>
          <a:p>
            <a:pPr marL="914400" lvl="1" indent="-514350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514350" indent="-514350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45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Organisations 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multilatérales importantes 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h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ors </a:t>
            </a:r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de l’ONU: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Organisation de coopération et de développement économique 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une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« </a:t>
            </a:r>
            <a:r>
              <a:rPr lang="fr-FR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think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tank »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influente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, mais qui ne fait pas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d’aide</a:t>
            </a:r>
          </a:p>
          <a:p>
            <a:pPr marL="514350" indent="-514350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514350" indent="-514350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514350" indent="-514350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Image 5" title="Carte représentant les États membres de l'OCDE 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194" y="3933056"/>
            <a:ext cx="5486400" cy="2783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ZoneTexte 1"/>
          <p:cNvSpPr txBox="1"/>
          <p:nvPr/>
        </p:nvSpPr>
        <p:spPr>
          <a:xfrm>
            <a:off x="1259632" y="6525344"/>
            <a:ext cx="11334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Source </a:t>
            </a:r>
            <a:r>
              <a:rPr lang="fr-CA" dirty="0" smtClean="0">
                <a:hlinkClick r:id="rId4"/>
              </a:rPr>
              <a:t>ici</a:t>
            </a:r>
            <a:r>
              <a:rPr lang="fr-CA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714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Organisations 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multilatérales importantes 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h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ors </a:t>
            </a:r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de l’ONU: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Organisation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mondiale du Commerce  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Rôles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Questions de pouvoir &amp; l’agriculture </a:t>
            </a: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Excellent vidéo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  <a:hlinkClick r:id="rId3"/>
              </a:rPr>
              <a:t>ici</a:t>
            </a: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514350" indent="-514350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514350" indent="-514350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514350" indent="-514350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 descr="Cliquer ici pour retourner sur la page d’accuei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88" y="23961"/>
            <a:ext cx="1630760" cy="533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ile:WTO members and observers.sv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575" y="4077072"/>
            <a:ext cx="5185977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7466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Organisations 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multilatérales importantes 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h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ors </a:t>
            </a:r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de l’ONU: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Commission européenne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28 États membres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Composante exécutif de l’UE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</a:t>
            </a:r>
          </a:p>
          <a:p>
            <a:pPr marL="914400" lvl="1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Très importante en humanitaire, droits humains,  et APD</a:t>
            </a:r>
          </a:p>
          <a:p>
            <a:pPr marL="1314450" lvl="2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10-12 % de l’APD mondial</a:t>
            </a:r>
          </a:p>
          <a:p>
            <a:pPr marL="1314450" lvl="2" indent="-514350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1/3 de l’aide multilatérale mondiale</a:t>
            </a: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514350" indent="-514350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514350" indent="-514350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marL="514350" indent="-514350">
              <a:lnSpc>
                <a:spcPct val="150000"/>
              </a:lnSpc>
            </a:pP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407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92696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Mercredi prochain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DGD 5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2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blond_DVM_S19_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16726</TotalTime>
  <Words>668</Words>
  <Application>Microsoft Office PowerPoint</Application>
  <PresentationFormat>Affichage à l'écran (4:3)</PresentationFormat>
  <Paragraphs>156</Paragraphs>
  <Slides>20</Slides>
  <Notes>20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Leblond_DVM_S19_02</vt:lpstr>
      <vt:lpstr> Module 8: Agences multilatérales   Séance 18: ONU et autres organisations multilatérales</vt:lpstr>
      <vt:lpstr>Ajout et question quiz</vt:lpstr>
      <vt:lpstr>Plan </vt:lpstr>
      <vt:lpstr>Que savez-vous de  l’Organisation des Nations Unies ?</vt:lpstr>
      <vt:lpstr>Grandes missions de l’ONU ? </vt:lpstr>
      <vt:lpstr>Grandes missions de l’ONU ? </vt:lpstr>
      <vt:lpstr>Principaux organes et leurs rôles </vt:lpstr>
      <vt:lpstr>Principaux organes et leurs rôles</vt:lpstr>
      <vt:lpstr>Questions de pouvoir et de financement (général)</vt:lpstr>
      <vt:lpstr>Agences onusiennes pertinentes au développement </vt:lpstr>
      <vt:lpstr>3 types d’agence </vt:lpstr>
      <vt:lpstr>Voyons rapidement  quelques agences</vt:lpstr>
      <vt:lpstr>Voyons rapidement  quelques agences</vt:lpstr>
      <vt:lpstr>Voyons rapidement  quelques agences</vt:lpstr>
      <vt:lpstr>Voyons rapidement  quelques agences</vt:lpstr>
      <vt:lpstr>Évolutions et défis de l’ONU</vt:lpstr>
      <vt:lpstr>Organisations multilatérales importantes hors de l’ONU: </vt:lpstr>
      <vt:lpstr>Organisations multilatérales importantes hors de l’ONU: </vt:lpstr>
      <vt:lpstr>Organisations multilatérales importantes hors de l’ONU: </vt:lpstr>
      <vt:lpstr>Mercredi prochain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au développement international: XXXX   2013 DVM xxxx</dc:title>
  <dc:creator>JPL</dc:creator>
  <cp:keywords>DVM 3550;méthodologie</cp:keywords>
  <cp:lastModifiedBy>Jean-Philippe Leblond</cp:lastModifiedBy>
  <cp:revision>688</cp:revision>
  <cp:lastPrinted>2013-11-08T14:31:22Z</cp:lastPrinted>
  <dcterms:created xsi:type="dcterms:W3CDTF">2013-08-06T19:24:38Z</dcterms:created>
  <dcterms:modified xsi:type="dcterms:W3CDTF">2013-11-08T14:36:02Z</dcterms:modified>
</cp:coreProperties>
</file>