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 id="2147483762" r:id="rId2"/>
  </p:sldMasterIdLst>
  <p:notesMasterIdLst>
    <p:notesMasterId r:id="rId23"/>
  </p:notesMasterIdLst>
  <p:handoutMasterIdLst>
    <p:handoutMasterId r:id="rId24"/>
  </p:handoutMasterIdLst>
  <p:sldIdLst>
    <p:sldId id="381" r:id="rId3"/>
    <p:sldId id="382" r:id="rId4"/>
    <p:sldId id="386" r:id="rId5"/>
    <p:sldId id="389" r:id="rId6"/>
    <p:sldId id="391" r:id="rId7"/>
    <p:sldId id="390" r:id="rId8"/>
    <p:sldId id="383" r:id="rId9"/>
    <p:sldId id="384" r:id="rId10"/>
    <p:sldId id="392" r:id="rId11"/>
    <p:sldId id="393" r:id="rId12"/>
    <p:sldId id="394" r:id="rId13"/>
    <p:sldId id="396" r:id="rId14"/>
    <p:sldId id="395" r:id="rId15"/>
    <p:sldId id="397" r:id="rId16"/>
    <p:sldId id="385" r:id="rId17"/>
    <p:sldId id="400" r:id="rId18"/>
    <p:sldId id="388" r:id="rId19"/>
    <p:sldId id="387" r:id="rId20"/>
    <p:sldId id="398" r:id="rId21"/>
    <p:sldId id="399" r:id="rId22"/>
  </p:sldIdLst>
  <p:sldSz cx="9144000" cy="6858000" type="screen4x3"/>
  <p:notesSz cx="7315200" cy="9601200"/>
  <p:defaultTextStyle>
    <a:defPPr>
      <a:defRPr lang="en-US"/>
    </a:defPPr>
    <a:lvl1pPr algn="l" rtl="0" fontAlgn="base">
      <a:spcBef>
        <a:spcPct val="0"/>
      </a:spcBef>
      <a:spcAft>
        <a:spcPct val="0"/>
      </a:spcAft>
      <a:defRPr kumimoji="1" sz="2400" kern="1200">
        <a:solidFill>
          <a:schemeClr val="tx1"/>
        </a:solidFill>
        <a:latin typeface="Times New Roman" pitchFamily="18" charset="0"/>
        <a:ea typeface="+mn-ea"/>
        <a:cs typeface="+mn-cs"/>
      </a:defRPr>
    </a:lvl1pPr>
    <a:lvl2pPr marL="457200" algn="l" rtl="0" fontAlgn="base">
      <a:spcBef>
        <a:spcPct val="0"/>
      </a:spcBef>
      <a:spcAft>
        <a:spcPct val="0"/>
      </a:spcAft>
      <a:defRPr kumimoji="1" sz="2400" kern="1200">
        <a:solidFill>
          <a:schemeClr val="tx1"/>
        </a:solidFill>
        <a:latin typeface="Times New Roman" pitchFamily="18" charset="0"/>
        <a:ea typeface="+mn-ea"/>
        <a:cs typeface="+mn-cs"/>
      </a:defRPr>
    </a:lvl2pPr>
    <a:lvl3pPr marL="914400" algn="l" rtl="0" fontAlgn="base">
      <a:spcBef>
        <a:spcPct val="0"/>
      </a:spcBef>
      <a:spcAft>
        <a:spcPct val="0"/>
      </a:spcAft>
      <a:defRPr kumimoji="1" sz="2400" kern="1200">
        <a:solidFill>
          <a:schemeClr val="tx1"/>
        </a:solidFill>
        <a:latin typeface="Times New Roman" pitchFamily="18" charset="0"/>
        <a:ea typeface="+mn-ea"/>
        <a:cs typeface="+mn-cs"/>
      </a:defRPr>
    </a:lvl3pPr>
    <a:lvl4pPr marL="1371600" algn="l" rtl="0" fontAlgn="base">
      <a:spcBef>
        <a:spcPct val="0"/>
      </a:spcBef>
      <a:spcAft>
        <a:spcPct val="0"/>
      </a:spcAft>
      <a:defRPr kumimoji="1" sz="2400" kern="1200">
        <a:solidFill>
          <a:schemeClr val="tx1"/>
        </a:solidFill>
        <a:latin typeface="Times New Roman" pitchFamily="18" charset="0"/>
        <a:ea typeface="+mn-ea"/>
        <a:cs typeface="+mn-cs"/>
      </a:defRPr>
    </a:lvl4pPr>
    <a:lvl5pPr marL="1828800" algn="l" rtl="0" fontAlgn="base">
      <a:spcBef>
        <a:spcPct val="0"/>
      </a:spcBef>
      <a:spcAft>
        <a:spcPct val="0"/>
      </a:spcAft>
      <a:defRPr kumimoji="1" sz="2400" kern="1200">
        <a:solidFill>
          <a:schemeClr val="tx1"/>
        </a:solidFill>
        <a:latin typeface="Times New Roman" pitchFamily="18" charset="0"/>
        <a:ea typeface="+mn-ea"/>
        <a:cs typeface="+mn-cs"/>
      </a:defRPr>
    </a:lvl5pPr>
    <a:lvl6pPr marL="2286000" algn="l" defTabSz="914400" rtl="0" eaLnBrk="1" latinLnBrk="0" hangingPunct="1">
      <a:defRPr kumimoji="1" sz="2400" kern="1200">
        <a:solidFill>
          <a:schemeClr val="tx1"/>
        </a:solidFill>
        <a:latin typeface="Times New Roman" pitchFamily="18" charset="0"/>
        <a:ea typeface="+mn-ea"/>
        <a:cs typeface="+mn-cs"/>
      </a:defRPr>
    </a:lvl6pPr>
    <a:lvl7pPr marL="2743200" algn="l" defTabSz="914400" rtl="0" eaLnBrk="1" latinLnBrk="0" hangingPunct="1">
      <a:defRPr kumimoji="1" sz="2400" kern="1200">
        <a:solidFill>
          <a:schemeClr val="tx1"/>
        </a:solidFill>
        <a:latin typeface="Times New Roman" pitchFamily="18" charset="0"/>
        <a:ea typeface="+mn-ea"/>
        <a:cs typeface="+mn-cs"/>
      </a:defRPr>
    </a:lvl7pPr>
    <a:lvl8pPr marL="3200400" algn="l" defTabSz="914400" rtl="0" eaLnBrk="1" latinLnBrk="0" hangingPunct="1">
      <a:defRPr kumimoji="1" sz="2400" kern="1200">
        <a:solidFill>
          <a:schemeClr val="tx1"/>
        </a:solidFill>
        <a:latin typeface="Times New Roman" pitchFamily="18" charset="0"/>
        <a:ea typeface="+mn-ea"/>
        <a:cs typeface="+mn-cs"/>
      </a:defRPr>
    </a:lvl8pPr>
    <a:lvl9pPr marL="3657600" algn="l" defTabSz="914400" rtl="0" eaLnBrk="1" latinLnBrk="0" hangingPunct="1">
      <a:defRPr kumimoji="1"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B2FBA"/>
    <a:srgbClr val="00CCFF"/>
    <a:srgbClr val="FFFF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p:normalViewPr>
  <p:slideViewPr>
    <p:cSldViewPr>
      <p:cViewPr varScale="1">
        <p:scale>
          <a:sx n="70" d="100"/>
          <a:sy n="70" d="100"/>
        </p:scale>
        <p:origin x="138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5363" name="Rectangle 3"/>
          <p:cNvSpPr>
            <a:spLocks noGrp="1" noChangeArrowheads="1"/>
          </p:cNvSpPr>
          <p:nvPr>
            <p:ph type="dt" sz="quarter"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2805F533-C8AA-43E8-B1A6-26A4EFC551E0}" type="datetime1">
              <a:rPr lang="en-US"/>
              <a:pPr>
                <a:defRPr/>
              </a:pPr>
              <a:t>12/12/2016</a:t>
            </a:fld>
            <a:endParaRPr lang="en-US"/>
          </a:p>
        </p:txBody>
      </p:sp>
      <p:sp>
        <p:nvSpPr>
          <p:cNvPr id="15364" name="Rectangle 4"/>
          <p:cNvSpPr>
            <a:spLocks noGrp="1" noChangeArrowheads="1"/>
          </p:cNvSpPr>
          <p:nvPr>
            <p:ph type="ftr" sz="quarter" idx="2"/>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CraneSample Title</a:t>
            </a:r>
          </a:p>
        </p:txBody>
      </p:sp>
      <p:sp>
        <p:nvSpPr>
          <p:cNvPr id="15365" name="Rectangle 5"/>
          <p:cNvSpPr>
            <a:spLocks noGrp="1" noChangeArrowheads="1"/>
          </p:cNvSpPr>
          <p:nvPr>
            <p:ph type="sldNum" sz="quarter" idx="3"/>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0BC1EB17-1E67-4530-AE82-B2272B7B6BDA}" type="slidenum">
              <a:rPr lang="en-US"/>
              <a:pPr>
                <a:defRPr/>
              </a:pPr>
              <a:t>‹#›</a:t>
            </a:fld>
            <a:endParaRPr lang="en-US"/>
          </a:p>
        </p:txBody>
      </p:sp>
    </p:spTree>
    <p:extLst>
      <p:ext uri="{BB962C8B-B14F-4D97-AF65-F5344CB8AC3E}">
        <p14:creationId xmlns:p14="http://schemas.microsoft.com/office/powerpoint/2010/main" val="12150207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3170238"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defTabSz="966788" eaLnBrk="0" hangingPunct="0">
              <a:defRPr kumimoji="0" sz="1300"/>
            </a:lvl1pPr>
          </a:lstStyle>
          <a:p>
            <a:pPr>
              <a:defRPr/>
            </a:pPr>
            <a:endParaRPr lang="en-US"/>
          </a:p>
        </p:txBody>
      </p:sp>
      <p:sp>
        <p:nvSpPr>
          <p:cNvPr id="17411" name="Rectangle 3"/>
          <p:cNvSpPr>
            <a:spLocks noGrp="1" noChangeArrowheads="1"/>
          </p:cNvSpPr>
          <p:nvPr>
            <p:ph type="dt" idx="1"/>
          </p:nvPr>
        </p:nvSpPr>
        <p:spPr bwMode="auto">
          <a:xfrm>
            <a:off x="4144963" y="0"/>
            <a:ext cx="3170237" cy="479425"/>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lvl1pPr algn="r" defTabSz="966788" eaLnBrk="0" hangingPunct="0">
              <a:defRPr kumimoji="0" sz="1300"/>
            </a:lvl1pPr>
          </a:lstStyle>
          <a:p>
            <a:pPr>
              <a:defRPr/>
            </a:pPr>
            <a:fld id="{88053234-3186-4D68-B9D8-0E1FE476AD41}" type="datetime1">
              <a:rPr lang="en-US"/>
              <a:pPr>
                <a:defRPr/>
              </a:pPr>
              <a:t>12/12/2016</a:t>
            </a:fld>
            <a:endParaRPr lang="en-US"/>
          </a:p>
        </p:txBody>
      </p:sp>
      <p:sp>
        <p:nvSpPr>
          <p:cNvPr id="23556"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974725" y="4560888"/>
            <a:ext cx="5365750" cy="4319587"/>
          </a:xfrm>
          <a:prstGeom prst="rect">
            <a:avLst/>
          </a:prstGeom>
          <a:noFill/>
          <a:ln w="12700">
            <a:noFill/>
            <a:miter lim="800000"/>
            <a:headEnd type="none" w="sm" len="sm"/>
            <a:tailEnd type="none" w="sm" len="sm"/>
          </a:ln>
          <a:effec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7414" name="Rectangle 6"/>
          <p:cNvSpPr>
            <a:spLocks noGrp="1" noChangeArrowheads="1"/>
          </p:cNvSpPr>
          <p:nvPr>
            <p:ph type="ftr" sz="quarter" idx="4"/>
          </p:nvPr>
        </p:nvSpPr>
        <p:spPr bwMode="auto">
          <a:xfrm>
            <a:off x="0" y="9121775"/>
            <a:ext cx="3170238"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defTabSz="966788" eaLnBrk="0" hangingPunct="0">
              <a:defRPr kumimoji="0" sz="1300"/>
            </a:lvl1pPr>
          </a:lstStyle>
          <a:p>
            <a:pPr>
              <a:defRPr/>
            </a:pPr>
            <a:r>
              <a:rPr lang="en-US"/>
              <a:t>CST8110 - L. Crane</a:t>
            </a:r>
          </a:p>
        </p:txBody>
      </p:sp>
      <p:sp>
        <p:nvSpPr>
          <p:cNvPr id="17415" name="Rectangle 7"/>
          <p:cNvSpPr>
            <a:spLocks noGrp="1" noChangeArrowheads="1"/>
          </p:cNvSpPr>
          <p:nvPr>
            <p:ph type="sldNum" sz="quarter" idx="5"/>
          </p:nvPr>
        </p:nvSpPr>
        <p:spPr bwMode="auto">
          <a:xfrm>
            <a:off x="4144963" y="9121775"/>
            <a:ext cx="3170237" cy="479425"/>
          </a:xfrm>
          <a:prstGeom prst="rect">
            <a:avLst/>
          </a:prstGeom>
          <a:noFill/>
          <a:ln w="12700">
            <a:noFill/>
            <a:miter lim="800000"/>
            <a:headEnd type="none" w="sm" len="sm"/>
            <a:tailEnd type="none" w="sm" len="sm"/>
          </a:ln>
          <a:effectLst/>
        </p:spPr>
        <p:txBody>
          <a:bodyPr vert="horz" wrap="square" lIns="96661" tIns="48331" rIns="96661" bIns="48331" numCol="1" anchor="b" anchorCtr="0" compatLnSpc="1">
            <a:prstTxWarp prst="textNoShape">
              <a:avLst/>
            </a:prstTxWarp>
          </a:bodyPr>
          <a:lstStyle>
            <a:lvl1pPr algn="r" defTabSz="966788" eaLnBrk="0" hangingPunct="0">
              <a:defRPr kumimoji="0" sz="1300"/>
            </a:lvl1pPr>
          </a:lstStyle>
          <a:p>
            <a:pPr>
              <a:defRPr/>
            </a:pPr>
            <a:fld id="{BEF0017F-B8DA-4498-B544-FD9DB1621A4F}" type="slidenum">
              <a:rPr lang="en-US"/>
              <a:pPr>
                <a:defRPr/>
              </a:pPr>
              <a:t>‹#›</a:t>
            </a:fld>
            <a:endParaRPr lang="en-US"/>
          </a:p>
        </p:txBody>
      </p:sp>
    </p:spTree>
    <p:extLst>
      <p:ext uri="{BB962C8B-B14F-4D97-AF65-F5344CB8AC3E}">
        <p14:creationId xmlns:p14="http://schemas.microsoft.com/office/powerpoint/2010/main" val="28568511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6"/>
          <p:cNvSpPr>
            <a:spLocks noGrp="1" noChangeArrowheads="1"/>
          </p:cNvSpPr>
          <p:nvPr>
            <p:ph type="ftr" sz="quarter" idx="4"/>
          </p:nvPr>
        </p:nvSpPr>
        <p:spPr>
          <a:noFill/>
        </p:spPr>
        <p:txBody>
          <a:bodyPr/>
          <a:lstStyle/>
          <a:p>
            <a:r>
              <a:rPr lang="en-US" smtClean="0">
                <a:solidFill>
                  <a:prstClr val="black"/>
                </a:solidFill>
              </a:rPr>
              <a:t>CST8110 - L. Crane</a:t>
            </a:r>
          </a:p>
        </p:txBody>
      </p:sp>
      <p:sp>
        <p:nvSpPr>
          <p:cNvPr id="25603" name="Rectangle 7"/>
          <p:cNvSpPr>
            <a:spLocks noGrp="1" noChangeArrowheads="1"/>
          </p:cNvSpPr>
          <p:nvPr>
            <p:ph type="sldNum" sz="quarter" idx="5"/>
          </p:nvPr>
        </p:nvSpPr>
        <p:spPr>
          <a:noFill/>
        </p:spPr>
        <p:txBody>
          <a:bodyPr/>
          <a:lstStyle/>
          <a:p>
            <a:fld id="{0C8736FC-FE96-450A-86E3-6ED03BE71AF3}" type="slidenum">
              <a:rPr lang="en-US" smtClean="0">
                <a:solidFill>
                  <a:prstClr val="black"/>
                </a:solidFill>
              </a:rPr>
              <a:pPr/>
              <a:t>1</a:t>
            </a:fld>
            <a:endParaRPr lang="en-US" smtClean="0">
              <a:solidFill>
                <a:prstClr val="black"/>
              </a:solidFill>
            </a:endParaRPr>
          </a:p>
        </p:txBody>
      </p:sp>
      <p:sp>
        <p:nvSpPr>
          <p:cNvPr id="25604" name="Rectangle 2"/>
          <p:cNvSpPr>
            <a:spLocks noGrp="1" noRot="1" noChangeAspect="1" noChangeArrowheads="1" noTextEdit="1"/>
          </p:cNvSpPr>
          <p:nvPr>
            <p:ph type="sldImg"/>
          </p:nvPr>
        </p:nvSpPr>
        <p:spPr>
          <a:ln/>
        </p:spPr>
      </p:sp>
      <p:sp>
        <p:nvSpPr>
          <p:cNvPr id="25605" name="Rectangle 3"/>
          <p:cNvSpPr>
            <a:spLocks noGrp="1" noChangeArrowheads="1"/>
          </p:cNvSpPr>
          <p:nvPr>
            <p:ph type="body" idx="1"/>
          </p:nvPr>
        </p:nvSpPr>
        <p:spPr>
          <a:noFill/>
          <a:ln w="9525"/>
        </p:spPr>
        <p:txBody>
          <a:bodyPr/>
          <a:lstStyle/>
          <a:p>
            <a:endParaRPr lang="en-US" smtClean="0"/>
          </a:p>
        </p:txBody>
      </p:sp>
    </p:spTree>
    <p:extLst>
      <p:ext uri="{BB962C8B-B14F-4D97-AF65-F5344CB8AC3E}">
        <p14:creationId xmlns:p14="http://schemas.microsoft.com/office/powerpoint/2010/main" val="2028290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7</a:t>
            </a:fld>
            <a:endParaRPr lang="en-US"/>
          </a:p>
        </p:txBody>
      </p:sp>
    </p:spTree>
    <p:extLst>
      <p:ext uri="{BB962C8B-B14F-4D97-AF65-F5344CB8AC3E}">
        <p14:creationId xmlns:p14="http://schemas.microsoft.com/office/powerpoint/2010/main" val="1974925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pPr>
              <a:defRPr/>
            </a:pPr>
            <a:r>
              <a:rPr lang="en-US" smtClean="0"/>
              <a:t>CST8110 - L. Crane</a:t>
            </a:r>
            <a:endParaRPr lang="en-US"/>
          </a:p>
        </p:txBody>
      </p:sp>
      <p:sp>
        <p:nvSpPr>
          <p:cNvPr id="5" name="Slide Number Placeholder 4"/>
          <p:cNvSpPr>
            <a:spLocks noGrp="1"/>
          </p:cNvSpPr>
          <p:nvPr>
            <p:ph type="sldNum" sz="quarter" idx="11"/>
          </p:nvPr>
        </p:nvSpPr>
        <p:spPr/>
        <p:txBody>
          <a:bodyPr/>
          <a:lstStyle/>
          <a:p>
            <a:pPr>
              <a:defRPr/>
            </a:pPr>
            <a:fld id="{BEF0017F-B8DA-4498-B544-FD9DB1621A4F}" type="slidenum">
              <a:rPr lang="en-US" smtClean="0"/>
              <a:pPr>
                <a:defRPr/>
              </a:pPr>
              <a:t>20</a:t>
            </a:fld>
            <a:endParaRPr lang="en-US"/>
          </a:p>
        </p:txBody>
      </p:sp>
    </p:spTree>
    <p:extLst>
      <p:ext uri="{BB962C8B-B14F-4D97-AF65-F5344CB8AC3E}">
        <p14:creationId xmlns:p14="http://schemas.microsoft.com/office/powerpoint/2010/main" val="364312288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userDrawn="1"/>
        </p:nvSpPr>
        <p:spPr>
          <a:xfrm>
            <a:off x="0" y="0"/>
            <a:ext cx="9251950" cy="6858000"/>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2"/>
              </a:solidFill>
            </a:endParaRPr>
          </a:p>
        </p:txBody>
      </p:sp>
      <p:pic>
        <p:nvPicPr>
          <p:cNvPr id="5" name="Picture 4" descr="White Algonquin College logo"/>
          <p:cNvPicPr>
            <a:picLocks noChangeAspect="1"/>
          </p:cNvPicPr>
          <p:nvPr userDrawn="1"/>
        </p:nvPicPr>
        <p:blipFill>
          <a:blip r:embed="rId2" cstate="print"/>
          <a:stretch>
            <a:fillRect/>
          </a:stretch>
        </p:blipFill>
        <p:spPr>
          <a:xfrm>
            <a:off x="5795963" y="517525"/>
            <a:ext cx="2892425" cy="608013"/>
          </a:xfrm>
          <a:prstGeom prst="rect">
            <a:avLst/>
          </a:prstGeom>
        </p:spPr>
      </p:pic>
      <p:pic>
        <p:nvPicPr>
          <p:cNvPr id="6" name="Picture 5" descr="The AC icon illustrates the Algonquin's connectivity theme."/>
          <p:cNvPicPr>
            <a:picLocks noChangeAspect="1"/>
          </p:cNvPicPr>
          <p:nvPr userDrawn="1"/>
        </p:nvPicPr>
        <p:blipFill rotWithShape="1">
          <a:blip r:embed="rId3" cstate="print"/>
          <a:srcRect l="31137" b="2941"/>
          <a:stretch/>
        </p:blipFill>
        <p:spPr>
          <a:xfrm>
            <a:off x="0" y="2060575"/>
            <a:ext cx="4583113" cy="4797425"/>
          </a:xfrm>
          <a:prstGeom prst="rect">
            <a:avLst/>
          </a:prstGeom>
        </p:spPr>
      </p:pic>
      <p:sp>
        <p:nvSpPr>
          <p:cNvPr id="3" name="Subtitle 2"/>
          <p:cNvSpPr>
            <a:spLocks noGrp="1"/>
          </p:cNvSpPr>
          <p:nvPr>
            <p:ph type="subTitle" idx="1"/>
          </p:nvPr>
        </p:nvSpPr>
        <p:spPr>
          <a:xfrm>
            <a:off x="4724102" y="3861048"/>
            <a:ext cx="3973959" cy="1368152"/>
          </a:xfrm>
        </p:spPr>
        <p:txBody>
          <a:bodyPr lIns="0" tIns="0" rIns="0"/>
          <a:lstStyle>
            <a:lvl1pPr marL="0" indent="0" algn="r">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2" name="Title 1"/>
          <p:cNvSpPr>
            <a:spLocks noGrp="1"/>
          </p:cNvSpPr>
          <p:nvPr>
            <p:ph type="ctrTitle"/>
          </p:nvPr>
        </p:nvSpPr>
        <p:spPr>
          <a:xfrm>
            <a:off x="4718347" y="1995317"/>
            <a:ext cx="3971628" cy="1807920"/>
          </a:xfrm>
          <a:noFill/>
        </p:spPr>
        <p:txBody>
          <a:bodyPr lIns="0" tIns="0" rIns="0"/>
          <a:lstStyle>
            <a:lvl1pPr algn="r">
              <a:lnSpc>
                <a:spcPct val="90000"/>
              </a:lnSpc>
              <a:defRPr sz="3200" b="1" i="0" cap="all" baseline="0">
                <a:solidFill>
                  <a:srgbClr val="FFFFFF"/>
                </a:solidFill>
                <a:latin typeface="Arial"/>
                <a:cs typeface="Aria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r>
              <a:rPr lang="en-US"/>
              <a:t>Date</a:t>
            </a:r>
            <a:endParaRPr lang="en-CA" dirty="0"/>
          </a:p>
        </p:txBody>
      </p:sp>
      <p:sp>
        <p:nvSpPr>
          <p:cNvPr id="5"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6" name="Slide Number Placeholder 5"/>
          <p:cNvSpPr>
            <a:spLocks noGrp="1"/>
          </p:cNvSpPr>
          <p:nvPr>
            <p:ph type="sldNum" sz="quarter" idx="12"/>
          </p:nvPr>
        </p:nvSpPr>
        <p:spPr>
          <a:xfrm>
            <a:off x="8688388" y="6537325"/>
            <a:ext cx="454025" cy="212725"/>
          </a:xfrm>
        </p:spPr>
        <p:txBody>
          <a:bodyPr/>
          <a:lstStyle>
            <a:lvl1pPr>
              <a:defRPr/>
            </a:lvl1pPr>
          </a:lstStyle>
          <a:p>
            <a:pPr>
              <a:defRPr/>
            </a:pPr>
            <a:fld id="{3DD1B580-8283-423C-8B9F-1D7D7650D04F}" type="slidenum">
              <a:rPr lang="en-CA"/>
              <a:pPr>
                <a:defRPr/>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55738"/>
            <a:ext cx="4038600" cy="442153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455739"/>
            <a:ext cx="4038600" cy="44215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7" name="Slide Number Placeholder 5"/>
          <p:cNvSpPr>
            <a:spLocks noGrp="1"/>
          </p:cNvSpPr>
          <p:nvPr>
            <p:ph type="sldNum" sz="quarter" idx="12"/>
          </p:nvPr>
        </p:nvSpPr>
        <p:spPr/>
        <p:txBody>
          <a:bodyPr/>
          <a:lstStyle>
            <a:lvl1pPr>
              <a:defRPr/>
            </a:lvl1pPr>
          </a:lstStyle>
          <a:p>
            <a:pPr>
              <a:defRPr/>
            </a:pPr>
            <a:fld id="{31846199-8853-43ED-B14C-1A6C2F620D62}" type="slidenum">
              <a:rPr lang="en-CA"/>
              <a:pPr>
                <a:defRPr/>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lstStyle>
            <a:lvl1pPr algn="l">
              <a:defRPr sz="4000" b="1" cap="all">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r>
              <a:rPr lang="en-US"/>
              <a:t>Date</a:t>
            </a:r>
            <a:endParaRPr lang="en-CA"/>
          </a:p>
        </p:txBody>
      </p:sp>
      <p:sp>
        <p:nvSpPr>
          <p:cNvPr id="4" name="Footer Placeholder 4"/>
          <p:cNvSpPr>
            <a:spLocks noGrp="1"/>
          </p:cNvSpPr>
          <p:nvPr>
            <p:ph type="ftr" sz="quarter" idx="11"/>
          </p:nvPr>
        </p:nvSpPr>
        <p:spPr/>
        <p:txBody>
          <a:bodyPr/>
          <a:lstStyle>
            <a:lvl1pPr>
              <a:defRPr/>
            </a:lvl1pPr>
          </a:lstStyle>
          <a:p>
            <a:pPr>
              <a:defRPr/>
            </a:pPr>
            <a:r>
              <a:rPr lang="en-CA"/>
              <a:t>PowerPoint Presentation Title</a:t>
            </a:r>
          </a:p>
        </p:txBody>
      </p:sp>
      <p:sp>
        <p:nvSpPr>
          <p:cNvPr id="5" name="Slide Number Placeholder 5"/>
          <p:cNvSpPr>
            <a:spLocks noGrp="1"/>
          </p:cNvSpPr>
          <p:nvPr>
            <p:ph type="sldNum" sz="quarter" idx="12"/>
          </p:nvPr>
        </p:nvSpPr>
        <p:spPr/>
        <p:txBody>
          <a:bodyPr/>
          <a:lstStyle>
            <a:lvl1pPr>
              <a:defRPr/>
            </a:lvl1pPr>
          </a:lstStyle>
          <a:p>
            <a:pPr>
              <a:defRPr/>
            </a:pPr>
            <a:fld id="{DBC7E5E6-263D-4C4D-8F4E-9FC9A234F2A8}" type="slidenum">
              <a:rPr lang="en-CA"/>
              <a:pPr>
                <a:defRPr/>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2" name="Date Placeholder 4"/>
          <p:cNvSpPr>
            <a:spLocks noGrp="1"/>
          </p:cNvSpPr>
          <p:nvPr>
            <p:ph type="dt" sz="half" idx="10"/>
          </p:nvPr>
        </p:nvSpPr>
        <p:spPr/>
        <p:txBody>
          <a:bodyPr/>
          <a:lstStyle>
            <a:lvl1pPr>
              <a:defRPr/>
            </a:lvl1pPr>
          </a:lstStyle>
          <a:p>
            <a:pPr>
              <a:defRPr/>
            </a:pPr>
            <a:r>
              <a:rPr lang="en-US"/>
              <a:t>Date</a:t>
            </a:r>
            <a:endParaRPr lang="en-CA" dirty="0"/>
          </a:p>
        </p:txBody>
      </p:sp>
      <p:sp>
        <p:nvSpPr>
          <p:cNvPr id="3" name="Footer Placeholder 5"/>
          <p:cNvSpPr>
            <a:spLocks noGrp="1"/>
          </p:cNvSpPr>
          <p:nvPr>
            <p:ph type="ftr" sz="quarter" idx="11"/>
          </p:nvPr>
        </p:nvSpPr>
        <p:spPr/>
        <p:txBody>
          <a:bodyPr/>
          <a:lstStyle>
            <a:lvl1pPr>
              <a:defRPr/>
            </a:lvl1pPr>
          </a:lstStyle>
          <a:p>
            <a:pPr>
              <a:defRPr/>
            </a:pPr>
            <a:r>
              <a:rPr lang="en-CA"/>
              <a:t>PowerPoint Presentation Title</a:t>
            </a:r>
          </a:p>
        </p:txBody>
      </p:sp>
      <p:sp>
        <p:nvSpPr>
          <p:cNvPr id="4" name="Slide Number Placeholder 6"/>
          <p:cNvSpPr>
            <a:spLocks noGrp="1"/>
          </p:cNvSpPr>
          <p:nvPr>
            <p:ph type="sldNum" sz="quarter" idx="12"/>
          </p:nvPr>
        </p:nvSpPr>
        <p:spPr/>
        <p:txBody>
          <a:bodyPr/>
          <a:lstStyle>
            <a:lvl1pPr>
              <a:defRPr/>
            </a:lvl1pPr>
          </a:lstStyle>
          <a:p>
            <a:pPr>
              <a:defRPr/>
            </a:pPr>
            <a:fld id="{E2C65D6A-98D3-4F63-8B15-D173DF4BB28D}" type="slidenum">
              <a:rPr lang="en-CA"/>
              <a:pPr>
                <a:defRPr/>
              </a:pPr>
              <a:t>‹#›</a:t>
            </a:fld>
            <a:endParaRPr lang="en-C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4" name="Rectangle 3"/>
          <p:cNvSpPr/>
          <p:nvPr userDrawn="1"/>
        </p:nvSpPr>
        <p:spPr>
          <a:xfrm>
            <a:off x="0" y="0"/>
            <a:ext cx="9144000" cy="6092825"/>
          </a:xfrm>
          <a:prstGeom prst="rect">
            <a:avLst/>
          </a:prstGeom>
          <a:solidFill>
            <a:srgbClr val="00673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4406900"/>
            <a:ext cx="7772400" cy="1362075"/>
          </a:xfrm>
        </p:spPr>
        <p:txBody>
          <a:bodyPr anchor="t"/>
          <a:lstStyle>
            <a:lvl1pPr algn="l">
              <a:defRPr sz="4000" b="1" cap="all">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Date</a:t>
            </a:r>
            <a:endParaRPr lang="en-CA"/>
          </a:p>
        </p:txBody>
      </p:sp>
      <p:sp>
        <p:nvSpPr>
          <p:cNvPr id="6" name="Footer Placeholder 4"/>
          <p:cNvSpPr>
            <a:spLocks noGrp="1"/>
          </p:cNvSpPr>
          <p:nvPr>
            <p:ph type="ftr" sz="quarter" idx="11"/>
          </p:nvPr>
        </p:nvSpPr>
        <p:spPr/>
        <p:txBody>
          <a:bodyPr/>
          <a:lstStyle>
            <a:lvl1pPr>
              <a:defRPr/>
            </a:lvl1pPr>
          </a:lstStyle>
          <a:p>
            <a:pPr>
              <a:defRPr/>
            </a:pPr>
            <a:r>
              <a:rPr lang="en-CA"/>
              <a:t>PowerPoint Presentation Title</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B214215E-CBF9-4856-A841-C8CCDB01C4C7}" type="datetimeFigureOut">
              <a:rPr lang="en-US"/>
              <a:pPr>
                <a:defRPr/>
              </a:pPr>
              <a:t>12/12/2016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97BF375-FA09-44A0-9A25-2FABD075C03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2C17BDD-32C8-41CC-9223-F9CCEF314DD8}" type="datetimeFigureOut">
              <a:rPr lang="en-US"/>
              <a:pPr>
                <a:defRPr/>
              </a:pPr>
              <a:t>12/12/2016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6830717-D7D1-4E1C-AF7B-1CA6D115FBA0}"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C8CCC8B-6C52-4EBA-9C58-A64596019BDF}" type="datetimeFigureOut">
              <a:rPr lang="en-US"/>
              <a:pPr>
                <a:defRPr/>
              </a:pPr>
              <a:t>12/12/2016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4281ED-C94B-4542-9827-969C64D2996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D9845504-D8A2-409A-BDA3-79A4964B352D}" type="datetimeFigureOut">
              <a:rPr lang="en-US"/>
              <a:pPr>
                <a:defRPr/>
              </a:pPr>
              <a:t>12/12/2016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58670A1-3FB7-4479-8B33-ACA596C55DB0}"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5D0AFEC-71EA-4C87-B034-D79C139FB4CC}" type="datetimeFigureOut">
              <a:rPr lang="en-US"/>
              <a:pPr>
                <a:defRPr/>
              </a:pPr>
              <a:t>12/12/2016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12BD49E-2D11-4D62-AE2D-E437809AAE53}"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B3E8702-1AB0-4DD9-802E-A2F8B4379AE9}" type="datetimeFigureOut">
              <a:rPr lang="en-US"/>
              <a:pPr>
                <a:defRPr/>
              </a:pPr>
              <a:t>12/12/2016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1F2D986-D5AE-49FE-9A4A-BC611172F9D8}"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3B39893-0F1E-43D4-B0B7-0BFBD2490ED9}" type="datetimeFigureOut">
              <a:rPr lang="en-US"/>
              <a:pPr>
                <a:defRPr/>
              </a:pPr>
              <a:t>12/12/2016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63A87BB-7EB7-4517-8E3E-4266A8B0CC70}"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4D49D31-2726-48D7-931C-DEE6341070CE}" type="datetimeFigureOut">
              <a:rPr lang="en-US"/>
              <a:pPr>
                <a:defRPr/>
              </a:pPr>
              <a:t>12/12/2016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DF55517-0964-4E91-8640-1E4372ED1EFC}"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FD926A9-4295-4E3A-84F2-5F0B8D73876E}" type="datetimeFigureOut">
              <a:rPr lang="en-US"/>
              <a:pPr>
                <a:defRPr/>
              </a:pPr>
              <a:t>12/12/2016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2EF3D4E-4481-469F-8609-3C0A07A59E7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378E472-B39D-4532-8DDB-5F9C9F5F9747}" type="datetimeFigureOut">
              <a:rPr lang="en-US"/>
              <a:pPr>
                <a:defRPr/>
              </a:pPr>
              <a:t>12/12/2016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71A0C2C-1B6E-4BEB-B57F-BA0DE86107BB}"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70B5EB0-6321-464C-87C0-61C51885DCA7}" type="datetimeFigureOut">
              <a:rPr lang="en-US"/>
              <a:pPr>
                <a:defRPr/>
              </a:pPr>
              <a:t>12/12/2016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CC6C976-B108-45A5-A364-23CCFACA945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theme" Target="../theme/theme2.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a:xfrm>
            <a:off x="0" y="6073775"/>
            <a:ext cx="9144000" cy="795338"/>
          </a:xfrm>
          <a:prstGeom prst="rect">
            <a:avLst/>
          </a:prstGeom>
          <a:solidFill>
            <a:schemeClr val="tx2"/>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027" name="Text Placeholder 2"/>
          <p:cNvSpPr>
            <a:spLocks noGrp="1"/>
          </p:cNvSpPr>
          <p:nvPr>
            <p:ph type="body" idx="1"/>
          </p:nvPr>
        </p:nvSpPr>
        <p:spPr bwMode="auto">
          <a:xfrm>
            <a:off x="468313" y="1455738"/>
            <a:ext cx="8207375" cy="4349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371600" y="6545263"/>
            <a:ext cx="2133600" cy="220662"/>
          </a:xfrm>
          <a:prstGeom prst="rect">
            <a:avLst/>
          </a:prstGeom>
        </p:spPr>
        <p:txBody>
          <a:bodyPr vert="horz" lIns="0" tIns="0" rIns="0" bIns="0" rtlCol="0" anchor="t" anchorCtr="0"/>
          <a:lstStyle>
            <a:lvl1pPr algn="l" fontAlgn="auto">
              <a:spcBef>
                <a:spcPts val="0"/>
              </a:spcBef>
              <a:spcAft>
                <a:spcPts val="0"/>
              </a:spcAft>
              <a:defRPr sz="1200">
                <a:solidFill>
                  <a:srgbClr val="FFFFFF"/>
                </a:solidFill>
                <a:latin typeface="Arial"/>
                <a:cs typeface="Arial"/>
              </a:defRPr>
            </a:lvl1pPr>
          </a:lstStyle>
          <a:p>
            <a:pPr>
              <a:defRPr/>
            </a:pPr>
            <a:r>
              <a:rPr lang="en-US"/>
              <a:t>Date</a:t>
            </a:r>
            <a:endParaRPr lang="en-CA" dirty="0"/>
          </a:p>
        </p:txBody>
      </p:sp>
      <p:sp>
        <p:nvSpPr>
          <p:cNvPr id="5" name="Footer Placeholder 4"/>
          <p:cNvSpPr>
            <a:spLocks noGrp="1"/>
          </p:cNvSpPr>
          <p:nvPr>
            <p:ph type="ftr" sz="quarter" idx="3"/>
          </p:nvPr>
        </p:nvSpPr>
        <p:spPr>
          <a:xfrm>
            <a:off x="1371600" y="6218238"/>
            <a:ext cx="2895600" cy="215900"/>
          </a:xfrm>
          <a:prstGeom prst="rect">
            <a:avLst/>
          </a:prstGeom>
        </p:spPr>
        <p:txBody>
          <a:bodyPr vert="horz" lIns="0" tIns="0" rIns="0" bIns="0" rtlCol="0" anchor="t"/>
          <a:lstStyle>
            <a:lvl1pPr algn="l" fontAlgn="auto">
              <a:spcBef>
                <a:spcPts val="0"/>
              </a:spcBef>
              <a:spcAft>
                <a:spcPts val="0"/>
              </a:spcAft>
              <a:defRPr sz="1300" b="1">
                <a:solidFill>
                  <a:schemeClr val="bg1"/>
                </a:solidFill>
                <a:latin typeface="Arial"/>
                <a:cs typeface="Arial"/>
              </a:defRPr>
            </a:lvl1pPr>
          </a:lstStyle>
          <a:p>
            <a:pPr>
              <a:defRPr/>
            </a:pPr>
            <a:r>
              <a:rPr lang="en-CA"/>
              <a:t>CST8110 – Linda Crane</a:t>
            </a:r>
          </a:p>
        </p:txBody>
      </p:sp>
      <p:sp>
        <p:nvSpPr>
          <p:cNvPr id="6" name="Slide Number Placeholder 5"/>
          <p:cNvSpPr>
            <a:spLocks noGrp="1"/>
          </p:cNvSpPr>
          <p:nvPr>
            <p:ph type="sldNum" sz="quarter" idx="4"/>
          </p:nvPr>
        </p:nvSpPr>
        <p:spPr>
          <a:xfrm>
            <a:off x="8688388" y="6554788"/>
            <a:ext cx="454025" cy="211137"/>
          </a:xfrm>
          <a:prstGeom prst="rect">
            <a:avLst/>
          </a:prstGeom>
        </p:spPr>
        <p:txBody>
          <a:bodyPr vert="horz" lIns="0" tIns="0" rIns="91440" bIns="0" rtlCol="0" anchor="t" anchorCtr="0"/>
          <a:lstStyle>
            <a:lvl1pPr algn="r" fontAlgn="auto">
              <a:spcBef>
                <a:spcPts val="0"/>
              </a:spcBef>
              <a:spcAft>
                <a:spcPts val="0"/>
              </a:spcAft>
              <a:defRPr sz="1200" b="0">
                <a:solidFill>
                  <a:schemeClr val="accent5"/>
                </a:solidFill>
                <a:latin typeface="Arial"/>
                <a:cs typeface="Arial"/>
              </a:defRPr>
            </a:lvl1pPr>
          </a:lstStyle>
          <a:p>
            <a:pPr>
              <a:defRPr/>
            </a:pPr>
            <a:fld id="{A3479E3C-D380-424F-9A56-2F4F75D27D95}" type="slidenum">
              <a:rPr lang="en-CA"/>
              <a:pPr>
                <a:defRPr/>
              </a:pPr>
              <a:t>‹#›</a:t>
            </a:fld>
            <a:endParaRPr lang="en-CA" dirty="0"/>
          </a:p>
        </p:txBody>
      </p:sp>
      <p:sp>
        <p:nvSpPr>
          <p:cNvPr id="1031" name="Title Placeholder 1"/>
          <p:cNvSpPr>
            <a:spLocks noGrp="1"/>
          </p:cNvSpPr>
          <p:nvPr>
            <p:ph type="title"/>
          </p:nvPr>
        </p:nvSpPr>
        <p:spPr bwMode="auto">
          <a:xfrm>
            <a:off x="468313" y="146050"/>
            <a:ext cx="8207375" cy="119538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a:t>
            </a:r>
            <a:br>
              <a:rPr lang="en-US" smtClean="0"/>
            </a:br>
            <a:r>
              <a:rPr lang="en-US" smtClean="0"/>
              <a:t>title style</a:t>
            </a:r>
          </a:p>
        </p:txBody>
      </p:sp>
      <p:pic>
        <p:nvPicPr>
          <p:cNvPr id="2" name="Picture 1" descr="Algonquin College Logo"/>
          <p:cNvPicPr>
            <a:picLocks noChangeAspect="1"/>
          </p:cNvPicPr>
          <p:nvPr userDrawn="1"/>
        </p:nvPicPr>
        <p:blipFill>
          <a:blip r:embed="rId8" cstate="print"/>
          <a:stretch>
            <a:fillRect/>
          </a:stretch>
        </p:blipFill>
        <p:spPr>
          <a:xfrm>
            <a:off x="6443663" y="6218238"/>
            <a:ext cx="2232025" cy="468312"/>
          </a:xfrm>
          <a:prstGeom prst="rect">
            <a:avLst/>
          </a:prstGeom>
        </p:spPr>
      </p:pic>
      <p:pic>
        <p:nvPicPr>
          <p:cNvPr id="11" name="Picture 10" descr="Algonquin College Icon"/>
          <p:cNvPicPr>
            <a:picLocks noChangeAspect="1"/>
          </p:cNvPicPr>
          <p:nvPr userDrawn="1"/>
        </p:nvPicPr>
        <p:blipFill rotWithShape="1">
          <a:blip r:embed="rId9" cstate="print"/>
          <a:srcRect l="12779" t="5165" b="5138"/>
          <a:stretch/>
        </p:blipFill>
        <p:spPr>
          <a:xfrm>
            <a:off x="0" y="6061075"/>
            <a:ext cx="1042988" cy="796925"/>
          </a:xfrm>
          <a:prstGeom prst="rect">
            <a:avLst/>
          </a:prstGeom>
        </p:spPr>
      </p:pic>
    </p:spTree>
  </p:cSld>
  <p:clrMap bg1="lt1" tx1="dk1" bg2="lt2" tx2="dk2" accent1="accent1" accent2="accent2" accent3="accent3" accent4="accent4" accent5="accent5" accent6="accent6" hlink="hlink" folHlink="folHlink"/>
  <p:sldLayoutIdLst>
    <p:sldLayoutId id="2147483854" r:id="rId1"/>
    <p:sldLayoutId id="2147483855" r:id="rId2"/>
    <p:sldLayoutId id="2147483856" r:id="rId3"/>
    <p:sldLayoutId id="2147483857" r:id="rId4"/>
    <p:sldLayoutId id="2147483858" r:id="rId5"/>
    <p:sldLayoutId id="2147483859" r:id="rId6"/>
  </p:sldLayoutIdLst>
  <p:timing>
    <p:tnLst>
      <p:par>
        <p:cTn id="1" dur="indefinite" restart="never" nodeType="tmRoot"/>
      </p:par>
    </p:tnLst>
  </p:timing>
  <p:hf hdr="0"/>
  <p:txStyles>
    <p:titleStyle>
      <a:lvl1pPr algn="l" rtl="0" eaLnBrk="0" fontAlgn="base" hangingPunct="0">
        <a:spcBef>
          <a:spcPct val="0"/>
        </a:spcBef>
        <a:spcAft>
          <a:spcPct val="0"/>
        </a:spcAft>
        <a:defRPr sz="3600" b="1" kern="1200">
          <a:solidFill>
            <a:schemeClr val="tx2"/>
          </a:solidFill>
          <a:latin typeface="Arial"/>
          <a:ea typeface="+mj-ea"/>
          <a:cs typeface="Arial"/>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ctr" rtl="0" fontAlgn="base">
        <a:spcBef>
          <a:spcPct val="0"/>
        </a:spcBef>
        <a:spcAft>
          <a:spcPct val="0"/>
        </a:spcAft>
        <a:defRPr sz="3600">
          <a:solidFill>
            <a:srgbClr val="339933"/>
          </a:solidFill>
          <a:latin typeface="Calibri" pitchFamily="34" charset="0"/>
        </a:defRPr>
      </a:lvl6pPr>
      <a:lvl7pPr marL="914400" algn="ctr" rtl="0" fontAlgn="base">
        <a:spcBef>
          <a:spcPct val="0"/>
        </a:spcBef>
        <a:spcAft>
          <a:spcPct val="0"/>
        </a:spcAft>
        <a:defRPr sz="3600">
          <a:solidFill>
            <a:srgbClr val="339933"/>
          </a:solidFill>
          <a:latin typeface="Calibri" pitchFamily="34" charset="0"/>
        </a:defRPr>
      </a:lvl7pPr>
      <a:lvl8pPr marL="1371600" algn="ctr" rtl="0" fontAlgn="base">
        <a:spcBef>
          <a:spcPct val="0"/>
        </a:spcBef>
        <a:spcAft>
          <a:spcPct val="0"/>
        </a:spcAft>
        <a:defRPr sz="3600">
          <a:solidFill>
            <a:srgbClr val="339933"/>
          </a:solidFill>
          <a:latin typeface="Calibri" pitchFamily="34" charset="0"/>
        </a:defRPr>
      </a:lvl8pPr>
      <a:lvl9pPr marL="1828800" algn="ctr" rtl="0" fontAlgn="base">
        <a:spcBef>
          <a:spcPct val="0"/>
        </a:spcBef>
        <a:spcAft>
          <a:spcPct val="0"/>
        </a:spcAft>
        <a:defRPr sz="3600">
          <a:solidFill>
            <a:srgbClr val="339933"/>
          </a:solidFill>
          <a:latin typeface="Calibri" pitchFamily="34" charset="0"/>
        </a:defRPr>
      </a:lvl9pPr>
    </p:titleStyle>
    <p:bodyStyle>
      <a:lvl1pPr marL="342900" indent="-342900" algn="l" rtl="0" eaLnBrk="0" fontAlgn="base" hangingPunct="0">
        <a:spcBef>
          <a:spcPct val="20000"/>
        </a:spcBef>
        <a:spcAft>
          <a:spcPct val="0"/>
        </a:spcAft>
        <a:buClr>
          <a:schemeClr val="tx2"/>
        </a:buClr>
        <a:buFont typeface="Arial" charset="0"/>
        <a:buChar char="•"/>
        <a:defRPr sz="3200" kern="1200">
          <a:solidFill>
            <a:srgbClr val="63666A"/>
          </a:solidFill>
          <a:latin typeface="Arial"/>
          <a:ea typeface="+mn-ea"/>
          <a:cs typeface="Arial"/>
        </a:defRPr>
      </a:lvl1pPr>
      <a:lvl2pPr marL="742950" indent="-285750" algn="l" rtl="0" eaLnBrk="0" fontAlgn="base" hangingPunct="0">
        <a:spcBef>
          <a:spcPct val="20000"/>
        </a:spcBef>
        <a:spcAft>
          <a:spcPct val="0"/>
        </a:spcAft>
        <a:buClr>
          <a:schemeClr val="tx2"/>
        </a:buClr>
        <a:buFont typeface="Arial" charset="0"/>
        <a:buChar char="•"/>
        <a:defRPr sz="2800" kern="1200">
          <a:solidFill>
            <a:srgbClr val="63666A"/>
          </a:solidFill>
          <a:latin typeface="Arial"/>
          <a:ea typeface="+mn-ea"/>
          <a:cs typeface="Arial"/>
        </a:defRPr>
      </a:lvl2pPr>
      <a:lvl3pPr marL="1143000" indent="-228600" algn="l" rtl="0" eaLnBrk="0" fontAlgn="base" hangingPunct="0">
        <a:spcBef>
          <a:spcPct val="20000"/>
        </a:spcBef>
        <a:spcAft>
          <a:spcPct val="0"/>
        </a:spcAft>
        <a:buClr>
          <a:schemeClr val="tx2"/>
        </a:buClr>
        <a:buFont typeface="Arial" charset="0"/>
        <a:buChar char="•"/>
        <a:defRPr sz="2400" kern="1200">
          <a:solidFill>
            <a:srgbClr val="63666A"/>
          </a:solidFill>
          <a:latin typeface="Arial"/>
          <a:ea typeface="+mn-ea"/>
          <a:cs typeface="Arial"/>
        </a:defRPr>
      </a:lvl3pPr>
      <a:lvl4pPr marL="16002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4pPr>
      <a:lvl5pPr marL="2057400" indent="-228600" algn="l" rtl="0" eaLnBrk="0" fontAlgn="base" hangingPunct="0">
        <a:spcBef>
          <a:spcPct val="20000"/>
        </a:spcBef>
        <a:spcAft>
          <a:spcPct val="0"/>
        </a:spcAft>
        <a:buClr>
          <a:schemeClr val="tx2"/>
        </a:buClr>
        <a:buFont typeface="Arial" charset="0"/>
        <a:buChar char="•"/>
        <a:defRPr sz="2000" kern="1200">
          <a:solidFill>
            <a:srgbClr val="63666A"/>
          </a:solidFill>
          <a:latin typeface="Arial"/>
          <a:ea typeface="+mn-ea"/>
          <a:cs typeface="Arial"/>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26B5040-9C83-4328-83B0-608588DFC3ED}" type="datetimeFigureOut">
              <a:rPr lang="en-US"/>
              <a:pPr>
                <a:defRPr/>
              </a:pPr>
              <a:t>12/12/2016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B2477DD-7CDB-4C17-94EF-9B7B832A3BD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60"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 A – Solutions</a:t>
            </a:r>
            <a:endParaRPr lang="en-US" dirty="0"/>
          </a:p>
        </p:txBody>
      </p:sp>
      <p:sp>
        <p:nvSpPr>
          <p:cNvPr id="3" name="TextBox 2"/>
          <p:cNvSpPr txBox="1"/>
          <p:nvPr/>
        </p:nvSpPr>
        <p:spPr>
          <a:xfrm>
            <a:off x="468313" y="743744"/>
            <a:ext cx="8064127" cy="1661993"/>
          </a:xfrm>
          <a:prstGeom prst="rect">
            <a:avLst/>
          </a:prstGeom>
          <a:noFill/>
        </p:spPr>
        <p:txBody>
          <a:bodyPr wrap="square" rtlCol="0">
            <a:spAutoFit/>
          </a:bodyPr>
          <a:lstStyle/>
          <a:p>
            <a:pPr marL="285750" indent="-285750">
              <a:buFont typeface="Arial" panose="020B0604020202020204" pitchFamily="34" charset="0"/>
              <a:buChar char="•"/>
            </a:pPr>
            <a:r>
              <a:rPr kumimoji="0" lang="en-US" sz="1800" b="1" dirty="0" smtClean="0">
                <a:solidFill>
                  <a:srgbClr val="00673E"/>
                </a:solidFill>
                <a:latin typeface="Arial"/>
                <a:ea typeface="+mj-ea"/>
                <a:cs typeface="Arial"/>
              </a:rPr>
              <a:t>Exams B </a:t>
            </a:r>
            <a:r>
              <a:rPr kumimoji="0" lang="en-US" sz="1800" b="1" dirty="0">
                <a:solidFill>
                  <a:srgbClr val="00673E"/>
                </a:solidFill>
                <a:latin typeface="Arial"/>
                <a:ea typeface="+mj-ea"/>
                <a:cs typeface="Arial"/>
              </a:rPr>
              <a:t>and C have same </a:t>
            </a:r>
            <a:r>
              <a:rPr kumimoji="0" lang="en-US" sz="1800" b="1" dirty="0" smtClean="0">
                <a:solidFill>
                  <a:srgbClr val="00673E"/>
                </a:solidFill>
                <a:latin typeface="Arial"/>
                <a:ea typeface="+mj-ea"/>
                <a:cs typeface="Arial"/>
              </a:rPr>
              <a:t>questions, </a:t>
            </a:r>
            <a:r>
              <a:rPr kumimoji="0" lang="en-US" sz="1800" b="1" dirty="0">
                <a:solidFill>
                  <a:srgbClr val="00673E"/>
                </a:solidFill>
                <a:latin typeface="Arial"/>
                <a:ea typeface="+mj-ea"/>
                <a:cs typeface="Arial"/>
              </a:rPr>
              <a:t>but </a:t>
            </a:r>
            <a:r>
              <a:rPr kumimoji="0" lang="en-US" sz="1800" b="1" dirty="0" smtClean="0">
                <a:solidFill>
                  <a:srgbClr val="00673E"/>
                </a:solidFill>
                <a:latin typeface="Arial"/>
                <a:ea typeface="+mj-ea"/>
                <a:cs typeface="Arial"/>
              </a:rPr>
              <a:t>in different order.  </a:t>
            </a:r>
          </a:p>
          <a:p>
            <a:endParaRPr kumimoji="0" lang="en-US" sz="1050" b="1" dirty="0" smtClean="0">
              <a:solidFill>
                <a:srgbClr val="00673E"/>
              </a:solidFill>
              <a:latin typeface="Arial"/>
              <a:ea typeface="+mj-ea"/>
              <a:cs typeface="Arial"/>
            </a:endParaRPr>
          </a:p>
          <a:p>
            <a:pPr marL="285750" indent="-285750">
              <a:buFont typeface="Arial" panose="020B0604020202020204" pitchFamily="34" charset="0"/>
              <a:buChar char="•"/>
            </a:pPr>
            <a:r>
              <a:rPr kumimoji="0" lang="en-US" sz="1800" b="1" dirty="0" smtClean="0">
                <a:solidFill>
                  <a:srgbClr val="00673E"/>
                </a:solidFill>
                <a:latin typeface="Arial"/>
                <a:ea typeface="+mj-ea"/>
                <a:cs typeface="Arial"/>
              </a:rPr>
              <a:t>Note that the wording of questions may be slightly different between different versions of the exam (i.e. the answer is true on some tests and false on others), so look closely at the question before appealing your mark.  If the question was ‘flipped’, the answer will be also.</a:t>
            </a:r>
            <a:endParaRPr lang="en-US" dirty="0"/>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7" name="Table 6"/>
          <p:cNvGraphicFramePr>
            <a:graphicFrameLocks noGrp="1"/>
          </p:cNvGraphicFramePr>
          <p:nvPr>
            <p:extLst>
              <p:ext uri="{D42A27DB-BD31-4B8C-83A1-F6EECF244321}">
                <p14:modId xmlns:p14="http://schemas.microsoft.com/office/powerpoint/2010/main" val="2641147659"/>
              </p:ext>
            </p:extLst>
          </p:nvPr>
        </p:nvGraphicFramePr>
        <p:xfrm>
          <a:off x="755576" y="2405736"/>
          <a:ext cx="8064896" cy="3682382"/>
        </p:xfrm>
        <a:graphic>
          <a:graphicData uri="http://schemas.openxmlformats.org/drawingml/2006/table">
            <a:tbl>
              <a:tblPr firstRow="1" firstCol="1" bandRow="1"/>
              <a:tblGrid>
                <a:gridCol w="437849"/>
                <a:gridCol w="7627047"/>
              </a:tblGrid>
              <a:tr h="431106">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2.</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Every member of a superclass is available in any of its subclasses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680693">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3.</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When one constructor is tied to another, more-powerful constructor by use of </a:t>
                      </a:r>
                      <a:r>
                        <a:rPr lang="en-US" sz="1600" dirty="0">
                          <a:effectLst/>
                          <a:latin typeface="Courier New" panose="02070309020205020404" pitchFamily="49" charset="0"/>
                          <a:ea typeface="Times New Roman" panose="02020603050405020304" pitchFamily="18" charset="0"/>
                        </a:rPr>
                        <a:t>this(),</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it is said to be:</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overloaded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overridden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chained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static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2359736">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4.</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statements is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NOT 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of the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enhanced fo</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r loop</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Unlike the regular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for</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loop, it uses the colon (:), not the semicolon (;) in its format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You can only count up with an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enhanced for</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you cannot count down.</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You can get data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out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of an array using the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enhanced for</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you cannot set the data into an array using the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enhanced for</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You cannot break out of the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enhanced for</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prematurely, you must go through every element in the array first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tabLst>
                          <a:tab pos="457200" algn="l"/>
                        </a:tabLs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bl>
          </a:graphicData>
        </a:graphic>
      </p:graphicFrame>
      <p:sp>
        <p:nvSpPr>
          <p:cNvPr id="19" name="Oval 18"/>
          <p:cNvSpPr/>
          <p:nvPr/>
        </p:nvSpPr>
        <p:spPr>
          <a:xfrm>
            <a:off x="2699792" y="233684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4391980" y="329001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1191580" y="501317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14857006"/>
      </p:ext>
    </p:extLst>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14828324"/>
              </p:ext>
            </p:extLst>
          </p:nvPr>
        </p:nvGraphicFramePr>
        <p:xfrm>
          <a:off x="539552" y="404664"/>
          <a:ext cx="8208912" cy="5684520"/>
        </p:xfrm>
        <a:graphic>
          <a:graphicData uri="http://schemas.openxmlformats.org/drawingml/2006/table">
            <a:tbl>
              <a:tblPr firstRow="1" firstCol="1" bandRow="1"/>
              <a:tblGrid>
                <a:gridCol w="445668"/>
                <a:gridCol w="7763244"/>
              </a:tblGrid>
              <a:tr h="0">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5.</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methods must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first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be executed to begin a JavaFX application?</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err="1">
                          <a:effectLst/>
                          <a:latin typeface="Courier New" panose="02070309020205020404" pitchFamily="49" charset="0"/>
                          <a:ea typeface="Times New Roman" panose="02020603050405020304" pitchFamily="18" charset="0"/>
                        </a:rPr>
                        <a:t>init</a:t>
                      </a:r>
                      <a:r>
                        <a:rPr lang="en-US" sz="1600" dirty="0">
                          <a:effectLst/>
                          <a:latin typeface="Courier New" panose="02070309020205020404" pitchFamily="49" charset="0"/>
                          <a:ea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t>
                      </a:r>
                      <a:r>
                        <a:rPr lang="en-US" sz="1600" dirty="0">
                          <a:effectLst/>
                          <a:latin typeface="Courier New" panose="02070309020205020404" pitchFamily="49" charset="0"/>
                          <a:ea typeface="Times New Roman" panose="02020603050405020304" pitchFamily="18" charset="0"/>
                        </a:rPr>
                        <a:t>start()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t>
                      </a:r>
                      <a:r>
                        <a:rPr lang="en-US" sz="1600" dirty="0">
                          <a:effectLst/>
                          <a:latin typeface="Courier New" panose="02070309020205020404" pitchFamily="49" charset="0"/>
                          <a:ea typeface="Times New Roman" panose="02020603050405020304" pitchFamily="18" charset="0"/>
                        </a:rPr>
                        <a:t>launch()</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 </a:t>
                      </a:r>
                      <a:r>
                        <a:rPr lang="en-US" sz="1600" dirty="0">
                          <a:effectLst/>
                          <a:latin typeface="Courier New" panose="02070309020205020404" pitchFamily="49" charset="0"/>
                          <a:ea typeface="Times New Roman" panose="02020603050405020304" pitchFamily="18" charset="0"/>
                        </a:rPr>
                        <a:t>stage()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6.</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best describes a variable that holds a reference value in Java (for example the word </a:t>
                      </a:r>
                      <a:r>
                        <a:rPr lang="en-US" sz="1600" dirty="0">
                          <a:effectLst/>
                          <a:latin typeface="Courier New" panose="02070309020205020404" pitchFamily="49" charset="0"/>
                          <a:ea typeface="Times New Roman" panose="02020603050405020304" pitchFamily="18" charset="0"/>
                        </a:rPr>
                        <a:t>input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in </a:t>
                      </a:r>
                      <a:r>
                        <a:rPr lang="en-US" sz="1600" dirty="0">
                          <a:effectLst/>
                          <a:latin typeface="Courier New" panose="02070309020205020404" pitchFamily="49" charset="0"/>
                          <a:ea typeface="Times New Roman" panose="02020603050405020304" pitchFamily="18" charset="0"/>
                        </a:rPr>
                        <a:t>Scanner input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indent="-342900">
                        <a:spcBef>
                          <a:spcPts val="0"/>
                        </a:spcBef>
                        <a:spcAft>
                          <a:spcPts val="0"/>
                        </a:spcAft>
                        <a:buAutoNum type="alphaLcParenBoth"/>
                      </a:pP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It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holds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the actual address of an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object</a:t>
                      </a:r>
                      <a:endParaRPr lang="en-US" sz="1800" dirty="0" smtClean="0">
                        <a:effectLst/>
                        <a:latin typeface="Times New Roman" panose="02020603050405020304" pitchFamily="18" charset="0"/>
                        <a:ea typeface="Times New Roman" panose="02020603050405020304" pitchFamily="18" charset="0"/>
                        <a:cs typeface="+mn-cs"/>
                      </a:endParaRPr>
                    </a:p>
                    <a:p>
                      <a:pPr marL="342900" marR="0" indent="-342900">
                        <a:spcBef>
                          <a:spcPts val="0"/>
                        </a:spcBef>
                        <a:spcAft>
                          <a:spcPts val="0"/>
                        </a:spcAft>
                        <a:buAutoNum type="alphaLcParenBoth"/>
                      </a:pP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Once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declared (as above), it automatically holds the reference value of an object.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It can hold the reference value for objects of the named class, or objects of any subclass.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Once the reference variable is loaded, it cannot be changed.</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0">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7.</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statements is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The definition</a:t>
                      </a:r>
                      <a:endParaRPr lang="en-US" sz="18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0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err="1" smtClean="0">
                          <a:effectLst/>
                          <a:latin typeface="Courier New" panose="02070309020205020404" pitchFamily="49" charset="0"/>
                          <a:ea typeface="Times New Roman" panose="02020603050405020304" pitchFamily="18" charset="0"/>
                        </a:rPr>
                        <a:t>ArrayList</a:t>
                      </a:r>
                      <a:r>
                        <a:rPr lang="en-US" sz="1600" dirty="0" smtClean="0">
                          <a:effectLst/>
                          <a:latin typeface="Courier New" panose="02070309020205020404" pitchFamily="49" charset="0"/>
                          <a:ea typeface="Times New Roman" panose="02020603050405020304" pitchFamily="18" charset="0"/>
                        </a:rPr>
                        <a:t>&lt;String</a:t>
                      </a:r>
                      <a:r>
                        <a:rPr lang="en-US" sz="1600" dirty="0">
                          <a:effectLst/>
                          <a:latin typeface="Courier New" panose="02070309020205020404" pitchFamily="49" charset="0"/>
                          <a:ea typeface="Times New Roman" panose="02020603050405020304" pitchFamily="18" charset="0"/>
                        </a:rPr>
                        <a:t>&gt; months = new </a:t>
                      </a:r>
                      <a:r>
                        <a:rPr lang="en-US" sz="1600" dirty="0" err="1">
                          <a:effectLst/>
                          <a:latin typeface="Courier New" panose="02070309020205020404" pitchFamily="49" charset="0"/>
                          <a:ea typeface="Times New Roman" panose="02020603050405020304" pitchFamily="18" charset="0"/>
                        </a:rPr>
                        <a:t>ArrayList</a:t>
                      </a:r>
                      <a:r>
                        <a:rPr lang="en-US" sz="1600" dirty="0">
                          <a:effectLst/>
                          <a:latin typeface="Courier New" panose="02070309020205020404" pitchFamily="49" charset="0"/>
                          <a:ea typeface="Times New Roman" panose="02020603050405020304" pitchFamily="18" charset="0"/>
                        </a:rPr>
                        <a:t>&lt;&gt;();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instantiates an array object named months that is no different from an array defined as </a:t>
                      </a:r>
                      <a:endParaRPr lang="en-US" sz="1800" dirty="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600" dirty="0">
                          <a:effectLst/>
                          <a:latin typeface="Courier New" panose="02070309020205020404" pitchFamily="49" charset="0"/>
                          <a:ea typeface="Times New Roman" panose="02020603050405020304" pitchFamily="18" charset="0"/>
                        </a:rPr>
                        <a:t>String[] months = new String[];</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Wingdings" panose="05000000000000000000" pitchFamily="2" charset="2"/>
                        <a:buAutoNum type="alphaLcParenBoth" startAt="2"/>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flags an error, since the generic type is unspecified on the right hand side of the definition</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startAt="2"/>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instantiates a special kind of array, one that initially holds a single String element, by default</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startAt="2"/>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uses the identifier </a:t>
                      </a:r>
                      <a:r>
                        <a:rPr lang="en-US" sz="1600" dirty="0">
                          <a:effectLst/>
                          <a:latin typeface="Courier New" panose="02070309020205020404" pitchFamily="49" charset="0"/>
                          <a:ea typeface="Times New Roman" panose="02020603050405020304" pitchFamily="18" charset="0"/>
                        </a:rPr>
                        <a:t>months</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to hold an ID that points to an array of Strings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startAt="2"/>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5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00" dirty="0" smtClean="0">
                        <a:effectLst/>
                        <a:latin typeface="Calibri" panose="020F0502020204030204" pitchFamily="34" charset="0"/>
                        <a:ea typeface="Times New Roman" panose="02020603050405020304" pitchFamily="18" charset="0"/>
                        <a:cs typeface="Courier New" panose="02070309020205020404" pitchFamily="49" charset="0"/>
                      </a:endParaRPr>
                    </a:p>
                    <a:p>
                      <a:pPr marL="0" marR="0">
                        <a:spcBef>
                          <a:spcPts val="0"/>
                        </a:spcBef>
                        <a:spcAft>
                          <a:spcPts val="0"/>
                        </a:spcAft>
                      </a:pP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Note:</a:t>
                      </a:r>
                      <a:r>
                        <a:rPr lang="en-US" sz="1600" baseline="0" dirty="0" smtClean="0">
                          <a:effectLst/>
                          <a:latin typeface="Calibri" panose="020F0502020204030204" pitchFamily="34" charset="0"/>
                          <a:ea typeface="Times New Roman" panose="02020603050405020304" pitchFamily="18" charset="0"/>
                          <a:cs typeface="Courier New" panose="02070309020205020404" pitchFamily="49" charset="0"/>
                        </a:rPr>
                        <a:t> I would also accept (d) as the correct answer, since the wording is unclear as to what the type of the array object is held in </a:t>
                      </a:r>
                      <a:r>
                        <a:rPr lang="en-US" sz="1600" baseline="0" dirty="0" smtClean="0">
                          <a:effectLst/>
                          <a:latin typeface="Courier New" panose="02070309020205020404" pitchFamily="49" charset="0"/>
                          <a:ea typeface="Times New Roman" panose="02020603050405020304" pitchFamily="18" charset="0"/>
                          <a:cs typeface="Courier New" panose="02070309020205020404" pitchFamily="49" charset="0"/>
                        </a:rPr>
                        <a:t>months</a:t>
                      </a:r>
                      <a:endParaRPr lang="en-US" sz="3200" dirty="0">
                        <a:effectLst/>
                        <a:latin typeface="Courier New" panose="02070309020205020404" pitchFamily="49" charset="0"/>
                        <a:ea typeface="Times New Roman" panose="02020603050405020304" pitchFamily="18" charset="0"/>
                        <a:cs typeface="Courier New" panose="02070309020205020404" pitchFamily="49" charset="0"/>
                      </a:endParaRPr>
                    </a:p>
                  </a:txBody>
                  <a:tcPr marL="68580" marR="68580"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a:t>
            </a:fld>
            <a:endParaRPr lang="en-CA"/>
          </a:p>
        </p:txBody>
      </p:sp>
      <p:sp>
        <p:nvSpPr>
          <p:cNvPr id="10" name="Oval 9"/>
          <p:cNvSpPr/>
          <p:nvPr/>
        </p:nvSpPr>
        <p:spPr>
          <a:xfrm>
            <a:off x="3797842" y="59379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981021" y="197091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981021" y="522920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8"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Tree>
    <p:extLst>
      <p:ext uri="{BB962C8B-B14F-4D97-AF65-F5344CB8AC3E}">
        <p14:creationId xmlns:p14="http://schemas.microsoft.com/office/powerpoint/2010/main" val="35110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Table 20"/>
          <p:cNvGraphicFramePr>
            <a:graphicFrameLocks noGrp="1"/>
          </p:cNvGraphicFramePr>
          <p:nvPr>
            <p:extLst>
              <p:ext uri="{D42A27DB-BD31-4B8C-83A1-F6EECF244321}">
                <p14:modId xmlns:p14="http://schemas.microsoft.com/office/powerpoint/2010/main" val="1270073407"/>
              </p:ext>
            </p:extLst>
          </p:nvPr>
        </p:nvGraphicFramePr>
        <p:xfrm>
          <a:off x="539552" y="476671"/>
          <a:ext cx="8280920" cy="5830367"/>
        </p:xfrm>
        <a:graphic>
          <a:graphicData uri="http://schemas.openxmlformats.org/drawingml/2006/table">
            <a:tbl>
              <a:tblPr firstRow="1" firstCol="1" bandRow="1"/>
              <a:tblGrid>
                <a:gridCol w="449577"/>
                <a:gridCol w="7831343"/>
              </a:tblGrid>
              <a:tr h="2344668">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8.</a:t>
                      </a: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Given an array loaded using   </a:t>
                      </a:r>
                      <a:r>
                        <a:rPr lang="en-US" sz="1600" dirty="0" err="1" smtClean="0">
                          <a:effectLst/>
                          <a:latin typeface="Courier New" panose="02070309020205020404" pitchFamily="49" charset="0"/>
                          <a:ea typeface="Times New Roman" panose="02020603050405020304" pitchFamily="18" charset="0"/>
                        </a:rPr>
                        <a:t>int</a:t>
                      </a:r>
                      <a:r>
                        <a:rPr lang="en-US" sz="1600" dirty="0" smtClean="0">
                          <a:effectLst/>
                          <a:latin typeface="Courier New" panose="02070309020205020404" pitchFamily="49" charset="0"/>
                          <a:ea typeface="Times New Roman" panose="02020603050405020304" pitchFamily="18" charset="0"/>
                        </a:rPr>
                        <a:t>[] </a:t>
                      </a:r>
                      <a:r>
                        <a:rPr lang="en-US" sz="1600" dirty="0" err="1">
                          <a:effectLst/>
                          <a:latin typeface="Courier New" panose="02070309020205020404" pitchFamily="49" charset="0"/>
                          <a:ea typeface="Times New Roman" panose="02020603050405020304" pitchFamily="18" charset="0"/>
                        </a:rPr>
                        <a:t>Ar</a:t>
                      </a:r>
                      <a:r>
                        <a:rPr lang="en-US" sz="1600" dirty="0">
                          <a:effectLst/>
                          <a:latin typeface="Courier New" panose="02070309020205020404" pitchFamily="49" charset="0"/>
                          <a:ea typeface="Times New Roman" panose="02020603050405020304" pitchFamily="18" charset="0"/>
                        </a:rPr>
                        <a:t> = {2,4,6,8,10};</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which one of the following statements successfully prints out each element of the array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counting</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i="1" dirty="0">
                          <a:effectLst/>
                          <a:latin typeface="Calibri" panose="020F0502020204030204" pitchFamily="34" charset="0"/>
                          <a:ea typeface="Times New Roman" panose="02020603050405020304" pitchFamily="18" charset="0"/>
                          <a:cs typeface="Courier New" panose="02070309020205020404" pitchFamily="49" charset="0"/>
                        </a:rPr>
                        <a:t>down</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from the largest value to the smallest?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for(</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x=Ar.length-1; x=0; 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err="1">
                          <a:effectLst/>
                          <a:latin typeface="Courier New" panose="02070309020205020404" pitchFamily="49" charset="0"/>
                          <a:ea typeface="Times New Roman" panose="02020603050405020304" pitchFamily="18" charset="0"/>
                        </a:rPr>
                        <a:t>System.out.println</a:t>
                      </a:r>
                      <a:r>
                        <a:rPr lang="en-US" sz="1600" dirty="0">
                          <a:effectLst/>
                          <a:latin typeface="Courier New" panose="02070309020205020404" pitchFamily="49" charset="0"/>
                          <a:ea typeface="Times New Roman" panose="02020603050405020304" pitchFamily="18" charset="0"/>
                        </a:rPr>
                        <a:t>(</a:t>
                      </a:r>
                      <a:r>
                        <a:rPr lang="en-US" sz="1600" dirty="0" err="1">
                          <a:effectLst/>
                          <a:latin typeface="Courier New" panose="02070309020205020404" pitchFamily="49" charset="0"/>
                          <a:ea typeface="Times New Roman" panose="02020603050405020304" pitchFamily="18" charset="0"/>
                        </a:rPr>
                        <a:t>Ar</a:t>
                      </a:r>
                      <a:r>
                        <a:rPr lang="en-US" sz="1600" dirty="0">
                          <a:effectLst/>
                          <a:latin typeface="Courier New" panose="02070309020205020404" pitchFamily="49" charset="0"/>
                          <a:ea typeface="Times New Roman" panose="02020603050405020304" pitchFamily="18" charset="0"/>
                        </a:rPr>
                        <a:t>[x]);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for(</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x=Ar.length-1; x&gt;0; x++) </a:t>
                      </a:r>
                      <a:r>
                        <a:rPr lang="en-US" sz="1600" dirty="0" err="1">
                          <a:effectLst/>
                          <a:latin typeface="Courier New" panose="02070309020205020404" pitchFamily="49" charset="0"/>
                          <a:ea typeface="Times New Roman" panose="02020603050405020304" pitchFamily="18" charset="0"/>
                        </a:rPr>
                        <a:t>System.out.println</a:t>
                      </a:r>
                      <a:r>
                        <a:rPr lang="en-US" sz="1600" dirty="0">
                          <a:effectLst/>
                          <a:latin typeface="Courier New" panose="02070309020205020404" pitchFamily="49" charset="0"/>
                          <a:ea typeface="Times New Roman" panose="02020603050405020304" pitchFamily="18" charset="0"/>
                        </a:rPr>
                        <a:t>(</a:t>
                      </a:r>
                      <a:r>
                        <a:rPr lang="en-US" sz="1600" dirty="0" err="1">
                          <a:effectLst/>
                          <a:latin typeface="Courier New" panose="02070309020205020404" pitchFamily="49" charset="0"/>
                          <a:ea typeface="Times New Roman" panose="02020603050405020304" pitchFamily="18" charset="0"/>
                        </a:rPr>
                        <a:t>Ar</a:t>
                      </a:r>
                      <a:r>
                        <a:rPr lang="en-US" sz="1600" dirty="0">
                          <a:effectLst/>
                          <a:latin typeface="Courier New" panose="02070309020205020404" pitchFamily="49" charset="0"/>
                          <a:ea typeface="Times New Roman" panose="02020603050405020304" pitchFamily="18" charset="0"/>
                        </a:rPr>
                        <a:t>[x]);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for(</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x=Ar.length-1; x &gt; 0; x--) </a:t>
                      </a:r>
                      <a:r>
                        <a:rPr lang="en-US" sz="1600" dirty="0" err="1">
                          <a:effectLst/>
                          <a:latin typeface="Courier New" panose="02070309020205020404" pitchFamily="49" charset="0"/>
                          <a:ea typeface="Times New Roman" panose="02020603050405020304" pitchFamily="18" charset="0"/>
                        </a:rPr>
                        <a:t>System.out.println</a:t>
                      </a:r>
                      <a:r>
                        <a:rPr lang="en-US" sz="1600" dirty="0">
                          <a:effectLst/>
                          <a:latin typeface="Courier New" panose="02070309020205020404" pitchFamily="49" charset="0"/>
                          <a:ea typeface="Times New Roman" panose="02020603050405020304" pitchFamily="18" charset="0"/>
                        </a:rPr>
                        <a:t>(</a:t>
                      </a:r>
                      <a:r>
                        <a:rPr lang="en-US" sz="1600" dirty="0" err="1">
                          <a:effectLst/>
                          <a:latin typeface="Courier New" panose="02070309020205020404" pitchFamily="49" charset="0"/>
                          <a:ea typeface="Times New Roman" panose="02020603050405020304" pitchFamily="18" charset="0"/>
                        </a:rPr>
                        <a:t>Ar</a:t>
                      </a:r>
                      <a:r>
                        <a:rPr lang="en-US" sz="1600" dirty="0">
                          <a:effectLst/>
                          <a:latin typeface="Courier New" panose="02070309020205020404" pitchFamily="49" charset="0"/>
                          <a:ea typeface="Times New Roman" panose="02020603050405020304" pitchFamily="18" charset="0"/>
                        </a:rPr>
                        <a:t>[x]);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for (</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x=Ar.length-1; x &gt; -1; 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err="1">
                          <a:effectLst/>
                          <a:latin typeface="Courier New" panose="02070309020205020404" pitchFamily="49" charset="0"/>
                          <a:ea typeface="Times New Roman" panose="02020603050405020304" pitchFamily="18" charset="0"/>
                        </a:rPr>
                        <a:t>System.out.println</a:t>
                      </a:r>
                      <a:r>
                        <a:rPr lang="en-US" sz="1600" dirty="0">
                          <a:effectLst/>
                          <a:latin typeface="Courier New" panose="02070309020205020404" pitchFamily="49" charset="0"/>
                          <a:ea typeface="Times New Roman" panose="02020603050405020304" pitchFamily="18" charset="0"/>
                        </a:rPr>
                        <a:t>(</a:t>
                      </a:r>
                      <a:r>
                        <a:rPr lang="en-US" sz="1600" dirty="0" err="1">
                          <a:effectLst/>
                          <a:latin typeface="Courier New" panose="02070309020205020404" pitchFamily="49" charset="0"/>
                          <a:ea typeface="Times New Roman" panose="02020603050405020304" pitchFamily="18" charset="0"/>
                        </a:rPr>
                        <a:t>Ar</a:t>
                      </a:r>
                      <a:r>
                        <a:rPr lang="en-US" sz="1600" dirty="0">
                          <a:effectLst/>
                          <a:latin typeface="Courier New" panose="02070309020205020404" pitchFamily="49" charset="0"/>
                          <a:ea typeface="Times New Roman" panose="02020603050405020304" pitchFamily="18" charset="0"/>
                        </a:rPr>
                        <a:t>[x]);</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r h="350726">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9.</a:t>
                      </a:r>
                      <a:endParaRPr lang="en-US" sz="180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a:txBody>
                    <a:bodyPr/>
                    <a:lstStyle/>
                    <a:p>
                      <a:pPr marL="0" marR="0">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TRUE</a:t>
                      </a:r>
                      <a:r>
                        <a:rPr lang="en-US" sz="160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a:effectLst/>
                          <a:latin typeface="Calibri" panose="020F0502020204030204" pitchFamily="34" charset="0"/>
                          <a:ea typeface="Times New Roman" panose="02020603050405020304" pitchFamily="18" charset="0"/>
                          <a:cs typeface="Courier New" panose="02070309020205020404" pitchFamily="49" charset="0"/>
                        </a:rPr>
                        <a:t>FALSE</a:t>
                      </a:r>
                      <a:r>
                        <a:rPr lang="en-US" sz="1600">
                          <a:effectLst/>
                          <a:latin typeface="Calibri" panose="020F0502020204030204" pitchFamily="34" charset="0"/>
                          <a:ea typeface="Times New Roman" panose="02020603050405020304" pitchFamily="18" charset="0"/>
                          <a:cs typeface="Courier New" panose="02070309020205020404" pitchFamily="49" charset="0"/>
                        </a:rPr>
                        <a:t> (b): you cannot inherit from a final class</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r h="552069">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10.</a:t>
                      </a:r>
                      <a:endParaRPr lang="en-US" sz="180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Which one of the following is </a:t>
                      </a:r>
                      <a:r>
                        <a:rPr lang="en-US" sz="1600" b="1" i="1" dirty="0">
                          <a:effectLst/>
                          <a:latin typeface="Calibri" panose="020F0502020204030204" pitchFamily="34" charset="0"/>
                          <a:ea typeface="Times New Roman" panose="02020603050405020304" pitchFamily="18" charset="0"/>
                          <a:cs typeface="Courier New" panose="02070309020205020404" pitchFamily="49" charset="0"/>
                        </a:rPr>
                        <a:t>NOT</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reference type in Java?</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alibri" panose="020F0502020204030204" pitchFamily="34" charset="0"/>
                          <a:ea typeface="Times New Roman" panose="02020603050405020304" pitchFamily="18" charset="0"/>
                          <a:cs typeface="Courier New" panose="02070309020205020404" pitchFamily="49" charset="0"/>
                        </a:rPr>
                        <a:t>an array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(b) a class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(c) an interface         (d) a String    </a:t>
                      </a:r>
                      <a:r>
                        <a:rPr lang="en-US" sz="1600" dirty="0" smtClean="0">
                          <a:effectLst/>
                          <a:latin typeface="Calibri" panose="020F0502020204030204" pitchFamily="34" charset="0"/>
                          <a:ea typeface="Times New Roman" panose="02020603050405020304" pitchFamily="18" charset="0"/>
                          <a:cs typeface="Courier New" panose="02070309020205020404" pitchFamily="49" charset="0"/>
                        </a:rPr>
                        <a:t>    </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(e) 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r h="344231">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11.</a:t>
                      </a:r>
                      <a:endParaRPr lang="en-US" sz="180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arrays are mutable objects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r h="552069">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12.</a:t>
                      </a:r>
                      <a:endParaRPr lang="en-US" sz="180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TRUE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(a) or </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FALSE</a:t>
                      </a:r>
                      <a:r>
                        <a:rPr lang="en-US" sz="1600" dirty="0">
                          <a:effectLst/>
                          <a:latin typeface="Calibri" panose="020F0502020204030204" pitchFamily="34" charset="0"/>
                          <a:ea typeface="Times New Roman" panose="02020603050405020304" pitchFamily="18" charset="0"/>
                          <a:cs typeface="Courier New" panose="02070309020205020404" pitchFamily="49" charset="0"/>
                        </a:rPr>
                        <a:t> (b):  The second (or middle) compartment of a UML class diagram may be omitted if the fields of that class are private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Courier New" panose="02070309020205020404" pitchFamily="49" charset="0"/>
                        </a:rPr>
                        <a:t> </a:t>
                      </a: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r h="968807">
                <a:tc gridSpan="2">
                  <a:txBody>
                    <a:bodyPr/>
                    <a:lstStyle/>
                    <a:p>
                      <a:pPr marL="0" marR="0" algn="ctr">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c hMerge="1">
                  <a:txBody>
                    <a:bodyPr/>
                    <a:lstStyle/>
                    <a:p>
                      <a:pPr marL="0" marR="0">
                        <a:spcBef>
                          <a:spcPts val="0"/>
                        </a:spcBef>
                        <a:spcAft>
                          <a:spcPts val="0"/>
                        </a:spcAft>
                      </a:pPr>
                      <a:endParaRPr lang="en-US" sz="1800" dirty="0">
                        <a:effectLst/>
                        <a:latin typeface="Times New Roman" panose="02020603050405020304" pitchFamily="18" charset="0"/>
                        <a:ea typeface="Times New Roman" panose="02020603050405020304" pitchFamily="18" charset="0"/>
                      </a:endParaRPr>
                    </a:p>
                  </a:txBody>
                  <a:tcPr marL="66578" marR="66578"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3</a:t>
            </a:fld>
            <a:endParaRPr lang="en-CA"/>
          </a:p>
        </p:txBody>
      </p:sp>
      <p:sp>
        <p:nvSpPr>
          <p:cNvPr id="14" name="Oval 13"/>
          <p:cNvSpPr/>
          <p:nvPr/>
        </p:nvSpPr>
        <p:spPr>
          <a:xfrm>
            <a:off x="1056385" y="227687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475656" y="316743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6687415" y="383386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1475656" y="424755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1475656" y="460116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Tree>
    <p:extLst>
      <p:ext uri="{BB962C8B-B14F-4D97-AF65-F5344CB8AC3E}">
        <p14:creationId xmlns:p14="http://schemas.microsoft.com/office/powerpoint/2010/main" val="11119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4</a:t>
            </a:fld>
            <a:endParaRPr lang="en-CA"/>
          </a:p>
        </p:txBody>
      </p:sp>
      <p:sp>
        <p:nvSpPr>
          <p:cNvPr id="14" name="Oval 13"/>
          <p:cNvSpPr/>
          <p:nvPr/>
        </p:nvSpPr>
        <p:spPr>
          <a:xfrm>
            <a:off x="1331640" y="908720"/>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639380" y="276543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191580" y="364502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1578650" y="5013176"/>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aphicFrame>
        <p:nvGraphicFramePr>
          <p:cNvPr id="2" name="Table 1"/>
          <p:cNvGraphicFramePr>
            <a:graphicFrameLocks noGrp="1"/>
          </p:cNvGraphicFramePr>
          <p:nvPr>
            <p:extLst>
              <p:ext uri="{D42A27DB-BD31-4B8C-83A1-F6EECF244321}">
                <p14:modId xmlns:p14="http://schemas.microsoft.com/office/powerpoint/2010/main" val="1429776335"/>
              </p:ext>
            </p:extLst>
          </p:nvPr>
        </p:nvGraphicFramePr>
        <p:xfrm>
          <a:off x="683568" y="476672"/>
          <a:ext cx="8004820" cy="5340032"/>
        </p:xfrm>
        <a:graphic>
          <a:graphicData uri="http://schemas.openxmlformats.org/drawingml/2006/table">
            <a:tbl>
              <a:tblPr firstRow="1" firstCol="1" bandRow="1"/>
              <a:tblGrid>
                <a:gridCol w="434588"/>
                <a:gridCol w="7570232"/>
              </a:tblGrid>
              <a:tr h="2253212">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13.</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Assume array1 and array2 are each arrays of integers having equal length.  Which one of the following is NOT a proper way to copy the contents of array2 into array1?</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effectLst/>
                          <a:latin typeface="Courier New" panose="02070309020205020404" pitchFamily="49" charset="0"/>
                          <a:ea typeface="Times New Roman" panose="02020603050405020304" pitchFamily="18" charset="0"/>
                        </a:rPr>
                        <a:t> </a:t>
                      </a:r>
                      <a:r>
                        <a:rPr lang="en-US" sz="1600" dirty="0">
                          <a:effectLst/>
                          <a:latin typeface="Courier New" panose="02070309020205020404" pitchFamily="49" charset="0"/>
                          <a:ea typeface="Times New Roman" panose="02020603050405020304" pitchFamily="18" charset="0"/>
                        </a:rPr>
                        <a:t>(a)   array1 = array2;</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ourier New" panose="02070309020205020404" pitchFamily="49" charset="0"/>
                          <a:ea typeface="Times New Roman" panose="02020603050405020304" pitchFamily="18" charset="0"/>
                        </a:rPr>
                        <a:t> (b)   array1 = array2.clone();  </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ourier New" panose="02070309020205020404" pitchFamily="49" charset="0"/>
                          <a:ea typeface="Times New Roman" panose="02020603050405020304" pitchFamily="18" charset="0"/>
                        </a:rPr>
                        <a:t> (c)   for (</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j = 0; j &lt; array2.length; </a:t>
                      </a:r>
                      <a:r>
                        <a:rPr lang="en-US" sz="1600" dirty="0" err="1">
                          <a:effectLst/>
                          <a:latin typeface="Courier New" panose="02070309020205020404" pitchFamily="49" charset="0"/>
                          <a:ea typeface="Times New Roman" panose="02020603050405020304" pitchFamily="18" charset="0"/>
                        </a:rPr>
                        <a:t>j</a:t>
                      </a:r>
                      <a:r>
                        <a:rPr lang="en-US" sz="1600" dirty="0" err="1" smtClean="0">
                          <a:effectLst/>
                          <a:latin typeface="Courier New" panose="02070309020205020404" pitchFamily="49" charset="0"/>
                          <a:ea typeface="Times New Roman" panose="02020603050405020304" pitchFamily="18" charset="0"/>
                        </a:rPr>
                        <a:t>++</a:t>
                      </a:r>
                      <a:r>
                        <a:rPr lang="en-US" sz="1600" dirty="0" smtClean="0">
                          <a:effectLst/>
                          <a:latin typeface="Courier New" panose="02070309020205020404" pitchFamily="49" charset="0"/>
                          <a:ea typeface="Times New Roman" panose="02020603050405020304" pitchFamily="18" charset="0"/>
                        </a:rPr>
                        <a:t>){</a:t>
                      </a:r>
                    </a:p>
                    <a:p>
                      <a:pPr marL="0" marR="0">
                        <a:spcBef>
                          <a:spcPts val="0"/>
                        </a:spcBef>
                        <a:spcAft>
                          <a:spcPts val="0"/>
                        </a:spcAft>
                      </a:pPr>
                      <a:r>
                        <a:rPr lang="en-US" sz="1600" dirty="0" smtClean="0">
                          <a:effectLst/>
                          <a:latin typeface="Courier New" panose="02070309020205020404" pitchFamily="49" charset="0"/>
                          <a:ea typeface="Times New Roman" panose="02020603050405020304" pitchFamily="18" charset="0"/>
                        </a:rPr>
                        <a:t>         array1[j</a:t>
                      </a:r>
                      <a:r>
                        <a:rPr lang="en-US" sz="1600" dirty="0">
                          <a:effectLst/>
                          <a:latin typeface="Courier New" panose="02070309020205020404" pitchFamily="49" charset="0"/>
                          <a:ea typeface="Times New Roman" panose="02020603050405020304" pitchFamily="18" charset="0"/>
                        </a:rPr>
                        <a:t>] = array2[j];}</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ourier New" panose="02070309020205020404" pitchFamily="49" charset="0"/>
                          <a:ea typeface="Times New Roman" panose="02020603050405020304" pitchFamily="18" charset="0"/>
                        </a:rPr>
                        <a:t> (d)   </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j=0;</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ourier New" panose="02070309020205020404" pitchFamily="49" charset="0"/>
                          <a:ea typeface="Times New Roman" panose="02020603050405020304" pitchFamily="18" charset="0"/>
                        </a:rPr>
                        <a:t>       for (</a:t>
                      </a:r>
                      <a:r>
                        <a:rPr lang="en-US" sz="1600" dirty="0" err="1">
                          <a:effectLst/>
                          <a:latin typeface="Courier New" panose="02070309020205020404" pitchFamily="49" charset="0"/>
                          <a:ea typeface="Times New Roman" panose="02020603050405020304" pitchFamily="18" charset="0"/>
                        </a:rPr>
                        <a:t>int</a:t>
                      </a:r>
                      <a:r>
                        <a:rPr lang="en-US" sz="1600" dirty="0">
                          <a:effectLst/>
                          <a:latin typeface="Courier New" panose="02070309020205020404" pitchFamily="49" charset="0"/>
                          <a:ea typeface="Times New Roman" panose="02020603050405020304" pitchFamily="18" charset="0"/>
                        </a:rPr>
                        <a:t> </a:t>
                      </a:r>
                      <a:r>
                        <a:rPr lang="en-US" sz="1600" dirty="0" err="1">
                          <a:effectLst/>
                          <a:latin typeface="Courier New" panose="02070309020205020404" pitchFamily="49" charset="0"/>
                          <a:ea typeface="Times New Roman" panose="02020603050405020304" pitchFamily="18" charset="0"/>
                        </a:rPr>
                        <a:t>thisInt</a:t>
                      </a:r>
                      <a:r>
                        <a:rPr lang="en-US" sz="1600" dirty="0">
                          <a:effectLst/>
                          <a:latin typeface="Courier New" panose="02070309020205020404" pitchFamily="49" charset="0"/>
                          <a:ea typeface="Times New Roman" panose="02020603050405020304" pitchFamily="18" charset="0"/>
                        </a:rPr>
                        <a:t>: array2){array1[</a:t>
                      </a:r>
                      <a:r>
                        <a:rPr lang="en-US" sz="1600" dirty="0" err="1">
                          <a:effectLst/>
                          <a:latin typeface="Courier New" panose="02070309020205020404" pitchFamily="49" charset="0"/>
                          <a:ea typeface="Times New Roman" panose="02020603050405020304" pitchFamily="18" charset="0"/>
                        </a:rPr>
                        <a:t>j++</a:t>
                      </a:r>
                      <a:r>
                        <a:rPr lang="en-US" sz="1600" dirty="0">
                          <a:effectLst/>
                          <a:latin typeface="Courier New" panose="02070309020205020404" pitchFamily="49" charset="0"/>
                          <a:ea typeface="Times New Roman" panose="02020603050405020304" pitchFamily="18" charset="0"/>
                        </a:rPr>
                        <a:t>] = </a:t>
                      </a:r>
                      <a:r>
                        <a:rPr lang="en-US" sz="1600" dirty="0" err="1">
                          <a:effectLst/>
                          <a:latin typeface="Courier New" panose="02070309020205020404" pitchFamily="49" charset="0"/>
                          <a:ea typeface="Times New Roman" panose="02020603050405020304" pitchFamily="18" charset="0"/>
                        </a:rPr>
                        <a:t>thisInt</a:t>
                      </a:r>
                      <a:r>
                        <a:rPr lang="en-US" sz="1600" dirty="0">
                          <a:effectLst/>
                          <a:latin typeface="Courier New" panose="02070309020205020404" pitchFamily="49"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effectLst/>
                          <a:latin typeface="Courier New" panose="02070309020205020404" pitchFamily="49" charset="0"/>
                          <a:ea typeface="Times New Roman" panose="02020603050405020304" pitchFamily="18" charset="0"/>
                        </a:rPr>
                        <a:t> (e)   none of the above</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381724">
                <a:tc>
                  <a:txBody>
                    <a:bodyPr/>
                    <a:lstStyle/>
                    <a:p>
                      <a:pPr marL="0" marR="0" algn="ctr">
                        <a:spcBef>
                          <a:spcPts val="0"/>
                        </a:spcBef>
                        <a:spcAft>
                          <a:spcPts val="0"/>
                        </a:spcAft>
                      </a:pPr>
                      <a:r>
                        <a:rPr lang="en-US" sz="1800" b="1" dirty="0">
                          <a:effectLst/>
                          <a:latin typeface="Calibri" panose="020F0502020204030204" pitchFamily="34" charset="0"/>
                          <a:ea typeface="Times New Roman" panose="02020603050405020304" pitchFamily="18" charset="0"/>
                          <a:cs typeface="Courier New" panose="02070309020205020404" pitchFamily="49" charset="0"/>
                        </a:rPr>
                        <a:t>14</a:t>
                      </a:r>
                      <a:r>
                        <a:rPr lang="en-US" sz="1600" b="1" dirty="0">
                          <a:effectLst/>
                          <a:latin typeface="Calibri" panose="020F0502020204030204" pitchFamily="34" charset="0"/>
                          <a:ea typeface="Times New Roman" panose="02020603050405020304" pitchFamily="18" charset="0"/>
                          <a:cs typeface="Courier New" panose="02070309020205020404" pitchFamily="49" charset="0"/>
                        </a:rPr>
                        <a:t>.</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you cannot define one class within another.</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7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1872208">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15.</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When </a:t>
                      </a:r>
                      <a:r>
                        <a:rPr lang="en-US" sz="1600" dirty="0">
                          <a:effectLst/>
                          <a:latin typeface="Courier New" panose="02070309020205020404" pitchFamily="49" charset="0"/>
                          <a:ea typeface="Times New Roman" panose="02020603050405020304" pitchFamily="18" charset="0"/>
                        </a:rPr>
                        <a:t>public static void main(String[] </a:t>
                      </a:r>
                      <a:r>
                        <a:rPr lang="en-US" sz="1600" dirty="0" err="1">
                          <a:effectLst/>
                          <a:latin typeface="Courier New" panose="02070309020205020404" pitchFamily="49" charset="0"/>
                          <a:ea typeface="Times New Roman" panose="02020603050405020304" pitchFamily="18" charset="0"/>
                        </a:rPr>
                        <a:t>args</a:t>
                      </a:r>
                      <a:r>
                        <a:rPr lang="en-US" sz="1600" dirty="0">
                          <a:effectLst/>
                          <a:latin typeface="Courier New" panose="02070309020205020404" pitchFamily="49" charset="0"/>
                          <a:ea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is written in a UML class diagram, it will appear as:</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smtClean="0">
                          <a:effectLst/>
                          <a:latin typeface="Courier New" panose="02070309020205020404" pitchFamily="49" charset="0"/>
                          <a:ea typeface="Times New Roman" panose="02020603050405020304" pitchFamily="18" charset="0"/>
                          <a:cs typeface="Courier New" panose="02070309020205020404" pitchFamily="49" charset="0"/>
                        </a:rPr>
                        <a:t>(a)</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a:t>
                      </a:r>
                      <a:r>
                        <a:rPr lang="en-US" sz="1600" u="sng" dirty="0" smtClean="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smtClean="0">
                          <a:effectLst/>
                          <a:latin typeface="Courier New" panose="02070309020205020404" pitchFamily="49" charset="0"/>
                          <a:ea typeface="Times New Roman" panose="02020603050405020304" pitchFamily="18" charset="0"/>
                          <a:cs typeface="Calibri" panose="020F0502020204030204" pitchFamily="34" charset="0"/>
                        </a:rPr>
                        <a:t>(</a:t>
                      </a:r>
                      <a:r>
                        <a:rPr lang="en-US" sz="1600" dirty="0" err="1" smtClean="0">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Wingdings" panose="05000000000000000000" pitchFamily="2" charset="2"/>
                        <a:buAutoNum type="alphaLcParenBoth" startAt="2"/>
                      </a:pPr>
                      <a:r>
                        <a:rPr lang="en-US" sz="1600" dirty="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startAt="2"/>
                      </a:pPr>
                      <a:r>
                        <a:rPr lang="en-US" sz="1600" dirty="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err="1">
                          <a:effectLst/>
                          <a:latin typeface="Courier New" panose="02070309020205020404" pitchFamily="49" charset="0"/>
                          <a:ea typeface="Times New Roman" panose="02020603050405020304" pitchFamily="18" charset="0"/>
                          <a:cs typeface="Calibri" panose="020F0502020204030204" pitchFamily="34" charset="0"/>
                        </a:rPr>
                        <a:t>args</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String[]): void</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startAt="2"/>
                      </a:pPr>
                      <a:r>
                        <a:rPr lang="en-US" sz="1600" dirty="0">
                          <a:effectLst/>
                          <a:latin typeface="Courier New" panose="02070309020205020404" pitchFamily="49" charset="0"/>
                          <a:ea typeface="Times New Roman" panose="02020603050405020304" pitchFamily="18" charset="0"/>
                          <a:cs typeface="Calibri" panose="020F0502020204030204" pitchFamily="34" charset="0"/>
                        </a:rPr>
                        <a:t>+</a:t>
                      </a:r>
                      <a:r>
                        <a:rPr lang="en-US" sz="1600" u="sng" dirty="0">
                          <a:effectLst/>
                          <a:latin typeface="Courier New" panose="02070309020205020404" pitchFamily="49" charset="0"/>
                          <a:ea typeface="Times New Roman" panose="02020603050405020304" pitchFamily="18" charset="0"/>
                          <a:cs typeface="Calibri" panose="020F0502020204030204" pitchFamily="34" charset="0"/>
                        </a:rPr>
                        <a:t>main</a:t>
                      </a:r>
                      <a:r>
                        <a:rPr lang="en-US" sz="1600" dirty="0">
                          <a:effectLst/>
                          <a:latin typeface="Courier New" panose="02070309020205020404" pitchFamily="49" charset="0"/>
                          <a:ea typeface="Times New Roman" panose="02020603050405020304" pitchFamily="18" charset="0"/>
                          <a:cs typeface="Calibri" panose="020F0502020204030204" pitchFamily="34" charset="0"/>
                        </a:rPr>
                        <a:t>(): void</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a:p>
                      <a:pPr marL="342900" marR="0" lvl="0" indent="-342900">
                        <a:spcBef>
                          <a:spcPts val="0"/>
                        </a:spcBef>
                        <a:spcAft>
                          <a:spcPts val="0"/>
                        </a:spcAft>
                        <a:buFont typeface="Times New Roman" panose="02020603050405020304" pitchFamily="18" charset="0"/>
                        <a:buAutoNum type="alphaLcParenBoth" startAt="2"/>
                      </a:pPr>
                      <a:r>
                        <a:rPr lang="en-US" sz="1600" dirty="0">
                          <a:effectLst/>
                          <a:latin typeface="Courier New" panose="02070309020205020404" pitchFamily="49" charset="0"/>
                          <a:ea typeface="Times New Roman" panose="02020603050405020304" pitchFamily="18" charset="0"/>
                          <a:cs typeface="Calibri" panose="020F0502020204030204" pitchFamily="34" charset="0"/>
                        </a:rPr>
                        <a:t>none of the above</a:t>
                      </a:r>
                      <a:endParaRPr lang="en-US" sz="1800" dirty="0">
                        <a:effectLst/>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endParaRPr lang="en-US" sz="9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481269">
                <a:tc>
                  <a:txBody>
                    <a:bodyPr/>
                    <a:lstStyle/>
                    <a:p>
                      <a:pPr marL="0" marR="0" algn="ctr">
                        <a:spcBef>
                          <a:spcPts val="0"/>
                        </a:spcBef>
                        <a:spcAft>
                          <a:spcPts val="0"/>
                        </a:spcAft>
                      </a:pPr>
                      <a:r>
                        <a:rPr lang="en-US" sz="1800" b="1">
                          <a:effectLst/>
                          <a:latin typeface="Calibri" panose="020F0502020204030204" pitchFamily="34" charset="0"/>
                          <a:ea typeface="Times New Roman" panose="02020603050405020304" pitchFamily="18" charset="0"/>
                          <a:cs typeface="Courier New" panose="02070309020205020404" pitchFamily="49" charset="0"/>
                        </a:rPr>
                        <a:t>16.</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It is not absolutely necessary to use @Override when overriding abstract methods, since signature differences between the superclass and subclass will be detected automatically by Eclipse.</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bl>
          </a:graphicData>
        </a:graphic>
      </p:graphicFrame>
    </p:spTree>
    <p:extLst>
      <p:ext uri="{BB962C8B-B14F-4D97-AF65-F5344CB8AC3E}">
        <p14:creationId xmlns:p14="http://schemas.microsoft.com/office/powerpoint/2010/main" val="173114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p:cNvGraphicFramePr>
            <a:graphicFrameLocks noChangeAspect="1"/>
          </p:cNvGraphicFramePr>
          <p:nvPr>
            <p:extLst>
              <p:ext uri="{D42A27DB-BD31-4B8C-83A1-F6EECF244321}">
                <p14:modId xmlns:p14="http://schemas.microsoft.com/office/powerpoint/2010/main" val="2246478214"/>
              </p:ext>
            </p:extLst>
          </p:nvPr>
        </p:nvGraphicFramePr>
        <p:xfrm>
          <a:off x="442761" y="476672"/>
          <a:ext cx="8245627" cy="5256584"/>
        </p:xfrm>
        <a:graphic>
          <a:graphicData uri="http://schemas.openxmlformats.org/presentationml/2006/ole">
            <mc:AlternateContent xmlns:mc="http://schemas.openxmlformats.org/markup-compatibility/2006">
              <mc:Choice xmlns:v="urn:schemas-microsoft-com:vml" Requires="v">
                <p:oleObj spid="_x0000_s6175" name="Document" r:id="rId3" imgW="6322568" imgH="3969354" progId="Word.Document.12">
                  <p:embed/>
                </p:oleObj>
              </mc:Choice>
              <mc:Fallback>
                <p:oleObj name="Document" r:id="rId3" imgW="6322568" imgH="3969354" progId="Word.Document.12">
                  <p:embed/>
                  <p:pic>
                    <p:nvPicPr>
                      <p:cNvPr id="0" name=""/>
                      <p:cNvPicPr/>
                      <p:nvPr/>
                    </p:nvPicPr>
                    <p:blipFill>
                      <a:blip r:embed="rId4"/>
                      <a:stretch>
                        <a:fillRect/>
                      </a:stretch>
                    </p:blipFill>
                    <p:spPr>
                      <a:xfrm>
                        <a:off x="442761" y="476672"/>
                        <a:ext cx="8245627" cy="5256584"/>
                      </a:xfrm>
                      <a:prstGeom prst="rect">
                        <a:avLst/>
                      </a:prstGeom>
                    </p:spPr>
                  </p:pic>
                </p:oleObj>
              </mc:Fallback>
            </mc:AlternateContent>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5</a:t>
            </a:fld>
            <a:endParaRPr lang="en-CA"/>
          </a:p>
        </p:txBody>
      </p:sp>
      <p:sp>
        <p:nvSpPr>
          <p:cNvPr id="14" name="Oval 13"/>
          <p:cNvSpPr/>
          <p:nvPr/>
        </p:nvSpPr>
        <p:spPr>
          <a:xfrm>
            <a:off x="1191580" y="98072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191580" y="2447783"/>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3925090" y="434717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1349570" y="4797152"/>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1330842" y="519491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6151" name="Group 11"/>
          <p:cNvGrpSpPr>
            <a:grpSpLocks/>
          </p:cNvGrpSpPr>
          <p:nvPr/>
        </p:nvGrpSpPr>
        <p:grpSpPr bwMode="auto">
          <a:xfrm>
            <a:off x="239713" y="6350"/>
            <a:ext cx="771525" cy="142875"/>
            <a:chOff x="0" y="0"/>
            <a:chExt cx="7715" cy="1428"/>
          </a:xfrm>
        </p:grpSpPr>
      </p:grpSp>
      <p:grpSp>
        <p:nvGrpSpPr>
          <p:cNvPr id="6148" name="Group 14"/>
          <p:cNvGrpSpPr>
            <a:grpSpLocks/>
          </p:cNvGrpSpPr>
          <p:nvPr/>
        </p:nvGrpSpPr>
        <p:grpSpPr bwMode="auto">
          <a:xfrm>
            <a:off x="236538" y="6350"/>
            <a:ext cx="771525" cy="142875"/>
            <a:chOff x="0" y="0"/>
            <a:chExt cx="7715" cy="1428"/>
          </a:xfrm>
        </p:grpSpPr>
      </p:grpSp>
      <p:grpSp>
        <p:nvGrpSpPr>
          <p:cNvPr id="6145" name="Group 17"/>
          <p:cNvGrpSpPr>
            <a:grpSpLocks/>
          </p:cNvGrpSpPr>
          <p:nvPr/>
        </p:nvGrpSpPr>
        <p:grpSpPr bwMode="auto">
          <a:xfrm>
            <a:off x="190500" y="6350"/>
            <a:ext cx="809625" cy="171450"/>
            <a:chOff x="0" y="476"/>
            <a:chExt cx="8096" cy="1714"/>
          </a:xfrm>
        </p:grpSpPr>
      </p:grpSp>
      <p:grpSp>
        <p:nvGrpSpPr>
          <p:cNvPr id="6161" name="Group 17"/>
          <p:cNvGrpSpPr>
            <a:grpSpLocks/>
          </p:cNvGrpSpPr>
          <p:nvPr/>
        </p:nvGrpSpPr>
        <p:grpSpPr bwMode="auto">
          <a:xfrm>
            <a:off x="239713" y="6350"/>
            <a:ext cx="771525" cy="142875"/>
            <a:chOff x="0" y="0"/>
            <a:chExt cx="7715" cy="1428"/>
          </a:xfrm>
        </p:grpSpPr>
      </p:grpSp>
      <p:grpSp>
        <p:nvGrpSpPr>
          <p:cNvPr id="6158" name="Group 14"/>
          <p:cNvGrpSpPr>
            <a:grpSpLocks/>
          </p:cNvGrpSpPr>
          <p:nvPr/>
        </p:nvGrpSpPr>
        <p:grpSpPr bwMode="auto">
          <a:xfrm>
            <a:off x="236538" y="6350"/>
            <a:ext cx="771525" cy="142875"/>
            <a:chOff x="0" y="0"/>
            <a:chExt cx="7715" cy="1428"/>
          </a:xfrm>
        </p:grpSpPr>
      </p:grpSp>
      <p:grpSp>
        <p:nvGrpSpPr>
          <p:cNvPr id="6155" name="Group 11"/>
          <p:cNvGrpSpPr>
            <a:grpSpLocks/>
          </p:cNvGrpSpPr>
          <p:nvPr/>
        </p:nvGrpSpPr>
        <p:grpSpPr bwMode="auto">
          <a:xfrm>
            <a:off x="190500" y="6350"/>
            <a:ext cx="809625" cy="171450"/>
            <a:chOff x="0" y="476"/>
            <a:chExt cx="8096" cy="1714"/>
          </a:xfrm>
        </p:grpSpPr>
      </p:grpSp>
    </p:spTree>
    <p:extLst>
      <p:ext uri="{BB962C8B-B14F-4D97-AF65-F5344CB8AC3E}">
        <p14:creationId xmlns:p14="http://schemas.microsoft.com/office/powerpoint/2010/main" val="252335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178918511"/>
              </p:ext>
            </p:extLst>
          </p:nvPr>
        </p:nvGraphicFramePr>
        <p:xfrm>
          <a:off x="635632" y="340819"/>
          <a:ext cx="8004820" cy="5289506"/>
        </p:xfrm>
        <a:graphic>
          <a:graphicData uri="http://schemas.openxmlformats.org/drawingml/2006/table">
            <a:tbl>
              <a:tblPr firstRow="1" firstCol="1" bandRow="1"/>
              <a:tblGrid>
                <a:gridCol w="434588"/>
                <a:gridCol w="7570232"/>
              </a:tblGrid>
              <a:tr h="576762">
                <a:tc>
                  <a:txBody>
                    <a:bodyPr/>
                    <a:lstStyle/>
                    <a:p>
                      <a:pPr marL="0" marR="0" algn="ctr">
                        <a:spcBef>
                          <a:spcPts val="0"/>
                        </a:spcBef>
                        <a:spcAft>
                          <a:spcPts val="0"/>
                        </a:spcAft>
                      </a:pPr>
                      <a:r>
                        <a:rPr lang="en-US" sz="1600" b="1" dirty="0">
                          <a:effectLst/>
                          <a:latin typeface="Calibri" panose="020F0502020204030204" pitchFamily="34" charset="0"/>
                          <a:ea typeface="Times New Roman" panose="02020603050405020304" pitchFamily="18" charset="0"/>
                          <a:cs typeface="Courier New" panose="02070309020205020404" pitchFamily="49" charset="0"/>
                        </a:rPr>
                        <a:t>22.</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Which abstract JavaFX class contains the methods required to organize the ‘children’ in its subclasses?</a:t>
                      </a:r>
                      <a:endParaRPr lang="en-US" sz="18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dirty="0">
                          <a:effectLst/>
                          <a:latin typeface="Courier New" panose="02070309020205020404" pitchFamily="49" charset="0"/>
                          <a:ea typeface="Times New Roman" panose="02020603050405020304" pitchFamily="18" charset="0"/>
                        </a:rPr>
                        <a:t>Node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a:t>
                      </a:r>
                      <a:r>
                        <a:rPr lang="en-US" sz="1600" dirty="0">
                          <a:effectLst/>
                          <a:latin typeface="Courier New" panose="02070309020205020404" pitchFamily="49" charset="0"/>
                          <a:ea typeface="Times New Roman" panose="02020603050405020304" pitchFamily="18" charset="0"/>
                        </a:rPr>
                        <a:t>Control</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(c)  </a:t>
                      </a:r>
                      <a:r>
                        <a:rPr lang="en-US" sz="1600" dirty="0">
                          <a:effectLst/>
                          <a:latin typeface="Courier New" panose="02070309020205020404" pitchFamily="49" charset="0"/>
                          <a:ea typeface="Times New Roman" panose="02020603050405020304" pitchFamily="18" charset="0"/>
                        </a:rPr>
                        <a:t>Pane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(d) </a:t>
                      </a:r>
                      <a:r>
                        <a:rPr lang="en-US" sz="1600" dirty="0">
                          <a:effectLst/>
                          <a:latin typeface="Courier New" panose="02070309020205020404" pitchFamily="49" charset="0"/>
                          <a:ea typeface="Times New Roman" panose="02020603050405020304" pitchFamily="18" charset="0"/>
                        </a:rPr>
                        <a:t>Parent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(e) none of the above</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154058">
                <a:tc>
                  <a:txBody>
                    <a:bodyPr/>
                    <a:lstStyle/>
                    <a:p>
                      <a:pPr marL="0" marR="0" algn="ctr">
                        <a:spcBef>
                          <a:spcPts val="0"/>
                        </a:spcBef>
                        <a:spcAft>
                          <a:spcPts val="0"/>
                        </a:spcAft>
                      </a:pPr>
                      <a:r>
                        <a:rPr lang="en-US" sz="600" b="1">
                          <a:effectLst/>
                          <a:latin typeface="Calibri" panose="020F0502020204030204" pitchFamily="34" charset="0"/>
                          <a:ea typeface="Times New Roman" panose="02020603050405020304" pitchFamily="18" charset="0"/>
                          <a:cs typeface="Courier New" panose="02070309020205020404" pitchFamily="49" charset="0"/>
                        </a:rPr>
                        <a:t> </a:t>
                      </a:r>
                      <a:endParaRPr lang="en-US" sz="105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6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05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504056">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23</a:t>
                      </a:r>
                      <a:r>
                        <a:rPr lang="en-US" sz="1800" b="1">
                          <a:effectLst/>
                          <a:latin typeface="Calibri" panose="020F0502020204030204" pitchFamily="34" charset="0"/>
                          <a:ea typeface="Times New Roman" panose="02020603050405020304" pitchFamily="18" charset="0"/>
                          <a:cs typeface="Courier New" panose="02070309020205020404" pitchFamily="49" charset="0"/>
                        </a:rPr>
                        <a:t>.</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TRUE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(a) or </a:t>
                      </a:r>
                      <a:r>
                        <a:rPr lang="en-US" sz="1600" b="1" dirty="0">
                          <a:effectLst/>
                          <a:latin typeface="Calibri" panose="020F0502020204030204" pitchFamily="34" charset="0"/>
                          <a:ea typeface="Times New Roman" panose="02020603050405020304" pitchFamily="18" charset="0"/>
                          <a:cs typeface="Times New Roman" panose="02020603050405020304" pitchFamily="18" charset="0"/>
                        </a:rPr>
                        <a:t>FALSE</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(b): An inner class can only have a single method.</a:t>
                      </a:r>
                      <a:endParaRPr lang="en-US"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3168352">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24.</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a:effectLst/>
                          <a:latin typeface="Calibri" panose="020F0502020204030204" pitchFamily="34" charset="0"/>
                          <a:ea typeface="Times New Roman" panose="02020603050405020304" pitchFamily="18" charset="0"/>
                          <a:cs typeface="Times New Roman" panose="02020603050405020304" pitchFamily="18" charset="0"/>
                        </a:rPr>
                        <a:t>Which one of the following statements best describes what the </a:t>
                      </a:r>
                      <a:r>
                        <a:rPr lang="en-US" sz="1600">
                          <a:effectLst/>
                          <a:latin typeface="Courier New" panose="02070309020205020404" pitchFamily="49" charset="0"/>
                          <a:ea typeface="Times New Roman" panose="02020603050405020304" pitchFamily="18" charset="0"/>
                        </a:rPr>
                        <a:t>copyOf</a:t>
                      </a:r>
                      <a:r>
                        <a:rPr lang="en-US" sz="1600">
                          <a:effectLst/>
                          <a:latin typeface="Calibri" panose="020F0502020204030204" pitchFamily="34" charset="0"/>
                          <a:ea typeface="Times New Roman" panose="02020603050405020304" pitchFamily="18" charset="0"/>
                          <a:cs typeface="Times New Roman" panose="02020603050405020304" pitchFamily="18" charset="0"/>
                        </a:rPr>
                        <a:t> method does?</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a:effectLst/>
                        <a:latin typeface="Times New Roman" panose="02020603050405020304" pitchFamily="18" charset="0"/>
                        <a:ea typeface="Times New Roman" panose="02020603050405020304" pitchFamily="18" charset="0"/>
                      </a:endParaRPr>
                    </a:p>
                    <a:p>
                      <a:pPr marL="0" marR="0" algn="ctr">
                        <a:spcBef>
                          <a:spcPts val="0"/>
                        </a:spcBef>
                        <a:spcAft>
                          <a:spcPts val="0"/>
                        </a:spcAft>
                      </a:pPr>
                      <a:r>
                        <a:rPr lang="en-US" sz="1600">
                          <a:effectLst/>
                          <a:latin typeface="Courier New" panose="02070309020205020404" pitchFamily="49" charset="0"/>
                          <a:ea typeface="Times New Roman" panose="02020603050405020304" pitchFamily="18" charset="0"/>
                        </a:rPr>
                        <a:t>+</a:t>
                      </a:r>
                      <a:r>
                        <a:rPr lang="en-US" sz="1600" u="sng">
                          <a:effectLst/>
                          <a:latin typeface="Courier New" panose="02070309020205020404" pitchFamily="49" charset="0"/>
                          <a:ea typeface="Times New Roman" panose="02020603050405020304" pitchFamily="18" charset="0"/>
                        </a:rPr>
                        <a:t>copyOf</a:t>
                      </a:r>
                      <a:r>
                        <a:rPr lang="en-US" sz="1600">
                          <a:effectLst/>
                          <a:latin typeface="Courier New" panose="02070309020205020404" pitchFamily="49" charset="0"/>
                          <a:ea typeface="Times New Roman" panose="02020603050405020304" pitchFamily="18" charset="0"/>
                        </a:rPr>
                        <a:t>(original: T[], newLength: int): &lt;T&gt; T[]</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a:effectLst/>
                          <a:latin typeface="Courier New" panose="02070309020205020404" pitchFamily="49" charset="0"/>
                          <a:ea typeface="Times New Roman" panose="02020603050405020304" pitchFamily="18" charset="0"/>
                        </a:rPr>
                        <a:t>copyOf</a:t>
                      </a:r>
                      <a:r>
                        <a:rPr lang="en-US" sz="1600">
                          <a:effectLst/>
                          <a:latin typeface="Calibri" panose="020F0502020204030204" pitchFamily="34" charset="0"/>
                          <a:ea typeface="Times New Roman" panose="02020603050405020304" pitchFamily="18" charset="0"/>
                          <a:cs typeface="Times New Roman" panose="02020603050405020304" pitchFamily="18" charset="0"/>
                        </a:rPr>
                        <a:t> is a public method that </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a:effectLst/>
                          <a:latin typeface="Calibri" panose="020F0502020204030204" pitchFamily="34" charset="0"/>
                          <a:ea typeface="Times New Roman" panose="02020603050405020304" pitchFamily="18" charset="0"/>
                          <a:cs typeface="Times New Roman" panose="02020603050405020304" pitchFamily="18" charset="0"/>
                        </a:rPr>
                        <a:t>copies an array of data type </a:t>
                      </a:r>
                      <a:r>
                        <a:rPr lang="en-US" sz="1600">
                          <a:effectLst/>
                          <a:latin typeface="Courier New" panose="02070309020205020404" pitchFamily="49" charset="0"/>
                          <a:ea typeface="Times New Roman" panose="02020603050405020304" pitchFamily="18" charset="0"/>
                        </a:rPr>
                        <a:t>original</a:t>
                      </a:r>
                      <a:r>
                        <a:rPr lang="en-US" sz="1600">
                          <a:effectLst/>
                          <a:latin typeface="Calibri" panose="020F0502020204030204" pitchFamily="34" charset="0"/>
                          <a:ea typeface="Times New Roman" panose="02020603050405020304" pitchFamily="18" charset="0"/>
                          <a:cs typeface="Times New Roman" panose="02020603050405020304" pitchFamily="18" charset="0"/>
                        </a:rPr>
                        <a:t> and returns </a:t>
                      </a:r>
                      <a:r>
                        <a:rPr lang="en-US" sz="1600">
                          <a:effectLst/>
                          <a:latin typeface="Courier New" panose="02070309020205020404" pitchFamily="49" charset="0"/>
                          <a:ea typeface="Times New Roman" panose="02020603050405020304" pitchFamily="18" charset="0"/>
                        </a:rPr>
                        <a:t>newLength</a:t>
                      </a:r>
                      <a:r>
                        <a:rPr lang="en-US" sz="1600">
                          <a:effectLst/>
                          <a:latin typeface="Calibri" panose="020F0502020204030204" pitchFamily="34" charset="0"/>
                          <a:ea typeface="Times New Roman" panose="02020603050405020304" pitchFamily="18" charset="0"/>
                          <a:cs typeface="Times New Roman" panose="02020603050405020304" pitchFamily="18" charset="0"/>
                        </a:rPr>
                        <a:t> values of type </a:t>
                      </a:r>
                      <a:r>
                        <a:rPr lang="en-US" sz="1600">
                          <a:effectLst/>
                          <a:latin typeface="Courier New" panose="02070309020205020404" pitchFamily="49" charset="0"/>
                          <a:ea typeface="Times New Roman" panose="02020603050405020304" pitchFamily="18" charset="0"/>
                        </a:rPr>
                        <a:t>original</a:t>
                      </a:r>
                      <a:endParaRPr lang="en-US" sz="180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a:effectLst/>
                          <a:latin typeface="Calibri" panose="020F0502020204030204" pitchFamily="34" charset="0"/>
                          <a:ea typeface="Times New Roman" panose="02020603050405020304" pitchFamily="18" charset="0"/>
                          <a:cs typeface="Times New Roman" panose="02020603050405020304" pitchFamily="18" charset="0"/>
                        </a:rPr>
                        <a:t>copies an array of data type </a:t>
                      </a:r>
                      <a:r>
                        <a:rPr lang="en-US" sz="1600">
                          <a:effectLst/>
                          <a:latin typeface="Courier New" panose="02070309020205020404" pitchFamily="49" charset="0"/>
                          <a:ea typeface="Times New Roman" panose="02020603050405020304" pitchFamily="18" charset="0"/>
                        </a:rPr>
                        <a:t>T</a:t>
                      </a:r>
                      <a:r>
                        <a:rPr lang="en-US" sz="1600">
                          <a:effectLst/>
                          <a:latin typeface="Calibri" panose="020F0502020204030204" pitchFamily="34" charset="0"/>
                          <a:ea typeface="Times New Roman" panose="02020603050405020304" pitchFamily="18" charset="0"/>
                          <a:cs typeface="Times New Roman" panose="02020603050405020304" pitchFamily="18" charset="0"/>
                        </a:rPr>
                        <a:t> and returns </a:t>
                      </a:r>
                      <a:r>
                        <a:rPr lang="en-US" sz="1600">
                          <a:effectLst/>
                          <a:latin typeface="Courier New" panose="02070309020205020404" pitchFamily="49" charset="0"/>
                          <a:ea typeface="Times New Roman" panose="02020603050405020304" pitchFamily="18" charset="0"/>
                        </a:rPr>
                        <a:t>newLength </a:t>
                      </a:r>
                      <a:r>
                        <a:rPr lang="en-US" sz="1600">
                          <a:effectLst/>
                          <a:latin typeface="Calibri" panose="020F0502020204030204" pitchFamily="34" charset="0"/>
                          <a:ea typeface="Times New Roman" panose="02020603050405020304" pitchFamily="18" charset="0"/>
                          <a:cs typeface="Times New Roman" panose="02020603050405020304" pitchFamily="18" charset="0"/>
                        </a:rPr>
                        <a:t>values of type </a:t>
                      </a:r>
                      <a:r>
                        <a:rPr lang="en-US" sz="1600">
                          <a:effectLst/>
                          <a:latin typeface="Courier New" panose="02070309020205020404" pitchFamily="49" charset="0"/>
                          <a:ea typeface="Times New Roman" panose="02020603050405020304" pitchFamily="18" charset="0"/>
                        </a:rPr>
                        <a:t>T</a:t>
                      </a:r>
                      <a:endParaRPr lang="en-US" sz="180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a:effectLst/>
                          <a:latin typeface="Calibri" panose="020F0502020204030204" pitchFamily="34" charset="0"/>
                          <a:ea typeface="Times New Roman" panose="02020603050405020304" pitchFamily="18" charset="0"/>
                          <a:cs typeface="Times New Roman" panose="02020603050405020304" pitchFamily="18" charset="0"/>
                        </a:rPr>
                        <a:t>copies </a:t>
                      </a:r>
                      <a:r>
                        <a:rPr lang="en-US" sz="1600">
                          <a:effectLst/>
                          <a:latin typeface="Courier New" panose="02070309020205020404" pitchFamily="49" charset="0"/>
                          <a:ea typeface="Times New Roman" panose="02020603050405020304" pitchFamily="18" charset="0"/>
                        </a:rPr>
                        <a:t>newLength </a:t>
                      </a:r>
                      <a:r>
                        <a:rPr lang="en-US" sz="1600">
                          <a:effectLst/>
                          <a:latin typeface="Calibri" panose="020F0502020204030204" pitchFamily="34" charset="0"/>
                          <a:ea typeface="Times New Roman" panose="02020603050405020304" pitchFamily="18" charset="0"/>
                          <a:cs typeface="Times New Roman" panose="02020603050405020304" pitchFamily="18" charset="0"/>
                        </a:rPr>
                        <a:t>elements of the array </a:t>
                      </a:r>
                      <a:r>
                        <a:rPr lang="en-US" sz="1600">
                          <a:effectLst/>
                          <a:latin typeface="Courier New" panose="02070309020205020404" pitchFamily="49" charset="0"/>
                          <a:ea typeface="Times New Roman" panose="02020603050405020304" pitchFamily="18" charset="0"/>
                        </a:rPr>
                        <a:t>T[]</a:t>
                      </a:r>
                      <a:r>
                        <a:rPr lang="en-US" sz="1600">
                          <a:effectLst/>
                          <a:latin typeface="Calibri" panose="020F0502020204030204" pitchFamily="34" charset="0"/>
                          <a:ea typeface="Times New Roman" panose="02020603050405020304" pitchFamily="18" charset="0"/>
                          <a:cs typeface="Times New Roman" panose="02020603050405020304" pitchFamily="18" charset="0"/>
                        </a:rPr>
                        <a:t> back to the same array</a:t>
                      </a:r>
                      <a:endParaRPr lang="en-US" sz="180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a:effectLst/>
                          <a:latin typeface="Calibri" panose="020F0502020204030204" pitchFamily="34" charset="0"/>
                          <a:ea typeface="Times New Roman" panose="02020603050405020304" pitchFamily="18" charset="0"/>
                          <a:cs typeface="Times New Roman" panose="02020603050405020304" pitchFamily="18" charset="0"/>
                        </a:rPr>
                        <a:t>returns </a:t>
                      </a:r>
                      <a:r>
                        <a:rPr lang="en-US" sz="1600">
                          <a:effectLst/>
                          <a:latin typeface="Courier New" panose="02070309020205020404" pitchFamily="49" charset="0"/>
                          <a:ea typeface="Times New Roman" panose="02020603050405020304" pitchFamily="18" charset="0"/>
                        </a:rPr>
                        <a:t>newLength</a:t>
                      </a:r>
                      <a:r>
                        <a:rPr lang="en-US" sz="1600">
                          <a:effectLst/>
                          <a:latin typeface="Calibri" panose="020F0502020204030204" pitchFamily="34" charset="0"/>
                          <a:ea typeface="Times New Roman" panose="02020603050405020304" pitchFamily="18" charset="0"/>
                          <a:cs typeface="Times New Roman" panose="02020603050405020304" pitchFamily="18" charset="0"/>
                        </a:rPr>
                        <a:t> elements of whatever kind of array is passed as the first parameter, as specified in the </a:t>
                      </a:r>
                      <a:r>
                        <a:rPr lang="en-US" sz="1600">
                          <a:effectLst/>
                          <a:latin typeface="Courier New" panose="02070309020205020404" pitchFamily="49" charset="0"/>
                          <a:ea typeface="Times New Roman" panose="02020603050405020304" pitchFamily="18" charset="0"/>
                        </a:rPr>
                        <a:t>&lt;T&gt;</a:t>
                      </a:r>
                      <a:r>
                        <a:rPr lang="en-US" sz="1600">
                          <a:effectLst/>
                          <a:latin typeface="Calibri" panose="020F0502020204030204" pitchFamily="34" charset="0"/>
                          <a:ea typeface="Times New Roman" panose="02020603050405020304" pitchFamily="18" charset="0"/>
                          <a:cs typeface="Times New Roman" panose="02020603050405020304" pitchFamily="18" charset="0"/>
                        </a:rPr>
                        <a:t> notation</a:t>
                      </a:r>
                      <a:endParaRPr lang="en-US" sz="180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mj-lt"/>
                        <a:buAutoNum type="alphaLcParenBoth"/>
                      </a:pPr>
                      <a:r>
                        <a:rPr lang="en-US" sz="1600">
                          <a:effectLst/>
                          <a:latin typeface="Calibri" panose="020F0502020204030204" pitchFamily="34" charset="0"/>
                          <a:ea typeface="Times New Roman" panose="02020603050405020304" pitchFamily="18" charset="0"/>
                          <a:cs typeface="Times New Roman" panose="02020603050405020304" pitchFamily="18" charset="0"/>
                        </a:rPr>
                        <a:t>none of the above</a:t>
                      </a:r>
                      <a:endParaRPr lang="en-US" sz="180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50">
                          <a:effectLst/>
                          <a:latin typeface="Calibri" panose="020F0502020204030204" pitchFamily="34" charset="0"/>
                          <a:ea typeface="Times New Roman" panose="02020603050405020304" pitchFamily="18" charset="0"/>
                          <a:cs typeface="Times New Roman" panose="02020603050405020304" pitchFamily="18" charset="0"/>
                        </a:rPr>
                        <a:t> </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r h="576762">
                <a:tc>
                  <a:txBody>
                    <a:bodyPr/>
                    <a:lstStyle/>
                    <a:p>
                      <a:pPr marL="0" marR="0" algn="ctr">
                        <a:spcBef>
                          <a:spcPts val="0"/>
                        </a:spcBef>
                        <a:spcAft>
                          <a:spcPts val="0"/>
                        </a:spcAft>
                      </a:pPr>
                      <a:r>
                        <a:rPr lang="en-US" sz="1600" b="1">
                          <a:effectLst/>
                          <a:latin typeface="Calibri" panose="020F0502020204030204" pitchFamily="34" charset="0"/>
                          <a:ea typeface="Times New Roman" panose="02020603050405020304" pitchFamily="18" charset="0"/>
                          <a:cs typeface="Courier New" panose="02070309020205020404" pitchFamily="49" charset="0"/>
                        </a:rPr>
                        <a:t>25. </a:t>
                      </a:r>
                      <a:endParaRPr lang="en-US" sz="180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c>
                  <a:txBody>
                    <a:bodyPr/>
                    <a:lstStyle/>
                    <a:p>
                      <a:pPr marL="0" marR="0">
                        <a:spcBef>
                          <a:spcPts val="0"/>
                        </a:spcBef>
                        <a:spcAft>
                          <a:spcPts val="0"/>
                        </a:spcAft>
                      </a:pP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In the </a:t>
                      </a:r>
                      <a:r>
                        <a:rPr lang="en-US" sz="1600" dirty="0" err="1">
                          <a:effectLst/>
                          <a:latin typeface="Courier New" panose="02070309020205020404" pitchFamily="49" charset="0"/>
                          <a:ea typeface="Times New Roman" panose="02020603050405020304" pitchFamily="18" charset="0"/>
                        </a:rPr>
                        <a:t>copyOf</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declaration in the previous question, </a:t>
                      </a:r>
                      <a:r>
                        <a:rPr lang="en-US" sz="1600" dirty="0">
                          <a:effectLst/>
                          <a:latin typeface="Courier New" panose="02070309020205020404" pitchFamily="49" charset="0"/>
                          <a:ea typeface="Times New Roman" panose="02020603050405020304" pitchFamily="18" charset="0"/>
                        </a:rPr>
                        <a:t>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 is referred to as the</a:t>
                      </a:r>
                      <a:endParaRPr lang="en-US" sz="1800" dirty="0">
                        <a:effectLst/>
                        <a:latin typeface="Times New Roman" panose="02020603050405020304" pitchFamily="18" charset="0"/>
                        <a:ea typeface="Times New Roman" panose="02020603050405020304" pitchFamily="18" charset="0"/>
                      </a:endParaRPr>
                    </a:p>
                    <a:p>
                      <a:pPr marL="342900" marR="0" indent="-342900">
                        <a:spcBef>
                          <a:spcPts val="0"/>
                        </a:spcBef>
                        <a:spcAft>
                          <a:spcPts val="0"/>
                        </a:spcAft>
                        <a:buAutoNum type="alphaLcParenBoth"/>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general </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type       (b) generic type        (c) class type       (d)  parameterized type      </a:t>
                      </a:r>
                      <a:endParaRPr lang="en-US" sz="1600" dirty="0" smtClean="0">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0">
                        <a:spcBef>
                          <a:spcPts val="0"/>
                        </a:spcBef>
                        <a:spcAft>
                          <a:spcPts val="0"/>
                        </a:spcAft>
                        <a:buNone/>
                      </a:pPr>
                      <a:r>
                        <a:rPr lang="en-US" sz="1600" dirty="0" smtClean="0">
                          <a:effectLst/>
                          <a:latin typeface="Calibri" panose="020F0502020204030204" pitchFamily="34" charset="0"/>
                          <a:ea typeface="Times New Roman" panose="02020603050405020304" pitchFamily="18" charset="0"/>
                          <a:cs typeface="Times New Roman" panose="02020603050405020304" pitchFamily="18" charset="0"/>
                        </a:rPr>
                        <a:t>(</a:t>
                      </a:r>
                      <a:r>
                        <a:rPr lang="en-US" sz="1600" dirty="0">
                          <a:effectLst/>
                          <a:latin typeface="Calibri" panose="020F0502020204030204" pitchFamily="34" charset="0"/>
                          <a:ea typeface="Times New Roman" panose="02020603050405020304" pitchFamily="18" charset="0"/>
                          <a:cs typeface="Times New Roman" panose="02020603050405020304" pitchFamily="18" charset="0"/>
                        </a:rPr>
                        <a:t>e) none of the above</a:t>
                      </a:r>
                      <a:endParaRPr lang="en-US" sz="1800" dirty="0">
                        <a:effectLst/>
                        <a:latin typeface="Times New Roman" panose="02020603050405020304" pitchFamily="18" charset="0"/>
                        <a:ea typeface="Times New Roman" panose="02020603050405020304" pitchFamily="18" charset="0"/>
                      </a:endParaRPr>
                    </a:p>
                  </a:txBody>
                  <a:tcPr marL="68580" marR="68580" marT="0" marB="0">
                    <a:lnL>
                      <a:noFill/>
                    </a:lnL>
                    <a:lnR>
                      <a:noFill/>
                    </a:lnR>
                    <a:lnT>
                      <a:noFill/>
                    </a:lnT>
                    <a:lnB>
                      <a:noFill/>
                    </a:lnB>
                  </a:tcPr>
                </a:tc>
              </a:tr>
            </a:tbl>
          </a:graphicData>
        </a:graphic>
      </p:graphicFrame>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6</a:t>
            </a:fld>
            <a:endParaRPr lang="en-CA"/>
          </a:p>
        </p:txBody>
      </p:sp>
      <p:sp>
        <p:nvSpPr>
          <p:cNvPr id="14" name="Oval 13"/>
          <p:cNvSpPr/>
          <p:nvPr/>
        </p:nvSpPr>
        <p:spPr>
          <a:xfrm>
            <a:off x="5364088" y="76470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2591636" y="1156955"/>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1043608" y="3861048"/>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2753726" y="5085184"/>
            <a:ext cx="360040" cy="3600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Tree>
    <p:extLst>
      <p:ext uri="{BB962C8B-B14F-4D97-AF65-F5344CB8AC3E}">
        <p14:creationId xmlns:p14="http://schemas.microsoft.com/office/powerpoint/2010/main" val="2629686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7</a:t>
            </a:fld>
            <a:endParaRPr lang="en-CA"/>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2" name="Rectangle 6"/>
          <p:cNvSpPr>
            <a:spLocks noChangeArrowheads="1"/>
          </p:cNvSpPr>
          <p:nvPr/>
        </p:nvSpPr>
        <p:spPr bwMode="auto">
          <a:xfrm>
            <a:off x="611560" y="344408"/>
            <a:ext cx="7920880" cy="53091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6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Part B: </a:t>
            </a:r>
            <a:r>
              <a:rPr kumimoji="0" lang="en-US" altLang="en-US" sz="18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Terminology – worth 1 mark each</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FILL IN THE SINGLE </a:t>
            </a:r>
            <a:r>
              <a:rPr kumimoji="0" lang="en-US" altLang="en-US" sz="1400" b="1" i="0" u="sng"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BEST</a:t>
            </a:r>
            <a:r>
              <a:rPr kumimoji="0" lang="en-US" altLang="en-US" sz="14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ANSWER—ONE WORD OR SYMBOL IN THE EACH SPACE PROVIDED BELOW.</a:t>
            </a:r>
            <a:endParaRPr kumimoji="0" lang="en-US" altLang="en-US" sz="700" b="0" i="0" u="none" strike="noStrike" cap="none" normalizeH="0" baseline="0" dirty="0" smtClean="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USE ONE WORD ONLY IN EACH SPACE</a:t>
            </a:r>
            <a:r>
              <a:rPr kumimoji="0" lang="en-US" altLang="en-US" sz="16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t>
            </a:r>
            <a:r>
              <a:rPr kumimoji="0" lang="en-US" altLang="en-US" sz="20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DO NOT USE ACRONYMS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dirty="0">
              <a:latin typeface="Calibri" panose="020F0502020204030204" pitchFamily="34" charset="0"/>
              <a:ea typeface="Times New Roman" panose="02020603050405020304" pitchFamily="18" charset="0"/>
              <a:cs typeface="Calibri" panose="020F0502020204030204" pitchFamily="34" charset="0"/>
            </a:endParaRPr>
          </a:p>
          <a:p>
            <a:pPr marL="0" marR="0">
              <a:spcBef>
                <a:spcPts val="0"/>
              </a:spcBef>
              <a:spcAft>
                <a:spcPts val="0"/>
              </a:spcAft>
            </a:pPr>
            <a:r>
              <a:rPr lang="en-US" sz="1600" b="1" dirty="0" smtClean="0">
                <a:latin typeface="Calibri" panose="020F0502020204030204" pitchFamily="34" charset="0"/>
                <a:ea typeface="Times New Roman" panose="02020603050405020304" pitchFamily="18" charset="0"/>
                <a:cs typeface="Times New Roman" panose="02020603050405020304" pitchFamily="18" charset="0"/>
              </a:rPr>
              <a:t>26</a:t>
            </a:r>
            <a:r>
              <a:rPr lang="en-US" sz="1600" b="1" dirty="0">
                <a:latin typeface="Calibri" panose="020F0502020204030204" pitchFamily="34" charset="0"/>
                <a:ea typeface="Times New Roman" panose="02020603050405020304" pitchFamily="18" charset="0"/>
                <a:cs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Times New Roman" panose="02020603050405020304" pitchFamily="18" charset="0"/>
              </a:rPr>
              <a:t> A ______________________ can be thought of as a sequence of data flowing through memory.</a:t>
            </a:r>
            <a:endParaRPr lang="en-US" sz="1600" dirty="0">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smtClean="0">
              <a:ln>
                <a:noFill/>
              </a:ln>
              <a:solidFill>
                <a:schemeClr val="tx1"/>
              </a:solidFill>
              <a:effectLst/>
            </a:endParaRPr>
          </a:p>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Times New Roman" panose="02020603050405020304" pitchFamily="18" charset="0"/>
              </a:rPr>
              <a:t>27.</a:t>
            </a:r>
            <a:r>
              <a:rPr lang="en-US" sz="1600" dirty="0">
                <a:latin typeface="Calibri" panose="020F0502020204030204" pitchFamily="34" charset="0"/>
                <a:ea typeface="Times New Roman" panose="02020603050405020304" pitchFamily="18" charset="0"/>
                <a:cs typeface="Times New Roman" panose="02020603050405020304" pitchFamily="18" charset="0"/>
              </a:rPr>
              <a:t>  After an object has been instantiated, setting its value to __________ invokes garbage collection </a:t>
            </a:r>
            <a:endParaRPr lang="en-US" sz="1600" dirty="0">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smtClean="0">
              <a:ln>
                <a:noFill/>
              </a:ln>
              <a:solidFill>
                <a:schemeClr val="tx1"/>
              </a:solidFill>
              <a:effectLst/>
            </a:endParaRPr>
          </a:p>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Times New Roman" panose="02020603050405020304" pitchFamily="18" charset="0"/>
              </a:rPr>
              <a:t>28.</a:t>
            </a:r>
            <a:r>
              <a:rPr lang="en-US" sz="1600" dirty="0">
                <a:latin typeface="Calibri" panose="020F0502020204030204" pitchFamily="34" charset="0"/>
                <a:ea typeface="Times New Roman" panose="02020603050405020304" pitchFamily="18" charset="0"/>
                <a:cs typeface="Times New Roman" panose="02020603050405020304" pitchFamily="18" charset="0"/>
              </a:rPr>
              <a:t> A   _________________ constructor is a special kind of constructor that takes an instance of </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an object </a:t>
            </a:r>
            <a:r>
              <a:rPr lang="en-US" sz="1600" dirty="0">
                <a:latin typeface="Calibri" panose="020F0502020204030204" pitchFamily="34" charset="0"/>
                <a:ea typeface="Times New Roman" panose="02020603050405020304" pitchFamily="18" charset="0"/>
                <a:cs typeface="Times New Roman" panose="02020603050405020304" pitchFamily="18" charset="0"/>
              </a:rPr>
              <a:t>as an input parameter and creates a new reproduction of it.</a:t>
            </a:r>
            <a:endParaRPr lang="en-US" sz="1600" dirty="0">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smtClean="0">
              <a:ln>
                <a:noFill/>
              </a:ln>
              <a:solidFill>
                <a:schemeClr val="tx1"/>
              </a:solidFill>
              <a:effectLst/>
            </a:endParaRPr>
          </a:p>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Times New Roman" panose="02020603050405020304" pitchFamily="18" charset="0"/>
              </a:rPr>
              <a:t>29.</a:t>
            </a:r>
            <a:r>
              <a:rPr lang="en-US" sz="1600" dirty="0">
                <a:latin typeface="Calibri" panose="020F0502020204030204" pitchFamily="34" charset="0"/>
                <a:ea typeface="Times New Roman" panose="02020603050405020304" pitchFamily="18" charset="0"/>
                <a:cs typeface="Times New Roman" panose="02020603050405020304" pitchFamily="18" charset="0"/>
              </a:rPr>
              <a:t>   ______________________ is a fundamental OOP feature that allows a variable of a superclass </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type </a:t>
            </a:r>
            <a:r>
              <a:rPr lang="en-US" sz="1600" dirty="0">
                <a:latin typeface="Calibri" panose="020F0502020204030204" pitchFamily="34" charset="0"/>
                <a:ea typeface="Times New Roman" panose="02020603050405020304" pitchFamily="18" charset="0"/>
                <a:cs typeface="Times New Roman" panose="02020603050405020304" pitchFamily="18" charset="0"/>
              </a:rPr>
              <a:t>to be used to store or pass a subclass object</a:t>
            </a:r>
            <a:endParaRPr lang="en-US" sz="1600" dirty="0">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smtClean="0">
              <a:ln>
                <a:noFill/>
              </a:ln>
              <a:solidFill>
                <a:schemeClr val="tx1"/>
              </a:solidFill>
              <a:effectLst/>
            </a:endParaRPr>
          </a:p>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Times New Roman" panose="02020603050405020304" pitchFamily="18" charset="0"/>
              </a:rPr>
              <a:t>30.</a:t>
            </a:r>
            <a:r>
              <a:rPr lang="en-US" sz="1600" dirty="0">
                <a:latin typeface="Calibri" panose="020F0502020204030204" pitchFamily="34" charset="0"/>
                <a:ea typeface="Times New Roman" panose="02020603050405020304" pitchFamily="18" charset="0"/>
                <a:cs typeface="Times New Roman" panose="02020603050405020304" pitchFamily="18" charset="0"/>
              </a:rPr>
              <a:t>  A ________________________  ___________________________ uses the </a:t>
            </a:r>
            <a:r>
              <a:rPr lang="en-US" sz="1600" dirty="0">
                <a:latin typeface="Courier New" panose="02070309020205020404" pitchFamily="49" charset="0"/>
                <a:ea typeface="Times New Roman" panose="02020603050405020304" pitchFamily="18" charset="0"/>
              </a:rPr>
              <a:t>-&gt;</a:t>
            </a:r>
            <a:r>
              <a:rPr lang="en-US" sz="1600" dirty="0">
                <a:latin typeface="Calibri" panose="020F0502020204030204" pitchFamily="34" charset="0"/>
                <a:ea typeface="Times New Roman" panose="02020603050405020304" pitchFamily="18" charset="0"/>
                <a:cs typeface="Times New Roman" panose="02020603050405020304" pitchFamily="18" charset="0"/>
              </a:rPr>
              <a:t> notation to specify </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what </a:t>
            </a:r>
            <a:r>
              <a:rPr lang="en-US" sz="1600" dirty="0">
                <a:latin typeface="Calibri" panose="020F0502020204030204" pitchFamily="34" charset="0"/>
                <a:ea typeface="Times New Roman" panose="02020603050405020304" pitchFamily="18" charset="0"/>
                <a:cs typeface="Times New Roman" panose="02020603050405020304" pitchFamily="18" charset="0"/>
              </a:rPr>
              <a:t>code will be executed when a particular </a:t>
            </a:r>
            <a:r>
              <a:rPr lang="en-US" sz="1600" dirty="0" err="1">
                <a:latin typeface="Courier New" panose="02070309020205020404" pitchFamily="49" charset="0"/>
                <a:ea typeface="Times New Roman" panose="02020603050405020304" pitchFamily="18" charset="0"/>
              </a:rPr>
              <a:t>ActionEvent</a:t>
            </a:r>
            <a:r>
              <a:rPr lang="en-US" sz="1600" dirty="0">
                <a:latin typeface="Calibri" panose="020F0502020204030204" pitchFamily="34" charset="0"/>
                <a:ea typeface="Times New Roman" panose="02020603050405020304" pitchFamily="18" charset="0"/>
                <a:cs typeface="Times New Roman" panose="02020603050405020304" pitchFamily="18" charset="0"/>
              </a:rPr>
              <a:t> occurs.</a:t>
            </a:r>
            <a:endParaRPr lang="en-US" sz="1600" dirty="0">
              <a:latin typeface="Times New Roman" panose="02020603050405020304" pitchFamily="18"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5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R="0">
              <a:lnSpc>
                <a:spcPct val="200000"/>
              </a:lnSpc>
              <a:spcBef>
                <a:spcPts val="0"/>
              </a:spcBef>
              <a:spcAft>
                <a:spcPts val="0"/>
              </a:spcAft>
            </a:pPr>
            <a:r>
              <a:rPr lang="en-US" sz="1600" b="1" dirty="0" smtClean="0">
                <a:latin typeface="Calibri" panose="020F0502020204030204" pitchFamily="34" charset="0"/>
                <a:ea typeface="Times New Roman" panose="02020603050405020304" pitchFamily="18" charset="0"/>
                <a:cs typeface="Times New Roman" panose="02020603050405020304" pitchFamily="18" charset="0"/>
              </a:rPr>
              <a:t>31</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 Java’s </a:t>
            </a:r>
            <a:r>
              <a:rPr lang="en-US" sz="1600" dirty="0">
                <a:latin typeface="Calibri" panose="020F0502020204030204" pitchFamily="34" charset="0"/>
                <a:ea typeface="Times New Roman" panose="02020603050405020304" pitchFamily="18" charset="0"/>
                <a:cs typeface="Times New Roman" panose="02020603050405020304" pitchFamily="18" charset="0"/>
              </a:rPr>
              <a:t>4 levels of access protection include </a:t>
            </a:r>
            <a:r>
              <a:rPr lang="en-US" sz="1600" dirty="0">
                <a:latin typeface="Courier New" panose="02070309020205020404" pitchFamily="49" charset="0"/>
                <a:ea typeface="Times New Roman" panose="02020603050405020304" pitchFamily="18" charset="0"/>
              </a:rPr>
              <a:t>private</a:t>
            </a:r>
            <a:r>
              <a:rPr lang="en-US" sz="1600" dirty="0">
                <a:latin typeface="Calibri" panose="020F0502020204030204" pitchFamily="34" charset="0"/>
                <a:ea typeface="Times New Roman" panose="02020603050405020304" pitchFamily="18" charset="0"/>
                <a:cs typeface="Times New Roman" panose="02020603050405020304" pitchFamily="18" charset="0"/>
              </a:rPr>
              <a:t>, </a:t>
            </a:r>
            <a:r>
              <a:rPr lang="en-US" sz="1600" dirty="0">
                <a:latin typeface="Courier New" panose="02070309020205020404" pitchFamily="49" charset="0"/>
                <a:ea typeface="Times New Roman" panose="02020603050405020304" pitchFamily="18" charset="0"/>
              </a:rPr>
              <a:t>protected</a:t>
            </a:r>
            <a:r>
              <a:rPr lang="en-US" sz="1600" dirty="0">
                <a:latin typeface="Calibri" panose="020F0502020204030204" pitchFamily="34" charset="0"/>
                <a:ea typeface="Times New Roman" panose="02020603050405020304" pitchFamily="18" charset="0"/>
                <a:cs typeface="Times New Roman" panose="02020603050405020304" pitchFamily="18" charset="0"/>
              </a:rPr>
              <a:t>, </a:t>
            </a:r>
            <a:r>
              <a:rPr lang="en-US" sz="1600" dirty="0">
                <a:latin typeface="Courier New" panose="02070309020205020404" pitchFamily="49" charset="0"/>
                <a:ea typeface="Times New Roman" panose="02020603050405020304" pitchFamily="18" charset="0"/>
              </a:rPr>
              <a:t>public</a:t>
            </a:r>
            <a:r>
              <a:rPr lang="en-US" sz="1600" dirty="0">
                <a:latin typeface="Calibri" panose="020F0502020204030204" pitchFamily="34" charset="0"/>
                <a:ea typeface="Times New Roman" panose="02020603050405020304" pitchFamily="18" charset="0"/>
                <a:cs typeface="Times New Roman" panose="02020603050405020304" pitchFamily="18" charset="0"/>
              </a:rPr>
              <a:t> and </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   </a:t>
            </a:r>
          </a:p>
          <a:p>
            <a:pPr marR="0">
              <a:lnSpc>
                <a:spcPct val="200000"/>
              </a:lnSpc>
              <a:spcBef>
                <a:spcPts val="0"/>
              </a:spcBef>
              <a:spcAft>
                <a:spcPts val="0"/>
              </a:spcAft>
            </a:pPr>
            <a:r>
              <a:rPr lang="en-US" sz="1600" dirty="0">
                <a:latin typeface="Calibri" panose="020F0502020204030204" pitchFamily="34" charset="0"/>
                <a:ea typeface="Times New Roman" panose="02020603050405020304" pitchFamily="18" charset="0"/>
                <a:cs typeface="Times New Roman" panose="02020603050405020304" pitchFamily="18" charset="0"/>
              </a:rPr>
              <a:t> </a:t>
            </a:r>
            <a:r>
              <a:rPr lang="en-US" sz="1600" dirty="0" smtClean="0">
                <a:latin typeface="Calibri" panose="020F0502020204030204" pitchFamily="34" charset="0"/>
                <a:ea typeface="Times New Roman" panose="02020603050405020304" pitchFamily="18" charset="0"/>
                <a:cs typeface="Times New Roman" panose="02020603050405020304" pitchFamily="18" charset="0"/>
              </a:rPr>
              <a:t>    ______________</a:t>
            </a:r>
            <a:endParaRPr lang="en-US" sz="1600" dirty="0">
              <a:effectLst/>
              <a:latin typeface="Times New Roman" panose="02020603050405020304" pitchFamily="18" charset="0"/>
              <a:ea typeface="Times New Roman" panose="02020603050405020304" pitchFamily="18" charset="0"/>
            </a:endParaRPr>
          </a:p>
        </p:txBody>
      </p:sp>
      <p:sp>
        <p:nvSpPr>
          <p:cNvPr id="15" name="TextBox 14"/>
          <p:cNvSpPr txBox="1"/>
          <p:nvPr/>
        </p:nvSpPr>
        <p:spPr>
          <a:xfrm>
            <a:off x="1203521" y="1370470"/>
            <a:ext cx="2304256" cy="400110"/>
          </a:xfrm>
          <a:prstGeom prst="rect">
            <a:avLst/>
          </a:prstGeom>
          <a:noFill/>
        </p:spPr>
        <p:txBody>
          <a:bodyPr wrap="square" rtlCol="0">
            <a:spAutoFit/>
          </a:bodyPr>
          <a:lstStyle/>
          <a:p>
            <a:pPr algn="ctr"/>
            <a:r>
              <a:rPr lang="en-US" sz="2000" i="1" dirty="0" smtClean="0"/>
              <a:t>stream</a:t>
            </a:r>
            <a:endParaRPr lang="en-US" sz="2000" i="1" dirty="0"/>
          </a:p>
        </p:txBody>
      </p:sp>
      <p:sp>
        <p:nvSpPr>
          <p:cNvPr id="17" name="TextBox 16"/>
          <p:cNvSpPr txBox="1"/>
          <p:nvPr/>
        </p:nvSpPr>
        <p:spPr>
          <a:xfrm>
            <a:off x="5148064" y="1988840"/>
            <a:ext cx="2304256" cy="400110"/>
          </a:xfrm>
          <a:prstGeom prst="rect">
            <a:avLst/>
          </a:prstGeom>
          <a:noFill/>
        </p:spPr>
        <p:txBody>
          <a:bodyPr wrap="square" rtlCol="0">
            <a:spAutoFit/>
          </a:bodyPr>
          <a:lstStyle/>
          <a:p>
            <a:pPr algn="ctr"/>
            <a:r>
              <a:rPr lang="en-US" sz="2000" i="1" dirty="0" smtClean="0"/>
              <a:t>null</a:t>
            </a:r>
            <a:endParaRPr lang="en-US" sz="2000" i="1" dirty="0"/>
          </a:p>
        </p:txBody>
      </p:sp>
      <p:sp>
        <p:nvSpPr>
          <p:cNvPr id="18" name="TextBox 17"/>
          <p:cNvSpPr txBox="1"/>
          <p:nvPr/>
        </p:nvSpPr>
        <p:spPr>
          <a:xfrm>
            <a:off x="971600" y="2564245"/>
            <a:ext cx="2304256" cy="400110"/>
          </a:xfrm>
          <a:prstGeom prst="rect">
            <a:avLst/>
          </a:prstGeom>
          <a:noFill/>
        </p:spPr>
        <p:txBody>
          <a:bodyPr wrap="square" rtlCol="0">
            <a:spAutoFit/>
          </a:bodyPr>
          <a:lstStyle/>
          <a:p>
            <a:pPr algn="ctr"/>
            <a:r>
              <a:rPr lang="en-US" sz="2000" i="1" dirty="0" smtClean="0"/>
              <a:t>copy</a:t>
            </a:r>
            <a:endParaRPr lang="en-US" sz="2000" i="1" dirty="0"/>
          </a:p>
        </p:txBody>
      </p:sp>
      <p:sp>
        <p:nvSpPr>
          <p:cNvPr id="19" name="TextBox 18"/>
          <p:cNvSpPr txBox="1"/>
          <p:nvPr/>
        </p:nvSpPr>
        <p:spPr>
          <a:xfrm>
            <a:off x="971600" y="3204910"/>
            <a:ext cx="2304256" cy="400110"/>
          </a:xfrm>
          <a:prstGeom prst="rect">
            <a:avLst/>
          </a:prstGeom>
          <a:noFill/>
        </p:spPr>
        <p:txBody>
          <a:bodyPr wrap="square" rtlCol="0">
            <a:spAutoFit/>
          </a:bodyPr>
          <a:lstStyle/>
          <a:p>
            <a:pPr algn="ctr"/>
            <a:r>
              <a:rPr lang="en-US" sz="2000" i="1" dirty="0" smtClean="0"/>
              <a:t>polymorphism</a:t>
            </a:r>
            <a:endParaRPr lang="en-US" sz="2000" i="1" dirty="0"/>
          </a:p>
        </p:txBody>
      </p:sp>
      <p:sp>
        <p:nvSpPr>
          <p:cNvPr id="22" name="TextBox 21"/>
          <p:cNvSpPr txBox="1"/>
          <p:nvPr/>
        </p:nvSpPr>
        <p:spPr>
          <a:xfrm>
            <a:off x="1835696" y="3789093"/>
            <a:ext cx="3869878" cy="400110"/>
          </a:xfrm>
          <a:prstGeom prst="rect">
            <a:avLst/>
          </a:prstGeom>
          <a:noFill/>
        </p:spPr>
        <p:txBody>
          <a:bodyPr wrap="square" rtlCol="0">
            <a:spAutoFit/>
          </a:bodyPr>
          <a:lstStyle/>
          <a:p>
            <a:pPr algn="ctr"/>
            <a:r>
              <a:rPr lang="en-US" sz="2000" i="1" dirty="0"/>
              <a:t>l</a:t>
            </a:r>
            <a:r>
              <a:rPr lang="en-US" sz="2000" i="1" dirty="0" smtClean="0"/>
              <a:t>ambda                            expression</a:t>
            </a:r>
            <a:endParaRPr lang="en-US" sz="2000" i="1" dirty="0"/>
          </a:p>
        </p:txBody>
      </p:sp>
      <p:sp>
        <p:nvSpPr>
          <p:cNvPr id="23" name="TextBox 22"/>
          <p:cNvSpPr txBox="1"/>
          <p:nvPr/>
        </p:nvSpPr>
        <p:spPr>
          <a:xfrm>
            <a:off x="515144" y="5102473"/>
            <a:ext cx="2304256" cy="400110"/>
          </a:xfrm>
          <a:prstGeom prst="rect">
            <a:avLst/>
          </a:prstGeom>
          <a:noFill/>
        </p:spPr>
        <p:txBody>
          <a:bodyPr wrap="square" rtlCol="0">
            <a:spAutoFit/>
          </a:bodyPr>
          <a:lstStyle/>
          <a:p>
            <a:pPr algn="ctr"/>
            <a:r>
              <a:rPr lang="en-US" sz="2000" i="1" dirty="0" smtClean="0"/>
              <a:t>package</a:t>
            </a:r>
            <a:endParaRPr lang="en-US" sz="2000" i="1" dirty="0"/>
          </a:p>
        </p:txBody>
      </p:sp>
      <p:sp>
        <p:nvSpPr>
          <p:cNvPr id="25"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6"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Tree>
    <p:extLst>
      <p:ext uri="{BB962C8B-B14F-4D97-AF65-F5344CB8AC3E}">
        <p14:creationId xmlns:p14="http://schemas.microsoft.com/office/powerpoint/2010/main" val="591365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8" grpId="0"/>
      <p:bldP spid="19"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8</a:t>
            </a:fld>
            <a:endParaRPr lang="en-CA"/>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449535" y="113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4"/>
          <p:cNvSpPr>
            <a:spLocks noChangeArrowheads="1"/>
          </p:cNvSpPr>
          <p:nvPr/>
        </p:nvSpPr>
        <p:spPr bwMode="auto">
          <a:xfrm>
            <a:off x="1070979" y="764703"/>
            <a:ext cx="2434221"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32.</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Consider the code at right.  (Line number are given so that they can be referred to in the question below.  They would not, of course, appear in the actual code.)  </a:t>
            </a:r>
            <a:endParaRPr kumimoji="0" lang="en-US" altLang="en-US"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p:txBody>
      </p:sp>
      <p:sp>
        <p:nvSpPr>
          <p:cNvPr id="20" name="Text Box 20"/>
          <p:cNvSpPr txBox="1">
            <a:spLocks noChangeArrowheads="1"/>
          </p:cNvSpPr>
          <p:nvPr/>
        </p:nvSpPr>
        <p:spPr bwMode="auto">
          <a:xfrm>
            <a:off x="3563888" y="764703"/>
            <a:ext cx="4860652" cy="2807263"/>
          </a:xfrm>
          <a:prstGeom prst="rect">
            <a:avLst/>
          </a:prstGeom>
          <a:solidFill>
            <a:srgbClr val="FFFFFF"/>
          </a:solidFill>
          <a:ln w="635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rPr>
              <a:t>1. public</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rPr>
              <a:t>class</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Question31 {</a:t>
            </a:r>
            <a:endPar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endParaRPr>
          </a:p>
          <a:p>
            <a:pPr marL="342900" marR="0" lvl="0" indent="-342900" algn="l" defTabSz="914400" rtl="0" eaLnBrk="0" fontAlgn="base" latinLnBrk="0" hangingPunct="0">
              <a:lnSpc>
                <a:spcPct val="100000"/>
              </a:lnSpc>
              <a:spcBef>
                <a:spcPct val="0"/>
              </a:spcBef>
              <a:spcAft>
                <a:spcPct val="0"/>
              </a:spcAft>
              <a:buClrTx/>
              <a:buSzTx/>
              <a:buFontTx/>
              <a:buAutoNum type="arabicPeriod" startAt="2"/>
              <a:tabLst/>
            </a:pPr>
            <a:r>
              <a:rPr kumimoji="0" lang="en-US" altLang="en-US" sz="1600" b="1" dirty="0">
                <a:solidFill>
                  <a:srgbClr val="7F0055"/>
                </a:solidFill>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1" dirty="0" smtClean="0">
                <a:solidFill>
                  <a:srgbClr val="7F0055"/>
                </a:solidFill>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rPr>
              <a:t>public</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rPr>
              <a:t>static</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1" i="0" u="none" strike="noStrike" cap="none" normalizeH="0" baseline="0" dirty="0" smtClean="0">
                <a:ln>
                  <a:noFill/>
                </a:ln>
                <a:solidFill>
                  <a:srgbClr val="7F0055"/>
                </a:solidFill>
                <a:effectLst/>
                <a:latin typeface="Courier New" panose="02070309020205020404" pitchFamily="49" charset="0"/>
                <a:ea typeface="Times New Roman" panose="02020603050405020304" pitchFamily="18" charset="0"/>
                <a:cs typeface="Courier New" panose="02070309020205020404" pitchFamily="49" charset="0"/>
              </a:rPr>
              <a:t>void</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main(</a:t>
            </a:r>
          </a:p>
          <a:p>
            <a:pPr marR="0" lvl="0" algn="l" defTabSz="914400" rtl="0" eaLnBrk="0" fontAlgn="base" latinLnBrk="0" hangingPunct="0">
              <a:lnSpc>
                <a:spcPct val="100000"/>
              </a:lnSpc>
              <a:spcBef>
                <a:spcPct val="0"/>
              </a:spcBef>
              <a:spcAft>
                <a:spcPct val="0"/>
              </a:spcAft>
              <a:buClrTx/>
              <a:buSzTx/>
              <a:tabLst/>
            </a:pPr>
            <a:r>
              <a:rPr kumimoji="0" lang="en-US" altLang="en-US" sz="1600" dirty="0">
                <a:solidFill>
                  <a:srgbClr val="000000"/>
                </a:solidFill>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dirty="0" smtClean="0">
                <a:solidFill>
                  <a:srgbClr val="000000"/>
                </a:solidFill>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String[ ] </a:t>
            </a:r>
            <a:r>
              <a:rPr kumimoji="0" lang="en-US" altLang="en-US" sz="1600" b="0" i="0" u="none" strike="noStrike" cap="none" normalizeH="0" baseline="0" dirty="0" err="1"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args</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3.	  String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2A00FF"/>
                </a:solidFill>
                <a:effectLst/>
                <a:latin typeface="Courier New" panose="02070309020205020404" pitchFamily="49" charset="0"/>
                <a:ea typeface="Times New Roman" panose="02020603050405020304" pitchFamily="18" charset="0"/>
                <a:cs typeface="Courier New" panose="02070309020205020404" pitchFamily="49" charset="0"/>
              </a:rPr>
              <a:t>"Jiminy "</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4.	  String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s2</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2A00FF"/>
                </a:solidFill>
                <a:effectLst/>
                <a:latin typeface="Courier New" panose="02070309020205020404" pitchFamily="49" charset="0"/>
                <a:ea typeface="Times New Roman" panose="02020603050405020304" pitchFamily="18" charset="0"/>
                <a:cs typeface="Courier New" panose="02070309020205020404" pitchFamily="49" charset="0"/>
              </a:rPr>
              <a:t>"Cricket"</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5.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s2</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6.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s2</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7.	  </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b="0" i="0" u="none" strike="noStrike" cap="none" normalizeH="0" baseline="0" dirty="0" smtClean="0">
                <a:ln>
                  <a:noFill/>
                </a:ln>
                <a:solidFill>
                  <a:srgbClr val="2A00FF"/>
                </a:solidFill>
                <a:effectLst/>
                <a:latin typeface="Courier New" panose="02070309020205020404" pitchFamily="49" charset="0"/>
                <a:ea typeface="Times New Roman" panose="02020603050405020304" pitchFamily="18" charset="0"/>
                <a:cs typeface="Courier New" panose="02070309020205020404" pitchFamily="49" charset="0"/>
              </a:rPr>
              <a:t>"Pinocchio"</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8.	  </a:t>
            </a:r>
            <a:r>
              <a:rPr kumimoji="0" lang="en-US" altLang="en-US" sz="1600" b="0" i="0" u="none" strike="noStrike" cap="none" normalizeH="0" baseline="0" dirty="0" err="1"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System.</a:t>
            </a:r>
            <a:r>
              <a:rPr kumimoji="0" lang="en-US" altLang="en-US" sz="1600" b="1" i="1" u="none" strike="noStrike" cap="none" normalizeH="0" baseline="0" dirty="0" err="1" smtClean="0">
                <a:ln>
                  <a:noFill/>
                </a:ln>
                <a:solidFill>
                  <a:srgbClr val="0000C0"/>
                </a:solidFill>
                <a:effectLst/>
                <a:latin typeface="Courier New" panose="02070309020205020404" pitchFamily="49" charset="0"/>
                <a:ea typeface="Times New Roman" panose="02020603050405020304" pitchFamily="18" charset="0"/>
                <a:cs typeface="Courier New" panose="02070309020205020404" pitchFamily="49" charset="0"/>
              </a:rPr>
              <a:t>out</a:t>
            </a:r>
            <a:r>
              <a:rPr kumimoji="0" lang="en-US" altLang="en-US" sz="1600" b="0" i="0" u="none" strike="noStrike" cap="none" normalizeH="0" baseline="0" dirty="0" err="1"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.println</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a:t>
            </a:r>
            <a:r>
              <a:rPr kumimoji="0" lang="en-US" altLang="en-US" sz="1600" b="0" i="0" u="none" strike="noStrike" cap="none" normalizeH="0" baseline="0" dirty="0" smtClean="0">
                <a:ln>
                  <a:noFill/>
                </a:ln>
                <a:solidFill>
                  <a:srgbClr val="6A3E3E"/>
                </a:solidFill>
                <a:effectLst/>
                <a:latin typeface="Courier New" panose="02070309020205020404" pitchFamily="49" charset="0"/>
                <a:ea typeface="Times New Roman" panose="02020603050405020304" pitchFamily="18" charset="0"/>
                <a:cs typeface="Courier New" panose="02070309020205020404" pitchFamily="49" charset="0"/>
              </a:rPr>
              <a:t>s2</a:t>
            </a: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9.    } </a:t>
            </a:r>
            <a:endParaRPr kumimoji="0" lang="en-US" altLang="en-US" sz="105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rgbClr val="000000"/>
                </a:solidFill>
                <a:effectLst/>
                <a:latin typeface="Courier New" panose="02070309020205020404" pitchFamily="49" charset="0"/>
                <a:ea typeface="Times New Roman" panose="02020603050405020304" pitchFamily="18" charset="0"/>
                <a:cs typeface="Courier New" panose="02070309020205020404" pitchFamily="49" charset="0"/>
              </a:rPr>
              <a:t>10. }</a:t>
            </a:r>
            <a:endParaRPr kumimoji="0" lang="en-US" altLang="en-US" sz="3600" b="0" i="0" u="none" strike="noStrike" cap="none" normalizeH="0" baseline="0" dirty="0" smtClean="0">
              <a:ln>
                <a:noFill/>
              </a:ln>
              <a:solidFill>
                <a:schemeClr val="tx1"/>
              </a:solidFill>
              <a:effectLst/>
              <a:latin typeface="Courier New" panose="02070309020205020404" pitchFamily="49" charset="0"/>
              <a:cs typeface="Courier New" panose="02070309020205020404" pitchFamily="49" charset="0"/>
            </a:endParaRPr>
          </a:p>
        </p:txBody>
      </p:sp>
      <p:sp>
        <p:nvSpPr>
          <p:cNvPr id="5" name="TextBox 4"/>
          <p:cNvSpPr txBox="1"/>
          <p:nvPr/>
        </p:nvSpPr>
        <p:spPr>
          <a:xfrm>
            <a:off x="1115616" y="3789040"/>
            <a:ext cx="7308924" cy="1815882"/>
          </a:xfrm>
          <a:prstGeom prst="rect">
            <a:avLst/>
          </a:prstGeom>
          <a:noFill/>
        </p:spPr>
        <p:txBody>
          <a:bodyPr wrap="square" rtlCol="0">
            <a:spAutoFit/>
          </a:bodyPr>
          <a:lstStyle/>
          <a:p>
            <a:pPr lvl="0" eaLnBrk="0" hangingPunct="0"/>
            <a:r>
              <a:rPr kumimoji="0" lang="en-US" altLang="en-US" sz="1600">
                <a:solidFill>
                  <a:prstClr val="black"/>
                </a:solidFill>
                <a:latin typeface="Calibri" panose="020F0502020204030204" pitchFamily="34" charset="0"/>
                <a:ea typeface="Times New Roman" panose="02020603050405020304" pitchFamily="18" charset="0"/>
                <a:cs typeface="Calibri" panose="020F0502020204030204" pitchFamily="34" charset="0"/>
              </a:rPr>
              <a:t>Assume the boxes below hold the reference values for </a:t>
            </a:r>
            <a:r>
              <a:rPr kumimoji="0" lang="en-US" altLang="en-US" sz="1600">
                <a:solidFill>
                  <a:prstClr val="black"/>
                </a:solidFill>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a:solidFill>
                  <a:prstClr val="black"/>
                </a:solidFill>
                <a:latin typeface="Calibri" panose="020F0502020204030204" pitchFamily="34" charset="0"/>
                <a:ea typeface="Times New Roman" panose="02020603050405020304" pitchFamily="18" charset="0"/>
                <a:cs typeface="Calibri" panose="020F0502020204030204" pitchFamily="34" charset="0"/>
              </a:rPr>
              <a:t> and </a:t>
            </a:r>
            <a:r>
              <a:rPr kumimoji="0" lang="en-US" altLang="en-US" sz="1600">
                <a:solidFill>
                  <a:prstClr val="black"/>
                </a:solidFill>
                <a:latin typeface="Courier New" panose="02070309020205020404" pitchFamily="49" charset="0"/>
                <a:ea typeface="Times New Roman" panose="02020603050405020304" pitchFamily="18" charset="0"/>
                <a:cs typeface="Courier New" panose="02070309020205020404" pitchFamily="49" charset="0"/>
              </a:rPr>
              <a:t>s2</a:t>
            </a:r>
            <a:r>
              <a:rPr kumimoji="0" lang="en-US" altLang="en-US" sz="1600">
                <a:solidFill>
                  <a:prstClr val="black"/>
                </a:solidFill>
                <a:latin typeface="Calibri" panose="020F0502020204030204" pitchFamily="34" charset="0"/>
                <a:ea typeface="Times New Roman" panose="02020603050405020304" pitchFamily="18" charset="0"/>
                <a:cs typeface="Calibri" panose="020F0502020204030204" pitchFamily="34" charset="0"/>
              </a:rPr>
              <a:t>, along with the strings they point to, immediately </a:t>
            </a:r>
            <a:r>
              <a:rPr kumimoji="0" lang="en-US" altLang="en-US" sz="1600" i="1">
                <a:solidFill>
                  <a:prstClr val="black"/>
                </a:solidFill>
                <a:latin typeface="Calibri" panose="020F0502020204030204" pitchFamily="34" charset="0"/>
                <a:ea typeface="Times New Roman" panose="02020603050405020304" pitchFamily="18" charset="0"/>
                <a:cs typeface="Calibri" panose="020F0502020204030204" pitchFamily="34" charset="0"/>
              </a:rPr>
              <a:t>after</a:t>
            </a:r>
            <a:r>
              <a:rPr kumimoji="0" lang="en-US" altLang="en-US" sz="1600">
                <a:solidFill>
                  <a:prstClr val="black"/>
                </a:solidFill>
                <a:latin typeface="Calibri" panose="020F0502020204030204" pitchFamily="34" charset="0"/>
                <a:ea typeface="Times New Roman" panose="02020603050405020304" pitchFamily="18" charset="0"/>
                <a:cs typeface="Calibri" panose="020F0502020204030204" pitchFamily="34" charset="0"/>
              </a:rPr>
              <a:t> lines 4 and 5 have been executed.  In the remaining boxes, fill in the reference values and the strings they point to (there are six boxes to fill in).  Note that if a new reference value would need to be created after a particular line was executed, then you should make up a new numeric value, rather than use an existing number, to indicate this, and insert this value into the appropriate box.  </a:t>
            </a:r>
            <a:endParaRPr kumimoji="0" lang="en-US" altLang="en-US" sz="1800" dirty="0">
              <a:solidFill>
                <a:prstClr val="black"/>
              </a:solidFill>
              <a:latin typeface="Arial" panose="020B0604020202020204" pitchFamily="34" charset="0"/>
            </a:endParaRPr>
          </a:p>
        </p:txBody>
      </p:sp>
    </p:spTree>
    <p:extLst>
      <p:ext uri="{BB962C8B-B14F-4D97-AF65-F5344CB8AC3E}">
        <p14:creationId xmlns:p14="http://schemas.microsoft.com/office/powerpoint/2010/main" val="9128359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9</a:t>
            </a:fld>
            <a:endParaRPr lang="en-CA"/>
          </a:p>
        </p:txBody>
      </p:sp>
      <p:sp>
        <p:nvSpPr>
          <p:cNvPr id="10" name="Rectangle 6"/>
          <p:cNvSpPr>
            <a:spLocks noChangeArrowheads="1"/>
          </p:cNvSpPr>
          <p:nvPr/>
        </p:nvSpPr>
        <p:spPr bwMode="auto">
          <a:xfrm>
            <a:off x="467544" y="293167"/>
            <a:ext cx="8424936"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spcBef>
                <a:spcPts val="0"/>
              </a:spcBef>
              <a:spcAft>
                <a:spcPts val="0"/>
              </a:spcAft>
              <a:buFont typeface="+mj-lt"/>
              <a:buAutoNum type="alphaLcParenBoth"/>
            </a:pPr>
            <a:r>
              <a:rPr lang="en-US" sz="1600" dirty="0">
                <a:latin typeface="Calibri" panose="020F0502020204030204" pitchFamily="34" charset="0"/>
                <a:ea typeface="Times New Roman" panose="02020603050405020304" pitchFamily="18" charset="0"/>
                <a:cs typeface="Courier New" panose="02070309020205020404" pitchFamily="49" charset="0"/>
              </a:rPr>
              <a:t>Fill in the blanks below with appropriate reference values and </a:t>
            </a:r>
            <a:r>
              <a:rPr lang="en-US" sz="1600" dirty="0" smtClean="0">
                <a:latin typeface="Calibri" panose="020F0502020204030204" pitchFamily="34" charset="0"/>
                <a:ea typeface="Times New Roman" panose="02020603050405020304" pitchFamily="18" charset="0"/>
                <a:cs typeface="Courier New" panose="02070309020205020404" pitchFamily="49" charset="0"/>
              </a:rPr>
              <a:t>strings</a:t>
            </a:r>
            <a:endParaRPr kumimoji="0" lang="en-US" altLang="en-US" sz="9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13" name="Group 12"/>
          <p:cNvGrpSpPr/>
          <p:nvPr/>
        </p:nvGrpSpPr>
        <p:grpSpPr>
          <a:xfrm>
            <a:off x="827584" y="1124744"/>
            <a:ext cx="7416824" cy="4139406"/>
            <a:chOff x="-184856" y="50800"/>
            <a:chExt cx="5087056" cy="3670300"/>
          </a:xfrm>
        </p:grpSpPr>
        <p:sp>
          <p:nvSpPr>
            <p:cNvPr id="14" name="Text Box 23"/>
            <p:cNvSpPr txBox="1"/>
            <p:nvPr/>
          </p:nvSpPr>
          <p:spPr>
            <a:xfrm>
              <a:off x="-134056" y="82550"/>
              <a:ext cx="121920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After line 4:</a:t>
              </a:r>
              <a:endParaRPr kumimoji="0" lang="en-US" sz="14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20" name="Text Box 24"/>
            <p:cNvSpPr txBox="1"/>
            <p:nvPr/>
          </p:nvSpPr>
          <p:spPr>
            <a:xfrm>
              <a:off x="1511300" y="819150"/>
              <a:ext cx="142875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Jiminy</a:t>
              </a:r>
              <a:endParaRPr kumimoji="0" lang="en-US" sz="1600" b="0" i="0" u="none" strike="noStrike" kern="0" cap="none" spc="0" normalizeH="0" baseline="0" noProof="0" dirty="0">
                <a:ln>
                  <a:noFill/>
                </a:ln>
                <a:solidFill>
                  <a:sysClr val="windowText" lastClr="000000"/>
                </a:solidFill>
                <a:effectLst/>
                <a:uLnTx/>
                <a:uFillTx/>
                <a:ea typeface="Times New Roman" panose="02020603050405020304" pitchFamily="18" charset="0"/>
                <a:cs typeface="+mn-cs"/>
              </a:endParaRPr>
            </a:p>
          </p:txBody>
        </p:sp>
        <p:sp>
          <p:nvSpPr>
            <p:cNvPr id="21" name="Text Box 25"/>
            <p:cNvSpPr txBox="1"/>
            <p:nvPr/>
          </p:nvSpPr>
          <p:spPr>
            <a:xfrm>
              <a:off x="3289300" y="825500"/>
              <a:ext cx="145415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Cricket</a:t>
              </a:r>
              <a:endParaRPr kumimoji="0" lang="en-US" sz="1600" b="0" i="0" u="none" strike="noStrike" kern="0" cap="none" spc="0" normalizeH="0" baseline="0" noProof="0" dirty="0">
                <a:ln>
                  <a:noFill/>
                </a:ln>
                <a:solidFill>
                  <a:sysClr val="windowText" lastClr="000000"/>
                </a:solidFill>
                <a:effectLst/>
                <a:uLnTx/>
                <a:uFillTx/>
                <a:ea typeface="Times New Roman" panose="02020603050405020304" pitchFamily="18" charset="0"/>
                <a:cs typeface="+mn-cs"/>
              </a:endParaRPr>
            </a:p>
          </p:txBody>
        </p:sp>
        <p:sp>
          <p:nvSpPr>
            <p:cNvPr id="22" name="Text Box 26"/>
            <p:cNvSpPr txBox="1"/>
            <p:nvPr/>
          </p:nvSpPr>
          <p:spPr>
            <a:xfrm>
              <a:off x="2095500" y="5080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s1</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23" name="Text Box 21"/>
            <p:cNvSpPr txBox="1"/>
            <p:nvPr/>
          </p:nvSpPr>
          <p:spPr>
            <a:xfrm>
              <a:off x="1993900" y="285750"/>
              <a:ext cx="62230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23</a:t>
              </a:r>
              <a:endParaRPr kumimoji="0" lang="en-US" sz="16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24" name="Text Box 27"/>
            <p:cNvSpPr txBox="1"/>
            <p:nvPr/>
          </p:nvSpPr>
          <p:spPr>
            <a:xfrm>
              <a:off x="3479800" y="5715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s2</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25" name="Text Box 22"/>
            <p:cNvSpPr txBox="1"/>
            <p:nvPr/>
          </p:nvSpPr>
          <p:spPr>
            <a:xfrm>
              <a:off x="3397250" y="279400"/>
              <a:ext cx="59055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51</a:t>
              </a:r>
              <a:endParaRPr kumimoji="0" lang="en-US" sz="16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cxnSp>
          <p:nvCxnSpPr>
            <p:cNvPr id="26" name="Straight Connector 25"/>
            <p:cNvCxnSpPr/>
            <p:nvPr/>
          </p:nvCxnSpPr>
          <p:spPr>
            <a:xfrm>
              <a:off x="2284589" y="622300"/>
              <a:ext cx="3175" cy="196850"/>
            </a:xfrm>
            <a:prstGeom prst="line">
              <a:avLst/>
            </a:prstGeom>
            <a:noFill/>
            <a:ln w="22225" cap="flat" cmpd="sng" algn="ctr">
              <a:solidFill>
                <a:srgbClr val="4F81BD">
                  <a:shade val="95000"/>
                  <a:satMod val="105000"/>
                </a:srgbClr>
              </a:solidFill>
              <a:prstDash val="solid"/>
            </a:ln>
            <a:effectLst/>
          </p:spPr>
        </p:cxnSp>
        <p:cxnSp>
          <p:nvCxnSpPr>
            <p:cNvPr id="27" name="Straight Connector 26"/>
            <p:cNvCxnSpPr/>
            <p:nvPr/>
          </p:nvCxnSpPr>
          <p:spPr>
            <a:xfrm flipH="1">
              <a:off x="3667478" y="622300"/>
              <a:ext cx="7761" cy="196850"/>
            </a:xfrm>
            <a:prstGeom prst="line">
              <a:avLst/>
            </a:prstGeom>
            <a:noFill/>
            <a:ln w="22225" cap="flat" cmpd="sng" algn="ctr">
              <a:solidFill>
                <a:srgbClr val="4F81BD">
                  <a:shade val="95000"/>
                  <a:satMod val="105000"/>
                </a:srgbClr>
              </a:solidFill>
              <a:prstDash val="solid"/>
            </a:ln>
            <a:effectLst/>
          </p:spPr>
        </p:cxnSp>
        <p:sp>
          <p:nvSpPr>
            <p:cNvPr id="28" name="Text Box 30"/>
            <p:cNvSpPr txBox="1"/>
            <p:nvPr/>
          </p:nvSpPr>
          <p:spPr>
            <a:xfrm>
              <a:off x="-184856" y="1200056"/>
              <a:ext cx="1651000" cy="664476"/>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After line 5</a:t>
              </a:r>
              <a:r>
                <a:rPr kumimoji="0" lang="en-US" sz="1800" b="0" i="1"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000" b="0" i="1"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a:spcBef>
                  <a:spcPts val="0"/>
                </a:spcBef>
                <a:spcAft>
                  <a:spcPts val="0"/>
                </a:spcAft>
              </a:pPr>
              <a:r>
                <a:rPr lang="en-US" sz="16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5. </a:t>
              </a:r>
              <a:r>
                <a:rPr lang="en-US" sz="1600" dirty="0" smtClean="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6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6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600"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6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r>
                <a:rPr lang="en-US" sz="1600"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s2</a:t>
              </a:r>
              <a:r>
                <a:rPr lang="en-US" sz="16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US" sz="1600" dirty="0">
                <a:ea typeface="Times New Roman" panose="02020603050405020304" pitchFamily="18" charset="0"/>
              </a:endParaRPr>
            </a:p>
          </p:txBody>
        </p:sp>
        <p:sp>
          <p:nvSpPr>
            <p:cNvPr id="29" name="Text Box 31"/>
            <p:cNvSpPr txBox="1"/>
            <p:nvPr/>
          </p:nvSpPr>
          <p:spPr>
            <a:xfrm>
              <a:off x="1454150" y="2089150"/>
              <a:ext cx="158115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Jiminy Cricket</a:t>
              </a:r>
              <a:endParaRPr kumimoji="0" lang="en-US" sz="1600" b="0" i="0" u="none" strike="noStrike" kern="0" cap="none" spc="0" normalizeH="0" baseline="0" noProof="0" dirty="0">
                <a:ln>
                  <a:noFill/>
                </a:ln>
                <a:solidFill>
                  <a:sysClr val="windowText" lastClr="000000"/>
                </a:solidFill>
                <a:effectLst/>
                <a:uLnTx/>
                <a:uFillTx/>
                <a:ea typeface="Times New Roman" panose="02020603050405020304" pitchFamily="18" charset="0"/>
                <a:cs typeface="+mn-cs"/>
              </a:endParaRPr>
            </a:p>
          </p:txBody>
        </p:sp>
        <p:sp>
          <p:nvSpPr>
            <p:cNvPr id="30" name="Text Box 11424"/>
            <p:cNvSpPr txBox="1"/>
            <p:nvPr/>
          </p:nvSpPr>
          <p:spPr>
            <a:xfrm>
              <a:off x="3232150" y="2089150"/>
              <a:ext cx="167005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1" name="Text Box 11425"/>
            <p:cNvSpPr txBox="1"/>
            <p:nvPr/>
          </p:nvSpPr>
          <p:spPr>
            <a:xfrm>
              <a:off x="2025650" y="128270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s1</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2" name="Text Box 11426"/>
            <p:cNvSpPr txBox="1"/>
            <p:nvPr/>
          </p:nvSpPr>
          <p:spPr>
            <a:xfrm>
              <a:off x="1936750" y="1524000"/>
              <a:ext cx="62865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117</a:t>
              </a:r>
              <a:endParaRPr kumimoji="0" lang="en-US" sz="16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3" name="Text Box 11427"/>
            <p:cNvSpPr txBox="1"/>
            <p:nvPr/>
          </p:nvSpPr>
          <p:spPr>
            <a:xfrm>
              <a:off x="3454400" y="127635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s2</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4" name="Text Box 11428"/>
            <p:cNvSpPr txBox="1"/>
            <p:nvPr/>
          </p:nvSpPr>
          <p:spPr>
            <a:xfrm>
              <a:off x="3352800" y="1517650"/>
              <a:ext cx="67310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cxnSp>
          <p:nvCxnSpPr>
            <p:cNvPr id="35" name="Straight Connector 34"/>
            <p:cNvCxnSpPr/>
            <p:nvPr/>
          </p:nvCxnSpPr>
          <p:spPr>
            <a:xfrm>
              <a:off x="2281980" y="1854200"/>
              <a:ext cx="2609" cy="234950"/>
            </a:xfrm>
            <a:prstGeom prst="line">
              <a:avLst/>
            </a:prstGeom>
            <a:noFill/>
            <a:ln w="22225" cap="flat" cmpd="sng" algn="ctr">
              <a:solidFill>
                <a:srgbClr val="4F81BD">
                  <a:shade val="95000"/>
                  <a:satMod val="105000"/>
                </a:srgbClr>
              </a:solidFill>
              <a:prstDash val="solid"/>
            </a:ln>
            <a:effectLst/>
          </p:spPr>
        </p:cxnSp>
        <p:cxnSp>
          <p:nvCxnSpPr>
            <p:cNvPr id="36" name="Straight Connector 35"/>
            <p:cNvCxnSpPr/>
            <p:nvPr/>
          </p:nvCxnSpPr>
          <p:spPr>
            <a:xfrm>
              <a:off x="3766255" y="1854200"/>
              <a:ext cx="0" cy="220178"/>
            </a:xfrm>
            <a:prstGeom prst="line">
              <a:avLst/>
            </a:prstGeom>
            <a:noFill/>
            <a:ln w="22225" cap="flat" cmpd="sng" algn="ctr">
              <a:solidFill>
                <a:srgbClr val="4F81BD">
                  <a:shade val="95000"/>
                  <a:satMod val="105000"/>
                </a:srgbClr>
              </a:solidFill>
              <a:prstDash val="solid"/>
            </a:ln>
            <a:effectLst/>
          </p:spPr>
        </p:cxnSp>
        <p:sp>
          <p:nvSpPr>
            <p:cNvPr id="37" name="Text Box 11431"/>
            <p:cNvSpPr txBox="1"/>
            <p:nvPr/>
          </p:nvSpPr>
          <p:spPr>
            <a:xfrm>
              <a:off x="-121356" y="2604702"/>
              <a:ext cx="1727200" cy="838266"/>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After line 7</a:t>
              </a:r>
              <a:r>
                <a:rPr kumimoji="0" lang="en-US" sz="1800" b="0" i="1"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000" b="0" i="1" u="none" strike="noStrike" kern="0" cap="none" spc="0" normalizeH="0" baseline="0" noProof="0" dirty="0" smtClean="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a:spcBef>
                  <a:spcPts val="0"/>
                </a:spcBef>
                <a:spcAft>
                  <a:spcPts val="0"/>
                </a:spcAft>
              </a:pPr>
              <a:r>
                <a:rPr lang="en-US" sz="14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6. </a:t>
              </a:r>
              <a:r>
                <a:rPr lang="en-US" sz="1400" dirty="0" smtClean="0">
                  <a:solidFill>
                    <a:srgbClr val="6A3E3E"/>
                  </a:solidFill>
                  <a:latin typeface="Consolas" panose="020B0609020204030204" pitchFamily="49" charset="0"/>
                  <a:ea typeface="Times New Roman" panose="02020603050405020304" pitchFamily="18" charset="0"/>
                  <a:cs typeface="Consolas" panose="020B0609020204030204" pitchFamily="49" charset="0"/>
                </a:rPr>
                <a:t>s2</a:t>
              </a:r>
              <a:r>
                <a:rPr lang="en-US" sz="14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ea typeface="Times New Roman" panose="02020603050405020304" pitchFamily="18" charset="0"/>
              </a:endParaRPr>
            </a:p>
            <a:p>
              <a:pPr marL="0" marR="0">
                <a:spcBef>
                  <a:spcPts val="0"/>
                </a:spcBef>
                <a:spcAft>
                  <a:spcPts val="0"/>
                </a:spcAft>
              </a:pPr>
              <a:r>
                <a:rPr lang="en-US" sz="14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7. </a:t>
              </a:r>
              <a:r>
                <a:rPr lang="en-US" sz="1400" dirty="0" smtClean="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400"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a:solidFill>
                    <a:srgbClr val="2A00FF"/>
                  </a:solidFill>
                  <a:latin typeface="Consolas" panose="020B0609020204030204" pitchFamily="49" charset="0"/>
                  <a:ea typeface="Times New Roman" panose="02020603050405020304" pitchFamily="18" charset="0"/>
                  <a:cs typeface="Consolas" panose="020B0609020204030204" pitchFamily="49" charset="0"/>
                </a:rPr>
                <a:t>"Pinocchio"</a:t>
              </a:r>
              <a:r>
                <a:rPr lang="en-US" sz="1400"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ea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8" name="Text Box 11432"/>
            <p:cNvSpPr txBox="1"/>
            <p:nvPr/>
          </p:nvSpPr>
          <p:spPr>
            <a:xfrm>
              <a:off x="1423811" y="3416300"/>
              <a:ext cx="165100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39" name="Text Box 11433"/>
            <p:cNvSpPr txBox="1"/>
            <p:nvPr/>
          </p:nvSpPr>
          <p:spPr>
            <a:xfrm>
              <a:off x="3238500" y="3416300"/>
              <a:ext cx="1631950" cy="30480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40" name="Text Box 11434"/>
            <p:cNvSpPr txBox="1"/>
            <p:nvPr/>
          </p:nvSpPr>
          <p:spPr>
            <a:xfrm>
              <a:off x="2006600" y="264160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s1</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41" name="Text Box 11435"/>
            <p:cNvSpPr txBox="1"/>
            <p:nvPr/>
          </p:nvSpPr>
          <p:spPr>
            <a:xfrm>
              <a:off x="1511300" y="2870200"/>
              <a:ext cx="142875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42" name="Text Box 11436"/>
            <p:cNvSpPr txBox="1"/>
            <p:nvPr/>
          </p:nvSpPr>
          <p:spPr>
            <a:xfrm>
              <a:off x="3492500" y="2628900"/>
              <a:ext cx="438150" cy="33655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a:ln>
                    <a:noFill/>
                  </a:ln>
                  <a:solidFill>
                    <a:sysClr val="windowText" lastClr="000000"/>
                  </a:solidFill>
                  <a:effectLst/>
                  <a:uLnTx/>
                  <a:uFillTx/>
                  <a:latin typeface="Courier New" panose="02070309020205020404" pitchFamily="49" charset="0"/>
                  <a:ea typeface="Times New Roman" panose="02020603050405020304" pitchFamily="18" charset="0"/>
                  <a:cs typeface="+mn-cs"/>
                </a:rPr>
                <a:t>s2</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
          <p:nvSpPr>
            <p:cNvPr id="43" name="Text Box 11437"/>
            <p:cNvSpPr txBox="1"/>
            <p:nvPr/>
          </p:nvSpPr>
          <p:spPr>
            <a:xfrm>
              <a:off x="3352800" y="2870200"/>
              <a:ext cx="698500" cy="33655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 </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cxnSp>
          <p:nvCxnSpPr>
            <p:cNvPr id="44" name="Straight Connector 43"/>
            <p:cNvCxnSpPr/>
            <p:nvPr/>
          </p:nvCxnSpPr>
          <p:spPr>
            <a:xfrm flipH="1">
              <a:off x="2171701" y="3206750"/>
              <a:ext cx="6349" cy="209550"/>
            </a:xfrm>
            <a:prstGeom prst="line">
              <a:avLst/>
            </a:prstGeom>
            <a:noFill/>
            <a:ln w="22225" cap="flat" cmpd="sng" algn="ctr">
              <a:solidFill>
                <a:srgbClr val="4F81BD">
                  <a:shade val="95000"/>
                  <a:satMod val="105000"/>
                </a:srgbClr>
              </a:solidFill>
              <a:prstDash val="solid"/>
            </a:ln>
            <a:effectLst/>
          </p:spPr>
        </p:cxnSp>
        <p:cxnSp>
          <p:nvCxnSpPr>
            <p:cNvPr id="45" name="Straight Connector 44"/>
            <p:cNvCxnSpPr/>
            <p:nvPr/>
          </p:nvCxnSpPr>
          <p:spPr>
            <a:xfrm flipH="1">
              <a:off x="3618088" y="3197676"/>
              <a:ext cx="1" cy="218623"/>
            </a:xfrm>
            <a:prstGeom prst="line">
              <a:avLst/>
            </a:prstGeom>
            <a:noFill/>
            <a:ln w="22225" cap="flat" cmpd="sng" algn="ctr">
              <a:solidFill>
                <a:srgbClr val="4F81BD">
                  <a:shade val="95000"/>
                  <a:satMod val="105000"/>
                </a:srgbClr>
              </a:solidFill>
              <a:prstDash val="solid"/>
            </a:ln>
            <a:effectLst/>
          </p:spPr>
        </p:cxnSp>
      </p:grpSp>
      <p:grpSp>
        <p:nvGrpSpPr>
          <p:cNvPr id="3" name="Group 2"/>
          <p:cNvGrpSpPr/>
          <p:nvPr/>
        </p:nvGrpSpPr>
        <p:grpSpPr>
          <a:xfrm>
            <a:off x="5746321" y="2786236"/>
            <a:ext cx="2041787" cy="1003210"/>
            <a:chOff x="5746321" y="2786236"/>
            <a:chExt cx="2041787" cy="1003210"/>
          </a:xfrm>
        </p:grpSpPr>
        <p:sp>
          <p:nvSpPr>
            <p:cNvPr id="2" name="TextBox 1"/>
            <p:cNvSpPr txBox="1"/>
            <p:nvPr/>
          </p:nvSpPr>
          <p:spPr>
            <a:xfrm>
              <a:off x="6015246" y="2786236"/>
              <a:ext cx="861010"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kern="0" dirty="0">
                  <a:solidFill>
                    <a:sysClr val="windowText" lastClr="000000"/>
                  </a:solidFill>
                  <a:ea typeface="Times New Roman" panose="02020603050405020304" pitchFamily="18" charset="0"/>
                </a:rPr>
                <a:t>51</a:t>
              </a:r>
              <a:endParaRPr kumimoji="0" lang="en-US" sz="1600" kern="0" dirty="0">
                <a:solidFill>
                  <a:sysClr val="windowText" lastClr="000000"/>
                </a:solidFill>
                <a:ea typeface="Times New Roman" panose="02020603050405020304" pitchFamily="18" charset="0"/>
              </a:endParaRPr>
            </a:p>
          </p:txBody>
        </p:sp>
        <p:sp>
          <p:nvSpPr>
            <p:cNvPr id="46" name="TextBox 45"/>
            <p:cNvSpPr txBox="1"/>
            <p:nvPr/>
          </p:nvSpPr>
          <p:spPr>
            <a:xfrm>
              <a:off x="5746321" y="3450892"/>
              <a:ext cx="2041787" cy="338554"/>
            </a:xfrm>
            <a:prstGeom prst="rect">
              <a:avLst/>
            </a:prstGeom>
            <a:noFill/>
          </p:spPr>
          <p:txBody>
            <a:bodyPr wrap="square" rtlCol="0">
              <a:spAutoFit/>
            </a:bodyPr>
            <a:lstStyle/>
            <a:p>
              <a:pPr lvl="0" algn="ctr" fontAlgn="auto">
                <a:spcBef>
                  <a:spcPts val="0"/>
                </a:spcBef>
                <a:spcAft>
                  <a:spcPts val="0"/>
                </a:spcAft>
                <a:defRPr/>
              </a:pPr>
              <a:r>
                <a:rPr kumimoji="0" lang="en-US" sz="1600" kern="0" dirty="0">
                  <a:solidFill>
                    <a:sysClr val="windowText" lastClr="000000"/>
                  </a:solidFill>
                  <a:latin typeface="Courier New" panose="02070309020205020404" pitchFamily="49" charset="0"/>
                  <a:ea typeface="Times New Roman" panose="02020603050405020304" pitchFamily="18" charset="0"/>
                </a:rPr>
                <a:t>Cricket</a:t>
              </a:r>
              <a:endParaRPr kumimoji="0" lang="en-US" sz="1600" kern="0" dirty="0">
                <a:solidFill>
                  <a:sysClr val="windowText" lastClr="000000"/>
                </a:solidFill>
                <a:ea typeface="Times New Roman" panose="02020603050405020304" pitchFamily="18" charset="0"/>
              </a:endParaRPr>
            </a:p>
          </p:txBody>
        </p:sp>
      </p:grpSp>
      <p:grpSp>
        <p:nvGrpSpPr>
          <p:cNvPr id="47" name="Group 46"/>
          <p:cNvGrpSpPr/>
          <p:nvPr/>
        </p:nvGrpSpPr>
        <p:grpSpPr>
          <a:xfrm>
            <a:off x="5785412" y="4304495"/>
            <a:ext cx="2041787" cy="976315"/>
            <a:chOff x="5800111" y="2786236"/>
            <a:chExt cx="2041787" cy="976315"/>
          </a:xfrm>
        </p:grpSpPr>
        <p:sp>
          <p:nvSpPr>
            <p:cNvPr id="48" name="TextBox 47"/>
            <p:cNvSpPr txBox="1"/>
            <p:nvPr/>
          </p:nvSpPr>
          <p:spPr>
            <a:xfrm>
              <a:off x="6101953" y="2786236"/>
              <a:ext cx="861010"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kern="0" dirty="0" smtClean="0">
                  <a:solidFill>
                    <a:sysClr val="windowText" lastClr="000000"/>
                  </a:solidFill>
                  <a:ea typeface="Times New Roman" panose="02020603050405020304" pitchFamily="18" charset="0"/>
                </a:rPr>
                <a:t>117</a:t>
              </a:r>
              <a:endParaRPr kumimoji="0" lang="en-US" sz="1600" kern="0" dirty="0">
                <a:solidFill>
                  <a:sysClr val="windowText" lastClr="000000"/>
                </a:solidFill>
                <a:ea typeface="Times New Roman" panose="02020603050405020304" pitchFamily="18" charset="0"/>
              </a:endParaRPr>
            </a:p>
          </p:txBody>
        </p:sp>
        <p:sp>
          <p:nvSpPr>
            <p:cNvPr id="49" name="TextBox 48"/>
            <p:cNvSpPr txBox="1"/>
            <p:nvPr/>
          </p:nvSpPr>
          <p:spPr>
            <a:xfrm>
              <a:off x="5800111" y="3423997"/>
              <a:ext cx="2041787" cy="338554"/>
            </a:xfrm>
            <a:prstGeom prst="rect">
              <a:avLst/>
            </a:prstGeom>
            <a:noFill/>
          </p:spPr>
          <p:txBody>
            <a:bodyPr wrap="square" rtlCol="0">
              <a:spAutoFit/>
            </a:bodyPr>
            <a:lstStyle/>
            <a:p>
              <a:pPr lvl="0" algn="ctr" fontAlgn="auto">
                <a:spcBef>
                  <a:spcPts val="0"/>
                </a:spcBef>
                <a:spcAft>
                  <a:spcPts val="0"/>
                </a:spcAft>
                <a:defRPr/>
              </a:pPr>
              <a:r>
                <a:rPr kumimoji="0" lang="en-US" sz="1600" kern="0" dirty="0" smtClean="0">
                  <a:solidFill>
                    <a:sysClr val="windowText" lastClr="000000"/>
                  </a:solidFill>
                  <a:latin typeface="Courier New" panose="02070309020205020404" pitchFamily="49" charset="0"/>
                  <a:ea typeface="Times New Roman" panose="02020603050405020304" pitchFamily="18" charset="0"/>
                </a:rPr>
                <a:t>Jiminy Cricket</a:t>
              </a:r>
              <a:endParaRPr kumimoji="0" lang="en-US" sz="1600" kern="0" dirty="0">
                <a:solidFill>
                  <a:sysClr val="windowText" lastClr="000000"/>
                </a:solidFill>
                <a:ea typeface="Times New Roman" panose="02020603050405020304" pitchFamily="18" charset="0"/>
              </a:endParaRPr>
            </a:p>
          </p:txBody>
        </p:sp>
      </p:grpSp>
      <p:grpSp>
        <p:nvGrpSpPr>
          <p:cNvPr id="50" name="Group 49"/>
          <p:cNvGrpSpPr/>
          <p:nvPr/>
        </p:nvGrpSpPr>
        <p:grpSpPr>
          <a:xfrm>
            <a:off x="3133372" y="4275363"/>
            <a:ext cx="2041787" cy="999033"/>
            <a:chOff x="5137255" y="2777413"/>
            <a:chExt cx="2041787" cy="999033"/>
          </a:xfrm>
        </p:grpSpPr>
        <p:sp>
          <p:nvSpPr>
            <p:cNvPr id="51" name="TextBox 50"/>
            <p:cNvSpPr txBox="1"/>
            <p:nvPr/>
          </p:nvSpPr>
          <p:spPr>
            <a:xfrm>
              <a:off x="5465120" y="2777413"/>
              <a:ext cx="1560813"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200" b="1" kern="0" dirty="0" smtClean="0">
                  <a:solidFill>
                    <a:sysClr val="windowText" lastClr="000000"/>
                  </a:solidFill>
                  <a:ea typeface="Times New Roman" panose="02020603050405020304" pitchFamily="18" charset="0"/>
                </a:rPr>
                <a:t>Any number except 23, 51, or 117</a:t>
              </a:r>
              <a:endParaRPr kumimoji="0" lang="en-US" sz="1100" kern="0" dirty="0">
                <a:solidFill>
                  <a:sysClr val="windowText" lastClr="000000"/>
                </a:solidFill>
                <a:ea typeface="Times New Roman" panose="02020603050405020304" pitchFamily="18" charset="0"/>
              </a:endParaRPr>
            </a:p>
          </p:txBody>
        </p:sp>
        <p:sp>
          <p:nvSpPr>
            <p:cNvPr id="52" name="TextBox 51"/>
            <p:cNvSpPr txBox="1"/>
            <p:nvPr/>
          </p:nvSpPr>
          <p:spPr>
            <a:xfrm>
              <a:off x="5137255" y="3437892"/>
              <a:ext cx="2041787" cy="338554"/>
            </a:xfrm>
            <a:prstGeom prst="rect">
              <a:avLst/>
            </a:prstGeom>
            <a:noFill/>
          </p:spPr>
          <p:txBody>
            <a:bodyPr wrap="square" rtlCol="0">
              <a:spAutoFit/>
            </a:bodyPr>
            <a:lstStyle/>
            <a:p>
              <a:pPr lvl="0" algn="ctr" fontAlgn="auto">
                <a:spcBef>
                  <a:spcPts val="0"/>
                </a:spcBef>
                <a:spcAft>
                  <a:spcPts val="0"/>
                </a:spcAft>
                <a:defRPr/>
              </a:pPr>
              <a:r>
                <a:rPr kumimoji="0" lang="en-US" sz="1600" kern="0" dirty="0" smtClean="0">
                  <a:solidFill>
                    <a:sysClr val="windowText" lastClr="000000"/>
                  </a:solidFill>
                  <a:latin typeface="Courier New" panose="02070309020205020404" pitchFamily="49" charset="0"/>
                  <a:ea typeface="Times New Roman" panose="02020603050405020304" pitchFamily="18" charset="0"/>
                </a:rPr>
                <a:t>Pinocchio</a:t>
              </a:r>
              <a:endParaRPr kumimoji="0" lang="en-US" sz="1600" kern="0" dirty="0">
                <a:solidFill>
                  <a:sysClr val="windowText" lastClr="000000"/>
                </a:solidFill>
                <a:ea typeface="Times New Roman" panose="02020603050405020304" pitchFamily="18" charset="0"/>
              </a:endParaRPr>
            </a:p>
          </p:txBody>
        </p:sp>
      </p:grpSp>
    </p:spTree>
    <p:extLst>
      <p:ext uri="{BB962C8B-B14F-4D97-AF65-F5344CB8AC3E}">
        <p14:creationId xmlns:p14="http://schemas.microsoft.com/office/powerpoint/2010/main" val="4160424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10</a:t>
            </a:fld>
            <a:endParaRPr lang="en-CA"/>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0" name="Text Box 11442"/>
          <p:cNvSpPr txBox="1"/>
          <p:nvPr/>
        </p:nvSpPr>
        <p:spPr>
          <a:xfrm>
            <a:off x="827584" y="1889497"/>
            <a:ext cx="7632848" cy="168352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800" i="1" dirty="0">
                <a:effectLst/>
                <a:ea typeface="Times New Roman" panose="02020603050405020304" pitchFamily="18" charset="0"/>
              </a:rPr>
              <a:t> </a:t>
            </a:r>
            <a:r>
              <a:rPr lang="en-US" sz="1800" i="1" dirty="0" smtClean="0">
                <a:effectLst/>
                <a:ea typeface="Times New Roman" panose="02020603050405020304" pitchFamily="18" charset="0"/>
              </a:rPr>
              <a:t>Strings are immutable, which means that, once created, they remain in memory until garbage collected (or the program ends).  So when we execute </a:t>
            </a:r>
            <a:r>
              <a:rPr lang="en-US" sz="1800" i="1"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800" i="1"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r>
              <a:rPr lang="en-US" sz="1800" i="1"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s1</a:t>
            </a:r>
            <a:r>
              <a:rPr lang="en-US" sz="1800" i="1" dirty="0">
                <a:solidFill>
                  <a:srgbClr val="000000"/>
                </a:solidFill>
                <a:latin typeface="Consolas" panose="020B0609020204030204" pitchFamily="49" charset="0"/>
                <a:ea typeface="Times New Roman" panose="02020603050405020304" pitchFamily="18" charset="0"/>
                <a:cs typeface="Consolas" panose="020B0609020204030204" pitchFamily="49" charset="0"/>
              </a:rPr>
              <a:t> + </a:t>
            </a:r>
            <a:r>
              <a:rPr lang="en-US" sz="1800" i="1" dirty="0">
                <a:solidFill>
                  <a:srgbClr val="6A3E3E"/>
                </a:solidFill>
                <a:latin typeface="Consolas" panose="020B0609020204030204" pitchFamily="49" charset="0"/>
                <a:ea typeface="Times New Roman" panose="02020603050405020304" pitchFamily="18" charset="0"/>
                <a:cs typeface="Consolas" panose="020B0609020204030204" pitchFamily="49" charset="0"/>
              </a:rPr>
              <a:t>s2</a:t>
            </a:r>
            <a:r>
              <a:rPr lang="en-US" sz="1800" i="1"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a:t>
            </a:r>
            <a:r>
              <a:rPr lang="en-US" sz="1800" i="1" dirty="0" smtClean="0">
                <a:solidFill>
                  <a:srgbClr val="000000"/>
                </a:solidFill>
                <a:ea typeface="Times New Roman" panose="02020603050405020304" pitchFamily="18" charset="0"/>
                <a:cs typeface="Consolas" panose="020B0609020204030204" pitchFamily="49" charset="0"/>
              </a:rPr>
              <a:t>, we do not simply ‘add’ one string to another in memory; a new string is created, with a new reference value in </a:t>
            </a:r>
            <a:r>
              <a:rPr lang="en-US" sz="1800" i="1" dirty="0" smtClean="0">
                <a:solidFill>
                  <a:srgbClr val="000000"/>
                </a:solidFill>
                <a:latin typeface="Consolas" panose="020B0609020204030204" pitchFamily="49" charset="0"/>
                <a:ea typeface="Times New Roman" panose="02020603050405020304" pitchFamily="18" charset="0"/>
                <a:cs typeface="Consolas" panose="020B0609020204030204" pitchFamily="49" charset="0"/>
              </a:rPr>
              <a:t>s1</a:t>
            </a:r>
            <a:r>
              <a:rPr lang="en-US" sz="1800" i="1" dirty="0" smtClean="0">
                <a:solidFill>
                  <a:srgbClr val="000000"/>
                </a:solidFill>
                <a:ea typeface="Times New Roman" panose="02020603050405020304" pitchFamily="18" charset="0"/>
                <a:cs typeface="Consolas" panose="020B0609020204030204" pitchFamily="49" charset="0"/>
              </a:rPr>
              <a:t>, at a new location.  Hence ‘Jiminy’ and ‘Jiminy Cricket’ refer to two separate strings, at two different locations.</a:t>
            </a:r>
            <a:endParaRPr lang="en-US" sz="1800" i="1" dirty="0">
              <a:effectLst/>
              <a:ea typeface="Times New Roman" panose="02020603050405020304" pitchFamily="18" charset="0"/>
            </a:endParaRPr>
          </a:p>
        </p:txBody>
      </p:sp>
      <p:sp>
        <p:nvSpPr>
          <p:cNvPr id="8" name="Rectangle 12"/>
          <p:cNvSpPr>
            <a:spLocks noChangeArrowheads="1"/>
          </p:cNvSpPr>
          <p:nvPr/>
        </p:nvSpPr>
        <p:spPr bwMode="auto">
          <a:xfrm>
            <a:off x="827584" y="527774"/>
            <a:ext cx="763284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(b) Explain why the value of </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s1</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changes after line 5 is executed.  Why is the reference value in </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s1 </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not the same as it was after line 4?  Does the string “Jiminy Cricket” (after line 5) start at the same location in memory as “Jiminy” (after line 4)?</a:t>
            </a:r>
            <a:endParaRPr kumimoji="0" lang="en-US" altLang="en-US"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33520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11</a:t>
            </a:fld>
            <a:endParaRPr lang="en-CA"/>
          </a:p>
        </p:txBody>
      </p:sp>
      <p:sp>
        <p:nvSpPr>
          <p:cNvPr id="10" name="Rectangle 6"/>
          <p:cNvSpPr>
            <a:spLocks noChangeArrowheads="1"/>
          </p:cNvSpPr>
          <p:nvPr/>
        </p:nvSpPr>
        <p:spPr bwMode="auto">
          <a:xfrm>
            <a:off x="899592" y="5307688"/>
            <a:ext cx="621407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lvl="0" eaLnBrk="0" hangingPunct="0"/>
            <a:r>
              <a:rPr lang="en-US" sz="1600" u="sng" dirty="0">
                <a:latin typeface="Calibri" panose="020F0502020204030204" pitchFamily="34" charset="0"/>
                <a:ea typeface="Times New Roman" panose="02020603050405020304" pitchFamily="18" charset="0"/>
                <a:cs typeface="Courier New" panose="02070309020205020404" pitchFamily="49" charset="0"/>
              </a:rPr>
              <a:t>Given the JavaFX UML class diagram shown above, explain the following:</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cxnSp>
        <p:nvCxnSpPr>
          <p:cNvPr id="92" name="Straight Connector 91"/>
          <p:cNvCxnSpPr/>
          <p:nvPr/>
        </p:nvCxnSpPr>
        <p:spPr>
          <a:xfrm>
            <a:off x="9140825" y="5775960"/>
            <a:ext cx="0" cy="171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9293225" y="5928360"/>
            <a:ext cx="0" cy="171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9445625" y="6080760"/>
            <a:ext cx="0" cy="171450"/>
          </a:xfrm>
          <a:prstGeom prst="line">
            <a:avLst/>
          </a:prstGeom>
          <a:noFill/>
          <a:ln w="9525" cap="flat" cmpd="sng" algn="ctr">
            <a:solidFill>
              <a:srgbClr val="4F81BD">
                <a:shade val="95000"/>
                <a:satMod val="105000"/>
              </a:srgbClr>
            </a:solidFill>
            <a:prstDash val="solid"/>
          </a:ln>
          <a:effectLst/>
        </p:spPr>
      </p:cxnSp>
      <p:grpSp>
        <p:nvGrpSpPr>
          <p:cNvPr id="4" name="Group 3"/>
          <p:cNvGrpSpPr/>
          <p:nvPr/>
        </p:nvGrpSpPr>
        <p:grpSpPr>
          <a:xfrm>
            <a:off x="899592" y="404664"/>
            <a:ext cx="7560839" cy="4605491"/>
            <a:chOff x="1105457" y="692696"/>
            <a:chExt cx="7138950" cy="4317459"/>
          </a:xfrm>
        </p:grpSpPr>
        <p:grpSp>
          <p:nvGrpSpPr>
            <p:cNvPr id="50" name="Group 49"/>
            <p:cNvGrpSpPr/>
            <p:nvPr/>
          </p:nvGrpSpPr>
          <p:grpSpPr>
            <a:xfrm>
              <a:off x="1105457" y="692696"/>
              <a:ext cx="7138950" cy="4317459"/>
              <a:chOff x="49237" y="0"/>
              <a:chExt cx="5683250" cy="3162305"/>
            </a:xfrm>
          </p:grpSpPr>
          <p:sp>
            <p:nvSpPr>
              <p:cNvPr id="51" name="Text Box 2"/>
              <p:cNvSpPr txBox="1">
                <a:spLocks noChangeArrowheads="1"/>
              </p:cNvSpPr>
              <p:nvPr/>
            </p:nvSpPr>
            <p:spPr bwMode="auto">
              <a:xfrm>
                <a:off x="365972" y="1253895"/>
                <a:ext cx="952500" cy="27559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spAutoFit/>
              </a:bodyPr>
              <a:lstStyle/>
              <a:p>
                <a:pPr marL="0" marR="0" algn="ctr">
                  <a:spcBef>
                    <a:spcPts val="0"/>
                  </a:spcBef>
                  <a:spcAft>
                    <a:spcPts val="0"/>
                  </a:spcAft>
                </a:pPr>
                <a:r>
                  <a:rPr lang="en-US" sz="1200" b="1" i="1">
                    <a:effectLst/>
                    <a:latin typeface="Times New Roman" panose="02020603050405020304" pitchFamily="18" charset="0"/>
                    <a:ea typeface="Times New Roman" panose="02020603050405020304" pitchFamily="18" charset="0"/>
                  </a:rPr>
                  <a:t>Parent</a:t>
                </a:r>
                <a:endParaRPr lang="en-US" sz="1200">
                  <a:effectLst/>
                  <a:latin typeface="Times New Roman" panose="02020603050405020304" pitchFamily="18" charset="0"/>
                  <a:ea typeface="Times New Roman" panose="02020603050405020304" pitchFamily="18" charset="0"/>
                </a:endParaRPr>
              </a:p>
            </p:txBody>
          </p:sp>
          <p:grpSp>
            <p:nvGrpSpPr>
              <p:cNvPr id="52" name="Group 51"/>
              <p:cNvGrpSpPr/>
              <p:nvPr/>
            </p:nvGrpSpPr>
            <p:grpSpPr>
              <a:xfrm>
                <a:off x="49237" y="0"/>
                <a:ext cx="5683250" cy="3162305"/>
                <a:chOff x="0" y="0"/>
                <a:chExt cx="5683250" cy="3248025"/>
              </a:xfrm>
            </p:grpSpPr>
            <p:sp>
              <p:nvSpPr>
                <p:cNvPr id="55" name="Text Box 2"/>
                <p:cNvSpPr txBox="1">
                  <a:spLocks noChangeArrowheads="1"/>
                </p:cNvSpPr>
                <p:nvPr/>
              </p:nvSpPr>
              <p:spPr bwMode="auto">
                <a:xfrm>
                  <a:off x="314325" y="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Stage</a:t>
                  </a:r>
                  <a:endParaRPr lang="en-US" sz="1200">
                    <a:effectLst/>
                    <a:latin typeface="Times New Roman" panose="02020603050405020304" pitchFamily="18" charset="0"/>
                    <a:ea typeface="Times New Roman" panose="02020603050405020304" pitchFamily="18" charset="0"/>
                  </a:endParaRPr>
                </a:p>
              </p:txBody>
            </p:sp>
            <p:sp>
              <p:nvSpPr>
                <p:cNvPr id="56" name="Text Box 2"/>
                <p:cNvSpPr txBox="1">
                  <a:spLocks noChangeArrowheads="1"/>
                </p:cNvSpPr>
                <p:nvPr/>
              </p:nvSpPr>
              <p:spPr bwMode="auto">
                <a:xfrm>
                  <a:off x="314325" y="561975"/>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Scene</a:t>
                  </a:r>
                  <a:endParaRPr lang="en-US" sz="1200">
                    <a:effectLst/>
                    <a:latin typeface="Times New Roman" panose="02020603050405020304" pitchFamily="18" charset="0"/>
                    <a:ea typeface="Times New Roman" panose="02020603050405020304" pitchFamily="18" charset="0"/>
                  </a:endParaRPr>
                </a:p>
              </p:txBody>
            </p:sp>
            <p:cxnSp>
              <p:nvCxnSpPr>
                <p:cNvPr id="57" name="Straight Connector 56"/>
                <p:cNvCxnSpPr/>
                <p:nvPr/>
              </p:nvCxnSpPr>
              <p:spPr>
                <a:xfrm>
                  <a:off x="790575" y="276225"/>
                  <a:ext cx="0" cy="28638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790575" y="838200"/>
                  <a:ext cx="0" cy="447675"/>
                </a:xfrm>
                <a:prstGeom prst="line">
                  <a:avLst/>
                </a:prstGeom>
              </p:spPr>
              <p:style>
                <a:lnRef idx="1">
                  <a:schemeClr val="accent1"/>
                </a:lnRef>
                <a:fillRef idx="0">
                  <a:schemeClr val="accent1"/>
                </a:fillRef>
                <a:effectRef idx="0">
                  <a:schemeClr val="accent1"/>
                </a:effectRef>
                <a:fontRef idx="minor">
                  <a:schemeClr val="tx1"/>
                </a:fontRef>
              </p:style>
            </p:cxnSp>
            <p:sp>
              <p:nvSpPr>
                <p:cNvPr id="59" name="Flowchart: Decision 58"/>
                <p:cNvSpPr/>
                <p:nvPr/>
              </p:nvSpPr>
              <p:spPr>
                <a:xfrm>
                  <a:off x="676275" y="285750"/>
                  <a:ext cx="228600" cy="9525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0" name="Flowchart: Decision 59"/>
                <p:cNvSpPr/>
                <p:nvPr/>
              </p:nvSpPr>
              <p:spPr>
                <a:xfrm>
                  <a:off x="676275" y="847725"/>
                  <a:ext cx="228600" cy="9525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61" name="Text Box 2"/>
                <p:cNvSpPr txBox="1">
                  <a:spLocks noChangeArrowheads="1"/>
                </p:cNvSpPr>
                <p:nvPr/>
              </p:nvSpPr>
              <p:spPr bwMode="auto">
                <a:xfrm>
                  <a:off x="31432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Group</a:t>
                  </a:r>
                  <a:endParaRPr lang="en-US" sz="1200">
                    <a:effectLst/>
                    <a:latin typeface="Times New Roman" panose="02020603050405020304" pitchFamily="18" charset="0"/>
                    <a:ea typeface="Times New Roman" panose="02020603050405020304" pitchFamily="18" charset="0"/>
                  </a:endParaRPr>
                </a:p>
              </p:txBody>
            </p:sp>
            <p:sp>
              <p:nvSpPr>
                <p:cNvPr id="62" name="Text Box 2"/>
                <p:cNvSpPr txBox="1">
                  <a:spLocks noChangeArrowheads="1"/>
                </p:cNvSpPr>
                <p:nvPr/>
              </p:nvSpPr>
              <p:spPr bwMode="auto">
                <a:xfrm>
                  <a:off x="160972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Control</a:t>
                  </a:r>
                  <a:endParaRPr lang="en-US" sz="1200">
                    <a:effectLst/>
                    <a:latin typeface="Times New Roman" panose="02020603050405020304" pitchFamily="18" charset="0"/>
                    <a:ea typeface="Times New Roman" panose="02020603050405020304" pitchFamily="18" charset="0"/>
                  </a:endParaRPr>
                </a:p>
              </p:txBody>
            </p:sp>
            <p:sp>
              <p:nvSpPr>
                <p:cNvPr id="63" name="Text Box 2"/>
                <p:cNvSpPr txBox="1">
                  <a:spLocks noChangeArrowheads="1"/>
                </p:cNvSpPr>
                <p:nvPr/>
              </p:nvSpPr>
              <p:spPr bwMode="auto">
                <a:xfrm>
                  <a:off x="292417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Pane</a:t>
                  </a:r>
                  <a:endParaRPr lang="en-US" sz="1200">
                    <a:effectLst/>
                    <a:latin typeface="Times New Roman" panose="02020603050405020304" pitchFamily="18" charset="0"/>
                    <a:ea typeface="Times New Roman" panose="02020603050405020304" pitchFamily="18" charset="0"/>
                  </a:endParaRPr>
                </a:p>
              </p:txBody>
            </p:sp>
            <p:cxnSp>
              <p:nvCxnSpPr>
                <p:cNvPr id="64" name="Straight Connector 63"/>
                <p:cNvCxnSpPr/>
                <p:nvPr/>
              </p:nvCxnSpPr>
              <p:spPr>
                <a:xfrm>
                  <a:off x="790575" y="1562100"/>
                  <a:ext cx="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790575" y="1123950"/>
                  <a:ext cx="2562225" cy="0"/>
                </a:xfrm>
                <a:prstGeom prst="line">
                  <a:avLst/>
                </a:prstGeom>
              </p:spPr>
              <p:style>
                <a:lnRef idx="1">
                  <a:schemeClr val="accent1"/>
                </a:lnRef>
                <a:fillRef idx="0">
                  <a:schemeClr val="accent1"/>
                </a:fillRef>
                <a:effectRef idx="0">
                  <a:schemeClr val="accent1"/>
                </a:effectRef>
                <a:fontRef idx="minor">
                  <a:schemeClr val="tx1"/>
                </a:fontRef>
              </p:style>
            </p:cxnSp>
            <p:sp>
              <p:nvSpPr>
                <p:cNvPr id="66" name="Text Box 2"/>
                <p:cNvSpPr txBox="1">
                  <a:spLocks noChangeArrowheads="1"/>
                </p:cNvSpPr>
                <p:nvPr/>
              </p:nvSpPr>
              <p:spPr bwMode="auto">
                <a:xfrm>
                  <a:off x="2781300" y="1285875"/>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Shape</a:t>
                  </a:r>
                  <a:endParaRPr lang="en-US" sz="1200">
                    <a:effectLst/>
                    <a:latin typeface="Times New Roman" panose="02020603050405020304" pitchFamily="18" charset="0"/>
                    <a:ea typeface="Times New Roman" panose="02020603050405020304" pitchFamily="18" charset="0"/>
                  </a:endParaRPr>
                </a:p>
              </p:txBody>
            </p:sp>
            <p:sp>
              <p:nvSpPr>
                <p:cNvPr id="67" name="Text Box 2"/>
                <p:cNvSpPr txBox="1">
                  <a:spLocks noChangeArrowheads="1"/>
                </p:cNvSpPr>
                <p:nvPr/>
              </p:nvSpPr>
              <p:spPr bwMode="auto">
                <a:xfrm>
                  <a:off x="1609725" y="12763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ImageView</a:t>
                  </a:r>
                  <a:endParaRPr lang="en-US" sz="1200">
                    <a:effectLst/>
                    <a:latin typeface="Times New Roman" panose="02020603050405020304" pitchFamily="18" charset="0"/>
                    <a:ea typeface="Times New Roman" panose="02020603050405020304" pitchFamily="18" charset="0"/>
                  </a:endParaRPr>
                </a:p>
              </p:txBody>
            </p:sp>
            <p:sp>
              <p:nvSpPr>
                <p:cNvPr id="68" name="Text Box 2"/>
                <p:cNvSpPr txBox="1">
                  <a:spLocks noChangeArrowheads="1"/>
                </p:cNvSpPr>
                <p:nvPr/>
              </p:nvSpPr>
              <p:spPr bwMode="auto">
                <a:xfrm>
                  <a:off x="1619250" y="5715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i="1">
                      <a:effectLst/>
                      <a:latin typeface="Times New Roman" panose="02020603050405020304" pitchFamily="18" charset="0"/>
                      <a:ea typeface="Times New Roman" panose="02020603050405020304" pitchFamily="18" charset="0"/>
                    </a:rPr>
                    <a:t>Node</a:t>
                  </a:r>
                  <a:endParaRPr lang="en-US" sz="1200">
                    <a:effectLst/>
                    <a:latin typeface="Times New Roman" panose="02020603050405020304" pitchFamily="18" charset="0"/>
                    <a:ea typeface="Times New Roman" panose="02020603050405020304" pitchFamily="18" charset="0"/>
                  </a:endParaRPr>
                </a:p>
              </p:txBody>
            </p:sp>
            <p:cxnSp>
              <p:nvCxnSpPr>
                <p:cNvPr id="69" name="Straight Connector 68"/>
                <p:cNvCxnSpPr/>
                <p:nvPr/>
              </p:nvCxnSpPr>
              <p:spPr>
                <a:xfrm>
                  <a:off x="2095500" y="847725"/>
                  <a:ext cx="0" cy="447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3352800" y="1123950"/>
                  <a:ext cx="0" cy="171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790575" y="1752600"/>
                  <a:ext cx="24288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2095500" y="1762125"/>
                  <a:ext cx="0" cy="171450"/>
                </a:xfrm>
                <a:prstGeom prst="line">
                  <a:avLst/>
                </a:prstGeom>
              </p:spPr>
              <p:style>
                <a:lnRef idx="1">
                  <a:schemeClr val="accent1"/>
                </a:lnRef>
                <a:fillRef idx="0">
                  <a:schemeClr val="accent1"/>
                </a:fillRef>
                <a:effectRef idx="0">
                  <a:schemeClr val="accent1"/>
                </a:effectRef>
                <a:fontRef idx="minor">
                  <a:schemeClr val="tx1"/>
                </a:fontRef>
              </p:style>
            </p:cxnSp>
            <p:sp>
              <p:nvSpPr>
                <p:cNvPr id="73" name="Isosceles Triangle 72"/>
                <p:cNvSpPr/>
                <p:nvPr/>
              </p:nvSpPr>
              <p:spPr>
                <a:xfrm>
                  <a:off x="2000250" y="847725"/>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4" name="Isosceles Triangle 73"/>
                <p:cNvSpPr/>
                <p:nvPr/>
              </p:nvSpPr>
              <p:spPr>
                <a:xfrm>
                  <a:off x="695325" y="1585552"/>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5" name="Flowchart: Decision 74"/>
                <p:cNvSpPr/>
                <p:nvPr/>
              </p:nvSpPr>
              <p:spPr>
                <a:xfrm>
                  <a:off x="3886200" y="2066925"/>
                  <a:ext cx="238125" cy="95250"/>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76" name="Elbow Connector 75"/>
                <p:cNvCxnSpPr/>
                <p:nvPr/>
              </p:nvCxnSpPr>
              <p:spPr>
                <a:xfrm rot="10800000">
                  <a:off x="2571750" y="714375"/>
                  <a:ext cx="1551940" cy="1409701"/>
                </a:xfrm>
                <a:prstGeom prst="bentConnector3">
                  <a:avLst>
                    <a:gd name="adj1" fmla="val -21809"/>
                  </a:avLst>
                </a:prstGeom>
              </p:spPr>
              <p:style>
                <a:lnRef idx="1">
                  <a:schemeClr val="accent1"/>
                </a:lnRef>
                <a:fillRef idx="0">
                  <a:schemeClr val="accent1"/>
                </a:fillRef>
                <a:effectRef idx="0">
                  <a:schemeClr val="accent1"/>
                </a:effectRef>
                <a:fontRef idx="minor">
                  <a:schemeClr val="tx1"/>
                </a:fontRef>
              </p:style>
            </p:cxnSp>
            <p:sp>
              <p:nvSpPr>
                <p:cNvPr id="77" name="Text Box 2"/>
                <p:cNvSpPr txBox="1">
                  <a:spLocks noChangeArrowheads="1"/>
                </p:cNvSpPr>
                <p:nvPr/>
              </p:nvSpPr>
              <p:spPr bwMode="auto">
                <a:xfrm>
                  <a:off x="2933700" y="24574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HBox</a:t>
                  </a:r>
                  <a:endParaRPr lang="en-US" sz="1200">
                    <a:effectLst/>
                    <a:latin typeface="Times New Roman" panose="02020603050405020304" pitchFamily="18" charset="0"/>
                    <a:ea typeface="Times New Roman" panose="02020603050405020304" pitchFamily="18" charset="0"/>
                  </a:endParaRPr>
                </a:p>
              </p:txBody>
            </p:sp>
            <p:sp>
              <p:nvSpPr>
                <p:cNvPr id="78" name="Text Box 2"/>
                <p:cNvSpPr txBox="1">
                  <a:spLocks noChangeArrowheads="1"/>
                </p:cNvSpPr>
                <p:nvPr/>
              </p:nvSpPr>
              <p:spPr bwMode="auto">
                <a:xfrm>
                  <a:off x="4038600" y="24574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VBox</a:t>
                  </a:r>
                  <a:endParaRPr lang="en-US" sz="1200">
                    <a:effectLst/>
                    <a:latin typeface="Times New Roman" panose="02020603050405020304" pitchFamily="18" charset="0"/>
                    <a:ea typeface="Times New Roman" panose="02020603050405020304" pitchFamily="18" charset="0"/>
                  </a:endParaRPr>
                </a:p>
              </p:txBody>
            </p:sp>
            <p:cxnSp>
              <p:nvCxnSpPr>
                <p:cNvPr id="79" name="Straight Connector 78"/>
                <p:cNvCxnSpPr/>
                <p:nvPr/>
              </p:nvCxnSpPr>
              <p:spPr>
                <a:xfrm>
                  <a:off x="428625" y="2428875"/>
                  <a:ext cx="2019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a:off x="3352800" y="2219325"/>
                  <a:ext cx="0" cy="238760"/>
                </a:xfrm>
                <a:prstGeom prst="line">
                  <a:avLst/>
                </a:prstGeom>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4514850" y="2381250"/>
                  <a:ext cx="0" cy="76835"/>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3352800" y="2371725"/>
                  <a:ext cx="19335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a:off x="2095500" y="2215806"/>
                  <a:ext cx="0" cy="219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a:off x="428625" y="242887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85" name="TextBox 115"/>
                <p:cNvSpPr txBox="1"/>
                <p:nvPr/>
              </p:nvSpPr>
              <p:spPr>
                <a:xfrm>
                  <a:off x="2101850" y="2491740"/>
                  <a:ext cx="771525" cy="308610"/>
                </a:xfrm>
                <a:prstGeom prst="rect">
                  <a:avLst/>
                </a:prstGeom>
                <a:noFill/>
              </p:spPr>
              <p:txBody>
                <a:bodyPr wrap="square" rtlCol="0">
                  <a:noAutofit/>
                </a:bodyPr>
                <a:lstStyle/>
                <a:p>
                  <a:pPr marL="0" marR="0" algn="ctr" fontAlgn="base">
                    <a:spcBef>
                      <a:spcPts val="0"/>
                    </a:spcBef>
                    <a:spcAft>
                      <a:spcPts val="0"/>
                    </a:spcAft>
                  </a:pPr>
                  <a:r>
                    <a:rPr lang="en-US" sz="1400" i="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etc.</a:t>
                  </a:r>
                  <a:endParaRPr lang="en-US" sz="1200">
                    <a:effectLst/>
                    <a:latin typeface="Times New Roman" panose="02020603050405020304" pitchFamily="18" charset="0"/>
                    <a:ea typeface="Times New Roman" panose="02020603050405020304" pitchFamily="18" charset="0"/>
                  </a:endParaRPr>
                </a:p>
              </p:txBody>
            </p:sp>
            <p:cxnSp>
              <p:nvCxnSpPr>
                <p:cNvPr id="86" name="Straight Connector 85"/>
                <p:cNvCxnSpPr/>
                <p:nvPr/>
              </p:nvCxnSpPr>
              <p:spPr>
                <a:xfrm>
                  <a:off x="1266825" y="242887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87" name="Text Box 2"/>
                <p:cNvSpPr txBox="1">
                  <a:spLocks noChangeArrowheads="1"/>
                </p:cNvSpPr>
                <p:nvPr/>
              </p:nvSpPr>
              <p:spPr bwMode="auto">
                <a:xfrm>
                  <a:off x="0" y="2524125"/>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ScrollBar</a:t>
                  </a:r>
                  <a:endParaRPr lang="en-US" sz="1200">
                    <a:effectLst/>
                    <a:latin typeface="Times New Roman" panose="02020603050405020304" pitchFamily="18" charset="0"/>
                    <a:ea typeface="Times New Roman" panose="02020603050405020304" pitchFamily="18" charset="0"/>
                  </a:endParaRPr>
                </a:p>
              </p:txBody>
            </p:sp>
            <p:sp>
              <p:nvSpPr>
                <p:cNvPr id="88" name="Text Box 2"/>
                <p:cNvSpPr txBox="1">
                  <a:spLocks noChangeArrowheads="1"/>
                </p:cNvSpPr>
                <p:nvPr/>
              </p:nvSpPr>
              <p:spPr bwMode="auto">
                <a:xfrm>
                  <a:off x="904875" y="2524125"/>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ToolBar</a:t>
                  </a:r>
                  <a:endParaRPr lang="en-US" sz="1200">
                    <a:effectLst/>
                    <a:latin typeface="Times New Roman" panose="02020603050405020304" pitchFamily="18" charset="0"/>
                    <a:ea typeface="Times New Roman" panose="02020603050405020304" pitchFamily="18" charset="0"/>
                  </a:endParaRPr>
                </a:p>
              </p:txBody>
            </p:sp>
            <p:cxnSp>
              <p:nvCxnSpPr>
                <p:cNvPr id="89" name="Straight Connector 88"/>
                <p:cNvCxnSpPr/>
                <p:nvPr/>
              </p:nvCxnSpPr>
              <p:spPr>
                <a:xfrm>
                  <a:off x="2457450" y="282892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90" name="Text Box 2"/>
                <p:cNvSpPr txBox="1">
                  <a:spLocks noChangeArrowheads="1"/>
                </p:cNvSpPr>
                <p:nvPr/>
              </p:nvSpPr>
              <p:spPr bwMode="auto">
                <a:xfrm>
                  <a:off x="2047875" y="2971800"/>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Button</a:t>
                  </a:r>
                  <a:endParaRPr lang="en-US" sz="1200">
                    <a:effectLst/>
                    <a:latin typeface="Times New Roman" panose="02020603050405020304" pitchFamily="18" charset="0"/>
                    <a:ea typeface="Times New Roman" panose="02020603050405020304" pitchFamily="18" charset="0"/>
                  </a:endParaRPr>
                </a:p>
              </p:txBody>
            </p:sp>
            <p:sp>
              <p:nvSpPr>
                <p:cNvPr id="91" name="TextBox 115"/>
                <p:cNvSpPr txBox="1"/>
                <p:nvPr/>
              </p:nvSpPr>
              <p:spPr>
                <a:xfrm>
                  <a:off x="4911725" y="2463165"/>
                  <a:ext cx="771525" cy="308610"/>
                </a:xfrm>
                <a:prstGeom prst="rect">
                  <a:avLst/>
                </a:prstGeom>
                <a:noFill/>
              </p:spPr>
              <p:txBody>
                <a:bodyPr wrap="square" rtlCol="0">
                  <a:noAutofit/>
                </a:bodyPr>
                <a:lstStyle/>
                <a:p>
                  <a:pPr marL="0" marR="0" algn="ctr" fontAlgn="base">
                    <a:spcBef>
                      <a:spcPts val="0"/>
                    </a:spcBef>
                    <a:spcAft>
                      <a:spcPts val="0"/>
                    </a:spcAft>
                  </a:pPr>
                  <a:r>
                    <a:rPr lang="en-US" sz="1400" i="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etc.</a:t>
                  </a:r>
                  <a:endParaRPr lang="en-US" sz="1200">
                    <a:effectLst/>
                    <a:latin typeface="Times New Roman" panose="02020603050405020304" pitchFamily="18" charset="0"/>
                    <a:ea typeface="Times New Roman" panose="02020603050405020304" pitchFamily="18" charset="0"/>
                  </a:endParaRPr>
                </a:p>
              </p:txBody>
            </p:sp>
          </p:grpSp>
          <p:sp>
            <p:nvSpPr>
              <p:cNvPr id="53" name="Isosceles Triangle 52"/>
              <p:cNvSpPr/>
              <p:nvPr/>
            </p:nvSpPr>
            <p:spPr>
              <a:xfrm>
                <a:off x="2046849" y="2173458"/>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54" name="Isosceles Triangle 53"/>
              <p:cNvSpPr/>
              <p:nvPr/>
            </p:nvSpPr>
            <p:spPr>
              <a:xfrm>
                <a:off x="3305907" y="2166425"/>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cxnSp>
          <p:nvCxnSpPr>
            <p:cNvPr id="3" name="Straight Connector 2"/>
            <p:cNvCxnSpPr/>
            <p:nvPr/>
          </p:nvCxnSpPr>
          <p:spPr>
            <a:xfrm>
              <a:off x="5149533" y="3022351"/>
              <a:ext cx="0" cy="253224"/>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44716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12</a:t>
            </a:fld>
            <a:endParaRPr lang="en-CA"/>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2"/>
          <p:cNvSpPr>
            <a:spLocks noChangeArrowheads="1"/>
          </p:cNvSpPr>
          <p:nvPr/>
        </p:nvSpPr>
        <p:spPr bwMode="auto">
          <a:xfrm>
            <a:off x="683568" y="332656"/>
            <a:ext cx="7920880" cy="3862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28600" marR="0" lvl="0" indent="-228600" algn="l" defTabSz="914400" rtl="0" eaLnBrk="0" fontAlgn="base" latinLnBrk="0" hangingPunct="0">
              <a:lnSpc>
                <a:spcPct val="100000"/>
              </a:lnSpc>
              <a:spcBef>
                <a:spcPct val="0"/>
              </a:spcBef>
              <a:spcAft>
                <a:spcPct val="0"/>
              </a:spcAft>
              <a:buClrTx/>
              <a:buSzTx/>
              <a:buFontTx/>
              <a:buAutoNum type="alphaLcParenBoth"/>
              <a:tabLst/>
            </a:pP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Can you use a new </a:t>
            </a:r>
            <a:r>
              <a:rPr kumimoji="0" lang="en-US" altLang="en-US" sz="1600" b="0" i="0" u="none" strike="noStrike" cap="none" normalizeH="0" baseline="0" dirty="0" err="1"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ScrollBar</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object as shown in the code below, given the information provided in the UML diagram above?  Why or why not?  Give a brief explanation using </a:t>
            </a:r>
            <a:r>
              <a:rPr kumimoji="0" lang="en-US" altLang="en-US" sz="1600" b="0" i="1"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is a</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and </a:t>
            </a:r>
            <a:r>
              <a:rPr kumimoji="0" lang="en-US" altLang="en-US" sz="1600" b="0" i="1"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has a</a:t>
            </a:r>
            <a:r>
              <a:rPr kumimoji="0" lang="en-US" altLang="en-US" sz="1600"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arguments</a:t>
            </a: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ScrollBar</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 scrollbar = </a:t>
            </a:r>
            <a:r>
              <a:rPr kumimoji="0" lang="en-US" altLang="en-US" sz="160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new</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 </a:t>
            </a:r>
            <a:r>
              <a:rPr kumimoji="0" lang="en-US" altLang="en-US" sz="1600" b="0" i="0" u="none" strike="noStrike" cap="none" normalizeH="0" baseline="0" dirty="0" err="1"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ScrollBar</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a:t>
            </a:r>
            <a:endParaRPr kumimoji="0" lang="en-US" altLang="en-US" sz="900" dirty="0"/>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Scene </a:t>
            </a:r>
            <a:r>
              <a:rPr kumimoji="0" lang="en-US" altLang="en-US" sz="1600" b="0" i="0" u="none" strike="noStrike" cap="none" normalizeH="0" baseline="0" dirty="0" err="1"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scene</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 = </a:t>
            </a:r>
            <a:r>
              <a:rPr kumimoji="0" lang="en-US" altLang="en-US" sz="160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new</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 Scene(scrollbar, 450, 200);</a:t>
            </a:r>
            <a:endParaRPr kumimoji="0" lang="en-US" altLang="en-US" sz="900" dirty="0"/>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primaryStage.setScene</a:t>
            </a:r>
            <a:r>
              <a:rPr kumimoji="0" lang="en-US" altLang="en-US" sz="1600" b="0" i="0" u="none" strike="noStrike" cap="none" normalizeH="0" baseline="0" dirty="0" smtClean="0">
                <a:ln>
                  <a:noFill/>
                </a:ln>
                <a:solidFill>
                  <a:schemeClr val="tx1"/>
                </a:solidFill>
                <a:effectLst/>
                <a:latin typeface="Courier New" panose="02070309020205020404" pitchFamily="49" charset="0"/>
                <a:ea typeface="Times New Roman" panose="02020603050405020304" pitchFamily="18" charset="0"/>
                <a:cs typeface="Courier New" panose="02070309020205020404" pitchFamily="49" charset="0"/>
              </a:rPr>
              <a:t>(scene);</a:t>
            </a:r>
            <a:endParaRPr kumimoji="0" lang="en-US" altLang="en-US" sz="900" b="0" i="0" u="none" strike="noStrike" cap="none" normalizeH="0" baseline="0" dirty="0" smtClean="0">
              <a:ln>
                <a:noFill/>
              </a:ln>
              <a:solidFill>
                <a:schemeClr val="tx1"/>
              </a:solidFill>
              <a:effectLst/>
            </a:endParaRPr>
          </a:p>
          <a:p>
            <a:pPr lvl="0"/>
            <a:r>
              <a:rPr lang="en-US" sz="1600" dirty="0" err="1" smtClean="0">
                <a:latin typeface="Courier New" panose="02070309020205020404" pitchFamily="49" charset="0"/>
                <a:ea typeface="Times New Roman" panose="02020603050405020304" pitchFamily="18" charset="0"/>
              </a:rPr>
              <a:t>primaryStage.show</a:t>
            </a:r>
            <a:r>
              <a:rPr lang="en-US" sz="1600" dirty="0" smtClean="0">
                <a:latin typeface="Courier New" panose="02070309020205020404" pitchFamily="49" charset="0"/>
                <a:ea typeface="Times New Roman" panose="02020603050405020304" pitchFamily="18" charset="0"/>
              </a:rPr>
              <a:t>();</a:t>
            </a:r>
          </a:p>
          <a:p>
            <a:pPr lvl="0"/>
            <a:endParaRPr kumimoji="0" lang="en-US" altLang="en-US" sz="1600" b="0" i="0" u="none" strike="noStrike" cap="none" normalizeH="0" baseline="0" dirty="0">
              <a:ln>
                <a:noFill/>
              </a:ln>
              <a:solidFill>
                <a:schemeClr val="tx1"/>
              </a:solidFill>
              <a:effectLst/>
              <a:latin typeface="Courier New" panose="02070309020205020404" pitchFamily="49" charset="0"/>
            </a:endParaRPr>
          </a:p>
          <a:p>
            <a:pPr lvl="0"/>
            <a:endParaRPr kumimoji="0" lang="en-US" altLang="en-US" sz="1600" b="0" i="0" u="none" strike="noStrike" cap="none" normalizeH="0" baseline="0" dirty="0" smtClean="0">
              <a:ln>
                <a:noFill/>
              </a:ln>
              <a:solidFill>
                <a:schemeClr val="tx1"/>
              </a:solidFill>
              <a:effectLst/>
            </a:endParaRPr>
          </a:p>
          <a:p>
            <a:pPr lvl="0"/>
            <a:endParaRPr kumimoji="0" lang="en-US" altLang="en-US" sz="1600" dirty="0"/>
          </a:p>
          <a:p>
            <a:pPr lvl="0"/>
            <a:endParaRPr kumimoji="0" lang="en-US" altLang="en-US" sz="1600" b="0" i="0" u="none" strike="noStrike" cap="none" normalizeH="0" baseline="0" dirty="0" smtClean="0">
              <a:ln>
                <a:noFill/>
              </a:ln>
              <a:solidFill>
                <a:schemeClr val="tx1"/>
              </a:solidFill>
              <a:effectLst/>
            </a:endParaRPr>
          </a:p>
          <a:p>
            <a:pPr lvl="0" indent="0"/>
            <a:endParaRPr lang="en-US" sz="1600" dirty="0" smtClean="0">
              <a:latin typeface="Calibri" panose="020F0502020204030204" pitchFamily="34" charset="0"/>
              <a:ea typeface="Times New Roman" panose="02020603050405020304" pitchFamily="18" charset="0"/>
              <a:cs typeface="Courier New" panose="02070309020205020404" pitchFamily="49" charset="0"/>
            </a:endParaRPr>
          </a:p>
          <a:p>
            <a:pPr lvl="0" indent="0"/>
            <a:endParaRPr lang="en-US" sz="900" dirty="0" smtClean="0">
              <a:latin typeface="Calibri" panose="020F0502020204030204" pitchFamily="34" charset="0"/>
              <a:ea typeface="Times New Roman" panose="02020603050405020304" pitchFamily="18" charset="0"/>
              <a:cs typeface="Courier New" panose="02070309020205020404" pitchFamily="49" charset="0"/>
            </a:endParaRPr>
          </a:p>
          <a:p>
            <a:pPr lvl="0" indent="0"/>
            <a:endParaRPr lang="en-US" sz="300" dirty="0" smtClean="0">
              <a:latin typeface="Calibri" panose="020F0502020204030204" pitchFamily="34" charset="0"/>
              <a:ea typeface="Times New Roman" panose="02020603050405020304" pitchFamily="18" charset="0"/>
              <a:cs typeface="Courier New" panose="02070309020205020404" pitchFamily="49" charset="0"/>
            </a:endParaRPr>
          </a:p>
          <a:p>
            <a:pPr lvl="0" indent="0"/>
            <a:r>
              <a:rPr lang="en-US" sz="1600" dirty="0" smtClean="0">
                <a:latin typeface="Calibri" panose="020F0502020204030204" pitchFamily="34" charset="0"/>
                <a:ea typeface="Times New Roman" panose="02020603050405020304" pitchFamily="18" charset="0"/>
                <a:cs typeface="Courier New" panose="02070309020205020404" pitchFamily="49" charset="0"/>
              </a:rPr>
              <a:t>(b</a:t>
            </a:r>
            <a:r>
              <a:rPr lang="en-US" sz="1600" dirty="0">
                <a:latin typeface="Calibri" panose="020F0502020204030204" pitchFamily="34" charset="0"/>
                <a:ea typeface="Times New Roman" panose="02020603050405020304" pitchFamily="18" charset="0"/>
                <a:cs typeface="Courier New" panose="02070309020205020404" pitchFamily="49" charset="0"/>
              </a:rPr>
              <a:t>)  Why can an </a:t>
            </a:r>
            <a:r>
              <a:rPr lang="en-US" sz="1600" dirty="0" err="1">
                <a:latin typeface="Courier New" panose="02070309020205020404" pitchFamily="49" charset="0"/>
                <a:ea typeface="Times New Roman" panose="02020603050405020304" pitchFamily="18" charset="0"/>
              </a:rPr>
              <a:t>HBox</a:t>
            </a:r>
            <a:r>
              <a:rPr lang="en-US" sz="1600" dirty="0">
                <a:latin typeface="Calibri" panose="020F0502020204030204" pitchFamily="34" charset="0"/>
                <a:ea typeface="Times New Roman" panose="02020603050405020304" pitchFamily="18" charset="0"/>
                <a:cs typeface="Courier New" panose="02070309020205020404" pitchFamily="49" charset="0"/>
              </a:rPr>
              <a:t> hold another </a:t>
            </a:r>
            <a:r>
              <a:rPr lang="en-US" sz="1600" dirty="0" err="1">
                <a:latin typeface="Courier New" panose="02070309020205020404" pitchFamily="49" charset="0"/>
                <a:ea typeface="Times New Roman" panose="02020603050405020304" pitchFamily="18" charset="0"/>
              </a:rPr>
              <a:t>HBox</a:t>
            </a:r>
            <a:r>
              <a:rPr lang="en-US" sz="1600" dirty="0">
                <a:latin typeface="Calibri" panose="020F0502020204030204" pitchFamily="34" charset="0"/>
                <a:ea typeface="Times New Roman" panose="02020603050405020304" pitchFamily="18" charset="0"/>
                <a:cs typeface="Courier New" panose="02070309020205020404" pitchFamily="49" charset="0"/>
              </a:rPr>
              <a:t>?  Provide a short answer </a:t>
            </a:r>
            <a:r>
              <a:rPr lang="en-US" sz="1600" dirty="0" smtClean="0">
                <a:latin typeface="Calibri" panose="020F0502020204030204" pitchFamily="34" charset="0"/>
                <a:ea typeface="Times New Roman" panose="02020603050405020304" pitchFamily="18" charset="0"/>
                <a:cs typeface="Courier New" panose="02070309020205020404" pitchFamily="49" charset="0"/>
              </a:rPr>
              <a:t>based </a:t>
            </a:r>
            <a:r>
              <a:rPr lang="en-US" sz="1600" dirty="0">
                <a:latin typeface="Calibri" panose="020F0502020204030204" pitchFamily="34" charset="0"/>
                <a:ea typeface="Times New Roman" panose="02020603050405020304" pitchFamily="18" charset="0"/>
                <a:cs typeface="Courier New" panose="02070309020205020404" pitchFamily="49" charset="0"/>
              </a:rPr>
              <a:t>on the UML diagram above using </a:t>
            </a:r>
            <a:r>
              <a:rPr lang="en-US" sz="1600" i="1" dirty="0">
                <a:latin typeface="Calibri" panose="020F0502020204030204" pitchFamily="34" charset="0"/>
                <a:ea typeface="Times New Roman" panose="02020603050405020304" pitchFamily="18" charset="0"/>
                <a:cs typeface="Courier New" panose="02070309020205020404" pitchFamily="49" charset="0"/>
              </a:rPr>
              <a:t>is a</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i="1" dirty="0">
                <a:latin typeface="Calibri" panose="020F0502020204030204" pitchFamily="34" charset="0"/>
                <a:ea typeface="Times New Roman" panose="02020603050405020304" pitchFamily="18" charset="0"/>
                <a:cs typeface="Courier New" panose="02070309020205020404" pitchFamily="49" charset="0"/>
              </a:rPr>
              <a:t>has a</a:t>
            </a:r>
            <a:r>
              <a:rPr lang="en-US" sz="1600" dirty="0">
                <a:latin typeface="Calibri" panose="020F0502020204030204" pitchFamily="34" charset="0"/>
                <a:ea typeface="Times New Roman" panose="02020603050405020304" pitchFamily="18" charset="0"/>
                <a:cs typeface="Courier New" panose="02070309020205020404" pitchFamily="49" charset="0"/>
              </a:rPr>
              <a:t> arguments:</a:t>
            </a:r>
            <a:endParaRPr kumimoji="0" lang="en-US" altLang="en-US" sz="1600" b="0" i="0" u="none" strike="noStrike" cap="none" normalizeH="0" baseline="0" dirty="0" smtClean="0">
              <a:ln>
                <a:noFill/>
              </a:ln>
              <a:solidFill>
                <a:schemeClr val="tx1"/>
              </a:solidFill>
              <a:effectLst/>
              <a:latin typeface="+mn-lt"/>
            </a:endParaRPr>
          </a:p>
        </p:txBody>
      </p:sp>
      <p:sp>
        <p:nvSpPr>
          <p:cNvPr id="7" name="Text Box 37"/>
          <p:cNvSpPr txBox="1"/>
          <p:nvPr/>
        </p:nvSpPr>
        <p:spPr>
          <a:xfrm>
            <a:off x="827584" y="2214688"/>
            <a:ext cx="7632848" cy="125547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r>
              <a:rPr lang="en-US" sz="1800" i="1" dirty="0">
                <a:ea typeface="Times New Roman" panose="02020603050405020304" pitchFamily="18" charset="0"/>
              </a:rPr>
              <a:t>Y</a:t>
            </a:r>
            <a:r>
              <a:rPr lang="en-US" sz="1800" i="1" dirty="0" smtClean="0">
                <a:ea typeface="Times New Roman" panose="02020603050405020304" pitchFamily="18" charset="0"/>
              </a:rPr>
              <a:t>es.  From the diagram above, a</a:t>
            </a:r>
            <a:r>
              <a:rPr lang="en-US" sz="1800" i="1" dirty="0" smtClean="0">
                <a:effectLst/>
                <a:ea typeface="Times New Roman" panose="02020603050405020304" pitchFamily="18" charset="0"/>
              </a:rPr>
              <a:t> </a:t>
            </a:r>
            <a:r>
              <a:rPr lang="en-US" sz="1800" dirty="0" smtClean="0">
                <a:effectLst/>
                <a:latin typeface="Courier New" panose="02070309020205020404" pitchFamily="49" charset="0"/>
                <a:ea typeface="Times New Roman" panose="02020603050405020304" pitchFamily="18" charset="0"/>
                <a:cs typeface="Courier New" panose="02070309020205020404" pitchFamily="49" charset="0"/>
              </a:rPr>
              <a:t>Scene</a:t>
            </a:r>
            <a:r>
              <a:rPr lang="en-US" sz="1800" i="1" dirty="0" smtClean="0">
                <a:effectLst/>
                <a:ea typeface="Times New Roman" panose="02020603050405020304" pitchFamily="18" charset="0"/>
              </a:rPr>
              <a:t> </a:t>
            </a:r>
            <a:r>
              <a:rPr lang="en-US" sz="1800" i="1" u="sng" dirty="0" smtClean="0">
                <a:effectLst/>
                <a:ea typeface="Times New Roman" panose="02020603050405020304" pitchFamily="18" charset="0"/>
              </a:rPr>
              <a:t>has a</a:t>
            </a:r>
            <a:r>
              <a:rPr lang="en-US" sz="1800" i="1" dirty="0" smtClean="0">
                <a:effectLst/>
                <a:ea typeface="Times New Roman" panose="02020603050405020304" pitchFamily="18" charset="0"/>
              </a:rPr>
              <a:t> </a:t>
            </a:r>
            <a:r>
              <a:rPr lang="en-US" sz="1800" dirty="0" smtClean="0">
                <a:effectLst/>
                <a:latin typeface="Courier New" panose="02070309020205020404" pitchFamily="49" charset="0"/>
                <a:ea typeface="Times New Roman" panose="02020603050405020304" pitchFamily="18" charset="0"/>
                <a:cs typeface="Courier New" panose="02070309020205020404" pitchFamily="49" charset="0"/>
              </a:rPr>
              <a:t>Parent</a:t>
            </a:r>
            <a:r>
              <a:rPr lang="en-US" sz="1800" i="1" dirty="0" smtClean="0">
                <a:ea typeface="Times New Roman" panose="02020603050405020304" pitchFamily="18" charset="0"/>
              </a:rPr>
              <a:t>.  Since a </a:t>
            </a:r>
            <a:r>
              <a:rPr lang="en-US" sz="1800" i="1" dirty="0" err="1" smtClean="0">
                <a:latin typeface="Courier New" panose="02070309020205020404" pitchFamily="49" charset="0"/>
                <a:ea typeface="Times New Roman" panose="02020603050405020304" pitchFamily="18" charset="0"/>
                <a:cs typeface="Courier New" panose="02070309020205020404" pitchFamily="49" charset="0"/>
              </a:rPr>
              <a:t>ScrollBar</a:t>
            </a:r>
            <a:r>
              <a:rPr lang="en-US" sz="1800" i="1" dirty="0" smtClean="0">
                <a:ea typeface="Times New Roman" panose="02020603050405020304" pitchFamily="18" charset="0"/>
              </a:rPr>
              <a:t> </a:t>
            </a:r>
            <a:r>
              <a:rPr lang="en-US" sz="1800" i="1" u="sng" dirty="0" smtClean="0">
                <a:ea typeface="Times New Roman" panose="02020603050405020304" pitchFamily="18" charset="0"/>
              </a:rPr>
              <a:t>is a</a:t>
            </a:r>
            <a:r>
              <a:rPr lang="en-US" sz="1800" i="1" dirty="0" smtClean="0">
                <a:ea typeface="Times New Roman" panose="02020603050405020304" pitchFamily="18" charset="0"/>
              </a:rPr>
              <a:t> </a:t>
            </a:r>
            <a:r>
              <a:rPr lang="en-US" sz="1800" i="1" dirty="0" smtClean="0">
                <a:latin typeface="Courier New" panose="02070309020205020404" pitchFamily="49" charset="0"/>
                <a:ea typeface="Times New Roman" panose="02020603050405020304" pitchFamily="18" charset="0"/>
                <a:cs typeface="Courier New" panose="02070309020205020404" pitchFamily="49" charset="0"/>
              </a:rPr>
              <a:t>Control</a:t>
            </a:r>
            <a:r>
              <a:rPr lang="en-US" sz="1800" i="1" dirty="0" smtClean="0">
                <a:ea typeface="Times New Roman" panose="02020603050405020304" pitchFamily="18" charset="0"/>
              </a:rPr>
              <a:t>, and a </a:t>
            </a:r>
            <a:r>
              <a:rPr lang="en-US" sz="1800" i="1" dirty="0" smtClean="0">
                <a:latin typeface="Courier New" panose="02070309020205020404" pitchFamily="49" charset="0"/>
                <a:ea typeface="Times New Roman" panose="02020603050405020304" pitchFamily="18" charset="0"/>
                <a:cs typeface="Courier New" panose="02070309020205020404" pitchFamily="49" charset="0"/>
              </a:rPr>
              <a:t>Control</a:t>
            </a:r>
            <a:r>
              <a:rPr lang="en-US" sz="1800" i="1" dirty="0" smtClean="0">
                <a:ea typeface="Times New Roman" panose="02020603050405020304" pitchFamily="18" charset="0"/>
              </a:rPr>
              <a:t> </a:t>
            </a:r>
            <a:r>
              <a:rPr lang="en-US" sz="1800" i="1" u="sng" dirty="0" smtClean="0">
                <a:ea typeface="Times New Roman" panose="02020603050405020304" pitchFamily="18" charset="0"/>
              </a:rPr>
              <a:t>is a</a:t>
            </a:r>
            <a:r>
              <a:rPr lang="en-US" sz="1800" i="1" dirty="0" smtClean="0">
                <a:ea typeface="Times New Roman" panose="02020603050405020304" pitchFamily="18" charset="0"/>
              </a:rPr>
              <a:t> </a:t>
            </a:r>
            <a:r>
              <a:rPr lang="en-US" sz="1800" i="1" dirty="0" smtClean="0">
                <a:latin typeface="Courier New" panose="02070309020205020404" pitchFamily="49" charset="0"/>
                <a:ea typeface="Times New Roman" panose="02020603050405020304" pitchFamily="18" charset="0"/>
                <a:cs typeface="Courier New" panose="02070309020205020404" pitchFamily="49" charset="0"/>
              </a:rPr>
              <a:t>Parent</a:t>
            </a:r>
            <a:r>
              <a:rPr lang="en-US" sz="1800" i="1" dirty="0" smtClean="0">
                <a:ea typeface="Times New Roman" panose="02020603050405020304" pitchFamily="18" charset="0"/>
              </a:rPr>
              <a:t>, therefore any </a:t>
            </a:r>
            <a:r>
              <a:rPr lang="en-US" sz="1800" i="1" dirty="0" err="1" smtClean="0">
                <a:latin typeface="Courier New" panose="02070309020205020404" pitchFamily="49" charset="0"/>
                <a:ea typeface="Times New Roman" panose="02020603050405020304" pitchFamily="18" charset="0"/>
                <a:cs typeface="Courier New" panose="02070309020205020404" pitchFamily="49" charset="0"/>
              </a:rPr>
              <a:t>ScrollBar</a:t>
            </a:r>
            <a:r>
              <a:rPr lang="en-US" sz="1800" i="1" dirty="0" smtClean="0">
                <a:ea typeface="Times New Roman" panose="02020603050405020304" pitchFamily="18" charset="0"/>
              </a:rPr>
              <a:t> object </a:t>
            </a:r>
            <a:r>
              <a:rPr lang="en-US" sz="1800" i="1" u="sng" dirty="0" smtClean="0">
                <a:ea typeface="Times New Roman" panose="02020603050405020304" pitchFamily="18" charset="0"/>
              </a:rPr>
              <a:t>is a </a:t>
            </a:r>
            <a:r>
              <a:rPr lang="en-US" sz="1800" i="1" dirty="0" smtClean="0">
                <a:latin typeface="Courier New" panose="02070309020205020404" pitchFamily="49" charset="0"/>
                <a:ea typeface="Times New Roman" panose="02020603050405020304" pitchFamily="18" charset="0"/>
                <a:cs typeface="Courier New" panose="02070309020205020404" pitchFamily="49" charset="0"/>
              </a:rPr>
              <a:t>Parent</a:t>
            </a:r>
            <a:r>
              <a:rPr lang="en-US" sz="1800" i="1" dirty="0" smtClean="0">
                <a:ea typeface="Times New Roman" panose="02020603050405020304" pitchFamily="18" charset="0"/>
              </a:rPr>
              <a:t>, and </a:t>
            </a:r>
            <a:r>
              <a:rPr lang="en-US" sz="1800" i="1" dirty="0" smtClean="0">
                <a:solidFill>
                  <a:prstClr val="black"/>
                </a:solidFill>
                <a:ea typeface="Times New Roman" panose="02020603050405020304" pitchFamily="18" charset="0"/>
              </a:rPr>
              <a:t>can be used to </a:t>
            </a:r>
            <a:r>
              <a:rPr lang="en-US" sz="1800" i="1" dirty="0">
                <a:solidFill>
                  <a:prstClr val="black"/>
                </a:solidFill>
                <a:ea typeface="Times New Roman" panose="02020603050405020304" pitchFamily="18" charset="0"/>
              </a:rPr>
              <a:t>satisfy the requirement that a </a:t>
            </a:r>
            <a:r>
              <a:rPr lang="en-US" sz="1800" i="1"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Scene</a:t>
            </a:r>
            <a:r>
              <a:rPr lang="en-US" sz="1800" i="1" dirty="0">
                <a:solidFill>
                  <a:prstClr val="black"/>
                </a:solidFill>
                <a:ea typeface="Times New Roman" panose="02020603050405020304" pitchFamily="18" charset="0"/>
              </a:rPr>
              <a:t> </a:t>
            </a:r>
            <a:r>
              <a:rPr lang="en-US" sz="1800" i="1" u="sng" dirty="0">
                <a:solidFill>
                  <a:prstClr val="black"/>
                </a:solidFill>
                <a:ea typeface="Times New Roman" panose="02020603050405020304" pitchFamily="18" charset="0"/>
              </a:rPr>
              <a:t>has a</a:t>
            </a:r>
            <a:r>
              <a:rPr lang="en-US" sz="1800" i="1" dirty="0">
                <a:solidFill>
                  <a:prstClr val="black"/>
                </a:solidFill>
                <a:ea typeface="Times New Roman" panose="02020603050405020304" pitchFamily="18" charset="0"/>
              </a:rPr>
              <a:t> </a:t>
            </a:r>
            <a:r>
              <a:rPr lang="en-US" sz="1800" i="1"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Parent</a:t>
            </a:r>
            <a:r>
              <a:rPr lang="en-US" sz="1800" i="1" dirty="0" smtClean="0">
                <a:solidFill>
                  <a:prstClr val="black"/>
                </a:solidFill>
                <a:ea typeface="Times New Roman" panose="02020603050405020304" pitchFamily="18" charset="0"/>
              </a:rPr>
              <a:t>, as seen in the second line of code above.</a:t>
            </a:r>
            <a:endParaRPr lang="en-US" sz="1800" i="1" dirty="0">
              <a:effectLst/>
              <a:ea typeface="Times New Roman" panose="02020603050405020304" pitchFamily="18" charset="0"/>
            </a:endParaRPr>
          </a:p>
        </p:txBody>
      </p:sp>
      <p:sp>
        <p:nvSpPr>
          <p:cNvPr id="9" name="Text Box 37"/>
          <p:cNvSpPr txBox="1"/>
          <p:nvPr/>
        </p:nvSpPr>
        <p:spPr>
          <a:xfrm>
            <a:off x="827584" y="4149080"/>
            <a:ext cx="7632848" cy="1728192"/>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i="1" dirty="0">
                <a:effectLst/>
                <a:ea typeface="Times New Roman" panose="02020603050405020304" pitchFamily="18" charset="0"/>
              </a:rPr>
              <a:t> </a:t>
            </a:r>
            <a:r>
              <a:rPr lang="en-US" sz="1800" i="1" dirty="0" smtClean="0">
                <a:effectLst/>
                <a:ea typeface="Times New Roman" panose="02020603050405020304" pitchFamily="18" charset="0"/>
              </a:rPr>
              <a:t>An </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 </a:t>
            </a:r>
            <a:r>
              <a:rPr lang="en-US" sz="1800" i="1" u="sng" dirty="0" smtClean="0">
                <a:effectLst/>
                <a:ea typeface="Times New Roman" panose="02020603050405020304" pitchFamily="18" charset="0"/>
              </a:rPr>
              <a:t>is a</a:t>
            </a:r>
            <a:r>
              <a:rPr lang="en-US" sz="1800" i="1" dirty="0" smtClean="0">
                <a:effectLst/>
                <a:ea typeface="Times New Roman" panose="02020603050405020304" pitchFamily="18" charset="0"/>
              </a:rPr>
              <a:t>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Pane</a:t>
            </a:r>
            <a:r>
              <a:rPr lang="en-US" sz="1800" i="1" dirty="0" smtClean="0">
                <a:effectLst/>
                <a:ea typeface="Times New Roman" panose="02020603050405020304" pitchFamily="18" charset="0"/>
              </a:rPr>
              <a:t>, a special kind of object designed to hold other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 </a:t>
            </a:r>
            <a:r>
              <a:rPr lang="en-US" sz="1800" i="1" dirty="0" smtClean="0">
                <a:effectLst/>
                <a:ea typeface="Times New Roman" panose="02020603050405020304" pitchFamily="18" charset="0"/>
              </a:rPr>
              <a:t>objects.  This is shown in the diagram: A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Pane </a:t>
            </a:r>
            <a:r>
              <a:rPr lang="en-US" sz="1800" i="1" dirty="0" smtClean="0">
                <a:effectLst/>
                <a:ea typeface="Times New Roman" panose="02020603050405020304" pitchFamily="18" charset="0"/>
              </a:rPr>
              <a:t>‘</a:t>
            </a:r>
            <a:r>
              <a:rPr lang="en-US" sz="1800" i="1" u="sng" dirty="0" smtClean="0">
                <a:effectLst/>
                <a:ea typeface="Times New Roman" panose="02020603050405020304" pitchFamily="18" charset="0"/>
              </a:rPr>
              <a:t>has a</a:t>
            </a:r>
            <a:r>
              <a:rPr lang="en-US" sz="1800" i="1" dirty="0" smtClean="0">
                <a:effectLst/>
                <a:ea typeface="Times New Roman" panose="02020603050405020304" pitchFamily="18" charset="0"/>
              </a:rPr>
              <a:t>’ many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Nodes</a:t>
            </a:r>
            <a:r>
              <a:rPr lang="en-US" sz="1800" i="1" dirty="0" smtClean="0">
                <a:effectLst/>
                <a:ea typeface="Times New Roman" panose="02020603050405020304" pitchFamily="18" charset="0"/>
              </a:rPr>
              <a:t>.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 </a:t>
            </a:r>
            <a:r>
              <a:rPr lang="en-US" sz="1800" i="1" dirty="0" smtClean="0">
                <a:effectLst/>
                <a:ea typeface="Times New Roman" panose="02020603050405020304" pitchFamily="18" charset="0"/>
              </a:rPr>
              <a:t>is an abstract class, but via polymorphism any subclass of a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 </a:t>
            </a:r>
            <a:r>
              <a:rPr lang="en-US" sz="1800" i="1" dirty="0" smtClean="0">
                <a:effectLst/>
                <a:ea typeface="Times New Roman" panose="02020603050405020304" pitchFamily="18" charset="0"/>
              </a:rPr>
              <a:t>can also be stored in a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Pane</a:t>
            </a:r>
            <a:r>
              <a:rPr lang="en-US" sz="1800" i="1" dirty="0" smtClean="0">
                <a:effectLst/>
                <a:ea typeface="Times New Roman" panose="02020603050405020304" pitchFamily="18" charset="0"/>
              </a:rPr>
              <a:t>.  This includes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Shapes</a:t>
            </a:r>
            <a:r>
              <a:rPr lang="en-US" sz="1800" i="1" dirty="0" smtClean="0">
                <a:effectLst/>
                <a:ea typeface="Times New Roman" panose="02020603050405020304" pitchFamily="18" charset="0"/>
              </a:rPr>
              <a:t>,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Scrollbars</a:t>
            </a:r>
            <a:r>
              <a:rPr lang="en-US" sz="1800" i="1" dirty="0" smtClean="0">
                <a:effectLst/>
                <a:ea typeface="Times New Roman" panose="02020603050405020304" pitchFamily="18" charset="0"/>
              </a:rPr>
              <a:t>,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Toolbars</a:t>
            </a:r>
            <a:r>
              <a:rPr lang="en-US" sz="1800" i="1" dirty="0" smtClean="0">
                <a:effectLst/>
                <a:ea typeface="Times New Roman" panose="02020603050405020304" pitchFamily="18" charset="0"/>
              </a:rPr>
              <a:t>, and even other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Panes</a:t>
            </a:r>
            <a:r>
              <a:rPr lang="en-US" sz="1800" i="1" dirty="0" smtClean="0">
                <a:effectLst/>
                <a:ea typeface="Times New Roman" panose="02020603050405020304" pitchFamily="18" charset="0"/>
              </a:rPr>
              <a:t>, including other </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HBox’s</a:t>
            </a:r>
            <a:r>
              <a:rPr lang="en-US" sz="1800" i="1" dirty="0" smtClean="0">
                <a:effectLst/>
                <a:ea typeface="Times New Roman" panose="02020603050405020304" pitchFamily="18" charset="0"/>
              </a:rPr>
              <a:t>.  Thus, because an </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a:t>
            </a:r>
            <a:r>
              <a:rPr lang="en-US" sz="1800" i="1" dirty="0" smtClean="0">
                <a:effectLst/>
                <a:ea typeface="Times New Roman" panose="02020603050405020304" pitchFamily="18" charset="0"/>
              </a:rPr>
              <a:t> </a:t>
            </a:r>
            <a:r>
              <a:rPr lang="en-US" sz="1800" i="1" u="sng" dirty="0" smtClean="0">
                <a:effectLst/>
                <a:ea typeface="Times New Roman" panose="02020603050405020304" pitchFamily="18" charset="0"/>
              </a:rPr>
              <a:t>is a</a:t>
            </a:r>
            <a:r>
              <a:rPr lang="en-US" sz="1800" i="1" dirty="0" smtClean="0">
                <a:effectLst/>
                <a:ea typeface="Times New Roman" panose="02020603050405020304" pitchFamily="18" charset="0"/>
              </a:rPr>
              <a:t>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a:t>
            </a:r>
            <a:r>
              <a:rPr lang="en-US" sz="1800" i="1" dirty="0" smtClean="0">
                <a:effectLst/>
                <a:ea typeface="Times New Roman" panose="02020603050405020304" pitchFamily="18" charset="0"/>
              </a:rPr>
              <a:t>, and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Pane/</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a:t>
            </a:r>
            <a:r>
              <a:rPr lang="en-US" sz="1800" i="1" dirty="0" smtClean="0">
                <a:effectLst/>
                <a:ea typeface="Times New Roman" panose="02020603050405020304" pitchFamily="18" charset="0"/>
              </a:rPr>
              <a:t> </a:t>
            </a:r>
            <a:r>
              <a:rPr lang="en-US" sz="1800" i="1" u="sng" dirty="0" smtClean="0">
                <a:effectLst/>
                <a:ea typeface="Times New Roman" panose="02020603050405020304" pitchFamily="18" charset="0"/>
              </a:rPr>
              <a:t>has a</a:t>
            </a:r>
            <a:r>
              <a:rPr lang="en-US" sz="1800" i="1" dirty="0" smtClean="0">
                <a:effectLst/>
                <a:ea typeface="Times New Roman" panose="02020603050405020304" pitchFamily="18" charset="0"/>
              </a:rPr>
              <a:t> many </a:t>
            </a:r>
            <a:r>
              <a:rPr lang="en-US" sz="1800" i="1" dirty="0" smtClean="0">
                <a:effectLst/>
                <a:latin typeface="Courier New" panose="02070309020205020404" pitchFamily="49" charset="0"/>
                <a:ea typeface="Times New Roman" panose="02020603050405020304" pitchFamily="18" charset="0"/>
                <a:cs typeface="Courier New" panose="02070309020205020404" pitchFamily="49" charset="0"/>
              </a:rPr>
              <a:t>Nodes</a:t>
            </a:r>
            <a:r>
              <a:rPr lang="en-US" sz="1800" i="1" dirty="0" smtClean="0">
                <a:effectLst/>
                <a:ea typeface="Times New Roman" panose="02020603050405020304" pitchFamily="18" charset="0"/>
              </a:rPr>
              <a:t>, an </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a:t>
            </a:r>
            <a:r>
              <a:rPr lang="en-US" sz="1800" i="1" dirty="0" smtClean="0">
                <a:effectLst/>
                <a:ea typeface="Times New Roman" panose="02020603050405020304" pitchFamily="18" charset="0"/>
              </a:rPr>
              <a:t> can store other </a:t>
            </a:r>
            <a:r>
              <a:rPr lang="en-US" sz="1800" i="1" dirty="0" err="1" smtClean="0">
                <a:effectLst/>
                <a:latin typeface="Courier New" panose="02070309020205020404" pitchFamily="49" charset="0"/>
                <a:ea typeface="Times New Roman" panose="02020603050405020304" pitchFamily="18" charset="0"/>
                <a:cs typeface="Courier New" panose="02070309020205020404" pitchFamily="49" charset="0"/>
              </a:rPr>
              <a:t>HBoxs</a:t>
            </a:r>
            <a:r>
              <a:rPr lang="en-US" sz="1800" i="1" dirty="0" smtClean="0">
                <a:effectLst/>
                <a:ea typeface="Times New Roman" panose="02020603050405020304" pitchFamily="18" charset="0"/>
              </a:rPr>
              <a:t>.</a:t>
            </a:r>
            <a:endParaRPr lang="en-US" sz="1800" i="1" dirty="0">
              <a:effectLst/>
              <a:ea typeface="Times New Roman" panose="02020603050405020304" pitchFamily="18" charset="0"/>
            </a:endParaRPr>
          </a:p>
        </p:txBody>
      </p:sp>
    </p:spTree>
    <p:extLst>
      <p:ext uri="{BB962C8B-B14F-4D97-AF65-F5344CB8AC3E}">
        <p14:creationId xmlns:p14="http://schemas.microsoft.com/office/powerpoint/2010/main" val="157392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13</a:t>
            </a:fld>
            <a:endParaRPr lang="en-CA"/>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7" name="Group 6"/>
          <p:cNvGrpSpPr/>
          <p:nvPr/>
        </p:nvGrpSpPr>
        <p:grpSpPr>
          <a:xfrm>
            <a:off x="971601" y="1703829"/>
            <a:ext cx="7560839" cy="4173443"/>
            <a:chOff x="1105457" y="692696"/>
            <a:chExt cx="7138950" cy="4317459"/>
          </a:xfrm>
        </p:grpSpPr>
        <p:grpSp>
          <p:nvGrpSpPr>
            <p:cNvPr id="8" name="Group 7"/>
            <p:cNvGrpSpPr/>
            <p:nvPr/>
          </p:nvGrpSpPr>
          <p:grpSpPr>
            <a:xfrm>
              <a:off x="1105457" y="692696"/>
              <a:ext cx="7138950" cy="4317459"/>
              <a:chOff x="49237" y="0"/>
              <a:chExt cx="5683250" cy="3162305"/>
            </a:xfrm>
          </p:grpSpPr>
          <p:sp>
            <p:nvSpPr>
              <p:cNvPr id="12" name="Text Box 2"/>
              <p:cNvSpPr txBox="1">
                <a:spLocks noChangeArrowheads="1"/>
              </p:cNvSpPr>
              <p:nvPr/>
            </p:nvSpPr>
            <p:spPr bwMode="auto">
              <a:xfrm>
                <a:off x="365972" y="1253895"/>
                <a:ext cx="952500" cy="275590"/>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spAutoFit/>
              </a:bodyPr>
              <a:lstStyle/>
              <a:p>
                <a:pPr marL="0" marR="0" algn="ctr">
                  <a:spcBef>
                    <a:spcPts val="0"/>
                  </a:spcBef>
                  <a:spcAft>
                    <a:spcPts val="0"/>
                  </a:spcAft>
                </a:pPr>
                <a:r>
                  <a:rPr lang="en-US" sz="1200" b="1" i="1">
                    <a:effectLst/>
                    <a:latin typeface="Times New Roman" panose="02020603050405020304" pitchFamily="18" charset="0"/>
                    <a:ea typeface="Times New Roman" panose="02020603050405020304" pitchFamily="18" charset="0"/>
                  </a:rPr>
                  <a:t>Parent</a:t>
                </a:r>
                <a:endParaRPr lang="en-US" sz="1200">
                  <a:effectLst/>
                  <a:latin typeface="Times New Roman" panose="02020603050405020304" pitchFamily="18" charset="0"/>
                  <a:ea typeface="Times New Roman" panose="02020603050405020304" pitchFamily="18" charset="0"/>
                </a:endParaRPr>
              </a:p>
            </p:txBody>
          </p:sp>
          <p:grpSp>
            <p:nvGrpSpPr>
              <p:cNvPr id="13" name="Group 12"/>
              <p:cNvGrpSpPr/>
              <p:nvPr/>
            </p:nvGrpSpPr>
            <p:grpSpPr>
              <a:xfrm>
                <a:off x="49237" y="0"/>
                <a:ext cx="5683250" cy="3162305"/>
                <a:chOff x="0" y="0"/>
                <a:chExt cx="5683250" cy="3248025"/>
              </a:xfrm>
            </p:grpSpPr>
            <p:sp>
              <p:nvSpPr>
                <p:cNvPr id="16" name="Text Box 2"/>
                <p:cNvSpPr txBox="1">
                  <a:spLocks noChangeArrowheads="1"/>
                </p:cNvSpPr>
                <p:nvPr/>
              </p:nvSpPr>
              <p:spPr bwMode="auto">
                <a:xfrm>
                  <a:off x="314325" y="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Stage</a:t>
                  </a:r>
                  <a:endParaRPr lang="en-US" sz="1200">
                    <a:effectLst/>
                    <a:latin typeface="Times New Roman" panose="02020603050405020304" pitchFamily="18" charset="0"/>
                    <a:ea typeface="Times New Roman" panose="02020603050405020304" pitchFamily="18" charset="0"/>
                  </a:endParaRPr>
                </a:p>
              </p:txBody>
            </p:sp>
            <p:sp>
              <p:nvSpPr>
                <p:cNvPr id="17" name="Text Box 2"/>
                <p:cNvSpPr txBox="1">
                  <a:spLocks noChangeArrowheads="1"/>
                </p:cNvSpPr>
                <p:nvPr/>
              </p:nvSpPr>
              <p:spPr bwMode="auto">
                <a:xfrm>
                  <a:off x="314325" y="561975"/>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Scene</a:t>
                  </a:r>
                  <a:endParaRPr lang="en-US" sz="1200">
                    <a:effectLst/>
                    <a:latin typeface="Times New Roman" panose="02020603050405020304" pitchFamily="18" charset="0"/>
                    <a:ea typeface="Times New Roman" panose="02020603050405020304" pitchFamily="18" charset="0"/>
                  </a:endParaRPr>
                </a:p>
              </p:txBody>
            </p:sp>
            <p:cxnSp>
              <p:nvCxnSpPr>
                <p:cNvPr id="18" name="Straight Connector 17"/>
                <p:cNvCxnSpPr/>
                <p:nvPr/>
              </p:nvCxnSpPr>
              <p:spPr>
                <a:xfrm>
                  <a:off x="790575" y="276225"/>
                  <a:ext cx="0" cy="286385"/>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790575" y="838200"/>
                  <a:ext cx="0" cy="447675"/>
                </a:xfrm>
                <a:prstGeom prst="line">
                  <a:avLst/>
                </a:prstGeom>
              </p:spPr>
              <p:style>
                <a:lnRef idx="1">
                  <a:schemeClr val="accent1"/>
                </a:lnRef>
                <a:fillRef idx="0">
                  <a:schemeClr val="accent1"/>
                </a:fillRef>
                <a:effectRef idx="0">
                  <a:schemeClr val="accent1"/>
                </a:effectRef>
                <a:fontRef idx="minor">
                  <a:schemeClr val="tx1"/>
                </a:fontRef>
              </p:style>
            </p:cxnSp>
            <p:sp>
              <p:nvSpPr>
                <p:cNvPr id="21" name="Flowchart: Decision 20"/>
                <p:cNvSpPr/>
                <p:nvPr/>
              </p:nvSpPr>
              <p:spPr>
                <a:xfrm>
                  <a:off x="676275" y="285750"/>
                  <a:ext cx="228600" cy="9525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2" name="Flowchart: Decision 21"/>
                <p:cNvSpPr/>
                <p:nvPr/>
              </p:nvSpPr>
              <p:spPr>
                <a:xfrm>
                  <a:off x="676275" y="847725"/>
                  <a:ext cx="228600" cy="9525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 name="Text Box 2"/>
                <p:cNvSpPr txBox="1">
                  <a:spLocks noChangeArrowheads="1"/>
                </p:cNvSpPr>
                <p:nvPr/>
              </p:nvSpPr>
              <p:spPr bwMode="auto">
                <a:xfrm>
                  <a:off x="31432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Group</a:t>
                  </a:r>
                  <a:endParaRPr lang="en-US" sz="1200">
                    <a:effectLst/>
                    <a:latin typeface="Times New Roman" panose="02020603050405020304" pitchFamily="18" charset="0"/>
                    <a:ea typeface="Times New Roman" panose="02020603050405020304" pitchFamily="18" charset="0"/>
                  </a:endParaRPr>
                </a:p>
              </p:txBody>
            </p:sp>
            <p:sp>
              <p:nvSpPr>
                <p:cNvPr id="24" name="Text Box 2"/>
                <p:cNvSpPr txBox="1">
                  <a:spLocks noChangeArrowheads="1"/>
                </p:cNvSpPr>
                <p:nvPr/>
              </p:nvSpPr>
              <p:spPr bwMode="auto">
                <a:xfrm>
                  <a:off x="160972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Control</a:t>
                  </a:r>
                  <a:endParaRPr lang="en-US" sz="1200">
                    <a:effectLst/>
                    <a:latin typeface="Times New Roman" panose="02020603050405020304" pitchFamily="18" charset="0"/>
                    <a:ea typeface="Times New Roman" panose="02020603050405020304" pitchFamily="18" charset="0"/>
                  </a:endParaRPr>
                </a:p>
              </p:txBody>
            </p:sp>
            <p:sp>
              <p:nvSpPr>
                <p:cNvPr id="25" name="Text Box 2"/>
                <p:cNvSpPr txBox="1">
                  <a:spLocks noChangeArrowheads="1"/>
                </p:cNvSpPr>
                <p:nvPr/>
              </p:nvSpPr>
              <p:spPr bwMode="auto">
                <a:xfrm>
                  <a:off x="2924175" y="19431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Pane</a:t>
                  </a:r>
                  <a:endParaRPr lang="en-US" sz="1200">
                    <a:effectLst/>
                    <a:latin typeface="Times New Roman" panose="02020603050405020304" pitchFamily="18" charset="0"/>
                    <a:ea typeface="Times New Roman" panose="02020603050405020304" pitchFamily="18" charset="0"/>
                  </a:endParaRPr>
                </a:p>
              </p:txBody>
            </p:sp>
            <p:cxnSp>
              <p:nvCxnSpPr>
                <p:cNvPr id="26" name="Straight Connector 25"/>
                <p:cNvCxnSpPr/>
                <p:nvPr/>
              </p:nvCxnSpPr>
              <p:spPr>
                <a:xfrm>
                  <a:off x="790575" y="1562100"/>
                  <a:ext cx="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90575" y="1123950"/>
                  <a:ext cx="2562225" cy="0"/>
                </a:xfrm>
                <a:prstGeom prst="line">
                  <a:avLst/>
                </a:prstGeom>
              </p:spPr>
              <p:style>
                <a:lnRef idx="1">
                  <a:schemeClr val="accent1"/>
                </a:lnRef>
                <a:fillRef idx="0">
                  <a:schemeClr val="accent1"/>
                </a:fillRef>
                <a:effectRef idx="0">
                  <a:schemeClr val="accent1"/>
                </a:effectRef>
                <a:fontRef idx="minor">
                  <a:schemeClr val="tx1"/>
                </a:fontRef>
              </p:style>
            </p:cxnSp>
            <p:sp>
              <p:nvSpPr>
                <p:cNvPr id="28" name="Text Box 2"/>
                <p:cNvSpPr txBox="1">
                  <a:spLocks noChangeArrowheads="1"/>
                </p:cNvSpPr>
                <p:nvPr/>
              </p:nvSpPr>
              <p:spPr bwMode="auto">
                <a:xfrm>
                  <a:off x="2816117" y="1285875"/>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Shape</a:t>
                  </a:r>
                  <a:endParaRPr lang="en-US" sz="1200">
                    <a:effectLst/>
                    <a:latin typeface="Times New Roman" panose="02020603050405020304" pitchFamily="18" charset="0"/>
                    <a:ea typeface="Times New Roman" panose="02020603050405020304" pitchFamily="18" charset="0"/>
                  </a:endParaRPr>
                </a:p>
              </p:txBody>
            </p:sp>
            <p:sp>
              <p:nvSpPr>
                <p:cNvPr id="29" name="Text Box 2"/>
                <p:cNvSpPr txBox="1">
                  <a:spLocks noChangeArrowheads="1"/>
                </p:cNvSpPr>
                <p:nvPr/>
              </p:nvSpPr>
              <p:spPr bwMode="auto">
                <a:xfrm>
                  <a:off x="1609725" y="12763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ImageView</a:t>
                  </a:r>
                  <a:endParaRPr lang="en-US" sz="1200">
                    <a:effectLst/>
                    <a:latin typeface="Times New Roman" panose="02020603050405020304" pitchFamily="18" charset="0"/>
                    <a:ea typeface="Times New Roman" panose="02020603050405020304" pitchFamily="18" charset="0"/>
                  </a:endParaRPr>
                </a:p>
              </p:txBody>
            </p:sp>
            <p:sp>
              <p:nvSpPr>
                <p:cNvPr id="30" name="Text Box 2"/>
                <p:cNvSpPr txBox="1">
                  <a:spLocks noChangeArrowheads="1"/>
                </p:cNvSpPr>
                <p:nvPr/>
              </p:nvSpPr>
              <p:spPr bwMode="auto">
                <a:xfrm>
                  <a:off x="1619250" y="57150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i="1">
                      <a:effectLst/>
                      <a:latin typeface="Times New Roman" panose="02020603050405020304" pitchFamily="18" charset="0"/>
                      <a:ea typeface="Times New Roman" panose="02020603050405020304" pitchFamily="18" charset="0"/>
                    </a:rPr>
                    <a:t>Node</a:t>
                  </a:r>
                  <a:endParaRPr lang="en-US" sz="1200">
                    <a:effectLst/>
                    <a:latin typeface="Times New Roman" panose="02020603050405020304" pitchFamily="18" charset="0"/>
                    <a:ea typeface="Times New Roman" panose="02020603050405020304" pitchFamily="18" charset="0"/>
                  </a:endParaRPr>
                </a:p>
              </p:txBody>
            </p:sp>
            <p:cxnSp>
              <p:nvCxnSpPr>
                <p:cNvPr id="31" name="Straight Connector 30"/>
                <p:cNvCxnSpPr/>
                <p:nvPr/>
              </p:nvCxnSpPr>
              <p:spPr>
                <a:xfrm>
                  <a:off x="2095500" y="847725"/>
                  <a:ext cx="0" cy="447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3352800" y="1123950"/>
                  <a:ext cx="0" cy="171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790575" y="1752600"/>
                  <a:ext cx="24288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2095500" y="1762125"/>
                  <a:ext cx="0" cy="171450"/>
                </a:xfrm>
                <a:prstGeom prst="line">
                  <a:avLst/>
                </a:prstGeom>
              </p:spPr>
              <p:style>
                <a:lnRef idx="1">
                  <a:schemeClr val="accent1"/>
                </a:lnRef>
                <a:fillRef idx="0">
                  <a:schemeClr val="accent1"/>
                </a:fillRef>
                <a:effectRef idx="0">
                  <a:schemeClr val="accent1"/>
                </a:effectRef>
                <a:fontRef idx="minor">
                  <a:schemeClr val="tx1"/>
                </a:fontRef>
              </p:style>
            </p:cxnSp>
            <p:sp>
              <p:nvSpPr>
                <p:cNvPr id="35" name="Isosceles Triangle 34"/>
                <p:cNvSpPr/>
                <p:nvPr/>
              </p:nvSpPr>
              <p:spPr>
                <a:xfrm>
                  <a:off x="2000250" y="847725"/>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6" name="Isosceles Triangle 35"/>
                <p:cNvSpPr/>
                <p:nvPr/>
              </p:nvSpPr>
              <p:spPr>
                <a:xfrm>
                  <a:off x="695325" y="1585552"/>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37" name="Flowchart: Decision 36"/>
                <p:cNvSpPr/>
                <p:nvPr/>
              </p:nvSpPr>
              <p:spPr>
                <a:xfrm>
                  <a:off x="3886200" y="2066925"/>
                  <a:ext cx="238125" cy="95250"/>
                </a:xfrm>
                <a:prstGeom prst="flowChartDecisio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38" name="Elbow Connector 37"/>
                <p:cNvCxnSpPr/>
                <p:nvPr/>
              </p:nvCxnSpPr>
              <p:spPr>
                <a:xfrm rot="10800000">
                  <a:off x="2571750" y="714375"/>
                  <a:ext cx="1551940" cy="1409701"/>
                </a:xfrm>
                <a:prstGeom prst="bentConnector3">
                  <a:avLst>
                    <a:gd name="adj1" fmla="val -21809"/>
                  </a:avLst>
                </a:prstGeom>
              </p:spPr>
              <p:style>
                <a:lnRef idx="1">
                  <a:schemeClr val="accent1"/>
                </a:lnRef>
                <a:fillRef idx="0">
                  <a:schemeClr val="accent1"/>
                </a:fillRef>
                <a:effectRef idx="0">
                  <a:schemeClr val="accent1"/>
                </a:effectRef>
                <a:fontRef idx="minor">
                  <a:schemeClr val="tx1"/>
                </a:fontRef>
              </p:style>
            </p:cxnSp>
            <p:sp>
              <p:nvSpPr>
                <p:cNvPr id="39" name="Text Box 2"/>
                <p:cNvSpPr txBox="1">
                  <a:spLocks noChangeArrowheads="1"/>
                </p:cNvSpPr>
                <p:nvPr/>
              </p:nvSpPr>
              <p:spPr bwMode="auto">
                <a:xfrm>
                  <a:off x="2933700" y="24574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HBox</a:t>
                  </a:r>
                  <a:endParaRPr lang="en-US" sz="1200">
                    <a:effectLst/>
                    <a:latin typeface="Times New Roman" panose="02020603050405020304" pitchFamily="18" charset="0"/>
                    <a:ea typeface="Times New Roman" panose="02020603050405020304" pitchFamily="18" charset="0"/>
                  </a:endParaRPr>
                </a:p>
              </p:txBody>
            </p:sp>
            <p:sp>
              <p:nvSpPr>
                <p:cNvPr id="40" name="Text Box 2"/>
                <p:cNvSpPr txBox="1">
                  <a:spLocks noChangeArrowheads="1"/>
                </p:cNvSpPr>
                <p:nvPr/>
              </p:nvSpPr>
              <p:spPr bwMode="auto">
                <a:xfrm>
                  <a:off x="4038600" y="2457450"/>
                  <a:ext cx="9525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VBox</a:t>
                  </a:r>
                  <a:endParaRPr lang="en-US" sz="1200">
                    <a:effectLst/>
                    <a:latin typeface="Times New Roman" panose="02020603050405020304" pitchFamily="18" charset="0"/>
                    <a:ea typeface="Times New Roman" panose="02020603050405020304" pitchFamily="18" charset="0"/>
                  </a:endParaRPr>
                </a:p>
              </p:txBody>
            </p:sp>
            <p:cxnSp>
              <p:nvCxnSpPr>
                <p:cNvPr id="41" name="Straight Connector 40"/>
                <p:cNvCxnSpPr/>
                <p:nvPr/>
              </p:nvCxnSpPr>
              <p:spPr>
                <a:xfrm>
                  <a:off x="428625" y="2428875"/>
                  <a:ext cx="20193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3352800" y="2219325"/>
                  <a:ext cx="0" cy="23876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514850" y="2381250"/>
                  <a:ext cx="0" cy="76835"/>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3352800" y="2371725"/>
                  <a:ext cx="19335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2095500" y="2215806"/>
                  <a:ext cx="0" cy="219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28625" y="242887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47" name="TextBox 115"/>
                <p:cNvSpPr txBox="1"/>
                <p:nvPr/>
              </p:nvSpPr>
              <p:spPr>
                <a:xfrm>
                  <a:off x="2101850" y="2491740"/>
                  <a:ext cx="771525" cy="308610"/>
                </a:xfrm>
                <a:prstGeom prst="rect">
                  <a:avLst/>
                </a:prstGeom>
                <a:noFill/>
              </p:spPr>
              <p:txBody>
                <a:bodyPr wrap="square" rtlCol="0">
                  <a:noAutofit/>
                </a:bodyPr>
                <a:lstStyle/>
                <a:p>
                  <a:pPr marL="0" marR="0" algn="ctr" fontAlgn="base">
                    <a:spcBef>
                      <a:spcPts val="0"/>
                    </a:spcBef>
                    <a:spcAft>
                      <a:spcPts val="0"/>
                    </a:spcAft>
                  </a:pPr>
                  <a:r>
                    <a:rPr lang="en-US" sz="1400" i="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etc.</a:t>
                  </a:r>
                  <a:endParaRPr lang="en-US" sz="1200">
                    <a:effectLst/>
                    <a:latin typeface="Times New Roman" panose="02020603050405020304" pitchFamily="18" charset="0"/>
                    <a:ea typeface="Times New Roman" panose="02020603050405020304" pitchFamily="18" charset="0"/>
                  </a:endParaRPr>
                </a:p>
              </p:txBody>
            </p:sp>
            <p:cxnSp>
              <p:nvCxnSpPr>
                <p:cNvPr id="48" name="Straight Connector 47"/>
                <p:cNvCxnSpPr/>
                <p:nvPr/>
              </p:nvCxnSpPr>
              <p:spPr>
                <a:xfrm>
                  <a:off x="1266825" y="242887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 Box 2"/>
                <p:cNvSpPr txBox="1">
                  <a:spLocks noChangeArrowheads="1"/>
                </p:cNvSpPr>
                <p:nvPr/>
              </p:nvSpPr>
              <p:spPr bwMode="auto">
                <a:xfrm>
                  <a:off x="0" y="2524125"/>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ScrollBar</a:t>
                  </a:r>
                  <a:endParaRPr lang="en-US" sz="1200">
                    <a:effectLst/>
                    <a:latin typeface="Times New Roman" panose="02020603050405020304" pitchFamily="18" charset="0"/>
                    <a:ea typeface="Times New Roman" panose="02020603050405020304" pitchFamily="18" charset="0"/>
                  </a:endParaRPr>
                </a:p>
              </p:txBody>
            </p:sp>
            <p:sp>
              <p:nvSpPr>
                <p:cNvPr id="50" name="Text Box 2"/>
                <p:cNvSpPr txBox="1">
                  <a:spLocks noChangeArrowheads="1"/>
                </p:cNvSpPr>
                <p:nvPr/>
              </p:nvSpPr>
              <p:spPr bwMode="auto">
                <a:xfrm>
                  <a:off x="904875" y="2524125"/>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ToolBar</a:t>
                  </a:r>
                  <a:endParaRPr lang="en-US" sz="1200">
                    <a:effectLst/>
                    <a:latin typeface="Times New Roman" panose="02020603050405020304" pitchFamily="18" charset="0"/>
                    <a:ea typeface="Times New Roman" panose="02020603050405020304" pitchFamily="18" charset="0"/>
                  </a:endParaRPr>
                </a:p>
              </p:txBody>
            </p:sp>
            <p:cxnSp>
              <p:nvCxnSpPr>
                <p:cNvPr id="51" name="Straight Connector 50"/>
                <p:cNvCxnSpPr/>
                <p:nvPr/>
              </p:nvCxnSpPr>
              <p:spPr>
                <a:xfrm>
                  <a:off x="2457450" y="2828925"/>
                  <a:ext cx="0" cy="143510"/>
                </a:xfrm>
                <a:prstGeom prst="line">
                  <a:avLst/>
                </a:prstGeom>
              </p:spPr>
              <p:style>
                <a:lnRef idx="1">
                  <a:schemeClr val="accent1"/>
                </a:lnRef>
                <a:fillRef idx="0">
                  <a:schemeClr val="accent1"/>
                </a:fillRef>
                <a:effectRef idx="0">
                  <a:schemeClr val="accent1"/>
                </a:effectRef>
                <a:fontRef idx="minor">
                  <a:schemeClr val="tx1"/>
                </a:fontRef>
              </p:style>
            </p:cxnSp>
            <p:sp>
              <p:nvSpPr>
                <p:cNvPr id="52" name="Text Box 2"/>
                <p:cNvSpPr txBox="1">
                  <a:spLocks noChangeArrowheads="1"/>
                </p:cNvSpPr>
                <p:nvPr/>
              </p:nvSpPr>
              <p:spPr bwMode="auto">
                <a:xfrm>
                  <a:off x="2047875" y="2971800"/>
                  <a:ext cx="838200" cy="276225"/>
                </a:xfrm>
                <a:prstGeom prst="rect">
                  <a:avLst/>
                </a:prstGeom>
                <a:solidFill>
                  <a:schemeClr val="bg1">
                    <a:lumMod val="85000"/>
                  </a:schemeClr>
                </a:solidFill>
                <a:ln w="9525">
                  <a:solidFill>
                    <a:srgbClr val="000000"/>
                  </a:solidFill>
                  <a:miter lim="800000"/>
                  <a:headEnd/>
                  <a:tailEnd/>
                </a:ln>
              </p:spPr>
              <p:txBody>
                <a:bodyPr rot="0" vert="horz" wrap="square" lIns="91440" tIns="45720" rIns="91440" bIns="45720" anchor="t" anchorCtr="0">
                  <a:noAutofit/>
                </a:bodyPr>
                <a:lstStyle/>
                <a:p>
                  <a:pPr marL="0" marR="0" algn="ctr">
                    <a:spcBef>
                      <a:spcPts val="0"/>
                    </a:spcBef>
                    <a:spcAft>
                      <a:spcPts val="0"/>
                    </a:spcAft>
                  </a:pPr>
                  <a:r>
                    <a:rPr lang="en-US" sz="1200" b="1">
                      <a:effectLst/>
                      <a:latin typeface="Times New Roman" panose="02020603050405020304" pitchFamily="18" charset="0"/>
                      <a:ea typeface="Times New Roman" panose="02020603050405020304" pitchFamily="18" charset="0"/>
                    </a:rPr>
                    <a:t>Button</a:t>
                  </a:r>
                  <a:endParaRPr lang="en-US" sz="1200">
                    <a:effectLst/>
                    <a:latin typeface="Times New Roman" panose="02020603050405020304" pitchFamily="18" charset="0"/>
                    <a:ea typeface="Times New Roman" panose="02020603050405020304" pitchFamily="18" charset="0"/>
                  </a:endParaRPr>
                </a:p>
              </p:txBody>
            </p:sp>
            <p:sp>
              <p:nvSpPr>
                <p:cNvPr id="53" name="TextBox 115"/>
                <p:cNvSpPr txBox="1"/>
                <p:nvPr/>
              </p:nvSpPr>
              <p:spPr>
                <a:xfrm>
                  <a:off x="4911725" y="2463165"/>
                  <a:ext cx="771525" cy="308610"/>
                </a:xfrm>
                <a:prstGeom prst="rect">
                  <a:avLst/>
                </a:prstGeom>
                <a:noFill/>
              </p:spPr>
              <p:txBody>
                <a:bodyPr wrap="square" rtlCol="0">
                  <a:noAutofit/>
                </a:bodyPr>
                <a:lstStyle/>
                <a:p>
                  <a:pPr marL="0" marR="0" algn="ctr" fontAlgn="base">
                    <a:spcBef>
                      <a:spcPts val="0"/>
                    </a:spcBef>
                    <a:spcAft>
                      <a:spcPts val="0"/>
                    </a:spcAft>
                  </a:pPr>
                  <a:r>
                    <a:rPr lang="en-US" sz="1400" i="1" kern="12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etc.</a:t>
                  </a:r>
                  <a:endParaRPr lang="en-US" sz="1200">
                    <a:effectLst/>
                    <a:latin typeface="Times New Roman" panose="02020603050405020304" pitchFamily="18" charset="0"/>
                    <a:ea typeface="Times New Roman" panose="02020603050405020304" pitchFamily="18" charset="0"/>
                  </a:endParaRPr>
                </a:p>
              </p:txBody>
            </p:sp>
          </p:grpSp>
          <p:sp>
            <p:nvSpPr>
              <p:cNvPr id="14" name="Isosceles Triangle 13"/>
              <p:cNvSpPr/>
              <p:nvPr/>
            </p:nvSpPr>
            <p:spPr>
              <a:xfrm>
                <a:off x="2046849" y="2173458"/>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5" name="Isosceles Triangle 14"/>
              <p:cNvSpPr/>
              <p:nvPr/>
            </p:nvSpPr>
            <p:spPr>
              <a:xfrm>
                <a:off x="3305907" y="2166425"/>
                <a:ext cx="190500" cy="95250"/>
              </a:xfrm>
              <a:prstGeom prst="triangl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cxnSp>
          <p:nvCxnSpPr>
            <p:cNvPr id="9" name="Straight Connector 8"/>
            <p:cNvCxnSpPr/>
            <p:nvPr/>
          </p:nvCxnSpPr>
          <p:spPr>
            <a:xfrm>
              <a:off x="5149533" y="3022351"/>
              <a:ext cx="0" cy="253224"/>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5" name="Group 4"/>
          <p:cNvGrpSpPr/>
          <p:nvPr/>
        </p:nvGrpSpPr>
        <p:grpSpPr>
          <a:xfrm>
            <a:off x="5985265" y="3480925"/>
            <a:ext cx="919138" cy="135684"/>
            <a:chOff x="5669086" y="2565530"/>
            <a:chExt cx="991146" cy="135058"/>
          </a:xfrm>
        </p:grpSpPr>
        <p:sp>
          <p:nvSpPr>
            <p:cNvPr id="54" name="Flowchart: Decision 53"/>
            <p:cNvSpPr/>
            <p:nvPr/>
          </p:nvSpPr>
          <p:spPr>
            <a:xfrm>
              <a:off x="5669086" y="2565530"/>
              <a:ext cx="316795" cy="135058"/>
            </a:xfrm>
            <a:prstGeom prst="flowChartDecision">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3" name="Straight Connector 2"/>
            <p:cNvCxnSpPr>
              <a:stCxn id="54" idx="3"/>
            </p:cNvCxnSpPr>
            <p:nvPr/>
          </p:nvCxnSpPr>
          <p:spPr>
            <a:xfrm>
              <a:off x="5985881" y="2633059"/>
              <a:ext cx="674351"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0" name="TextBox 59"/>
          <p:cNvSpPr txBox="1"/>
          <p:nvPr/>
        </p:nvSpPr>
        <p:spPr>
          <a:xfrm>
            <a:off x="755576" y="260648"/>
            <a:ext cx="8208912" cy="1323439"/>
          </a:xfrm>
          <a:prstGeom prst="rect">
            <a:avLst/>
          </a:prstGeom>
          <a:noFill/>
        </p:spPr>
        <p:txBody>
          <a:bodyPr wrap="square" rtlCol="0">
            <a:spAutoFit/>
          </a:bodyPr>
          <a:lstStyle/>
          <a:p>
            <a:r>
              <a:rPr lang="en-US" sz="1600" dirty="0">
                <a:latin typeface="Calibri" panose="020F0502020204030204" pitchFamily="34" charset="0"/>
                <a:ea typeface="Times New Roman" panose="02020603050405020304" pitchFamily="18" charset="0"/>
                <a:cs typeface="Courier New" panose="02070309020205020404" pitchFamily="49" charset="0"/>
              </a:rPr>
              <a:t>(c)  Indicate, in the diagram </a:t>
            </a:r>
            <a:r>
              <a:rPr lang="en-US" sz="1600" dirty="0" smtClean="0">
                <a:latin typeface="Calibri" panose="020F0502020204030204" pitchFamily="34" charset="0"/>
                <a:ea typeface="Times New Roman" panose="02020603050405020304" pitchFamily="18" charset="0"/>
                <a:cs typeface="Courier New" panose="02070309020205020404" pitchFamily="49" charset="0"/>
              </a:rPr>
              <a:t>below, </a:t>
            </a:r>
            <a:r>
              <a:rPr lang="en-US" sz="1600" dirty="0">
                <a:latin typeface="Calibri" panose="020F0502020204030204" pitchFamily="34" charset="0"/>
                <a:ea typeface="Times New Roman" panose="02020603050405020304" pitchFamily="18" charset="0"/>
                <a:cs typeface="Courier New" panose="02070309020205020404" pitchFamily="49" charset="0"/>
              </a:rPr>
              <a:t>what connection would need to exist to allow a </a:t>
            </a:r>
            <a:r>
              <a:rPr lang="en-US" sz="1600" dirty="0">
                <a:latin typeface="Courier New" panose="02070309020205020404" pitchFamily="49" charset="0"/>
                <a:ea typeface="Times New Roman" panose="02020603050405020304" pitchFamily="18" charset="0"/>
              </a:rPr>
              <a:t>Shape</a:t>
            </a:r>
            <a:r>
              <a:rPr lang="en-US" sz="1600" dirty="0">
                <a:latin typeface="Calibri" panose="020F0502020204030204" pitchFamily="34" charset="0"/>
                <a:ea typeface="Times New Roman" panose="02020603050405020304" pitchFamily="18" charset="0"/>
                <a:cs typeface="Courier New" panose="02070309020205020404" pitchFamily="49" charset="0"/>
              </a:rPr>
              <a:t> object to hold other </a:t>
            </a:r>
            <a:r>
              <a:rPr lang="en-US" sz="1600" dirty="0">
                <a:latin typeface="Courier New" panose="02070309020205020404" pitchFamily="49" charset="0"/>
                <a:ea typeface="Times New Roman" panose="02020603050405020304" pitchFamily="18" charset="0"/>
              </a:rPr>
              <a:t>Node</a:t>
            </a:r>
            <a:r>
              <a:rPr lang="en-US" sz="1600" dirty="0">
                <a:latin typeface="Calibri" panose="020F0502020204030204" pitchFamily="34" charset="0"/>
                <a:ea typeface="Times New Roman" panose="02020603050405020304" pitchFamily="18" charset="0"/>
                <a:cs typeface="Courier New" panose="02070309020205020404" pitchFamily="49" charset="0"/>
              </a:rPr>
              <a:t> objects.  In other words, if you were responsible for designing JavaFX, and you wanted to indicate that </a:t>
            </a:r>
            <a:r>
              <a:rPr lang="en-US" sz="1600" dirty="0">
                <a:latin typeface="Courier New" panose="02070309020205020404" pitchFamily="49" charset="0"/>
                <a:ea typeface="Times New Roman" panose="02020603050405020304" pitchFamily="18" charset="0"/>
              </a:rPr>
              <a:t>Shapes</a:t>
            </a:r>
            <a:r>
              <a:rPr lang="en-US" sz="1600" dirty="0">
                <a:latin typeface="Calibri" panose="020F0502020204030204" pitchFamily="34" charset="0"/>
                <a:ea typeface="Times New Roman" panose="02020603050405020304" pitchFamily="18" charset="0"/>
                <a:cs typeface="Courier New" panose="02070309020205020404" pitchFamily="49" charset="0"/>
              </a:rPr>
              <a:t> could hold other </a:t>
            </a:r>
            <a:r>
              <a:rPr lang="en-US" sz="1600" dirty="0">
                <a:latin typeface="Courier New" panose="02070309020205020404" pitchFamily="49" charset="0"/>
                <a:ea typeface="Times New Roman" panose="02020603050405020304" pitchFamily="18" charset="0"/>
              </a:rPr>
              <a:t>Groups</a:t>
            </a:r>
            <a:r>
              <a:rPr lang="en-US" sz="1600" dirty="0">
                <a:latin typeface="Calibri" panose="020F0502020204030204" pitchFamily="34" charset="0"/>
                <a:ea typeface="Times New Roman" panose="02020603050405020304" pitchFamily="18" charset="0"/>
                <a:cs typeface="Courier New" panose="02070309020205020404" pitchFamily="49" charset="0"/>
              </a:rPr>
              <a:t>, </a:t>
            </a:r>
            <a:r>
              <a:rPr lang="en-US" sz="1600" dirty="0">
                <a:latin typeface="Courier New" panose="02070309020205020404" pitchFamily="49" charset="0"/>
                <a:ea typeface="Times New Roman" panose="02020603050405020304" pitchFamily="18" charset="0"/>
              </a:rPr>
              <a:t>Controls</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dirty="0">
                <a:latin typeface="Courier New" panose="02070309020205020404" pitchFamily="49" charset="0"/>
                <a:ea typeface="Times New Roman" panose="02020603050405020304" pitchFamily="18" charset="0"/>
              </a:rPr>
              <a:t>Panes</a:t>
            </a:r>
            <a:r>
              <a:rPr lang="en-US" sz="1600" dirty="0">
                <a:latin typeface="Calibri" panose="020F0502020204030204" pitchFamily="34" charset="0"/>
                <a:ea typeface="Times New Roman" panose="02020603050405020304" pitchFamily="18" charset="0"/>
                <a:cs typeface="Courier New" panose="02070309020205020404" pitchFamily="49" charset="0"/>
              </a:rPr>
              <a:t>—even other </a:t>
            </a:r>
            <a:r>
              <a:rPr lang="en-US" sz="1600" dirty="0">
                <a:latin typeface="Courier New" panose="02070309020205020404" pitchFamily="49" charset="0"/>
                <a:ea typeface="Times New Roman" panose="02020603050405020304" pitchFamily="18" charset="0"/>
              </a:rPr>
              <a:t>Shapes</a:t>
            </a:r>
            <a:r>
              <a:rPr lang="en-US" sz="1600" dirty="0">
                <a:latin typeface="Calibri" panose="020F0502020204030204" pitchFamily="34" charset="0"/>
                <a:ea typeface="Times New Roman" panose="02020603050405020304" pitchFamily="18" charset="0"/>
                <a:cs typeface="Courier New" panose="02070309020205020404" pitchFamily="49" charset="0"/>
              </a:rPr>
              <a:t>—what one simple connection would you need to add to the above diagram?  Indicate this by amending the diagram above with</a:t>
            </a:r>
            <a:r>
              <a:rPr lang="en-US" sz="1600" b="1" i="1" dirty="0">
                <a:latin typeface="Calibri" panose="020F0502020204030204" pitchFamily="34" charset="0"/>
                <a:ea typeface="Times New Roman" panose="02020603050405020304" pitchFamily="18" charset="0"/>
                <a:cs typeface="Courier New" panose="02070309020205020404" pitchFamily="49" charset="0"/>
              </a:rPr>
              <a:t> </a:t>
            </a:r>
            <a:r>
              <a:rPr lang="en-US" sz="1600" dirty="0">
                <a:latin typeface="Calibri" panose="020F0502020204030204" pitchFamily="34" charset="0"/>
                <a:ea typeface="Times New Roman" panose="02020603050405020304" pitchFamily="18" charset="0"/>
                <a:cs typeface="Courier New" panose="02070309020205020404" pitchFamily="49" charset="0"/>
              </a:rPr>
              <a:t>the appropriate UML symbol(s). </a:t>
            </a:r>
            <a:endParaRPr lang="en-US" sz="1600" dirty="0"/>
          </a:p>
        </p:txBody>
      </p:sp>
    </p:spTree>
    <p:extLst>
      <p:ext uri="{BB962C8B-B14F-4D97-AF65-F5344CB8AC3E}">
        <p14:creationId xmlns:p14="http://schemas.microsoft.com/office/powerpoint/2010/main" val="4062823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14</a:t>
            </a:fld>
            <a:endParaRPr lang="en-CA"/>
          </a:p>
        </p:txBody>
      </p:sp>
      <p:sp>
        <p:nvSpPr>
          <p:cNvPr id="10" name="Rectangle 6"/>
          <p:cNvSpPr>
            <a:spLocks noChangeArrowheads="1"/>
          </p:cNvSpPr>
          <p:nvPr/>
        </p:nvSpPr>
        <p:spPr bwMode="auto">
          <a:xfrm>
            <a:off x="467544" y="295055"/>
            <a:ext cx="806489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hangingPunct="0"/>
            <a:r>
              <a:rPr lang="en-US" sz="1600" b="1" dirty="0">
                <a:latin typeface="Calibri" panose="020F0502020204030204" pitchFamily="34" charset="0"/>
                <a:ea typeface="Times New Roman" panose="02020603050405020304" pitchFamily="18" charset="0"/>
                <a:cs typeface="Courier New" panose="02070309020205020404" pitchFamily="49" charset="0"/>
              </a:rPr>
              <a:t>34.</a:t>
            </a:r>
            <a:r>
              <a:rPr lang="en-US" sz="1600" dirty="0">
                <a:latin typeface="Calibri" panose="020F0502020204030204" pitchFamily="34" charset="0"/>
                <a:ea typeface="Times New Roman" panose="02020603050405020304" pitchFamily="18" charset="0"/>
                <a:cs typeface="Courier New" panose="02070309020205020404" pitchFamily="49" charset="0"/>
              </a:rPr>
              <a:t> What is the difference between a </a:t>
            </a:r>
            <a:r>
              <a:rPr lang="en-US" sz="1600" dirty="0">
                <a:latin typeface="Courier New" panose="02070309020205020404" pitchFamily="49" charset="0"/>
                <a:ea typeface="Times New Roman" panose="02020603050405020304" pitchFamily="18" charset="0"/>
              </a:rPr>
              <a:t>final</a:t>
            </a:r>
            <a:r>
              <a:rPr lang="en-US" sz="1600" dirty="0">
                <a:latin typeface="Calibri" panose="020F0502020204030204" pitchFamily="34" charset="0"/>
                <a:ea typeface="Times New Roman" panose="02020603050405020304" pitchFamily="18" charset="0"/>
                <a:cs typeface="Courier New" panose="02070309020205020404" pitchFamily="49" charset="0"/>
              </a:rPr>
              <a:t> method and an </a:t>
            </a:r>
            <a:r>
              <a:rPr lang="en-US" sz="1600" dirty="0">
                <a:latin typeface="Courier New" panose="02070309020205020404" pitchFamily="49" charset="0"/>
                <a:ea typeface="Times New Roman" panose="02020603050405020304" pitchFamily="18" charset="0"/>
              </a:rPr>
              <a:t>abstract</a:t>
            </a:r>
            <a:r>
              <a:rPr lang="en-US" sz="1600" dirty="0">
                <a:latin typeface="Calibri" panose="020F0502020204030204" pitchFamily="34" charset="0"/>
                <a:ea typeface="Times New Roman" panose="02020603050405020304" pitchFamily="18" charset="0"/>
                <a:cs typeface="Courier New" panose="02070309020205020404" pitchFamily="49" charset="0"/>
              </a:rPr>
              <a:t> method?  Can a method be both </a:t>
            </a:r>
            <a:r>
              <a:rPr lang="en-US" sz="1600" dirty="0">
                <a:latin typeface="Courier New" panose="02070309020205020404" pitchFamily="49" charset="0"/>
                <a:ea typeface="Times New Roman" panose="02020603050405020304" pitchFamily="18" charset="0"/>
              </a:rPr>
              <a:t>final</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dirty="0">
                <a:latin typeface="Courier New" panose="02070309020205020404" pitchFamily="49" charset="0"/>
                <a:ea typeface="Times New Roman" panose="02020603050405020304" pitchFamily="18" charset="0"/>
              </a:rPr>
              <a:t>abstract</a:t>
            </a:r>
            <a:r>
              <a:rPr lang="en-US" sz="1600" dirty="0">
                <a:latin typeface="Calibri" panose="020F0502020204030204" pitchFamily="34" charset="0"/>
                <a:ea typeface="Times New Roman" panose="02020603050405020304" pitchFamily="18" charset="0"/>
                <a:cs typeface="Courier New" panose="02070309020205020404" pitchFamily="49" charset="0"/>
              </a:rPr>
              <a:t>?  Explain why or why </a:t>
            </a:r>
            <a:r>
              <a:rPr lang="en-US" sz="1600" dirty="0" smtClean="0">
                <a:latin typeface="Calibri" panose="020F0502020204030204" pitchFamily="34" charset="0"/>
                <a:ea typeface="Times New Roman" panose="02020603050405020304" pitchFamily="18" charset="0"/>
                <a:cs typeface="Courier New" panose="02070309020205020404" pitchFamily="49" charset="0"/>
              </a:rPr>
              <a:t>not below</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19"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7" name="Text Box 319"/>
          <p:cNvSpPr txBox="1"/>
          <p:nvPr/>
        </p:nvSpPr>
        <p:spPr>
          <a:xfrm>
            <a:off x="611560" y="990955"/>
            <a:ext cx="8076828" cy="1285917"/>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r>
              <a:rPr lang="en-US" sz="1800" dirty="0" smtClean="0">
                <a:ea typeface="Times New Roman" panose="02020603050405020304" pitchFamily="18" charset="0"/>
              </a:rPr>
              <a:t>N</a:t>
            </a:r>
            <a:r>
              <a:rPr lang="en-US" sz="1800" dirty="0" smtClean="0">
                <a:effectLst/>
                <a:ea typeface="Times New Roman" panose="02020603050405020304" pitchFamily="18" charset="0"/>
              </a:rPr>
              <a:t>o. A </a:t>
            </a:r>
            <a:r>
              <a:rPr lang="en-US" sz="1800" dirty="0" smtClean="0">
                <a:effectLst/>
                <a:latin typeface="Courier New" panose="02070309020205020404" pitchFamily="49" charset="0"/>
                <a:ea typeface="Times New Roman" panose="02020603050405020304" pitchFamily="18" charset="0"/>
                <a:cs typeface="Courier New" panose="02070309020205020404" pitchFamily="49" charset="0"/>
              </a:rPr>
              <a:t>final</a:t>
            </a:r>
            <a:r>
              <a:rPr lang="en-US" sz="1800" dirty="0" smtClean="0">
                <a:effectLst/>
                <a:ea typeface="Times New Roman" panose="02020603050405020304" pitchFamily="18" charset="0"/>
              </a:rPr>
              <a:t> is method is one which </a:t>
            </a:r>
            <a:r>
              <a:rPr lang="en-US" sz="1800" i="1" dirty="0" smtClean="0">
                <a:effectLst/>
                <a:ea typeface="Times New Roman" panose="02020603050405020304" pitchFamily="18" charset="0"/>
              </a:rPr>
              <a:t>cannot</a:t>
            </a:r>
            <a:r>
              <a:rPr lang="en-US" sz="1800" dirty="0" smtClean="0">
                <a:effectLst/>
                <a:ea typeface="Times New Roman" panose="02020603050405020304" pitchFamily="18" charset="0"/>
              </a:rPr>
              <a:t> be overwritten.  ‘Final’ means ‘constant’, which is used to indicate that something cannot be changed.  An abstract method is one that </a:t>
            </a:r>
            <a:r>
              <a:rPr lang="en-US" sz="1800" i="1" dirty="0" smtClean="0">
                <a:effectLst/>
                <a:ea typeface="Times New Roman" panose="02020603050405020304" pitchFamily="18" charset="0"/>
              </a:rPr>
              <a:t>must</a:t>
            </a:r>
            <a:r>
              <a:rPr lang="en-US" sz="1800" dirty="0" smtClean="0">
                <a:effectLst/>
                <a:ea typeface="Times New Roman" panose="02020603050405020304" pitchFamily="18" charset="0"/>
              </a:rPr>
              <a:t> be overridden in some concrete subclass.  Therefore, a final method cannot be a an abstract method.</a:t>
            </a:r>
            <a:endParaRPr lang="en-US" sz="1800" dirty="0">
              <a:effectLst/>
              <a:ea typeface="Times New Roman" panose="02020603050405020304" pitchFamily="18" charset="0"/>
            </a:endParaRPr>
          </a:p>
        </p:txBody>
      </p:sp>
    </p:spTree>
    <p:extLst>
      <p:ext uri="{BB962C8B-B14F-4D97-AF65-F5344CB8AC3E}">
        <p14:creationId xmlns:p14="http://schemas.microsoft.com/office/powerpoint/2010/main" val="2957749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15</a:t>
            </a:fld>
            <a:endParaRPr lang="en-CA"/>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 name="Rectangle 1"/>
          <p:cNvSpPr/>
          <p:nvPr/>
        </p:nvSpPr>
        <p:spPr>
          <a:xfrm>
            <a:off x="683568" y="476672"/>
            <a:ext cx="7704856" cy="156966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35.</a:t>
            </a:r>
            <a:r>
              <a:rPr lang="en-US" sz="1600" dirty="0">
                <a:latin typeface="Calibri" panose="020F0502020204030204" pitchFamily="34" charset="0"/>
                <a:ea typeface="Times New Roman" panose="02020603050405020304" pitchFamily="18" charset="0"/>
                <a:cs typeface="Courier New" panose="02070309020205020404" pitchFamily="49" charset="0"/>
              </a:rPr>
              <a:t> The code on the next three pages contain no fewer than 20 errors, which could be manifested as either compile-time warnings or run-time errors.  The latter may be due to logic errors on the part of the programmer.  Your job is to find 12 of those errors.  Place a number from 1 to 12 next to each of these errors, </a:t>
            </a:r>
            <a:r>
              <a:rPr lang="en-US" sz="1600" u="sng" dirty="0">
                <a:latin typeface="Calibri" panose="020F0502020204030204" pitchFamily="34" charset="0"/>
                <a:ea typeface="Times New Roman" panose="02020603050405020304" pitchFamily="18" charset="0"/>
                <a:cs typeface="Courier New" panose="02070309020205020404" pitchFamily="49" charset="0"/>
              </a:rPr>
              <a:t>circle each of these numbers</a:t>
            </a:r>
            <a:r>
              <a:rPr lang="en-US" sz="1600" dirty="0">
                <a:latin typeface="Calibri" panose="020F0502020204030204" pitchFamily="34" charset="0"/>
                <a:ea typeface="Times New Roman" panose="02020603050405020304" pitchFamily="18" charset="0"/>
                <a:cs typeface="Courier New" panose="02070309020205020404" pitchFamily="49" charset="0"/>
              </a:rPr>
              <a:t>, and explain why the code is in error in the box on page 9, next to the number you just circled in the code.</a:t>
            </a:r>
            <a:endParaRPr lang="en-US" sz="1800" dirty="0">
              <a:ea typeface="Times New Roman" panose="02020603050405020304" pitchFamily="18" charset="0"/>
            </a:endParaRPr>
          </a:p>
        </p:txBody>
      </p:sp>
      <p:sp>
        <p:nvSpPr>
          <p:cNvPr id="3" name="Rectangle 2"/>
          <p:cNvSpPr/>
          <p:nvPr/>
        </p:nvSpPr>
        <p:spPr>
          <a:xfrm>
            <a:off x="683568" y="2157457"/>
            <a:ext cx="7704856" cy="3539430"/>
          </a:xfrm>
          <a:prstGeom prst="rect">
            <a:avLst/>
          </a:prstGeom>
        </p:spPr>
        <p:txBody>
          <a:bodyPr wrap="square">
            <a:spAutoFit/>
          </a:bodyPr>
          <a:lstStyle/>
          <a:p>
            <a:pPr marL="0" marR="0">
              <a:spcBef>
                <a:spcPts val="0"/>
              </a:spcBef>
              <a:spcAft>
                <a:spcPts val="0"/>
              </a:spcAft>
            </a:pPr>
            <a:r>
              <a:rPr lang="en-US" sz="1600" b="1" dirty="0">
                <a:latin typeface="Calibri" panose="020F0502020204030204" pitchFamily="34" charset="0"/>
                <a:ea typeface="Times New Roman" panose="02020603050405020304" pitchFamily="18" charset="0"/>
                <a:cs typeface="Courier New" panose="02070309020205020404" pitchFamily="49" charset="0"/>
              </a:rPr>
              <a:t>Description</a:t>
            </a:r>
            <a:r>
              <a:rPr lang="en-US" sz="1600" dirty="0">
                <a:latin typeface="Calibri" panose="020F0502020204030204" pitchFamily="34" charset="0"/>
                <a:ea typeface="Times New Roman" panose="02020603050405020304" pitchFamily="18" charset="0"/>
                <a:cs typeface="Courier New" panose="02070309020205020404" pitchFamily="49" charset="0"/>
              </a:rPr>
              <a:t>:  The following </a:t>
            </a:r>
            <a:r>
              <a:rPr lang="en-US" sz="1600" dirty="0" smtClean="0">
                <a:latin typeface="Calibri" panose="020F0502020204030204" pitchFamily="34" charset="0"/>
                <a:ea typeface="Times New Roman" panose="02020603050405020304" pitchFamily="18" charset="0"/>
                <a:cs typeface="Courier New" panose="02070309020205020404" pitchFamily="49" charset="0"/>
              </a:rPr>
              <a:t>program* </a:t>
            </a:r>
            <a:r>
              <a:rPr lang="en-US" sz="1600" dirty="0">
                <a:latin typeface="Calibri" panose="020F0502020204030204" pitchFamily="34" charset="0"/>
                <a:ea typeface="Times New Roman" panose="02020603050405020304" pitchFamily="18" charset="0"/>
                <a:cs typeface="Courier New" panose="02070309020205020404" pitchFamily="49" charset="0"/>
              </a:rPr>
              <a:t>consists of five classes, highlighted in bold.  A </a:t>
            </a:r>
            <a:r>
              <a:rPr lang="en-US" sz="1600" b="1" dirty="0">
                <a:latin typeface="Courier New" panose="02070309020205020404" pitchFamily="49" charset="0"/>
                <a:ea typeface="Times New Roman" panose="02020603050405020304" pitchFamily="18" charset="0"/>
              </a:rPr>
              <a:t>Shape</a:t>
            </a:r>
            <a:r>
              <a:rPr lang="en-US" sz="1600" dirty="0">
                <a:latin typeface="Calibri" panose="020F0502020204030204" pitchFamily="34" charset="0"/>
                <a:ea typeface="Times New Roman" panose="02020603050405020304" pitchFamily="18" charset="0"/>
                <a:cs typeface="Courier New" panose="02070309020205020404" pitchFamily="49" charset="0"/>
              </a:rPr>
              <a:t> class stores the </a:t>
            </a:r>
            <a:r>
              <a:rPr lang="en-US" sz="1600" dirty="0">
                <a:latin typeface="Courier New" panose="02070309020205020404" pitchFamily="49" charset="0"/>
                <a:ea typeface="Times New Roman" panose="02020603050405020304" pitchFamily="18" charset="0"/>
              </a:rPr>
              <a:t>x</a:t>
            </a:r>
            <a:r>
              <a:rPr lang="en-US" sz="1600" dirty="0">
                <a:latin typeface="Calibri" panose="020F0502020204030204" pitchFamily="34" charset="0"/>
                <a:ea typeface="Times New Roman" panose="02020603050405020304" pitchFamily="18" charset="0"/>
                <a:cs typeface="Courier New" panose="02070309020205020404" pitchFamily="49" charset="0"/>
              </a:rPr>
              <a:t> and</a:t>
            </a:r>
            <a:r>
              <a:rPr lang="en-US" sz="1600" dirty="0">
                <a:latin typeface="Courier New" panose="02070309020205020404" pitchFamily="49" charset="0"/>
                <a:ea typeface="Times New Roman" panose="02020603050405020304" pitchFamily="18" charset="0"/>
              </a:rPr>
              <a:t> y</a:t>
            </a:r>
            <a:r>
              <a:rPr lang="en-US" sz="1600" dirty="0">
                <a:latin typeface="Calibri" panose="020F0502020204030204" pitchFamily="34" charset="0"/>
                <a:ea typeface="Times New Roman" panose="02020603050405020304" pitchFamily="18" charset="0"/>
                <a:cs typeface="Courier New" panose="02070309020205020404" pitchFamily="49" charset="0"/>
              </a:rPr>
              <a:t> coordinates of a </a:t>
            </a:r>
            <a:r>
              <a:rPr lang="en-US" sz="1600" dirty="0">
                <a:latin typeface="Courier New" panose="02070309020205020404" pitchFamily="49" charset="0"/>
                <a:ea typeface="Times New Roman" panose="02020603050405020304" pitchFamily="18" charset="0"/>
              </a:rPr>
              <a:t>Shape</a:t>
            </a:r>
            <a:r>
              <a:rPr lang="en-US" sz="1600" dirty="0">
                <a:latin typeface="Calibri" panose="020F0502020204030204" pitchFamily="34" charset="0"/>
                <a:ea typeface="Times New Roman" panose="02020603050405020304" pitchFamily="18" charset="0"/>
                <a:cs typeface="Courier New" panose="02070309020205020404" pitchFamily="49" charset="0"/>
              </a:rPr>
              <a:t> object. It contains an abstract method </a:t>
            </a:r>
            <a:r>
              <a:rPr lang="en-US" sz="1600" dirty="0" err="1">
                <a:latin typeface="Courier New" panose="02070309020205020404" pitchFamily="49" charset="0"/>
                <a:ea typeface="Times New Roman" panose="02020603050405020304" pitchFamily="18" charset="0"/>
              </a:rPr>
              <a:t>getArea</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Courier New" panose="02070309020205020404" pitchFamily="49" charset="0"/>
              </a:rPr>
              <a:t>.  Additionally, it contains the </a:t>
            </a:r>
            <a:r>
              <a:rPr lang="en-US" sz="1600" dirty="0" err="1">
                <a:latin typeface="Courier New" panose="02070309020205020404" pitchFamily="49" charset="0"/>
                <a:ea typeface="Times New Roman" panose="02020603050405020304" pitchFamily="18" charset="0"/>
              </a:rPr>
              <a:t>inputAllFields</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Courier New" panose="02070309020205020404" pitchFamily="49" charset="0"/>
              </a:rPr>
              <a:t> method, that prompts the user to input the </a:t>
            </a:r>
            <a:r>
              <a:rPr lang="en-US" sz="1600" dirty="0">
                <a:latin typeface="Courier New" panose="02070309020205020404" pitchFamily="49" charset="0"/>
                <a:ea typeface="Times New Roman" panose="02020603050405020304" pitchFamily="18" charset="0"/>
              </a:rPr>
              <a:t>x</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dirty="0">
                <a:latin typeface="Courier New" panose="02070309020205020404" pitchFamily="49" charset="0"/>
                <a:ea typeface="Times New Roman" panose="02020603050405020304" pitchFamily="18" charset="0"/>
              </a:rPr>
              <a:t>y</a:t>
            </a:r>
            <a:r>
              <a:rPr lang="en-US" sz="1600" dirty="0">
                <a:latin typeface="Calibri" panose="020F0502020204030204" pitchFamily="34" charset="0"/>
                <a:ea typeface="Times New Roman" panose="02020603050405020304" pitchFamily="18" charset="0"/>
                <a:cs typeface="Courier New" panose="02070309020205020404" pitchFamily="49" charset="0"/>
              </a:rPr>
              <a:t> </a:t>
            </a:r>
            <a:r>
              <a:rPr lang="en-US" sz="1600" dirty="0" err="1">
                <a:latin typeface="Calibri" panose="020F0502020204030204" pitchFamily="34" charset="0"/>
                <a:ea typeface="Times New Roman" panose="02020603050405020304" pitchFamily="18" charset="0"/>
                <a:cs typeface="Courier New" panose="02070309020205020404" pitchFamily="49" charset="0"/>
              </a:rPr>
              <a:t>coodinates</a:t>
            </a:r>
            <a:r>
              <a:rPr lang="en-US" sz="1600" dirty="0">
                <a:latin typeface="Calibri" panose="020F0502020204030204" pitchFamily="34" charset="0"/>
                <a:ea typeface="Times New Roman" panose="02020603050405020304" pitchFamily="18" charset="0"/>
                <a:cs typeface="Courier New" panose="02070309020205020404" pitchFamily="49" charset="0"/>
              </a:rPr>
              <a:t>.  </a:t>
            </a:r>
            <a:r>
              <a:rPr lang="en-US" sz="1600" b="1" dirty="0">
                <a:latin typeface="Courier New" panose="02070309020205020404" pitchFamily="49" charset="0"/>
                <a:ea typeface="Times New Roman" panose="02020603050405020304" pitchFamily="18" charset="0"/>
              </a:rPr>
              <a:t>Circle</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b="1" dirty="0">
                <a:latin typeface="Courier New" panose="02070309020205020404" pitchFamily="49" charset="0"/>
                <a:ea typeface="Times New Roman" panose="02020603050405020304" pitchFamily="18" charset="0"/>
              </a:rPr>
              <a:t>Rectangle</a:t>
            </a:r>
            <a:r>
              <a:rPr lang="en-US" sz="1600" dirty="0">
                <a:latin typeface="Calibri" panose="020F0502020204030204" pitchFamily="34" charset="0"/>
                <a:ea typeface="Times New Roman" panose="02020603050405020304" pitchFamily="18" charset="0"/>
                <a:cs typeface="Courier New" panose="02070309020205020404" pitchFamily="49" charset="0"/>
              </a:rPr>
              <a:t> are two classes that extend </a:t>
            </a:r>
            <a:r>
              <a:rPr lang="en-US" sz="1600" dirty="0">
                <a:latin typeface="Courier New" panose="02070309020205020404" pitchFamily="49" charset="0"/>
                <a:ea typeface="Times New Roman" panose="02020603050405020304" pitchFamily="18" charset="0"/>
              </a:rPr>
              <a:t>Shape</a:t>
            </a:r>
            <a:r>
              <a:rPr lang="en-US" sz="1600" dirty="0">
                <a:latin typeface="Calibri" panose="020F0502020204030204" pitchFamily="34" charset="0"/>
                <a:ea typeface="Times New Roman" panose="02020603050405020304" pitchFamily="18" charset="0"/>
                <a:cs typeface="Courier New" panose="02070309020205020404" pitchFamily="49" charset="0"/>
              </a:rPr>
              <a:t>.  They each override </a:t>
            </a:r>
            <a:r>
              <a:rPr lang="en-US" sz="1600" dirty="0" err="1">
                <a:latin typeface="Courier New" panose="02070309020205020404" pitchFamily="49" charset="0"/>
                <a:ea typeface="Times New Roman" panose="02020603050405020304" pitchFamily="18" charset="0"/>
              </a:rPr>
              <a:t>getArea</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Courier New" panose="02070309020205020404" pitchFamily="49" charset="0"/>
              </a:rPr>
              <a:t> with an appropriate calculation.  Additionally, they override </a:t>
            </a:r>
            <a:r>
              <a:rPr lang="en-US" sz="1600" dirty="0" err="1">
                <a:latin typeface="Courier New" panose="02070309020205020404" pitchFamily="49" charset="0"/>
                <a:ea typeface="Times New Roman" panose="02020603050405020304" pitchFamily="18" charset="0"/>
              </a:rPr>
              <a:t>inputAllFields</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dirty="0" err="1">
                <a:latin typeface="Courier New" panose="02070309020205020404" pitchFamily="49" charset="0"/>
                <a:ea typeface="Times New Roman" panose="02020603050405020304" pitchFamily="18" charset="0"/>
              </a:rPr>
              <a:t>toString</a:t>
            </a:r>
            <a:r>
              <a:rPr lang="en-US" sz="1600" dirty="0">
                <a:latin typeface="Courier New" panose="02070309020205020404" pitchFamily="49" charset="0"/>
                <a:ea typeface="Times New Roman" panose="02020603050405020304" pitchFamily="18" charset="0"/>
              </a:rPr>
              <a:t>()</a:t>
            </a:r>
            <a:r>
              <a:rPr lang="en-US" sz="1600" dirty="0">
                <a:latin typeface="Calibri" panose="020F0502020204030204" pitchFamily="34" charset="0"/>
                <a:ea typeface="Times New Roman" panose="02020603050405020304" pitchFamily="18" charset="0"/>
                <a:cs typeface="Courier New" panose="02070309020205020404" pitchFamily="49" charset="0"/>
              </a:rPr>
              <a:t> in the superclass and append their own information on to these methods.  The </a:t>
            </a:r>
            <a:r>
              <a:rPr lang="en-US" sz="1600" b="1" dirty="0">
                <a:latin typeface="Courier New" panose="02070309020205020404" pitchFamily="49" charset="0"/>
                <a:ea typeface="Times New Roman" panose="02020603050405020304" pitchFamily="18" charset="0"/>
              </a:rPr>
              <a:t>Input</a:t>
            </a:r>
            <a:r>
              <a:rPr lang="en-US" sz="1600" dirty="0">
                <a:latin typeface="Calibri" panose="020F0502020204030204" pitchFamily="34" charset="0"/>
                <a:ea typeface="Times New Roman" panose="02020603050405020304" pitchFamily="18" charset="0"/>
                <a:cs typeface="Courier New" panose="02070309020205020404" pitchFamily="49" charset="0"/>
              </a:rPr>
              <a:t> class contains two static methods that prompt the user for input, display a string output, and then checks to see that the input is between two appropriate ranges before prompting the user for input; otherwise, the user is prompted to re-enter the values.  Finally, the </a:t>
            </a:r>
            <a:r>
              <a:rPr lang="en-US" sz="1600" b="1" dirty="0" err="1">
                <a:latin typeface="Courier New" panose="02070309020205020404" pitchFamily="49" charset="0"/>
                <a:ea typeface="Times New Roman" panose="02020603050405020304" pitchFamily="18" charset="0"/>
              </a:rPr>
              <a:t>TestShapes</a:t>
            </a:r>
            <a:r>
              <a:rPr lang="en-US" sz="1600" dirty="0">
                <a:latin typeface="Calibri" panose="020F0502020204030204" pitchFamily="34" charset="0"/>
                <a:ea typeface="Times New Roman" panose="02020603050405020304" pitchFamily="18" charset="0"/>
                <a:cs typeface="Courier New" panose="02070309020205020404" pitchFamily="49" charset="0"/>
              </a:rPr>
              <a:t> class runs the </a:t>
            </a:r>
            <a:r>
              <a:rPr lang="en-US" sz="1600" dirty="0">
                <a:latin typeface="Courier New" panose="02070309020205020404" pitchFamily="49" charset="0"/>
                <a:ea typeface="Times New Roman" panose="02020603050405020304" pitchFamily="18" charset="0"/>
              </a:rPr>
              <a:t>main()</a:t>
            </a:r>
            <a:r>
              <a:rPr lang="en-US" sz="1600" dirty="0">
                <a:latin typeface="Calibri" panose="020F0502020204030204" pitchFamily="34" charset="0"/>
                <a:ea typeface="Times New Roman" panose="02020603050405020304" pitchFamily="18" charset="0"/>
                <a:cs typeface="Courier New" panose="02070309020205020404" pitchFamily="49" charset="0"/>
              </a:rPr>
              <a:t> routine, which prompts the user to input some number of shapes, and prompts the user for the coordinates and measurements of each shape, before finally calculating each result.  Note that for simplicity, the only shapes used are </a:t>
            </a:r>
            <a:r>
              <a:rPr lang="en-US" sz="1600" dirty="0">
                <a:latin typeface="Courier New" panose="02070309020205020404" pitchFamily="49" charset="0"/>
                <a:ea typeface="Times New Roman" panose="02020603050405020304" pitchFamily="18" charset="0"/>
              </a:rPr>
              <a:t>Circles</a:t>
            </a:r>
            <a:r>
              <a:rPr lang="en-US" sz="1600" dirty="0">
                <a:latin typeface="Calibri" panose="020F0502020204030204" pitchFamily="34" charset="0"/>
                <a:ea typeface="Times New Roman" panose="02020603050405020304" pitchFamily="18" charset="0"/>
                <a:cs typeface="Courier New" panose="02070309020205020404" pitchFamily="49" charset="0"/>
              </a:rPr>
              <a:t> and </a:t>
            </a:r>
            <a:r>
              <a:rPr lang="en-US" sz="1600" dirty="0">
                <a:latin typeface="Courier New" panose="02070309020205020404" pitchFamily="49" charset="0"/>
                <a:ea typeface="Times New Roman" panose="02020603050405020304" pitchFamily="18" charset="0"/>
              </a:rPr>
              <a:t>Rectangles</a:t>
            </a:r>
            <a:r>
              <a:rPr lang="en-US" sz="1600" dirty="0">
                <a:latin typeface="Calibri" panose="020F0502020204030204" pitchFamily="34" charset="0"/>
                <a:ea typeface="Times New Roman" panose="02020603050405020304" pitchFamily="18" charset="0"/>
                <a:cs typeface="Courier New" panose="02070309020205020404" pitchFamily="49" charset="0"/>
              </a:rPr>
              <a:t>.  </a:t>
            </a:r>
            <a:endParaRPr lang="en-US" sz="1800" dirty="0">
              <a:ea typeface="Times New Roman" panose="02020603050405020304" pitchFamily="18" charset="0"/>
            </a:endParaRPr>
          </a:p>
        </p:txBody>
      </p:sp>
      <p:sp>
        <p:nvSpPr>
          <p:cNvPr id="26" name="Text Box 42"/>
          <p:cNvSpPr txBox="1"/>
          <p:nvPr/>
        </p:nvSpPr>
        <p:spPr>
          <a:xfrm>
            <a:off x="865593" y="5669236"/>
            <a:ext cx="3390900" cy="228600"/>
          </a:xfrm>
          <a:prstGeom prst="rect">
            <a:avLst/>
          </a:prstGeom>
          <a:solidFill>
            <a:sysClr val="window" lastClr="FFFFFF"/>
          </a:solidFill>
          <a:ln w="6350">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8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rPr>
              <a:t>*From code originally supplied by Rex Woolard</a:t>
            </a:r>
            <a:endParaRPr kumimoji="0" lang="en-US" sz="1200" b="0" i="0" u="none" strike="noStrike" kern="0" cap="none" spc="0" normalizeH="0" baseline="0" noProof="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20431325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16</a:t>
            </a:fld>
            <a:endParaRPr lang="en-CA"/>
          </a:p>
        </p:txBody>
      </p:sp>
      <p:sp>
        <p:nvSpPr>
          <p:cNvPr id="19"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0"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sp>
        <p:nvSpPr>
          <p:cNvPr id="21" name="Text Box 7"/>
          <p:cNvSpPr txBox="1"/>
          <p:nvPr/>
        </p:nvSpPr>
        <p:spPr>
          <a:xfrm>
            <a:off x="599887" y="285842"/>
            <a:ext cx="5700305" cy="4732908"/>
          </a:xfrm>
          <a:prstGeom prst="rect">
            <a:avLst/>
          </a:prstGeom>
          <a:solidFill>
            <a:sysClr val="window" lastClr="FFFFFF"/>
          </a:solidFill>
          <a:ln w="9525">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import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java.util.ArrayList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import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java.util.Scanner</a:t>
            </a:r>
            <a:r>
              <a:rPr kumimoji="0" lang="en-US" sz="1200" b="0" i="0" u="none" strike="noStrike" kern="0" cap="none" spc="0" normalizeH="0" baseline="0" noProof="0" dirty="0" smtClean="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public class </a:t>
            </a:r>
            <a:r>
              <a:rPr kumimoji="0" lang="en-US" sz="1200" b="1"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TestShapes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public static void main(String[]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args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ArrayList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&lt;Shape&gt;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listShapes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new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ArrayList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int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numShapes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Input.</a:t>
            </a:r>
            <a:r>
              <a:rPr kumimoji="0" lang="en-US" sz="1200" b="0" i="1"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getInt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("Input number of shapes:", 1, 10)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for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int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0;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&lt;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numShapes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Shape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shape</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if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Input.</a:t>
            </a:r>
            <a:r>
              <a:rPr kumimoji="0" lang="en-US" sz="1200" b="0" i="1"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getInt</a:t>
            </a:r>
            <a:r>
              <a:rPr kumimoji="0" lang="en-US" sz="1200" b="0" i="0" u="none" strike="noStrike" kern="0" cap="none" spc="0" normalizeH="0" baseline="0" noProof="0" dirty="0" smtClean="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kern="0" dirty="0">
                <a:solidFill>
                  <a:srgbClr val="404040"/>
                </a:solidFill>
                <a:latin typeface="Consolas" panose="020B0609020204030204" pitchFamily="49" charset="0"/>
                <a:ea typeface="Times New Roman" panose="02020603050405020304" pitchFamily="18" charset="0"/>
                <a:cs typeface="Courier New" panose="02070309020205020404" pitchFamily="49" charset="0"/>
              </a:rPr>
              <a:t> </a:t>
            </a:r>
            <a:r>
              <a:rPr kumimoji="0" lang="en-US" sz="1200" kern="0" dirty="0" smtClean="0">
                <a:solidFill>
                  <a:srgbClr val="404040"/>
                </a:solidFill>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smtClean="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nChoose</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1:Circle  2:Rectangle", 1, 2) == 1)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shape = new Circle();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else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shape = new Rectangle();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shape.inputAllFields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listShapes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shape;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System.out.println</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("All shapes found? " +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i</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numShapes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System.</a:t>
            </a:r>
            <a:r>
              <a:rPr kumimoji="0" lang="en-US" sz="1200" b="0" i="1"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out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.print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("Calculating Area of Shapes\n");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for (Rectangle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rect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listShapes</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System.</a:t>
            </a:r>
            <a:r>
              <a:rPr kumimoji="0" lang="en-US" sz="1200" b="0" i="1"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out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.println</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r>
              <a:rPr kumimoji="0" lang="en-US" sz="1200" b="0" i="0" u="none" strike="noStrike" kern="0" cap="none" spc="0" normalizeH="0" baseline="0" noProof="0" dirty="0" err="1">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rect</a:t>
            </a: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   } </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404040"/>
                </a:solidFill>
                <a:effectLst/>
                <a:uLnTx/>
                <a:uFillTx/>
                <a:latin typeface="Consolas" panose="020B0609020204030204" pitchFamily="49" charset="0"/>
                <a:ea typeface="Times New Roman" panose="02020603050405020304" pitchFamily="18" charset="0"/>
                <a:cs typeface="Courier New" panose="02070309020205020404" pitchFamily="49" charset="0"/>
              </a:rPr>
              <a:t>}</a:t>
            </a:r>
            <a:endParaRPr kumimoji="0" lang="en-US" sz="18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p:txBody>
      </p:sp>
      <p:grpSp>
        <p:nvGrpSpPr>
          <p:cNvPr id="8" name="Group 7"/>
          <p:cNvGrpSpPr/>
          <p:nvPr/>
        </p:nvGrpSpPr>
        <p:grpSpPr>
          <a:xfrm>
            <a:off x="4788024" y="339635"/>
            <a:ext cx="4044381" cy="1092044"/>
            <a:chOff x="4788024" y="339635"/>
            <a:chExt cx="4044381" cy="1092044"/>
          </a:xfrm>
        </p:grpSpPr>
        <p:sp>
          <p:nvSpPr>
            <p:cNvPr id="9" name="Text Box 2"/>
            <p:cNvSpPr txBox="1">
              <a:spLocks noChangeArrowheads="1"/>
            </p:cNvSpPr>
            <p:nvPr/>
          </p:nvSpPr>
          <p:spPr bwMode="auto">
            <a:xfrm>
              <a:off x="5580112" y="339635"/>
              <a:ext cx="3252293" cy="100113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600" dirty="0" smtClean="0">
                  <a:ea typeface="Times New Roman" panose="02020603050405020304" pitchFamily="18" charset="0"/>
                </a:rPr>
                <a:t>        </a:t>
              </a:r>
              <a:r>
                <a:rPr lang="en-US" sz="1600" dirty="0" err="1" smtClean="0">
                  <a:ea typeface="Times New Roman" panose="02020603050405020304" pitchFamily="18" charset="0"/>
                </a:rPr>
                <a:t>ArrayList</a:t>
              </a:r>
              <a:r>
                <a:rPr lang="en-US" sz="1600" dirty="0" smtClean="0">
                  <a:ea typeface="Times New Roman" panose="02020603050405020304" pitchFamily="18" charset="0"/>
                </a:rPr>
                <a:t> </a:t>
              </a:r>
              <a:r>
                <a:rPr lang="en-US" sz="1600" dirty="0">
                  <a:ea typeface="Times New Roman" panose="02020603050405020304" pitchFamily="18" charset="0"/>
                </a:rPr>
                <a:t>missing diamond brackets after new </a:t>
              </a:r>
              <a:r>
                <a:rPr lang="en-US" sz="1600" dirty="0" err="1" smtClean="0">
                  <a:ea typeface="Times New Roman" panose="02020603050405020304" pitchFamily="18" charset="0"/>
                </a:rPr>
                <a:t>ArrayList</a:t>
              </a:r>
              <a:r>
                <a:rPr lang="en-US" sz="1600" dirty="0" smtClean="0">
                  <a:ea typeface="Times New Roman" panose="02020603050405020304" pitchFamily="18" charset="0"/>
                </a:rPr>
                <a:t>; should be   </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new </a:t>
              </a:r>
              <a:r>
                <a:rPr lang="en-US" sz="1600" dirty="0" err="1" smtClean="0">
                  <a:latin typeface="Courier New" panose="02070309020205020404" pitchFamily="49" charset="0"/>
                  <a:ea typeface="Times New Roman" panose="02020603050405020304" pitchFamily="18" charset="0"/>
                  <a:cs typeface="Courier New" panose="02070309020205020404" pitchFamily="49" charset="0"/>
                </a:rPr>
                <a:t>ArrayList</a:t>
              </a:r>
              <a:r>
                <a:rPr lang="en-US" sz="1600" b="1" dirty="0" smtClean="0">
                  <a:latin typeface="Courier New" panose="02070309020205020404" pitchFamily="49" charset="0"/>
                  <a:ea typeface="Times New Roman" panose="02020603050405020304" pitchFamily="18" charset="0"/>
                  <a:cs typeface="Courier New" panose="02070309020205020404" pitchFamily="49" charset="0"/>
                </a:rPr>
                <a:t>&lt;&gt;</a:t>
              </a:r>
              <a:r>
                <a:rPr lang="en-US" sz="1600" dirty="0" smtClean="0">
                  <a:latin typeface="Courier New" panose="02070309020205020404" pitchFamily="49" charset="0"/>
                  <a:ea typeface="Times New Roman" panose="02020603050405020304" pitchFamily="18" charset="0"/>
                  <a:cs typeface="Courier New" panose="02070309020205020404" pitchFamily="49" charset="0"/>
                </a:rPr>
                <a:t>();</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2" name="Group 11"/>
            <p:cNvGrpSpPr/>
            <p:nvPr/>
          </p:nvGrpSpPr>
          <p:grpSpPr>
            <a:xfrm>
              <a:off x="5652120" y="404664"/>
              <a:ext cx="294382" cy="289272"/>
              <a:chOff x="2699792" y="1267520"/>
              <a:chExt cx="294382" cy="289272"/>
            </a:xfrm>
          </p:grpSpPr>
          <p:sp>
            <p:nvSpPr>
              <p:cNvPr id="10" name="Oval 9"/>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2706142" y="1267520"/>
                <a:ext cx="288032" cy="276999"/>
              </a:xfrm>
              <a:prstGeom prst="rect">
                <a:avLst/>
              </a:prstGeom>
              <a:noFill/>
            </p:spPr>
            <p:txBody>
              <a:bodyPr wrap="square" rtlCol="0">
                <a:spAutoFit/>
              </a:bodyPr>
              <a:lstStyle/>
              <a:p>
                <a:r>
                  <a:rPr lang="en-US" sz="1200" b="1" dirty="0" smtClean="0"/>
                  <a:t>1</a:t>
                </a:r>
                <a:endParaRPr lang="en-US" sz="1200" b="1" dirty="0"/>
              </a:p>
            </p:txBody>
          </p:sp>
        </p:grpSp>
        <p:grpSp>
          <p:nvGrpSpPr>
            <p:cNvPr id="28" name="Group 27"/>
            <p:cNvGrpSpPr/>
            <p:nvPr/>
          </p:nvGrpSpPr>
          <p:grpSpPr>
            <a:xfrm>
              <a:off x="4788024" y="1142407"/>
              <a:ext cx="294382" cy="289272"/>
              <a:chOff x="2699792" y="1267520"/>
              <a:chExt cx="294382" cy="289272"/>
            </a:xfrm>
          </p:grpSpPr>
          <p:sp>
            <p:nvSpPr>
              <p:cNvPr id="29" name="Oval 28"/>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706142" y="1267520"/>
                <a:ext cx="288032" cy="276999"/>
              </a:xfrm>
              <a:prstGeom prst="rect">
                <a:avLst/>
              </a:prstGeom>
              <a:noFill/>
            </p:spPr>
            <p:txBody>
              <a:bodyPr wrap="square" rtlCol="0">
                <a:spAutoFit/>
              </a:bodyPr>
              <a:lstStyle/>
              <a:p>
                <a:r>
                  <a:rPr lang="en-US" sz="1200" b="1" dirty="0" smtClean="0"/>
                  <a:t>1</a:t>
                </a:r>
                <a:endParaRPr lang="en-US" sz="1200" b="1" dirty="0"/>
              </a:p>
            </p:txBody>
          </p:sp>
        </p:grpSp>
      </p:grpSp>
      <p:grpSp>
        <p:nvGrpSpPr>
          <p:cNvPr id="35" name="Group 34"/>
          <p:cNvGrpSpPr/>
          <p:nvPr/>
        </p:nvGrpSpPr>
        <p:grpSpPr>
          <a:xfrm>
            <a:off x="5652120" y="1402721"/>
            <a:ext cx="3180285" cy="739427"/>
            <a:chOff x="5652120" y="1402721"/>
            <a:chExt cx="3180285" cy="739427"/>
          </a:xfrm>
        </p:grpSpPr>
        <p:sp>
          <p:nvSpPr>
            <p:cNvPr id="2" name="TextBox 1"/>
            <p:cNvSpPr txBox="1"/>
            <p:nvPr/>
          </p:nvSpPr>
          <p:spPr>
            <a:xfrm>
              <a:off x="5652120" y="1772816"/>
              <a:ext cx="3180285" cy="369332"/>
            </a:xfrm>
            <a:prstGeom prst="rect">
              <a:avLst/>
            </a:prstGeom>
            <a:solidFill>
              <a:schemeClr val="bg1"/>
            </a:solidFill>
            <a:ln>
              <a:solidFill>
                <a:srgbClr val="000000"/>
              </a:solidFill>
            </a:ln>
          </p:spPr>
          <p:txBody>
            <a:bodyPr wrap="square" rtlCol="0">
              <a:spAutoFit/>
            </a:bodyPr>
            <a:lstStyle/>
            <a:p>
              <a:pPr marR="0" lvl="0">
                <a:spcBef>
                  <a:spcPts val="0"/>
                </a:spcBef>
                <a:spcAft>
                  <a:spcPts val="0"/>
                </a:spcAft>
              </a:pPr>
              <a:r>
                <a:rPr lang="en-US" sz="1800" dirty="0">
                  <a:ea typeface="Times New Roman" panose="02020603050405020304" pitchFamily="18" charset="0"/>
                </a:rPr>
                <a:t> </a:t>
              </a:r>
              <a:r>
                <a:rPr lang="en-US" sz="1800" dirty="0" smtClean="0">
                  <a:ea typeface="Times New Roman" panose="02020603050405020304" pitchFamily="18" charset="0"/>
                </a:rPr>
                <a:t>    Missing </a:t>
              </a:r>
              <a:r>
                <a:rPr lang="en-US" sz="1800" dirty="0">
                  <a:ea typeface="Times New Roman" panose="02020603050405020304" pitchFamily="18" charset="0"/>
                </a:rPr>
                <a:t>; at </a:t>
              </a:r>
              <a:r>
                <a:rPr lang="en-US" sz="1800" dirty="0" smtClean="0">
                  <a:ea typeface="Times New Roman" panose="02020603050405020304" pitchFamily="18" charset="0"/>
                </a:rPr>
                <a:t>end of line</a:t>
              </a:r>
              <a:endParaRPr lang="en-US" sz="1800" dirty="0"/>
            </a:p>
          </p:txBody>
        </p:sp>
        <p:pic>
          <p:nvPicPr>
            <p:cNvPr id="31" name="Picture 30"/>
            <p:cNvPicPr>
              <a:picLocks noChangeAspect="1"/>
            </p:cNvPicPr>
            <p:nvPr/>
          </p:nvPicPr>
          <p:blipFill>
            <a:blip r:embed="rId2"/>
            <a:stretch>
              <a:fillRect/>
            </a:stretch>
          </p:blipFill>
          <p:spPr>
            <a:xfrm>
              <a:off x="5679595" y="1789827"/>
              <a:ext cx="310923" cy="335309"/>
            </a:xfrm>
            <a:prstGeom prst="rect">
              <a:avLst/>
            </a:prstGeom>
          </p:spPr>
        </p:pic>
        <p:grpSp>
          <p:nvGrpSpPr>
            <p:cNvPr id="32" name="Group 31"/>
            <p:cNvGrpSpPr/>
            <p:nvPr/>
          </p:nvGrpSpPr>
          <p:grpSpPr>
            <a:xfrm>
              <a:off x="6159351" y="1402721"/>
              <a:ext cx="294382" cy="289272"/>
              <a:chOff x="2699792" y="1267520"/>
              <a:chExt cx="294382" cy="289272"/>
            </a:xfrm>
          </p:grpSpPr>
          <p:sp>
            <p:nvSpPr>
              <p:cNvPr id="33" name="Oval 32"/>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706142" y="1267520"/>
                <a:ext cx="288032" cy="276999"/>
              </a:xfrm>
              <a:prstGeom prst="rect">
                <a:avLst/>
              </a:prstGeom>
              <a:noFill/>
            </p:spPr>
            <p:txBody>
              <a:bodyPr wrap="square" rtlCol="0">
                <a:spAutoFit/>
              </a:bodyPr>
              <a:lstStyle/>
              <a:p>
                <a:r>
                  <a:rPr lang="en-US" sz="1200" b="1" dirty="0" smtClean="0"/>
                  <a:t>2</a:t>
                </a:r>
                <a:endParaRPr lang="en-US" sz="1200" b="1" dirty="0"/>
              </a:p>
            </p:txBody>
          </p:sp>
        </p:grpSp>
      </p:grpSp>
      <p:grpSp>
        <p:nvGrpSpPr>
          <p:cNvPr id="39" name="Group 38"/>
          <p:cNvGrpSpPr/>
          <p:nvPr/>
        </p:nvGrpSpPr>
        <p:grpSpPr>
          <a:xfrm>
            <a:off x="2624609" y="2574196"/>
            <a:ext cx="6339879" cy="1177613"/>
            <a:chOff x="2624609" y="2574196"/>
            <a:chExt cx="6339879" cy="1177613"/>
          </a:xfrm>
        </p:grpSpPr>
        <p:sp>
          <p:nvSpPr>
            <p:cNvPr id="3" name="Rectangle 2"/>
            <p:cNvSpPr/>
            <p:nvPr/>
          </p:nvSpPr>
          <p:spPr>
            <a:xfrm>
              <a:off x="5436096" y="2574196"/>
              <a:ext cx="3528392" cy="646331"/>
            </a:xfrm>
            <a:prstGeom prst="rect">
              <a:avLst/>
            </a:prstGeom>
            <a:solidFill>
              <a:schemeClr val="bg1"/>
            </a:solidFill>
            <a:ln>
              <a:solidFill>
                <a:prstClr val="black"/>
              </a:solidFill>
            </a:ln>
          </p:spPr>
          <p:txBody>
            <a:bodyPr wrap="square">
              <a:spAutoFit/>
            </a:bodyPr>
            <a:lstStyle/>
            <a:p>
              <a:pPr lvl="0">
                <a:spcBef>
                  <a:spcPts val="0"/>
                </a:spcBef>
                <a:spcAft>
                  <a:spcPts val="0"/>
                </a:spcAft>
              </a:pPr>
              <a:r>
                <a:rPr lang="en-US" sz="1800" dirty="0" smtClean="0">
                  <a:solidFill>
                    <a:prstClr val="black"/>
                  </a:solidFill>
                  <a:ea typeface="Times New Roman" panose="02020603050405020304" pitchFamily="18" charset="0"/>
                </a:rPr>
                <a:t>      </a:t>
              </a:r>
              <a:r>
                <a:rPr lang="en-US" sz="18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listShapes</a:t>
              </a:r>
              <a:r>
                <a:rPr lang="en-US" sz="1800" dirty="0" smtClean="0">
                  <a:solidFill>
                    <a:prstClr val="black"/>
                  </a:solidFill>
                  <a:ea typeface="Times New Roman" panose="02020603050405020304" pitchFamily="18" charset="0"/>
                </a:rPr>
                <a:t> </a:t>
              </a:r>
              <a:r>
                <a:rPr lang="en-US" sz="1800" dirty="0">
                  <a:solidFill>
                    <a:prstClr val="black"/>
                  </a:solidFill>
                  <a:ea typeface="Times New Roman" panose="02020603050405020304" pitchFamily="18" charset="0"/>
                </a:rPr>
                <a:t>is an </a:t>
              </a:r>
              <a:r>
                <a:rPr lang="en-US" sz="18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arrayList</a:t>
              </a:r>
              <a:r>
                <a:rPr lang="en-US" sz="1800" dirty="0">
                  <a:solidFill>
                    <a:prstClr val="black"/>
                  </a:solidFill>
                  <a:ea typeface="Times New Roman" panose="02020603050405020304" pitchFamily="18" charset="0"/>
                </a:rPr>
                <a:t>; it uses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add</a:t>
              </a:r>
              <a:r>
                <a:rPr lang="en-US" sz="1800" dirty="0">
                  <a:solidFill>
                    <a:prstClr val="black"/>
                  </a:solidFill>
                  <a:ea typeface="Times New Roman" panose="02020603050405020304" pitchFamily="18" charset="0"/>
                </a:rPr>
                <a:t>, not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a:t>
              </a:r>
              <a:r>
                <a:rPr lang="en-US" sz="1800" dirty="0" err="1">
                  <a:solidFill>
                    <a:prstClr val="black"/>
                  </a:solidFill>
                  <a:latin typeface="Courier New" panose="02070309020205020404" pitchFamily="49" charset="0"/>
                  <a:ea typeface="Times New Roman" panose="02020603050405020304" pitchFamily="18" charset="0"/>
                  <a:cs typeface="Courier New" panose="02070309020205020404" pitchFamily="49" charset="0"/>
                </a:rPr>
                <a:t>i</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a:t>
              </a:r>
              <a:r>
                <a:rPr lang="en-US" sz="1800" dirty="0">
                  <a:solidFill>
                    <a:prstClr val="black"/>
                  </a:solidFill>
                  <a:ea typeface="Times New Roman" panose="02020603050405020304" pitchFamily="18" charset="0"/>
                </a:rPr>
                <a:t> </a:t>
              </a:r>
            </a:p>
          </p:txBody>
        </p:sp>
        <p:grpSp>
          <p:nvGrpSpPr>
            <p:cNvPr id="36" name="Group 35"/>
            <p:cNvGrpSpPr/>
            <p:nvPr/>
          </p:nvGrpSpPr>
          <p:grpSpPr>
            <a:xfrm>
              <a:off x="5532404" y="2596476"/>
              <a:ext cx="294382" cy="289272"/>
              <a:chOff x="2699792" y="1267520"/>
              <a:chExt cx="294382" cy="289272"/>
            </a:xfrm>
          </p:grpSpPr>
          <p:sp>
            <p:nvSpPr>
              <p:cNvPr id="37" name="Oval 36"/>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2706142" y="1267520"/>
                <a:ext cx="288032" cy="276999"/>
              </a:xfrm>
              <a:prstGeom prst="rect">
                <a:avLst/>
              </a:prstGeom>
              <a:noFill/>
            </p:spPr>
            <p:txBody>
              <a:bodyPr wrap="square" rtlCol="0">
                <a:spAutoFit/>
              </a:bodyPr>
              <a:lstStyle/>
              <a:p>
                <a:r>
                  <a:rPr lang="en-US" sz="1200" b="1" dirty="0" smtClean="0"/>
                  <a:t>3</a:t>
                </a:r>
                <a:endParaRPr lang="en-US" sz="1200" b="1" dirty="0"/>
              </a:p>
            </p:txBody>
          </p:sp>
        </p:grpSp>
        <p:grpSp>
          <p:nvGrpSpPr>
            <p:cNvPr id="16" name="Group 15"/>
            <p:cNvGrpSpPr/>
            <p:nvPr/>
          </p:nvGrpSpPr>
          <p:grpSpPr>
            <a:xfrm>
              <a:off x="2624609" y="3462537"/>
              <a:ext cx="294382" cy="289272"/>
              <a:chOff x="2699792" y="1267520"/>
              <a:chExt cx="294382" cy="289272"/>
            </a:xfrm>
          </p:grpSpPr>
          <p:sp>
            <p:nvSpPr>
              <p:cNvPr id="17" name="Oval 16"/>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2706142" y="1267520"/>
                <a:ext cx="288032" cy="276999"/>
              </a:xfrm>
              <a:prstGeom prst="rect">
                <a:avLst/>
              </a:prstGeom>
              <a:noFill/>
            </p:spPr>
            <p:txBody>
              <a:bodyPr wrap="square" rtlCol="0">
                <a:spAutoFit/>
              </a:bodyPr>
              <a:lstStyle/>
              <a:p>
                <a:r>
                  <a:rPr lang="en-US" sz="1200" b="1" dirty="0" smtClean="0"/>
                  <a:t>3</a:t>
                </a:r>
                <a:endParaRPr lang="en-US" sz="1200" b="1" dirty="0"/>
              </a:p>
            </p:txBody>
          </p:sp>
        </p:grpSp>
      </p:grpSp>
      <p:grpSp>
        <p:nvGrpSpPr>
          <p:cNvPr id="46" name="Group 45"/>
          <p:cNvGrpSpPr/>
          <p:nvPr/>
        </p:nvGrpSpPr>
        <p:grpSpPr>
          <a:xfrm>
            <a:off x="4655681" y="3429000"/>
            <a:ext cx="4377766" cy="646331"/>
            <a:chOff x="4655681" y="3489612"/>
            <a:chExt cx="4377766" cy="646331"/>
          </a:xfrm>
        </p:grpSpPr>
        <p:sp>
          <p:nvSpPr>
            <p:cNvPr id="4" name="TextBox 3"/>
            <p:cNvSpPr txBox="1"/>
            <p:nvPr/>
          </p:nvSpPr>
          <p:spPr>
            <a:xfrm>
              <a:off x="5716710" y="3489612"/>
              <a:ext cx="3316737" cy="646331"/>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cannot </a:t>
              </a:r>
              <a:r>
                <a:rPr lang="en-US" sz="1800" dirty="0">
                  <a:solidFill>
                    <a:prstClr val="black"/>
                  </a:solidFill>
                  <a:ea typeface="Times New Roman" panose="02020603050405020304" pitchFamily="18" charset="0"/>
                </a:rPr>
                <a:t>use </a:t>
              </a:r>
              <a:r>
                <a:rPr lang="en-US" sz="1800" dirty="0" err="1">
                  <a:solidFill>
                    <a:prstClr val="black"/>
                  </a:solidFill>
                  <a:latin typeface="Courier New" panose="02070309020205020404" pitchFamily="49" charset="0"/>
                  <a:ea typeface="Times New Roman" panose="02020603050405020304" pitchFamily="18" charset="0"/>
                  <a:cs typeface="Courier New" panose="02070309020205020404" pitchFamily="49" charset="0"/>
                </a:rPr>
                <a:t>i</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a:t>
              </a:r>
              <a:r>
                <a:rPr lang="en-US" sz="1800" dirty="0" err="1">
                  <a:solidFill>
                    <a:prstClr val="black"/>
                  </a:solidFill>
                  <a:latin typeface="Courier New" panose="02070309020205020404" pitchFamily="49" charset="0"/>
                  <a:ea typeface="Times New Roman" panose="02020603050405020304" pitchFamily="18" charset="0"/>
                  <a:cs typeface="Courier New" panose="02070309020205020404" pitchFamily="49" charset="0"/>
                </a:rPr>
                <a:t>numShapes</a:t>
              </a:r>
              <a:r>
                <a:rPr lang="en-US" sz="1800" dirty="0">
                  <a:solidFill>
                    <a:prstClr val="black"/>
                  </a:solidFill>
                  <a:ea typeface="Times New Roman" panose="02020603050405020304" pitchFamily="18" charset="0"/>
                </a:rPr>
                <a:t>; </a:t>
              </a:r>
              <a:r>
                <a:rPr lang="en-US" sz="1800" dirty="0" smtClean="0">
                  <a:solidFill>
                    <a:prstClr val="black"/>
                  </a:solidFill>
                  <a:ea typeface="Times New Roman" panose="02020603050405020304" pitchFamily="18" charset="0"/>
                </a:rPr>
                <a:t>   </a:t>
              </a:r>
            </a:p>
            <a:p>
              <a:pPr lvl="0">
                <a:spcBef>
                  <a:spcPts val="0"/>
                </a:spcBef>
                <a:spcAft>
                  <a:spcPts val="0"/>
                </a:spcAft>
              </a:pP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 </a:t>
              </a:r>
              <a:r>
                <a:rPr lang="en-US" sz="18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   </a:t>
              </a:r>
              <a:r>
                <a:rPr lang="en-US" sz="1800" dirty="0" err="1"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i</a:t>
              </a:r>
              <a:r>
                <a:rPr lang="en-US" sz="18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 </a:t>
              </a:r>
              <a:r>
                <a:rPr lang="en-US" sz="1800" dirty="0">
                  <a:solidFill>
                    <a:prstClr val="black"/>
                  </a:solidFill>
                  <a:ea typeface="Times New Roman" panose="02020603050405020304" pitchFamily="18" charset="0"/>
                </a:rPr>
                <a:t>out of scope outside </a:t>
              </a:r>
              <a:r>
                <a:rPr lang="en-US" sz="18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for</a:t>
              </a:r>
              <a:endPar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23" name="Group 22"/>
            <p:cNvGrpSpPr/>
            <p:nvPr/>
          </p:nvGrpSpPr>
          <p:grpSpPr>
            <a:xfrm>
              <a:off x="4655681" y="3588137"/>
              <a:ext cx="294382" cy="289272"/>
              <a:chOff x="2699792" y="1267520"/>
              <a:chExt cx="294382" cy="289272"/>
            </a:xfrm>
          </p:grpSpPr>
          <p:sp>
            <p:nvSpPr>
              <p:cNvPr id="24" name="Oval 23"/>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p:cNvSpPr txBox="1"/>
              <p:nvPr/>
            </p:nvSpPr>
            <p:spPr>
              <a:xfrm>
                <a:off x="2706142" y="1267520"/>
                <a:ext cx="288032" cy="276999"/>
              </a:xfrm>
              <a:prstGeom prst="rect">
                <a:avLst/>
              </a:prstGeom>
              <a:noFill/>
            </p:spPr>
            <p:txBody>
              <a:bodyPr wrap="square" rtlCol="0">
                <a:spAutoFit/>
              </a:bodyPr>
              <a:lstStyle/>
              <a:p>
                <a:r>
                  <a:rPr lang="en-US" sz="1200" b="1" dirty="0" smtClean="0"/>
                  <a:t>4</a:t>
                </a:r>
                <a:endParaRPr lang="en-US" sz="1200" b="1" dirty="0"/>
              </a:p>
            </p:txBody>
          </p:sp>
        </p:grpSp>
        <p:grpSp>
          <p:nvGrpSpPr>
            <p:cNvPr id="43" name="Group 42"/>
            <p:cNvGrpSpPr/>
            <p:nvPr/>
          </p:nvGrpSpPr>
          <p:grpSpPr>
            <a:xfrm>
              <a:off x="5861794" y="3523506"/>
              <a:ext cx="294382" cy="289272"/>
              <a:chOff x="2699792" y="1267520"/>
              <a:chExt cx="294382" cy="289272"/>
            </a:xfrm>
          </p:grpSpPr>
          <p:sp>
            <p:nvSpPr>
              <p:cNvPr id="44" name="Oval 43"/>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p:cNvSpPr txBox="1"/>
              <p:nvPr/>
            </p:nvSpPr>
            <p:spPr>
              <a:xfrm>
                <a:off x="2706142" y="1267520"/>
                <a:ext cx="288032" cy="276999"/>
              </a:xfrm>
              <a:prstGeom prst="rect">
                <a:avLst/>
              </a:prstGeom>
              <a:noFill/>
            </p:spPr>
            <p:txBody>
              <a:bodyPr wrap="square" rtlCol="0">
                <a:spAutoFit/>
              </a:bodyPr>
              <a:lstStyle/>
              <a:p>
                <a:r>
                  <a:rPr lang="en-US" sz="1200" b="1" dirty="0" smtClean="0"/>
                  <a:t>4</a:t>
                </a:r>
                <a:endParaRPr lang="en-US" sz="1200" b="1" dirty="0"/>
              </a:p>
            </p:txBody>
          </p:sp>
        </p:grpSp>
      </p:grpSp>
      <p:grpSp>
        <p:nvGrpSpPr>
          <p:cNvPr id="55" name="Group 54"/>
          <p:cNvGrpSpPr/>
          <p:nvPr/>
        </p:nvGrpSpPr>
        <p:grpSpPr>
          <a:xfrm>
            <a:off x="1979712" y="4149080"/>
            <a:ext cx="7173579" cy="1717972"/>
            <a:chOff x="1979712" y="4149080"/>
            <a:chExt cx="7173579" cy="1717972"/>
          </a:xfrm>
        </p:grpSpPr>
        <p:sp>
          <p:nvSpPr>
            <p:cNvPr id="5" name="TextBox 4"/>
            <p:cNvSpPr txBox="1"/>
            <p:nvPr/>
          </p:nvSpPr>
          <p:spPr>
            <a:xfrm>
              <a:off x="5840923" y="4666723"/>
              <a:ext cx="3312368" cy="1200329"/>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smtClean="0">
                  <a:solidFill>
                    <a:prstClr val="black"/>
                  </a:solidFill>
                  <a:ea typeface="Times New Roman" panose="02020603050405020304" pitchFamily="18" charset="0"/>
                </a:rPr>
                <a:t>      must </a:t>
              </a:r>
              <a:r>
                <a:rPr lang="en-US" sz="1800" dirty="0">
                  <a:solidFill>
                    <a:prstClr val="black"/>
                  </a:solidFill>
                  <a:ea typeface="Times New Roman" panose="02020603050405020304" pitchFamily="18" charset="0"/>
                </a:rPr>
                <a:t>use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800" dirty="0">
                  <a:solidFill>
                    <a:prstClr val="black"/>
                  </a:solidFill>
                  <a:ea typeface="Times New Roman" panose="02020603050405020304" pitchFamily="18" charset="0"/>
                </a:rPr>
                <a:t> </a:t>
              </a:r>
              <a:r>
                <a:rPr lang="en-US" sz="1800" dirty="0" err="1">
                  <a:solidFill>
                    <a:prstClr val="black"/>
                  </a:solidFill>
                  <a:latin typeface="Courier New" panose="02070309020205020404" pitchFamily="49" charset="0"/>
                  <a:ea typeface="Times New Roman" panose="02020603050405020304" pitchFamily="18" charset="0"/>
                  <a:cs typeface="Courier New" panose="02070309020205020404" pitchFamily="49" charset="0"/>
                </a:rPr>
                <a:t>shape</a:t>
              </a:r>
              <a:r>
                <a:rPr lang="en-US" sz="1800" dirty="0">
                  <a:solidFill>
                    <a:prstClr val="black"/>
                  </a:solidFill>
                  <a:ea typeface="Times New Roman" panose="02020603050405020304" pitchFamily="18" charset="0"/>
                </a:rPr>
                <a:t>, not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Rectangle</a:t>
              </a:r>
              <a:r>
                <a:rPr lang="en-US" sz="1800" dirty="0">
                  <a:solidFill>
                    <a:prstClr val="black"/>
                  </a:solidFill>
                  <a:ea typeface="Times New Roman" panose="02020603050405020304" pitchFamily="18" charset="0"/>
                </a:rPr>
                <a:t> </a:t>
              </a:r>
              <a:r>
                <a:rPr lang="en-US" sz="1800" dirty="0" err="1">
                  <a:solidFill>
                    <a:prstClr val="black"/>
                  </a:solidFill>
                  <a:latin typeface="Courier New" panose="02070309020205020404" pitchFamily="49" charset="0"/>
                  <a:ea typeface="Times New Roman" panose="02020603050405020304" pitchFamily="18" charset="0"/>
                  <a:cs typeface="Courier New" panose="02070309020205020404" pitchFamily="49" charset="0"/>
                </a:rPr>
                <a:t>rect</a:t>
              </a:r>
              <a:r>
                <a:rPr lang="en-US" sz="1800" dirty="0">
                  <a:solidFill>
                    <a:prstClr val="black"/>
                  </a:solidFill>
                  <a:ea typeface="Times New Roman" panose="02020603050405020304" pitchFamily="18" charset="0"/>
                </a:rPr>
                <a:t>, since a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Rectangle</a:t>
              </a:r>
              <a:r>
                <a:rPr lang="en-US" sz="1800" dirty="0">
                  <a:solidFill>
                    <a:prstClr val="black"/>
                  </a:solidFill>
                  <a:ea typeface="Times New Roman" panose="02020603050405020304" pitchFamily="18" charset="0"/>
                </a:rPr>
                <a:t> cannot hold a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circle</a:t>
              </a:r>
              <a:r>
                <a:rPr lang="en-US" sz="1800" dirty="0">
                  <a:solidFill>
                    <a:prstClr val="black"/>
                  </a:solidFill>
                  <a:ea typeface="Times New Roman" panose="02020603050405020304" pitchFamily="18" charset="0"/>
                </a:rPr>
                <a:t> object</a:t>
              </a:r>
            </a:p>
          </p:txBody>
        </p:sp>
        <p:grpSp>
          <p:nvGrpSpPr>
            <p:cNvPr id="51" name="Group 50"/>
            <p:cNvGrpSpPr/>
            <p:nvPr/>
          </p:nvGrpSpPr>
          <p:grpSpPr>
            <a:xfrm>
              <a:off x="1979712" y="4149080"/>
              <a:ext cx="315020" cy="288032"/>
              <a:chOff x="4487484" y="5473523"/>
              <a:chExt cx="315020" cy="288032"/>
            </a:xfrm>
          </p:grpSpPr>
          <p:sp>
            <p:nvSpPr>
              <p:cNvPr id="48" name="TextBox 47"/>
              <p:cNvSpPr txBox="1"/>
              <p:nvPr/>
            </p:nvSpPr>
            <p:spPr>
              <a:xfrm>
                <a:off x="4514472" y="5479994"/>
                <a:ext cx="288032" cy="276999"/>
              </a:xfrm>
              <a:prstGeom prst="rect">
                <a:avLst/>
              </a:prstGeom>
              <a:noFill/>
            </p:spPr>
            <p:txBody>
              <a:bodyPr wrap="square" rtlCol="0">
                <a:spAutoFit/>
              </a:bodyPr>
              <a:lstStyle/>
              <a:p>
                <a:r>
                  <a:rPr lang="en-US" sz="1200" b="1" dirty="0" smtClean="0"/>
                  <a:t>5</a:t>
                </a:r>
                <a:endParaRPr lang="en-US" sz="1200" b="1" dirty="0"/>
              </a:p>
            </p:txBody>
          </p:sp>
          <p:sp>
            <p:nvSpPr>
              <p:cNvPr id="50" name="Oval 49"/>
              <p:cNvSpPr/>
              <p:nvPr/>
            </p:nvSpPr>
            <p:spPr>
              <a:xfrm>
                <a:off x="4487484" y="547352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2" name="Group 51"/>
            <p:cNvGrpSpPr/>
            <p:nvPr/>
          </p:nvGrpSpPr>
          <p:grpSpPr>
            <a:xfrm>
              <a:off x="5904148" y="4643663"/>
              <a:ext cx="324036" cy="311092"/>
              <a:chOff x="4510458" y="5470453"/>
              <a:chExt cx="324036" cy="311092"/>
            </a:xfrm>
          </p:grpSpPr>
          <p:sp>
            <p:nvSpPr>
              <p:cNvPr id="53" name="TextBox 52"/>
              <p:cNvSpPr txBox="1"/>
              <p:nvPr/>
            </p:nvSpPr>
            <p:spPr>
              <a:xfrm>
                <a:off x="4546462" y="5470453"/>
                <a:ext cx="288032" cy="276999"/>
              </a:xfrm>
              <a:prstGeom prst="rect">
                <a:avLst/>
              </a:prstGeom>
              <a:noFill/>
            </p:spPr>
            <p:txBody>
              <a:bodyPr wrap="square" rtlCol="0">
                <a:spAutoFit/>
              </a:bodyPr>
              <a:lstStyle/>
              <a:p>
                <a:r>
                  <a:rPr lang="en-US" sz="1200" b="1" dirty="0" smtClean="0"/>
                  <a:t>5</a:t>
                </a:r>
                <a:endParaRPr lang="en-US" sz="1200" b="1" dirty="0"/>
              </a:p>
            </p:txBody>
          </p:sp>
          <p:sp>
            <p:nvSpPr>
              <p:cNvPr id="54" name="Oval 53"/>
              <p:cNvSpPr/>
              <p:nvPr/>
            </p:nvSpPr>
            <p:spPr>
              <a:xfrm>
                <a:off x="4510458" y="549351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164963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17</a:t>
            </a:fld>
            <a:endParaRPr lang="en-CA"/>
          </a:p>
        </p:txBody>
      </p:sp>
      <p:sp>
        <p:nvSpPr>
          <p:cNvPr id="7" name="Text Box 7"/>
          <p:cNvSpPr txBox="1"/>
          <p:nvPr/>
        </p:nvSpPr>
        <p:spPr>
          <a:xfrm>
            <a:off x="467544" y="255588"/>
            <a:ext cx="7560840" cy="439754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public abstract class </a:t>
            </a:r>
            <a:r>
              <a:rPr lang="en-US" sz="1600" b="1"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Shape</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private static final double </a:t>
            </a:r>
            <a:r>
              <a:rPr lang="en-US" sz="1600" i="1"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MAX_X</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1920.0, </a:t>
            </a:r>
            <a:r>
              <a:rPr lang="en-US" sz="1600" i="1"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MAX_Y</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1080.0;</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private double x, y;</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public Shape()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public abstract double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calcArea</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public void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inputAllFields</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x =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input.getDouble</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("Enter x coordinate:", 0.0, </a:t>
            </a:r>
            <a:r>
              <a:rPr lang="en-US" sz="1600" i="1"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MAX_X</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y =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input.getDouble</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("Enter y coordinate:", 0.0, </a:t>
            </a:r>
            <a:r>
              <a:rPr lang="en-US" sz="1600" i="1"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MAX_Y</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@Override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public String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toString</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System.out.println</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((this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instanceOf</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Circle)? </a:t>
            </a:r>
            <a:endParaRPr lang="en-US" sz="1600" dirty="0" smtClean="0">
              <a:solidFill>
                <a:srgbClr val="595959"/>
              </a:solidFill>
              <a:latin typeface="Consolas" panose="020B0609020204030204" pitchFamily="49" charset="0"/>
              <a:ea typeface="Times New Roman" panose="02020603050405020304" pitchFamily="18" charset="0"/>
              <a:cs typeface="Courier New" panose="02070309020205020404" pitchFamily="49" charset="0"/>
            </a:endParaRPr>
          </a:p>
          <a:p>
            <a:pPr marL="0" marR="0">
              <a:spcBef>
                <a:spcPts val="0"/>
              </a:spcBef>
              <a:spcAft>
                <a:spcPts val="0"/>
              </a:spcAft>
            </a:pPr>
            <a:r>
              <a:rPr lang="en-US" sz="1600" dirty="0" smtClean="0">
                <a:solidFill>
                  <a:srgbClr val="595959"/>
                </a:solidFill>
                <a:latin typeface="Consolas" panose="020B0609020204030204" pitchFamily="49" charset="0"/>
                <a:ea typeface="Times New Roman" panose="02020603050405020304" pitchFamily="18" charset="0"/>
                <a:cs typeface="Courier New" panose="02070309020205020404" pitchFamily="49" charset="0"/>
              </a:rPr>
              <a:t>	"Circle“ ; "</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Rectangle"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coordinates are (" + x, + y + "), area = " + </a:t>
            </a:r>
            <a:r>
              <a:rPr lang="en-US" sz="1600" dirty="0" err="1">
                <a:solidFill>
                  <a:srgbClr val="595959"/>
                </a:solidFill>
                <a:latin typeface="Consolas" panose="020B0609020204030204" pitchFamily="49" charset="0"/>
                <a:ea typeface="Times New Roman" panose="02020603050405020304" pitchFamily="18" charset="0"/>
                <a:cs typeface="Courier New" panose="02070309020205020404" pitchFamily="49" charset="0"/>
              </a:rPr>
              <a:t>calcArea</a:t>
            </a: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   }  </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600" dirty="0">
                <a:solidFill>
                  <a:srgbClr val="595959"/>
                </a:solidFill>
                <a:latin typeface="Consolas" panose="020B0609020204030204" pitchFamily="49" charset="0"/>
                <a:ea typeface="Times New Roman" panose="02020603050405020304" pitchFamily="18" charset="0"/>
                <a:cs typeface="Courier New" panose="02070309020205020404" pitchFamily="49" charset="0"/>
              </a:rPr>
              <a:t>}</a:t>
            </a:r>
            <a:endParaRPr lang="en-US"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100" dirty="0">
                <a:solidFill>
                  <a:srgbClr val="000000"/>
                </a:solidFill>
                <a:effectLst/>
                <a:latin typeface="Courier New" panose="02070309020205020404" pitchFamily="49" charset="0"/>
                <a:ea typeface="Times New Roman" panose="02020603050405020304" pitchFamily="18" charset="0"/>
              </a:rPr>
              <a:t> </a:t>
            </a:r>
            <a:endParaRPr lang="en-US" sz="11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n-US" sz="1100" dirty="0">
              <a:effectLst/>
              <a:latin typeface="Times New Roman" panose="02020603050405020304" pitchFamily="18" charset="0"/>
              <a:ea typeface="Times New Roman" panose="02020603050405020304" pitchFamily="18" charset="0"/>
            </a:endParaRPr>
          </a:p>
        </p:txBody>
      </p:sp>
      <p:sp>
        <p:nvSpPr>
          <p:cNvPr id="51"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52"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53" name="Group 52"/>
          <p:cNvGrpSpPr/>
          <p:nvPr/>
        </p:nvGrpSpPr>
        <p:grpSpPr>
          <a:xfrm>
            <a:off x="4466182" y="836713"/>
            <a:ext cx="4357444" cy="857958"/>
            <a:chOff x="4474961" y="339636"/>
            <a:chExt cx="4357444" cy="857958"/>
          </a:xfrm>
        </p:grpSpPr>
        <p:sp>
          <p:nvSpPr>
            <p:cNvPr id="54" name="Text Box 2"/>
            <p:cNvSpPr txBox="1">
              <a:spLocks noChangeArrowheads="1"/>
            </p:cNvSpPr>
            <p:nvPr/>
          </p:nvSpPr>
          <p:spPr bwMode="auto">
            <a:xfrm>
              <a:off x="5580112" y="339636"/>
              <a:ext cx="3252293" cy="72008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lvl="0"/>
              <a:r>
                <a:rPr lang="en-US" sz="1200" dirty="0" smtClean="0">
                  <a:ea typeface="Times New Roman" panose="02020603050405020304" pitchFamily="18" charset="0"/>
                </a:rPr>
                <a:t>          </a:t>
              </a:r>
              <a:r>
                <a:rPr lang="en-US" sz="1800" dirty="0" err="1" smtClean="0">
                  <a:solidFill>
                    <a:prstClr val="black"/>
                  </a:solidFill>
                  <a:latin typeface="Courier New" panose="02070309020205020404" pitchFamily="49" charset="0"/>
                  <a:cs typeface="Courier New" panose="02070309020205020404" pitchFamily="49" charset="0"/>
                </a:rPr>
                <a:t>calcArea</a:t>
              </a:r>
              <a:r>
                <a:rPr lang="en-US" sz="1800" dirty="0" smtClean="0">
                  <a:solidFill>
                    <a:prstClr val="black"/>
                  </a:solidFill>
                </a:rPr>
                <a:t> </a:t>
              </a:r>
              <a:r>
                <a:rPr lang="en-US" sz="1800" dirty="0">
                  <a:solidFill>
                    <a:prstClr val="black"/>
                  </a:solidFill>
                </a:rPr>
                <a:t>needs () after </a:t>
              </a:r>
              <a:endParaRPr lang="en-US" sz="1800" dirty="0" smtClean="0">
                <a:solidFill>
                  <a:prstClr val="black"/>
                </a:solidFill>
              </a:endParaRPr>
            </a:p>
            <a:p>
              <a:pPr lvl="0"/>
              <a:r>
                <a:rPr lang="en-US" sz="1800" dirty="0">
                  <a:solidFill>
                    <a:prstClr val="black"/>
                  </a:solidFill>
                </a:rPr>
                <a:t> </a:t>
              </a:r>
              <a:r>
                <a:rPr lang="en-US" sz="1800" dirty="0" smtClean="0">
                  <a:solidFill>
                    <a:prstClr val="black"/>
                  </a:solidFill>
                </a:rPr>
                <a:t>     identifier</a:t>
              </a:r>
              <a:endParaRPr lang="en-US" sz="1800" dirty="0">
                <a:solidFill>
                  <a:prstClr val="black"/>
                </a:solidFill>
              </a:endParaRPr>
            </a:p>
            <a:p>
              <a:pPr marR="0" lvl="0">
                <a:spcBef>
                  <a:spcPts val="0"/>
                </a:spcBef>
                <a:spcAft>
                  <a:spcPts val="0"/>
                </a:spcAft>
              </a:pPr>
              <a:r>
                <a:rPr lang="en-US" sz="1600" dirty="0" smtClean="0">
                  <a:ea typeface="Times New Roman" panose="02020603050405020304" pitchFamily="18" charset="0"/>
                </a:rPr>
                <a:t> </a:t>
              </a:r>
              <a:endParaRPr lang="en-US" sz="16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55" name="Group 54"/>
            <p:cNvGrpSpPr/>
            <p:nvPr/>
          </p:nvGrpSpPr>
          <p:grpSpPr>
            <a:xfrm>
              <a:off x="5652120" y="404664"/>
              <a:ext cx="294382" cy="289272"/>
              <a:chOff x="2699792" y="1267520"/>
              <a:chExt cx="294382" cy="289272"/>
            </a:xfrm>
          </p:grpSpPr>
          <p:sp>
            <p:nvSpPr>
              <p:cNvPr id="59" name="Oval 58"/>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p:cNvSpPr txBox="1"/>
              <p:nvPr/>
            </p:nvSpPr>
            <p:spPr>
              <a:xfrm>
                <a:off x="2706142" y="1267520"/>
                <a:ext cx="288032" cy="276999"/>
              </a:xfrm>
              <a:prstGeom prst="rect">
                <a:avLst/>
              </a:prstGeom>
              <a:noFill/>
            </p:spPr>
            <p:txBody>
              <a:bodyPr wrap="square" rtlCol="0">
                <a:spAutoFit/>
              </a:bodyPr>
              <a:lstStyle/>
              <a:p>
                <a:r>
                  <a:rPr lang="en-US" sz="1200" b="1" dirty="0" smtClean="0"/>
                  <a:t>6</a:t>
                </a:r>
                <a:endParaRPr lang="en-US" sz="1200" b="1" dirty="0"/>
              </a:p>
            </p:txBody>
          </p:sp>
        </p:grpSp>
        <p:grpSp>
          <p:nvGrpSpPr>
            <p:cNvPr id="56" name="Group 55"/>
            <p:cNvGrpSpPr/>
            <p:nvPr/>
          </p:nvGrpSpPr>
          <p:grpSpPr>
            <a:xfrm>
              <a:off x="4474961" y="909562"/>
              <a:ext cx="302581" cy="288032"/>
              <a:chOff x="2386729" y="1034675"/>
              <a:chExt cx="302581" cy="288032"/>
            </a:xfrm>
          </p:grpSpPr>
          <p:sp>
            <p:nvSpPr>
              <p:cNvPr id="57" name="Oval 56"/>
              <p:cNvSpPr/>
              <p:nvPr/>
            </p:nvSpPr>
            <p:spPr>
              <a:xfrm>
                <a:off x="2386729" y="103467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p:cNvSpPr txBox="1"/>
              <p:nvPr/>
            </p:nvSpPr>
            <p:spPr>
              <a:xfrm>
                <a:off x="2401278" y="1040759"/>
                <a:ext cx="288032" cy="276999"/>
              </a:xfrm>
              <a:prstGeom prst="rect">
                <a:avLst/>
              </a:prstGeom>
              <a:noFill/>
            </p:spPr>
            <p:txBody>
              <a:bodyPr wrap="square" rtlCol="0">
                <a:spAutoFit/>
              </a:bodyPr>
              <a:lstStyle/>
              <a:p>
                <a:r>
                  <a:rPr lang="en-US" sz="1200" b="1" dirty="0" smtClean="0"/>
                  <a:t>6</a:t>
                </a:r>
                <a:endParaRPr lang="en-US" sz="1200" b="1" dirty="0"/>
              </a:p>
            </p:txBody>
          </p:sp>
        </p:grpSp>
      </p:grpSp>
      <p:grpSp>
        <p:nvGrpSpPr>
          <p:cNvPr id="61" name="Group 60"/>
          <p:cNvGrpSpPr/>
          <p:nvPr/>
        </p:nvGrpSpPr>
        <p:grpSpPr>
          <a:xfrm>
            <a:off x="2183857" y="1627707"/>
            <a:ext cx="6656047" cy="1092621"/>
            <a:chOff x="1451945" y="339635"/>
            <a:chExt cx="6656047" cy="1092621"/>
          </a:xfrm>
        </p:grpSpPr>
        <p:sp>
          <p:nvSpPr>
            <p:cNvPr id="62" name="Text Box 2"/>
            <p:cNvSpPr txBox="1">
              <a:spLocks noChangeArrowheads="1"/>
            </p:cNvSpPr>
            <p:nvPr/>
          </p:nvSpPr>
          <p:spPr bwMode="auto">
            <a:xfrm>
              <a:off x="4597130" y="339635"/>
              <a:ext cx="3510862" cy="3589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marR="0" lvl="0">
                <a:spcBef>
                  <a:spcPts val="0"/>
                </a:spcBef>
                <a:spcAft>
                  <a:spcPts val="0"/>
                </a:spcAft>
              </a:pPr>
              <a:r>
                <a:rPr lang="en-US" sz="1800" dirty="0" smtClean="0">
                  <a:ea typeface="Times New Roman" panose="02020603050405020304" pitchFamily="18" charset="0"/>
                </a:rPr>
                <a:t>        Should be </a:t>
              </a:r>
              <a:r>
                <a:rPr lang="en-US" sz="1800" dirty="0" smtClean="0">
                  <a:latin typeface="Courier New" panose="02070309020205020404" pitchFamily="49" charset="0"/>
                  <a:ea typeface="Times New Roman" panose="02020603050405020304" pitchFamily="18" charset="0"/>
                  <a:cs typeface="Courier New" panose="02070309020205020404" pitchFamily="49" charset="0"/>
                </a:rPr>
                <a:t>Input</a:t>
              </a:r>
              <a:r>
                <a:rPr lang="en-US" sz="1800" dirty="0" smtClean="0">
                  <a:ea typeface="Times New Roman" panose="02020603050405020304" pitchFamily="18" charset="0"/>
                </a:rPr>
                <a:t>, not </a:t>
              </a:r>
              <a:r>
                <a:rPr lang="en-US" sz="1800" dirty="0" smtClean="0">
                  <a:latin typeface="Courier New" panose="02070309020205020404" pitchFamily="49" charset="0"/>
                  <a:ea typeface="Times New Roman" panose="02020603050405020304" pitchFamily="18" charset="0"/>
                  <a:cs typeface="Courier New" panose="02070309020205020404" pitchFamily="49" charset="0"/>
                </a:rPr>
                <a:t>input</a:t>
              </a:r>
              <a:endParaRPr lang="en-US" sz="1800" dirty="0">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63" name="Group 62"/>
            <p:cNvGrpSpPr/>
            <p:nvPr/>
          </p:nvGrpSpPr>
          <p:grpSpPr>
            <a:xfrm>
              <a:off x="4710472" y="339635"/>
              <a:ext cx="304507" cy="295813"/>
              <a:chOff x="1758144" y="1202491"/>
              <a:chExt cx="304507" cy="295813"/>
            </a:xfrm>
          </p:grpSpPr>
          <p:sp>
            <p:nvSpPr>
              <p:cNvPr id="67" name="Oval 66"/>
              <p:cNvSpPr/>
              <p:nvPr/>
            </p:nvSpPr>
            <p:spPr>
              <a:xfrm>
                <a:off x="1758144" y="1202491"/>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TextBox 67"/>
              <p:cNvSpPr txBox="1"/>
              <p:nvPr/>
            </p:nvSpPr>
            <p:spPr>
              <a:xfrm>
                <a:off x="1774619" y="1221305"/>
                <a:ext cx="288032" cy="276999"/>
              </a:xfrm>
              <a:prstGeom prst="rect">
                <a:avLst/>
              </a:prstGeom>
              <a:noFill/>
            </p:spPr>
            <p:txBody>
              <a:bodyPr wrap="square" rtlCol="0">
                <a:spAutoFit/>
              </a:bodyPr>
              <a:lstStyle/>
              <a:p>
                <a:r>
                  <a:rPr lang="en-US" sz="1200" b="1" dirty="0" smtClean="0"/>
                  <a:t>7</a:t>
                </a:r>
                <a:endParaRPr lang="en-US" sz="1200" b="1" dirty="0"/>
              </a:p>
            </p:txBody>
          </p:sp>
        </p:grpSp>
        <p:grpSp>
          <p:nvGrpSpPr>
            <p:cNvPr id="64" name="Group 63"/>
            <p:cNvGrpSpPr/>
            <p:nvPr/>
          </p:nvGrpSpPr>
          <p:grpSpPr>
            <a:xfrm>
              <a:off x="1451945" y="1144224"/>
              <a:ext cx="290622" cy="288032"/>
              <a:chOff x="-636287" y="1269337"/>
              <a:chExt cx="290622" cy="288032"/>
            </a:xfrm>
          </p:grpSpPr>
          <p:sp>
            <p:nvSpPr>
              <p:cNvPr id="65" name="Oval 64"/>
              <p:cNvSpPr/>
              <p:nvPr/>
            </p:nvSpPr>
            <p:spPr>
              <a:xfrm>
                <a:off x="-633697" y="126933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636287" y="1280370"/>
                <a:ext cx="288032" cy="276999"/>
              </a:xfrm>
              <a:prstGeom prst="rect">
                <a:avLst/>
              </a:prstGeom>
              <a:noFill/>
            </p:spPr>
            <p:txBody>
              <a:bodyPr wrap="square" rtlCol="0">
                <a:spAutoFit/>
              </a:bodyPr>
              <a:lstStyle/>
              <a:p>
                <a:r>
                  <a:rPr lang="en-US" sz="1200" b="1" dirty="0" smtClean="0"/>
                  <a:t>7</a:t>
                </a:r>
                <a:endParaRPr lang="en-US" sz="1200" b="1" dirty="0"/>
              </a:p>
            </p:txBody>
          </p:sp>
        </p:grpSp>
      </p:grpSp>
      <p:grpSp>
        <p:nvGrpSpPr>
          <p:cNvPr id="74" name="Group 73"/>
          <p:cNvGrpSpPr/>
          <p:nvPr/>
        </p:nvGrpSpPr>
        <p:grpSpPr>
          <a:xfrm>
            <a:off x="971600" y="2538637"/>
            <a:ext cx="7716788" cy="1251643"/>
            <a:chOff x="971600" y="2538637"/>
            <a:chExt cx="7716788" cy="1251643"/>
          </a:xfrm>
        </p:grpSpPr>
        <p:grpSp>
          <p:nvGrpSpPr>
            <p:cNvPr id="39" name="Group 38"/>
            <p:cNvGrpSpPr/>
            <p:nvPr/>
          </p:nvGrpSpPr>
          <p:grpSpPr>
            <a:xfrm>
              <a:off x="5371651" y="2538637"/>
              <a:ext cx="3316737" cy="646331"/>
              <a:chOff x="5716710" y="3429000"/>
              <a:chExt cx="3316737" cy="646331"/>
            </a:xfrm>
          </p:grpSpPr>
          <p:sp>
            <p:nvSpPr>
              <p:cNvPr id="69" name="TextBox 68"/>
              <p:cNvSpPr txBox="1"/>
              <p:nvPr/>
            </p:nvSpPr>
            <p:spPr>
              <a:xfrm>
                <a:off x="5716710" y="3429000"/>
                <a:ext cx="3316737" cy="646331"/>
              </a:xfrm>
              <a:prstGeom prst="rect">
                <a:avLst/>
              </a:prstGeom>
              <a:solidFill>
                <a:schemeClr val="bg1"/>
              </a:solidFill>
              <a:ln>
                <a:solidFill>
                  <a:prstClr val="black"/>
                </a:solidFill>
              </a:ln>
            </p:spPr>
            <p:txBody>
              <a:bodyPr wrap="square" rtlCol="0">
                <a:spAutoFit/>
              </a:bodyPr>
              <a:lstStyle/>
              <a:p>
                <a:pPr lvl="0">
                  <a:spcBef>
                    <a:spcPts val="0"/>
                  </a:spcBef>
                  <a:spcAft>
                    <a:spcPts val="0"/>
                  </a:spcAft>
                </a:pPr>
                <a:r>
                  <a:rPr lang="en-US" sz="1800" dirty="0">
                    <a:solidFill>
                      <a:prstClr val="black"/>
                    </a:solidFill>
                    <a:ea typeface="Times New Roman" panose="02020603050405020304" pitchFamily="18" charset="0"/>
                  </a:rPr>
                  <a:t>       </a:t>
                </a:r>
                <a:r>
                  <a:rPr lang="en-US" sz="1800" dirty="0">
                    <a:solidFill>
                      <a:prstClr val="black"/>
                    </a:solidFill>
                    <a:latin typeface="+mn-lt"/>
                    <a:ea typeface="Times New Roman" panose="02020603050405020304" pitchFamily="18" charset="0"/>
                  </a:rPr>
                  <a:t>prints </a:t>
                </a:r>
                <a:r>
                  <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rPr>
                  <a:t>String</a:t>
                </a:r>
                <a:r>
                  <a:rPr lang="en-US" sz="1800" dirty="0">
                    <a:solidFill>
                      <a:prstClr val="black"/>
                    </a:solidFill>
                    <a:latin typeface="+mn-lt"/>
                    <a:ea typeface="Times New Roman" panose="02020603050405020304" pitchFamily="18" charset="0"/>
                  </a:rPr>
                  <a:t>, but </a:t>
                </a:r>
                <a:r>
                  <a:rPr lang="en-US" sz="1800" dirty="0" smtClean="0">
                    <a:solidFill>
                      <a:prstClr val="black"/>
                    </a:solidFill>
                    <a:latin typeface="+mn-lt"/>
                    <a:ea typeface="Times New Roman" panose="02020603050405020304" pitchFamily="18" charset="0"/>
                  </a:rPr>
                  <a:t>needs to return </a:t>
                </a:r>
                <a:r>
                  <a:rPr lang="en-US" sz="1800" dirty="0" smtClean="0">
                    <a:solidFill>
                      <a:prstClr val="black"/>
                    </a:solidFill>
                    <a:latin typeface="Courier New" panose="02070309020205020404" pitchFamily="49" charset="0"/>
                    <a:ea typeface="Times New Roman" panose="02020603050405020304" pitchFamily="18" charset="0"/>
                    <a:cs typeface="Courier New" panose="02070309020205020404" pitchFamily="49" charset="0"/>
                  </a:rPr>
                  <a:t>String</a:t>
                </a:r>
                <a:endParaRPr lang="en-US" sz="1800" dirty="0">
                  <a:solidFill>
                    <a:prstClr val="black"/>
                  </a:solidFill>
                  <a:latin typeface="Courier New" panose="02070309020205020404" pitchFamily="49" charset="0"/>
                  <a:ea typeface="Times New Roman" panose="02020603050405020304" pitchFamily="18" charset="0"/>
                  <a:cs typeface="Courier New" panose="02070309020205020404" pitchFamily="49" charset="0"/>
                </a:endParaRPr>
              </a:p>
            </p:txBody>
          </p:sp>
          <p:grpSp>
            <p:nvGrpSpPr>
              <p:cNvPr id="18" name="Group 17"/>
              <p:cNvGrpSpPr/>
              <p:nvPr/>
            </p:nvGrpSpPr>
            <p:grpSpPr>
              <a:xfrm>
                <a:off x="5793707" y="3465190"/>
                <a:ext cx="294382" cy="289272"/>
                <a:chOff x="2699792" y="1267520"/>
                <a:chExt cx="294382" cy="289272"/>
              </a:xfrm>
            </p:grpSpPr>
            <p:sp>
              <p:nvSpPr>
                <p:cNvPr id="19" name="Oval 18"/>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2706142" y="1267520"/>
                  <a:ext cx="288032" cy="276999"/>
                </a:xfrm>
                <a:prstGeom prst="rect">
                  <a:avLst/>
                </a:prstGeom>
                <a:noFill/>
              </p:spPr>
              <p:txBody>
                <a:bodyPr wrap="square" rtlCol="0">
                  <a:spAutoFit/>
                </a:bodyPr>
                <a:lstStyle/>
                <a:p>
                  <a:r>
                    <a:rPr lang="en-US" sz="1200" b="1" dirty="0" smtClean="0"/>
                    <a:t>8</a:t>
                  </a:r>
                  <a:endParaRPr lang="en-US" sz="1200" b="1" dirty="0"/>
                </a:p>
              </p:txBody>
            </p:sp>
          </p:grpSp>
        </p:grpSp>
        <p:grpSp>
          <p:nvGrpSpPr>
            <p:cNvPr id="24" name="Group 23"/>
            <p:cNvGrpSpPr/>
            <p:nvPr/>
          </p:nvGrpSpPr>
          <p:grpSpPr>
            <a:xfrm>
              <a:off x="971600" y="3501008"/>
              <a:ext cx="294382" cy="289272"/>
              <a:chOff x="2699792" y="1267520"/>
              <a:chExt cx="294382" cy="289272"/>
            </a:xfrm>
          </p:grpSpPr>
          <p:sp>
            <p:nvSpPr>
              <p:cNvPr id="25" name="Oval 24"/>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p:cNvSpPr txBox="1"/>
              <p:nvPr/>
            </p:nvSpPr>
            <p:spPr>
              <a:xfrm>
                <a:off x="2706142" y="1267520"/>
                <a:ext cx="288032" cy="276999"/>
              </a:xfrm>
              <a:prstGeom prst="rect">
                <a:avLst/>
              </a:prstGeom>
              <a:noFill/>
            </p:spPr>
            <p:txBody>
              <a:bodyPr wrap="square" rtlCol="0">
                <a:spAutoFit/>
              </a:bodyPr>
              <a:lstStyle/>
              <a:p>
                <a:r>
                  <a:rPr lang="en-US" sz="1200" b="1" dirty="0" smtClean="0"/>
                  <a:t>8</a:t>
                </a:r>
                <a:endParaRPr lang="en-US" sz="1200" b="1" dirty="0"/>
              </a:p>
            </p:txBody>
          </p:sp>
        </p:grpSp>
      </p:grpSp>
      <p:grpSp>
        <p:nvGrpSpPr>
          <p:cNvPr id="80" name="Group 79"/>
          <p:cNvGrpSpPr/>
          <p:nvPr/>
        </p:nvGrpSpPr>
        <p:grpSpPr>
          <a:xfrm>
            <a:off x="4283968" y="3086890"/>
            <a:ext cx="4815691" cy="752058"/>
            <a:chOff x="3763514" y="3394018"/>
            <a:chExt cx="4815691" cy="752058"/>
          </a:xfrm>
        </p:grpSpPr>
        <p:grpSp>
          <p:nvGrpSpPr>
            <p:cNvPr id="70" name="Group 69"/>
            <p:cNvGrpSpPr/>
            <p:nvPr/>
          </p:nvGrpSpPr>
          <p:grpSpPr>
            <a:xfrm>
              <a:off x="3763514" y="3394018"/>
              <a:ext cx="316012" cy="311308"/>
              <a:chOff x="3980799" y="1135259"/>
              <a:chExt cx="316012" cy="311308"/>
            </a:xfrm>
          </p:grpSpPr>
          <p:sp>
            <p:nvSpPr>
              <p:cNvPr id="71" name="Oval 70"/>
              <p:cNvSpPr/>
              <p:nvPr/>
            </p:nvSpPr>
            <p:spPr>
              <a:xfrm>
                <a:off x="3980799" y="113525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TextBox 71"/>
              <p:cNvSpPr txBox="1"/>
              <p:nvPr/>
            </p:nvSpPr>
            <p:spPr>
              <a:xfrm>
                <a:off x="4008779" y="1169568"/>
                <a:ext cx="288032" cy="276999"/>
              </a:xfrm>
              <a:prstGeom prst="rect">
                <a:avLst/>
              </a:prstGeom>
              <a:noFill/>
            </p:spPr>
            <p:txBody>
              <a:bodyPr wrap="square" rtlCol="0">
                <a:spAutoFit/>
              </a:bodyPr>
              <a:lstStyle/>
              <a:p>
                <a:r>
                  <a:rPr lang="en-US" sz="1200" b="1" dirty="0" smtClean="0"/>
                  <a:t>9</a:t>
                </a:r>
                <a:endParaRPr lang="en-US" sz="1200" b="1" dirty="0"/>
              </a:p>
            </p:txBody>
          </p:sp>
        </p:grpSp>
        <p:grpSp>
          <p:nvGrpSpPr>
            <p:cNvPr id="79" name="Group 78"/>
            <p:cNvGrpSpPr/>
            <p:nvPr/>
          </p:nvGrpSpPr>
          <p:grpSpPr>
            <a:xfrm>
              <a:off x="4946479" y="3776744"/>
              <a:ext cx="3632726" cy="369332"/>
              <a:chOff x="4557505" y="5246107"/>
              <a:chExt cx="3632726" cy="369332"/>
            </a:xfrm>
          </p:grpSpPr>
          <p:sp>
            <p:nvSpPr>
              <p:cNvPr id="75" name="Rectangle 74"/>
              <p:cNvSpPr/>
              <p:nvPr/>
            </p:nvSpPr>
            <p:spPr>
              <a:xfrm>
                <a:off x="4557505" y="5246107"/>
                <a:ext cx="3632726"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a:t>
                </a:r>
                <a:r>
                  <a:rPr lang="en-US" sz="1800" dirty="0" err="1" smtClean="0">
                    <a:latin typeface="Courier New" panose="02070309020205020404" pitchFamily="49" charset="0"/>
                    <a:cs typeface="Courier New" panose="02070309020205020404" pitchFamily="49" charset="0"/>
                  </a:rPr>
                  <a:t>instance</a:t>
                </a:r>
                <a:r>
                  <a:rPr lang="en-US" sz="1800" b="1" dirty="0" err="1" smtClean="0">
                    <a:latin typeface="Courier New" panose="02070309020205020404" pitchFamily="49" charset="0"/>
                    <a:cs typeface="Courier New" panose="02070309020205020404" pitchFamily="49" charset="0"/>
                  </a:rPr>
                  <a:t>o</a:t>
                </a:r>
                <a:r>
                  <a:rPr lang="en-US" sz="1800" dirty="0" err="1" smtClean="0">
                    <a:latin typeface="Courier New" panose="02070309020205020404" pitchFamily="49" charset="0"/>
                    <a:cs typeface="Courier New" panose="02070309020205020404" pitchFamily="49" charset="0"/>
                  </a:rPr>
                  <a:t>f</a:t>
                </a:r>
                <a:r>
                  <a:rPr lang="en-US" sz="1800" dirty="0" smtClean="0">
                    <a:latin typeface="+mn-lt"/>
                    <a:cs typeface="Courier New" panose="02070309020205020404" pitchFamily="49" charset="0"/>
                  </a:rPr>
                  <a:t> not </a:t>
                </a:r>
                <a:r>
                  <a:rPr lang="en-US" sz="1800" dirty="0" err="1" smtClean="0">
                    <a:latin typeface="Courier New" panose="02070309020205020404" pitchFamily="49" charset="0"/>
                    <a:cs typeface="Courier New" panose="02070309020205020404" pitchFamily="49" charset="0"/>
                  </a:rPr>
                  <a:t>instance</a:t>
                </a:r>
                <a:r>
                  <a:rPr lang="en-US" sz="1800" b="1" dirty="0" err="1" smtClean="0">
                    <a:latin typeface="Courier New" panose="02070309020205020404" pitchFamily="49" charset="0"/>
                    <a:cs typeface="Courier New" panose="02070309020205020404" pitchFamily="49" charset="0"/>
                  </a:rPr>
                  <a:t>O</a:t>
                </a:r>
                <a:r>
                  <a:rPr lang="en-US" sz="1800" dirty="0" err="1" smtClean="0">
                    <a:latin typeface="Courier New" panose="02070309020205020404" pitchFamily="49" charset="0"/>
                    <a:cs typeface="Courier New" panose="02070309020205020404" pitchFamily="49" charset="0"/>
                  </a:rPr>
                  <a:t>f</a:t>
                </a:r>
                <a:endParaRPr lang="en-US" sz="1800" dirty="0">
                  <a:latin typeface="Courier New" panose="02070309020205020404" pitchFamily="49" charset="0"/>
                  <a:cs typeface="Courier New" panose="02070309020205020404" pitchFamily="49" charset="0"/>
                </a:endParaRPr>
              </a:p>
            </p:txBody>
          </p:sp>
          <p:grpSp>
            <p:nvGrpSpPr>
              <p:cNvPr id="76" name="Group 75"/>
              <p:cNvGrpSpPr/>
              <p:nvPr/>
            </p:nvGrpSpPr>
            <p:grpSpPr>
              <a:xfrm>
                <a:off x="4607815" y="5269983"/>
                <a:ext cx="312593" cy="304787"/>
                <a:chOff x="2125756" y="1535724"/>
                <a:chExt cx="312593" cy="304787"/>
              </a:xfrm>
            </p:grpSpPr>
            <p:sp>
              <p:nvSpPr>
                <p:cNvPr id="77" name="Oval 76"/>
                <p:cNvSpPr/>
                <p:nvPr/>
              </p:nvSpPr>
              <p:spPr>
                <a:xfrm>
                  <a:off x="2125756" y="153572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TextBox 77"/>
                <p:cNvSpPr txBox="1"/>
                <p:nvPr/>
              </p:nvSpPr>
              <p:spPr>
                <a:xfrm>
                  <a:off x="2150317" y="1563512"/>
                  <a:ext cx="288032" cy="276999"/>
                </a:xfrm>
                <a:prstGeom prst="rect">
                  <a:avLst/>
                </a:prstGeom>
                <a:noFill/>
              </p:spPr>
              <p:txBody>
                <a:bodyPr wrap="square" rtlCol="0">
                  <a:spAutoFit/>
                </a:bodyPr>
                <a:lstStyle/>
                <a:p>
                  <a:r>
                    <a:rPr lang="en-US" sz="1200" b="1" dirty="0" smtClean="0"/>
                    <a:t>9</a:t>
                  </a:r>
                  <a:endParaRPr lang="en-US" sz="1200" b="1" dirty="0"/>
                </a:p>
              </p:txBody>
            </p:sp>
          </p:grpSp>
        </p:grpSp>
      </p:grpSp>
      <p:grpSp>
        <p:nvGrpSpPr>
          <p:cNvPr id="81" name="Group 80"/>
          <p:cNvGrpSpPr/>
          <p:nvPr/>
        </p:nvGrpSpPr>
        <p:grpSpPr>
          <a:xfrm>
            <a:off x="2471889" y="3551020"/>
            <a:ext cx="6157618" cy="902172"/>
            <a:chOff x="2321285" y="2968168"/>
            <a:chExt cx="6157618" cy="902172"/>
          </a:xfrm>
        </p:grpSpPr>
        <p:grpSp>
          <p:nvGrpSpPr>
            <p:cNvPr id="82" name="Group 81"/>
            <p:cNvGrpSpPr/>
            <p:nvPr/>
          </p:nvGrpSpPr>
          <p:grpSpPr>
            <a:xfrm>
              <a:off x="2321285" y="2968168"/>
              <a:ext cx="366076" cy="288032"/>
              <a:chOff x="2538570" y="709409"/>
              <a:chExt cx="366076" cy="288032"/>
            </a:xfrm>
          </p:grpSpPr>
          <p:sp>
            <p:nvSpPr>
              <p:cNvPr id="88" name="Oval 87"/>
              <p:cNvSpPr/>
              <p:nvPr/>
            </p:nvSpPr>
            <p:spPr>
              <a:xfrm>
                <a:off x="2592820" y="70940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TextBox 88"/>
              <p:cNvSpPr txBox="1"/>
              <p:nvPr/>
            </p:nvSpPr>
            <p:spPr>
              <a:xfrm>
                <a:off x="2538570" y="709409"/>
                <a:ext cx="366076" cy="276999"/>
              </a:xfrm>
              <a:prstGeom prst="rect">
                <a:avLst/>
              </a:prstGeom>
              <a:noFill/>
            </p:spPr>
            <p:txBody>
              <a:bodyPr wrap="square" rtlCol="0">
                <a:spAutoFit/>
              </a:bodyPr>
              <a:lstStyle/>
              <a:p>
                <a:r>
                  <a:rPr lang="en-US" sz="1200" b="1" dirty="0" smtClean="0"/>
                  <a:t>10</a:t>
                </a:r>
                <a:endParaRPr lang="en-US" sz="1200" b="1" dirty="0"/>
              </a:p>
            </p:txBody>
          </p:sp>
        </p:grpSp>
        <p:grpSp>
          <p:nvGrpSpPr>
            <p:cNvPr id="83" name="Group 82"/>
            <p:cNvGrpSpPr/>
            <p:nvPr/>
          </p:nvGrpSpPr>
          <p:grpSpPr>
            <a:xfrm>
              <a:off x="5522966" y="3501008"/>
              <a:ext cx="2955937" cy="369332"/>
              <a:chOff x="5133992" y="4970371"/>
              <a:chExt cx="2955937" cy="369332"/>
            </a:xfrm>
          </p:grpSpPr>
          <p:sp>
            <p:nvSpPr>
              <p:cNvPr id="84" name="Rectangle 83"/>
              <p:cNvSpPr/>
              <p:nvPr/>
            </p:nvSpPr>
            <p:spPr>
              <a:xfrm>
                <a:off x="5133992" y="4970371"/>
                <a:ext cx="2955937"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conditional </a:t>
                </a:r>
                <a:r>
                  <a:rPr lang="en-US" sz="1800" dirty="0" smtClean="0">
                    <a:latin typeface="Courier New" panose="02070309020205020404" pitchFamily="49" charset="0"/>
                    <a:cs typeface="Courier New" panose="02070309020205020404" pitchFamily="49" charset="0"/>
                  </a:rPr>
                  <a:t>if</a:t>
                </a:r>
                <a:r>
                  <a:rPr lang="en-US" sz="1800" dirty="0" smtClean="0">
                    <a:latin typeface="+mn-lt"/>
                    <a:cs typeface="Courier New" panose="02070309020205020404" pitchFamily="49" charset="0"/>
                  </a:rPr>
                  <a:t> </a:t>
                </a:r>
                <a:r>
                  <a:rPr lang="en-US" sz="1800" dirty="0">
                    <a:latin typeface="+mn-lt"/>
                    <a:cs typeface="Courier New" panose="02070309020205020404" pitchFamily="49" charset="0"/>
                  </a:rPr>
                  <a:t>uses : not ;</a:t>
                </a:r>
              </a:p>
            </p:txBody>
          </p:sp>
          <p:grpSp>
            <p:nvGrpSpPr>
              <p:cNvPr id="85" name="Group 84"/>
              <p:cNvGrpSpPr/>
              <p:nvPr/>
            </p:nvGrpSpPr>
            <p:grpSpPr>
              <a:xfrm>
                <a:off x="5146079" y="5002075"/>
                <a:ext cx="443995" cy="288976"/>
                <a:chOff x="2664020" y="1267816"/>
                <a:chExt cx="443995" cy="288976"/>
              </a:xfrm>
            </p:grpSpPr>
            <p:sp>
              <p:nvSpPr>
                <p:cNvPr id="86" name="Oval 85"/>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TextBox 86"/>
                <p:cNvSpPr txBox="1"/>
                <p:nvPr/>
              </p:nvSpPr>
              <p:spPr>
                <a:xfrm>
                  <a:off x="2664020" y="1267816"/>
                  <a:ext cx="443995" cy="276999"/>
                </a:xfrm>
                <a:prstGeom prst="rect">
                  <a:avLst/>
                </a:prstGeom>
                <a:noFill/>
              </p:spPr>
              <p:txBody>
                <a:bodyPr wrap="square" rtlCol="0">
                  <a:spAutoFit/>
                </a:bodyPr>
                <a:lstStyle/>
                <a:p>
                  <a:r>
                    <a:rPr lang="en-US" sz="1200" b="1" dirty="0" smtClean="0"/>
                    <a:t>10</a:t>
                  </a:r>
                  <a:endParaRPr lang="en-US" sz="1200" b="1" dirty="0"/>
                </a:p>
              </p:txBody>
            </p:sp>
          </p:grpSp>
        </p:grpSp>
      </p:grpSp>
      <p:grpSp>
        <p:nvGrpSpPr>
          <p:cNvPr id="90" name="Group 89"/>
          <p:cNvGrpSpPr/>
          <p:nvPr/>
        </p:nvGrpSpPr>
        <p:grpSpPr>
          <a:xfrm>
            <a:off x="3812537" y="4090619"/>
            <a:ext cx="1782860" cy="859841"/>
            <a:chOff x="2168554" y="2968168"/>
            <a:chExt cx="1782860" cy="859841"/>
          </a:xfrm>
        </p:grpSpPr>
        <p:grpSp>
          <p:nvGrpSpPr>
            <p:cNvPr id="91" name="Group 90"/>
            <p:cNvGrpSpPr/>
            <p:nvPr/>
          </p:nvGrpSpPr>
          <p:grpSpPr>
            <a:xfrm>
              <a:off x="2321285" y="2968168"/>
              <a:ext cx="366076" cy="288032"/>
              <a:chOff x="2538570" y="709409"/>
              <a:chExt cx="366076" cy="288032"/>
            </a:xfrm>
          </p:grpSpPr>
          <p:sp>
            <p:nvSpPr>
              <p:cNvPr id="97" name="Oval 96"/>
              <p:cNvSpPr/>
              <p:nvPr/>
            </p:nvSpPr>
            <p:spPr>
              <a:xfrm>
                <a:off x="2592820" y="70940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TextBox 97"/>
              <p:cNvSpPr txBox="1"/>
              <p:nvPr/>
            </p:nvSpPr>
            <p:spPr>
              <a:xfrm>
                <a:off x="2538570" y="709409"/>
                <a:ext cx="366076" cy="276999"/>
              </a:xfrm>
              <a:prstGeom prst="rect">
                <a:avLst/>
              </a:prstGeom>
              <a:noFill/>
            </p:spPr>
            <p:txBody>
              <a:bodyPr wrap="square" rtlCol="0">
                <a:spAutoFit/>
              </a:bodyPr>
              <a:lstStyle/>
              <a:p>
                <a:r>
                  <a:rPr lang="en-US" sz="1200" b="1" dirty="0" smtClean="0"/>
                  <a:t>11</a:t>
                </a:r>
                <a:endParaRPr lang="en-US" sz="1200" b="1" dirty="0"/>
              </a:p>
            </p:txBody>
          </p:sp>
        </p:grpSp>
        <p:grpSp>
          <p:nvGrpSpPr>
            <p:cNvPr id="92" name="Group 91"/>
            <p:cNvGrpSpPr/>
            <p:nvPr/>
          </p:nvGrpSpPr>
          <p:grpSpPr>
            <a:xfrm>
              <a:off x="2168554" y="3458677"/>
              <a:ext cx="1782860" cy="369332"/>
              <a:chOff x="1779580" y="4928040"/>
              <a:chExt cx="1782860" cy="369332"/>
            </a:xfrm>
          </p:grpSpPr>
          <p:sp>
            <p:nvSpPr>
              <p:cNvPr id="93" name="Rectangle 92"/>
              <p:cNvSpPr/>
              <p:nvPr/>
            </p:nvSpPr>
            <p:spPr>
              <a:xfrm>
                <a:off x="1779580" y="4928040"/>
                <a:ext cx="1782860"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needs </a:t>
                </a:r>
                <a:r>
                  <a:rPr lang="en-US" sz="1800" dirty="0" smtClean="0">
                    <a:latin typeface="Courier New" panose="02070309020205020404" pitchFamily="49" charset="0"/>
                    <a:cs typeface="Courier New" panose="02070309020205020404" pitchFamily="49" charset="0"/>
                  </a:rPr>
                  <a:t>+"</a:t>
                </a:r>
                <a:r>
                  <a:rPr lang="en-US" sz="1600" dirty="0" smtClean="0">
                    <a:solidFill>
                      <a:srgbClr val="595959"/>
                    </a:solidFill>
                    <a:latin typeface="Consolas" panose="020B0609020204030204" pitchFamily="49" charset="0"/>
                    <a:ea typeface="Times New Roman" panose="02020603050405020304" pitchFamily="18" charset="0"/>
                    <a:cs typeface="Courier New" panose="02070309020205020404" pitchFamily="49" charset="0"/>
                  </a:rPr>
                  <a:t>,</a:t>
                </a:r>
                <a:r>
                  <a:rPr lang="en-US" sz="1800" dirty="0" smtClean="0">
                    <a:latin typeface="Courier New" panose="02070309020205020404" pitchFamily="49" charset="0"/>
                    <a:cs typeface="Courier New" panose="02070309020205020404" pitchFamily="49" charset="0"/>
                  </a:rPr>
                  <a:t>"+</a:t>
                </a:r>
                <a:endParaRPr lang="en-US" sz="1800" dirty="0">
                  <a:latin typeface="Courier New" panose="02070309020205020404" pitchFamily="49" charset="0"/>
                  <a:cs typeface="Courier New" panose="02070309020205020404" pitchFamily="49" charset="0"/>
                </a:endParaRPr>
              </a:p>
            </p:txBody>
          </p:sp>
          <p:grpSp>
            <p:nvGrpSpPr>
              <p:cNvPr id="94" name="Group 93"/>
              <p:cNvGrpSpPr/>
              <p:nvPr/>
            </p:nvGrpSpPr>
            <p:grpSpPr>
              <a:xfrm>
                <a:off x="1783207" y="4972865"/>
                <a:ext cx="443995" cy="304182"/>
                <a:chOff x="-698852" y="1238606"/>
                <a:chExt cx="443995" cy="304182"/>
              </a:xfrm>
            </p:grpSpPr>
            <p:sp>
              <p:nvSpPr>
                <p:cNvPr id="95" name="Oval 94"/>
                <p:cNvSpPr/>
                <p:nvPr/>
              </p:nvSpPr>
              <p:spPr>
                <a:xfrm>
                  <a:off x="-678685" y="123860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p:cNvSpPr txBox="1"/>
                <p:nvPr/>
              </p:nvSpPr>
              <p:spPr>
                <a:xfrm>
                  <a:off x="-698852" y="1265789"/>
                  <a:ext cx="443995" cy="276999"/>
                </a:xfrm>
                <a:prstGeom prst="rect">
                  <a:avLst/>
                </a:prstGeom>
                <a:noFill/>
              </p:spPr>
              <p:txBody>
                <a:bodyPr wrap="square" rtlCol="0">
                  <a:spAutoFit/>
                </a:bodyPr>
                <a:lstStyle/>
                <a:p>
                  <a:r>
                    <a:rPr lang="en-US" sz="1200" b="1" dirty="0" smtClean="0"/>
                    <a:t>11</a:t>
                  </a:r>
                  <a:endParaRPr lang="en-US" sz="1200" b="1" dirty="0"/>
                </a:p>
              </p:txBody>
            </p:sp>
          </p:grpSp>
        </p:grpSp>
      </p:grpSp>
      <p:grpSp>
        <p:nvGrpSpPr>
          <p:cNvPr id="100" name="Group 99"/>
          <p:cNvGrpSpPr/>
          <p:nvPr/>
        </p:nvGrpSpPr>
        <p:grpSpPr>
          <a:xfrm>
            <a:off x="7020272" y="3839052"/>
            <a:ext cx="1840568" cy="1304681"/>
            <a:chOff x="5338999" y="2565659"/>
            <a:chExt cx="1840568" cy="1304681"/>
          </a:xfrm>
        </p:grpSpPr>
        <p:grpSp>
          <p:nvGrpSpPr>
            <p:cNvPr id="101" name="Group 100"/>
            <p:cNvGrpSpPr/>
            <p:nvPr/>
          </p:nvGrpSpPr>
          <p:grpSpPr>
            <a:xfrm>
              <a:off x="6218323" y="2565659"/>
              <a:ext cx="366076" cy="292654"/>
              <a:chOff x="6435608" y="306900"/>
              <a:chExt cx="366076" cy="292654"/>
            </a:xfrm>
          </p:grpSpPr>
          <p:sp>
            <p:nvSpPr>
              <p:cNvPr id="107" name="Oval 106"/>
              <p:cNvSpPr/>
              <p:nvPr/>
            </p:nvSpPr>
            <p:spPr>
              <a:xfrm>
                <a:off x="6456152" y="30690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TextBox 107"/>
              <p:cNvSpPr txBox="1"/>
              <p:nvPr/>
            </p:nvSpPr>
            <p:spPr>
              <a:xfrm>
                <a:off x="6435608" y="322555"/>
                <a:ext cx="366076" cy="276999"/>
              </a:xfrm>
              <a:prstGeom prst="rect">
                <a:avLst/>
              </a:prstGeom>
              <a:noFill/>
            </p:spPr>
            <p:txBody>
              <a:bodyPr wrap="square" rtlCol="0">
                <a:spAutoFit/>
              </a:bodyPr>
              <a:lstStyle/>
              <a:p>
                <a:r>
                  <a:rPr lang="en-US" sz="1200" b="1" dirty="0" smtClean="0"/>
                  <a:t>12</a:t>
                </a:r>
                <a:endParaRPr lang="en-US" sz="1200" b="1" dirty="0"/>
              </a:p>
            </p:txBody>
          </p:sp>
        </p:grpSp>
        <p:grpSp>
          <p:nvGrpSpPr>
            <p:cNvPr id="102" name="Group 101"/>
            <p:cNvGrpSpPr/>
            <p:nvPr/>
          </p:nvGrpSpPr>
          <p:grpSpPr>
            <a:xfrm>
              <a:off x="5338999" y="3499245"/>
              <a:ext cx="1840568" cy="371095"/>
              <a:chOff x="4950025" y="4968608"/>
              <a:chExt cx="1840568" cy="371095"/>
            </a:xfrm>
          </p:grpSpPr>
          <p:sp>
            <p:nvSpPr>
              <p:cNvPr id="103" name="Rectangle 102"/>
              <p:cNvSpPr/>
              <p:nvPr/>
            </p:nvSpPr>
            <p:spPr>
              <a:xfrm>
                <a:off x="4950025" y="4970371"/>
                <a:ext cx="1840568" cy="369332"/>
              </a:xfrm>
              <a:prstGeom prst="rect">
                <a:avLst/>
              </a:prstGeom>
              <a:solidFill>
                <a:schemeClr val="bg1"/>
              </a:solidFill>
              <a:ln>
                <a:solidFill>
                  <a:srgbClr val="000000"/>
                </a:solidFill>
              </a:ln>
            </p:spPr>
            <p:txBody>
              <a:bodyPr wrap="none">
                <a:spAutoFit/>
              </a:bodyPr>
              <a:lstStyle/>
              <a:p>
                <a:r>
                  <a:rPr lang="en-US" sz="1800" dirty="0" smtClean="0">
                    <a:latin typeface="+mn-lt"/>
                    <a:cs typeface="Courier New" panose="02070309020205020404" pitchFamily="49" charset="0"/>
                  </a:rPr>
                  <a:t>      missing  final )</a:t>
                </a:r>
                <a:endParaRPr lang="en-US" sz="1800" dirty="0">
                  <a:latin typeface="Courier New" panose="02070309020205020404" pitchFamily="49" charset="0"/>
                  <a:cs typeface="Courier New" panose="02070309020205020404" pitchFamily="49" charset="0"/>
                </a:endParaRPr>
              </a:p>
            </p:txBody>
          </p:sp>
          <p:grpSp>
            <p:nvGrpSpPr>
              <p:cNvPr id="104" name="Group 103"/>
              <p:cNvGrpSpPr/>
              <p:nvPr/>
            </p:nvGrpSpPr>
            <p:grpSpPr>
              <a:xfrm>
                <a:off x="4959853" y="4968608"/>
                <a:ext cx="443995" cy="295642"/>
                <a:chOff x="2477794" y="1234349"/>
                <a:chExt cx="443995" cy="295642"/>
              </a:xfrm>
            </p:grpSpPr>
            <p:sp>
              <p:nvSpPr>
                <p:cNvPr id="105" name="Oval 104"/>
                <p:cNvSpPr/>
                <p:nvPr/>
              </p:nvSpPr>
              <p:spPr>
                <a:xfrm>
                  <a:off x="2501157" y="124195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TextBox 105"/>
                <p:cNvSpPr txBox="1"/>
                <p:nvPr/>
              </p:nvSpPr>
              <p:spPr>
                <a:xfrm>
                  <a:off x="2477794" y="1234349"/>
                  <a:ext cx="443995" cy="276999"/>
                </a:xfrm>
                <a:prstGeom prst="rect">
                  <a:avLst/>
                </a:prstGeom>
                <a:noFill/>
              </p:spPr>
              <p:txBody>
                <a:bodyPr wrap="square" rtlCol="0">
                  <a:spAutoFit/>
                </a:bodyPr>
                <a:lstStyle/>
                <a:p>
                  <a:r>
                    <a:rPr lang="en-US" sz="1200" b="1" dirty="0" smtClean="0"/>
                    <a:t>12</a:t>
                  </a:r>
                  <a:endParaRPr lang="en-US" sz="1200" b="1" dirty="0"/>
                </a:p>
              </p:txBody>
            </p:sp>
          </p:grpSp>
        </p:grpSp>
      </p:grpSp>
    </p:spTree>
    <p:extLst>
      <p:ext uri="{BB962C8B-B14F-4D97-AF65-F5344CB8AC3E}">
        <p14:creationId xmlns:p14="http://schemas.microsoft.com/office/powerpoint/2010/main" val="342379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9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18</a:t>
            </a:fld>
            <a:endParaRPr lang="en-CA"/>
          </a:p>
        </p:txBody>
      </p:sp>
      <p:sp>
        <p:nvSpPr>
          <p:cNvPr id="7" name="Text Box 6"/>
          <p:cNvSpPr txBox="1"/>
          <p:nvPr/>
        </p:nvSpPr>
        <p:spPr>
          <a:xfrm>
            <a:off x="755576" y="260648"/>
            <a:ext cx="4752528" cy="4608512"/>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public class </a:t>
            </a:r>
            <a:r>
              <a:rPr lang="en-US" sz="1400" b="1" dirty="0">
                <a:latin typeface="Consolas" panose="020B0609020204030204" pitchFamily="49" charset="0"/>
                <a:ea typeface="Times New Roman" panose="02020603050405020304" pitchFamily="18" charset="0"/>
                <a:cs typeface="Courier New" panose="02070309020205020404" pitchFamily="49" charset="0"/>
              </a:rPr>
              <a:t>Circle</a:t>
            </a:r>
            <a:r>
              <a:rPr lang="en-US" sz="1400" dirty="0">
                <a:latin typeface="Consolas" panose="020B0609020204030204" pitchFamily="49" charset="0"/>
                <a:ea typeface="Times New Roman" panose="02020603050405020304" pitchFamily="18" charset="0"/>
                <a:cs typeface="Courier New" panose="02070309020205020404" pitchFamily="49" charset="0"/>
              </a:rPr>
              <a:t> extends Shape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private static final double </a:t>
            </a:r>
            <a:r>
              <a:rPr lang="en-US" sz="1400" i="1" dirty="0">
                <a:latin typeface="Consolas" panose="020B0609020204030204" pitchFamily="49" charset="0"/>
                <a:ea typeface="Times New Roman" panose="02020603050405020304" pitchFamily="18" charset="0"/>
                <a:cs typeface="Courier New" panose="02070309020205020404" pitchFamily="49" charset="0"/>
              </a:rPr>
              <a:t>MIN_RAD</a:t>
            </a:r>
            <a:r>
              <a:rPr lang="en-US" sz="1400" dirty="0">
                <a:latin typeface="Consolas" panose="020B0609020204030204" pitchFamily="49" charset="0"/>
                <a:ea typeface="Times New Roman" panose="02020603050405020304" pitchFamily="18" charset="0"/>
                <a:cs typeface="Courier New" panose="02070309020205020404" pitchFamily="49" charset="0"/>
              </a:rPr>
              <a:t>=1.0;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private static final double </a:t>
            </a:r>
            <a:r>
              <a:rPr lang="en-US" sz="1400" i="1" dirty="0">
                <a:latin typeface="Consolas" panose="020B0609020204030204" pitchFamily="49" charset="0"/>
                <a:ea typeface="Times New Roman" panose="02020603050405020304" pitchFamily="18" charset="0"/>
                <a:cs typeface="Courier New" panose="02070309020205020404" pitchFamily="49" charset="0"/>
              </a:rPr>
              <a:t>MAX_RAD</a:t>
            </a:r>
            <a:r>
              <a:rPr lang="en-US" sz="1400" dirty="0">
                <a:latin typeface="Consolas" panose="020B0609020204030204" pitchFamily="49" charset="0"/>
                <a:ea typeface="Times New Roman" panose="02020603050405020304" pitchFamily="18" charset="0"/>
                <a:cs typeface="Courier New" panose="02070309020205020404" pitchFamily="49" charset="0"/>
              </a:rPr>
              <a:t>=1000;</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a:latin typeface="Consolas" panose="020B0609020204030204" pitchFamily="49" charset="0"/>
                <a:ea typeface="Times New Roman" panose="02020603050405020304" pitchFamily="18" charset="0"/>
                <a:cs typeface="Courier New" panose="02070309020205020404" pitchFamily="49" charset="0"/>
              </a:rPr>
              <a:t>@Override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public void </a:t>
            </a:r>
            <a:r>
              <a:rPr lang="en-US" sz="1400" dirty="0" err="1">
                <a:latin typeface="Consolas" panose="020B0609020204030204" pitchFamily="49" charset="0"/>
                <a:ea typeface="Times New Roman" panose="02020603050405020304" pitchFamily="18" charset="0"/>
                <a:cs typeface="Courier New" panose="02070309020205020404" pitchFamily="49" charset="0"/>
              </a:rPr>
              <a:t>inputAllFields</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dirty="0" err="1">
                <a:latin typeface="Consolas" panose="020B0609020204030204" pitchFamily="49" charset="0"/>
                <a:ea typeface="Times New Roman" panose="02020603050405020304" pitchFamily="18" charset="0"/>
                <a:cs typeface="Courier New" panose="02070309020205020404" pitchFamily="49" charset="0"/>
              </a:rPr>
              <a:t>super.inputAllFields</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double radius = </a:t>
            </a:r>
            <a:r>
              <a:rPr lang="en-US" sz="1400" dirty="0" err="1">
                <a:latin typeface="Consolas" panose="020B0609020204030204" pitchFamily="49" charset="0"/>
                <a:ea typeface="Times New Roman" panose="02020603050405020304" pitchFamily="18" charset="0"/>
                <a:cs typeface="Courier New" panose="02070309020205020404" pitchFamily="49" charset="0"/>
              </a:rPr>
              <a:t>Input.</a:t>
            </a:r>
            <a:r>
              <a:rPr lang="en-US" sz="1400" i="1" dirty="0" err="1">
                <a:latin typeface="Consolas" panose="020B0609020204030204" pitchFamily="49" charset="0"/>
                <a:ea typeface="Times New Roman" panose="02020603050405020304" pitchFamily="18" charset="0"/>
                <a:cs typeface="Courier New" panose="02070309020205020404" pitchFamily="49" charset="0"/>
              </a:rPr>
              <a:t>getDouble</a:t>
            </a:r>
            <a:r>
              <a:rPr lang="en-US" sz="1400" dirty="0">
                <a:latin typeface="Consolas" panose="020B0609020204030204" pitchFamily="49" charset="0"/>
                <a:ea typeface="Times New Roman" panose="02020603050405020304" pitchFamily="18" charset="0"/>
                <a:cs typeface="Courier New" panose="02070309020205020404" pitchFamily="49" charset="0"/>
              </a:rPr>
              <a:t>("Enter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radius:", </a:t>
            </a:r>
            <a:r>
              <a:rPr lang="en-US" sz="1400" i="1" dirty="0">
                <a:latin typeface="Consolas" panose="020B0609020204030204" pitchFamily="49" charset="0"/>
                <a:ea typeface="Times New Roman" panose="02020603050405020304" pitchFamily="18" charset="0"/>
                <a:cs typeface="Courier New" panose="02070309020205020404" pitchFamily="49" charset="0"/>
              </a:rPr>
              <a:t>MIN_RAD</a:t>
            </a:r>
            <a:r>
              <a:rPr lang="en-US" sz="1400" dirty="0">
                <a:latin typeface="Consolas" panose="020B0609020204030204" pitchFamily="49" charset="0"/>
                <a:ea typeface="Times New Roman" panose="02020603050405020304" pitchFamily="18" charset="0"/>
                <a:cs typeface="Courier New" panose="02070309020205020404" pitchFamily="49" charset="0"/>
              </a:rPr>
              <a:t>, </a:t>
            </a:r>
            <a:r>
              <a:rPr lang="en-US" sz="1400" i="1" dirty="0">
                <a:latin typeface="Consolas" panose="020B0609020204030204" pitchFamily="49" charset="0"/>
                <a:ea typeface="Times New Roman" panose="02020603050405020304" pitchFamily="18" charset="0"/>
                <a:cs typeface="Courier New" panose="02070309020205020404" pitchFamily="49" charset="0"/>
              </a:rPr>
              <a:t>MAX_RAD</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latin typeface="Consolas" panose="020B0609020204030204" pitchFamily="49" charset="0"/>
                <a:ea typeface="Times New Roman" panose="02020603050405020304" pitchFamily="18" charset="0"/>
                <a:cs typeface="Courier New" panose="020703090202050204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public abstract double </a:t>
            </a:r>
            <a:r>
              <a:rPr lang="en-US" sz="1400" dirty="0" err="1">
                <a:latin typeface="Consolas" panose="020B0609020204030204" pitchFamily="49" charset="0"/>
                <a:ea typeface="Times New Roman" panose="02020603050405020304" pitchFamily="18" charset="0"/>
                <a:cs typeface="Courier New" panose="02070309020205020404" pitchFamily="49" charset="0"/>
              </a:rPr>
              <a:t>calcArea</a:t>
            </a:r>
            <a:r>
              <a:rPr lang="en-US" sz="14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return 2* </a:t>
            </a:r>
            <a:r>
              <a:rPr lang="en-US" sz="1400" dirty="0" err="1">
                <a:latin typeface="Consolas" panose="020B0609020204030204" pitchFamily="49" charset="0"/>
                <a:ea typeface="Times New Roman" panose="02020603050405020304" pitchFamily="18" charset="0"/>
                <a:cs typeface="Courier New" panose="02070309020205020404" pitchFamily="49" charset="0"/>
              </a:rPr>
              <a:t>Math.</a:t>
            </a:r>
            <a:r>
              <a:rPr lang="en-US" sz="1400" i="1" dirty="0" err="1">
                <a:latin typeface="Consolas" panose="020B0609020204030204" pitchFamily="49" charset="0"/>
                <a:ea typeface="Times New Roman" panose="02020603050405020304" pitchFamily="18" charset="0"/>
                <a:cs typeface="Courier New" panose="02070309020205020404" pitchFamily="49" charset="0"/>
              </a:rPr>
              <a:t>PI</a:t>
            </a:r>
            <a:r>
              <a:rPr lang="en-US" sz="1400" dirty="0">
                <a:latin typeface="Consolas" panose="020B0609020204030204" pitchFamily="49" charset="0"/>
                <a:ea typeface="Times New Roman" panose="02020603050405020304" pitchFamily="18" charset="0"/>
                <a:cs typeface="Courier New" panose="02070309020205020404" pitchFamily="49" charset="0"/>
              </a:rPr>
              <a:t> * radius;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latin typeface="Consolas" panose="020B0609020204030204" pitchFamily="49" charset="0"/>
                <a:ea typeface="Times New Roman" panose="02020603050405020304" pitchFamily="18" charset="0"/>
                <a:cs typeface="Courier New" panose="020703090202050204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public String </a:t>
            </a:r>
            <a:r>
              <a:rPr lang="en-US" sz="1400" dirty="0" err="1">
                <a:latin typeface="Consolas" panose="020B0609020204030204" pitchFamily="49" charset="0"/>
                <a:ea typeface="Times New Roman" panose="02020603050405020304" pitchFamily="18" charset="0"/>
                <a:cs typeface="Courier New" panose="02070309020205020404" pitchFamily="49" charset="0"/>
              </a:rPr>
              <a:t>toString</a:t>
            </a:r>
            <a:r>
              <a:rPr lang="en-US" sz="1400" dirty="0">
                <a:latin typeface="Consolas" panose="020B0609020204030204" pitchFamily="49" charset="0"/>
                <a:ea typeface="Times New Roman" panose="02020603050405020304" pitchFamily="18" charset="0"/>
                <a:cs typeface="Courier New" panose="020703090202050204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return(</a:t>
            </a:r>
            <a:r>
              <a:rPr lang="en-US" sz="1400" dirty="0" err="1">
                <a:latin typeface="Consolas" panose="020B0609020204030204" pitchFamily="49" charset="0"/>
                <a:ea typeface="Times New Roman" panose="02020603050405020304" pitchFamily="18" charset="0"/>
                <a:cs typeface="Courier New" panose="02070309020205020404" pitchFamily="49" charset="0"/>
              </a:rPr>
              <a:t>super.toString</a:t>
            </a:r>
            <a:r>
              <a:rPr lang="en-US" sz="1400" dirty="0">
                <a:latin typeface="Consolas" panose="020B0609020204030204" pitchFamily="49" charset="0"/>
                <a:ea typeface="Times New Roman" panose="02020603050405020304" pitchFamily="18" charset="0"/>
                <a:cs typeface="Courier New" panose="02070309020205020404" pitchFamily="49" charset="0"/>
              </a:rPr>
              <a:t>() + "radius: "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radius);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latin typeface="Consolas" panose="020B0609020204030204" pitchFamily="49" charset="0"/>
                <a:ea typeface="Times New Roman" panose="02020603050405020304" pitchFamily="18" charset="0"/>
                <a:cs typeface="Courier New" panose="020703090202050204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6"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8" name="Group 27"/>
          <p:cNvGrpSpPr/>
          <p:nvPr/>
        </p:nvGrpSpPr>
        <p:grpSpPr>
          <a:xfrm>
            <a:off x="2168794" y="370161"/>
            <a:ext cx="6519594" cy="2399734"/>
            <a:chOff x="1391568" y="2531156"/>
            <a:chExt cx="6519594" cy="2399734"/>
          </a:xfrm>
        </p:grpSpPr>
        <p:grpSp>
          <p:nvGrpSpPr>
            <p:cNvPr id="29" name="Group 28"/>
            <p:cNvGrpSpPr/>
            <p:nvPr/>
          </p:nvGrpSpPr>
          <p:grpSpPr>
            <a:xfrm>
              <a:off x="1391568" y="4642858"/>
              <a:ext cx="366076" cy="288032"/>
              <a:chOff x="1608853" y="2384099"/>
              <a:chExt cx="366076" cy="288032"/>
            </a:xfrm>
          </p:grpSpPr>
          <p:sp>
            <p:nvSpPr>
              <p:cNvPr id="35" name="Oval 34"/>
              <p:cNvSpPr/>
              <p:nvPr/>
            </p:nvSpPr>
            <p:spPr>
              <a:xfrm>
                <a:off x="1646796" y="2384099"/>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p:nvSpPr>
            <p:spPr>
              <a:xfrm>
                <a:off x="1608853" y="2395132"/>
                <a:ext cx="366076" cy="276999"/>
              </a:xfrm>
              <a:prstGeom prst="rect">
                <a:avLst/>
              </a:prstGeom>
              <a:noFill/>
            </p:spPr>
            <p:txBody>
              <a:bodyPr wrap="square" rtlCol="0">
                <a:spAutoFit/>
              </a:bodyPr>
              <a:lstStyle/>
              <a:p>
                <a:r>
                  <a:rPr lang="en-US" sz="1200" b="1" dirty="0" smtClean="0"/>
                  <a:t>13</a:t>
                </a:r>
                <a:endParaRPr lang="en-US" sz="1200" b="1" dirty="0"/>
              </a:p>
            </p:txBody>
          </p:sp>
        </p:grpSp>
        <p:grpSp>
          <p:nvGrpSpPr>
            <p:cNvPr id="30" name="Group 29"/>
            <p:cNvGrpSpPr/>
            <p:nvPr/>
          </p:nvGrpSpPr>
          <p:grpSpPr>
            <a:xfrm>
              <a:off x="5068941" y="2531156"/>
              <a:ext cx="2842221" cy="923330"/>
              <a:chOff x="4679967" y="4000519"/>
              <a:chExt cx="2842221" cy="923330"/>
            </a:xfrm>
          </p:grpSpPr>
          <p:sp>
            <p:nvSpPr>
              <p:cNvPr id="31" name="Rectangle 30"/>
              <p:cNvSpPr/>
              <p:nvPr/>
            </p:nvSpPr>
            <p:spPr>
              <a:xfrm>
                <a:off x="4679967" y="4000519"/>
                <a:ext cx="2842221" cy="923330"/>
              </a:xfrm>
              <a:prstGeom prst="rect">
                <a:avLst/>
              </a:prstGeom>
              <a:solidFill>
                <a:schemeClr val="bg1"/>
              </a:solidFill>
              <a:ln>
                <a:solidFill>
                  <a:srgbClr val="000000"/>
                </a:solidFill>
              </a:ln>
            </p:spPr>
            <p:txBody>
              <a:bodyPr wrap="square">
                <a:spAutoFit/>
              </a:bodyPr>
              <a:lstStyle/>
              <a:p>
                <a:r>
                  <a:rPr lang="en-US" sz="1800" dirty="0">
                    <a:latin typeface="+mn-lt"/>
                    <a:cs typeface="Courier New" panose="02070309020205020404" pitchFamily="49" charset="0"/>
                  </a:rPr>
                  <a:t>      </a:t>
                </a:r>
                <a:r>
                  <a:rPr lang="en-US" sz="1800" dirty="0" err="1">
                    <a:latin typeface="Courier New" panose="02070309020205020404" pitchFamily="49" charset="0"/>
                    <a:cs typeface="Courier New" panose="02070309020205020404" pitchFamily="49" charset="0"/>
                  </a:rPr>
                  <a:t>calcArea</a:t>
                </a:r>
                <a:r>
                  <a:rPr lang="en-US" sz="1800" dirty="0">
                    <a:latin typeface="+mn-lt"/>
                    <a:cs typeface="Courier New" panose="02070309020205020404" pitchFamily="49" charset="0"/>
                  </a:rPr>
                  <a:t> declared as </a:t>
                </a:r>
                <a:r>
                  <a:rPr lang="en-US" sz="1800" dirty="0" smtClean="0">
                    <a:latin typeface="+mn-lt"/>
                    <a:cs typeface="Courier New" panose="02070309020205020404" pitchFamily="49" charset="0"/>
                  </a:rPr>
                  <a:t>abstract in superclass; needs to be concrete in subclass</a:t>
                </a:r>
                <a:endParaRPr lang="en-US" sz="1800" dirty="0">
                  <a:latin typeface="Courier New" panose="02070309020205020404" pitchFamily="49" charset="0"/>
                  <a:cs typeface="Courier New" panose="02070309020205020404" pitchFamily="49" charset="0"/>
                </a:endParaRPr>
              </a:p>
            </p:txBody>
          </p:sp>
          <p:grpSp>
            <p:nvGrpSpPr>
              <p:cNvPr id="32" name="Group 31"/>
              <p:cNvGrpSpPr/>
              <p:nvPr/>
            </p:nvGrpSpPr>
            <p:grpSpPr>
              <a:xfrm>
                <a:off x="4745976" y="4000519"/>
                <a:ext cx="443995" cy="288032"/>
                <a:chOff x="2263917" y="266260"/>
                <a:chExt cx="443995" cy="288032"/>
              </a:xfrm>
            </p:grpSpPr>
            <p:sp>
              <p:nvSpPr>
                <p:cNvPr id="33" name="Oval 32"/>
                <p:cNvSpPr/>
                <p:nvPr/>
              </p:nvSpPr>
              <p:spPr>
                <a:xfrm>
                  <a:off x="2275864" y="2662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2263917" y="266260"/>
                  <a:ext cx="443995" cy="276999"/>
                </a:xfrm>
                <a:prstGeom prst="rect">
                  <a:avLst/>
                </a:prstGeom>
                <a:noFill/>
              </p:spPr>
              <p:txBody>
                <a:bodyPr wrap="square" rtlCol="0">
                  <a:spAutoFit/>
                </a:bodyPr>
                <a:lstStyle/>
                <a:p>
                  <a:r>
                    <a:rPr lang="en-US" sz="1200" b="1" dirty="0" smtClean="0"/>
                    <a:t>13</a:t>
                  </a:r>
                  <a:endParaRPr lang="en-US" sz="1200" b="1" dirty="0"/>
                </a:p>
              </p:txBody>
            </p:sp>
          </p:grpSp>
        </p:grpSp>
      </p:grpSp>
      <p:grpSp>
        <p:nvGrpSpPr>
          <p:cNvPr id="37" name="Group 36"/>
          <p:cNvGrpSpPr/>
          <p:nvPr/>
        </p:nvGrpSpPr>
        <p:grpSpPr>
          <a:xfrm>
            <a:off x="4045140" y="2127462"/>
            <a:ext cx="4881854" cy="1072612"/>
            <a:chOff x="3831710" y="3026699"/>
            <a:chExt cx="4881854" cy="1072612"/>
          </a:xfrm>
        </p:grpSpPr>
        <p:grpSp>
          <p:nvGrpSpPr>
            <p:cNvPr id="38" name="Group 37"/>
            <p:cNvGrpSpPr/>
            <p:nvPr/>
          </p:nvGrpSpPr>
          <p:grpSpPr>
            <a:xfrm>
              <a:off x="3831710" y="3811279"/>
              <a:ext cx="366076" cy="288032"/>
              <a:chOff x="4048995" y="1552520"/>
              <a:chExt cx="366076" cy="288032"/>
            </a:xfrm>
          </p:grpSpPr>
          <p:sp>
            <p:nvSpPr>
              <p:cNvPr id="44" name="Oval 43"/>
              <p:cNvSpPr/>
              <p:nvPr/>
            </p:nvSpPr>
            <p:spPr>
              <a:xfrm>
                <a:off x="4075889" y="155252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p:cNvSpPr txBox="1"/>
              <p:nvPr/>
            </p:nvSpPr>
            <p:spPr>
              <a:xfrm>
                <a:off x="4048995" y="1556766"/>
                <a:ext cx="366076" cy="276999"/>
              </a:xfrm>
              <a:prstGeom prst="rect">
                <a:avLst/>
              </a:prstGeom>
              <a:noFill/>
            </p:spPr>
            <p:txBody>
              <a:bodyPr wrap="square" rtlCol="0">
                <a:spAutoFit/>
              </a:bodyPr>
              <a:lstStyle/>
              <a:p>
                <a:r>
                  <a:rPr lang="en-US" sz="1200" b="1" dirty="0" smtClean="0"/>
                  <a:t>14</a:t>
                </a:r>
                <a:endParaRPr lang="en-US" sz="1200" b="1" dirty="0"/>
              </a:p>
            </p:txBody>
          </p:sp>
        </p:grpSp>
        <p:grpSp>
          <p:nvGrpSpPr>
            <p:cNvPr id="39" name="Group 38"/>
            <p:cNvGrpSpPr/>
            <p:nvPr/>
          </p:nvGrpSpPr>
          <p:grpSpPr>
            <a:xfrm>
              <a:off x="5394129" y="3026699"/>
              <a:ext cx="3319435" cy="369332"/>
              <a:chOff x="5005155" y="4496062"/>
              <a:chExt cx="3319435" cy="369332"/>
            </a:xfrm>
          </p:grpSpPr>
          <p:sp>
            <p:nvSpPr>
              <p:cNvPr id="40" name="Rectangle 39"/>
              <p:cNvSpPr/>
              <p:nvPr/>
            </p:nvSpPr>
            <p:spPr>
              <a:xfrm>
                <a:off x="5005155" y="4496062"/>
                <a:ext cx="3319435" cy="369332"/>
              </a:xfrm>
              <a:prstGeom prst="rect">
                <a:avLst/>
              </a:prstGeom>
              <a:solidFill>
                <a:schemeClr val="bg1"/>
              </a:solidFill>
              <a:ln>
                <a:solidFill>
                  <a:srgbClr val="000000"/>
                </a:solidFill>
              </a:ln>
            </p:spPr>
            <p:txBody>
              <a:bodyPr wrap="none">
                <a:spAutoFit/>
              </a:bodyPr>
              <a:lstStyle/>
              <a:p>
                <a:r>
                  <a:rPr lang="en-US" sz="1800" dirty="0">
                    <a:latin typeface="+mn-lt"/>
                    <a:cs typeface="Courier New" panose="02070309020205020404" pitchFamily="49" charset="0"/>
                  </a:rPr>
                  <a:t>      Calculates perimeter, not area</a:t>
                </a:r>
                <a:endParaRPr lang="en-US" sz="1800" dirty="0">
                  <a:latin typeface="Courier New" panose="02070309020205020404" pitchFamily="49" charset="0"/>
                  <a:cs typeface="Courier New" panose="02070309020205020404" pitchFamily="49" charset="0"/>
                </a:endParaRPr>
              </a:p>
            </p:txBody>
          </p:sp>
          <p:grpSp>
            <p:nvGrpSpPr>
              <p:cNvPr id="41" name="Group 40"/>
              <p:cNvGrpSpPr/>
              <p:nvPr/>
            </p:nvGrpSpPr>
            <p:grpSpPr>
              <a:xfrm>
                <a:off x="5021765" y="4535141"/>
                <a:ext cx="443995" cy="289603"/>
                <a:chOff x="2539706" y="800882"/>
                <a:chExt cx="443995" cy="289603"/>
              </a:xfrm>
            </p:grpSpPr>
            <p:sp>
              <p:nvSpPr>
                <p:cNvPr id="42" name="Oval 41"/>
                <p:cNvSpPr/>
                <p:nvPr/>
              </p:nvSpPr>
              <p:spPr>
                <a:xfrm>
                  <a:off x="2559626" y="802453"/>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2539706" y="800882"/>
                  <a:ext cx="443995" cy="276999"/>
                </a:xfrm>
                <a:prstGeom prst="rect">
                  <a:avLst/>
                </a:prstGeom>
                <a:noFill/>
              </p:spPr>
              <p:txBody>
                <a:bodyPr wrap="square" rtlCol="0">
                  <a:spAutoFit/>
                </a:bodyPr>
                <a:lstStyle/>
                <a:p>
                  <a:r>
                    <a:rPr lang="en-US" sz="1200" b="1" dirty="0" smtClean="0"/>
                    <a:t>14</a:t>
                  </a:r>
                  <a:endParaRPr lang="en-US" sz="1200" b="1" dirty="0"/>
                </a:p>
              </p:txBody>
            </p:sp>
          </p:grpSp>
        </p:grpSp>
      </p:grpSp>
      <p:grpSp>
        <p:nvGrpSpPr>
          <p:cNvPr id="46" name="Group 45"/>
          <p:cNvGrpSpPr/>
          <p:nvPr/>
        </p:nvGrpSpPr>
        <p:grpSpPr>
          <a:xfrm>
            <a:off x="1636173" y="3688357"/>
            <a:ext cx="7285254" cy="2031325"/>
            <a:chOff x="1492129" y="3501008"/>
            <a:chExt cx="7285254" cy="2031325"/>
          </a:xfrm>
        </p:grpSpPr>
        <p:grpSp>
          <p:nvGrpSpPr>
            <p:cNvPr id="47" name="Group 46"/>
            <p:cNvGrpSpPr/>
            <p:nvPr/>
          </p:nvGrpSpPr>
          <p:grpSpPr>
            <a:xfrm>
              <a:off x="1492129" y="4136306"/>
              <a:ext cx="366076" cy="288032"/>
              <a:chOff x="1709414" y="1877547"/>
              <a:chExt cx="366076" cy="288032"/>
            </a:xfrm>
          </p:grpSpPr>
          <p:sp>
            <p:nvSpPr>
              <p:cNvPr id="53" name="Oval 52"/>
              <p:cNvSpPr/>
              <p:nvPr/>
            </p:nvSpPr>
            <p:spPr>
              <a:xfrm>
                <a:off x="1748436" y="187754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p:cNvSpPr txBox="1"/>
              <p:nvPr/>
            </p:nvSpPr>
            <p:spPr>
              <a:xfrm>
                <a:off x="1709414" y="1888580"/>
                <a:ext cx="366076" cy="276999"/>
              </a:xfrm>
              <a:prstGeom prst="rect">
                <a:avLst/>
              </a:prstGeom>
              <a:noFill/>
            </p:spPr>
            <p:txBody>
              <a:bodyPr wrap="square" rtlCol="0">
                <a:spAutoFit/>
              </a:bodyPr>
              <a:lstStyle/>
              <a:p>
                <a:r>
                  <a:rPr lang="en-US" sz="1200" b="1" dirty="0" smtClean="0"/>
                  <a:t>15</a:t>
                </a:r>
                <a:endParaRPr lang="en-US" sz="1200" b="1" dirty="0"/>
              </a:p>
            </p:txBody>
          </p:sp>
        </p:grpSp>
        <p:grpSp>
          <p:nvGrpSpPr>
            <p:cNvPr id="48" name="Group 47"/>
            <p:cNvGrpSpPr/>
            <p:nvPr/>
          </p:nvGrpSpPr>
          <p:grpSpPr>
            <a:xfrm>
              <a:off x="5522966" y="3501008"/>
              <a:ext cx="3254417" cy="2031325"/>
              <a:chOff x="5133992" y="4970371"/>
              <a:chExt cx="3254417" cy="2031325"/>
            </a:xfrm>
          </p:grpSpPr>
          <p:sp>
            <p:nvSpPr>
              <p:cNvPr id="49" name="Rectangle 48"/>
              <p:cNvSpPr/>
              <p:nvPr/>
            </p:nvSpPr>
            <p:spPr>
              <a:xfrm>
                <a:off x="5133992" y="4970371"/>
                <a:ext cx="3254417" cy="2031325"/>
              </a:xfrm>
              <a:prstGeom prst="rect">
                <a:avLst/>
              </a:prstGeom>
              <a:solidFill>
                <a:schemeClr val="bg1"/>
              </a:solidFill>
              <a:ln>
                <a:solidFill>
                  <a:srgbClr val="000000"/>
                </a:solidFill>
              </a:ln>
            </p:spPr>
            <p:txBody>
              <a:bodyPr wrap="none">
                <a:spAutoFit/>
              </a:bodyPr>
              <a:lstStyle/>
              <a:p>
                <a:r>
                  <a:rPr lang="en-US" sz="1800" dirty="0">
                    <a:latin typeface="+mn-lt"/>
                    <a:cs typeface="Courier New" panose="02070309020205020404" pitchFamily="49" charset="0"/>
                  </a:rPr>
                  <a:t>      </a:t>
                </a:r>
                <a:r>
                  <a:rPr lang="en-US" sz="1800" dirty="0">
                    <a:latin typeface="Courier New" panose="02070309020205020404" pitchFamily="49" charset="0"/>
                    <a:cs typeface="Courier New" panose="02070309020205020404" pitchFamily="49" charset="0"/>
                  </a:rPr>
                  <a:t>radius</a:t>
                </a:r>
                <a:r>
                  <a:rPr lang="en-US" sz="1800" dirty="0">
                    <a:latin typeface="+mn-lt"/>
                    <a:cs typeface="Courier New" panose="02070309020205020404" pitchFamily="49" charset="0"/>
                  </a:rPr>
                  <a:t> declared </a:t>
                </a:r>
                <a:r>
                  <a:rPr lang="en-US" sz="1800" dirty="0" smtClean="0">
                    <a:latin typeface="+mn-lt"/>
                    <a:cs typeface="Courier New" panose="02070309020205020404" pitchFamily="49" charset="0"/>
                  </a:rPr>
                  <a:t>in</a:t>
                </a:r>
              </a:p>
              <a:p>
                <a:r>
                  <a:rPr lang="en-US" sz="1800" dirty="0" smtClean="0">
                    <a:latin typeface="+mn-lt"/>
                    <a:cs typeface="Courier New" panose="02070309020205020404" pitchFamily="49" charset="0"/>
                  </a:rPr>
                  <a:t> </a:t>
                </a:r>
                <a:r>
                  <a:rPr lang="en-US" sz="1800" dirty="0" err="1" smtClean="0">
                    <a:latin typeface="Courier New" panose="02070309020205020404" pitchFamily="49" charset="0"/>
                    <a:cs typeface="Courier New" panose="02070309020205020404" pitchFamily="49" charset="0"/>
                  </a:rPr>
                  <a:t>inputAllFields</a:t>
                </a:r>
                <a:r>
                  <a:rPr lang="en-US" sz="1800" dirty="0" smtClean="0">
                    <a:latin typeface="+mn-lt"/>
                    <a:cs typeface="Courier New" panose="02070309020205020404" pitchFamily="49" charset="0"/>
                  </a:rPr>
                  <a:t> but is only </a:t>
                </a:r>
              </a:p>
              <a:p>
                <a:r>
                  <a:rPr lang="en-US" sz="1800" dirty="0">
                    <a:latin typeface="+mn-lt"/>
                    <a:cs typeface="Courier New" panose="02070309020205020404" pitchFamily="49" charset="0"/>
                  </a:rPr>
                  <a:t>a</a:t>
                </a:r>
                <a:r>
                  <a:rPr lang="en-US" sz="1800" dirty="0" smtClean="0">
                    <a:latin typeface="+mn-lt"/>
                    <a:cs typeface="Courier New" panose="02070309020205020404" pitchFamily="49" charset="0"/>
                  </a:rPr>
                  <a:t>vailable there.  The declaration</a:t>
                </a:r>
              </a:p>
              <a:p>
                <a:r>
                  <a:rPr lang="en-US" sz="1800" dirty="0">
                    <a:latin typeface="+mn-lt"/>
                    <a:cs typeface="Courier New" panose="02070309020205020404" pitchFamily="49" charset="0"/>
                  </a:rPr>
                  <a:t>f</a:t>
                </a:r>
                <a:r>
                  <a:rPr lang="en-US" sz="1800" dirty="0" smtClean="0">
                    <a:latin typeface="+mn-lt"/>
                    <a:cs typeface="Courier New" panose="02070309020205020404" pitchFamily="49" charset="0"/>
                  </a:rPr>
                  <a:t>or </a:t>
                </a:r>
                <a:r>
                  <a:rPr lang="en-US" sz="1800" dirty="0" smtClean="0">
                    <a:latin typeface="Courier New" panose="02070309020205020404" pitchFamily="49" charset="0"/>
                    <a:cs typeface="Courier New" panose="02070309020205020404" pitchFamily="49" charset="0"/>
                  </a:rPr>
                  <a:t>radius</a:t>
                </a:r>
                <a:r>
                  <a:rPr lang="en-US" sz="1800" dirty="0" smtClean="0">
                    <a:latin typeface="+mn-lt"/>
                    <a:cs typeface="Courier New" panose="02070309020205020404" pitchFamily="49" charset="0"/>
                  </a:rPr>
                  <a:t> needs to be at the </a:t>
                </a:r>
              </a:p>
              <a:p>
                <a:r>
                  <a:rPr lang="en-US" sz="1800" dirty="0" smtClean="0">
                    <a:latin typeface="+mn-lt"/>
                    <a:cs typeface="Courier New" panose="02070309020205020404" pitchFamily="49" charset="0"/>
                  </a:rPr>
                  <a:t>top of the  class, so the </a:t>
                </a:r>
                <a:r>
                  <a:rPr lang="en-US" sz="1800" dirty="0" smtClean="0">
                    <a:latin typeface="Courier New" panose="02070309020205020404" pitchFamily="49" charset="0"/>
                    <a:cs typeface="Courier New" panose="02070309020205020404" pitchFamily="49" charset="0"/>
                  </a:rPr>
                  <a:t>radius</a:t>
                </a:r>
              </a:p>
              <a:p>
                <a:r>
                  <a:rPr lang="en-US" sz="1800" dirty="0" smtClean="0">
                    <a:latin typeface="+mn-lt"/>
                    <a:cs typeface="Courier New" panose="02070309020205020404" pitchFamily="49" charset="0"/>
                  </a:rPr>
                  <a:t>will have global scope inside the </a:t>
                </a:r>
              </a:p>
              <a:p>
                <a:r>
                  <a:rPr lang="en-US" sz="1800" dirty="0">
                    <a:latin typeface="+mn-lt"/>
                    <a:cs typeface="Courier New" panose="02070309020205020404" pitchFamily="49" charset="0"/>
                  </a:rPr>
                  <a:t>e</a:t>
                </a:r>
                <a:r>
                  <a:rPr lang="en-US" sz="1800" dirty="0" smtClean="0">
                    <a:latin typeface="+mn-lt"/>
                    <a:cs typeface="Courier New" panose="02070309020205020404" pitchFamily="49" charset="0"/>
                  </a:rPr>
                  <a:t>ntire class</a:t>
                </a:r>
                <a:endParaRPr lang="en-US" sz="1800" dirty="0">
                  <a:latin typeface="Courier New" panose="02070309020205020404" pitchFamily="49" charset="0"/>
                  <a:cs typeface="Courier New" panose="02070309020205020404" pitchFamily="49" charset="0"/>
                </a:endParaRPr>
              </a:p>
            </p:txBody>
          </p:sp>
          <p:grpSp>
            <p:nvGrpSpPr>
              <p:cNvPr id="50" name="Group 49"/>
              <p:cNvGrpSpPr/>
              <p:nvPr/>
            </p:nvGrpSpPr>
            <p:grpSpPr>
              <a:xfrm>
                <a:off x="5146079" y="5002075"/>
                <a:ext cx="443995" cy="288976"/>
                <a:chOff x="2664020" y="1267816"/>
                <a:chExt cx="443995" cy="288976"/>
              </a:xfrm>
            </p:grpSpPr>
            <p:sp>
              <p:nvSpPr>
                <p:cNvPr id="51" name="Oval 50"/>
                <p:cNvSpPr/>
                <p:nvPr/>
              </p:nvSpPr>
              <p:spPr>
                <a:xfrm>
                  <a:off x="2699792" y="1268760"/>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TextBox 51"/>
                <p:cNvSpPr txBox="1"/>
                <p:nvPr/>
              </p:nvSpPr>
              <p:spPr>
                <a:xfrm>
                  <a:off x="2664020" y="1267816"/>
                  <a:ext cx="443995" cy="276999"/>
                </a:xfrm>
                <a:prstGeom prst="rect">
                  <a:avLst/>
                </a:prstGeom>
                <a:noFill/>
              </p:spPr>
              <p:txBody>
                <a:bodyPr wrap="square" rtlCol="0">
                  <a:spAutoFit/>
                </a:bodyPr>
                <a:lstStyle/>
                <a:p>
                  <a:r>
                    <a:rPr lang="en-US" sz="1200" b="1" dirty="0" smtClean="0"/>
                    <a:t>15</a:t>
                  </a:r>
                  <a:endParaRPr lang="en-US" sz="1200" b="1" dirty="0"/>
                </a:p>
              </p:txBody>
            </p:sp>
          </p:grpSp>
        </p:grpSp>
      </p:grpSp>
    </p:spTree>
    <p:extLst>
      <p:ext uri="{BB962C8B-B14F-4D97-AF65-F5344CB8AC3E}">
        <p14:creationId xmlns:p14="http://schemas.microsoft.com/office/powerpoint/2010/main" val="27041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19</a:t>
            </a:fld>
            <a:endParaRPr lang="en-CA"/>
          </a:p>
        </p:txBody>
      </p:sp>
      <p:sp>
        <p:nvSpPr>
          <p:cNvPr id="7" name="Text Box 6"/>
          <p:cNvSpPr txBox="1"/>
          <p:nvPr/>
        </p:nvSpPr>
        <p:spPr>
          <a:xfrm>
            <a:off x="755576" y="260648"/>
            <a:ext cx="5616624" cy="4943736"/>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public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class</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Rectangle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extends</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Shape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private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static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final</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MIN_DIMEN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1.0;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private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static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final</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MAX_DIMEN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1000;</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7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private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length, width;</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public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void</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inputAllFields</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inputAllFields</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length =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Input.</a:t>
            </a:r>
            <a:r>
              <a:rPr lang="en-US" sz="1400" i="1"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getDouble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("Enter length:",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MIN_DIMEN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MAX_DIMEN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width =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Input.</a:t>
            </a:r>
            <a:r>
              <a:rPr lang="en-US" sz="1400" i="1"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getDouble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("Enter width:",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MIN_DIMEN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i="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MAX_DIMEN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public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double</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calcArea</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return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x * y;}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8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@Override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public</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String </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toString</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a:solidFill>
                  <a:srgbClr val="595959"/>
                </a:solidFill>
                <a:latin typeface="Consolas" panose="020B0609020204030204" pitchFamily="49" charset="0"/>
                <a:ea typeface="Times New Roman" panose="02020603050405020304" pitchFamily="18" charset="0"/>
                <a:cs typeface="Consolas" panose="020B0609020204030204" pitchFamily="49" charset="0"/>
              </a:rPr>
              <a:t>return</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a:t>
            </a:r>
            <a:r>
              <a:rPr lang="en-US" sz="1400" b="1"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super</a:t>
            </a:r>
            <a:r>
              <a:rPr lang="en-US" sz="1400" dirty="0" err="1">
                <a:solidFill>
                  <a:srgbClr val="595959"/>
                </a:solidFill>
                <a:latin typeface="Consolas" panose="020B0609020204030204" pitchFamily="49" charset="0"/>
                <a:ea typeface="Times New Roman" panose="02020603050405020304" pitchFamily="18" charset="0"/>
                <a:cs typeface="Consolas" panose="020B0609020204030204" pitchFamily="49" charset="0"/>
              </a:rPr>
              <a:t>.toString</a:t>
            </a: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 length: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length + "  width: " + width);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595959"/>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effectLst/>
              <a:latin typeface="Times New Roman" panose="02020603050405020304" pitchFamily="18" charset="0"/>
              <a:ea typeface="Times New Roman" panose="02020603050405020304" pitchFamily="18" charset="0"/>
            </a:endParaRPr>
          </a:p>
        </p:txBody>
      </p:sp>
      <p:sp>
        <p:nvSpPr>
          <p:cNvPr id="26"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4" name="Group 23"/>
          <p:cNvGrpSpPr/>
          <p:nvPr/>
        </p:nvGrpSpPr>
        <p:grpSpPr>
          <a:xfrm>
            <a:off x="921653" y="1844824"/>
            <a:ext cx="7798311" cy="1426301"/>
            <a:chOff x="678129" y="2729284"/>
            <a:chExt cx="7798311" cy="1426301"/>
          </a:xfrm>
        </p:grpSpPr>
        <p:grpSp>
          <p:nvGrpSpPr>
            <p:cNvPr id="25" name="Group 24"/>
            <p:cNvGrpSpPr/>
            <p:nvPr/>
          </p:nvGrpSpPr>
          <p:grpSpPr>
            <a:xfrm>
              <a:off x="678129" y="2729284"/>
              <a:ext cx="366076" cy="288032"/>
              <a:chOff x="895414" y="470525"/>
              <a:chExt cx="366076" cy="288032"/>
            </a:xfrm>
          </p:grpSpPr>
          <p:sp>
            <p:nvSpPr>
              <p:cNvPr id="33" name="Oval 32"/>
              <p:cNvSpPr/>
              <p:nvPr/>
            </p:nvSpPr>
            <p:spPr>
              <a:xfrm>
                <a:off x="934436" y="470525"/>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895414" y="476042"/>
                <a:ext cx="366076" cy="276999"/>
              </a:xfrm>
              <a:prstGeom prst="rect">
                <a:avLst/>
              </a:prstGeom>
              <a:noFill/>
            </p:spPr>
            <p:txBody>
              <a:bodyPr wrap="square" rtlCol="0">
                <a:spAutoFit/>
              </a:bodyPr>
              <a:lstStyle/>
              <a:p>
                <a:r>
                  <a:rPr lang="en-US" sz="1200" b="1" dirty="0" smtClean="0"/>
                  <a:t>16</a:t>
                </a:r>
                <a:endParaRPr lang="en-US" sz="1200" b="1" dirty="0"/>
              </a:p>
            </p:txBody>
          </p:sp>
        </p:grpSp>
        <p:grpSp>
          <p:nvGrpSpPr>
            <p:cNvPr id="30" name="Group 29"/>
            <p:cNvGrpSpPr/>
            <p:nvPr/>
          </p:nvGrpSpPr>
          <p:grpSpPr>
            <a:xfrm>
              <a:off x="5280137" y="3324588"/>
              <a:ext cx="3196303" cy="830997"/>
              <a:chOff x="2409104" y="1059692"/>
              <a:chExt cx="3196303" cy="830997"/>
            </a:xfrm>
          </p:grpSpPr>
          <p:sp>
            <p:nvSpPr>
              <p:cNvPr id="32" name="TextBox 31"/>
              <p:cNvSpPr txBox="1"/>
              <p:nvPr/>
            </p:nvSpPr>
            <p:spPr>
              <a:xfrm>
                <a:off x="2409104" y="1059692"/>
                <a:ext cx="3196303" cy="830997"/>
              </a:xfrm>
              <a:prstGeom prst="rect">
                <a:avLst/>
              </a:prstGeom>
              <a:solidFill>
                <a:schemeClr val="bg1"/>
              </a:solidFill>
              <a:ln>
                <a:solidFill>
                  <a:srgbClr val="000000"/>
                </a:solidFill>
              </a:ln>
            </p:spPr>
            <p:txBody>
              <a:bodyPr wrap="square" rtlCol="0">
                <a:spAutoFit/>
              </a:bodyPr>
              <a:lstStyle/>
              <a:p>
                <a:r>
                  <a:rPr lang="en-US" sz="1200" b="1" dirty="0" smtClean="0"/>
                  <a:t>16    </a:t>
                </a:r>
                <a:r>
                  <a:rPr lang="en-US" sz="1600" dirty="0" smtClean="0">
                    <a:latin typeface="+mn-lt"/>
                  </a:rPr>
                  <a:t>Needs </a:t>
                </a:r>
                <a:r>
                  <a:rPr lang="en-US" sz="1600" dirty="0" smtClean="0">
                    <a:latin typeface="Courier New" panose="02070309020205020404" pitchFamily="49" charset="0"/>
                    <a:cs typeface="Courier New" panose="02070309020205020404" pitchFamily="49" charset="0"/>
                  </a:rPr>
                  <a:t>super</a:t>
                </a:r>
                <a:r>
                  <a:rPr lang="en-US" sz="1600" dirty="0" smtClean="0">
                    <a:latin typeface="+mn-lt"/>
                  </a:rPr>
                  <a:t>, otherwise </a:t>
                </a:r>
                <a:r>
                  <a:rPr lang="en-US" sz="1600" dirty="0" smtClean="0">
                    <a:latin typeface="Courier New" panose="02070309020205020404" pitchFamily="49" charset="0"/>
                    <a:cs typeface="Courier New" panose="02070309020205020404" pitchFamily="49" charset="0"/>
                  </a:rPr>
                  <a:t>this</a:t>
                </a:r>
                <a:r>
                  <a:rPr lang="en-US" sz="1600" dirty="0" smtClean="0">
                    <a:latin typeface="+mn-lt"/>
                  </a:rPr>
                  <a:t> is used and the code calls itself forever</a:t>
                </a:r>
                <a:endParaRPr lang="en-US" sz="1600" dirty="0">
                  <a:latin typeface="+mn-lt"/>
                </a:endParaRPr>
              </a:p>
            </p:txBody>
          </p:sp>
          <p:sp>
            <p:nvSpPr>
              <p:cNvPr id="35" name="Oval 34"/>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6" name="Group 35"/>
          <p:cNvGrpSpPr/>
          <p:nvPr/>
        </p:nvGrpSpPr>
        <p:grpSpPr>
          <a:xfrm>
            <a:off x="4264011" y="3216363"/>
            <a:ext cx="4455953" cy="1454922"/>
            <a:chOff x="4020487" y="2700663"/>
            <a:chExt cx="4455953" cy="1454922"/>
          </a:xfrm>
        </p:grpSpPr>
        <p:grpSp>
          <p:nvGrpSpPr>
            <p:cNvPr id="37" name="Group 36"/>
            <p:cNvGrpSpPr/>
            <p:nvPr/>
          </p:nvGrpSpPr>
          <p:grpSpPr>
            <a:xfrm>
              <a:off x="4020487" y="2700663"/>
              <a:ext cx="366076" cy="305620"/>
              <a:chOff x="4237772" y="441904"/>
              <a:chExt cx="366076" cy="305620"/>
            </a:xfrm>
          </p:grpSpPr>
          <p:sp>
            <p:nvSpPr>
              <p:cNvPr id="41" name="Oval 40"/>
              <p:cNvSpPr/>
              <p:nvPr/>
            </p:nvSpPr>
            <p:spPr>
              <a:xfrm>
                <a:off x="4276794" y="44190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237772" y="470525"/>
                <a:ext cx="366076" cy="276999"/>
              </a:xfrm>
              <a:prstGeom prst="rect">
                <a:avLst/>
              </a:prstGeom>
              <a:noFill/>
            </p:spPr>
            <p:txBody>
              <a:bodyPr wrap="square" rtlCol="0">
                <a:spAutoFit/>
              </a:bodyPr>
              <a:lstStyle/>
              <a:p>
                <a:r>
                  <a:rPr lang="en-US" sz="1200" b="1" dirty="0" smtClean="0"/>
                  <a:t>17</a:t>
                </a:r>
                <a:endParaRPr lang="en-US" sz="1200" b="1" dirty="0"/>
              </a:p>
            </p:txBody>
          </p:sp>
        </p:grpSp>
        <p:grpSp>
          <p:nvGrpSpPr>
            <p:cNvPr id="38" name="Group 37"/>
            <p:cNvGrpSpPr/>
            <p:nvPr/>
          </p:nvGrpSpPr>
          <p:grpSpPr>
            <a:xfrm>
              <a:off x="5280137" y="3324588"/>
              <a:ext cx="3196303" cy="830997"/>
              <a:chOff x="2409104" y="1059692"/>
              <a:chExt cx="3196303" cy="830997"/>
            </a:xfrm>
          </p:grpSpPr>
          <p:sp>
            <p:nvSpPr>
              <p:cNvPr id="39" name="TextBox 38"/>
              <p:cNvSpPr txBox="1"/>
              <p:nvPr/>
            </p:nvSpPr>
            <p:spPr>
              <a:xfrm>
                <a:off x="2409104" y="1059692"/>
                <a:ext cx="3196303" cy="830997"/>
              </a:xfrm>
              <a:prstGeom prst="rect">
                <a:avLst/>
              </a:prstGeom>
              <a:solidFill>
                <a:schemeClr val="bg1"/>
              </a:solidFill>
              <a:ln>
                <a:solidFill>
                  <a:srgbClr val="000000"/>
                </a:solidFill>
              </a:ln>
            </p:spPr>
            <p:txBody>
              <a:bodyPr wrap="square" rtlCol="0">
                <a:spAutoFit/>
              </a:bodyPr>
              <a:lstStyle/>
              <a:p>
                <a:r>
                  <a:rPr lang="en-US" sz="1200" b="1" dirty="0" smtClean="0"/>
                  <a:t>17    </a:t>
                </a:r>
                <a:r>
                  <a:rPr lang="en-US" sz="1600" dirty="0" smtClean="0">
                    <a:latin typeface="+mn-lt"/>
                  </a:rPr>
                  <a:t>Supposed to return area, instead it multiplies the x and y coordinates; Should be length* width</a:t>
                </a:r>
                <a:endParaRPr lang="en-US" sz="1600" dirty="0">
                  <a:latin typeface="+mn-lt"/>
                </a:endParaRPr>
              </a:p>
            </p:txBody>
          </p:sp>
          <p:sp>
            <p:nvSpPr>
              <p:cNvPr id="40" name="Oval 39"/>
              <p:cNvSpPr/>
              <p:nvPr/>
            </p:nvSpPr>
            <p:spPr>
              <a:xfrm>
                <a:off x="2438660"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403498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pPr>
              <a:defRPr/>
            </a:pPr>
            <a:fld id="{3DD1B580-8283-423C-8B9F-1D7D7650D04F}" type="slidenum">
              <a:rPr lang="en-CA" smtClean="0"/>
              <a:pPr>
                <a:defRPr/>
              </a:pPr>
              <a:t>20</a:t>
            </a:fld>
            <a:endParaRPr lang="en-CA"/>
          </a:p>
        </p:txBody>
      </p:sp>
      <p:sp>
        <p:nvSpPr>
          <p:cNvPr id="7" name="Text Box 6"/>
          <p:cNvSpPr txBox="1"/>
          <p:nvPr/>
        </p:nvSpPr>
        <p:spPr>
          <a:xfrm>
            <a:off x="755576" y="260648"/>
            <a:ext cx="7272808" cy="4752528"/>
          </a:xfrm>
          <a:prstGeom prst="rect">
            <a:avLst/>
          </a:prstGeom>
          <a:solidFill>
            <a:schemeClr val="lt1"/>
          </a:solidFill>
          <a:ln w="95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public class </a:t>
            </a:r>
            <a:r>
              <a:rPr lang="en-US" sz="1400" b="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Input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private Scanner input = new Scanner(System.</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in</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private static double </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d</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private static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public static double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getDouble</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(String s, double min, double max){</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System.</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out</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.print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(s + "("+ min + "-" + max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do{</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d</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input.nextDouble</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input.nextLine</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 while ((</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d</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&gt; min) || (</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d</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&lt; max))</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return </a:t>
            </a:r>
            <a:r>
              <a:rPr lang="en-US" sz="1400" i="1" dirty="0">
                <a:solidFill>
                  <a:srgbClr val="404040"/>
                </a:solidFill>
                <a:latin typeface="Consolas" panose="020B0609020204030204" pitchFamily="49" charset="0"/>
                <a:ea typeface="Times New Roman" panose="02020603050405020304" pitchFamily="18" charset="0"/>
                <a:cs typeface="Consolas" panose="020B0609020204030204" pitchFamily="49" charset="0"/>
              </a:rPr>
              <a:t>d</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6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public static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getInt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(String s,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min,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max){</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System.</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out</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.print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(s + "("+ min + "-" + max +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do{</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input.nextInt</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r>
              <a:rPr lang="en-US" sz="1400"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input.nextLine</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 while ((</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&lt; min) || (</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&gt; max));</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smtClean="0">
                <a:solidFill>
                  <a:srgbClr val="404040"/>
                </a:solidFill>
                <a:latin typeface="Consolas" panose="020B0609020204030204" pitchFamily="49" charset="0"/>
                <a:ea typeface="Times New Roman" panose="02020603050405020304" pitchFamily="18" charset="0"/>
                <a:cs typeface="Consolas" panose="020B0609020204030204" pitchFamily="49" charset="0"/>
              </a:rPr>
              <a:t>       return </a:t>
            </a:r>
            <a:r>
              <a:rPr lang="en-US" sz="1400" i="1" dirty="0" err="1">
                <a:solidFill>
                  <a:srgbClr val="404040"/>
                </a:solidFill>
                <a:latin typeface="Consolas" panose="020B0609020204030204" pitchFamily="49" charset="0"/>
                <a:ea typeface="Times New Roman" panose="02020603050405020304" pitchFamily="18" charset="0"/>
                <a:cs typeface="Consolas" panose="020B0609020204030204" pitchFamily="49" charset="0"/>
              </a:rPr>
              <a:t>i</a:t>
            </a: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   }</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dirty="0">
                <a:solidFill>
                  <a:srgbClr val="404040"/>
                </a:solidFill>
                <a:latin typeface="Consolas" panose="020B0609020204030204" pitchFamily="49" charset="0"/>
                <a:ea typeface="Times New Roman" panose="02020603050405020304" pitchFamily="18" charset="0"/>
                <a:cs typeface="Consolas" panose="020B0609020204030204" pitchFamily="49" charset="0"/>
              </a:rPr>
              <a:t>}</a:t>
            </a:r>
            <a:endParaRPr lang="en-US" sz="2000" dirty="0">
              <a:latin typeface="Times New Roman" panose="02020603050405020304" pitchFamily="18" charset="0"/>
              <a:ea typeface="Times New Roman" panose="02020603050405020304" pitchFamily="18" charset="0"/>
            </a:endParaRPr>
          </a:p>
          <a:p>
            <a:pPr marL="0" marR="0">
              <a:spcBef>
                <a:spcPts val="0"/>
              </a:spcBef>
              <a:spcAft>
                <a:spcPts val="0"/>
              </a:spcAft>
            </a:pPr>
            <a:r>
              <a:rPr lang="en-US" sz="1400" b="1" dirty="0">
                <a:solidFill>
                  <a:srgbClr val="000000"/>
                </a:solidFill>
                <a:effectLst/>
                <a:latin typeface="Consolas" panose="020B0609020204030204" pitchFamily="49" charset="0"/>
                <a:ea typeface="Times New Roman" panose="02020603050405020304" pitchFamily="18" charset="0"/>
                <a:cs typeface="Consolas" panose="020B0609020204030204" pitchFamily="49" charset="0"/>
              </a:rPr>
              <a:t> </a:t>
            </a:r>
            <a:endParaRPr lang="en-US" sz="14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000" dirty="0">
                <a:effectLst/>
                <a:latin typeface="Consolas" panose="020B0609020204030204" pitchFamily="49" charset="0"/>
                <a:ea typeface="Times New Roman" panose="02020603050405020304" pitchFamily="18" charset="0"/>
                <a:cs typeface="Consolas" panose="020B0609020204030204" pitchFamily="49" charset="0"/>
              </a:rPr>
              <a:t> </a:t>
            </a:r>
            <a:endParaRPr lang="en-US"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n-US" sz="1200" dirty="0">
                <a:effectLst/>
                <a:latin typeface="Times New Roman" panose="02020603050405020304" pitchFamily="18" charset="0"/>
                <a:ea typeface="Times New Roman" panose="02020603050405020304" pitchFamily="18" charset="0"/>
              </a:rPr>
              <a:t> </a:t>
            </a:r>
          </a:p>
        </p:txBody>
      </p:sp>
      <p:sp>
        <p:nvSpPr>
          <p:cNvPr id="26" name="Date Placeholder 3"/>
          <p:cNvSpPr>
            <a:spLocks noGrp="1"/>
          </p:cNvSpPr>
          <p:nvPr>
            <p:ph type="dt" sz="half" idx="10"/>
          </p:nvPr>
        </p:nvSpPr>
        <p:spPr>
          <a:xfrm>
            <a:off x="1371600" y="6545263"/>
            <a:ext cx="2133600" cy="220662"/>
          </a:xfrm>
        </p:spPr>
        <p:txBody>
          <a:bodyPr/>
          <a:lstStyle/>
          <a:p>
            <a:pPr>
              <a:defRPr/>
            </a:pPr>
            <a:r>
              <a:rPr lang="en-US" dirty="0" smtClean="0"/>
              <a:t>November 9, 2016</a:t>
            </a:r>
            <a:endParaRPr lang="en-CA" dirty="0"/>
          </a:p>
        </p:txBody>
      </p:sp>
      <p:sp>
        <p:nvSpPr>
          <p:cNvPr id="27" name="Footer Placeholder 4"/>
          <p:cNvSpPr>
            <a:spLocks noGrp="1"/>
          </p:cNvSpPr>
          <p:nvPr>
            <p:ph type="ftr" sz="quarter" idx="11"/>
          </p:nvPr>
        </p:nvSpPr>
        <p:spPr>
          <a:xfrm>
            <a:off x="1371600" y="6218238"/>
            <a:ext cx="2895600" cy="215900"/>
          </a:xfrm>
        </p:spPr>
        <p:txBody>
          <a:bodyPr/>
          <a:lstStyle/>
          <a:p>
            <a:pPr>
              <a:defRPr/>
            </a:pPr>
            <a:r>
              <a:rPr lang="en-CA" dirty="0" smtClean="0"/>
              <a:t>Midterm Answers</a:t>
            </a:r>
            <a:endParaRPr lang="en-CA" dirty="0"/>
          </a:p>
        </p:txBody>
      </p:sp>
      <p:grpSp>
        <p:nvGrpSpPr>
          <p:cNvPr id="24" name="Group 23"/>
          <p:cNvGrpSpPr/>
          <p:nvPr/>
        </p:nvGrpSpPr>
        <p:grpSpPr>
          <a:xfrm>
            <a:off x="2819400" y="269087"/>
            <a:ext cx="6251005" cy="2281958"/>
            <a:chOff x="2813961" y="1873627"/>
            <a:chExt cx="6251005" cy="2281958"/>
          </a:xfrm>
        </p:grpSpPr>
        <p:grpSp>
          <p:nvGrpSpPr>
            <p:cNvPr id="25" name="Group 24"/>
            <p:cNvGrpSpPr/>
            <p:nvPr/>
          </p:nvGrpSpPr>
          <p:grpSpPr>
            <a:xfrm>
              <a:off x="2813961" y="1873627"/>
              <a:ext cx="366076" cy="288032"/>
              <a:chOff x="3031246" y="-385132"/>
              <a:chExt cx="366076" cy="288032"/>
            </a:xfrm>
          </p:grpSpPr>
          <p:sp>
            <p:nvSpPr>
              <p:cNvPr id="31" name="Oval 30"/>
              <p:cNvSpPr/>
              <p:nvPr/>
            </p:nvSpPr>
            <p:spPr>
              <a:xfrm>
                <a:off x="3088167" y="-38513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p:cNvSpPr txBox="1"/>
              <p:nvPr/>
            </p:nvSpPr>
            <p:spPr>
              <a:xfrm>
                <a:off x="3031246" y="-385132"/>
                <a:ext cx="366076" cy="276999"/>
              </a:xfrm>
              <a:prstGeom prst="rect">
                <a:avLst/>
              </a:prstGeom>
              <a:noFill/>
            </p:spPr>
            <p:txBody>
              <a:bodyPr wrap="square" rtlCol="0">
                <a:spAutoFit/>
              </a:bodyPr>
              <a:lstStyle/>
              <a:p>
                <a:r>
                  <a:rPr lang="en-US" sz="1200" b="1" dirty="0" smtClean="0"/>
                  <a:t>18</a:t>
                </a:r>
                <a:endParaRPr lang="en-US" sz="1200" b="1" dirty="0"/>
              </a:p>
            </p:txBody>
          </p:sp>
        </p:grpSp>
        <p:grpSp>
          <p:nvGrpSpPr>
            <p:cNvPr id="28" name="Group 27"/>
            <p:cNvGrpSpPr/>
            <p:nvPr/>
          </p:nvGrpSpPr>
          <p:grpSpPr>
            <a:xfrm>
              <a:off x="5280137" y="3324588"/>
              <a:ext cx="3784829" cy="830997"/>
              <a:chOff x="2409104" y="1059692"/>
              <a:chExt cx="3784829" cy="830997"/>
            </a:xfrm>
          </p:grpSpPr>
          <p:sp>
            <p:nvSpPr>
              <p:cNvPr id="29" name="TextBox 28"/>
              <p:cNvSpPr txBox="1"/>
              <p:nvPr/>
            </p:nvSpPr>
            <p:spPr>
              <a:xfrm>
                <a:off x="2409104" y="1059692"/>
                <a:ext cx="3784829" cy="830997"/>
              </a:xfrm>
              <a:prstGeom prst="rect">
                <a:avLst/>
              </a:prstGeom>
              <a:solidFill>
                <a:schemeClr val="bg1"/>
              </a:solidFill>
              <a:ln>
                <a:solidFill>
                  <a:srgbClr val="000000"/>
                </a:solidFill>
              </a:ln>
            </p:spPr>
            <p:txBody>
              <a:bodyPr wrap="square" rtlCol="0">
                <a:spAutoFit/>
              </a:bodyPr>
              <a:lstStyle/>
              <a:p>
                <a:r>
                  <a:rPr lang="en-US" sz="1200" b="1" dirty="0" smtClean="0"/>
                  <a:t>18    </a:t>
                </a:r>
                <a:r>
                  <a:rPr lang="en-US" sz="1600" dirty="0" smtClean="0">
                    <a:latin typeface="+mn-lt"/>
                  </a:rPr>
                  <a:t>Missing </a:t>
                </a:r>
                <a:r>
                  <a:rPr lang="en-US" sz="1600" dirty="0" err="1" smtClean="0">
                    <a:latin typeface="Courier New" panose="02070309020205020404" pitchFamily="49" charset="0"/>
                    <a:cs typeface="Courier New" panose="02070309020205020404" pitchFamily="49" charset="0"/>
                  </a:rPr>
                  <a:t>import.util.Scanner</a:t>
                </a:r>
                <a:r>
                  <a:rPr lang="en-US" sz="1600" dirty="0" smtClean="0">
                    <a:latin typeface="Courier New" panose="02070309020205020404" pitchFamily="49" charset="0"/>
                    <a:cs typeface="Courier New" panose="02070309020205020404" pitchFamily="49" charset="0"/>
                  </a:rPr>
                  <a:t>; </a:t>
                </a:r>
                <a:r>
                  <a:rPr lang="en-US" sz="1600" dirty="0" smtClean="0">
                    <a:latin typeface="+mn-lt"/>
                  </a:rPr>
                  <a:t>(It appear in </a:t>
                </a:r>
                <a:r>
                  <a:rPr lang="en-US" sz="1600" dirty="0" err="1" smtClean="0">
                    <a:latin typeface="Courier New" panose="02070309020205020404" pitchFamily="49" charset="0"/>
                    <a:cs typeface="Courier New" panose="02070309020205020404" pitchFamily="49" charset="0"/>
                  </a:rPr>
                  <a:t>TestScanner</a:t>
                </a:r>
                <a:r>
                  <a:rPr lang="en-US" sz="1600" dirty="0" smtClean="0">
                    <a:latin typeface="+mn-lt"/>
                  </a:rPr>
                  <a:t>, where it isn’t used; that declaration needs to be here)</a:t>
                </a:r>
                <a:endParaRPr lang="en-US" sz="1600" dirty="0">
                  <a:latin typeface="+mn-lt"/>
                </a:endParaRPr>
              </a:p>
            </p:txBody>
          </p:sp>
          <p:sp>
            <p:nvSpPr>
              <p:cNvPr id="30" name="Oval 29"/>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3" name="Group 32"/>
          <p:cNvGrpSpPr/>
          <p:nvPr/>
        </p:nvGrpSpPr>
        <p:grpSpPr>
          <a:xfrm>
            <a:off x="3203375" y="264858"/>
            <a:ext cx="5867030" cy="4087560"/>
            <a:chOff x="2609410" y="68025"/>
            <a:chExt cx="5867030" cy="4087560"/>
          </a:xfrm>
        </p:grpSpPr>
        <p:grpSp>
          <p:nvGrpSpPr>
            <p:cNvPr id="34" name="Group 33"/>
            <p:cNvGrpSpPr/>
            <p:nvPr/>
          </p:nvGrpSpPr>
          <p:grpSpPr>
            <a:xfrm>
              <a:off x="2609410" y="68025"/>
              <a:ext cx="366076" cy="288032"/>
              <a:chOff x="2826695" y="-2190734"/>
              <a:chExt cx="366076" cy="288032"/>
            </a:xfrm>
          </p:grpSpPr>
          <p:sp>
            <p:nvSpPr>
              <p:cNvPr id="38" name="Oval 37"/>
              <p:cNvSpPr/>
              <p:nvPr/>
            </p:nvSpPr>
            <p:spPr>
              <a:xfrm>
                <a:off x="2865717" y="-2190734"/>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p:cNvSpPr txBox="1"/>
              <p:nvPr/>
            </p:nvSpPr>
            <p:spPr>
              <a:xfrm>
                <a:off x="2826695" y="-2179701"/>
                <a:ext cx="366076" cy="276999"/>
              </a:xfrm>
              <a:prstGeom prst="rect">
                <a:avLst/>
              </a:prstGeom>
              <a:noFill/>
            </p:spPr>
            <p:txBody>
              <a:bodyPr wrap="square" rtlCol="0">
                <a:spAutoFit/>
              </a:bodyPr>
              <a:lstStyle/>
              <a:p>
                <a:r>
                  <a:rPr lang="en-US" sz="1200" b="1" dirty="0" smtClean="0"/>
                  <a:t>19</a:t>
                </a:r>
                <a:endParaRPr lang="en-US" sz="1200" b="1" dirty="0"/>
              </a:p>
            </p:txBody>
          </p:sp>
        </p:grpSp>
        <p:grpSp>
          <p:nvGrpSpPr>
            <p:cNvPr id="35" name="Group 34"/>
            <p:cNvGrpSpPr/>
            <p:nvPr/>
          </p:nvGrpSpPr>
          <p:grpSpPr>
            <a:xfrm>
              <a:off x="5280137" y="3324588"/>
              <a:ext cx="3196303" cy="830997"/>
              <a:chOff x="2409104" y="1059692"/>
              <a:chExt cx="3196303" cy="830997"/>
            </a:xfrm>
          </p:grpSpPr>
          <p:sp>
            <p:nvSpPr>
              <p:cNvPr id="36" name="TextBox 35"/>
              <p:cNvSpPr txBox="1"/>
              <p:nvPr/>
            </p:nvSpPr>
            <p:spPr>
              <a:xfrm>
                <a:off x="2409104" y="1059692"/>
                <a:ext cx="3196303" cy="830997"/>
              </a:xfrm>
              <a:prstGeom prst="rect">
                <a:avLst/>
              </a:prstGeom>
              <a:solidFill>
                <a:schemeClr val="bg1"/>
              </a:solidFill>
              <a:ln>
                <a:solidFill>
                  <a:srgbClr val="000000"/>
                </a:solidFill>
              </a:ln>
            </p:spPr>
            <p:txBody>
              <a:bodyPr wrap="square" rtlCol="0">
                <a:spAutoFit/>
              </a:bodyPr>
              <a:lstStyle/>
              <a:p>
                <a:r>
                  <a:rPr lang="en-US" sz="1200" b="1" dirty="0" smtClean="0"/>
                  <a:t>19    </a:t>
                </a:r>
                <a:r>
                  <a:rPr lang="en-US" sz="1600" dirty="0" smtClean="0">
                    <a:latin typeface="Courier New" panose="02070309020205020404" pitchFamily="49" charset="0"/>
                    <a:cs typeface="Courier New" panose="02070309020205020404" pitchFamily="49" charset="0"/>
                  </a:rPr>
                  <a:t>input</a:t>
                </a:r>
                <a:r>
                  <a:rPr lang="en-US" sz="1600" dirty="0" smtClean="0">
                    <a:latin typeface="+mn-lt"/>
                  </a:rPr>
                  <a:t> </a:t>
                </a:r>
                <a:r>
                  <a:rPr lang="en-US" sz="1600" dirty="0">
                    <a:latin typeface="+mn-lt"/>
                  </a:rPr>
                  <a:t>needs to be </a:t>
                </a:r>
                <a:r>
                  <a:rPr lang="en-US" sz="1600" dirty="0" smtClean="0">
                    <a:latin typeface="Courier New" panose="02070309020205020404" pitchFamily="49" charset="0"/>
                    <a:cs typeface="Courier New" panose="02070309020205020404" pitchFamily="49" charset="0"/>
                  </a:rPr>
                  <a:t>static</a:t>
                </a:r>
                <a:r>
                  <a:rPr lang="en-US" sz="1600" dirty="0" smtClean="0">
                    <a:latin typeface="+mn-lt"/>
                  </a:rPr>
                  <a:t>, otherwise you can’t save the </a:t>
                </a:r>
                <a:r>
                  <a:rPr lang="en-US" sz="1600" dirty="0" smtClean="0">
                    <a:latin typeface="Courier New" panose="02070309020205020404" pitchFamily="49" charset="0"/>
                    <a:cs typeface="Courier New" panose="02070309020205020404" pitchFamily="49" charset="0"/>
                  </a:rPr>
                  <a:t>double</a:t>
                </a:r>
                <a:r>
                  <a:rPr lang="en-US" sz="1600" dirty="0" smtClean="0">
                    <a:latin typeface="+mn-lt"/>
                  </a:rPr>
                  <a:t> value returned to </a:t>
                </a:r>
                <a:r>
                  <a:rPr lang="en-US" sz="1600" dirty="0" smtClean="0">
                    <a:latin typeface="Courier New" panose="02070309020205020404" pitchFamily="49" charset="0"/>
                    <a:cs typeface="Courier New" panose="02070309020205020404" pitchFamily="49" charset="0"/>
                  </a:rPr>
                  <a:t>d.</a:t>
                </a:r>
                <a:endParaRPr lang="en-US" sz="1600" dirty="0">
                  <a:latin typeface="Courier New" panose="02070309020205020404" pitchFamily="49" charset="0"/>
                  <a:cs typeface="Courier New" panose="02070309020205020404" pitchFamily="49" charset="0"/>
                </a:endParaRPr>
              </a:p>
            </p:txBody>
          </p:sp>
          <p:sp>
            <p:nvSpPr>
              <p:cNvPr id="37" name="Oval 36"/>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0" name="Group 39"/>
          <p:cNvGrpSpPr/>
          <p:nvPr/>
        </p:nvGrpSpPr>
        <p:grpSpPr>
          <a:xfrm>
            <a:off x="4499992" y="2274046"/>
            <a:ext cx="2592289" cy="2639279"/>
            <a:chOff x="4526833" y="1040073"/>
            <a:chExt cx="2592289" cy="2639279"/>
          </a:xfrm>
        </p:grpSpPr>
        <p:grpSp>
          <p:nvGrpSpPr>
            <p:cNvPr id="41" name="Group 40"/>
            <p:cNvGrpSpPr/>
            <p:nvPr/>
          </p:nvGrpSpPr>
          <p:grpSpPr>
            <a:xfrm>
              <a:off x="4526833" y="1040073"/>
              <a:ext cx="366076" cy="288032"/>
              <a:chOff x="4744118" y="-1218686"/>
              <a:chExt cx="366076" cy="288032"/>
            </a:xfrm>
          </p:grpSpPr>
          <p:sp>
            <p:nvSpPr>
              <p:cNvPr id="45" name="Oval 44"/>
              <p:cNvSpPr/>
              <p:nvPr/>
            </p:nvSpPr>
            <p:spPr>
              <a:xfrm>
                <a:off x="4756473" y="-1218686"/>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4744118" y="-1218686"/>
                <a:ext cx="366076" cy="276999"/>
              </a:xfrm>
              <a:prstGeom prst="rect">
                <a:avLst/>
              </a:prstGeom>
              <a:noFill/>
            </p:spPr>
            <p:txBody>
              <a:bodyPr wrap="square" rtlCol="0">
                <a:spAutoFit/>
              </a:bodyPr>
              <a:lstStyle/>
              <a:p>
                <a:r>
                  <a:rPr lang="en-US" sz="1200" b="1" dirty="0" smtClean="0"/>
                  <a:t>20</a:t>
                </a:r>
                <a:endParaRPr lang="en-US" sz="1200" b="1" dirty="0"/>
              </a:p>
            </p:txBody>
          </p:sp>
        </p:grpSp>
        <p:grpSp>
          <p:nvGrpSpPr>
            <p:cNvPr id="42" name="Group 41"/>
            <p:cNvGrpSpPr/>
            <p:nvPr/>
          </p:nvGrpSpPr>
          <p:grpSpPr>
            <a:xfrm>
              <a:off x="5280138" y="3340798"/>
              <a:ext cx="1838984" cy="338554"/>
              <a:chOff x="2409105" y="1075902"/>
              <a:chExt cx="1838984" cy="338554"/>
            </a:xfrm>
          </p:grpSpPr>
          <p:sp>
            <p:nvSpPr>
              <p:cNvPr id="43" name="TextBox 42"/>
              <p:cNvSpPr txBox="1"/>
              <p:nvPr/>
            </p:nvSpPr>
            <p:spPr>
              <a:xfrm>
                <a:off x="2409105" y="1075902"/>
                <a:ext cx="1838984" cy="338554"/>
              </a:xfrm>
              <a:prstGeom prst="rect">
                <a:avLst/>
              </a:prstGeom>
              <a:solidFill>
                <a:schemeClr val="bg1"/>
              </a:solidFill>
              <a:ln>
                <a:solidFill>
                  <a:srgbClr val="000000"/>
                </a:solidFill>
              </a:ln>
            </p:spPr>
            <p:txBody>
              <a:bodyPr wrap="square" rtlCol="0">
                <a:spAutoFit/>
              </a:bodyPr>
              <a:lstStyle/>
              <a:p>
                <a:r>
                  <a:rPr lang="en-US" sz="1200" b="1" dirty="0" smtClean="0"/>
                  <a:t>20    </a:t>
                </a:r>
                <a:r>
                  <a:rPr lang="en-US" sz="1600" dirty="0" smtClean="0">
                    <a:latin typeface="+mn-lt"/>
                  </a:rPr>
                  <a:t>Missing </a:t>
                </a:r>
                <a:r>
                  <a:rPr lang="en-US" sz="1600" dirty="0" smtClean="0">
                    <a:latin typeface="Courier New" panose="02070309020205020404" pitchFamily="49" charset="0"/>
                    <a:cs typeface="Courier New" panose="02070309020205020404" pitchFamily="49" charset="0"/>
                  </a:rPr>
                  <a:t>;</a:t>
                </a:r>
                <a:endParaRPr lang="en-US" sz="1600" dirty="0">
                  <a:latin typeface="+mn-lt"/>
                </a:endParaRPr>
              </a:p>
            </p:txBody>
          </p:sp>
          <p:sp>
            <p:nvSpPr>
              <p:cNvPr id="44" name="Oval 43"/>
              <p:cNvSpPr/>
              <p:nvPr/>
            </p:nvSpPr>
            <p:spPr>
              <a:xfrm>
                <a:off x="2447625" y="1075902"/>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47" name="Group 46"/>
          <p:cNvGrpSpPr/>
          <p:nvPr/>
        </p:nvGrpSpPr>
        <p:grpSpPr>
          <a:xfrm>
            <a:off x="3134846" y="2522323"/>
            <a:ext cx="5762865" cy="3450655"/>
            <a:chOff x="3798527" y="951022"/>
            <a:chExt cx="5762865" cy="3450655"/>
          </a:xfrm>
        </p:grpSpPr>
        <p:grpSp>
          <p:nvGrpSpPr>
            <p:cNvPr id="48" name="Group 47"/>
            <p:cNvGrpSpPr/>
            <p:nvPr/>
          </p:nvGrpSpPr>
          <p:grpSpPr>
            <a:xfrm>
              <a:off x="3888387" y="951022"/>
              <a:ext cx="366076" cy="298111"/>
              <a:chOff x="4105672" y="-1307737"/>
              <a:chExt cx="366076" cy="298111"/>
            </a:xfrm>
          </p:grpSpPr>
          <p:sp>
            <p:nvSpPr>
              <p:cNvPr id="52" name="Oval 51"/>
              <p:cNvSpPr/>
              <p:nvPr/>
            </p:nvSpPr>
            <p:spPr>
              <a:xfrm>
                <a:off x="4105672" y="-1297658"/>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p:cNvSpPr txBox="1"/>
              <p:nvPr/>
            </p:nvSpPr>
            <p:spPr>
              <a:xfrm>
                <a:off x="4105672" y="-1307737"/>
                <a:ext cx="366076" cy="276999"/>
              </a:xfrm>
              <a:prstGeom prst="rect">
                <a:avLst/>
              </a:prstGeom>
              <a:noFill/>
            </p:spPr>
            <p:txBody>
              <a:bodyPr wrap="square" rtlCol="0">
                <a:spAutoFit/>
              </a:bodyPr>
              <a:lstStyle/>
              <a:p>
                <a:r>
                  <a:rPr lang="en-US" sz="1200" b="1" dirty="0" smtClean="0"/>
                  <a:t>21</a:t>
                </a:r>
                <a:endParaRPr lang="en-US" sz="1200" b="1" dirty="0"/>
              </a:p>
            </p:txBody>
          </p:sp>
        </p:grpSp>
        <p:grpSp>
          <p:nvGrpSpPr>
            <p:cNvPr id="49" name="Group 48"/>
            <p:cNvGrpSpPr/>
            <p:nvPr/>
          </p:nvGrpSpPr>
          <p:grpSpPr>
            <a:xfrm>
              <a:off x="3798527" y="3570680"/>
              <a:ext cx="5762865" cy="830997"/>
              <a:chOff x="927494" y="1305784"/>
              <a:chExt cx="5762865" cy="830997"/>
            </a:xfrm>
          </p:grpSpPr>
          <p:sp>
            <p:nvSpPr>
              <p:cNvPr id="50" name="TextBox 49"/>
              <p:cNvSpPr txBox="1"/>
              <p:nvPr/>
            </p:nvSpPr>
            <p:spPr>
              <a:xfrm>
                <a:off x="927494" y="1305784"/>
                <a:ext cx="5762865" cy="830997"/>
              </a:xfrm>
              <a:prstGeom prst="rect">
                <a:avLst/>
              </a:prstGeom>
              <a:solidFill>
                <a:schemeClr val="bg1"/>
              </a:solidFill>
              <a:ln>
                <a:solidFill>
                  <a:srgbClr val="000000"/>
                </a:solidFill>
              </a:ln>
            </p:spPr>
            <p:txBody>
              <a:bodyPr wrap="square" rtlCol="0">
                <a:spAutoFit/>
              </a:bodyPr>
              <a:lstStyle/>
              <a:p>
                <a:r>
                  <a:rPr lang="en-US" sz="1200" b="1" dirty="0" smtClean="0"/>
                  <a:t>21    </a:t>
                </a:r>
                <a:r>
                  <a:rPr lang="en-US" sz="1600" dirty="0" smtClean="0">
                    <a:latin typeface="+mn-lt"/>
                  </a:rPr>
                  <a:t>Logic is backwards; you should keep looping while the input value is </a:t>
                </a:r>
                <a:r>
                  <a:rPr lang="en-US" sz="1600" i="1" dirty="0" smtClean="0">
                    <a:latin typeface="+mn-lt"/>
                  </a:rPr>
                  <a:t>less than </a:t>
                </a:r>
                <a:r>
                  <a:rPr lang="en-US" sz="1600" dirty="0" smtClean="0">
                    <a:latin typeface="+mn-lt"/>
                  </a:rPr>
                  <a:t>the minimum allowed or </a:t>
                </a:r>
                <a:r>
                  <a:rPr lang="en-US" sz="1600" i="1" dirty="0" smtClean="0">
                    <a:latin typeface="+mn-lt"/>
                  </a:rPr>
                  <a:t>greater than </a:t>
                </a:r>
                <a:r>
                  <a:rPr lang="en-US" sz="1600" dirty="0" smtClean="0">
                    <a:latin typeface="+mn-lt"/>
                  </a:rPr>
                  <a:t>the maximum allowed.  Either change &gt; &lt; to &lt; &gt;, or change || to &amp;&amp;</a:t>
                </a:r>
                <a:endParaRPr lang="en-US" sz="1600" dirty="0">
                  <a:latin typeface="+mn-lt"/>
                </a:endParaRPr>
              </a:p>
            </p:txBody>
          </p:sp>
          <p:sp>
            <p:nvSpPr>
              <p:cNvPr id="51" name="Oval 50"/>
              <p:cNvSpPr/>
              <p:nvPr/>
            </p:nvSpPr>
            <p:spPr>
              <a:xfrm>
                <a:off x="959919" y="1323977"/>
                <a:ext cx="288032" cy="288032"/>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486098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Algonquin College">
      <a:dk1>
        <a:sysClr val="windowText" lastClr="000000"/>
      </a:dk1>
      <a:lt1>
        <a:sysClr val="window" lastClr="FFFFFF"/>
      </a:lt1>
      <a:dk2>
        <a:srgbClr val="00673E"/>
      </a:dk2>
      <a:lt2>
        <a:srgbClr val="A0C93C"/>
      </a:lt2>
      <a:accent1>
        <a:srgbClr val="00675A"/>
      </a:accent1>
      <a:accent2>
        <a:srgbClr val="009AA6"/>
      </a:accent2>
      <a:accent3>
        <a:srgbClr val="007096"/>
      </a:accent3>
      <a:accent4>
        <a:srgbClr val="EAAB00"/>
      </a:accent4>
      <a:accent5>
        <a:srgbClr val="63666A"/>
      </a:accent5>
      <a:accent6>
        <a:srgbClr val="63666A"/>
      </a:accent6>
      <a:hlink>
        <a:srgbClr val="009AA6"/>
      </a:hlink>
      <a:folHlink>
        <a:srgbClr val="63666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8800</TotalTime>
  <Words>2393</Words>
  <Application>Microsoft Office PowerPoint</Application>
  <PresentationFormat>On-screen Show (4:3)</PresentationFormat>
  <Paragraphs>490</Paragraphs>
  <Slides>20</Slides>
  <Notes>3</Notes>
  <HiddenSlides>0</HiddenSlides>
  <MMClips>0</MMClips>
  <ScaleCrop>false</ScaleCrop>
  <HeadingPairs>
    <vt:vector size="8" baseType="variant">
      <vt:variant>
        <vt:lpstr>Fonts Used</vt:lpstr>
      </vt:variant>
      <vt:variant>
        <vt:i4>6</vt:i4>
      </vt:variant>
      <vt:variant>
        <vt:lpstr>Theme</vt:lpstr>
      </vt:variant>
      <vt:variant>
        <vt:i4>2</vt:i4>
      </vt:variant>
      <vt:variant>
        <vt:lpstr>Embedded OLE Servers</vt:lpstr>
      </vt:variant>
      <vt:variant>
        <vt:i4>1</vt:i4>
      </vt:variant>
      <vt:variant>
        <vt:lpstr>Slide Titles</vt:lpstr>
      </vt:variant>
      <vt:variant>
        <vt:i4>20</vt:i4>
      </vt:variant>
    </vt:vector>
  </HeadingPairs>
  <TitlesOfParts>
    <vt:vector size="29" baseType="lpstr">
      <vt:lpstr>Arial</vt:lpstr>
      <vt:lpstr>Calibri</vt:lpstr>
      <vt:lpstr>Consolas</vt:lpstr>
      <vt:lpstr>Courier New</vt:lpstr>
      <vt:lpstr>Times New Roman</vt:lpstr>
      <vt:lpstr>Wingdings</vt:lpstr>
      <vt:lpstr>Office Theme</vt:lpstr>
      <vt:lpstr>Custom Design</vt:lpstr>
      <vt:lpstr>Document</vt:lpstr>
      <vt:lpstr>Exam A – Solutions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Algonquin College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Shawn McBride</dc:creator>
  <cp:lastModifiedBy>Parth Chauhan</cp:lastModifiedBy>
  <cp:revision>401</cp:revision>
  <cp:lastPrinted>1601-01-01T00:00:00Z</cp:lastPrinted>
  <dcterms:created xsi:type="dcterms:W3CDTF">2000-10-05T13:47:11Z</dcterms:created>
  <dcterms:modified xsi:type="dcterms:W3CDTF">2016-12-12T16:52:56Z</dcterms:modified>
</cp:coreProperties>
</file>