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6" r:id="rId4"/>
    <p:sldId id="259" r:id="rId5"/>
    <p:sldId id="273" r:id="rId6"/>
    <p:sldId id="274" r:id="rId7"/>
    <p:sldId id="275" r:id="rId8"/>
    <p:sldId id="277" r:id="rId9"/>
    <p:sldId id="276" r:id="rId10"/>
    <p:sldId id="278" r:id="rId11"/>
    <p:sldId id="257" r:id="rId12"/>
    <p:sldId id="260" r:id="rId13"/>
    <p:sldId id="261" r:id="rId14"/>
    <p:sldId id="262" r:id="rId15"/>
    <p:sldId id="263" r:id="rId16"/>
    <p:sldId id="264" r:id="rId17"/>
    <p:sldId id="265" r:id="rId18"/>
    <p:sldId id="267" r:id="rId19"/>
    <p:sldId id="268" r:id="rId20"/>
    <p:sldId id="269" r:id="rId21"/>
    <p:sldId id="270" r:id="rId22"/>
    <p:sldId id="272" r:id="rId23"/>
    <p:sldId id="271" r:id="rId24"/>
    <p:sldId id="279" r:id="rId25"/>
    <p:sldId id="280" r:id="rId26"/>
    <p:sldId id="283" r:id="rId27"/>
    <p:sldId id="281" r:id="rId28"/>
    <p:sldId id="282" r:id="rId29"/>
    <p:sldId id="284" r:id="rId30"/>
    <p:sldId id="285" r:id="rId31"/>
    <p:sldId id="286" r:id="rId32"/>
    <p:sldId id="288" r:id="rId33"/>
    <p:sldId id="289" r:id="rId34"/>
    <p:sldId id="290" r:id="rId35"/>
    <p:sldId id="291" r:id="rId36"/>
    <p:sldId id="292" r:id="rId37"/>
    <p:sldId id="293" r:id="rId38"/>
    <p:sldId id="294" r:id="rId39"/>
    <p:sldId id="295" r:id="rId40"/>
    <p:sldId id="296" r:id="rId41"/>
    <p:sldId id="297" r:id="rId42"/>
    <p:sldId id="328" r:id="rId43"/>
    <p:sldId id="329" r:id="rId44"/>
    <p:sldId id="330" r:id="rId45"/>
    <p:sldId id="287" r:id="rId46"/>
    <p:sldId id="298" r:id="rId47"/>
    <p:sldId id="299" r:id="rId48"/>
    <p:sldId id="300" r:id="rId49"/>
    <p:sldId id="301" r:id="rId50"/>
    <p:sldId id="302" r:id="rId51"/>
    <p:sldId id="315" r:id="rId52"/>
    <p:sldId id="316" r:id="rId53"/>
    <p:sldId id="317" r:id="rId54"/>
    <p:sldId id="318" r:id="rId55"/>
    <p:sldId id="319" r:id="rId56"/>
    <p:sldId id="331" r:id="rId57"/>
    <p:sldId id="332" r:id="rId58"/>
    <p:sldId id="333" r:id="rId59"/>
    <p:sldId id="334" r:id="rId60"/>
    <p:sldId id="335" r:id="rId61"/>
    <p:sldId id="336" r:id="rId62"/>
    <p:sldId id="337" r:id="rId63"/>
    <p:sldId id="338" r:id="rId64"/>
    <p:sldId id="339" r:id="rId65"/>
    <p:sldId id="340" r:id="rId66"/>
    <p:sldId id="341" r:id="rId67"/>
    <p:sldId id="342" r:id="rId68"/>
    <p:sldId id="343" r:id="rId69"/>
    <p:sldId id="314" r:id="rId70"/>
    <p:sldId id="303" r:id="rId71"/>
    <p:sldId id="304" r:id="rId72"/>
    <p:sldId id="305" r:id="rId73"/>
    <p:sldId id="309" r:id="rId74"/>
    <p:sldId id="310" r:id="rId75"/>
    <p:sldId id="311" r:id="rId76"/>
    <p:sldId id="312" r:id="rId77"/>
    <p:sldId id="313" r:id="rId78"/>
    <p:sldId id="307" r:id="rId79"/>
    <p:sldId id="344" r:id="rId80"/>
    <p:sldId id="308" r:id="rId81"/>
    <p:sldId id="320" r:id="rId82"/>
    <p:sldId id="321" r:id="rId83"/>
    <p:sldId id="322" r:id="rId84"/>
    <p:sldId id="345" r:id="rId85"/>
    <p:sldId id="323" r:id="rId86"/>
    <p:sldId id="324" r:id="rId87"/>
    <p:sldId id="325" r:id="rId88"/>
    <p:sldId id="346" r:id="rId89"/>
    <p:sldId id="347" r:id="rId90"/>
    <p:sldId id="348" r:id="rId91"/>
    <p:sldId id="349" r:id="rId92"/>
    <p:sldId id="350" r:id="rId93"/>
    <p:sldId id="351" r:id="rId94"/>
    <p:sldId id="352" r:id="rId95"/>
    <p:sldId id="353" r:id="rId96"/>
    <p:sldId id="354" r:id="rId97"/>
    <p:sldId id="355" r:id="rId98"/>
    <p:sldId id="327" r:id="rId99"/>
    <p:sldId id="356" r:id="rId100"/>
    <p:sldId id="357" r:id="rId101"/>
    <p:sldId id="358" r:id="rId102"/>
    <p:sldId id="359" r:id="rId103"/>
    <p:sldId id="360" r:id="rId104"/>
    <p:sldId id="361" r:id="rId105"/>
    <p:sldId id="362" r:id="rId106"/>
    <p:sldId id="363" r:id="rId107"/>
    <p:sldId id="364" r:id="rId108"/>
    <p:sldId id="365" r:id="rId109"/>
    <p:sldId id="366" r:id="rId110"/>
    <p:sldId id="367" r:id="rId111"/>
    <p:sldId id="368" r:id="rId112"/>
    <p:sldId id="369" r:id="rId113"/>
    <p:sldId id="370" r:id="rId114"/>
    <p:sldId id="371" r:id="rId115"/>
    <p:sldId id="372" r:id="rId116"/>
    <p:sldId id="373" r:id="rId117"/>
    <p:sldId id="374" r:id="rId118"/>
    <p:sldId id="375" r:id="rId119"/>
    <p:sldId id="376" r:id="rId120"/>
    <p:sldId id="377" r:id="rId121"/>
    <p:sldId id="378" r:id="rId122"/>
    <p:sldId id="379" r:id="rId123"/>
    <p:sldId id="380" r:id="rId124"/>
    <p:sldId id="381" r:id="rId125"/>
    <p:sldId id="382" r:id="rId126"/>
    <p:sldId id="383" r:id="rId127"/>
    <p:sldId id="384" r:id="rId128"/>
    <p:sldId id="385" r:id="rId129"/>
    <p:sldId id="386" r:id="rId130"/>
    <p:sldId id="387" r:id="rId131"/>
    <p:sldId id="388" r:id="rId132"/>
    <p:sldId id="389" r:id="rId133"/>
    <p:sldId id="390" r:id="rId134"/>
    <p:sldId id="391" r:id="rId135"/>
    <p:sldId id="392" r:id="rId136"/>
    <p:sldId id="393" r:id="rId137"/>
    <p:sldId id="400" r:id="rId138"/>
    <p:sldId id="396" r:id="rId139"/>
    <p:sldId id="397" r:id="rId140"/>
    <p:sldId id="398" r:id="rId141"/>
    <p:sldId id="399" r:id="rId142"/>
    <p:sldId id="394" r:id="rId143"/>
    <p:sldId id="395" r:id="rId144"/>
    <p:sldId id="401" r:id="rId145"/>
    <p:sldId id="402" r:id="rId146"/>
    <p:sldId id="403" r:id="rId147"/>
    <p:sldId id="404" r:id="rId148"/>
    <p:sldId id="405" r:id="rId149"/>
    <p:sldId id="415" r:id="rId150"/>
    <p:sldId id="458" r:id="rId151"/>
    <p:sldId id="459" r:id="rId152"/>
    <p:sldId id="460" r:id="rId153"/>
    <p:sldId id="461" r:id="rId154"/>
    <p:sldId id="462" r:id="rId155"/>
    <p:sldId id="463" r:id="rId156"/>
    <p:sldId id="406" r:id="rId157"/>
    <p:sldId id="407" r:id="rId158"/>
    <p:sldId id="408" r:id="rId159"/>
    <p:sldId id="409" r:id="rId160"/>
    <p:sldId id="410" r:id="rId161"/>
    <p:sldId id="411" r:id="rId162"/>
    <p:sldId id="412" r:id="rId163"/>
    <p:sldId id="416" r:id="rId164"/>
    <p:sldId id="417" r:id="rId165"/>
    <p:sldId id="418" r:id="rId166"/>
    <p:sldId id="419" r:id="rId167"/>
    <p:sldId id="420" r:id="rId168"/>
    <p:sldId id="421" r:id="rId169"/>
    <p:sldId id="422" r:id="rId170"/>
    <p:sldId id="423" r:id="rId171"/>
    <p:sldId id="424" r:id="rId172"/>
    <p:sldId id="425" r:id="rId173"/>
    <p:sldId id="426" r:id="rId174"/>
    <p:sldId id="427" r:id="rId175"/>
    <p:sldId id="428" r:id="rId176"/>
    <p:sldId id="429" r:id="rId177"/>
    <p:sldId id="430" r:id="rId178"/>
    <p:sldId id="431" r:id="rId179"/>
    <p:sldId id="432" r:id="rId180"/>
    <p:sldId id="433" r:id="rId181"/>
    <p:sldId id="434" r:id="rId182"/>
    <p:sldId id="435" r:id="rId183"/>
    <p:sldId id="436" r:id="rId184"/>
    <p:sldId id="437" r:id="rId185"/>
    <p:sldId id="438" r:id="rId186"/>
    <p:sldId id="439" r:id="rId187"/>
    <p:sldId id="440" r:id="rId188"/>
    <p:sldId id="441" r:id="rId189"/>
    <p:sldId id="442" r:id="rId190"/>
    <p:sldId id="443" r:id="rId191"/>
    <p:sldId id="444" r:id="rId192"/>
    <p:sldId id="445" r:id="rId193"/>
    <p:sldId id="447" r:id="rId194"/>
    <p:sldId id="448" r:id="rId195"/>
    <p:sldId id="449" r:id="rId196"/>
    <p:sldId id="450" r:id="rId197"/>
    <p:sldId id="451" r:id="rId198"/>
    <p:sldId id="452" r:id="rId199"/>
    <p:sldId id="464" r:id="rId200"/>
    <p:sldId id="465" r:id="rId201"/>
    <p:sldId id="467" r:id="rId202"/>
    <p:sldId id="466" r:id="rId20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66" autoAdjust="0"/>
    <p:restoredTop sz="94660"/>
  </p:normalViewPr>
  <p:slideViewPr>
    <p:cSldViewPr snapToGrid="0">
      <p:cViewPr>
        <p:scale>
          <a:sx n="78" d="100"/>
          <a:sy n="78" d="100"/>
        </p:scale>
        <p:origin x="6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theme" Target="theme/theme1.xml"/><Relationship Id="rId201" Type="http://schemas.openxmlformats.org/officeDocument/2006/relationships/slide" Target="slides/slide200.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190" Type="http://schemas.openxmlformats.org/officeDocument/2006/relationships/slide" Target="slides/slide189.xml"/><Relationship Id="rId204"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354514AE-2A1E-4575-AA7C-C9DE496D9A7C}" type="datetimeFigureOut">
              <a:rPr lang="en-CA" smtClean="0"/>
              <a:t>2015-12-09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3719722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54514AE-2A1E-4575-AA7C-C9DE496D9A7C}" type="datetimeFigureOut">
              <a:rPr lang="en-CA" smtClean="0"/>
              <a:t>2015-12-09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2594520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54514AE-2A1E-4575-AA7C-C9DE496D9A7C}" type="datetimeFigureOut">
              <a:rPr lang="en-CA" smtClean="0"/>
              <a:t>2015-12-09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3519916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54514AE-2A1E-4575-AA7C-C9DE496D9A7C}" type="datetimeFigureOut">
              <a:rPr lang="en-CA" smtClean="0"/>
              <a:t>2015-12-09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2304763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354514AE-2A1E-4575-AA7C-C9DE496D9A7C}" type="datetimeFigureOut">
              <a:rPr lang="en-CA" smtClean="0"/>
              <a:t>2015-12-09</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2730889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54514AE-2A1E-4575-AA7C-C9DE496D9A7C}" type="datetimeFigureOut">
              <a:rPr lang="en-CA" smtClean="0"/>
              <a:t>2015-12-09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134953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4514AE-2A1E-4575-AA7C-C9DE496D9A7C}" type="datetimeFigureOut">
              <a:rPr lang="en-CA" smtClean="0"/>
              <a:t>2015-12-09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1961310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54514AE-2A1E-4575-AA7C-C9DE496D9A7C}" type="datetimeFigureOut">
              <a:rPr lang="en-CA" smtClean="0"/>
              <a:t>2015-12-09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235355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54514AE-2A1E-4575-AA7C-C9DE496D9A7C}" type="datetimeFigureOut">
              <a:rPr lang="en-CA" smtClean="0"/>
              <a:t>2015-12-09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183504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54514AE-2A1E-4575-AA7C-C9DE496D9A7C}" type="datetimeFigureOut">
              <a:rPr lang="en-CA" smtClean="0"/>
              <a:t>2015-12-09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573253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54514AE-2A1E-4575-AA7C-C9DE496D9A7C}" type="datetimeFigureOut">
              <a:rPr lang="en-CA" smtClean="0"/>
              <a:t>2015-12-09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3C41892-20D8-4D53-8197-AF06EEE8B76E}" type="slidenum">
              <a:rPr lang="en-CA" smtClean="0"/>
              <a:t>‹#›</a:t>
            </a:fld>
            <a:endParaRPr lang="en-CA"/>
          </a:p>
        </p:txBody>
      </p:sp>
    </p:spTree>
    <p:extLst>
      <p:ext uri="{BB962C8B-B14F-4D97-AF65-F5344CB8AC3E}">
        <p14:creationId xmlns:p14="http://schemas.microsoft.com/office/powerpoint/2010/main" val="2381702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4514AE-2A1E-4575-AA7C-C9DE496D9A7C}" type="datetimeFigureOut">
              <a:rPr lang="en-CA" smtClean="0"/>
              <a:t>2015-12-09</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C41892-20D8-4D53-8197-AF06EEE8B76E}" type="slidenum">
              <a:rPr lang="en-CA" smtClean="0"/>
              <a:t>‹#›</a:t>
            </a:fld>
            <a:endParaRPr lang="en-CA"/>
          </a:p>
        </p:txBody>
      </p:sp>
    </p:spTree>
    <p:extLst>
      <p:ext uri="{BB962C8B-B14F-4D97-AF65-F5344CB8AC3E}">
        <p14:creationId xmlns:p14="http://schemas.microsoft.com/office/powerpoint/2010/main" val="2017345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BIOLOGY 201</a:t>
            </a:r>
            <a:endParaRPr lang="en-CA" dirty="0"/>
          </a:p>
        </p:txBody>
      </p:sp>
      <p:sp>
        <p:nvSpPr>
          <p:cNvPr id="3" name="Subtitle 2"/>
          <p:cNvSpPr>
            <a:spLocks noGrp="1"/>
          </p:cNvSpPr>
          <p:nvPr>
            <p:ph type="subTitle" idx="1"/>
          </p:nvPr>
        </p:nvSpPr>
        <p:spPr/>
        <p:txBody>
          <a:bodyPr/>
          <a:lstStyle/>
          <a:p>
            <a:r>
              <a:rPr lang="en-CA" dirty="0" smtClean="0"/>
              <a:t>After Midterm</a:t>
            </a:r>
            <a:endParaRPr lang="en-CA" dirty="0"/>
          </a:p>
        </p:txBody>
      </p:sp>
    </p:spTree>
    <p:extLst>
      <p:ext uri="{BB962C8B-B14F-4D97-AF65-F5344CB8AC3E}">
        <p14:creationId xmlns:p14="http://schemas.microsoft.com/office/powerpoint/2010/main" val="35749578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Evolution?</a:t>
            </a:r>
            <a:endParaRPr lang="en-CA" dirty="0"/>
          </a:p>
        </p:txBody>
      </p:sp>
      <p:sp>
        <p:nvSpPr>
          <p:cNvPr id="3" name="Content Placeholder 2"/>
          <p:cNvSpPr>
            <a:spLocks noGrp="1"/>
          </p:cNvSpPr>
          <p:nvPr>
            <p:ph idx="1"/>
          </p:nvPr>
        </p:nvSpPr>
        <p:spPr/>
        <p:txBody>
          <a:bodyPr/>
          <a:lstStyle/>
          <a:p>
            <a:r>
              <a:rPr lang="en-US" dirty="0"/>
              <a:t>An inheritable change from one generation to the next in characteristics of individuals in a </a:t>
            </a:r>
            <a:r>
              <a:rPr lang="en-US" dirty="0" smtClean="0"/>
              <a:t>population</a:t>
            </a:r>
          </a:p>
          <a:p>
            <a:r>
              <a:rPr lang="en-US" dirty="0"/>
              <a:t>change in allele frequency over time</a:t>
            </a:r>
            <a:endParaRPr lang="en-CA" dirty="0"/>
          </a:p>
          <a:p>
            <a:endParaRPr lang="en-CA" dirty="0"/>
          </a:p>
        </p:txBody>
      </p:sp>
    </p:spTree>
    <p:extLst>
      <p:ext uri="{BB962C8B-B14F-4D97-AF65-F5344CB8AC3E}">
        <p14:creationId xmlns:p14="http://schemas.microsoft.com/office/powerpoint/2010/main" val="1887078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Give an example of human evolution</a:t>
            </a:r>
            <a:endParaRPr lang="en-CA" dirty="0"/>
          </a:p>
        </p:txBody>
      </p:sp>
      <p:sp>
        <p:nvSpPr>
          <p:cNvPr id="3" name="Content Placeholder 2"/>
          <p:cNvSpPr>
            <a:spLocks noGrp="1"/>
          </p:cNvSpPr>
          <p:nvPr>
            <p:ph idx="1"/>
          </p:nvPr>
        </p:nvSpPr>
        <p:spPr/>
        <p:txBody>
          <a:bodyPr/>
          <a:lstStyle/>
          <a:p>
            <a:r>
              <a:rPr lang="en-US" dirty="0" smtClean="0"/>
              <a:t>New </a:t>
            </a:r>
            <a:r>
              <a:rPr lang="en-US" dirty="0"/>
              <a:t>world </a:t>
            </a:r>
            <a:r>
              <a:rPr lang="en-US" dirty="0" smtClean="0"/>
              <a:t>monkeys, old </a:t>
            </a:r>
            <a:r>
              <a:rPr lang="en-US" dirty="0"/>
              <a:t>world </a:t>
            </a:r>
            <a:r>
              <a:rPr lang="en-US" dirty="0" smtClean="0"/>
              <a:t>monkeys, gibbons</a:t>
            </a:r>
            <a:r>
              <a:rPr lang="en-US" dirty="0"/>
              <a:t>, humans, gorillas, </a:t>
            </a:r>
            <a:r>
              <a:rPr lang="en-US" dirty="0" smtClean="0"/>
              <a:t>bonobo, </a:t>
            </a:r>
            <a:r>
              <a:rPr lang="en-US" dirty="0" err="1" smtClean="0"/>
              <a:t>etc</a:t>
            </a:r>
            <a:endParaRPr lang="en-CA" dirty="0"/>
          </a:p>
        </p:txBody>
      </p:sp>
    </p:spTree>
    <p:extLst>
      <p:ext uri="{BB962C8B-B14F-4D97-AF65-F5344CB8AC3E}">
        <p14:creationId xmlns:p14="http://schemas.microsoft.com/office/powerpoint/2010/main" val="343222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Natural Selection?</a:t>
            </a:r>
            <a:endParaRPr lang="en-CA" dirty="0"/>
          </a:p>
        </p:txBody>
      </p:sp>
      <p:sp>
        <p:nvSpPr>
          <p:cNvPr id="3" name="Content Placeholder 2"/>
          <p:cNvSpPr>
            <a:spLocks noGrp="1"/>
          </p:cNvSpPr>
          <p:nvPr>
            <p:ph idx="1"/>
          </p:nvPr>
        </p:nvSpPr>
        <p:spPr/>
        <p:txBody>
          <a:bodyPr/>
          <a:lstStyle/>
          <a:p>
            <a:r>
              <a:rPr lang="en-US" dirty="0"/>
              <a:t>A functional association between individual traits and average reproductive </a:t>
            </a:r>
            <a:r>
              <a:rPr lang="en-US" dirty="0" smtClean="0"/>
              <a:t>success</a:t>
            </a:r>
          </a:p>
          <a:p>
            <a:r>
              <a:rPr lang="en-US" dirty="0"/>
              <a:t>Natural Selection is when organisms with certain characteristics tend to produce more offspring than other organisms in the same population</a:t>
            </a:r>
            <a:endParaRPr lang="en-CA" dirty="0"/>
          </a:p>
          <a:p>
            <a:endParaRPr lang="en-CA" dirty="0"/>
          </a:p>
          <a:p>
            <a:endParaRPr lang="en-CA" dirty="0"/>
          </a:p>
        </p:txBody>
      </p:sp>
    </p:spTree>
    <p:extLst>
      <p:ext uri="{BB962C8B-B14F-4D97-AF65-F5344CB8AC3E}">
        <p14:creationId xmlns:p14="http://schemas.microsoft.com/office/powerpoint/2010/main" val="3537857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t>
            </a:r>
            <a:r>
              <a:rPr lang="en-US" dirty="0"/>
              <a:t>Directional </a:t>
            </a:r>
            <a:r>
              <a:rPr lang="en-US" dirty="0" smtClean="0"/>
              <a:t>selection?</a:t>
            </a:r>
            <a:endParaRPr lang="en-CA" dirty="0"/>
          </a:p>
        </p:txBody>
      </p:sp>
      <p:sp>
        <p:nvSpPr>
          <p:cNvPr id="3" name="Content Placeholder 2"/>
          <p:cNvSpPr>
            <a:spLocks noGrp="1"/>
          </p:cNvSpPr>
          <p:nvPr>
            <p:ph idx="1"/>
          </p:nvPr>
        </p:nvSpPr>
        <p:spPr/>
        <p:txBody>
          <a:bodyPr/>
          <a:lstStyle/>
          <a:p>
            <a:r>
              <a:rPr lang="en-US" dirty="0"/>
              <a:t>Natural selection in which individuals at one end of the phenotypic range survive or reproduce more successfully than do other individuals </a:t>
            </a:r>
            <a:endParaRPr lang="en-CA" dirty="0"/>
          </a:p>
        </p:txBody>
      </p:sp>
    </p:spTree>
    <p:extLst>
      <p:ext uri="{BB962C8B-B14F-4D97-AF65-F5344CB8AC3E}">
        <p14:creationId xmlns:p14="http://schemas.microsoft.com/office/powerpoint/2010/main" val="212475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t>
            </a:r>
            <a:r>
              <a:rPr lang="en-US" dirty="0"/>
              <a:t>Stabilizing (Balancing) </a:t>
            </a:r>
            <a:r>
              <a:rPr lang="en-US" dirty="0" smtClean="0"/>
              <a:t>Selection?</a:t>
            </a:r>
            <a:endParaRPr lang="en-CA" dirty="0"/>
          </a:p>
        </p:txBody>
      </p:sp>
      <p:sp>
        <p:nvSpPr>
          <p:cNvPr id="3" name="Content Placeholder 2"/>
          <p:cNvSpPr>
            <a:spLocks noGrp="1"/>
          </p:cNvSpPr>
          <p:nvPr>
            <p:ph idx="1"/>
          </p:nvPr>
        </p:nvSpPr>
        <p:spPr/>
        <p:txBody>
          <a:bodyPr/>
          <a:lstStyle/>
          <a:p>
            <a:r>
              <a:rPr lang="en-US" dirty="0"/>
              <a:t>Natural selection in which intermediate phenotypes survive or reproduce more successfully than do extreme phenotypes</a:t>
            </a:r>
            <a:endParaRPr lang="en-CA" dirty="0"/>
          </a:p>
          <a:p>
            <a:endParaRPr lang="en-CA" dirty="0"/>
          </a:p>
        </p:txBody>
      </p:sp>
    </p:spTree>
    <p:extLst>
      <p:ext uri="{BB962C8B-B14F-4D97-AF65-F5344CB8AC3E}">
        <p14:creationId xmlns:p14="http://schemas.microsoft.com/office/powerpoint/2010/main" val="392335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t>
            </a:r>
            <a:r>
              <a:rPr lang="en-US" dirty="0"/>
              <a:t>Disruptive </a:t>
            </a:r>
            <a:r>
              <a:rPr lang="en-US" dirty="0" smtClean="0"/>
              <a:t>selection?</a:t>
            </a:r>
            <a:endParaRPr lang="en-CA" dirty="0"/>
          </a:p>
        </p:txBody>
      </p:sp>
      <p:sp>
        <p:nvSpPr>
          <p:cNvPr id="3" name="Content Placeholder 2"/>
          <p:cNvSpPr>
            <a:spLocks noGrp="1"/>
          </p:cNvSpPr>
          <p:nvPr>
            <p:ph idx="1"/>
          </p:nvPr>
        </p:nvSpPr>
        <p:spPr/>
        <p:txBody>
          <a:bodyPr/>
          <a:lstStyle/>
          <a:p>
            <a:r>
              <a:rPr lang="en-US" dirty="0"/>
              <a:t>Natural selection in which individuals on both extremes of a phenotypic range survive or reproduce more successfully than do individuals with intermediate phenotypes</a:t>
            </a:r>
            <a:endParaRPr lang="en-CA" dirty="0"/>
          </a:p>
        </p:txBody>
      </p:sp>
    </p:spTree>
    <p:extLst>
      <p:ext uri="{BB962C8B-B14F-4D97-AF65-F5344CB8AC3E}">
        <p14:creationId xmlns:p14="http://schemas.microsoft.com/office/powerpoint/2010/main" val="3166865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adaptions?</a:t>
            </a:r>
            <a:endParaRPr lang="en-CA" dirty="0"/>
          </a:p>
        </p:txBody>
      </p:sp>
      <p:sp>
        <p:nvSpPr>
          <p:cNvPr id="3" name="Content Placeholder 2"/>
          <p:cNvSpPr>
            <a:spLocks noGrp="1"/>
          </p:cNvSpPr>
          <p:nvPr>
            <p:ph idx="1"/>
          </p:nvPr>
        </p:nvSpPr>
        <p:spPr/>
        <p:txBody>
          <a:bodyPr/>
          <a:lstStyle/>
          <a:p>
            <a:r>
              <a:rPr lang="en-US" dirty="0"/>
              <a:t>inherited characteristic of an organism that enhances its survival and reproduction in a specific environment</a:t>
            </a:r>
            <a:endParaRPr lang="en-CA" dirty="0"/>
          </a:p>
        </p:txBody>
      </p:sp>
    </p:spTree>
    <p:extLst>
      <p:ext uri="{BB962C8B-B14F-4D97-AF65-F5344CB8AC3E}">
        <p14:creationId xmlns:p14="http://schemas.microsoft.com/office/powerpoint/2010/main" val="2634294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Sexual selection?</a:t>
            </a:r>
            <a:endParaRPr lang="en-CA" dirty="0"/>
          </a:p>
        </p:txBody>
      </p:sp>
      <p:sp>
        <p:nvSpPr>
          <p:cNvPr id="3" name="Content Placeholder 2"/>
          <p:cNvSpPr>
            <a:spLocks noGrp="1"/>
          </p:cNvSpPr>
          <p:nvPr>
            <p:ph idx="1"/>
          </p:nvPr>
        </p:nvSpPr>
        <p:spPr/>
        <p:txBody>
          <a:bodyPr/>
          <a:lstStyle/>
          <a:p>
            <a:r>
              <a:rPr lang="en-US" dirty="0"/>
              <a:t>Natural selection Including sexual selection) is the only known mechanism that drives the evolution of </a:t>
            </a:r>
            <a:r>
              <a:rPr lang="en-US" u="sng" dirty="0"/>
              <a:t>adaptions</a:t>
            </a:r>
            <a:endParaRPr lang="en-CA" dirty="0"/>
          </a:p>
        </p:txBody>
      </p:sp>
    </p:spTree>
    <p:extLst>
      <p:ext uri="{BB962C8B-B14F-4D97-AF65-F5344CB8AC3E}">
        <p14:creationId xmlns:p14="http://schemas.microsoft.com/office/powerpoint/2010/main" val="304904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genetic drift?</a:t>
            </a:r>
            <a:endParaRPr lang="en-CA" dirty="0"/>
          </a:p>
        </p:txBody>
      </p:sp>
      <p:sp>
        <p:nvSpPr>
          <p:cNvPr id="3" name="Content Placeholder 2"/>
          <p:cNvSpPr>
            <a:spLocks noGrp="1"/>
          </p:cNvSpPr>
          <p:nvPr>
            <p:ph idx="1"/>
          </p:nvPr>
        </p:nvSpPr>
        <p:spPr/>
        <p:txBody>
          <a:bodyPr/>
          <a:lstStyle/>
          <a:p>
            <a:r>
              <a:rPr lang="en-US" dirty="0"/>
              <a:t>changes in allele frequency due to chance</a:t>
            </a:r>
            <a:endParaRPr lang="en-CA" dirty="0"/>
          </a:p>
        </p:txBody>
      </p:sp>
    </p:spTree>
    <p:extLst>
      <p:ext uri="{BB962C8B-B14F-4D97-AF65-F5344CB8AC3E}">
        <p14:creationId xmlns:p14="http://schemas.microsoft.com/office/powerpoint/2010/main" val="1049971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Linnean</a:t>
            </a:r>
            <a:r>
              <a:rPr lang="en-US" dirty="0"/>
              <a:t> classification </a:t>
            </a:r>
            <a:r>
              <a:rPr lang="en-US" dirty="0" smtClean="0"/>
              <a:t>system</a:t>
            </a:r>
            <a:r>
              <a:rPr lang="en-CA" dirty="0"/>
              <a:t/>
            </a:r>
            <a:br>
              <a:rPr lang="en-CA" dirty="0"/>
            </a:br>
            <a:endParaRPr lang="en-CA" dirty="0"/>
          </a:p>
        </p:txBody>
      </p:sp>
      <p:sp>
        <p:nvSpPr>
          <p:cNvPr id="3" name="Content Placeholder 2"/>
          <p:cNvSpPr>
            <a:spLocks noGrp="1"/>
          </p:cNvSpPr>
          <p:nvPr>
            <p:ph idx="1"/>
          </p:nvPr>
        </p:nvSpPr>
        <p:spPr/>
        <p:txBody>
          <a:bodyPr>
            <a:normAutofit lnSpcReduction="10000"/>
          </a:bodyPr>
          <a:lstStyle/>
          <a:p>
            <a:r>
              <a:rPr lang="en-US" u="sng" dirty="0"/>
              <a:t>Domain</a:t>
            </a:r>
            <a:r>
              <a:rPr lang="en-US" dirty="0"/>
              <a:t>- eukarya, archaea, bacteria (both archaea and bacteria are prokaryotic. Within Eukarya is the kingdom)</a:t>
            </a:r>
            <a:endParaRPr lang="en-CA" dirty="0"/>
          </a:p>
          <a:p>
            <a:r>
              <a:rPr lang="en-US" u="sng" dirty="0"/>
              <a:t>Kingdom</a:t>
            </a:r>
            <a:r>
              <a:rPr lang="en-US" dirty="0"/>
              <a:t>-   Animalia, Plantae, fungi, </a:t>
            </a:r>
            <a:r>
              <a:rPr lang="en-US" dirty="0" err="1"/>
              <a:t>etc</a:t>
            </a:r>
            <a:endParaRPr lang="en-CA" dirty="0"/>
          </a:p>
          <a:p>
            <a:r>
              <a:rPr lang="en-US" u="sng" dirty="0"/>
              <a:t>Phylum</a:t>
            </a:r>
            <a:r>
              <a:rPr lang="en-US" dirty="0"/>
              <a:t> – Chordata, Echinodermata, </a:t>
            </a:r>
            <a:r>
              <a:rPr lang="en-US" dirty="0" err="1"/>
              <a:t>arthpoda</a:t>
            </a:r>
            <a:r>
              <a:rPr lang="en-US" dirty="0"/>
              <a:t>, </a:t>
            </a:r>
            <a:r>
              <a:rPr lang="en-US" dirty="0" err="1"/>
              <a:t>annelida</a:t>
            </a:r>
            <a:r>
              <a:rPr lang="en-US" dirty="0"/>
              <a:t>, </a:t>
            </a:r>
            <a:r>
              <a:rPr lang="en-US" dirty="0" err="1"/>
              <a:t>etc</a:t>
            </a:r>
            <a:endParaRPr lang="en-CA" dirty="0"/>
          </a:p>
          <a:p>
            <a:r>
              <a:rPr lang="en-US" u="sng" dirty="0"/>
              <a:t>Class</a:t>
            </a:r>
            <a:r>
              <a:rPr lang="en-US" dirty="0"/>
              <a:t>- </a:t>
            </a:r>
            <a:r>
              <a:rPr lang="en-US" dirty="0" err="1"/>
              <a:t>mammalia</a:t>
            </a:r>
            <a:r>
              <a:rPr lang="en-US" dirty="0"/>
              <a:t>, </a:t>
            </a:r>
            <a:r>
              <a:rPr lang="en-US" dirty="0" err="1"/>
              <a:t>aves</a:t>
            </a:r>
            <a:r>
              <a:rPr lang="en-US" dirty="0"/>
              <a:t>, crocodilian, </a:t>
            </a:r>
            <a:r>
              <a:rPr lang="en-US" dirty="0" err="1"/>
              <a:t>amphibia</a:t>
            </a:r>
            <a:r>
              <a:rPr lang="en-US" dirty="0"/>
              <a:t>, </a:t>
            </a:r>
            <a:r>
              <a:rPr lang="en-US" dirty="0" err="1"/>
              <a:t>dipnoi</a:t>
            </a:r>
            <a:endParaRPr lang="en-CA" dirty="0"/>
          </a:p>
          <a:p>
            <a:r>
              <a:rPr lang="en-US" u="sng" dirty="0"/>
              <a:t>Order</a:t>
            </a:r>
            <a:r>
              <a:rPr lang="en-US" dirty="0"/>
              <a:t>- primates, </a:t>
            </a:r>
            <a:r>
              <a:rPr lang="en-US" dirty="0" err="1"/>
              <a:t>rodentita</a:t>
            </a:r>
            <a:r>
              <a:rPr lang="en-US" dirty="0"/>
              <a:t>, </a:t>
            </a:r>
            <a:r>
              <a:rPr lang="en-US" dirty="0" err="1"/>
              <a:t>catacea</a:t>
            </a:r>
            <a:r>
              <a:rPr lang="en-US" dirty="0"/>
              <a:t>, carnivore, </a:t>
            </a:r>
            <a:r>
              <a:rPr lang="en-US" dirty="0" err="1"/>
              <a:t>sirenia</a:t>
            </a:r>
            <a:endParaRPr lang="en-CA" dirty="0"/>
          </a:p>
          <a:p>
            <a:r>
              <a:rPr lang="en-US" u="sng" dirty="0"/>
              <a:t>Family</a:t>
            </a:r>
            <a:r>
              <a:rPr lang="en-US" dirty="0"/>
              <a:t>- </a:t>
            </a:r>
            <a:r>
              <a:rPr lang="en-US" dirty="0" err="1"/>
              <a:t>hominidae</a:t>
            </a:r>
            <a:r>
              <a:rPr lang="en-US" dirty="0"/>
              <a:t>, </a:t>
            </a:r>
            <a:r>
              <a:rPr lang="en-US" dirty="0" err="1"/>
              <a:t>hylobatidae</a:t>
            </a:r>
            <a:r>
              <a:rPr lang="en-US" dirty="0"/>
              <a:t>, </a:t>
            </a:r>
            <a:r>
              <a:rPr lang="en-US" dirty="0" err="1"/>
              <a:t>lemuridae</a:t>
            </a:r>
            <a:r>
              <a:rPr lang="en-US" dirty="0"/>
              <a:t>, </a:t>
            </a:r>
            <a:r>
              <a:rPr lang="en-US" dirty="0" err="1"/>
              <a:t>tarsidae</a:t>
            </a:r>
            <a:endParaRPr lang="en-CA" dirty="0"/>
          </a:p>
          <a:p>
            <a:r>
              <a:rPr lang="en-US" u="sng" dirty="0"/>
              <a:t>Genus</a:t>
            </a:r>
            <a:r>
              <a:rPr lang="en-US" dirty="0"/>
              <a:t>- homo, pan, gorilla, pongo</a:t>
            </a:r>
            <a:endParaRPr lang="en-CA" dirty="0"/>
          </a:p>
          <a:p>
            <a:r>
              <a:rPr lang="en-US" u="sng" dirty="0"/>
              <a:t>Species</a:t>
            </a:r>
            <a:r>
              <a:rPr lang="en-US" dirty="0"/>
              <a:t>- homo sapiens, h. </a:t>
            </a:r>
            <a:r>
              <a:rPr lang="en-US" dirty="0" err="1"/>
              <a:t>errectus</a:t>
            </a:r>
            <a:endParaRPr lang="en-CA" dirty="0"/>
          </a:p>
          <a:p>
            <a:endParaRPr lang="en-CA" dirty="0"/>
          </a:p>
        </p:txBody>
      </p:sp>
    </p:spTree>
    <p:extLst>
      <p:ext uri="{BB962C8B-B14F-4D97-AF65-F5344CB8AC3E}">
        <p14:creationId xmlns:p14="http://schemas.microsoft.com/office/powerpoint/2010/main" val="1219828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Observations of Darwin</a:t>
            </a:r>
            <a:endParaRPr lang="en-CA" dirty="0"/>
          </a:p>
        </p:txBody>
      </p:sp>
      <p:sp>
        <p:nvSpPr>
          <p:cNvPr id="3" name="Content Placeholder 2"/>
          <p:cNvSpPr>
            <a:spLocks noGrp="1"/>
          </p:cNvSpPr>
          <p:nvPr>
            <p:ph idx="1"/>
          </p:nvPr>
        </p:nvSpPr>
        <p:spPr/>
        <p:txBody>
          <a:bodyPr/>
          <a:lstStyle/>
          <a:p>
            <a:pPr lvl="0"/>
            <a:r>
              <a:rPr lang="en-US" dirty="0"/>
              <a:t>Organisms differ from each other, they are variable</a:t>
            </a:r>
            <a:endParaRPr lang="en-CA" dirty="0"/>
          </a:p>
          <a:p>
            <a:pPr lvl="0"/>
            <a:r>
              <a:rPr lang="en-US" dirty="0"/>
              <a:t>Some of the differences among organisms are inherited</a:t>
            </a:r>
            <a:endParaRPr lang="en-CA" dirty="0"/>
          </a:p>
          <a:p>
            <a:pPr lvl="0"/>
            <a:r>
              <a:rPr lang="en-US" dirty="0"/>
              <a:t>More organisms are produced than survive to reproduce in their turn</a:t>
            </a:r>
            <a:endParaRPr lang="en-CA" dirty="0"/>
          </a:p>
          <a:p>
            <a:pPr lvl="0"/>
            <a:r>
              <a:rPr lang="en-US" dirty="0"/>
              <a:t>Some of the variations among organisms will affect their ability to survive and reproduce</a:t>
            </a:r>
            <a:endParaRPr lang="en-CA" dirty="0"/>
          </a:p>
          <a:p>
            <a:endParaRPr lang="en-CA" dirty="0"/>
          </a:p>
        </p:txBody>
      </p:sp>
    </p:spTree>
    <p:extLst>
      <p:ext uri="{BB962C8B-B14F-4D97-AF65-F5344CB8AC3E}">
        <p14:creationId xmlns:p14="http://schemas.microsoft.com/office/powerpoint/2010/main" val="160879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happens if natural selection acts on characteristics that are inherited?</a:t>
            </a:r>
            <a:endParaRPr lang="en-CA" dirty="0"/>
          </a:p>
        </p:txBody>
      </p:sp>
      <p:sp>
        <p:nvSpPr>
          <p:cNvPr id="3" name="Content Placeholder 2"/>
          <p:cNvSpPr>
            <a:spLocks noGrp="1"/>
          </p:cNvSpPr>
          <p:nvPr>
            <p:ph idx="1"/>
          </p:nvPr>
        </p:nvSpPr>
        <p:spPr/>
        <p:txBody>
          <a:bodyPr/>
          <a:lstStyle/>
          <a:p>
            <a:r>
              <a:rPr lang="en-US" dirty="0" smtClean="0"/>
              <a:t>evolution </a:t>
            </a:r>
            <a:r>
              <a:rPr lang="en-US" dirty="0"/>
              <a:t>may result</a:t>
            </a:r>
            <a:endParaRPr lang="en-CA" dirty="0"/>
          </a:p>
          <a:p>
            <a:endParaRPr lang="en-CA" dirty="0"/>
          </a:p>
        </p:txBody>
      </p:sp>
    </p:spTree>
    <p:extLst>
      <p:ext uri="{BB962C8B-B14F-4D97-AF65-F5344CB8AC3E}">
        <p14:creationId xmlns:p14="http://schemas.microsoft.com/office/powerpoint/2010/main" val="126911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Characteristics of Biochemistry</a:t>
            </a:r>
            <a:endParaRPr lang="en-CA" dirty="0"/>
          </a:p>
        </p:txBody>
      </p:sp>
      <p:sp>
        <p:nvSpPr>
          <p:cNvPr id="3" name="Content Placeholder 2"/>
          <p:cNvSpPr>
            <a:spLocks noGrp="1"/>
          </p:cNvSpPr>
          <p:nvPr>
            <p:ph idx="1"/>
          </p:nvPr>
        </p:nvSpPr>
        <p:spPr/>
        <p:txBody>
          <a:bodyPr/>
          <a:lstStyle/>
          <a:p>
            <a:pPr lvl="0"/>
            <a:r>
              <a:rPr lang="en-US" dirty="0"/>
              <a:t>Pseudogenes</a:t>
            </a:r>
            <a:endParaRPr lang="en-CA" dirty="0"/>
          </a:p>
          <a:p>
            <a:pPr lvl="0"/>
            <a:r>
              <a:rPr lang="en-US" dirty="0"/>
              <a:t>University of DNA as the genetic material</a:t>
            </a:r>
            <a:endParaRPr lang="en-CA" dirty="0"/>
          </a:p>
          <a:p>
            <a:pPr lvl="0"/>
            <a:r>
              <a:rPr lang="en-US" dirty="0"/>
              <a:t>University of codons</a:t>
            </a:r>
            <a:endParaRPr lang="en-CA" dirty="0"/>
          </a:p>
          <a:p>
            <a:pPr lvl="0"/>
            <a:r>
              <a:rPr lang="en-US" dirty="0"/>
              <a:t>Pattern of genetic similarity among related groups, even in non-coding DNA</a:t>
            </a:r>
            <a:endParaRPr lang="en-CA" dirty="0"/>
          </a:p>
          <a:p>
            <a:pPr lvl="0"/>
            <a:r>
              <a:rPr lang="en-US" dirty="0"/>
              <a:t>A two-ton carnivorous, aquatic whale is more genetically similar to a sheep that is two a two-ton carnivorous, aquatic fish, (chimpanzees/humans)</a:t>
            </a:r>
            <a:endParaRPr lang="en-CA" dirty="0"/>
          </a:p>
          <a:p>
            <a:endParaRPr lang="en-CA" dirty="0"/>
          </a:p>
        </p:txBody>
      </p:sp>
    </p:spTree>
    <p:extLst>
      <p:ext uri="{BB962C8B-B14F-4D97-AF65-F5344CB8AC3E}">
        <p14:creationId xmlns:p14="http://schemas.microsoft.com/office/powerpoint/2010/main" val="1431092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Homologous structures</a:t>
            </a:r>
            <a:endParaRPr lang="en-CA" dirty="0"/>
          </a:p>
        </p:txBody>
      </p:sp>
      <p:sp>
        <p:nvSpPr>
          <p:cNvPr id="3" name="Content Placeholder 2"/>
          <p:cNvSpPr>
            <a:spLocks noGrp="1"/>
          </p:cNvSpPr>
          <p:nvPr>
            <p:ph idx="1"/>
          </p:nvPr>
        </p:nvSpPr>
        <p:spPr/>
        <p:txBody>
          <a:bodyPr/>
          <a:lstStyle/>
          <a:p>
            <a:pPr lvl="0"/>
            <a:r>
              <a:rPr lang="en-US" dirty="0"/>
              <a:t>demonstrates common descent</a:t>
            </a:r>
            <a:endParaRPr lang="en-CA" dirty="0"/>
          </a:p>
          <a:p>
            <a:r>
              <a:rPr lang="en-US" dirty="0"/>
              <a:t>Structures in different species that are similar because of common ancestry</a:t>
            </a:r>
            <a:endParaRPr lang="en-CA" dirty="0"/>
          </a:p>
          <a:p>
            <a:endParaRPr lang="en-CA" dirty="0"/>
          </a:p>
        </p:txBody>
      </p:sp>
    </p:spTree>
    <p:extLst>
      <p:ext uri="{BB962C8B-B14F-4D97-AF65-F5344CB8AC3E}">
        <p14:creationId xmlns:p14="http://schemas.microsoft.com/office/powerpoint/2010/main" val="96945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Vegistal </a:t>
            </a:r>
            <a:r>
              <a:rPr lang="en-US" dirty="0" smtClean="0"/>
              <a:t>structures</a:t>
            </a:r>
            <a:endParaRPr lang="en-CA" dirty="0"/>
          </a:p>
        </p:txBody>
      </p:sp>
      <p:sp>
        <p:nvSpPr>
          <p:cNvPr id="3" name="Content Placeholder 2"/>
          <p:cNvSpPr>
            <a:spLocks noGrp="1"/>
          </p:cNvSpPr>
          <p:nvPr>
            <p:ph idx="1"/>
          </p:nvPr>
        </p:nvSpPr>
        <p:spPr/>
        <p:txBody>
          <a:bodyPr/>
          <a:lstStyle/>
          <a:p>
            <a:pPr lvl="0"/>
            <a:r>
              <a:rPr lang="en-US" dirty="0"/>
              <a:t>demonstrates descent with modification</a:t>
            </a:r>
            <a:endParaRPr lang="en-CA" dirty="0"/>
          </a:p>
          <a:p>
            <a:r>
              <a:rPr lang="en-US" dirty="0"/>
              <a:t>A feature of an organism that is a historic remnant of a structure that served a function in the organism’s ancestry</a:t>
            </a:r>
            <a:endParaRPr lang="en-CA" dirty="0"/>
          </a:p>
        </p:txBody>
      </p:sp>
    </p:spTree>
    <p:extLst>
      <p:ext uri="{BB962C8B-B14F-4D97-AF65-F5344CB8AC3E}">
        <p14:creationId xmlns:p14="http://schemas.microsoft.com/office/powerpoint/2010/main" val="4204388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Superfluous embryonic </a:t>
            </a:r>
            <a:r>
              <a:rPr lang="en-US" dirty="0" smtClean="0"/>
              <a:t>structures</a:t>
            </a:r>
            <a:endParaRPr lang="en-CA" dirty="0"/>
          </a:p>
        </p:txBody>
      </p:sp>
      <p:sp>
        <p:nvSpPr>
          <p:cNvPr id="3" name="Content Placeholder 2"/>
          <p:cNvSpPr>
            <a:spLocks noGrp="1"/>
          </p:cNvSpPr>
          <p:nvPr>
            <p:ph idx="1"/>
          </p:nvPr>
        </p:nvSpPr>
        <p:spPr/>
        <p:txBody>
          <a:bodyPr/>
          <a:lstStyle/>
          <a:p>
            <a:pPr lvl="0"/>
            <a:r>
              <a:rPr lang="en-US" dirty="0"/>
              <a:t>Demonstrated descent with modification </a:t>
            </a:r>
            <a:endParaRPr lang="en-CA" dirty="0"/>
          </a:p>
          <a:p>
            <a:r>
              <a:rPr lang="en-US" dirty="0"/>
              <a:t>Agrees with fossil record and biochemical evidence</a:t>
            </a:r>
            <a:endParaRPr lang="en-CA" dirty="0"/>
          </a:p>
        </p:txBody>
      </p:sp>
    </p:spTree>
    <p:extLst>
      <p:ext uri="{BB962C8B-B14F-4D97-AF65-F5344CB8AC3E}">
        <p14:creationId xmlns:p14="http://schemas.microsoft.com/office/powerpoint/2010/main" val="597846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Dermal tissue function</a:t>
            </a:r>
            <a:endParaRPr lang="en-CA" dirty="0"/>
          </a:p>
        </p:txBody>
      </p:sp>
      <p:sp>
        <p:nvSpPr>
          <p:cNvPr id="3" name="Content Placeholder 2"/>
          <p:cNvSpPr>
            <a:spLocks noGrp="1"/>
          </p:cNvSpPr>
          <p:nvPr>
            <p:ph idx="1"/>
          </p:nvPr>
        </p:nvSpPr>
        <p:spPr/>
        <p:txBody>
          <a:bodyPr/>
          <a:lstStyle/>
          <a:p>
            <a:r>
              <a:rPr lang="en-CA" dirty="0" smtClean="0"/>
              <a:t>Protection from injury and dehydration</a:t>
            </a:r>
          </a:p>
          <a:p>
            <a:r>
              <a:rPr lang="en-CA" dirty="0" smtClean="0"/>
              <a:t>exchange of materials with the environment</a:t>
            </a:r>
          </a:p>
          <a:p>
            <a:endParaRPr lang="en-CA" dirty="0"/>
          </a:p>
        </p:txBody>
      </p:sp>
    </p:spTree>
    <p:extLst>
      <p:ext uri="{BB962C8B-B14F-4D97-AF65-F5344CB8AC3E}">
        <p14:creationId xmlns:p14="http://schemas.microsoft.com/office/powerpoint/2010/main" val="165000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Ground tissue function</a:t>
            </a:r>
            <a:endParaRPr lang="en-CA" dirty="0"/>
          </a:p>
        </p:txBody>
      </p:sp>
      <p:sp>
        <p:nvSpPr>
          <p:cNvPr id="3" name="Content Placeholder 2"/>
          <p:cNvSpPr>
            <a:spLocks noGrp="1"/>
          </p:cNvSpPr>
          <p:nvPr>
            <p:ph idx="1"/>
          </p:nvPr>
        </p:nvSpPr>
        <p:spPr/>
        <p:txBody>
          <a:bodyPr/>
          <a:lstStyle/>
          <a:p>
            <a:r>
              <a:rPr lang="en-CA" dirty="0" smtClean="0"/>
              <a:t>Photosynthesis</a:t>
            </a:r>
          </a:p>
          <a:p>
            <a:r>
              <a:rPr lang="en-CA" dirty="0" smtClean="0"/>
              <a:t>Food storage</a:t>
            </a:r>
          </a:p>
          <a:p>
            <a:r>
              <a:rPr lang="en-CA" dirty="0" smtClean="0"/>
              <a:t>Mechanical support</a:t>
            </a:r>
          </a:p>
          <a:p>
            <a:endParaRPr lang="en-CA" dirty="0"/>
          </a:p>
        </p:txBody>
      </p:sp>
    </p:spTree>
    <p:extLst>
      <p:ext uri="{BB962C8B-B14F-4D97-AF65-F5344CB8AC3E}">
        <p14:creationId xmlns:p14="http://schemas.microsoft.com/office/powerpoint/2010/main" val="4152809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Vascular tissue function</a:t>
            </a:r>
            <a:endParaRPr lang="en-CA" dirty="0"/>
          </a:p>
        </p:txBody>
      </p:sp>
      <p:sp>
        <p:nvSpPr>
          <p:cNvPr id="3" name="Content Placeholder 2"/>
          <p:cNvSpPr>
            <a:spLocks noGrp="1"/>
          </p:cNvSpPr>
          <p:nvPr>
            <p:ph idx="1"/>
          </p:nvPr>
        </p:nvSpPr>
        <p:spPr/>
        <p:txBody>
          <a:bodyPr/>
          <a:lstStyle/>
          <a:p>
            <a:r>
              <a:rPr lang="en-CA" dirty="0" smtClean="0"/>
              <a:t>Makes up the transport system of vascular plants</a:t>
            </a:r>
          </a:p>
          <a:p>
            <a:r>
              <a:rPr lang="en-CA" dirty="0" smtClean="0"/>
              <a:t>Provides movement of materials through roots, stems and leaves</a:t>
            </a:r>
          </a:p>
          <a:p>
            <a:endParaRPr lang="en-CA" dirty="0"/>
          </a:p>
        </p:txBody>
      </p:sp>
    </p:spTree>
    <p:extLst>
      <p:ext uri="{BB962C8B-B14F-4D97-AF65-F5344CB8AC3E}">
        <p14:creationId xmlns:p14="http://schemas.microsoft.com/office/powerpoint/2010/main" val="89600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the two types of vascular tissues?</a:t>
            </a:r>
            <a:endParaRPr lang="en-CA" dirty="0"/>
          </a:p>
        </p:txBody>
      </p:sp>
      <p:sp>
        <p:nvSpPr>
          <p:cNvPr id="3" name="Content Placeholder 2"/>
          <p:cNvSpPr>
            <a:spLocks noGrp="1"/>
          </p:cNvSpPr>
          <p:nvPr>
            <p:ph idx="1"/>
          </p:nvPr>
        </p:nvSpPr>
        <p:spPr/>
        <p:txBody>
          <a:bodyPr/>
          <a:lstStyle/>
          <a:p>
            <a:r>
              <a:rPr lang="en-CA" dirty="0" smtClean="0"/>
              <a:t>Xylem</a:t>
            </a:r>
          </a:p>
          <a:p>
            <a:r>
              <a:rPr lang="en-CA" dirty="0" smtClean="0"/>
              <a:t>Phloem</a:t>
            </a:r>
            <a:endParaRPr lang="en-CA" dirty="0"/>
          </a:p>
        </p:txBody>
      </p:sp>
    </p:spTree>
    <p:extLst>
      <p:ext uri="{BB962C8B-B14F-4D97-AF65-F5344CB8AC3E}">
        <p14:creationId xmlns:p14="http://schemas.microsoft.com/office/powerpoint/2010/main" val="2386183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the function of Phloem tissue?</a:t>
            </a:r>
            <a:endParaRPr lang="en-CA" dirty="0"/>
          </a:p>
        </p:txBody>
      </p:sp>
      <p:sp>
        <p:nvSpPr>
          <p:cNvPr id="3" name="Content Placeholder 2"/>
          <p:cNvSpPr>
            <a:spLocks noGrp="1"/>
          </p:cNvSpPr>
          <p:nvPr>
            <p:ph idx="1"/>
          </p:nvPr>
        </p:nvSpPr>
        <p:spPr/>
        <p:txBody>
          <a:bodyPr/>
          <a:lstStyle/>
          <a:p>
            <a:r>
              <a:rPr lang="en-CA" dirty="0" smtClean="0"/>
              <a:t>Transport </a:t>
            </a:r>
            <a:r>
              <a:rPr lang="en-CA" dirty="0"/>
              <a:t>sugar in the </a:t>
            </a:r>
            <a:r>
              <a:rPr lang="en-CA" dirty="0" smtClean="0"/>
              <a:t>plant</a:t>
            </a:r>
          </a:p>
          <a:p>
            <a:r>
              <a:rPr lang="en-CA" dirty="0" smtClean="0"/>
              <a:t> </a:t>
            </a:r>
            <a:r>
              <a:rPr lang="en-CA" dirty="0"/>
              <a:t>Does this with two different types of cell. 1</a:t>
            </a:r>
            <a:r>
              <a:rPr lang="en-CA" baseline="30000" dirty="0"/>
              <a:t>st</a:t>
            </a:r>
            <a:r>
              <a:rPr lang="en-CA" dirty="0"/>
              <a:t> is called the </a:t>
            </a:r>
            <a:r>
              <a:rPr lang="en-CA" u="sng" dirty="0"/>
              <a:t>Sieve-tube </a:t>
            </a:r>
            <a:r>
              <a:rPr lang="en-CA" dirty="0" smtClean="0"/>
              <a:t>member (at </a:t>
            </a:r>
            <a:r>
              <a:rPr lang="en-CA" dirty="0"/>
              <a:t>maturity cells lose their nuclei and most </a:t>
            </a:r>
            <a:r>
              <a:rPr lang="en-CA" dirty="0" smtClean="0"/>
              <a:t>organelles) &amp; </a:t>
            </a:r>
            <a:r>
              <a:rPr lang="en-CA" u="sng" dirty="0" smtClean="0"/>
              <a:t>Companion </a:t>
            </a:r>
            <a:r>
              <a:rPr lang="en-CA" u="sng" dirty="0"/>
              <a:t>cells</a:t>
            </a:r>
            <a:r>
              <a:rPr lang="en-CA" dirty="0"/>
              <a:t>: (maintain sieve-tube </a:t>
            </a:r>
            <a:r>
              <a:rPr lang="en-CA" dirty="0" smtClean="0"/>
              <a:t>members)</a:t>
            </a:r>
            <a:endParaRPr lang="en-CA" dirty="0"/>
          </a:p>
        </p:txBody>
      </p:sp>
    </p:spTree>
    <p:extLst>
      <p:ext uri="{BB962C8B-B14F-4D97-AF65-F5344CB8AC3E}">
        <p14:creationId xmlns:p14="http://schemas.microsoft.com/office/powerpoint/2010/main" val="304900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the function of Xylem tissue?</a:t>
            </a:r>
            <a:endParaRPr lang="en-CA" dirty="0"/>
          </a:p>
        </p:txBody>
      </p:sp>
      <p:sp>
        <p:nvSpPr>
          <p:cNvPr id="3" name="Content Placeholder 2"/>
          <p:cNvSpPr>
            <a:spLocks noGrp="1"/>
          </p:cNvSpPr>
          <p:nvPr>
            <p:ph idx="1"/>
          </p:nvPr>
        </p:nvSpPr>
        <p:spPr/>
        <p:txBody>
          <a:bodyPr/>
          <a:lstStyle/>
          <a:p>
            <a:r>
              <a:rPr lang="en-CA" dirty="0" smtClean="0"/>
              <a:t>Transport </a:t>
            </a:r>
            <a:r>
              <a:rPr lang="en-CA" dirty="0"/>
              <a:t>water and minerals from the </a:t>
            </a:r>
            <a:r>
              <a:rPr lang="en-CA" dirty="0" smtClean="0"/>
              <a:t>roots</a:t>
            </a:r>
          </a:p>
          <a:p>
            <a:r>
              <a:rPr lang="en-CA" dirty="0" smtClean="0"/>
              <a:t> </a:t>
            </a:r>
            <a:r>
              <a:rPr lang="en-CA" dirty="0"/>
              <a:t>Two different types of cells found in </a:t>
            </a:r>
            <a:r>
              <a:rPr lang="en-CA" dirty="0" smtClean="0"/>
              <a:t>xylem</a:t>
            </a:r>
          </a:p>
          <a:p>
            <a:r>
              <a:rPr lang="en-CA" dirty="0" smtClean="0"/>
              <a:t>1st </a:t>
            </a:r>
            <a:r>
              <a:rPr lang="en-CA" dirty="0"/>
              <a:t>is the vessel element and 2</a:t>
            </a:r>
            <a:r>
              <a:rPr lang="en-CA" baseline="30000" dirty="0"/>
              <a:t>nd</a:t>
            </a:r>
            <a:r>
              <a:rPr lang="en-CA" dirty="0"/>
              <a:t> is Tracheid’s. They do the same thing as in the phloem, but at maturity cell dies, leaving tube of cell wall</a:t>
            </a:r>
          </a:p>
        </p:txBody>
      </p:sp>
    </p:spTree>
    <p:extLst>
      <p:ext uri="{BB962C8B-B14F-4D97-AF65-F5344CB8AC3E}">
        <p14:creationId xmlns:p14="http://schemas.microsoft.com/office/powerpoint/2010/main" val="3354437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 of Roots</a:t>
            </a:r>
            <a:endParaRPr lang="en-CA" dirty="0"/>
          </a:p>
        </p:txBody>
      </p:sp>
      <p:sp>
        <p:nvSpPr>
          <p:cNvPr id="3" name="Content Placeholder 2"/>
          <p:cNvSpPr>
            <a:spLocks noGrp="1"/>
          </p:cNvSpPr>
          <p:nvPr>
            <p:ph idx="1"/>
          </p:nvPr>
        </p:nvSpPr>
        <p:spPr/>
        <p:txBody>
          <a:bodyPr/>
          <a:lstStyle/>
          <a:p>
            <a:r>
              <a:rPr lang="en-CA" dirty="0" smtClean="0"/>
              <a:t>Anchoring the plant in the soil</a:t>
            </a:r>
          </a:p>
          <a:p>
            <a:r>
              <a:rPr lang="en-CA" dirty="0" smtClean="0"/>
              <a:t>Absorb water and dissolved minerals</a:t>
            </a:r>
          </a:p>
          <a:p>
            <a:r>
              <a:rPr lang="en-CA" dirty="0" smtClean="0"/>
              <a:t>Store food</a:t>
            </a:r>
          </a:p>
          <a:p>
            <a:endParaRPr lang="en-CA" dirty="0"/>
          </a:p>
        </p:txBody>
      </p:sp>
    </p:spTree>
    <p:extLst>
      <p:ext uri="{BB962C8B-B14F-4D97-AF65-F5344CB8AC3E}">
        <p14:creationId xmlns:p14="http://schemas.microsoft.com/office/powerpoint/2010/main" val="405191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 of Stems</a:t>
            </a:r>
            <a:endParaRPr lang="en-CA" dirty="0"/>
          </a:p>
        </p:txBody>
      </p:sp>
      <p:sp>
        <p:nvSpPr>
          <p:cNvPr id="3" name="Content Placeholder 2"/>
          <p:cNvSpPr>
            <a:spLocks noGrp="1"/>
          </p:cNvSpPr>
          <p:nvPr>
            <p:ph idx="1"/>
          </p:nvPr>
        </p:nvSpPr>
        <p:spPr/>
        <p:txBody>
          <a:bodyPr/>
          <a:lstStyle/>
          <a:p>
            <a:r>
              <a:rPr lang="en-CA" dirty="0" smtClean="0"/>
              <a:t>Hold </a:t>
            </a:r>
            <a:r>
              <a:rPr lang="en-CA" dirty="0"/>
              <a:t>leaves </a:t>
            </a:r>
            <a:r>
              <a:rPr lang="en-CA" dirty="0" smtClean="0"/>
              <a:t>up</a:t>
            </a:r>
          </a:p>
          <a:p>
            <a:r>
              <a:rPr lang="en-CA" dirty="0"/>
              <a:t>T</a:t>
            </a:r>
            <a:r>
              <a:rPr lang="en-CA" dirty="0" smtClean="0"/>
              <a:t>ransports </a:t>
            </a:r>
            <a:r>
              <a:rPr lang="en-CA" dirty="0"/>
              <a:t>between leaves and </a:t>
            </a:r>
            <a:r>
              <a:rPr lang="en-CA" dirty="0" smtClean="0"/>
              <a:t>roots</a:t>
            </a:r>
          </a:p>
          <a:p>
            <a:r>
              <a:rPr lang="en-CA" dirty="0" smtClean="0"/>
              <a:t>Carries out </a:t>
            </a:r>
            <a:r>
              <a:rPr lang="en-CA" dirty="0"/>
              <a:t>photosynthesis (cactus: only plant that photosynthesis is carried out thru the stem</a:t>
            </a:r>
            <a:r>
              <a:rPr lang="en-CA" dirty="0" smtClean="0"/>
              <a:t>) </a:t>
            </a:r>
          </a:p>
          <a:p>
            <a:r>
              <a:rPr lang="en-CA" dirty="0" smtClean="0"/>
              <a:t>Stores </a:t>
            </a:r>
            <a:r>
              <a:rPr lang="en-CA" dirty="0"/>
              <a:t>food</a:t>
            </a:r>
          </a:p>
        </p:txBody>
      </p:sp>
    </p:spTree>
    <p:extLst>
      <p:ext uri="{BB962C8B-B14F-4D97-AF65-F5344CB8AC3E}">
        <p14:creationId xmlns:p14="http://schemas.microsoft.com/office/powerpoint/2010/main" val="196991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Primary and Secondary tissues in stems mature from what?</a:t>
            </a:r>
            <a:endParaRPr lang="en-CA" dirty="0"/>
          </a:p>
        </p:txBody>
      </p:sp>
      <p:sp>
        <p:nvSpPr>
          <p:cNvPr id="3" name="Content Placeholder 2"/>
          <p:cNvSpPr>
            <a:spLocks noGrp="1"/>
          </p:cNvSpPr>
          <p:nvPr>
            <p:ph idx="1"/>
          </p:nvPr>
        </p:nvSpPr>
        <p:spPr/>
        <p:txBody>
          <a:bodyPr/>
          <a:lstStyle/>
          <a:p>
            <a:r>
              <a:rPr lang="en-CA" dirty="0" smtClean="0"/>
              <a:t>Primary tissues: mature </a:t>
            </a:r>
            <a:r>
              <a:rPr lang="en-CA" dirty="0"/>
              <a:t>from apical </a:t>
            </a:r>
            <a:r>
              <a:rPr lang="en-CA" dirty="0" smtClean="0"/>
              <a:t>meristem</a:t>
            </a:r>
          </a:p>
          <a:p>
            <a:r>
              <a:rPr lang="en-CA" dirty="0" smtClean="0"/>
              <a:t> </a:t>
            </a:r>
            <a:r>
              <a:rPr lang="en-CA" dirty="0"/>
              <a:t>Secondary </a:t>
            </a:r>
            <a:r>
              <a:rPr lang="en-CA" dirty="0" smtClean="0"/>
              <a:t>tissues: </a:t>
            </a:r>
            <a:r>
              <a:rPr lang="en-CA" dirty="0"/>
              <a:t>mature from </a:t>
            </a:r>
            <a:r>
              <a:rPr lang="en-CA" dirty="0" smtClean="0"/>
              <a:t>cambium</a:t>
            </a:r>
            <a:endParaRPr lang="en-CA" dirty="0"/>
          </a:p>
          <a:p>
            <a:endParaRPr lang="en-CA" dirty="0"/>
          </a:p>
        </p:txBody>
      </p:sp>
    </p:spTree>
    <p:extLst>
      <p:ext uri="{BB962C8B-B14F-4D97-AF65-F5344CB8AC3E}">
        <p14:creationId xmlns:p14="http://schemas.microsoft.com/office/powerpoint/2010/main" val="19590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 of Leaves</a:t>
            </a:r>
            <a:endParaRPr lang="en-CA" dirty="0"/>
          </a:p>
        </p:txBody>
      </p:sp>
      <p:sp>
        <p:nvSpPr>
          <p:cNvPr id="3" name="Content Placeholder 2"/>
          <p:cNvSpPr>
            <a:spLocks noGrp="1"/>
          </p:cNvSpPr>
          <p:nvPr>
            <p:ph idx="1"/>
          </p:nvPr>
        </p:nvSpPr>
        <p:spPr/>
        <p:txBody>
          <a:bodyPr/>
          <a:lstStyle/>
          <a:p>
            <a:r>
              <a:rPr lang="en-CA" dirty="0" smtClean="0"/>
              <a:t>Photosynthesis</a:t>
            </a:r>
          </a:p>
          <a:p>
            <a:r>
              <a:rPr lang="en-CA" dirty="0"/>
              <a:t>P</a:t>
            </a:r>
            <a:r>
              <a:rPr lang="en-CA" dirty="0" smtClean="0"/>
              <a:t>rotection</a:t>
            </a:r>
            <a:endParaRPr lang="en-CA" dirty="0"/>
          </a:p>
          <a:p>
            <a:endParaRPr lang="en-CA" dirty="0"/>
          </a:p>
        </p:txBody>
      </p:sp>
    </p:spTree>
    <p:extLst>
      <p:ext uri="{BB962C8B-B14F-4D97-AF65-F5344CB8AC3E}">
        <p14:creationId xmlns:p14="http://schemas.microsoft.com/office/powerpoint/2010/main" val="58351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 of Flowers</a:t>
            </a:r>
            <a:endParaRPr lang="en-CA" dirty="0"/>
          </a:p>
        </p:txBody>
      </p:sp>
      <p:sp>
        <p:nvSpPr>
          <p:cNvPr id="3" name="Content Placeholder 2"/>
          <p:cNvSpPr>
            <a:spLocks noGrp="1"/>
          </p:cNvSpPr>
          <p:nvPr>
            <p:ph idx="1"/>
          </p:nvPr>
        </p:nvSpPr>
        <p:spPr/>
        <p:txBody>
          <a:bodyPr/>
          <a:lstStyle/>
          <a:p>
            <a:r>
              <a:rPr lang="en-CA" dirty="0"/>
              <a:t>sexual reproduction</a:t>
            </a:r>
          </a:p>
          <a:p>
            <a:endParaRPr lang="en-CA" dirty="0"/>
          </a:p>
        </p:txBody>
      </p:sp>
    </p:spTree>
    <p:extLst>
      <p:ext uri="{BB962C8B-B14F-4D97-AF65-F5344CB8AC3E}">
        <p14:creationId xmlns:p14="http://schemas.microsoft.com/office/powerpoint/2010/main" val="533541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 of seeds</a:t>
            </a:r>
            <a:endParaRPr lang="en-CA" dirty="0"/>
          </a:p>
        </p:txBody>
      </p:sp>
      <p:sp>
        <p:nvSpPr>
          <p:cNvPr id="3" name="Content Placeholder 2"/>
          <p:cNvSpPr>
            <a:spLocks noGrp="1"/>
          </p:cNvSpPr>
          <p:nvPr>
            <p:ph idx="1"/>
          </p:nvPr>
        </p:nvSpPr>
        <p:spPr/>
        <p:txBody>
          <a:bodyPr/>
          <a:lstStyle/>
          <a:p>
            <a:r>
              <a:rPr lang="en-CA" dirty="0" smtClean="0"/>
              <a:t>Reproduce the plant</a:t>
            </a:r>
            <a:endParaRPr lang="en-CA" dirty="0"/>
          </a:p>
        </p:txBody>
      </p:sp>
    </p:spTree>
    <p:extLst>
      <p:ext uri="{BB962C8B-B14F-4D97-AF65-F5344CB8AC3E}">
        <p14:creationId xmlns:p14="http://schemas.microsoft.com/office/powerpoint/2010/main" val="186590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Monocot vs Dicot</a:t>
            </a:r>
            <a:endParaRPr lang="en-CA" dirty="0"/>
          </a:p>
        </p:txBody>
      </p:sp>
      <p:sp>
        <p:nvSpPr>
          <p:cNvPr id="3" name="Content Placeholder 2"/>
          <p:cNvSpPr>
            <a:spLocks noGrp="1"/>
          </p:cNvSpPr>
          <p:nvPr>
            <p:ph idx="1"/>
          </p:nvPr>
        </p:nvSpPr>
        <p:spPr/>
        <p:txBody>
          <a:bodyPr/>
          <a:lstStyle/>
          <a:p>
            <a:r>
              <a:rPr lang="en-CA" dirty="0" smtClean="0"/>
              <a:t>Monocot: One cotyledon per seed</a:t>
            </a:r>
          </a:p>
          <a:p>
            <a:r>
              <a:rPr lang="en-CA" dirty="0" smtClean="0"/>
              <a:t>Dicot: Two cotyledons per seed</a:t>
            </a:r>
          </a:p>
          <a:p>
            <a:endParaRPr lang="en-CA" dirty="0"/>
          </a:p>
        </p:txBody>
      </p:sp>
    </p:spTree>
    <p:extLst>
      <p:ext uri="{BB962C8B-B14F-4D97-AF65-F5344CB8AC3E}">
        <p14:creationId xmlns:p14="http://schemas.microsoft.com/office/powerpoint/2010/main" val="2852388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mycelium?</a:t>
            </a:r>
            <a:endParaRPr lang="en-CA" dirty="0"/>
          </a:p>
        </p:txBody>
      </p:sp>
      <p:sp>
        <p:nvSpPr>
          <p:cNvPr id="3" name="Content Placeholder 2"/>
          <p:cNvSpPr>
            <a:spLocks noGrp="1"/>
          </p:cNvSpPr>
          <p:nvPr>
            <p:ph idx="1"/>
          </p:nvPr>
        </p:nvSpPr>
        <p:spPr/>
        <p:txBody>
          <a:bodyPr/>
          <a:lstStyle/>
          <a:p>
            <a:r>
              <a:rPr lang="en-CA" dirty="0" smtClean="0"/>
              <a:t>Body of a fungi</a:t>
            </a:r>
            <a:endParaRPr lang="en-CA" dirty="0"/>
          </a:p>
        </p:txBody>
      </p:sp>
    </p:spTree>
    <p:extLst>
      <p:ext uri="{BB962C8B-B14F-4D97-AF65-F5344CB8AC3E}">
        <p14:creationId xmlns:p14="http://schemas.microsoft.com/office/powerpoint/2010/main" val="26264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hyphae?</a:t>
            </a:r>
            <a:endParaRPr lang="en-CA" dirty="0"/>
          </a:p>
        </p:txBody>
      </p:sp>
      <p:sp>
        <p:nvSpPr>
          <p:cNvPr id="3" name="Content Placeholder 2"/>
          <p:cNvSpPr>
            <a:spLocks noGrp="1"/>
          </p:cNvSpPr>
          <p:nvPr>
            <p:ph idx="1"/>
          </p:nvPr>
        </p:nvSpPr>
        <p:spPr/>
        <p:txBody>
          <a:bodyPr/>
          <a:lstStyle/>
          <a:p>
            <a:r>
              <a:rPr lang="en-CA" dirty="0"/>
              <a:t>individual filaments </a:t>
            </a:r>
          </a:p>
        </p:txBody>
      </p:sp>
    </p:spTree>
    <p:extLst>
      <p:ext uri="{BB962C8B-B14F-4D97-AF65-F5344CB8AC3E}">
        <p14:creationId xmlns:p14="http://schemas.microsoft.com/office/powerpoint/2010/main" val="138547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Chitin?</a:t>
            </a:r>
            <a:endParaRPr lang="en-CA" dirty="0"/>
          </a:p>
        </p:txBody>
      </p:sp>
      <p:sp>
        <p:nvSpPr>
          <p:cNvPr id="3" name="Content Placeholder 2"/>
          <p:cNvSpPr>
            <a:spLocks noGrp="1"/>
          </p:cNvSpPr>
          <p:nvPr>
            <p:ph idx="1"/>
          </p:nvPr>
        </p:nvSpPr>
        <p:spPr/>
        <p:txBody>
          <a:bodyPr/>
          <a:lstStyle/>
          <a:p>
            <a:pPr lvl="0"/>
            <a:r>
              <a:rPr lang="en-CA" dirty="0" smtClean="0"/>
              <a:t>A </a:t>
            </a:r>
            <a:r>
              <a:rPr lang="en-CA" dirty="0"/>
              <a:t>carbohydrate </a:t>
            </a:r>
            <a:endParaRPr lang="en-CA" dirty="0" smtClean="0"/>
          </a:p>
          <a:p>
            <a:pPr lvl="0"/>
            <a:r>
              <a:rPr lang="en-CA" dirty="0"/>
              <a:t>F</a:t>
            </a:r>
            <a:r>
              <a:rPr lang="en-CA" dirty="0" smtClean="0"/>
              <a:t>ound </a:t>
            </a:r>
            <a:r>
              <a:rPr lang="en-CA" dirty="0"/>
              <a:t>in the cell walls of certain fungi and algae.</a:t>
            </a:r>
          </a:p>
          <a:p>
            <a:endParaRPr lang="en-CA" dirty="0"/>
          </a:p>
        </p:txBody>
      </p:sp>
    </p:spTree>
    <p:extLst>
      <p:ext uri="{BB962C8B-B14F-4D97-AF65-F5344CB8AC3E}">
        <p14:creationId xmlns:p14="http://schemas.microsoft.com/office/powerpoint/2010/main" val="29295036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the two life cycles of Fungi?</a:t>
            </a:r>
            <a:endParaRPr lang="en-CA" dirty="0"/>
          </a:p>
        </p:txBody>
      </p:sp>
      <p:sp>
        <p:nvSpPr>
          <p:cNvPr id="3" name="Content Placeholder 2"/>
          <p:cNvSpPr>
            <a:spLocks noGrp="1"/>
          </p:cNvSpPr>
          <p:nvPr>
            <p:ph idx="1"/>
          </p:nvPr>
        </p:nvSpPr>
        <p:spPr/>
        <p:txBody>
          <a:bodyPr/>
          <a:lstStyle/>
          <a:p>
            <a:r>
              <a:rPr lang="en-CA" dirty="0" smtClean="0"/>
              <a:t>Phylum Zygomycetes</a:t>
            </a:r>
          </a:p>
          <a:p>
            <a:r>
              <a:rPr lang="en-CA" dirty="0" smtClean="0"/>
              <a:t>Phylum </a:t>
            </a:r>
            <a:r>
              <a:rPr lang="en-CA" dirty="0"/>
              <a:t>Basidiomycota</a:t>
            </a:r>
          </a:p>
        </p:txBody>
      </p:sp>
    </p:spTree>
    <p:extLst>
      <p:ext uri="{BB962C8B-B14F-4D97-AF65-F5344CB8AC3E}">
        <p14:creationId xmlns:p14="http://schemas.microsoft.com/office/powerpoint/2010/main" val="140289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Phylum Zygomycetes?</a:t>
            </a:r>
            <a:endParaRPr lang="en-CA" dirty="0"/>
          </a:p>
        </p:txBody>
      </p:sp>
      <p:sp>
        <p:nvSpPr>
          <p:cNvPr id="3" name="Content Placeholder 2"/>
          <p:cNvSpPr>
            <a:spLocks noGrp="1"/>
          </p:cNvSpPr>
          <p:nvPr>
            <p:ph idx="1"/>
          </p:nvPr>
        </p:nvSpPr>
        <p:spPr/>
        <p:txBody>
          <a:bodyPr/>
          <a:lstStyle/>
          <a:p>
            <a:endParaRPr lang="en-CA"/>
          </a:p>
        </p:txBody>
      </p:sp>
    </p:spTree>
    <p:extLst>
      <p:ext uri="{BB962C8B-B14F-4D97-AF65-F5344CB8AC3E}">
        <p14:creationId xmlns:p14="http://schemas.microsoft.com/office/powerpoint/2010/main" val="15039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Phylum Basidiomycota?</a:t>
            </a:r>
            <a:endParaRPr lang="en-CA" dirty="0"/>
          </a:p>
        </p:txBody>
      </p:sp>
      <p:sp>
        <p:nvSpPr>
          <p:cNvPr id="3" name="Content Placeholder 2"/>
          <p:cNvSpPr>
            <a:spLocks noGrp="1"/>
          </p:cNvSpPr>
          <p:nvPr>
            <p:ph idx="1"/>
          </p:nvPr>
        </p:nvSpPr>
        <p:spPr/>
        <p:txBody>
          <a:bodyPr/>
          <a:lstStyle/>
          <a:p>
            <a:endParaRPr lang="en-CA"/>
          </a:p>
        </p:txBody>
      </p:sp>
    </p:spTree>
    <p:extLst>
      <p:ext uri="{BB962C8B-B14F-4D97-AF65-F5344CB8AC3E}">
        <p14:creationId xmlns:p14="http://schemas.microsoft.com/office/powerpoint/2010/main" val="108266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 you know about Kingdom Animalia?</a:t>
            </a:r>
            <a:endParaRPr lang="en-CA" dirty="0"/>
          </a:p>
        </p:txBody>
      </p:sp>
      <p:sp>
        <p:nvSpPr>
          <p:cNvPr id="3" name="Content Placeholder 2"/>
          <p:cNvSpPr>
            <a:spLocks noGrp="1"/>
          </p:cNvSpPr>
          <p:nvPr>
            <p:ph idx="1"/>
          </p:nvPr>
        </p:nvSpPr>
        <p:spPr/>
        <p:txBody>
          <a:bodyPr/>
          <a:lstStyle/>
          <a:p>
            <a:pPr lvl="0"/>
            <a:r>
              <a:rPr lang="en-CA" dirty="0"/>
              <a:t>Chemoheterotrophic </a:t>
            </a:r>
          </a:p>
          <a:p>
            <a:pPr lvl="0"/>
            <a:r>
              <a:rPr lang="en-CA" dirty="0"/>
              <a:t>Multicellular</a:t>
            </a:r>
          </a:p>
          <a:p>
            <a:pPr lvl="0"/>
            <a:r>
              <a:rPr lang="en-CA" dirty="0" smtClean="0"/>
              <a:t>Made up of tissues</a:t>
            </a:r>
            <a:r>
              <a:rPr lang="en-CA" dirty="0"/>
              <a:t>, organs </a:t>
            </a:r>
          </a:p>
          <a:p>
            <a:r>
              <a:rPr lang="en-CA" dirty="0" smtClean="0"/>
              <a:t>Maintains </a:t>
            </a:r>
            <a:r>
              <a:rPr lang="en-CA" u="sng" dirty="0"/>
              <a:t>homeostasis</a:t>
            </a:r>
            <a:r>
              <a:rPr lang="en-CA" dirty="0"/>
              <a:t> : the steady-state physiological condition of the body </a:t>
            </a:r>
          </a:p>
        </p:txBody>
      </p:sp>
    </p:spTree>
    <p:extLst>
      <p:ext uri="{BB962C8B-B14F-4D97-AF65-F5344CB8AC3E}">
        <p14:creationId xmlns:p14="http://schemas.microsoft.com/office/powerpoint/2010/main" val="103008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4 Main types of animal tissue</a:t>
            </a:r>
            <a:endParaRPr lang="en-CA" dirty="0"/>
          </a:p>
        </p:txBody>
      </p:sp>
      <p:sp>
        <p:nvSpPr>
          <p:cNvPr id="3" name="Content Placeholder 2"/>
          <p:cNvSpPr>
            <a:spLocks noGrp="1"/>
          </p:cNvSpPr>
          <p:nvPr>
            <p:ph idx="1"/>
          </p:nvPr>
        </p:nvSpPr>
        <p:spPr/>
        <p:txBody>
          <a:bodyPr/>
          <a:lstStyle/>
          <a:p>
            <a:r>
              <a:rPr lang="en-CA" dirty="0" smtClean="0"/>
              <a:t>Epithelial tissue</a:t>
            </a:r>
          </a:p>
          <a:p>
            <a:r>
              <a:rPr lang="en-CA" dirty="0" smtClean="0"/>
              <a:t>Connective tissue</a:t>
            </a:r>
          </a:p>
          <a:p>
            <a:r>
              <a:rPr lang="en-CA" dirty="0" smtClean="0"/>
              <a:t>Muscle tissue</a:t>
            </a:r>
          </a:p>
          <a:p>
            <a:r>
              <a:rPr lang="en-CA" dirty="0" smtClean="0"/>
              <a:t>Nervous tissue</a:t>
            </a:r>
            <a:endParaRPr lang="en-CA" dirty="0"/>
          </a:p>
        </p:txBody>
      </p:sp>
    </p:spTree>
    <p:extLst>
      <p:ext uri="{BB962C8B-B14F-4D97-AF65-F5344CB8AC3E}">
        <p14:creationId xmlns:p14="http://schemas.microsoft.com/office/powerpoint/2010/main" val="1745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epithelial tissue?</a:t>
            </a:r>
            <a:endParaRPr lang="en-CA" dirty="0"/>
          </a:p>
        </p:txBody>
      </p:sp>
      <p:sp>
        <p:nvSpPr>
          <p:cNvPr id="3" name="Content Placeholder 2"/>
          <p:cNvSpPr>
            <a:spLocks noGrp="1"/>
          </p:cNvSpPr>
          <p:nvPr>
            <p:ph idx="1"/>
          </p:nvPr>
        </p:nvSpPr>
        <p:spPr/>
        <p:txBody>
          <a:bodyPr/>
          <a:lstStyle/>
          <a:p>
            <a:r>
              <a:rPr lang="en-CA" dirty="0" smtClean="0"/>
              <a:t>It is found covering or lining the body or certain organs</a:t>
            </a:r>
          </a:p>
          <a:p>
            <a:r>
              <a:rPr lang="en-CA" dirty="0" smtClean="0"/>
              <a:t>Sheet composed of one or more layers tightly packed cells in a dense layer of extracellular matric called the </a:t>
            </a:r>
            <a:r>
              <a:rPr lang="en-CA" u="sng" dirty="0" smtClean="0"/>
              <a:t>basal lamina</a:t>
            </a:r>
            <a:r>
              <a:rPr lang="en-CA" dirty="0" smtClean="0"/>
              <a:t> (not typically visible)</a:t>
            </a:r>
            <a:endParaRPr lang="en-CA" u="sng" dirty="0" smtClean="0"/>
          </a:p>
          <a:p>
            <a:endParaRPr lang="en-CA" dirty="0"/>
          </a:p>
        </p:txBody>
      </p:sp>
    </p:spTree>
    <p:extLst>
      <p:ext uri="{BB962C8B-B14F-4D97-AF65-F5344CB8AC3E}">
        <p14:creationId xmlns:p14="http://schemas.microsoft.com/office/powerpoint/2010/main" val="3983725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connective tissue?</a:t>
            </a:r>
            <a:endParaRPr lang="en-CA" dirty="0"/>
          </a:p>
        </p:txBody>
      </p:sp>
      <p:sp>
        <p:nvSpPr>
          <p:cNvPr id="3" name="Content Placeholder 2"/>
          <p:cNvSpPr>
            <a:spLocks noGrp="1"/>
          </p:cNvSpPr>
          <p:nvPr>
            <p:ph idx="1"/>
          </p:nvPr>
        </p:nvSpPr>
        <p:spPr/>
        <p:txBody>
          <a:bodyPr/>
          <a:lstStyle/>
          <a:p>
            <a:r>
              <a:rPr lang="en-CA" dirty="0"/>
              <a:t>Aka structural </a:t>
            </a:r>
            <a:r>
              <a:rPr lang="en-CA" dirty="0" smtClean="0"/>
              <a:t>tissue</a:t>
            </a:r>
          </a:p>
          <a:p>
            <a:r>
              <a:rPr lang="en-CA" dirty="0"/>
              <a:t>It holds </a:t>
            </a:r>
            <a:r>
              <a:rPr lang="en-CA" dirty="0" smtClean="0"/>
              <a:t>organs in place</a:t>
            </a:r>
          </a:p>
          <a:p>
            <a:r>
              <a:rPr lang="en-CA" dirty="0"/>
              <a:t>A</a:t>
            </a:r>
            <a:r>
              <a:rPr lang="en-CA" dirty="0" smtClean="0"/>
              <a:t>ttaches </a:t>
            </a:r>
            <a:r>
              <a:rPr lang="en-CA" dirty="0"/>
              <a:t>epithelial tissue to other underlying tissues.</a:t>
            </a:r>
            <a:br>
              <a:rPr lang="en-CA" dirty="0"/>
            </a:br>
            <a:endParaRPr lang="en-CA" dirty="0"/>
          </a:p>
        </p:txBody>
      </p:sp>
    </p:spTree>
    <p:extLst>
      <p:ext uri="{BB962C8B-B14F-4D97-AF65-F5344CB8AC3E}">
        <p14:creationId xmlns:p14="http://schemas.microsoft.com/office/powerpoint/2010/main" val="136262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muscle tissue?</a:t>
            </a:r>
            <a:endParaRPr lang="en-CA" dirty="0"/>
          </a:p>
        </p:txBody>
      </p:sp>
      <p:sp>
        <p:nvSpPr>
          <p:cNvPr id="3" name="Content Placeholder 2"/>
          <p:cNvSpPr>
            <a:spLocks noGrp="1"/>
          </p:cNvSpPr>
          <p:nvPr>
            <p:ph idx="1"/>
          </p:nvPr>
        </p:nvSpPr>
        <p:spPr/>
        <p:txBody>
          <a:bodyPr/>
          <a:lstStyle/>
          <a:p>
            <a:r>
              <a:rPr lang="en-CA" dirty="0" smtClean="0"/>
              <a:t>Consists of three types of muscle tissue, which are:</a:t>
            </a:r>
          </a:p>
          <a:p>
            <a:r>
              <a:rPr lang="en-CA" dirty="0" smtClean="0"/>
              <a:t>Skeletal</a:t>
            </a:r>
          </a:p>
          <a:p>
            <a:r>
              <a:rPr lang="en-CA" dirty="0" smtClean="0"/>
              <a:t>Cardiac</a:t>
            </a:r>
          </a:p>
          <a:p>
            <a:r>
              <a:rPr lang="en-CA" dirty="0" smtClean="0"/>
              <a:t>Smooth</a:t>
            </a:r>
            <a:endParaRPr lang="en-CA" dirty="0"/>
          </a:p>
        </p:txBody>
      </p:sp>
    </p:spTree>
    <p:extLst>
      <p:ext uri="{BB962C8B-B14F-4D97-AF65-F5344CB8AC3E}">
        <p14:creationId xmlns:p14="http://schemas.microsoft.com/office/powerpoint/2010/main" val="466908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Skeletal muscle tissue</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0331" y="1825625"/>
            <a:ext cx="4351338" cy="4351338"/>
          </a:xfrm>
          <a:prstGeom prst="rect">
            <a:avLst/>
          </a:prstGeom>
        </p:spPr>
      </p:pic>
      <p:sp>
        <p:nvSpPr>
          <p:cNvPr id="6" name="TextBox 5"/>
          <p:cNvSpPr txBox="1"/>
          <p:nvPr/>
        </p:nvSpPr>
        <p:spPr>
          <a:xfrm>
            <a:off x="1180407" y="2028305"/>
            <a:ext cx="1911928" cy="1477328"/>
          </a:xfrm>
          <a:prstGeom prst="rect">
            <a:avLst/>
          </a:prstGeom>
          <a:noFill/>
        </p:spPr>
        <p:txBody>
          <a:bodyPr wrap="square" rtlCol="0">
            <a:spAutoFit/>
          </a:bodyPr>
          <a:lstStyle/>
          <a:p>
            <a:pPr marL="285750" indent="-285750">
              <a:buFont typeface="Arial" panose="020B0604020202020204" pitchFamily="34" charset="0"/>
              <a:buChar char="•"/>
            </a:pPr>
            <a:r>
              <a:rPr lang="en-CA" dirty="0" smtClean="0"/>
              <a:t>Voluntary muscle, usually attached by tendons to bones</a:t>
            </a:r>
            <a:endParaRPr lang="en-CA" dirty="0"/>
          </a:p>
        </p:txBody>
      </p:sp>
      <p:sp>
        <p:nvSpPr>
          <p:cNvPr id="7" name="TextBox 6"/>
          <p:cNvSpPr txBox="1"/>
          <p:nvPr/>
        </p:nvSpPr>
        <p:spPr>
          <a:xfrm>
            <a:off x="8853054" y="2028305"/>
            <a:ext cx="2834641" cy="646331"/>
          </a:xfrm>
          <a:prstGeom prst="rect">
            <a:avLst/>
          </a:prstGeom>
          <a:noFill/>
        </p:spPr>
        <p:txBody>
          <a:bodyPr wrap="square" rtlCol="0">
            <a:spAutoFit/>
          </a:bodyPr>
          <a:lstStyle/>
          <a:p>
            <a:pPr marL="285750" indent="-285750">
              <a:buFont typeface="Arial" panose="020B0604020202020204" pitchFamily="34" charset="0"/>
              <a:buChar char="•"/>
            </a:pPr>
            <a:r>
              <a:rPr lang="en-CA" dirty="0" smtClean="0"/>
              <a:t>A.K.A </a:t>
            </a:r>
            <a:r>
              <a:rPr lang="en-CA" b="1" dirty="0" smtClean="0"/>
              <a:t>Striated</a:t>
            </a:r>
            <a:r>
              <a:rPr lang="en-CA" dirty="0" smtClean="0"/>
              <a:t> muscle tissue</a:t>
            </a:r>
            <a:endParaRPr lang="en-CA" dirty="0"/>
          </a:p>
        </p:txBody>
      </p:sp>
    </p:spTree>
    <p:extLst>
      <p:ext uri="{BB962C8B-B14F-4D97-AF65-F5344CB8AC3E}">
        <p14:creationId xmlns:p14="http://schemas.microsoft.com/office/powerpoint/2010/main" val="126879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1325563"/>
          </a:xfrm>
        </p:spPr>
        <p:txBody>
          <a:bodyPr/>
          <a:lstStyle/>
          <a:p>
            <a:r>
              <a:rPr lang="en-CA" dirty="0" smtClean="0"/>
              <a:t>Smooth muscle tissue</a:t>
            </a:r>
            <a:endParaRPr lang="en-CA" dirty="0"/>
          </a:p>
        </p:txBody>
      </p:sp>
      <p:pic>
        <p:nvPicPr>
          <p:cNvPr id="5"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20331" y="1825625"/>
            <a:ext cx="4351338" cy="4351338"/>
          </a:xfrm>
        </p:spPr>
      </p:pic>
      <p:sp>
        <p:nvSpPr>
          <p:cNvPr id="6" name="TextBox 5"/>
          <p:cNvSpPr txBox="1"/>
          <p:nvPr/>
        </p:nvSpPr>
        <p:spPr>
          <a:xfrm>
            <a:off x="1255222" y="2103120"/>
            <a:ext cx="2211185" cy="923330"/>
          </a:xfrm>
          <a:prstGeom prst="rect">
            <a:avLst/>
          </a:prstGeom>
          <a:noFill/>
        </p:spPr>
        <p:txBody>
          <a:bodyPr wrap="square" rtlCol="0">
            <a:spAutoFit/>
          </a:bodyPr>
          <a:lstStyle/>
          <a:p>
            <a:pPr marL="285750" indent="-285750">
              <a:buFont typeface="Arial" panose="020B0604020202020204" pitchFamily="34" charset="0"/>
              <a:buChar char="•"/>
            </a:pPr>
            <a:r>
              <a:rPr lang="en-CA" dirty="0" smtClean="0"/>
              <a:t>Involuntary, muscle is not attached to bones </a:t>
            </a:r>
            <a:endParaRPr lang="en-CA" dirty="0"/>
          </a:p>
        </p:txBody>
      </p:sp>
      <p:sp>
        <p:nvSpPr>
          <p:cNvPr id="7" name="TextBox 6"/>
          <p:cNvSpPr txBox="1"/>
          <p:nvPr/>
        </p:nvSpPr>
        <p:spPr>
          <a:xfrm>
            <a:off x="1255222" y="3607724"/>
            <a:ext cx="1820487" cy="2031325"/>
          </a:xfrm>
          <a:prstGeom prst="rect">
            <a:avLst/>
          </a:prstGeom>
          <a:noFill/>
        </p:spPr>
        <p:txBody>
          <a:bodyPr wrap="square" rtlCol="0">
            <a:spAutoFit/>
          </a:bodyPr>
          <a:lstStyle/>
          <a:p>
            <a:pPr marL="285750" indent="-285750">
              <a:buFont typeface="Arial" panose="020B0604020202020204" pitchFamily="34" charset="0"/>
              <a:buChar char="•"/>
            </a:pPr>
            <a:r>
              <a:rPr lang="en-CA" dirty="0" smtClean="0"/>
              <a:t>Found in the walls of internal organs, blood vessels, air passages and various duct</a:t>
            </a:r>
            <a:endParaRPr lang="en-CA" dirty="0"/>
          </a:p>
        </p:txBody>
      </p:sp>
      <p:sp>
        <p:nvSpPr>
          <p:cNvPr id="8" name="TextBox 7"/>
          <p:cNvSpPr txBox="1"/>
          <p:nvPr/>
        </p:nvSpPr>
        <p:spPr>
          <a:xfrm>
            <a:off x="8986057" y="1410623"/>
            <a:ext cx="2467495" cy="2308324"/>
          </a:xfrm>
          <a:prstGeom prst="rect">
            <a:avLst/>
          </a:prstGeom>
          <a:noFill/>
        </p:spPr>
        <p:txBody>
          <a:bodyPr wrap="square" rtlCol="0">
            <a:spAutoFit/>
          </a:bodyPr>
          <a:lstStyle/>
          <a:p>
            <a:r>
              <a:rPr lang="en-CA" dirty="0" smtClean="0"/>
              <a:t>Function:</a:t>
            </a:r>
          </a:p>
          <a:p>
            <a:endParaRPr lang="en-CA" dirty="0"/>
          </a:p>
          <a:p>
            <a:pPr marL="285750" indent="-285750">
              <a:buFont typeface="Arial" panose="020B0604020202020204" pitchFamily="34" charset="0"/>
              <a:buChar char="•"/>
            </a:pPr>
            <a:r>
              <a:rPr lang="en-CA" dirty="0" smtClean="0"/>
              <a:t>Change the diameter of some tubes</a:t>
            </a:r>
          </a:p>
          <a:p>
            <a:pPr marL="285750" indent="-285750">
              <a:buFont typeface="Arial" panose="020B0604020202020204" pitchFamily="34" charset="0"/>
              <a:buChar char="•"/>
            </a:pPr>
            <a:r>
              <a:rPr lang="en-CA" dirty="0" smtClean="0"/>
              <a:t>Move materials through other tubes</a:t>
            </a:r>
          </a:p>
          <a:p>
            <a:pPr marL="285750" indent="-285750">
              <a:buFont typeface="Arial" panose="020B0604020202020204" pitchFamily="34" charset="0"/>
              <a:buChar char="•"/>
            </a:pPr>
            <a:r>
              <a:rPr lang="en-CA" dirty="0" smtClean="0"/>
              <a:t>Tubes ex; Trachea, &amp; intestines</a:t>
            </a:r>
            <a:endParaRPr lang="en-CA" dirty="0"/>
          </a:p>
        </p:txBody>
      </p:sp>
      <p:pic>
        <p:nvPicPr>
          <p:cNvPr id="9" name="Picture 2" descr="https://photos-5.dropbox.com/t/2/AADlVUMDJ6fFVeOpq3WoUo_In-NNFBJblZCU7AIFKQY1BA/12/273784358/jpeg/32x32/1/1449154800/0/2/IMG_4339.jpg/EK_qqoQCGK8FIAIoAg/IioYtv5jC-H2SSacmYIrU8SA5k8DcGUKOZYiegByzi4?size_mode=3&amp;size=1024x76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46714" y="3718947"/>
            <a:ext cx="2070816" cy="276108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9799320" y="6459517"/>
            <a:ext cx="2061556" cy="338554"/>
          </a:xfrm>
          <a:prstGeom prst="rect">
            <a:avLst/>
          </a:prstGeom>
          <a:noFill/>
        </p:spPr>
        <p:txBody>
          <a:bodyPr wrap="square" rtlCol="0">
            <a:spAutoFit/>
          </a:bodyPr>
          <a:lstStyle/>
          <a:p>
            <a:r>
              <a:rPr lang="en-CA" sz="1600" i="1" dirty="0" smtClean="0"/>
              <a:t>Trachea</a:t>
            </a:r>
            <a:endParaRPr lang="en-CA" sz="1600" i="1" dirty="0"/>
          </a:p>
        </p:txBody>
      </p:sp>
    </p:spTree>
    <p:extLst>
      <p:ext uri="{BB962C8B-B14F-4D97-AF65-F5344CB8AC3E}">
        <p14:creationId xmlns:p14="http://schemas.microsoft.com/office/powerpoint/2010/main" val="142801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1325563"/>
          </a:xfrm>
        </p:spPr>
        <p:txBody>
          <a:bodyPr/>
          <a:lstStyle/>
          <a:p>
            <a:r>
              <a:rPr lang="en-CA" dirty="0" smtClean="0"/>
              <a:t>Cardiac muscle tissue</a:t>
            </a:r>
            <a:endParaRPr lang="en-CA" dirty="0"/>
          </a:p>
        </p:txBody>
      </p:sp>
      <p:pic>
        <p:nvPicPr>
          <p:cNvPr id="5"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20331" y="1825625"/>
            <a:ext cx="4351338" cy="4351338"/>
          </a:xfrm>
        </p:spPr>
      </p:pic>
      <p:sp>
        <p:nvSpPr>
          <p:cNvPr id="6" name="TextBox 5"/>
          <p:cNvSpPr txBox="1"/>
          <p:nvPr/>
        </p:nvSpPr>
        <p:spPr>
          <a:xfrm>
            <a:off x="838200" y="1978429"/>
            <a:ext cx="2403764" cy="646331"/>
          </a:xfrm>
          <a:prstGeom prst="rect">
            <a:avLst/>
          </a:prstGeom>
          <a:noFill/>
        </p:spPr>
        <p:txBody>
          <a:bodyPr wrap="square" rtlCol="0">
            <a:spAutoFit/>
          </a:bodyPr>
          <a:lstStyle/>
          <a:p>
            <a:pPr marL="285750" indent="-285750">
              <a:buFont typeface="Arial" panose="020B0604020202020204" pitchFamily="34" charset="0"/>
              <a:buChar char="•"/>
            </a:pPr>
            <a:r>
              <a:rPr lang="en-CA" dirty="0" smtClean="0"/>
              <a:t>Contraction is involuntary</a:t>
            </a:r>
            <a:endParaRPr lang="en-CA" dirty="0"/>
          </a:p>
        </p:txBody>
      </p:sp>
      <p:sp>
        <p:nvSpPr>
          <p:cNvPr id="7" name="TextBox 6"/>
          <p:cNvSpPr txBox="1"/>
          <p:nvPr/>
        </p:nvSpPr>
        <p:spPr>
          <a:xfrm>
            <a:off x="838200" y="2784764"/>
            <a:ext cx="1787236" cy="646331"/>
          </a:xfrm>
          <a:prstGeom prst="rect">
            <a:avLst/>
          </a:prstGeom>
          <a:noFill/>
        </p:spPr>
        <p:txBody>
          <a:bodyPr wrap="square" rtlCol="0">
            <a:spAutoFit/>
          </a:bodyPr>
          <a:lstStyle/>
          <a:p>
            <a:pPr marL="285750" indent="-285750">
              <a:buFont typeface="Arial" panose="020B0604020202020204" pitchFamily="34" charset="0"/>
              <a:buChar char="•"/>
            </a:pPr>
            <a:r>
              <a:rPr lang="en-CA" dirty="0" smtClean="0"/>
              <a:t>Muscle fibres are short</a:t>
            </a:r>
            <a:endParaRPr lang="en-CA" dirty="0"/>
          </a:p>
        </p:txBody>
      </p:sp>
      <p:sp>
        <p:nvSpPr>
          <p:cNvPr id="8" name="TextBox 7"/>
          <p:cNvSpPr txBox="1"/>
          <p:nvPr/>
        </p:nvSpPr>
        <p:spPr>
          <a:xfrm>
            <a:off x="838200" y="3749040"/>
            <a:ext cx="1936866" cy="1477328"/>
          </a:xfrm>
          <a:prstGeom prst="rect">
            <a:avLst/>
          </a:prstGeom>
          <a:noFill/>
        </p:spPr>
        <p:txBody>
          <a:bodyPr wrap="square" rtlCol="0">
            <a:spAutoFit/>
          </a:bodyPr>
          <a:lstStyle/>
          <a:p>
            <a:pPr marL="285750" indent="-285750">
              <a:buFont typeface="Arial" panose="020B0604020202020204" pitchFamily="34" charset="0"/>
              <a:buChar char="•"/>
            </a:pPr>
            <a:r>
              <a:rPr lang="en-CA" dirty="0" smtClean="0"/>
              <a:t>Connected by intercalated discs into long branched chains of cells</a:t>
            </a:r>
            <a:endParaRPr lang="en-CA" dirty="0"/>
          </a:p>
        </p:txBody>
      </p:sp>
      <p:sp>
        <p:nvSpPr>
          <p:cNvPr id="9" name="TextBox 8"/>
          <p:cNvSpPr txBox="1"/>
          <p:nvPr/>
        </p:nvSpPr>
        <p:spPr>
          <a:xfrm>
            <a:off x="8678487" y="2369265"/>
            <a:ext cx="2675313" cy="1477328"/>
          </a:xfrm>
          <a:prstGeom prst="rect">
            <a:avLst/>
          </a:prstGeom>
          <a:noFill/>
        </p:spPr>
        <p:txBody>
          <a:bodyPr wrap="square" rtlCol="0">
            <a:spAutoFit/>
          </a:bodyPr>
          <a:lstStyle/>
          <a:p>
            <a:pPr marL="285750" indent="-285750">
              <a:buFont typeface="Arial" panose="020B0604020202020204" pitchFamily="34" charset="0"/>
              <a:buChar char="•"/>
            </a:pPr>
            <a:r>
              <a:rPr lang="en-CA" dirty="0" smtClean="0"/>
              <a:t>Makes up the heart muscle; therefor is responsible for pumping blood through the body</a:t>
            </a:r>
            <a:endParaRPr lang="en-CA" dirty="0"/>
          </a:p>
        </p:txBody>
      </p:sp>
    </p:spTree>
    <p:extLst>
      <p:ext uri="{BB962C8B-B14F-4D97-AF65-F5344CB8AC3E}">
        <p14:creationId xmlns:p14="http://schemas.microsoft.com/office/powerpoint/2010/main" val="304016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arn(inVertical)">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Nervous tissue?</a:t>
            </a:r>
            <a:endParaRPr lang="en-CA" dirty="0"/>
          </a:p>
        </p:txBody>
      </p:sp>
      <p:pic>
        <p:nvPicPr>
          <p:cNvPr id="5" name="Picture 2" descr="https://scontent-lga3-1.xx.fbcdn.net/hphotos-xlf1/v/t35.0-12/12333115_10207968815240939_802219842_o.jpg?oh=e5b5c5d9ece8acfbf3b2d07c5e5467a3&amp;oe=5662880E"/>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823734" y="-28487"/>
            <a:ext cx="2719364" cy="52889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3814" y="897140"/>
            <a:ext cx="4339244" cy="4339244"/>
          </a:xfrm>
          <a:prstGeom prst="rect">
            <a:avLst/>
          </a:prstGeom>
        </p:spPr>
      </p:pic>
      <p:sp>
        <p:nvSpPr>
          <p:cNvPr id="7" name="TextBox 6"/>
          <p:cNvSpPr txBox="1"/>
          <p:nvPr/>
        </p:nvSpPr>
        <p:spPr>
          <a:xfrm>
            <a:off x="8751916" y="5236384"/>
            <a:ext cx="2901142" cy="338554"/>
          </a:xfrm>
          <a:prstGeom prst="rect">
            <a:avLst/>
          </a:prstGeom>
          <a:noFill/>
        </p:spPr>
        <p:txBody>
          <a:bodyPr wrap="square" rtlCol="0">
            <a:spAutoFit/>
          </a:bodyPr>
          <a:lstStyle/>
          <a:p>
            <a:r>
              <a:rPr lang="en-CA" sz="1600" i="1" dirty="0" smtClean="0"/>
              <a:t>Spinal Nerve Cell</a:t>
            </a:r>
            <a:endParaRPr lang="en-CA" sz="1600" i="1" dirty="0"/>
          </a:p>
        </p:txBody>
      </p:sp>
      <p:sp>
        <p:nvSpPr>
          <p:cNvPr id="8" name="TextBox 7"/>
          <p:cNvSpPr txBox="1"/>
          <p:nvPr/>
        </p:nvSpPr>
        <p:spPr>
          <a:xfrm>
            <a:off x="1876509" y="3866508"/>
            <a:ext cx="3347499" cy="2585323"/>
          </a:xfrm>
          <a:prstGeom prst="rect">
            <a:avLst/>
          </a:prstGeom>
          <a:noFill/>
        </p:spPr>
        <p:txBody>
          <a:bodyPr wrap="square" rtlCol="0">
            <a:spAutoFit/>
          </a:bodyPr>
          <a:lstStyle/>
          <a:p>
            <a:r>
              <a:rPr lang="en-CA" dirty="0"/>
              <a:t>is the main </a:t>
            </a:r>
            <a:r>
              <a:rPr lang="en-CA" dirty="0" smtClean="0"/>
              <a:t>component of </a:t>
            </a:r>
            <a:r>
              <a:rPr lang="en-CA" dirty="0"/>
              <a:t>the two parts of the </a:t>
            </a:r>
            <a:r>
              <a:rPr lang="en-CA" b="1" dirty="0"/>
              <a:t>nervous</a:t>
            </a:r>
            <a:r>
              <a:rPr lang="en-CA" dirty="0"/>
              <a:t> system; the brain and spinal cord of the central nervous system (</a:t>
            </a:r>
            <a:r>
              <a:rPr lang="en-CA" b="1" dirty="0"/>
              <a:t>CNS</a:t>
            </a:r>
            <a:r>
              <a:rPr lang="en-CA" dirty="0"/>
              <a:t>), and the branching peripheral nerves of the </a:t>
            </a:r>
            <a:r>
              <a:rPr lang="en-CA" dirty="0" smtClean="0"/>
              <a:t>peripheral nervous</a:t>
            </a:r>
            <a:r>
              <a:rPr lang="en-CA" dirty="0"/>
              <a:t> system (</a:t>
            </a:r>
            <a:r>
              <a:rPr lang="en-CA" b="1" dirty="0"/>
              <a:t>PNS</a:t>
            </a:r>
            <a:r>
              <a:rPr lang="en-CA" dirty="0"/>
              <a:t>), which regulates and controls bodily functions and activity</a:t>
            </a:r>
          </a:p>
        </p:txBody>
      </p:sp>
    </p:spTree>
    <p:extLst>
      <p:ext uri="{BB962C8B-B14F-4D97-AF65-F5344CB8AC3E}">
        <p14:creationId xmlns:p14="http://schemas.microsoft.com/office/powerpoint/2010/main" val="22039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the integumentary system?</a:t>
            </a:r>
            <a:endParaRPr lang="en-CA" dirty="0"/>
          </a:p>
        </p:txBody>
      </p:sp>
      <p:sp>
        <p:nvSpPr>
          <p:cNvPr id="3" name="Content Placeholder 2"/>
          <p:cNvSpPr>
            <a:spLocks noGrp="1"/>
          </p:cNvSpPr>
          <p:nvPr>
            <p:ph idx="1"/>
          </p:nvPr>
        </p:nvSpPr>
        <p:spPr/>
        <p:txBody>
          <a:bodyPr/>
          <a:lstStyle/>
          <a:p>
            <a:pPr lvl="0"/>
            <a:r>
              <a:rPr lang="en-CA" dirty="0"/>
              <a:t>It protects from mechanical injury</a:t>
            </a:r>
          </a:p>
          <a:p>
            <a:pPr lvl="0"/>
            <a:r>
              <a:rPr lang="en-CA" dirty="0"/>
              <a:t>Immunity </a:t>
            </a:r>
          </a:p>
          <a:p>
            <a:pPr lvl="0"/>
            <a:r>
              <a:rPr lang="en-CA" dirty="0"/>
              <a:t>osmoregulation </a:t>
            </a:r>
          </a:p>
          <a:p>
            <a:pPr lvl="0"/>
            <a:r>
              <a:rPr lang="en-CA" dirty="0"/>
              <a:t>thermoregulation </a:t>
            </a:r>
          </a:p>
          <a:p>
            <a:pPr lvl="0"/>
            <a:r>
              <a:rPr lang="en-CA" dirty="0"/>
              <a:t>sensing the environment </a:t>
            </a:r>
          </a:p>
          <a:p>
            <a:endParaRPr lang="en-CA" dirty="0"/>
          </a:p>
        </p:txBody>
      </p:sp>
    </p:spTree>
    <p:extLst>
      <p:ext uri="{BB962C8B-B14F-4D97-AF65-F5344CB8AC3E}">
        <p14:creationId xmlns:p14="http://schemas.microsoft.com/office/powerpoint/2010/main" val="149562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the muscular system?</a:t>
            </a:r>
            <a:endParaRPr lang="en-CA" dirty="0"/>
          </a:p>
        </p:txBody>
      </p:sp>
      <p:sp>
        <p:nvSpPr>
          <p:cNvPr id="3" name="Content Placeholder 2"/>
          <p:cNvSpPr>
            <a:spLocks noGrp="1"/>
          </p:cNvSpPr>
          <p:nvPr>
            <p:ph idx="1"/>
          </p:nvPr>
        </p:nvSpPr>
        <p:spPr/>
        <p:txBody>
          <a:bodyPr/>
          <a:lstStyle/>
          <a:p>
            <a:r>
              <a:rPr lang="en-CA" dirty="0"/>
              <a:t>All the muscles we have</a:t>
            </a:r>
          </a:p>
          <a:p>
            <a:pPr lvl="0"/>
            <a:r>
              <a:rPr lang="en-CA" dirty="0"/>
              <a:t>movement </a:t>
            </a:r>
          </a:p>
          <a:p>
            <a:pPr lvl="0"/>
            <a:r>
              <a:rPr lang="en-CA" dirty="0"/>
              <a:t>protection from mechanical injury </a:t>
            </a:r>
          </a:p>
          <a:p>
            <a:pPr lvl="0"/>
            <a:r>
              <a:rPr lang="en-CA" dirty="0"/>
              <a:t>thermoregulation (generate heat)</a:t>
            </a:r>
          </a:p>
          <a:p>
            <a:endParaRPr lang="en-CA" dirty="0"/>
          </a:p>
        </p:txBody>
      </p:sp>
    </p:spTree>
    <p:extLst>
      <p:ext uri="{BB962C8B-B14F-4D97-AF65-F5344CB8AC3E}">
        <p14:creationId xmlns:p14="http://schemas.microsoft.com/office/powerpoint/2010/main" val="401445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the skeletal system?</a:t>
            </a:r>
            <a:endParaRPr lang="en-CA" dirty="0"/>
          </a:p>
        </p:txBody>
      </p:sp>
      <p:sp>
        <p:nvSpPr>
          <p:cNvPr id="3" name="Content Placeholder 2"/>
          <p:cNvSpPr>
            <a:spLocks noGrp="1"/>
          </p:cNvSpPr>
          <p:nvPr>
            <p:ph idx="1"/>
          </p:nvPr>
        </p:nvSpPr>
        <p:spPr/>
        <p:txBody>
          <a:bodyPr/>
          <a:lstStyle/>
          <a:p>
            <a:pPr lvl="0"/>
            <a:r>
              <a:rPr lang="en-CA" dirty="0"/>
              <a:t>protection from mechanical injury</a:t>
            </a:r>
          </a:p>
          <a:p>
            <a:pPr lvl="0"/>
            <a:r>
              <a:rPr lang="en-CA" dirty="0"/>
              <a:t>support (for organs)</a:t>
            </a:r>
          </a:p>
          <a:p>
            <a:pPr lvl="0"/>
            <a:r>
              <a:rPr lang="en-CA" dirty="0"/>
              <a:t>leverage for movement </a:t>
            </a:r>
          </a:p>
          <a:p>
            <a:pPr lvl="0"/>
            <a:r>
              <a:rPr lang="en-CA" dirty="0"/>
              <a:t>storage of minerals (e.g. calcium)</a:t>
            </a:r>
          </a:p>
          <a:p>
            <a:pPr lvl="0"/>
            <a:r>
              <a:rPr lang="en-CA" dirty="0"/>
              <a:t>production of blood cells </a:t>
            </a:r>
          </a:p>
        </p:txBody>
      </p:sp>
    </p:spTree>
    <p:extLst>
      <p:ext uri="{BB962C8B-B14F-4D97-AF65-F5344CB8AC3E}">
        <p14:creationId xmlns:p14="http://schemas.microsoft.com/office/powerpoint/2010/main" val="414181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in the animal phyla?</a:t>
            </a:r>
            <a:endParaRPr lang="en-CA" dirty="0"/>
          </a:p>
        </p:txBody>
      </p:sp>
      <p:sp>
        <p:nvSpPr>
          <p:cNvPr id="3" name="Content Placeholder 2"/>
          <p:cNvSpPr>
            <a:spLocks noGrp="1"/>
          </p:cNvSpPr>
          <p:nvPr>
            <p:ph idx="1"/>
          </p:nvPr>
        </p:nvSpPr>
        <p:spPr/>
        <p:txBody>
          <a:bodyPr>
            <a:normAutofit fontScale="92500" lnSpcReduction="10000"/>
          </a:bodyPr>
          <a:lstStyle/>
          <a:p>
            <a:pPr lvl="0"/>
            <a:r>
              <a:rPr lang="en-CA" dirty="0" err="1"/>
              <a:t>porifera</a:t>
            </a:r>
            <a:r>
              <a:rPr lang="en-CA" dirty="0"/>
              <a:t> (sponges)</a:t>
            </a:r>
          </a:p>
          <a:p>
            <a:pPr lvl="0"/>
            <a:r>
              <a:rPr lang="en-CA" dirty="0"/>
              <a:t>Cnideria (sea anemone, sea jelly, coral, hydra)</a:t>
            </a:r>
          </a:p>
          <a:p>
            <a:pPr lvl="0"/>
            <a:r>
              <a:rPr lang="en-CA" dirty="0"/>
              <a:t>Platyhelminthes (flatworm)</a:t>
            </a:r>
          </a:p>
          <a:p>
            <a:pPr lvl="0"/>
            <a:r>
              <a:rPr lang="en-CA" dirty="0"/>
              <a:t>Mollusca (snail, slug, limpet, chiton, clam,. mussel, scallop, squid, octopus, cuttlefish, nautilus </a:t>
            </a:r>
          </a:p>
          <a:p>
            <a:pPr lvl="0"/>
            <a:r>
              <a:rPr lang="en-CA" dirty="0"/>
              <a:t>Annelida (segmented worm)</a:t>
            </a:r>
          </a:p>
          <a:p>
            <a:pPr lvl="0"/>
            <a:r>
              <a:rPr lang="en-CA" dirty="0" err="1"/>
              <a:t>Nematoda</a:t>
            </a:r>
            <a:r>
              <a:rPr lang="en-CA" dirty="0"/>
              <a:t> (roundworms) </a:t>
            </a:r>
          </a:p>
          <a:p>
            <a:pPr lvl="0"/>
            <a:r>
              <a:rPr lang="en-CA" dirty="0"/>
              <a:t>Arthropoda (centipede, millipede, insect, spider, scorpion, crustacean) </a:t>
            </a:r>
          </a:p>
          <a:p>
            <a:pPr lvl="0"/>
            <a:r>
              <a:rPr lang="en-CA" dirty="0" err="1"/>
              <a:t>Ecginodermata</a:t>
            </a:r>
            <a:r>
              <a:rPr lang="en-CA" dirty="0"/>
              <a:t> (sea star, sea urchin)</a:t>
            </a:r>
          </a:p>
          <a:p>
            <a:pPr lvl="0"/>
            <a:r>
              <a:rPr lang="en-CA" dirty="0"/>
              <a:t>Chordata (vertebrate) (tunicate, fish, amphibian, reptile, bird,  mammal) </a:t>
            </a:r>
          </a:p>
          <a:p>
            <a:endParaRPr lang="en-CA" dirty="0"/>
          </a:p>
        </p:txBody>
      </p:sp>
    </p:spTree>
    <p:extLst>
      <p:ext uri="{BB962C8B-B14F-4D97-AF65-F5344CB8AC3E}">
        <p14:creationId xmlns:p14="http://schemas.microsoft.com/office/powerpoint/2010/main" val="1296272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DIGESTIVE SYSTEM</a:t>
            </a:r>
            <a:endParaRPr lang="en-CA" dirty="0"/>
          </a:p>
        </p:txBody>
      </p:sp>
      <p:pic>
        <p:nvPicPr>
          <p:cNvPr id="1026" name="Picture 2" descr="http://www.naturalguidetohealth.com/sitebuilder/images/digestive_system_functions_1_-944x637.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71774" y="1343770"/>
            <a:ext cx="7162533" cy="4833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071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Mouth</a:t>
            </a:r>
            <a:endParaRPr lang="en-CA" dirty="0"/>
          </a:p>
        </p:txBody>
      </p:sp>
      <p:sp>
        <p:nvSpPr>
          <p:cNvPr id="3" name="Content Placeholder 2"/>
          <p:cNvSpPr>
            <a:spLocks noGrp="1"/>
          </p:cNvSpPr>
          <p:nvPr>
            <p:ph idx="1"/>
          </p:nvPr>
        </p:nvSpPr>
        <p:spPr/>
        <p:txBody>
          <a:bodyPr/>
          <a:lstStyle/>
          <a:p>
            <a:r>
              <a:rPr lang="en-CA" dirty="0" smtClean="0"/>
              <a:t>Aka. Oral cavity</a:t>
            </a:r>
          </a:p>
          <a:p>
            <a:r>
              <a:rPr lang="en-CA" dirty="0" smtClean="0"/>
              <a:t>Food enters the digestive system through the mouth</a:t>
            </a:r>
            <a:endParaRPr lang="en-CA" dirty="0"/>
          </a:p>
        </p:txBody>
      </p:sp>
    </p:spTree>
    <p:extLst>
      <p:ext uri="{BB962C8B-B14F-4D97-AF65-F5344CB8AC3E}">
        <p14:creationId xmlns:p14="http://schemas.microsoft.com/office/powerpoint/2010/main" val="105172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Teeth function?</a:t>
            </a:r>
            <a:endParaRPr lang="en-CA" dirty="0"/>
          </a:p>
        </p:txBody>
      </p:sp>
      <p:sp>
        <p:nvSpPr>
          <p:cNvPr id="3" name="Content Placeholder 2"/>
          <p:cNvSpPr>
            <a:spLocks noGrp="1"/>
          </p:cNvSpPr>
          <p:nvPr>
            <p:ph idx="1"/>
          </p:nvPr>
        </p:nvSpPr>
        <p:spPr/>
        <p:txBody>
          <a:bodyPr/>
          <a:lstStyle/>
          <a:p>
            <a:r>
              <a:rPr lang="en-CA" dirty="0" smtClean="0"/>
              <a:t>Grinding/chewing food</a:t>
            </a:r>
            <a:endParaRPr lang="en-CA" dirty="0"/>
          </a:p>
        </p:txBody>
      </p:sp>
    </p:spTree>
    <p:extLst>
      <p:ext uri="{BB962C8B-B14F-4D97-AF65-F5344CB8AC3E}">
        <p14:creationId xmlns:p14="http://schemas.microsoft.com/office/powerpoint/2010/main" val="2851532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Salivary Glands function?</a:t>
            </a:r>
            <a:endParaRPr lang="en-CA" dirty="0"/>
          </a:p>
        </p:txBody>
      </p:sp>
      <p:sp>
        <p:nvSpPr>
          <p:cNvPr id="3" name="Content Placeholder 2"/>
          <p:cNvSpPr>
            <a:spLocks noGrp="1"/>
          </p:cNvSpPr>
          <p:nvPr>
            <p:ph idx="1"/>
          </p:nvPr>
        </p:nvSpPr>
        <p:spPr/>
        <p:txBody>
          <a:bodyPr/>
          <a:lstStyle/>
          <a:p>
            <a:r>
              <a:rPr lang="en-US" dirty="0"/>
              <a:t>P</a:t>
            </a:r>
            <a:r>
              <a:rPr lang="en-US" dirty="0" smtClean="0"/>
              <a:t>roduce saliva</a:t>
            </a:r>
          </a:p>
          <a:p>
            <a:r>
              <a:rPr lang="en-US" dirty="0" smtClean="0"/>
              <a:t>Helps </a:t>
            </a:r>
            <a:r>
              <a:rPr lang="en-US" dirty="0"/>
              <a:t>to hold and lubricate the lump of food </a:t>
            </a:r>
            <a:r>
              <a:rPr lang="en-US" dirty="0" smtClean="0"/>
              <a:t>together</a:t>
            </a:r>
          </a:p>
          <a:p>
            <a:r>
              <a:rPr lang="en-US" dirty="0" smtClean="0"/>
              <a:t> </a:t>
            </a:r>
            <a:r>
              <a:rPr lang="en-US" dirty="0"/>
              <a:t>Makes it slippery to help with </a:t>
            </a:r>
            <a:r>
              <a:rPr lang="en-US" dirty="0" smtClean="0"/>
              <a:t>swallowing</a:t>
            </a:r>
          </a:p>
          <a:p>
            <a:r>
              <a:rPr lang="en-US" dirty="0" smtClean="0"/>
              <a:t> </a:t>
            </a:r>
            <a:r>
              <a:rPr lang="en-US" dirty="0"/>
              <a:t>There are chemical enzymes in saliva</a:t>
            </a:r>
            <a:endParaRPr lang="en-CA" dirty="0"/>
          </a:p>
        </p:txBody>
      </p:sp>
    </p:spTree>
    <p:extLst>
      <p:ext uri="{BB962C8B-B14F-4D97-AF65-F5344CB8AC3E}">
        <p14:creationId xmlns:p14="http://schemas.microsoft.com/office/powerpoint/2010/main" val="3550729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Tongue function?</a:t>
            </a:r>
            <a:endParaRPr lang="en-CA" dirty="0"/>
          </a:p>
        </p:txBody>
      </p:sp>
      <p:sp>
        <p:nvSpPr>
          <p:cNvPr id="3" name="Content Placeholder 2"/>
          <p:cNvSpPr>
            <a:spLocks noGrp="1"/>
          </p:cNvSpPr>
          <p:nvPr>
            <p:ph idx="1"/>
          </p:nvPr>
        </p:nvSpPr>
        <p:spPr/>
        <p:txBody>
          <a:bodyPr/>
          <a:lstStyle/>
          <a:p>
            <a:r>
              <a:rPr lang="en-US" dirty="0"/>
              <a:t>muscular </a:t>
            </a:r>
            <a:r>
              <a:rPr lang="en-US" dirty="0" smtClean="0"/>
              <a:t>organ </a:t>
            </a:r>
          </a:p>
          <a:p>
            <a:r>
              <a:rPr lang="en-US" dirty="0" smtClean="0"/>
              <a:t>Pushes </a:t>
            </a:r>
            <a:r>
              <a:rPr lang="en-US" dirty="0"/>
              <a:t>food </a:t>
            </a:r>
            <a:r>
              <a:rPr lang="en-US" dirty="0" smtClean="0"/>
              <a:t>around</a:t>
            </a:r>
          </a:p>
          <a:p>
            <a:r>
              <a:rPr lang="en-US" dirty="0"/>
              <a:t>H</a:t>
            </a:r>
            <a:r>
              <a:rPr lang="en-US" dirty="0" smtClean="0"/>
              <a:t>elps </a:t>
            </a:r>
            <a:r>
              <a:rPr lang="en-US" dirty="0"/>
              <a:t>with chewing and then </a:t>
            </a:r>
            <a:r>
              <a:rPr lang="en-US" dirty="0" smtClean="0"/>
              <a:t>swallowing</a:t>
            </a:r>
          </a:p>
          <a:p>
            <a:r>
              <a:rPr lang="en-US" dirty="0" smtClean="0"/>
              <a:t>Pushes </a:t>
            </a:r>
            <a:r>
              <a:rPr lang="en-US" dirty="0"/>
              <a:t>food back to the </a:t>
            </a:r>
            <a:r>
              <a:rPr lang="en-US" dirty="0" smtClean="0"/>
              <a:t>pharynx (throat)</a:t>
            </a:r>
            <a:endParaRPr lang="en-CA" dirty="0"/>
          </a:p>
        </p:txBody>
      </p:sp>
    </p:spTree>
    <p:extLst>
      <p:ext uri="{BB962C8B-B14F-4D97-AF65-F5344CB8AC3E}">
        <p14:creationId xmlns:p14="http://schemas.microsoft.com/office/powerpoint/2010/main" val="393003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the two openings in the back of your throat?</a:t>
            </a:r>
            <a:endParaRPr lang="en-CA" dirty="0"/>
          </a:p>
        </p:txBody>
      </p:sp>
      <p:sp>
        <p:nvSpPr>
          <p:cNvPr id="3" name="Content Placeholder 2"/>
          <p:cNvSpPr>
            <a:spLocks noGrp="1"/>
          </p:cNvSpPr>
          <p:nvPr>
            <p:ph idx="1"/>
          </p:nvPr>
        </p:nvSpPr>
        <p:spPr/>
        <p:txBody>
          <a:bodyPr/>
          <a:lstStyle/>
          <a:p>
            <a:r>
              <a:rPr lang="en-CA" dirty="0" smtClean="0"/>
              <a:t>Glottis (which leads to the lungs)</a:t>
            </a:r>
          </a:p>
          <a:p>
            <a:r>
              <a:rPr lang="en-CA" dirty="0" smtClean="0"/>
              <a:t>Esophagus (which leads to the stomach)</a:t>
            </a:r>
            <a:endParaRPr lang="en-CA" dirty="0"/>
          </a:p>
        </p:txBody>
      </p:sp>
    </p:spTree>
    <p:extLst>
      <p:ext uri="{BB962C8B-B14F-4D97-AF65-F5344CB8AC3E}">
        <p14:creationId xmlns:p14="http://schemas.microsoft.com/office/powerpoint/2010/main" val="2440640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Esophagus function?</a:t>
            </a:r>
            <a:endParaRPr lang="en-CA" dirty="0"/>
          </a:p>
        </p:txBody>
      </p:sp>
      <p:sp>
        <p:nvSpPr>
          <p:cNvPr id="3" name="Content Placeholder 2"/>
          <p:cNvSpPr>
            <a:spLocks noGrp="1"/>
          </p:cNvSpPr>
          <p:nvPr>
            <p:ph idx="1"/>
          </p:nvPr>
        </p:nvSpPr>
        <p:spPr/>
        <p:txBody>
          <a:bodyPr/>
          <a:lstStyle/>
          <a:p>
            <a:r>
              <a:rPr lang="en-CA" dirty="0" smtClean="0"/>
              <a:t>Carries food to the stomach </a:t>
            </a:r>
            <a:endParaRPr lang="en-CA" dirty="0"/>
          </a:p>
        </p:txBody>
      </p:sp>
    </p:spTree>
    <p:extLst>
      <p:ext uri="{BB962C8B-B14F-4D97-AF65-F5344CB8AC3E}">
        <p14:creationId xmlns:p14="http://schemas.microsoft.com/office/powerpoint/2010/main" val="501249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peristalsis?</a:t>
            </a:r>
            <a:endParaRPr lang="en-CA" dirty="0"/>
          </a:p>
        </p:txBody>
      </p:sp>
      <p:sp>
        <p:nvSpPr>
          <p:cNvPr id="3" name="Content Placeholder 2"/>
          <p:cNvSpPr>
            <a:spLocks noGrp="1"/>
          </p:cNvSpPr>
          <p:nvPr>
            <p:ph idx="1"/>
          </p:nvPr>
        </p:nvSpPr>
        <p:spPr/>
        <p:txBody>
          <a:bodyPr/>
          <a:lstStyle/>
          <a:p>
            <a:r>
              <a:rPr lang="en-CA" dirty="0" smtClean="0"/>
              <a:t>Contracting in the esophagus, which allows the food to be squeezed down into the stomach</a:t>
            </a:r>
            <a:endParaRPr lang="en-CA" dirty="0"/>
          </a:p>
        </p:txBody>
      </p:sp>
    </p:spTree>
    <p:extLst>
      <p:ext uri="{BB962C8B-B14F-4D97-AF65-F5344CB8AC3E}">
        <p14:creationId xmlns:p14="http://schemas.microsoft.com/office/powerpoint/2010/main" val="848484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Epiglottis function?</a:t>
            </a:r>
            <a:endParaRPr lang="en-CA" dirty="0"/>
          </a:p>
        </p:txBody>
      </p:sp>
      <p:sp>
        <p:nvSpPr>
          <p:cNvPr id="3" name="Content Placeholder 2"/>
          <p:cNvSpPr>
            <a:spLocks noGrp="1"/>
          </p:cNvSpPr>
          <p:nvPr>
            <p:ph idx="1"/>
          </p:nvPr>
        </p:nvSpPr>
        <p:spPr/>
        <p:txBody>
          <a:bodyPr/>
          <a:lstStyle/>
          <a:p>
            <a:r>
              <a:rPr lang="en-US" dirty="0"/>
              <a:t>Flap that helps prevent </a:t>
            </a:r>
            <a:r>
              <a:rPr lang="en-US" dirty="0" smtClean="0"/>
              <a:t>choking</a:t>
            </a:r>
            <a:endParaRPr lang="en-US" dirty="0"/>
          </a:p>
          <a:p>
            <a:r>
              <a:rPr lang="en-US" dirty="0"/>
              <a:t>T</a:t>
            </a:r>
            <a:r>
              <a:rPr lang="en-US" dirty="0" smtClean="0"/>
              <a:t>raps </a:t>
            </a:r>
            <a:r>
              <a:rPr lang="en-US" dirty="0"/>
              <a:t>the food from going into the glottis</a:t>
            </a:r>
            <a:endParaRPr lang="en-CA" dirty="0"/>
          </a:p>
          <a:p>
            <a:endParaRPr lang="en-CA" dirty="0"/>
          </a:p>
        </p:txBody>
      </p:sp>
    </p:spTree>
    <p:extLst>
      <p:ext uri="{BB962C8B-B14F-4D97-AF65-F5344CB8AC3E}">
        <p14:creationId xmlns:p14="http://schemas.microsoft.com/office/powerpoint/2010/main" val="1901714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Sphincter function?</a:t>
            </a:r>
            <a:endParaRPr lang="en-CA" dirty="0"/>
          </a:p>
        </p:txBody>
      </p:sp>
      <p:sp>
        <p:nvSpPr>
          <p:cNvPr id="3" name="Content Placeholder 2"/>
          <p:cNvSpPr>
            <a:spLocks noGrp="1"/>
          </p:cNvSpPr>
          <p:nvPr>
            <p:ph idx="1"/>
          </p:nvPr>
        </p:nvSpPr>
        <p:spPr/>
        <p:txBody>
          <a:bodyPr/>
          <a:lstStyle/>
          <a:p>
            <a:r>
              <a:rPr lang="en-US" dirty="0"/>
              <a:t>ring of </a:t>
            </a:r>
            <a:r>
              <a:rPr lang="en-US" dirty="0" smtClean="0"/>
              <a:t>muscle</a:t>
            </a:r>
          </a:p>
          <a:p>
            <a:r>
              <a:rPr lang="en-US" dirty="0" smtClean="0"/>
              <a:t>when </a:t>
            </a:r>
            <a:r>
              <a:rPr lang="en-US" dirty="0"/>
              <a:t>it contracts it closes the </a:t>
            </a:r>
            <a:r>
              <a:rPr lang="en-US" dirty="0" smtClean="0"/>
              <a:t>esophagus </a:t>
            </a:r>
            <a:r>
              <a:rPr lang="en-US" dirty="0"/>
              <a:t>off, allowing the food to sit in the stomach</a:t>
            </a:r>
            <a:endParaRPr lang="en-CA" dirty="0"/>
          </a:p>
          <a:p>
            <a:endParaRPr lang="en-CA" dirty="0"/>
          </a:p>
        </p:txBody>
      </p:sp>
    </p:spTree>
    <p:extLst>
      <p:ext uri="{BB962C8B-B14F-4D97-AF65-F5344CB8AC3E}">
        <p14:creationId xmlns:p14="http://schemas.microsoft.com/office/powerpoint/2010/main" val="57462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Where are gastric glands located and what does it do?</a:t>
            </a:r>
            <a:endParaRPr lang="en-CA" dirty="0"/>
          </a:p>
        </p:txBody>
      </p:sp>
      <p:sp>
        <p:nvSpPr>
          <p:cNvPr id="3" name="Content Placeholder 2"/>
          <p:cNvSpPr>
            <a:spLocks noGrp="1"/>
          </p:cNvSpPr>
          <p:nvPr>
            <p:ph idx="1"/>
          </p:nvPr>
        </p:nvSpPr>
        <p:spPr/>
        <p:txBody>
          <a:bodyPr/>
          <a:lstStyle/>
          <a:p>
            <a:r>
              <a:rPr lang="en-CA" dirty="0" smtClean="0"/>
              <a:t>Located in the surface of the stomach</a:t>
            </a:r>
          </a:p>
          <a:p>
            <a:r>
              <a:rPr lang="en-US" dirty="0"/>
              <a:t>R</a:t>
            </a:r>
            <a:r>
              <a:rPr lang="en-US" dirty="0" smtClean="0"/>
              <a:t>eleases </a:t>
            </a:r>
            <a:r>
              <a:rPr lang="en-US" dirty="0"/>
              <a:t>gastric </a:t>
            </a:r>
            <a:r>
              <a:rPr lang="en-US" dirty="0" smtClean="0"/>
              <a:t>juices &amp; digestive enzymes</a:t>
            </a:r>
          </a:p>
          <a:p>
            <a:r>
              <a:rPr lang="en-US" dirty="0" smtClean="0"/>
              <a:t>Also </a:t>
            </a:r>
            <a:r>
              <a:rPr lang="en-US" dirty="0"/>
              <a:t>releases HCl (activates the enzymes, helps break down the food in the stomach</a:t>
            </a:r>
            <a:r>
              <a:rPr lang="en-US" dirty="0" smtClean="0"/>
              <a:t>)</a:t>
            </a:r>
          </a:p>
          <a:p>
            <a:r>
              <a:rPr lang="en-US" dirty="0" smtClean="0"/>
              <a:t> </a:t>
            </a:r>
            <a:r>
              <a:rPr lang="en-US" dirty="0"/>
              <a:t>Mucus is also released, which is slimy and it protects the stomach from ‘digesting itself’, in other words protects it from the enzymes and the HCl</a:t>
            </a:r>
            <a:endParaRPr lang="en-CA" dirty="0"/>
          </a:p>
          <a:p>
            <a:endParaRPr lang="en-CA" dirty="0"/>
          </a:p>
        </p:txBody>
      </p:sp>
    </p:spTree>
    <p:extLst>
      <p:ext uri="{BB962C8B-B14F-4D97-AF65-F5344CB8AC3E}">
        <p14:creationId xmlns:p14="http://schemas.microsoft.com/office/powerpoint/2010/main" val="67305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Basic function of the stomach?</a:t>
            </a:r>
            <a:endParaRPr lang="en-CA" dirty="0"/>
          </a:p>
        </p:txBody>
      </p:sp>
      <p:sp>
        <p:nvSpPr>
          <p:cNvPr id="3" name="Content Placeholder 2"/>
          <p:cNvSpPr>
            <a:spLocks noGrp="1"/>
          </p:cNvSpPr>
          <p:nvPr>
            <p:ph idx="1"/>
          </p:nvPr>
        </p:nvSpPr>
        <p:spPr/>
        <p:txBody>
          <a:bodyPr/>
          <a:lstStyle/>
          <a:p>
            <a:r>
              <a:rPr lang="en-US" dirty="0"/>
              <a:t>Stores </a:t>
            </a:r>
            <a:r>
              <a:rPr lang="en-US" dirty="0" smtClean="0"/>
              <a:t>food</a:t>
            </a:r>
          </a:p>
          <a:p>
            <a:r>
              <a:rPr lang="en-US" dirty="0" smtClean="0"/>
              <a:t>Digests food</a:t>
            </a:r>
            <a:endParaRPr lang="en-US" dirty="0"/>
          </a:p>
          <a:p>
            <a:r>
              <a:rPr lang="en-US" dirty="0"/>
              <a:t>K</a:t>
            </a:r>
            <a:r>
              <a:rPr lang="en-US" dirty="0" smtClean="0"/>
              <a:t>ills </a:t>
            </a:r>
            <a:r>
              <a:rPr lang="en-US" dirty="0"/>
              <a:t>bacteria</a:t>
            </a:r>
            <a:endParaRPr lang="en-CA" dirty="0"/>
          </a:p>
        </p:txBody>
      </p:sp>
    </p:spTree>
    <p:extLst>
      <p:ext uri="{BB962C8B-B14F-4D97-AF65-F5344CB8AC3E}">
        <p14:creationId xmlns:p14="http://schemas.microsoft.com/office/powerpoint/2010/main" val="1794489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Small intestines main function?</a:t>
            </a:r>
            <a:endParaRPr lang="en-CA" dirty="0"/>
          </a:p>
        </p:txBody>
      </p:sp>
      <p:sp>
        <p:nvSpPr>
          <p:cNvPr id="3" name="Content Placeholder 2"/>
          <p:cNvSpPr>
            <a:spLocks noGrp="1"/>
          </p:cNvSpPr>
          <p:nvPr>
            <p:ph idx="1"/>
          </p:nvPr>
        </p:nvSpPr>
        <p:spPr/>
        <p:txBody>
          <a:bodyPr/>
          <a:lstStyle/>
          <a:p>
            <a:r>
              <a:rPr lang="en-US" dirty="0" smtClean="0"/>
              <a:t>Digests food</a:t>
            </a:r>
          </a:p>
          <a:p>
            <a:r>
              <a:rPr lang="en-US" dirty="0"/>
              <a:t>F</a:t>
            </a:r>
            <a:r>
              <a:rPr lang="en-US" dirty="0" smtClean="0"/>
              <a:t>inal </a:t>
            </a:r>
            <a:r>
              <a:rPr lang="en-US" dirty="0"/>
              <a:t>steps occur </a:t>
            </a:r>
            <a:r>
              <a:rPr lang="en-US" dirty="0" smtClean="0"/>
              <a:t>here</a:t>
            </a:r>
          </a:p>
          <a:p>
            <a:r>
              <a:rPr lang="en-US" dirty="0" smtClean="0"/>
              <a:t>Absorption of </a:t>
            </a:r>
            <a:r>
              <a:rPr lang="en-US" dirty="0"/>
              <a:t>nutrients</a:t>
            </a:r>
            <a:endParaRPr lang="en-CA" dirty="0"/>
          </a:p>
        </p:txBody>
      </p:sp>
    </p:spTree>
    <p:extLst>
      <p:ext uri="{BB962C8B-B14F-4D97-AF65-F5344CB8AC3E}">
        <p14:creationId xmlns:p14="http://schemas.microsoft.com/office/powerpoint/2010/main" val="3339201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happens in the small intestine?</a:t>
            </a:r>
            <a:endParaRPr lang="en-CA" dirty="0"/>
          </a:p>
        </p:txBody>
      </p:sp>
      <p:sp>
        <p:nvSpPr>
          <p:cNvPr id="3" name="Content Placeholder 2"/>
          <p:cNvSpPr>
            <a:spLocks noGrp="1"/>
          </p:cNvSpPr>
          <p:nvPr>
            <p:ph idx="1"/>
          </p:nvPr>
        </p:nvSpPr>
        <p:spPr/>
        <p:txBody>
          <a:bodyPr/>
          <a:lstStyle/>
          <a:p>
            <a:r>
              <a:rPr lang="en-US" dirty="0"/>
              <a:t>P</a:t>
            </a:r>
            <a:r>
              <a:rPr lang="en-US" dirty="0" smtClean="0"/>
              <a:t>ancreas releases </a:t>
            </a:r>
            <a:r>
              <a:rPr lang="en-US" dirty="0"/>
              <a:t>pancreatic juice into the small intestine. </a:t>
            </a:r>
            <a:endParaRPr lang="en-US" dirty="0" smtClean="0"/>
          </a:p>
          <a:p>
            <a:r>
              <a:rPr lang="en-US" dirty="0" smtClean="0"/>
              <a:t>Bicarbonate </a:t>
            </a:r>
            <a:r>
              <a:rPr lang="en-US" dirty="0"/>
              <a:t>which neutralizes the acidic contents that came from the </a:t>
            </a:r>
            <a:r>
              <a:rPr lang="en-US" dirty="0" smtClean="0"/>
              <a:t>stomach  </a:t>
            </a:r>
          </a:p>
          <a:p>
            <a:r>
              <a:rPr lang="en-US" dirty="0" smtClean="0"/>
              <a:t>Liver (which </a:t>
            </a:r>
            <a:r>
              <a:rPr lang="en-US" dirty="0"/>
              <a:t>is the largest internal organ in your </a:t>
            </a:r>
            <a:r>
              <a:rPr lang="en-US" dirty="0" smtClean="0"/>
              <a:t>body) produces bile</a:t>
            </a:r>
          </a:p>
          <a:p>
            <a:r>
              <a:rPr lang="en-US" dirty="0" smtClean="0"/>
              <a:t>Bile </a:t>
            </a:r>
            <a:r>
              <a:rPr lang="en-US" dirty="0"/>
              <a:t>is not a digestive enzyme, it is produced slowly but it does emulsify </a:t>
            </a:r>
            <a:r>
              <a:rPr lang="en-US" dirty="0" smtClean="0"/>
              <a:t>fast (emulsification </a:t>
            </a:r>
            <a:r>
              <a:rPr lang="en-US" dirty="0"/>
              <a:t>acts like a detergent and allows the fats to mix with the </a:t>
            </a:r>
            <a:r>
              <a:rPr lang="en-US" dirty="0" smtClean="0"/>
              <a:t>water)</a:t>
            </a:r>
            <a:endParaRPr lang="en-CA" dirty="0"/>
          </a:p>
        </p:txBody>
      </p:sp>
    </p:spTree>
    <p:extLst>
      <p:ext uri="{BB962C8B-B14F-4D97-AF65-F5344CB8AC3E}">
        <p14:creationId xmlns:p14="http://schemas.microsoft.com/office/powerpoint/2010/main" val="593785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Gall Bladder function?</a:t>
            </a:r>
            <a:endParaRPr lang="en-CA" dirty="0"/>
          </a:p>
        </p:txBody>
      </p:sp>
      <p:sp>
        <p:nvSpPr>
          <p:cNvPr id="3" name="Content Placeholder 2"/>
          <p:cNvSpPr>
            <a:spLocks noGrp="1"/>
          </p:cNvSpPr>
          <p:nvPr>
            <p:ph idx="1"/>
          </p:nvPr>
        </p:nvSpPr>
        <p:spPr/>
        <p:txBody>
          <a:bodyPr/>
          <a:lstStyle/>
          <a:p>
            <a:r>
              <a:rPr lang="en-CA" dirty="0" smtClean="0"/>
              <a:t>Stores bile</a:t>
            </a:r>
            <a:endParaRPr lang="en-CA" dirty="0"/>
          </a:p>
        </p:txBody>
      </p:sp>
    </p:spTree>
    <p:extLst>
      <p:ext uri="{BB962C8B-B14F-4D97-AF65-F5344CB8AC3E}">
        <p14:creationId xmlns:p14="http://schemas.microsoft.com/office/powerpoint/2010/main" val="1603016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Villi function and location?</a:t>
            </a:r>
            <a:endParaRPr lang="en-CA" dirty="0"/>
          </a:p>
        </p:txBody>
      </p:sp>
      <p:sp>
        <p:nvSpPr>
          <p:cNvPr id="3" name="Content Placeholder 2"/>
          <p:cNvSpPr>
            <a:spLocks noGrp="1"/>
          </p:cNvSpPr>
          <p:nvPr>
            <p:ph idx="1"/>
          </p:nvPr>
        </p:nvSpPr>
        <p:spPr/>
        <p:txBody>
          <a:bodyPr/>
          <a:lstStyle/>
          <a:p>
            <a:r>
              <a:rPr lang="en-US" dirty="0"/>
              <a:t>fingerlike projections that are in the small </a:t>
            </a:r>
            <a:r>
              <a:rPr lang="en-US" dirty="0" smtClean="0"/>
              <a:t>intestine</a:t>
            </a:r>
          </a:p>
          <a:p>
            <a:r>
              <a:rPr lang="en-US" dirty="0" smtClean="0"/>
              <a:t>contains </a:t>
            </a:r>
            <a:r>
              <a:rPr lang="en-US" dirty="0"/>
              <a:t>epithelial cells which have micro villi (brush </a:t>
            </a:r>
            <a:r>
              <a:rPr lang="en-US" dirty="0" smtClean="0"/>
              <a:t>boarder)</a:t>
            </a:r>
          </a:p>
          <a:p>
            <a:r>
              <a:rPr lang="en-US" dirty="0" smtClean="0"/>
              <a:t>Helps </a:t>
            </a:r>
            <a:r>
              <a:rPr lang="en-US" dirty="0"/>
              <a:t>with absorbing nutrients </a:t>
            </a:r>
            <a:endParaRPr lang="en-CA" dirty="0"/>
          </a:p>
        </p:txBody>
      </p:sp>
    </p:spTree>
    <p:extLst>
      <p:ext uri="{BB962C8B-B14F-4D97-AF65-F5344CB8AC3E}">
        <p14:creationId xmlns:p14="http://schemas.microsoft.com/office/powerpoint/2010/main" val="658407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Large intestine function?</a:t>
            </a:r>
            <a:endParaRPr lang="en-CA" dirty="0"/>
          </a:p>
        </p:txBody>
      </p:sp>
      <p:sp>
        <p:nvSpPr>
          <p:cNvPr id="3" name="Content Placeholder 2"/>
          <p:cNvSpPr>
            <a:spLocks noGrp="1"/>
          </p:cNvSpPr>
          <p:nvPr>
            <p:ph idx="1"/>
          </p:nvPr>
        </p:nvSpPr>
        <p:spPr/>
        <p:txBody>
          <a:bodyPr/>
          <a:lstStyle/>
          <a:p>
            <a:r>
              <a:rPr lang="en-US" dirty="0"/>
              <a:t>A</a:t>
            </a:r>
            <a:r>
              <a:rPr lang="en-US" dirty="0" smtClean="0"/>
              <a:t>bsorption </a:t>
            </a:r>
            <a:r>
              <a:rPr lang="en-US" dirty="0"/>
              <a:t>of H2O and some </a:t>
            </a:r>
            <a:r>
              <a:rPr lang="en-US" dirty="0" smtClean="0"/>
              <a:t>minerals</a:t>
            </a:r>
            <a:endParaRPr lang="en-CA" dirty="0"/>
          </a:p>
        </p:txBody>
      </p:sp>
    </p:spTree>
    <p:extLst>
      <p:ext uri="{BB962C8B-B14F-4D97-AF65-F5344CB8AC3E}">
        <p14:creationId xmlns:p14="http://schemas.microsoft.com/office/powerpoint/2010/main" val="3179174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Rectum function?</a:t>
            </a:r>
            <a:endParaRPr lang="en-CA" dirty="0"/>
          </a:p>
        </p:txBody>
      </p:sp>
      <p:sp>
        <p:nvSpPr>
          <p:cNvPr id="3" name="Content Placeholder 2"/>
          <p:cNvSpPr>
            <a:spLocks noGrp="1"/>
          </p:cNvSpPr>
          <p:nvPr>
            <p:ph idx="1"/>
          </p:nvPr>
        </p:nvSpPr>
        <p:spPr/>
        <p:txBody>
          <a:bodyPr/>
          <a:lstStyle/>
          <a:p>
            <a:r>
              <a:rPr lang="en-CA" dirty="0" smtClean="0"/>
              <a:t>Stores feces</a:t>
            </a:r>
            <a:endParaRPr lang="en-CA" dirty="0"/>
          </a:p>
        </p:txBody>
      </p:sp>
    </p:spTree>
    <p:extLst>
      <p:ext uri="{BB962C8B-B14F-4D97-AF65-F5344CB8AC3E}">
        <p14:creationId xmlns:p14="http://schemas.microsoft.com/office/powerpoint/2010/main" val="76473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Anus function?</a:t>
            </a:r>
            <a:endParaRPr lang="en-CA" dirty="0"/>
          </a:p>
        </p:txBody>
      </p:sp>
      <p:sp>
        <p:nvSpPr>
          <p:cNvPr id="3" name="Content Placeholder 2"/>
          <p:cNvSpPr>
            <a:spLocks noGrp="1"/>
          </p:cNvSpPr>
          <p:nvPr>
            <p:ph idx="1"/>
          </p:nvPr>
        </p:nvSpPr>
        <p:spPr/>
        <p:txBody>
          <a:bodyPr/>
          <a:lstStyle/>
          <a:p>
            <a:r>
              <a:rPr lang="en-CA" dirty="0" smtClean="0"/>
              <a:t>Releases feces from the body</a:t>
            </a:r>
            <a:endParaRPr lang="en-CA" dirty="0"/>
          </a:p>
        </p:txBody>
      </p:sp>
    </p:spTree>
    <p:extLst>
      <p:ext uri="{BB962C8B-B14F-4D97-AF65-F5344CB8AC3E}">
        <p14:creationId xmlns:p14="http://schemas.microsoft.com/office/powerpoint/2010/main" val="228865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RESPIRATORY SYSTEM</a:t>
            </a:r>
            <a:br>
              <a:rPr lang="en-CA" dirty="0" smtClean="0"/>
            </a:br>
            <a:r>
              <a:rPr lang="en-CA" sz="2400" dirty="0" smtClean="0"/>
              <a:t>purpose?</a:t>
            </a:r>
            <a:endParaRPr lang="en-CA" sz="2400" dirty="0"/>
          </a:p>
        </p:txBody>
      </p:sp>
      <p:sp>
        <p:nvSpPr>
          <p:cNvPr id="3" name="Content Placeholder 2"/>
          <p:cNvSpPr>
            <a:spLocks noGrp="1"/>
          </p:cNvSpPr>
          <p:nvPr>
            <p:ph idx="1"/>
          </p:nvPr>
        </p:nvSpPr>
        <p:spPr/>
        <p:txBody>
          <a:bodyPr/>
          <a:lstStyle/>
          <a:p>
            <a:r>
              <a:rPr lang="en-US" dirty="0"/>
              <a:t>Absorption of oxygen </a:t>
            </a:r>
            <a:endParaRPr lang="en-CA" dirty="0"/>
          </a:p>
          <a:p>
            <a:r>
              <a:rPr lang="en-US" dirty="0"/>
              <a:t>Elimination of carbon dioxide</a:t>
            </a:r>
            <a:endParaRPr lang="en-CA" dirty="0"/>
          </a:p>
          <a:p>
            <a:r>
              <a:rPr lang="en-US" dirty="0" smtClean="0"/>
              <a:t>conducts, </a:t>
            </a:r>
            <a:r>
              <a:rPr lang="en-US" dirty="0"/>
              <a:t>filter, warm and humidifies the air</a:t>
            </a:r>
            <a:endParaRPr lang="en-CA" dirty="0"/>
          </a:p>
        </p:txBody>
      </p:sp>
    </p:spTree>
    <p:extLst>
      <p:ext uri="{BB962C8B-B14F-4D97-AF65-F5344CB8AC3E}">
        <p14:creationId xmlns:p14="http://schemas.microsoft.com/office/powerpoint/2010/main" val="4087441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 of the nostrils/oral cavities</a:t>
            </a:r>
            <a:endParaRPr lang="en-CA" dirty="0"/>
          </a:p>
        </p:txBody>
      </p:sp>
      <p:sp>
        <p:nvSpPr>
          <p:cNvPr id="3" name="Content Placeholder 2"/>
          <p:cNvSpPr>
            <a:spLocks noGrp="1"/>
          </p:cNvSpPr>
          <p:nvPr>
            <p:ph idx="1"/>
          </p:nvPr>
        </p:nvSpPr>
        <p:spPr/>
        <p:txBody>
          <a:bodyPr/>
          <a:lstStyle/>
          <a:p>
            <a:r>
              <a:rPr lang="en-US" dirty="0"/>
              <a:t>Breathe in through the nasal cavity and oral cavity</a:t>
            </a:r>
            <a:endParaRPr lang="en-CA" dirty="0"/>
          </a:p>
        </p:txBody>
      </p:sp>
    </p:spTree>
    <p:extLst>
      <p:ext uri="{BB962C8B-B14F-4D97-AF65-F5344CB8AC3E}">
        <p14:creationId xmlns:p14="http://schemas.microsoft.com/office/powerpoint/2010/main" val="188970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Pharynx </a:t>
            </a:r>
            <a:endParaRPr lang="en-CA" dirty="0"/>
          </a:p>
        </p:txBody>
      </p:sp>
      <p:sp>
        <p:nvSpPr>
          <p:cNvPr id="3" name="Content Placeholder 2"/>
          <p:cNvSpPr>
            <a:spLocks noGrp="1"/>
          </p:cNvSpPr>
          <p:nvPr>
            <p:ph idx="1"/>
          </p:nvPr>
        </p:nvSpPr>
        <p:spPr/>
        <p:txBody>
          <a:bodyPr/>
          <a:lstStyle/>
          <a:p>
            <a:r>
              <a:rPr lang="en-CA" dirty="0" smtClean="0"/>
              <a:t>Aka. Throat</a:t>
            </a:r>
          </a:p>
          <a:p>
            <a:r>
              <a:rPr lang="en-CA" dirty="0" smtClean="0"/>
              <a:t>Connected to the esophagus </a:t>
            </a:r>
          </a:p>
          <a:p>
            <a:pPr marL="0" indent="0">
              <a:buNone/>
            </a:pPr>
            <a:endParaRPr lang="en-CA" dirty="0"/>
          </a:p>
        </p:txBody>
      </p:sp>
    </p:spTree>
    <p:extLst>
      <p:ext uri="{BB962C8B-B14F-4D97-AF65-F5344CB8AC3E}">
        <p14:creationId xmlns:p14="http://schemas.microsoft.com/office/powerpoint/2010/main" val="1165718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Larynx</a:t>
            </a:r>
            <a:endParaRPr lang="en-CA" dirty="0"/>
          </a:p>
        </p:txBody>
      </p:sp>
      <p:sp>
        <p:nvSpPr>
          <p:cNvPr id="3" name="Content Placeholder 2"/>
          <p:cNvSpPr>
            <a:spLocks noGrp="1"/>
          </p:cNvSpPr>
          <p:nvPr>
            <p:ph idx="1"/>
          </p:nvPr>
        </p:nvSpPr>
        <p:spPr/>
        <p:txBody>
          <a:bodyPr/>
          <a:lstStyle/>
          <a:p>
            <a:r>
              <a:rPr lang="en-US" dirty="0" smtClean="0"/>
              <a:t>Aka. ‘atoms </a:t>
            </a:r>
            <a:r>
              <a:rPr lang="en-US" dirty="0"/>
              <a:t>apple</a:t>
            </a:r>
            <a:r>
              <a:rPr lang="en-US" dirty="0" smtClean="0"/>
              <a:t>’ </a:t>
            </a:r>
          </a:p>
          <a:p>
            <a:r>
              <a:rPr lang="en-US" dirty="0" smtClean="0"/>
              <a:t>Must </a:t>
            </a:r>
            <a:r>
              <a:rPr lang="en-US" dirty="0"/>
              <a:t>stay open all the time in order to allow air to pass through. It is also known as the voice box.</a:t>
            </a:r>
            <a:endParaRPr lang="en-CA" dirty="0"/>
          </a:p>
          <a:p>
            <a:endParaRPr lang="en-CA" dirty="0"/>
          </a:p>
        </p:txBody>
      </p:sp>
    </p:spTree>
    <p:extLst>
      <p:ext uri="{BB962C8B-B14F-4D97-AF65-F5344CB8AC3E}">
        <p14:creationId xmlns:p14="http://schemas.microsoft.com/office/powerpoint/2010/main" val="2614970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Epiglottis</a:t>
            </a:r>
            <a:endParaRPr lang="en-CA" dirty="0"/>
          </a:p>
        </p:txBody>
      </p:sp>
      <p:sp>
        <p:nvSpPr>
          <p:cNvPr id="3" name="Content Placeholder 2"/>
          <p:cNvSpPr>
            <a:spLocks noGrp="1"/>
          </p:cNvSpPr>
          <p:nvPr>
            <p:ph idx="1"/>
          </p:nvPr>
        </p:nvSpPr>
        <p:spPr/>
        <p:txBody>
          <a:bodyPr/>
          <a:lstStyle/>
          <a:p>
            <a:r>
              <a:rPr lang="en-US" dirty="0"/>
              <a:t>closes the glottis </a:t>
            </a:r>
            <a:r>
              <a:rPr lang="en-US" dirty="0" smtClean="0"/>
              <a:t>off</a:t>
            </a:r>
          </a:p>
          <a:p>
            <a:endParaRPr lang="en-CA" dirty="0"/>
          </a:p>
        </p:txBody>
      </p:sp>
    </p:spTree>
    <p:extLst>
      <p:ext uri="{BB962C8B-B14F-4D97-AF65-F5344CB8AC3E}">
        <p14:creationId xmlns:p14="http://schemas.microsoft.com/office/powerpoint/2010/main" val="2275167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Trachea</a:t>
            </a:r>
            <a:endParaRPr lang="en-CA" dirty="0"/>
          </a:p>
        </p:txBody>
      </p:sp>
      <p:sp>
        <p:nvSpPr>
          <p:cNvPr id="3" name="Content Placeholder 2"/>
          <p:cNvSpPr>
            <a:spLocks noGrp="1"/>
          </p:cNvSpPr>
          <p:nvPr>
            <p:ph idx="1"/>
          </p:nvPr>
        </p:nvSpPr>
        <p:spPr/>
        <p:txBody>
          <a:bodyPr/>
          <a:lstStyle/>
          <a:p>
            <a:r>
              <a:rPr lang="en-US" dirty="0" smtClean="0"/>
              <a:t>Carries </a:t>
            </a:r>
            <a:r>
              <a:rPr lang="en-US" dirty="0"/>
              <a:t>air down into chest </a:t>
            </a:r>
            <a:r>
              <a:rPr lang="en-US" dirty="0" smtClean="0"/>
              <a:t>cavity</a:t>
            </a:r>
          </a:p>
          <a:p>
            <a:r>
              <a:rPr lang="en-US" dirty="0" smtClean="0"/>
              <a:t>Has </a:t>
            </a:r>
            <a:r>
              <a:rPr lang="en-US" dirty="0"/>
              <a:t>rings of cartilage around it. Must stay open.  Splits into two branches called bronchus or bronchi</a:t>
            </a:r>
            <a:endParaRPr lang="en-CA" dirty="0"/>
          </a:p>
        </p:txBody>
      </p:sp>
    </p:spTree>
    <p:extLst>
      <p:ext uri="{BB962C8B-B14F-4D97-AF65-F5344CB8AC3E}">
        <p14:creationId xmlns:p14="http://schemas.microsoft.com/office/powerpoint/2010/main" val="420666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Bronchi</a:t>
            </a:r>
            <a:endParaRPr lang="en-CA" dirty="0"/>
          </a:p>
        </p:txBody>
      </p:sp>
      <p:sp>
        <p:nvSpPr>
          <p:cNvPr id="3" name="Content Placeholder 2"/>
          <p:cNvSpPr>
            <a:spLocks noGrp="1"/>
          </p:cNvSpPr>
          <p:nvPr>
            <p:ph idx="1"/>
          </p:nvPr>
        </p:nvSpPr>
        <p:spPr/>
        <p:txBody>
          <a:bodyPr/>
          <a:lstStyle/>
          <a:p>
            <a:r>
              <a:rPr lang="en-US" dirty="0" smtClean="0"/>
              <a:t>Each </a:t>
            </a:r>
            <a:r>
              <a:rPr lang="en-US" dirty="0"/>
              <a:t>bronchus is going to branch into smaller and smaller tubes which is what are known as the bronchioles</a:t>
            </a:r>
            <a:endParaRPr lang="en-CA" dirty="0"/>
          </a:p>
          <a:p>
            <a:endParaRPr lang="en-CA" dirty="0"/>
          </a:p>
        </p:txBody>
      </p:sp>
    </p:spTree>
    <p:extLst>
      <p:ext uri="{BB962C8B-B14F-4D97-AF65-F5344CB8AC3E}">
        <p14:creationId xmlns:p14="http://schemas.microsoft.com/office/powerpoint/2010/main" val="363655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Bronchioles</a:t>
            </a:r>
            <a:endParaRPr lang="en-CA" dirty="0"/>
          </a:p>
        </p:txBody>
      </p:sp>
      <p:sp>
        <p:nvSpPr>
          <p:cNvPr id="3" name="Content Placeholder 2"/>
          <p:cNvSpPr>
            <a:spLocks noGrp="1"/>
          </p:cNvSpPr>
          <p:nvPr>
            <p:ph idx="1"/>
          </p:nvPr>
        </p:nvSpPr>
        <p:spPr/>
        <p:txBody>
          <a:bodyPr/>
          <a:lstStyle/>
          <a:p>
            <a:r>
              <a:rPr lang="en-US" dirty="0"/>
              <a:t>smallest tubes of the bronchi. </a:t>
            </a:r>
          </a:p>
          <a:p>
            <a:r>
              <a:rPr lang="en-US" dirty="0" smtClean="0"/>
              <a:t>Tubes </a:t>
            </a:r>
            <a:r>
              <a:rPr lang="en-US" dirty="0"/>
              <a:t>are similar to the trachea but it does not have cartilage ring around it, it is surrounded by alveoli</a:t>
            </a:r>
            <a:r>
              <a:rPr lang="en-US" dirty="0" smtClean="0"/>
              <a:t>.</a:t>
            </a:r>
          </a:p>
          <a:p>
            <a:r>
              <a:rPr lang="en-US" dirty="0" smtClean="0"/>
              <a:t> </a:t>
            </a:r>
            <a:r>
              <a:rPr lang="en-US" dirty="0"/>
              <a:t>Which is where gas exchange occurs</a:t>
            </a:r>
            <a:r>
              <a:rPr lang="en-US" dirty="0" smtClean="0"/>
              <a:t>.</a:t>
            </a:r>
          </a:p>
          <a:p>
            <a:r>
              <a:rPr lang="en-US" dirty="0" smtClean="0"/>
              <a:t> </a:t>
            </a:r>
            <a:r>
              <a:rPr lang="en-US" dirty="0"/>
              <a:t>Alveoli must stay moist to work best.</a:t>
            </a:r>
            <a:endParaRPr lang="en-CA" dirty="0"/>
          </a:p>
        </p:txBody>
      </p:sp>
    </p:spTree>
    <p:extLst>
      <p:ext uri="{BB962C8B-B14F-4D97-AF65-F5344CB8AC3E}">
        <p14:creationId xmlns:p14="http://schemas.microsoft.com/office/powerpoint/2010/main" val="268158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Where is the heart located?</a:t>
            </a:r>
            <a:endParaRPr lang="en-CA" dirty="0"/>
          </a:p>
        </p:txBody>
      </p:sp>
      <p:sp>
        <p:nvSpPr>
          <p:cNvPr id="3" name="Content Placeholder 2"/>
          <p:cNvSpPr>
            <a:spLocks noGrp="1"/>
          </p:cNvSpPr>
          <p:nvPr>
            <p:ph idx="1"/>
          </p:nvPr>
        </p:nvSpPr>
        <p:spPr/>
        <p:txBody>
          <a:bodyPr/>
          <a:lstStyle/>
          <a:p>
            <a:r>
              <a:rPr lang="en-US" dirty="0"/>
              <a:t>in the middle of the bronchioles </a:t>
            </a:r>
            <a:endParaRPr lang="en-CA" dirty="0"/>
          </a:p>
        </p:txBody>
      </p:sp>
    </p:spTree>
    <p:extLst>
      <p:ext uri="{BB962C8B-B14F-4D97-AF65-F5344CB8AC3E}">
        <p14:creationId xmlns:p14="http://schemas.microsoft.com/office/powerpoint/2010/main" val="353676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Diaphragm</a:t>
            </a:r>
            <a:endParaRPr lang="en-CA" dirty="0"/>
          </a:p>
        </p:txBody>
      </p:sp>
      <p:sp>
        <p:nvSpPr>
          <p:cNvPr id="3" name="Content Placeholder 2"/>
          <p:cNvSpPr>
            <a:spLocks noGrp="1"/>
          </p:cNvSpPr>
          <p:nvPr>
            <p:ph idx="1"/>
          </p:nvPr>
        </p:nvSpPr>
        <p:spPr/>
        <p:txBody>
          <a:bodyPr/>
          <a:lstStyle/>
          <a:p>
            <a:r>
              <a:rPr lang="en-US" dirty="0" smtClean="0"/>
              <a:t>Dome shaped</a:t>
            </a:r>
          </a:p>
          <a:p>
            <a:r>
              <a:rPr lang="en-US" dirty="0" smtClean="0"/>
              <a:t>When </a:t>
            </a:r>
            <a:r>
              <a:rPr lang="en-US" dirty="0"/>
              <a:t>muscles contract it goes down. </a:t>
            </a:r>
            <a:r>
              <a:rPr lang="en-US" dirty="0" smtClean="0"/>
              <a:t>(breathing in)</a:t>
            </a:r>
          </a:p>
          <a:p>
            <a:r>
              <a:rPr lang="en-US" dirty="0" smtClean="0"/>
              <a:t>When </a:t>
            </a:r>
            <a:r>
              <a:rPr lang="en-US" dirty="0"/>
              <a:t>the muscles relax it goes back to its normal shape and the air is released</a:t>
            </a:r>
            <a:endParaRPr lang="en-CA" dirty="0"/>
          </a:p>
        </p:txBody>
      </p:sp>
    </p:spTree>
    <p:extLst>
      <p:ext uri="{BB962C8B-B14F-4D97-AF65-F5344CB8AC3E}">
        <p14:creationId xmlns:p14="http://schemas.microsoft.com/office/powerpoint/2010/main" val="293664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do lungs stay inflated?</a:t>
            </a:r>
            <a:endParaRPr lang="en-CA" dirty="0"/>
          </a:p>
        </p:txBody>
      </p:sp>
      <p:sp>
        <p:nvSpPr>
          <p:cNvPr id="3" name="Content Placeholder 2"/>
          <p:cNvSpPr>
            <a:spLocks noGrp="1"/>
          </p:cNvSpPr>
          <p:nvPr>
            <p:ph idx="1"/>
          </p:nvPr>
        </p:nvSpPr>
        <p:spPr/>
        <p:txBody>
          <a:bodyPr/>
          <a:lstStyle/>
          <a:p>
            <a:r>
              <a:rPr lang="en-CA" dirty="0" smtClean="0"/>
              <a:t>Air pressure</a:t>
            </a:r>
            <a:endParaRPr lang="en-CA" dirty="0"/>
          </a:p>
        </p:txBody>
      </p:sp>
    </p:spTree>
    <p:extLst>
      <p:ext uri="{BB962C8B-B14F-4D97-AF65-F5344CB8AC3E}">
        <p14:creationId xmlns:p14="http://schemas.microsoft.com/office/powerpoint/2010/main" val="259009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and where do unicellular organisms get respiration from?</a:t>
            </a:r>
            <a:endParaRPr lang="en-CA" dirty="0"/>
          </a:p>
        </p:txBody>
      </p:sp>
      <p:sp>
        <p:nvSpPr>
          <p:cNvPr id="3" name="Content Placeholder 2"/>
          <p:cNvSpPr>
            <a:spLocks noGrp="1"/>
          </p:cNvSpPr>
          <p:nvPr>
            <p:ph idx="1"/>
          </p:nvPr>
        </p:nvSpPr>
        <p:spPr/>
        <p:txBody>
          <a:bodyPr/>
          <a:lstStyle/>
          <a:p>
            <a:r>
              <a:rPr lang="en-CA" dirty="0" smtClean="0"/>
              <a:t>From their environment</a:t>
            </a:r>
          </a:p>
          <a:p>
            <a:r>
              <a:rPr lang="en-CA" dirty="0" smtClean="0"/>
              <a:t>Via Diffusion</a:t>
            </a:r>
            <a:endParaRPr lang="en-CA" dirty="0"/>
          </a:p>
        </p:txBody>
      </p:sp>
    </p:spTree>
    <p:extLst>
      <p:ext uri="{BB962C8B-B14F-4D97-AF65-F5344CB8AC3E}">
        <p14:creationId xmlns:p14="http://schemas.microsoft.com/office/powerpoint/2010/main" val="10349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diffusion?</a:t>
            </a:r>
            <a:endParaRPr lang="en-CA" dirty="0"/>
          </a:p>
        </p:txBody>
      </p:sp>
      <p:sp>
        <p:nvSpPr>
          <p:cNvPr id="3" name="Content Placeholder 2"/>
          <p:cNvSpPr>
            <a:spLocks noGrp="1"/>
          </p:cNvSpPr>
          <p:nvPr>
            <p:ph idx="1"/>
          </p:nvPr>
        </p:nvSpPr>
        <p:spPr/>
        <p:txBody>
          <a:bodyPr/>
          <a:lstStyle/>
          <a:p>
            <a:endParaRPr lang="en-CA" dirty="0"/>
          </a:p>
        </p:txBody>
      </p:sp>
    </p:spTree>
    <p:extLst>
      <p:ext uri="{BB962C8B-B14F-4D97-AF65-F5344CB8AC3E}">
        <p14:creationId xmlns:p14="http://schemas.microsoft.com/office/powerpoint/2010/main" val="3767981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CIRCULATORY SYSTEM</a:t>
            </a:r>
            <a:br>
              <a:rPr lang="en-CA" dirty="0" smtClean="0"/>
            </a:br>
            <a:r>
              <a:rPr lang="en-CA" sz="2800" dirty="0" smtClean="0"/>
              <a:t>purpose</a:t>
            </a:r>
            <a:r>
              <a:rPr lang="en-CA" sz="2400" dirty="0" smtClean="0"/>
              <a:t>?</a:t>
            </a:r>
            <a:endParaRPr lang="en-CA" dirty="0"/>
          </a:p>
        </p:txBody>
      </p:sp>
      <p:sp>
        <p:nvSpPr>
          <p:cNvPr id="3" name="Content Placeholder 2"/>
          <p:cNvSpPr>
            <a:spLocks noGrp="1"/>
          </p:cNvSpPr>
          <p:nvPr>
            <p:ph idx="1"/>
          </p:nvPr>
        </p:nvSpPr>
        <p:spPr>
          <a:xfrm>
            <a:off x="1879821" y="1690688"/>
            <a:ext cx="3741751" cy="1911253"/>
          </a:xfrm>
        </p:spPr>
        <p:txBody>
          <a:bodyPr/>
          <a:lstStyle/>
          <a:p>
            <a:r>
              <a:rPr lang="en-US" dirty="0"/>
              <a:t>Distribution of </a:t>
            </a:r>
            <a:r>
              <a:rPr lang="en-US" dirty="0" smtClean="0"/>
              <a:t>                                                                                                  materials </a:t>
            </a:r>
            <a:r>
              <a:rPr lang="en-US" dirty="0"/>
              <a:t>in the body</a:t>
            </a:r>
            <a:endParaRPr lang="en-CA" dirty="0"/>
          </a:p>
        </p:txBody>
      </p:sp>
      <p:pic>
        <p:nvPicPr>
          <p:cNvPr id="4" name="Picture 3" descr="http://2851d2fbad102e10c664-1cb2d5b3e31f5602110e31f71f5d15e5.r5.cf2.rackcdn.com/eb79b024529101956a6fe607ee31a27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8752" y="683812"/>
            <a:ext cx="4699222" cy="5669280"/>
          </a:xfrm>
          <a:prstGeom prst="rect">
            <a:avLst/>
          </a:prstGeom>
          <a:noFill/>
          <a:ln>
            <a:noFill/>
          </a:ln>
        </p:spPr>
      </p:pic>
    </p:spTree>
    <p:extLst>
      <p:ext uri="{BB962C8B-B14F-4D97-AF65-F5344CB8AC3E}">
        <p14:creationId xmlns:p14="http://schemas.microsoft.com/office/powerpoint/2010/main" val="112723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Open vs Closed circulatory system</a:t>
            </a:r>
          </a:p>
        </p:txBody>
      </p:sp>
      <p:pic>
        <p:nvPicPr>
          <p:cNvPr id="1026" name="Picture 2" descr="Open and Closed circulatory syst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1068" y="1801771"/>
            <a:ext cx="6124575" cy="4010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51872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endothelium tissue?</a:t>
            </a:r>
            <a:endParaRPr lang="en-CA" dirty="0"/>
          </a:p>
        </p:txBody>
      </p:sp>
      <p:sp>
        <p:nvSpPr>
          <p:cNvPr id="3" name="Content Placeholder 2"/>
          <p:cNvSpPr>
            <a:spLocks noGrp="1"/>
          </p:cNvSpPr>
          <p:nvPr>
            <p:ph idx="1"/>
          </p:nvPr>
        </p:nvSpPr>
        <p:spPr/>
        <p:txBody>
          <a:bodyPr/>
          <a:lstStyle/>
          <a:p>
            <a:r>
              <a:rPr lang="en-CA" dirty="0"/>
              <a:t>F</a:t>
            </a:r>
            <a:r>
              <a:rPr lang="en-CA" dirty="0" smtClean="0"/>
              <a:t>orms </a:t>
            </a:r>
            <a:r>
              <a:rPr lang="en-CA" dirty="0"/>
              <a:t>a single layer of cells lining various organs and cavities of the body, especially the blood vessels, heart, and lymphatic </a:t>
            </a:r>
            <a:r>
              <a:rPr lang="en-CA" dirty="0" smtClean="0"/>
              <a:t>vessels</a:t>
            </a:r>
          </a:p>
          <a:p>
            <a:r>
              <a:rPr lang="en-CA" dirty="0" smtClean="0"/>
              <a:t> </a:t>
            </a:r>
            <a:r>
              <a:rPr lang="en-CA" dirty="0"/>
              <a:t>It is formed from the embryonic mesoderm</a:t>
            </a:r>
          </a:p>
        </p:txBody>
      </p:sp>
    </p:spTree>
    <p:extLst>
      <p:ext uri="{BB962C8B-B14F-4D97-AF65-F5344CB8AC3E}">
        <p14:creationId xmlns:p14="http://schemas.microsoft.com/office/powerpoint/2010/main" val="112570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Arteries vs veins?</a:t>
            </a:r>
            <a:endParaRPr lang="en-CA" dirty="0"/>
          </a:p>
        </p:txBody>
      </p:sp>
      <p:sp>
        <p:nvSpPr>
          <p:cNvPr id="3" name="Content Placeholder 2"/>
          <p:cNvSpPr>
            <a:spLocks noGrp="1"/>
          </p:cNvSpPr>
          <p:nvPr>
            <p:ph idx="1"/>
          </p:nvPr>
        </p:nvSpPr>
        <p:spPr>
          <a:xfrm>
            <a:off x="838200" y="1825625"/>
            <a:ext cx="4155219" cy="4351338"/>
          </a:xfrm>
        </p:spPr>
        <p:txBody>
          <a:bodyPr>
            <a:normAutofit/>
          </a:bodyPr>
          <a:lstStyle/>
          <a:p>
            <a:r>
              <a:rPr lang="en-CA" sz="1800" u="sng" dirty="0" smtClean="0"/>
              <a:t>A</a:t>
            </a:r>
            <a:r>
              <a:rPr lang="en-CA" sz="1800" dirty="0" smtClean="0"/>
              <a:t>rteries carry blood away from the heart</a:t>
            </a:r>
          </a:p>
          <a:p>
            <a:r>
              <a:rPr lang="en-CA" sz="1800" dirty="0" smtClean="0"/>
              <a:t>Arteries: smooth </a:t>
            </a:r>
            <a:r>
              <a:rPr lang="en-CA" sz="1800" dirty="0"/>
              <a:t>muscle helps to control blood pressure, out side of smooth muscles is a layer of connective tissue which is important because as high pressure blood comes from the ventricle, it will swell up</a:t>
            </a:r>
          </a:p>
          <a:p>
            <a:endParaRPr lang="en-CA" sz="1800" dirty="0"/>
          </a:p>
        </p:txBody>
      </p:sp>
      <p:sp>
        <p:nvSpPr>
          <p:cNvPr id="4" name="TextBox 3"/>
          <p:cNvSpPr txBox="1"/>
          <p:nvPr/>
        </p:nvSpPr>
        <p:spPr>
          <a:xfrm>
            <a:off x="7911216" y="1916264"/>
            <a:ext cx="3657600" cy="646331"/>
          </a:xfrm>
          <a:prstGeom prst="rect">
            <a:avLst/>
          </a:prstGeom>
          <a:noFill/>
        </p:spPr>
        <p:txBody>
          <a:bodyPr wrap="square" rtlCol="0">
            <a:spAutoFit/>
          </a:bodyPr>
          <a:lstStyle/>
          <a:p>
            <a:pPr marL="285750" indent="-285750">
              <a:buFont typeface="Arial" panose="020B0604020202020204" pitchFamily="34" charset="0"/>
              <a:buChar char="•"/>
            </a:pPr>
            <a:r>
              <a:rPr lang="en-CA" dirty="0"/>
              <a:t>Ve</a:t>
            </a:r>
            <a:r>
              <a:rPr lang="en-CA" u="sng" dirty="0"/>
              <a:t>in</a:t>
            </a:r>
            <a:r>
              <a:rPr lang="en-CA" dirty="0"/>
              <a:t>s carry blood to the </a:t>
            </a:r>
            <a:r>
              <a:rPr lang="en-CA" dirty="0" smtClean="0"/>
              <a:t>heart</a:t>
            </a:r>
          </a:p>
          <a:p>
            <a:endParaRPr lang="en-CA" dirty="0"/>
          </a:p>
        </p:txBody>
      </p:sp>
      <p:pic>
        <p:nvPicPr>
          <p:cNvPr id="5" name="Picture 4" descr="https://classconnection.s3.amazonaws.com/329/flashcards/3822329/png/screen_shot_2014-02-09_at_54639_pm-14419C800EF21E7C40B.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6198" y="3528529"/>
            <a:ext cx="3721211" cy="2281845"/>
          </a:xfrm>
          <a:prstGeom prst="rect">
            <a:avLst/>
          </a:prstGeom>
          <a:noFill/>
          <a:ln>
            <a:noFill/>
          </a:ln>
        </p:spPr>
      </p:pic>
      <p:sp>
        <p:nvSpPr>
          <p:cNvPr id="6" name="TextBox 5"/>
          <p:cNvSpPr txBox="1"/>
          <p:nvPr/>
        </p:nvSpPr>
        <p:spPr>
          <a:xfrm>
            <a:off x="5903843" y="5807631"/>
            <a:ext cx="1645920" cy="738664"/>
          </a:xfrm>
          <a:prstGeom prst="rect">
            <a:avLst/>
          </a:prstGeom>
          <a:noFill/>
        </p:spPr>
        <p:txBody>
          <a:bodyPr wrap="square" rtlCol="0">
            <a:spAutoFit/>
          </a:bodyPr>
          <a:lstStyle/>
          <a:p>
            <a:pPr marL="800100" lvl="1" indent="-342900">
              <a:buFont typeface="+mj-lt"/>
              <a:buAutoNum type="arabicPeriod"/>
            </a:pPr>
            <a:r>
              <a:rPr lang="en-CA" sz="1400" dirty="0"/>
              <a:t>Vein</a:t>
            </a:r>
          </a:p>
          <a:p>
            <a:pPr marL="800100" lvl="1" indent="-342900">
              <a:buFont typeface="+mj-lt"/>
              <a:buAutoNum type="arabicPeriod"/>
            </a:pPr>
            <a:r>
              <a:rPr lang="en-CA" sz="1400" dirty="0"/>
              <a:t>Artery</a:t>
            </a:r>
          </a:p>
          <a:p>
            <a:pPr marL="342900" indent="-342900">
              <a:buFont typeface="+mj-lt"/>
              <a:buAutoNum type="arabicPeriod"/>
            </a:pPr>
            <a:endParaRPr lang="en-CA" sz="1400" dirty="0"/>
          </a:p>
        </p:txBody>
      </p:sp>
      <p:sp>
        <p:nvSpPr>
          <p:cNvPr id="7" name="TextBox 6"/>
          <p:cNvSpPr txBox="1"/>
          <p:nvPr/>
        </p:nvSpPr>
        <p:spPr>
          <a:xfrm>
            <a:off x="7911216" y="2468891"/>
            <a:ext cx="3227567" cy="923330"/>
          </a:xfrm>
          <a:prstGeom prst="rect">
            <a:avLst/>
          </a:prstGeom>
          <a:noFill/>
        </p:spPr>
        <p:txBody>
          <a:bodyPr wrap="square" rtlCol="0">
            <a:spAutoFit/>
          </a:bodyPr>
          <a:lstStyle/>
          <a:p>
            <a:pPr marL="285750" indent="-285750">
              <a:buFont typeface="Arial" panose="020B0604020202020204" pitchFamily="34" charset="0"/>
              <a:buChar char="•"/>
            </a:pPr>
            <a:r>
              <a:rPr lang="en-CA" dirty="0"/>
              <a:t>Capillary only has endothelium. One way valves</a:t>
            </a:r>
          </a:p>
          <a:p>
            <a:endParaRPr lang="en-CA" dirty="0"/>
          </a:p>
        </p:txBody>
      </p:sp>
    </p:spTree>
    <p:extLst>
      <p:ext uri="{BB962C8B-B14F-4D97-AF65-F5344CB8AC3E}">
        <p14:creationId xmlns:p14="http://schemas.microsoft.com/office/powerpoint/2010/main" val="253665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barn(inVertical)">
                                      <p:cBhvr>
                                        <p:cTn id="2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Capillaries function?</a:t>
            </a:r>
            <a:endParaRPr lang="en-CA" dirty="0"/>
          </a:p>
        </p:txBody>
      </p:sp>
      <p:sp>
        <p:nvSpPr>
          <p:cNvPr id="3" name="Content Placeholder 2"/>
          <p:cNvSpPr>
            <a:spLocks noGrp="1"/>
          </p:cNvSpPr>
          <p:nvPr>
            <p:ph idx="1"/>
          </p:nvPr>
        </p:nvSpPr>
        <p:spPr/>
        <p:txBody>
          <a:bodyPr/>
          <a:lstStyle/>
          <a:p>
            <a:r>
              <a:rPr lang="en-US" dirty="0"/>
              <a:t>E</a:t>
            </a:r>
            <a:r>
              <a:rPr lang="en-US" dirty="0" smtClean="0"/>
              <a:t>xchange materials with other surrounding tissues</a:t>
            </a:r>
          </a:p>
          <a:p>
            <a:pPr lvl="0"/>
            <a:r>
              <a:rPr lang="en-US" dirty="0"/>
              <a:t>Blood slows down as it passes through the capillaries</a:t>
            </a:r>
            <a:endParaRPr lang="en-CA" dirty="0"/>
          </a:p>
          <a:p>
            <a:endParaRPr lang="en-CA" dirty="0"/>
          </a:p>
        </p:txBody>
      </p:sp>
    </p:spTree>
    <p:extLst>
      <p:ext uri="{BB962C8B-B14F-4D97-AF65-F5344CB8AC3E}">
        <p14:creationId xmlns:p14="http://schemas.microsoft.com/office/powerpoint/2010/main" val="494818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can we indicate that our blood is flowing in the same direction?</a:t>
            </a:r>
            <a:endParaRPr lang="en-CA" dirty="0"/>
          </a:p>
        </p:txBody>
      </p:sp>
      <p:sp>
        <p:nvSpPr>
          <p:cNvPr id="3" name="Content Placeholder 2"/>
          <p:cNvSpPr>
            <a:spLocks noGrp="1"/>
          </p:cNvSpPr>
          <p:nvPr>
            <p:ph idx="1"/>
          </p:nvPr>
        </p:nvSpPr>
        <p:spPr/>
        <p:txBody>
          <a:bodyPr/>
          <a:lstStyle/>
          <a:p>
            <a:r>
              <a:rPr lang="en-CA" dirty="0" smtClean="0"/>
              <a:t>Blood pressure</a:t>
            </a:r>
          </a:p>
          <a:p>
            <a:r>
              <a:rPr lang="en-CA" dirty="0" smtClean="0"/>
              <a:t>Number must be higher on the left</a:t>
            </a:r>
            <a:endParaRPr lang="en-CA" dirty="0"/>
          </a:p>
        </p:txBody>
      </p:sp>
      <p:pic>
        <p:nvPicPr>
          <p:cNvPr id="4" name="Picture 3" descr="http://bio1152.nicerweb.com/Locked/media/ch42/42_12MeasureBP.jpg"/>
          <p:cNvPicPr/>
          <p:nvPr/>
        </p:nvPicPr>
        <p:blipFill>
          <a:blip r:embed="rId2">
            <a:extLst>
              <a:ext uri="{28A0092B-C50C-407E-A947-70E740481C1C}">
                <a14:useLocalDpi xmlns:a14="http://schemas.microsoft.com/office/drawing/2010/main" val="0"/>
              </a:ext>
            </a:extLst>
          </a:blip>
          <a:srcRect/>
          <a:stretch>
            <a:fillRect/>
          </a:stretch>
        </p:blipFill>
        <p:spPr bwMode="auto">
          <a:xfrm>
            <a:off x="2470908" y="2870422"/>
            <a:ext cx="7611345" cy="3751580"/>
          </a:xfrm>
          <a:prstGeom prst="rect">
            <a:avLst/>
          </a:prstGeom>
          <a:noFill/>
          <a:ln>
            <a:noFill/>
          </a:ln>
        </p:spPr>
      </p:pic>
    </p:spTree>
    <p:extLst>
      <p:ext uri="{BB962C8B-B14F-4D97-AF65-F5344CB8AC3E}">
        <p14:creationId xmlns:p14="http://schemas.microsoft.com/office/powerpoint/2010/main" val="45759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Do we humans have an open or closed circulatory system?</a:t>
            </a:r>
            <a:endParaRPr lang="en-CA" dirty="0"/>
          </a:p>
        </p:txBody>
      </p:sp>
      <p:sp>
        <p:nvSpPr>
          <p:cNvPr id="3" name="Content Placeholder 2"/>
          <p:cNvSpPr>
            <a:spLocks noGrp="1"/>
          </p:cNvSpPr>
          <p:nvPr>
            <p:ph idx="1"/>
          </p:nvPr>
        </p:nvSpPr>
        <p:spPr/>
        <p:txBody>
          <a:bodyPr/>
          <a:lstStyle/>
          <a:p>
            <a:r>
              <a:rPr lang="en-CA" dirty="0"/>
              <a:t>C</a:t>
            </a:r>
            <a:r>
              <a:rPr lang="en-CA" dirty="0" smtClean="0"/>
              <a:t>losed</a:t>
            </a:r>
            <a:endParaRPr lang="en-CA" dirty="0"/>
          </a:p>
        </p:txBody>
      </p:sp>
    </p:spTree>
    <p:extLst>
      <p:ext uri="{BB962C8B-B14F-4D97-AF65-F5344CB8AC3E}">
        <p14:creationId xmlns:p14="http://schemas.microsoft.com/office/powerpoint/2010/main" val="177340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Red blood cells function?</a:t>
            </a:r>
            <a:endParaRPr lang="en-CA" dirty="0"/>
          </a:p>
        </p:txBody>
      </p:sp>
      <p:sp>
        <p:nvSpPr>
          <p:cNvPr id="3" name="Content Placeholder 2"/>
          <p:cNvSpPr>
            <a:spLocks noGrp="1"/>
          </p:cNvSpPr>
          <p:nvPr>
            <p:ph idx="1"/>
          </p:nvPr>
        </p:nvSpPr>
        <p:spPr/>
        <p:txBody>
          <a:bodyPr/>
          <a:lstStyle/>
          <a:p>
            <a:r>
              <a:rPr lang="en-CA" dirty="0" smtClean="0"/>
              <a:t>Aka </a:t>
            </a:r>
            <a:r>
              <a:rPr lang="en-CA" dirty="0"/>
              <a:t>erythrocytes</a:t>
            </a:r>
            <a:endParaRPr lang="en-CA" dirty="0" smtClean="0"/>
          </a:p>
          <a:p>
            <a:r>
              <a:rPr lang="en-CA" dirty="0" smtClean="0"/>
              <a:t>Transport oxygen</a:t>
            </a:r>
            <a:endParaRPr lang="en-CA" dirty="0"/>
          </a:p>
        </p:txBody>
      </p:sp>
    </p:spTree>
    <p:extLst>
      <p:ext uri="{BB962C8B-B14F-4D97-AF65-F5344CB8AC3E}">
        <p14:creationId xmlns:p14="http://schemas.microsoft.com/office/powerpoint/2010/main" val="229614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White blood cells function?</a:t>
            </a:r>
            <a:endParaRPr lang="en-CA" dirty="0"/>
          </a:p>
        </p:txBody>
      </p:sp>
      <p:sp>
        <p:nvSpPr>
          <p:cNvPr id="3" name="Content Placeholder 2"/>
          <p:cNvSpPr>
            <a:spLocks noGrp="1"/>
          </p:cNvSpPr>
          <p:nvPr>
            <p:ph idx="1"/>
          </p:nvPr>
        </p:nvSpPr>
        <p:spPr/>
        <p:txBody>
          <a:bodyPr/>
          <a:lstStyle/>
          <a:p>
            <a:r>
              <a:rPr lang="en-CA" dirty="0" smtClean="0"/>
              <a:t>Aka leukocytes</a:t>
            </a:r>
          </a:p>
          <a:p>
            <a:r>
              <a:rPr lang="en-CA" dirty="0" smtClean="0"/>
              <a:t>Fight infections</a:t>
            </a:r>
            <a:endParaRPr lang="en-CA" dirty="0"/>
          </a:p>
        </p:txBody>
      </p:sp>
    </p:spTree>
    <p:extLst>
      <p:ext uri="{BB962C8B-B14F-4D97-AF65-F5344CB8AC3E}">
        <p14:creationId xmlns:p14="http://schemas.microsoft.com/office/powerpoint/2010/main" val="411395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Platelets function?</a:t>
            </a:r>
            <a:endParaRPr lang="en-CA" dirty="0"/>
          </a:p>
        </p:txBody>
      </p:sp>
      <p:sp>
        <p:nvSpPr>
          <p:cNvPr id="3" name="Content Placeholder 2"/>
          <p:cNvSpPr>
            <a:spLocks noGrp="1"/>
          </p:cNvSpPr>
          <p:nvPr>
            <p:ph idx="1"/>
          </p:nvPr>
        </p:nvSpPr>
        <p:spPr/>
        <p:txBody>
          <a:bodyPr/>
          <a:lstStyle/>
          <a:p>
            <a:r>
              <a:rPr lang="en-CA" dirty="0" smtClean="0"/>
              <a:t>Blood clotting</a:t>
            </a:r>
            <a:endParaRPr lang="en-CA" dirty="0"/>
          </a:p>
        </p:txBody>
      </p:sp>
    </p:spTree>
    <p:extLst>
      <p:ext uri="{BB962C8B-B14F-4D97-AF65-F5344CB8AC3E}">
        <p14:creationId xmlns:p14="http://schemas.microsoft.com/office/powerpoint/2010/main" val="3284023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EXCRETORY SYSTEM</a:t>
            </a:r>
            <a:br>
              <a:rPr lang="en-CA" dirty="0" smtClean="0"/>
            </a:br>
            <a:r>
              <a:rPr lang="en-CA" sz="2000" dirty="0" smtClean="0"/>
              <a:t>PURPOSE?</a:t>
            </a:r>
            <a:endParaRPr lang="en-CA" sz="2000" dirty="0"/>
          </a:p>
        </p:txBody>
      </p:sp>
      <p:sp>
        <p:nvSpPr>
          <p:cNvPr id="3" name="Content Placeholder 2"/>
          <p:cNvSpPr>
            <a:spLocks noGrp="1"/>
          </p:cNvSpPr>
          <p:nvPr>
            <p:ph idx="1"/>
          </p:nvPr>
        </p:nvSpPr>
        <p:spPr/>
        <p:txBody>
          <a:bodyPr/>
          <a:lstStyle/>
          <a:p>
            <a:r>
              <a:rPr lang="en-CA" dirty="0"/>
              <a:t> Disposal of </a:t>
            </a:r>
            <a:r>
              <a:rPr lang="en-CA" dirty="0" smtClean="0"/>
              <a:t>NH3 (ammonia) </a:t>
            </a:r>
            <a:r>
              <a:rPr lang="en-CA" dirty="0"/>
              <a:t>and other metabolic wastes</a:t>
            </a:r>
          </a:p>
          <a:p>
            <a:endParaRPr lang="en-CA" dirty="0"/>
          </a:p>
        </p:txBody>
      </p:sp>
    </p:spTree>
    <p:extLst>
      <p:ext uri="{BB962C8B-B14F-4D97-AF65-F5344CB8AC3E}">
        <p14:creationId xmlns:p14="http://schemas.microsoft.com/office/powerpoint/2010/main" val="339830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Osmoregulation?</a:t>
            </a:r>
            <a:endParaRPr lang="en-CA" dirty="0"/>
          </a:p>
        </p:txBody>
      </p:sp>
      <p:sp>
        <p:nvSpPr>
          <p:cNvPr id="3" name="Content Placeholder 2"/>
          <p:cNvSpPr>
            <a:spLocks noGrp="1"/>
          </p:cNvSpPr>
          <p:nvPr>
            <p:ph idx="1"/>
          </p:nvPr>
        </p:nvSpPr>
        <p:spPr/>
        <p:txBody>
          <a:bodyPr/>
          <a:lstStyle/>
          <a:p>
            <a:r>
              <a:rPr lang="en-CA" dirty="0"/>
              <a:t>Regulation of solute concentration and water balance</a:t>
            </a:r>
          </a:p>
          <a:p>
            <a:endParaRPr lang="en-CA" dirty="0"/>
          </a:p>
        </p:txBody>
      </p:sp>
    </p:spTree>
    <p:extLst>
      <p:ext uri="{BB962C8B-B14F-4D97-AF65-F5344CB8AC3E}">
        <p14:creationId xmlns:p14="http://schemas.microsoft.com/office/powerpoint/2010/main" val="209717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1325563"/>
          </a:xfrm>
        </p:spPr>
        <p:txBody>
          <a:bodyPr/>
          <a:lstStyle/>
          <a:p>
            <a:r>
              <a:rPr lang="en-CA" dirty="0" smtClean="0"/>
              <a:t>Define Isotonic</a:t>
            </a:r>
            <a:endParaRPr lang="en-CA" dirty="0"/>
          </a:p>
        </p:txBody>
      </p:sp>
      <p:sp>
        <p:nvSpPr>
          <p:cNvPr id="5" name="Content Placeholder 2"/>
          <p:cNvSpPr>
            <a:spLocks noGrp="1"/>
          </p:cNvSpPr>
          <p:nvPr>
            <p:ph idx="1"/>
          </p:nvPr>
        </p:nvSpPr>
        <p:spPr>
          <a:xfrm>
            <a:off x="838200" y="1825625"/>
            <a:ext cx="10515600" cy="4351338"/>
          </a:xfrm>
        </p:spPr>
        <p:txBody>
          <a:bodyPr/>
          <a:lstStyle/>
          <a:p>
            <a:r>
              <a:rPr lang="en-CA" dirty="0" smtClean="0"/>
              <a:t>The concentration of solute in a solution is equal to the concentration of solute in a reference solution.</a:t>
            </a:r>
            <a:endParaRPr lang="en-CA" dirty="0"/>
          </a:p>
        </p:txBody>
      </p:sp>
      <p:pic>
        <p:nvPicPr>
          <p:cNvPr id="6" name="Picture 2" descr="http://cdn.innovateus.net/preset_4/isotonicbloodcel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2512" y="2682446"/>
            <a:ext cx="5488767" cy="3494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49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1325563"/>
          </a:xfrm>
        </p:spPr>
        <p:txBody>
          <a:bodyPr/>
          <a:lstStyle/>
          <a:p>
            <a:r>
              <a:rPr lang="en-CA" dirty="0" smtClean="0"/>
              <a:t>Define Hypertonic</a:t>
            </a:r>
            <a:endParaRPr lang="en-CA" dirty="0"/>
          </a:p>
        </p:txBody>
      </p:sp>
      <p:sp>
        <p:nvSpPr>
          <p:cNvPr id="5" name="Content Placeholder 2"/>
          <p:cNvSpPr>
            <a:spLocks noGrp="1"/>
          </p:cNvSpPr>
          <p:nvPr>
            <p:ph idx="1"/>
          </p:nvPr>
        </p:nvSpPr>
        <p:spPr>
          <a:xfrm>
            <a:off x="838200" y="1825625"/>
            <a:ext cx="10515600" cy="4351338"/>
          </a:xfrm>
        </p:spPr>
        <p:txBody>
          <a:bodyPr/>
          <a:lstStyle/>
          <a:p>
            <a:r>
              <a:rPr lang="en-CA" dirty="0" smtClean="0"/>
              <a:t>The concentration of solute is higher compared to the reference solution. </a:t>
            </a:r>
          </a:p>
          <a:p>
            <a:r>
              <a:rPr lang="en-CA" dirty="0" smtClean="0"/>
              <a:t>The concentration of solvent is therefore lower compared to that reference solution</a:t>
            </a:r>
            <a:endParaRPr lang="en-CA" dirty="0"/>
          </a:p>
        </p:txBody>
      </p:sp>
      <p:pic>
        <p:nvPicPr>
          <p:cNvPr id="6" name="Picture 4" descr="https://scontent-ord1-1.xx.fbcdn.net/hphotos-xpf1/v/t35.0-12/12333010_10207965644281667_2040083761_o.jpg?oh=9a00d50e3867bbb40dd9197402890d91&amp;oe=5662044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21876" y="3167143"/>
            <a:ext cx="4629117" cy="35329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27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1325563"/>
          </a:xfrm>
        </p:spPr>
        <p:txBody>
          <a:bodyPr/>
          <a:lstStyle/>
          <a:p>
            <a:r>
              <a:rPr lang="en-CA" dirty="0" smtClean="0"/>
              <a:t>Define Hypotonic</a:t>
            </a:r>
            <a:endParaRPr lang="en-CA" dirty="0"/>
          </a:p>
        </p:txBody>
      </p:sp>
      <p:sp>
        <p:nvSpPr>
          <p:cNvPr id="5" name="Content Placeholder 2"/>
          <p:cNvSpPr>
            <a:spLocks noGrp="1"/>
          </p:cNvSpPr>
          <p:nvPr>
            <p:ph idx="1"/>
          </p:nvPr>
        </p:nvSpPr>
        <p:spPr>
          <a:xfrm>
            <a:off x="838200" y="1825625"/>
            <a:ext cx="10515600" cy="4351338"/>
          </a:xfrm>
        </p:spPr>
        <p:txBody>
          <a:bodyPr/>
          <a:lstStyle/>
          <a:p>
            <a:r>
              <a:rPr lang="en-CA" dirty="0" smtClean="0"/>
              <a:t>The concentration of solute is lower, compared to a reference solution</a:t>
            </a:r>
          </a:p>
          <a:p>
            <a:r>
              <a:rPr lang="en-CA" dirty="0" smtClean="0"/>
              <a:t>The concentration of solvent is therefore higher compared to that reference solution</a:t>
            </a:r>
            <a:endParaRPr lang="en-CA" dirty="0"/>
          </a:p>
        </p:txBody>
      </p:sp>
    </p:spTree>
    <p:extLst>
      <p:ext uri="{BB962C8B-B14F-4D97-AF65-F5344CB8AC3E}">
        <p14:creationId xmlns:p14="http://schemas.microsoft.com/office/powerpoint/2010/main" val="1192958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upload.wikimedia.org/wikipedia/commons/thumb/7/76/Osmotic_pressure_on_blood_cells_diagram.svg/1280px-Osmotic_pressure_on_blood_cells_diagram.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8844" y="874305"/>
            <a:ext cx="10026489" cy="5256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3327910"/>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Lymphatic system</a:t>
            </a:r>
            <a:endParaRPr lang="en-CA" dirty="0"/>
          </a:p>
        </p:txBody>
      </p:sp>
      <p:sp>
        <p:nvSpPr>
          <p:cNvPr id="3" name="Content Placeholder 2"/>
          <p:cNvSpPr>
            <a:spLocks noGrp="1"/>
          </p:cNvSpPr>
          <p:nvPr>
            <p:ph idx="1"/>
          </p:nvPr>
        </p:nvSpPr>
        <p:spPr>
          <a:xfrm>
            <a:off x="838200" y="1825625"/>
            <a:ext cx="10515600" cy="2118222"/>
          </a:xfrm>
        </p:spPr>
        <p:txBody>
          <a:bodyPr>
            <a:normAutofit lnSpcReduction="10000"/>
          </a:bodyPr>
          <a:lstStyle/>
          <a:p>
            <a:r>
              <a:rPr lang="en-CA" dirty="0" smtClean="0"/>
              <a:t>Recycling- </a:t>
            </a:r>
            <a:r>
              <a:rPr lang="en-CA" dirty="0"/>
              <a:t>lymphatic capillaries balance fluids by draining and cleansing that fluid leaving the circulatory </a:t>
            </a:r>
            <a:r>
              <a:rPr lang="en-CA" dirty="0" smtClean="0"/>
              <a:t>system</a:t>
            </a:r>
          </a:p>
          <a:p>
            <a:r>
              <a:rPr lang="en-CA" dirty="0" smtClean="0"/>
              <a:t>Immunological protection- </a:t>
            </a:r>
            <a:r>
              <a:rPr lang="en-CA" dirty="0"/>
              <a:t>Lymph passes through connective tissue called lymph nodes. Lymph nodes are filled with pathogen-fighting white blood </a:t>
            </a:r>
            <a:r>
              <a:rPr lang="en-CA" dirty="0" smtClean="0"/>
              <a:t>cells</a:t>
            </a:r>
          </a:p>
          <a:p>
            <a:endParaRPr lang="en-CA" dirty="0"/>
          </a:p>
        </p:txBody>
      </p:sp>
      <p:sp>
        <p:nvSpPr>
          <p:cNvPr id="4" name="TextBox 3"/>
          <p:cNvSpPr txBox="1"/>
          <p:nvPr/>
        </p:nvSpPr>
        <p:spPr>
          <a:xfrm>
            <a:off x="437323" y="3753016"/>
            <a:ext cx="10726310" cy="954107"/>
          </a:xfrm>
          <a:prstGeom prst="rect">
            <a:avLst/>
          </a:prstGeom>
          <a:noFill/>
        </p:spPr>
        <p:txBody>
          <a:bodyPr wrap="square" rtlCol="0">
            <a:spAutoFit/>
          </a:bodyPr>
          <a:lstStyle/>
          <a:p>
            <a:pPr marL="685800" lvl="1" indent="-457200">
              <a:spcBef>
                <a:spcPts val="1000"/>
              </a:spcBef>
              <a:buFont typeface="Arial" panose="020B0604020202020204" pitchFamily="34" charset="0"/>
              <a:buChar char="•"/>
            </a:pPr>
            <a:r>
              <a:rPr lang="en-CA" sz="2800" dirty="0"/>
              <a:t>Retrieving nutrients- the lymphatic system allows microvilli to absorb nutrients from the small intestine</a:t>
            </a:r>
          </a:p>
        </p:txBody>
      </p:sp>
    </p:spTree>
    <p:extLst>
      <p:ext uri="{BB962C8B-B14F-4D97-AF65-F5344CB8AC3E}">
        <p14:creationId xmlns:p14="http://schemas.microsoft.com/office/powerpoint/2010/main" val="2871521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does the immune system do?</a:t>
            </a:r>
            <a:endParaRPr lang="en-CA" dirty="0"/>
          </a:p>
        </p:txBody>
      </p:sp>
      <p:sp>
        <p:nvSpPr>
          <p:cNvPr id="3" name="Content Placeholder 2"/>
          <p:cNvSpPr>
            <a:spLocks noGrp="1"/>
          </p:cNvSpPr>
          <p:nvPr>
            <p:ph idx="1"/>
          </p:nvPr>
        </p:nvSpPr>
        <p:spPr/>
        <p:txBody>
          <a:bodyPr/>
          <a:lstStyle/>
          <a:p>
            <a:r>
              <a:rPr lang="en-CA" dirty="0" smtClean="0"/>
              <a:t>Fights infections</a:t>
            </a:r>
          </a:p>
          <a:p>
            <a:r>
              <a:rPr lang="en-CA" dirty="0" smtClean="0"/>
              <a:t>Returns fluid to blood</a:t>
            </a:r>
          </a:p>
          <a:p>
            <a:endParaRPr lang="en-CA" dirty="0"/>
          </a:p>
        </p:txBody>
      </p:sp>
    </p:spTree>
    <p:extLst>
      <p:ext uri="{BB962C8B-B14F-4D97-AF65-F5344CB8AC3E}">
        <p14:creationId xmlns:p14="http://schemas.microsoft.com/office/powerpoint/2010/main" val="182287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division of immune system</a:t>
            </a:r>
            <a:endParaRPr lang="en-CA" dirty="0"/>
          </a:p>
        </p:txBody>
      </p:sp>
      <p:sp>
        <p:nvSpPr>
          <p:cNvPr id="3" name="Content Placeholder 2"/>
          <p:cNvSpPr>
            <a:spLocks noGrp="1"/>
          </p:cNvSpPr>
          <p:nvPr>
            <p:ph idx="1"/>
          </p:nvPr>
        </p:nvSpPr>
        <p:spPr/>
        <p:txBody>
          <a:bodyPr/>
          <a:lstStyle/>
          <a:p>
            <a:r>
              <a:rPr lang="en-CA" b="1" dirty="0" smtClean="0"/>
              <a:t>Physical barrier </a:t>
            </a:r>
            <a:r>
              <a:rPr lang="en-CA" dirty="0" smtClean="0"/>
              <a:t>- </a:t>
            </a:r>
            <a:r>
              <a:rPr lang="en-CA" dirty="0"/>
              <a:t>First defense against pathogens and keeps them out of the body. Consists of skin mucous membranes and their associated </a:t>
            </a:r>
            <a:r>
              <a:rPr lang="en-CA" dirty="0" smtClean="0"/>
              <a:t>anti-pathogen </a:t>
            </a:r>
            <a:r>
              <a:rPr lang="en-CA" dirty="0"/>
              <a:t>secretions</a:t>
            </a:r>
            <a:endParaRPr lang="en-CA" dirty="0" smtClean="0"/>
          </a:p>
          <a:p>
            <a:r>
              <a:rPr lang="en-CA" b="1" dirty="0" smtClean="0"/>
              <a:t>Non specific immunity </a:t>
            </a:r>
            <a:r>
              <a:rPr lang="en-CA" dirty="0" smtClean="0"/>
              <a:t>- </a:t>
            </a:r>
            <a:r>
              <a:rPr lang="en-CA" dirty="0"/>
              <a:t>provides defense when pathogens make it past the physical barrier and into the body. These immune cells attack any and all pathogens that enter the body (Referred to as the innate system)</a:t>
            </a:r>
            <a:endParaRPr lang="en-CA" dirty="0" smtClean="0"/>
          </a:p>
          <a:p>
            <a:r>
              <a:rPr lang="en-CA" b="1" dirty="0" smtClean="0"/>
              <a:t>Specific immunity </a:t>
            </a:r>
            <a:r>
              <a:rPr lang="en-CA" dirty="0" smtClean="0"/>
              <a:t>- </a:t>
            </a:r>
            <a:r>
              <a:rPr lang="en-CA" dirty="0"/>
              <a:t>deals with pathogens that have been mussed by the non-specific system, recognizing very specific infectious agents. Takes longer for the system to respond to a specific infection</a:t>
            </a:r>
          </a:p>
        </p:txBody>
      </p:sp>
    </p:spTree>
    <p:extLst>
      <p:ext uri="{BB962C8B-B14F-4D97-AF65-F5344CB8AC3E}">
        <p14:creationId xmlns:p14="http://schemas.microsoft.com/office/powerpoint/2010/main" val="387600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Non specific division of the immune system</a:t>
            </a:r>
            <a:endParaRPr lang="en-CA" dirty="0"/>
          </a:p>
        </p:txBody>
      </p:sp>
      <p:sp>
        <p:nvSpPr>
          <p:cNvPr id="3" name="Content Placeholder 2"/>
          <p:cNvSpPr>
            <a:spLocks noGrp="1"/>
          </p:cNvSpPr>
          <p:nvPr>
            <p:ph idx="1"/>
          </p:nvPr>
        </p:nvSpPr>
        <p:spPr/>
        <p:txBody>
          <a:bodyPr/>
          <a:lstStyle/>
          <a:p>
            <a:r>
              <a:rPr lang="en-CA" b="1" dirty="0" smtClean="0"/>
              <a:t>Identify the invader </a:t>
            </a:r>
            <a:r>
              <a:rPr lang="en-CA" dirty="0" smtClean="0"/>
              <a:t>- </a:t>
            </a:r>
            <a:r>
              <a:rPr lang="en-CA" dirty="0"/>
              <a:t>recognizes molecules found on the surface of pathogens and binds to them, making them as invaders</a:t>
            </a:r>
            <a:endParaRPr lang="en-CA" dirty="0" smtClean="0"/>
          </a:p>
          <a:p>
            <a:r>
              <a:rPr lang="en-CA" b="1" dirty="0" smtClean="0"/>
              <a:t>Chemical signaling </a:t>
            </a:r>
            <a:r>
              <a:rPr lang="en-CA" dirty="0" smtClean="0"/>
              <a:t>- </a:t>
            </a:r>
            <a:r>
              <a:rPr lang="en-CA" dirty="0"/>
              <a:t>Immune cells secrete chemical messengers called cytokines. Cytokines recruit more immune cells to the site of infection or warn other cells to protect themselves</a:t>
            </a:r>
            <a:endParaRPr lang="en-CA" dirty="0" smtClean="0"/>
          </a:p>
          <a:p>
            <a:r>
              <a:rPr lang="en-CA" b="1" dirty="0" smtClean="0"/>
              <a:t>Attack and removal of the invader </a:t>
            </a:r>
            <a:r>
              <a:rPr lang="en-CA" dirty="0" smtClean="0"/>
              <a:t>- </a:t>
            </a:r>
            <a:r>
              <a:rPr lang="en-CA" dirty="0"/>
              <a:t>Specialized immune cells destroy, break down and ingest both pathogens and any cells they’ve infected</a:t>
            </a:r>
          </a:p>
        </p:txBody>
      </p:sp>
    </p:spTree>
    <p:extLst>
      <p:ext uri="{BB962C8B-B14F-4D97-AF65-F5344CB8AC3E}">
        <p14:creationId xmlns:p14="http://schemas.microsoft.com/office/powerpoint/2010/main" val="3742091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inflammatory response cause?</a:t>
            </a:r>
            <a:endParaRPr lang="en-CA" dirty="0"/>
          </a:p>
        </p:txBody>
      </p:sp>
      <p:sp>
        <p:nvSpPr>
          <p:cNvPr id="3" name="Content Placeholder 2"/>
          <p:cNvSpPr>
            <a:spLocks noGrp="1"/>
          </p:cNvSpPr>
          <p:nvPr>
            <p:ph idx="1"/>
          </p:nvPr>
        </p:nvSpPr>
        <p:spPr/>
        <p:txBody>
          <a:bodyPr/>
          <a:lstStyle/>
          <a:p>
            <a:r>
              <a:rPr lang="en-CA" dirty="0" smtClean="0"/>
              <a:t>Redness</a:t>
            </a:r>
          </a:p>
          <a:p>
            <a:r>
              <a:rPr lang="en-CA" dirty="0" smtClean="0"/>
              <a:t>Heat</a:t>
            </a:r>
          </a:p>
          <a:p>
            <a:r>
              <a:rPr lang="en-CA" dirty="0" smtClean="0"/>
              <a:t>Pain</a:t>
            </a:r>
          </a:p>
          <a:p>
            <a:r>
              <a:rPr lang="en-CA" dirty="0" smtClean="0"/>
              <a:t>Ultimately tissue healing</a:t>
            </a:r>
            <a:endParaRPr lang="en-CA" dirty="0"/>
          </a:p>
        </p:txBody>
      </p:sp>
    </p:spTree>
    <p:extLst>
      <p:ext uri="{BB962C8B-B14F-4D97-AF65-F5344CB8AC3E}">
        <p14:creationId xmlns:p14="http://schemas.microsoft.com/office/powerpoint/2010/main" val="4132502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does the immune system recognize pathogens?</a:t>
            </a:r>
            <a:endParaRPr lang="en-CA" dirty="0"/>
          </a:p>
        </p:txBody>
      </p:sp>
      <p:sp>
        <p:nvSpPr>
          <p:cNvPr id="3" name="Content Placeholder 2"/>
          <p:cNvSpPr>
            <a:spLocks noGrp="1"/>
          </p:cNvSpPr>
          <p:nvPr>
            <p:ph idx="1"/>
          </p:nvPr>
        </p:nvSpPr>
        <p:spPr/>
        <p:txBody>
          <a:bodyPr/>
          <a:lstStyle/>
          <a:p>
            <a:r>
              <a:rPr lang="en-CA" dirty="0" smtClean="0"/>
              <a:t>Antigens</a:t>
            </a:r>
            <a:endParaRPr lang="en-CA" dirty="0"/>
          </a:p>
        </p:txBody>
      </p:sp>
    </p:spTree>
    <p:extLst>
      <p:ext uri="{BB962C8B-B14F-4D97-AF65-F5344CB8AC3E}">
        <p14:creationId xmlns:p14="http://schemas.microsoft.com/office/powerpoint/2010/main" val="3323578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antigens?</a:t>
            </a:r>
            <a:endParaRPr lang="en-CA" dirty="0"/>
          </a:p>
        </p:txBody>
      </p:sp>
      <p:sp>
        <p:nvSpPr>
          <p:cNvPr id="3" name="Content Placeholder 2"/>
          <p:cNvSpPr>
            <a:spLocks noGrp="1"/>
          </p:cNvSpPr>
          <p:nvPr>
            <p:ph idx="1"/>
          </p:nvPr>
        </p:nvSpPr>
        <p:spPr/>
        <p:txBody>
          <a:bodyPr/>
          <a:lstStyle/>
          <a:p>
            <a:r>
              <a:rPr lang="en-CA" dirty="0"/>
              <a:t>any molecule or fragment of a molecule which induces a specific immune response</a:t>
            </a:r>
          </a:p>
        </p:txBody>
      </p:sp>
    </p:spTree>
    <p:extLst>
      <p:ext uri="{BB962C8B-B14F-4D97-AF65-F5344CB8AC3E}">
        <p14:creationId xmlns:p14="http://schemas.microsoft.com/office/powerpoint/2010/main" val="879085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does the immune system respond to pathogens?</a:t>
            </a:r>
            <a:endParaRPr lang="en-CA" dirty="0"/>
          </a:p>
        </p:txBody>
      </p:sp>
      <p:sp>
        <p:nvSpPr>
          <p:cNvPr id="3" name="Content Placeholder 2"/>
          <p:cNvSpPr>
            <a:spLocks noGrp="1"/>
          </p:cNvSpPr>
          <p:nvPr>
            <p:ph idx="1"/>
          </p:nvPr>
        </p:nvSpPr>
        <p:spPr/>
        <p:txBody>
          <a:bodyPr/>
          <a:lstStyle/>
          <a:p>
            <a:r>
              <a:rPr lang="en-CA" dirty="0" smtClean="0"/>
              <a:t>Antibodies</a:t>
            </a:r>
            <a:endParaRPr lang="en-CA" dirty="0"/>
          </a:p>
        </p:txBody>
      </p:sp>
    </p:spTree>
    <p:extLst>
      <p:ext uri="{BB962C8B-B14F-4D97-AF65-F5344CB8AC3E}">
        <p14:creationId xmlns:p14="http://schemas.microsoft.com/office/powerpoint/2010/main" val="1134028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antibodies?</a:t>
            </a:r>
            <a:endParaRPr lang="en-CA" dirty="0"/>
          </a:p>
        </p:txBody>
      </p:sp>
      <p:sp>
        <p:nvSpPr>
          <p:cNvPr id="3" name="Content Placeholder 2"/>
          <p:cNvSpPr>
            <a:spLocks noGrp="1"/>
          </p:cNvSpPr>
          <p:nvPr>
            <p:ph idx="1"/>
          </p:nvPr>
        </p:nvSpPr>
        <p:spPr/>
        <p:txBody>
          <a:bodyPr/>
          <a:lstStyle/>
          <a:p>
            <a:r>
              <a:rPr lang="en-CA" dirty="0"/>
              <a:t>Circulating proteins that recognizes a specific antigen</a:t>
            </a:r>
          </a:p>
        </p:txBody>
      </p:sp>
    </p:spTree>
    <p:extLst>
      <p:ext uri="{BB962C8B-B14F-4D97-AF65-F5344CB8AC3E}">
        <p14:creationId xmlns:p14="http://schemas.microsoft.com/office/powerpoint/2010/main" val="356402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specific division of adaptive immunity</a:t>
            </a:r>
            <a:endParaRPr lang="en-CA" dirty="0"/>
          </a:p>
        </p:txBody>
      </p:sp>
      <p:sp>
        <p:nvSpPr>
          <p:cNvPr id="3" name="Content Placeholder 2"/>
          <p:cNvSpPr>
            <a:spLocks noGrp="1"/>
          </p:cNvSpPr>
          <p:nvPr>
            <p:ph idx="1"/>
          </p:nvPr>
        </p:nvSpPr>
        <p:spPr/>
        <p:txBody>
          <a:bodyPr/>
          <a:lstStyle/>
          <a:p>
            <a:r>
              <a:rPr lang="en-CA" b="1" dirty="0" smtClean="0"/>
              <a:t>Humoral immunity </a:t>
            </a:r>
            <a:r>
              <a:rPr lang="en-CA" dirty="0" smtClean="0"/>
              <a:t>- </a:t>
            </a:r>
            <a:r>
              <a:rPr lang="en-CA" dirty="0"/>
              <a:t>Protects against pathogens and toxins found in the body fluids, such as blood and </a:t>
            </a:r>
            <a:r>
              <a:rPr lang="en-CA" dirty="0" smtClean="0"/>
              <a:t>lymph</a:t>
            </a:r>
            <a:endParaRPr lang="en-CA" dirty="0"/>
          </a:p>
          <a:p>
            <a:r>
              <a:rPr lang="en-CA" b="1" dirty="0" smtClean="0"/>
              <a:t>Cell mediated immunity </a:t>
            </a:r>
            <a:r>
              <a:rPr lang="en-CA" dirty="0" smtClean="0"/>
              <a:t>- </a:t>
            </a:r>
            <a:r>
              <a:rPr lang="en-CA" dirty="0"/>
              <a:t>Protects against pathogens and toxins found within the body cells</a:t>
            </a:r>
          </a:p>
        </p:txBody>
      </p:sp>
    </p:spTree>
    <p:extLst>
      <p:ext uri="{BB962C8B-B14F-4D97-AF65-F5344CB8AC3E}">
        <p14:creationId xmlns:p14="http://schemas.microsoft.com/office/powerpoint/2010/main" val="104960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 CELLS VS T CELLS</a:t>
            </a:r>
            <a:endParaRPr lang="en-CA" dirty="0"/>
          </a:p>
        </p:txBody>
      </p:sp>
      <p:sp>
        <p:nvSpPr>
          <p:cNvPr id="3" name="Content Placeholder 2"/>
          <p:cNvSpPr>
            <a:spLocks noGrp="1"/>
          </p:cNvSpPr>
          <p:nvPr>
            <p:ph idx="1"/>
          </p:nvPr>
        </p:nvSpPr>
        <p:spPr/>
        <p:txBody>
          <a:bodyPr/>
          <a:lstStyle/>
          <a:p>
            <a:r>
              <a:rPr lang="en-CA" b="1" dirty="0" smtClean="0"/>
              <a:t>B cells</a:t>
            </a:r>
            <a:r>
              <a:rPr lang="en-CA" dirty="0" smtClean="0"/>
              <a:t>: Develops </a:t>
            </a:r>
            <a:r>
              <a:rPr lang="en-CA" dirty="0"/>
              <a:t>and mature in the bone </a:t>
            </a:r>
            <a:r>
              <a:rPr lang="en-CA" dirty="0" smtClean="0"/>
              <a:t>marrow</a:t>
            </a:r>
          </a:p>
          <a:p>
            <a:r>
              <a:rPr lang="en-CA" b="1" dirty="0" smtClean="0"/>
              <a:t>T cells</a:t>
            </a:r>
            <a:r>
              <a:rPr lang="en-CA" dirty="0" smtClean="0"/>
              <a:t>: </a:t>
            </a:r>
            <a:r>
              <a:rPr lang="en-CA" dirty="0"/>
              <a:t>Develops in the bone marrow and matures in the thymus</a:t>
            </a:r>
          </a:p>
          <a:p>
            <a:endParaRPr lang="en-CA" dirty="0"/>
          </a:p>
        </p:txBody>
      </p:sp>
    </p:spTree>
    <p:extLst>
      <p:ext uri="{BB962C8B-B14F-4D97-AF65-F5344CB8AC3E}">
        <p14:creationId xmlns:p14="http://schemas.microsoft.com/office/powerpoint/2010/main" val="271905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3600" dirty="0" smtClean="0"/>
              <a:t/>
            </a:r>
            <a:br>
              <a:rPr lang="en-CA" sz="3600" dirty="0" smtClean="0"/>
            </a:br>
            <a:r>
              <a:rPr lang="en-CA" sz="3600" dirty="0" smtClean="0"/>
              <a:t>How </a:t>
            </a:r>
            <a:r>
              <a:rPr lang="en-CA" sz="3600" dirty="0"/>
              <a:t>does the immune system remember pathogens it has come into contact with previously?</a:t>
            </a:r>
            <a:br>
              <a:rPr lang="en-CA" sz="3600" dirty="0"/>
            </a:br>
            <a:endParaRPr lang="en-CA" sz="3600" dirty="0"/>
          </a:p>
        </p:txBody>
      </p:sp>
      <p:sp>
        <p:nvSpPr>
          <p:cNvPr id="3" name="Content Placeholder 2"/>
          <p:cNvSpPr>
            <a:spLocks noGrp="1"/>
          </p:cNvSpPr>
          <p:nvPr>
            <p:ph idx="1"/>
          </p:nvPr>
        </p:nvSpPr>
        <p:spPr/>
        <p:txBody>
          <a:bodyPr/>
          <a:lstStyle/>
          <a:p>
            <a:r>
              <a:rPr lang="en-CA" dirty="0" smtClean="0"/>
              <a:t>Memory B &amp; T cells</a:t>
            </a:r>
          </a:p>
          <a:p>
            <a:r>
              <a:rPr lang="en-CA" dirty="0" smtClean="0"/>
              <a:t>Vaccines</a:t>
            </a:r>
            <a:endParaRPr lang="en-CA" dirty="0"/>
          </a:p>
        </p:txBody>
      </p:sp>
    </p:spTree>
    <p:extLst>
      <p:ext uri="{BB962C8B-B14F-4D97-AF65-F5344CB8AC3E}">
        <p14:creationId xmlns:p14="http://schemas.microsoft.com/office/powerpoint/2010/main" val="69356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
            </a:r>
            <a:br>
              <a:rPr lang="en-CA" dirty="0" smtClean="0"/>
            </a:br>
            <a:r>
              <a:rPr lang="en-CA" dirty="0" smtClean="0"/>
              <a:t>What </a:t>
            </a:r>
            <a:r>
              <a:rPr lang="en-CA" dirty="0"/>
              <a:t>happens when the immune system malfunctions?</a:t>
            </a:r>
            <a:br>
              <a:rPr lang="en-CA" dirty="0"/>
            </a:br>
            <a:endParaRPr lang="en-CA" dirty="0"/>
          </a:p>
        </p:txBody>
      </p:sp>
      <p:sp>
        <p:nvSpPr>
          <p:cNvPr id="3" name="Content Placeholder 2"/>
          <p:cNvSpPr>
            <a:spLocks noGrp="1"/>
          </p:cNvSpPr>
          <p:nvPr>
            <p:ph idx="1"/>
          </p:nvPr>
        </p:nvSpPr>
        <p:spPr/>
        <p:txBody>
          <a:bodyPr/>
          <a:lstStyle/>
          <a:p>
            <a:r>
              <a:rPr lang="en-CA" dirty="0"/>
              <a:t>Before immune cells are released into the body they are tested for self-tolerance</a:t>
            </a:r>
          </a:p>
          <a:p>
            <a:r>
              <a:rPr lang="en-CA" b="1" dirty="0" smtClean="0"/>
              <a:t>Autoimmunity</a:t>
            </a:r>
            <a:r>
              <a:rPr lang="en-CA" dirty="0" smtClean="0"/>
              <a:t>: immune </a:t>
            </a:r>
            <a:r>
              <a:rPr lang="en-CA" dirty="0"/>
              <a:t>system responds inappropriately to the individuals own cells</a:t>
            </a:r>
          </a:p>
          <a:p>
            <a:endParaRPr lang="en-CA" dirty="0"/>
          </a:p>
        </p:txBody>
      </p:sp>
    </p:spTree>
    <p:extLst>
      <p:ext uri="{BB962C8B-B14F-4D97-AF65-F5344CB8AC3E}">
        <p14:creationId xmlns:p14="http://schemas.microsoft.com/office/powerpoint/2010/main" val="2795847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
            </a:r>
            <a:br>
              <a:rPr lang="en-CA" dirty="0" smtClean="0"/>
            </a:br>
            <a:r>
              <a:rPr lang="en-CA" dirty="0" smtClean="0"/>
              <a:t>What </a:t>
            </a:r>
            <a:r>
              <a:rPr lang="en-CA" dirty="0"/>
              <a:t>kind of autoimmune diseases are there?</a:t>
            </a:r>
            <a:br>
              <a:rPr lang="en-CA" dirty="0"/>
            </a:br>
            <a:endParaRPr lang="en-CA" dirty="0"/>
          </a:p>
        </p:txBody>
      </p:sp>
      <p:sp>
        <p:nvSpPr>
          <p:cNvPr id="3" name="Content Placeholder 2"/>
          <p:cNvSpPr>
            <a:spLocks noGrp="1"/>
          </p:cNvSpPr>
          <p:nvPr>
            <p:ph idx="1"/>
          </p:nvPr>
        </p:nvSpPr>
        <p:spPr/>
        <p:txBody>
          <a:bodyPr/>
          <a:lstStyle/>
          <a:p>
            <a:r>
              <a:rPr lang="en-CA" b="1" dirty="0"/>
              <a:t>Rheumatoid</a:t>
            </a:r>
            <a:r>
              <a:rPr lang="en-CA" dirty="0"/>
              <a:t> arthritis makes joints around the body </a:t>
            </a:r>
            <a:r>
              <a:rPr lang="en-CA" dirty="0" smtClean="0"/>
              <a:t>ache</a:t>
            </a:r>
          </a:p>
          <a:p>
            <a:endParaRPr lang="en-CA" dirty="0"/>
          </a:p>
          <a:p>
            <a:pPr marL="0" indent="0">
              <a:buNone/>
            </a:pPr>
            <a:endParaRPr lang="en-CA" dirty="0"/>
          </a:p>
          <a:p>
            <a:r>
              <a:rPr lang="en-CA" b="1" dirty="0"/>
              <a:t>Type 1 diabetes</a:t>
            </a:r>
            <a:r>
              <a:rPr lang="en-CA" dirty="0"/>
              <a:t> Pancreas cannot produce enough insulin</a:t>
            </a:r>
          </a:p>
          <a:p>
            <a:endParaRPr lang="en-CA" dirty="0"/>
          </a:p>
        </p:txBody>
      </p:sp>
    </p:spTree>
    <p:extLst>
      <p:ext uri="{BB962C8B-B14F-4D97-AF65-F5344CB8AC3E}">
        <p14:creationId xmlns:p14="http://schemas.microsoft.com/office/powerpoint/2010/main" val="298368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Human Endocrine system</a:t>
            </a:r>
            <a:endParaRPr lang="en-CA" dirty="0"/>
          </a:p>
        </p:txBody>
      </p:sp>
      <p:pic>
        <p:nvPicPr>
          <p:cNvPr id="2050" name="Picture 2" descr="http://media-2.web.britannica.com/eb-media/33/53333-004-8B9F7E2F.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90033" y="1409196"/>
            <a:ext cx="7325243" cy="49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354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inVertical)">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Growth Hormone</a:t>
            </a:r>
            <a:endParaRPr lang="en-CA" dirty="0"/>
          </a:p>
        </p:txBody>
      </p:sp>
      <p:sp>
        <p:nvSpPr>
          <p:cNvPr id="3" name="Content Placeholder 2"/>
          <p:cNvSpPr>
            <a:spLocks noGrp="1"/>
          </p:cNvSpPr>
          <p:nvPr>
            <p:ph idx="1"/>
          </p:nvPr>
        </p:nvSpPr>
        <p:spPr/>
        <p:txBody>
          <a:bodyPr/>
          <a:lstStyle/>
          <a:p>
            <a:r>
              <a:rPr lang="en-CA" dirty="0" smtClean="0"/>
              <a:t>Aka GH</a:t>
            </a:r>
          </a:p>
          <a:p>
            <a:r>
              <a:rPr lang="en-CA" dirty="0" smtClean="0"/>
              <a:t>Bone growth</a:t>
            </a:r>
            <a:endParaRPr lang="en-CA" dirty="0"/>
          </a:p>
        </p:txBody>
      </p:sp>
    </p:spTree>
    <p:extLst>
      <p:ext uri="{BB962C8B-B14F-4D97-AF65-F5344CB8AC3E}">
        <p14:creationId xmlns:p14="http://schemas.microsoft.com/office/powerpoint/2010/main" val="3412077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Thyroid stimulating Hormone</a:t>
            </a:r>
            <a:endParaRPr lang="en-CA" dirty="0"/>
          </a:p>
        </p:txBody>
      </p:sp>
      <p:sp>
        <p:nvSpPr>
          <p:cNvPr id="3" name="Content Placeholder 2"/>
          <p:cNvSpPr>
            <a:spLocks noGrp="1"/>
          </p:cNvSpPr>
          <p:nvPr>
            <p:ph idx="1"/>
          </p:nvPr>
        </p:nvSpPr>
        <p:spPr/>
        <p:txBody>
          <a:bodyPr/>
          <a:lstStyle/>
          <a:p>
            <a:r>
              <a:rPr lang="en-CA" dirty="0" smtClean="0"/>
              <a:t>Aka TSH </a:t>
            </a:r>
          </a:p>
          <a:p>
            <a:r>
              <a:rPr lang="en-CA" dirty="0" smtClean="0"/>
              <a:t>Stimulated the thyroid</a:t>
            </a:r>
          </a:p>
          <a:p>
            <a:pPr lvl="0"/>
            <a:r>
              <a:rPr lang="en-CA" dirty="0"/>
              <a:t>releases thyroxine, which then inhibits the pituitary gland to release TSH</a:t>
            </a:r>
          </a:p>
          <a:p>
            <a:endParaRPr lang="en-CA" dirty="0"/>
          </a:p>
        </p:txBody>
      </p:sp>
    </p:spTree>
    <p:extLst>
      <p:ext uri="{BB962C8B-B14F-4D97-AF65-F5344CB8AC3E}">
        <p14:creationId xmlns:p14="http://schemas.microsoft.com/office/powerpoint/2010/main" val="20155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Thyroid Gland function?</a:t>
            </a:r>
            <a:endParaRPr lang="en-CA" dirty="0"/>
          </a:p>
        </p:txBody>
      </p:sp>
      <p:sp>
        <p:nvSpPr>
          <p:cNvPr id="3" name="Content Placeholder 2"/>
          <p:cNvSpPr>
            <a:spLocks noGrp="1"/>
          </p:cNvSpPr>
          <p:nvPr>
            <p:ph idx="1"/>
          </p:nvPr>
        </p:nvSpPr>
        <p:spPr/>
        <p:txBody>
          <a:bodyPr/>
          <a:lstStyle/>
          <a:p>
            <a:pPr lvl="0"/>
            <a:r>
              <a:rPr lang="en-CA" dirty="0" smtClean="0"/>
              <a:t>Releases </a:t>
            </a:r>
            <a:r>
              <a:rPr lang="en-CA" dirty="0"/>
              <a:t>thyroxine</a:t>
            </a:r>
          </a:p>
          <a:p>
            <a:pPr lvl="0"/>
            <a:r>
              <a:rPr lang="en-CA" dirty="0"/>
              <a:t>Increases metabolic rate</a:t>
            </a:r>
          </a:p>
          <a:p>
            <a:pPr lvl="0"/>
            <a:r>
              <a:rPr lang="en-CA" dirty="0"/>
              <a:t>Blood levels controlled by negative feedback</a:t>
            </a:r>
          </a:p>
          <a:p>
            <a:endParaRPr lang="en-CA" dirty="0"/>
          </a:p>
        </p:txBody>
      </p:sp>
    </p:spTree>
    <p:extLst>
      <p:ext uri="{BB962C8B-B14F-4D97-AF65-F5344CB8AC3E}">
        <p14:creationId xmlns:p14="http://schemas.microsoft.com/office/powerpoint/2010/main" val="2545198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Negative Feedback?</a:t>
            </a:r>
            <a:endParaRPr lang="en-CA" dirty="0"/>
          </a:p>
        </p:txBody>
      </p:sp>
      <p:sp>
        <p:nvSpPr>
          <p:cNvPr id="3" name="Content Placeholder 2"/>
          <p:cNvSpPr>
            <a:spLocks noGrp="1"/>
          </p:cNvSpPr>
          <p:nvPr>
            <p:ph idx="1"/>
          </p:nvPr>
        </p:nvSpPr>
        <p:spPr/>
        <p:txBody>
          <a:bodyPr/>
          <a:lstStyle/>
          <a:p>
            <a:pPr lvl="0"/>
            <a:r>
              <a:rPr lang="en-CA" dirty="0"/>
              <a:t>a form of regulation in which accumulation of an end product of a process slows the process</a:t>
            </a:r>
          </a:p>
          <a:p>
            <a:endParaRPr lang="en-CA" dirty="0"/>
          </a:p>
        </p:txBody>
      </p:sp>
    </p:spTree>
    <p:extLst>
      <p:ext uri="{BB962C8B-B14F-4D97-AF65-F5344CB8AC3E}">
        <p14:creationId xmlns:p14="http://schemas.microsoft.com/office/powerpoint/2010/main" val="802394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Pancreas function?</a:t>
            </a:r>
            <a:endParaRPr lang="en-CA" dirty="0"/>
          </a:p>
        </p:txBody>
      </p:sp>
      <p:sp>
        <p:nvSpPr>
          <p:cNvPr id="3" name="Content Placeholder 2"/>
          <p:cNvSpPr>
            <a:spLocks noGrp="1"/>
          </p:cNvSpPr>
          <p:nvPr>
            <p:ph idx="1"/>
          </p:nvPr>
        </p:nvSpPr>
        <p:spPr/>
        <p:txBody>
          <a:bodyPr/>
          <a:lstStyle/>
          <a:p>
            <a:pPr lvl="0"/>
            <a:r>
              <a:rPr lang="en-CA" dirty="0"/>
              <a:t>Releases insulin</a:t>
            </a:r>
          </a:p>
          <a:p>
            <a:pPr lvl="0"/>
            <a:r>
              <a:rPr lang="en-CA" dirty="0"/>
              <a:t>Lowers/Raises blood sugar</a:t>
            </a:r>
          </a:p>
          <a:p>
            <a:pPr lvl="0"/>
            <a:r>
              <a:rPr lang="en-CA" dirty="0"/>
              <a:t>Releases glucagon</a:t>
            </a:r>
          </a:p>
          <a:p>
            <a:endParaRPr lang="en-CA" dirty="0"/>
          </a:p>
        </p:txBody>
      </p:sp>
    </p:spTree>
    <p:extLst>
      <p:ext uri="{BB962C8B-B14F-4D97-AF65-F5344CB8AC3E}">
        <p14:creationId xmlns:p14="http://schemas.microsoft.com/office/powerpoint/2010/main" val="191987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separate sexes?</a:t>
            </a:r>
            <a:endParaRPr lang="en-CA" dirty="0"/>
          </a:p>
        </p:txBody>
      </p:sp>
      <p:sp>
        <p:nvSpPr>
          <p:cNvPr id="3" name="Content Placeholder 2"/>
          <p:cNvSpPr>
            <a:spLocks noGrp="1"/>
          </p:cNvSpPr>
          <p:nvPr>
            <p:ph idx="1"/>
          </p:nvPr>
        </p:nvSpPr>
        <p:spPr/>
        <p:txBody>
          <a:bodyPr/>
          <a:lstStyle/>
          <a:p>
            <a:r>
              <a:rPr lang="en-CA" dirty="0"/>
              <a:t>Secondary sexual characteristics: Differences between the sexes that are not directly involved in reproduction</a:t>
            </a:r>
          </a:p>
          <a:p>
            <a:endParaRPr lang="en-CA" dirty="0"/>
          </a:p>
        </p:txBody>
      </p:sp>
    </p:spTree>
    <p:extLst>
      <p:ext uri="{BB962C8B-B14F-4D97-AF65-F5344CB8AC3E}">
        <p14:creationId xmlns:p14="http://schemas.microsoft.com/office/powerpoint/2010/main" val="1041608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FEMALE REPRODUCTIVE SYSTEM</a:t>
            </a:r>
            <a:endParaRPr lang="en-CA" dirty="0"/>
          </a:p>
        </p:txBody>
      </p:sp>
      <p:pic>
        <p:nvPicPr>
          <p:cNvPr id="4" name="Content Placeholder 3" descr="http://images.tutorvista.com/content/reproduction/female-reproductive-system.jpe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34265" y="1690688"/>
            <a:ext cx="6110951" cy="4434930"/>
          </a:xfrm>
          <a:prstGeom prst="rect">
            <a:avLst/>
          </a:prstGeom>
          <a:noFill/>
          <a:ln>
            <a:noFill/>
          </a:ln>
        </p:spPr>
      </p:pic>
      <p:sp>
        <p:nvSpPr>
          <p:cNvPr id="5" name="TextBox 4"/>
          <p:cNvSpPr txBox="1"/>
          <p:nvPr/>
        </p:nvSpPr>
        <p:spPr>
          <a:xfrm>
            <a:off x="524786" y="1796995"/>
            <a:ext cx="2170706" cy="4801314"/>
          </a:xfrm>
          <a:prstGeom prst="rect">
            <a:avLst/>
          </a:prstGeom>
          <a:noFill/>
        </p:spPr>
        <p:txBody>
          <a:bodyPr wrap="square" rtlCol="0">
            <a:spAutoFit/>
          </a:bodyPr>
          <a:lstStyle/>
          <a:p>
            <a:r>
              <a:rPr lang="en-CA" dirty="0"/>
              <a:t>Picked up by the oviduct (Fallopian tubes) they connect with the pear shaped thing known as the uterus (thick layer of smooth muscle). Lined with endometrium. Base of the uterus is referred to as the cervix. Hollow space opens through the cervix is known as the Vagina</a:t>
            </a:r>
          </a:p>
          <a:p>
            <a:endParaRPr lang="en-CA" dirty="0"/>
          </a:p>
          <a:p>
            <a:endParaRPr lang="en-CA" dirty="0"/>
          </a:p>
        </p:txBody>
      </p:sp>
    </p:spTree>
    <p:extLst>
      <p:ext uri="{BB962C8B-B14F-4D97-AF65-F5344CB8AC3E}">
        <p14:creationId xmlns:p14="http://schemas.microsoft.com/office/powerpoint/2010/main" val="983794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Ovary function?</a:t>
            </a:r>
            <a:endParaRPr lang="en-CA" dirty="0"/>
          </a:p>
        </p:txBody>
      </p:sp>
      <p:sp>
        <p:nvSpPr>
          <p:cNvPr id="3" name="Content Placeholder 2"/>
          <p:cNvSpPr>
            <a:spLocks noGrp="1"/>
          </p:cNvSpPr>
          <p:nvPr>
            <p:ph idx="1"/>
          </p:nvPr>
        </p:nvSpPr>
        <p:spPr/>
        <p:txBody>
          <a:bodyPr/>
          <a:lstStyle/>
          <a:p>
            <a:r>
              <a:rPr lang="en-CA" dirty="0"/>
              <a:t>where oogenesis </a:t>
            </a:r>
            <a:r>
              <a:rPr lang="en-CA" dirty="0" smtClean="0"/>
              <a:t>begins</a:t>
            </a:r>
          </a:p>
          <a:p>
            <a:r>
              <a:rPr lang="en-CA" dirty="0" smtClean="0"/>
              <a:t>ovulation </a:t>
            </a:r>
            <a:r>
              <a:rPr lang="en-CA" dirty="0"/>
              <a:t>where the oocyte is releases</a:t>
            </a:r>
          </a:p>
        </p:txBody>
      </p:sp>
    </p:spTree>
    <p:extLst>
      <p:ext uri="{BB962C8B-B14F-4D97-AF65-F5344CB8AC3E}">
        <p14:creationId xmlns:p14="http://schemas.microsoft.com/office/powerpoint/2010/main" val="1565612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MALE </a:t>
            </a:r>
            <a:r>
              <a:rPr lang="en-CA" dirty="0"/>
              <a:t>REPRODUCTIVE SYSTEM</a:t>
            </a:r>
          </a:p>
        </p:txBody>
      </p:sp>
      <p:pic>
        <p:nvPicPr>
          <p:cNvPr id="4" name="Content Placeholder 3" descr="http://img.webmd.com/dtmcms/live/webmd/consumer_assets/site_images/media/medical/hw/hwkb17_014_01.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83468" y="1611174"/>
            <a:ext cx="6805157" cy="4237348"/>
          </a:xfrm>
          <a:prstGeom prst="rect">
            <a:avLst/>
          </a:prstGeom>
          <a:noFill/>
          <a:ln>
            <a:noFill/>
          </a:ln>
        </p:spPr>
      </p:pic>
      <p:sp>
        <p:nvSpPr>
          <p:cNvPr id="5" name="TextBox 4"/>
          <p:cNvSpPr txBox="1"/>
          <p:nvPr/>
        </p:nvSpPr>
        <p:spPr>
          <a:xfrm>
            <a:off x="8982820" y="365125"/>
            <a:ext cx="2154803" cy="5632311"/>
          </a:xfrm>
          <a:prstGeom prst="rect">
            <a:avLst/>
          </a:prstGeom>
          <a:noFill/>
        </p:spPr>
        <p:txBody>
          <a:bodyPr wrap="square" rtlCol="0">
            <a:spAutoFit/>
          </a:bodyPr>
          <a:lstStyle/>
          <a:p>
            <a:r>
              <a:rPr lang="en-CA" dirty="0"/>
              <a:t>Pituitary Gland release a hormone known as FSH. Circulates around the body. It will signal spermatogenesis another hormone released will be known as LH. These cells with release testosterone from the testes  </a:t>
            </a:r>
          </a:p>
          <a:p>
            <a:r>
              <a:rPr lang="en-CA" dirty="0"/>
              <a:t>Testosterone signals primary and secondary sex characteristics, it also inhibits the pituitary gland from releasing LH</a:t>
            </a:r>
          </a:p>
        </p:txBody>
      </p:sp>
    </p:spTree>
    <p:extLst>
      <p:ext uri="{BB962C8B-B14F-4D97-AF65-F5344CB8AC3E}">
        <p14:creationId xmlns:p14="http://schemas.microsoft.com/office/powerpoint/2010/main" val="130742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Testes</a:t>
            </a:r>
            <a:endParaRPr lang="en-CA" dirty="0"/>
          </a:p>
        </p:txBody>
      </p:sp>
      <p:sp>
        <p:nvSpPr>
          <p:cNvPr id="3" name="Content Placeholder 2"/>
          <p:cNvSpPr>
            <a:spLocks noGrp="1"/>
          </p:cNvSpPr>
          <p:nvPr>
            <p:ph idx="1"/>
          </p:nvPr>
        </p:nvSpPr>
        <p:spPr/>
        <p:txBody>
          <a:bodyPr/>
          <a:lstStyle/>
          <a:p>
            <a:r>
              <a:rPr lang="en-CA" dirty="0"/>
              <a:t>where spermatogenesis occurs</a:t>
            </a:r>
          </a:p>
        </p:txBody>
      </p:sp>
    </p:spTree>
    <p:extLst>
      <p:ext uri="{BB962C8B-B14F-4D97-AF65-F5344CB8AC3E}">
        <p14:creationId xmlns:p14="http://schemas.microsoft.com/office/powerpoint/2010/main" val="126561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Epididymis </a:t>
            </a:r>
          </a:p>
        </p:txBody>
      </p:sp>
      <p:sp>
        <p:nvSpPr>
          <p:cNvPr id="3" name="Content Placeholder 2"/>
          <p:cNvSpPr>
            <a:spLocks noGrp="1"/>
          </p:cNvSpPr>
          <p:nvPr>
            <p:ph idx="1"/>
          </p:nvPr>
        </p:nvSpPr>
        <p:spPr/>
        <p:txBody>
          <a:bodyPr/>
          <a:lstStyle/>
          <a:p>
            <a:r>
              <a:rPr lang="en-CA" dirty="0"/>
              <a:t>A</a:t>
            </a:r>
            <a:r>
              <a:rPr lang="en-CA" dirty="0" smtClean="0"/>
              <a:t>ccumulates </a:t>
            </a:r>
            <a:r>
              <a:rPr lang="en-CA" dirty="0"/>
              <a:t>sperm towards the vas deferens which is then brought into the abdomen and will then be delivered to the urethra. Passes through the penis</a:t>
            </a:r>
          </a:p>
        </p:txBody>
      </p:sp>
    </p:spTree>
    <p:extLst>
      <p:ext uri="{BB962C8B-B14F-4D97-AF65-F5344CB8AC3E}">
        <p14:creationId xmlns:p14="http://schemas.microsoft.com/office/powerpoint/2010/main" val="155955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Explain Human oogenesis?</a:t>
            </a:r>
            <a:endParaRPr lang="en-CA" dirty="0"/>
          </a:p>
        </p:txBody>
      </p:sp>
      <p:sp>
        <p:nvSpPr>
          <p:cNvPr id="3" name="Content Placeholder 2"/>
          <p:cNvSpPr>
            <a:spLocks noGrp="1"/>
          </p:cNvSpPr>
          <p:nvPr>
            <p:ph idx="1"/>
          </p:nvPr>
        </p:nvSpPr>
        <p:spPr/>
        <p:txBody>
          <a:bodyPr>
            <a:normAutofit lnSpcReduction="10000"/>
          </a:bodyPr>
          <a:lstStyle/>
          <a:p>
            <a:r>
              <a:rPr lang="en-CA" dirty="0"/>
              <a:t>Pituitary starts by releasing FSH </a:t>
            </a:r>
          </a:p>
          <a:p>
            <a:r>
              <a:rPr lang="en-CA" dirty="0"/>
              <a:t>Follicle develops and then goes through meiosis 1, and also increases it release of estrogen</a:t>
            </a:r>
          </a:p>
          <a:p>
            <a:r>
              <a:rPr lang="en-CA" dirty="0"/>
              <a:t>As estrogen levels start to rise and goes back to the pituitary, it releases LH, which will cause the follicle to mature and release oocyte which triggers ovulation</a:t>
            </a:r>
          </a:p>
          <a:p>
            <a:r>
              <a:rPr lang="en-CA" dirty="0"/>
              <a:t>Corpus luteum (yellow body): follicle becomes yellow and LH is released</a:t>
            </a:r>
          </a:p>
          <a:p>
            <a:r>
              <a:rPr lang="en-CA" dirty="0"/>
              <a:t>After it releases estrogen, it also releases progesterone, which prevents any more follicles from developing</a:t>
            </a:r>
          </a:p>
          <a:p>
            <a:endParaRPr lang="en-CA" dirty="0"/>
          </a:p>
        </p:txBody>
      </p:sp>
    </p:spTree>
    <p:extLst>
      <p:ext uri="{BB962C8B-B14F-4D97-AF65-F5344CB8AC3E}">
        <p14:creationId xmlns:p14="http://schemas.microsoft.com/office/powerpoint/2010/main" val="3492423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Human Birth order</a:t>
            </a:r>
            <a:endParaRPr lang="en-CA" dirty="0"/>
          </a:p>
        </p:txBody>
      </p:sp>
      <p:sp>
        <p:nvSpPr>
          <p:cNvPr id="3" name="Content Placeholder 2"/>
          <p:cNvSpPr>
            <a:spLocks noGrp="1"/>
          </p:cNvSpPr>
          <p:nvPr>
            <p:ph idx="1"/>
          </p:nvPr>
        </p:nvSpPr>
        <p:spPr/>
        <p:txBody>
          <a:bodyPr/>
          <a:lstStyle/>
          <a:p>
            <a:pPr lvl="0"/>
            <a:r>
              <a:rPr lang="en-CA" dirty="0"/>
              <a:t>Dilation of the cervix</a:t>
            </a:r>
          </a:p>
          <a:p>
            <a:pPr lvl="0"/>
            <a:r>
              <a:rPr lang="en-CA" dirty="0"/>
              <a:t>Expulsion: Delivery of the infant</a:t>
            </a:r>
          </a:p>
          <a:p>
            <a:pPr lvl="0"/>
            <a:r>
              <a:rPr lang="en-CA" dirty="0"/>
              <a:t>Delivery of placenta</a:t>
            </a:r>
          </a:p>
          <a:p>
            <a:endParaRPr lang="en-CA" dirty="0"/>
          </a:p>
        </p:txBody>
      </p:sp>
    </p:spTree>
    <p:extLst>
      <p:ext uri="{BB962C8B-B14F-4D97-AF65-F5344CB8AC3E}">
        <p14:creationId xmlns:p14="http://schemas.microsoft.com/office/powerpoint/2010/main" val="310805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Membrane potentials</a:t>
            </a:r>
            <a:endParaRPr lang="en-CA" dirty="0"/>
          </a:p>
        </p:txBody>
      </p:sp>
      <p:sp>
        <p:nvSpPr>
          <p:cNvPr id="3" name="Content Placeholder 2"/>
          <p:cNvSpPr>
            <a:spLocks noGrp="1"/>
          </p:cNvSpPr>
          <p:nvPr>
            <p:ph idx="1"/>
          </p:nvPr>
        </p:nvSpPr>
        <p:spPr/>
        <p:txBody>
          <a:bodyPr/>
          <a:lstStyle/>
          <a:p>
            <a:pPr lvl="0"/>
            <a:r>
              <a:rPr lang="en-CA" dirty="0"/>
              <a:t>Unicellular organisms maintain a membrane potential</a:t>
            </a:r>
          </a:p>
          <a:p>
            <a:pPr lvl="0"/>
            <a:r>
              <a:rPr lang="en-CA" dirty="0"/>
              <a:t>(Negative charge on the inside and positive on the outside of the cell)</a:t>
            </a:r>
          </a:p>
          <a:p>
            <a:pPr lvl="0"/>
            <a:r>
              <a:rPr lang="en-CA" dirty="0"/>
              <a:t>Unicellular organisms can change their behaviour in response to changes in the membrane potential</a:t>
            </a:r>
          </a:p>
          <a:p>
            <a:endParaRPr lang="en-CA" dirty="0"/>
          </a:p>
        </p:txBody>
      </p:sp>
    </p:spTree>
    <p:extLst>
      <p:ext uri="{BB962C8B-B14F-4D97-AF65-F5344CB8AC3E}">
        <p14:creationId xmlns:p14="http://schemas.microsoft.com/office/powerpoint/2010/main" val="540341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NERVOUS SYSTEM</a:t>
            </a:r>
            <a:endParaRPr lang="en-CA" dirty="0"/>
          </a:p>
        </p:txBody>
      </p:sp>
      <p:sp>
        <p:nvSpPr>
          <p:cNvPr id="3" name="Content Placeholder 2"/>
          <p:cNvSpPr>
            <a:spLocks noGrp="1"/>
          </p:cNvSpPr>
          <p:nvPr>
            <p:ph idx="1"/>
          </p:nvPr>
        </p:nvSpPr>
        <p:spPr/>
        <p:txBody>
          <a:bodyPr/>
          <a:lstStyle/>
          <a:p>
            <a:pPr lvl="0"/>
            <a:r>
              <a:rPr lang="en-CA" dirty="0"/>
              <a:t>All about coordinating activities of the body (Similar to the endocrine system)</a:t>
            </a:r>
          </a:p>
          <a:p>
            <a:pPr lvl="0"/>
            <a:r>
              <a:rPr lang="en-CA" dirty="0"/>
              <a:t>Allows you to sense your environment</a:t>
            </a:r>
          </a:p>
          <a:p>
            <a:pPr lvl="0"/>
            <a:r>
              <a:rPr lang="en-CA" dirty="0"/>
              <a:t>Allows you to respond to the environment</a:t>
            </a:r>
          </a:p>
          <a:p>
            <a:endParaRPr lang="en-CA" dirty="0"/>
          </a:p>
        </p:txBody>
      </p:sp>
    </p:spTree>
    <p:extLst>
      <p:ext uri="{BB962C8B-B14F-4D97-AF65-F5344CB8AC3E}">
        <p14:creationId xmlns:p14="http://schemas.microsoft.com/office/powerpoint/2010/main" val="2033807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EXCITABLE TISSUE</a:t>
            </a:r>
            <a:endParaRPr lang="en-CA" dirty="0"/>
          </a:p>
        </p:txBody>
      </p:sp>
      <p:sp>
        <p:nvSpPr>
          <p:cNvPr id="3" name="Content Placeholder 2"/>
          <p:cNvSpPr>
            <a:spLocks noGrp="1"/>
          </p:cNvSpPr>
          <p:nvPr>
            <p:ph idx="1"/>
          </p:nvPr>
        </p:nvSpPr>
        <p:spPr/>
        <p:txBody>
          <a:bodyPr/>
          <a:lstStyle/>
          <a:p>
            <a:r>
              <a:rPr lang="en-CA" dirty="0"/>
              <a:t>tissue made up of cells that may rapidly alter their membrane </a:t>
            </a:r>
            <a:endParaRPr lang="en-CA" dirty="0" smtClean="0"/>
          </a:p>
          <a:p>
            <a:r>
              <a:rPr lang="en-CA" dirty="0" smtClean="0"/>
              <a:t>Example: muscle fibres &amp; neurons</a:t>
            </a:r>
            <a:endParaRPr lang="en-CA" dirty="0"/>
          </a:p>
        </p:txBody>
      </p:sp>
    </p:spTree>
    <p:extLst>
      <p:ext uri="{BB962C8B-B14F-4D97-AF65-F5344CB8AC3E}">
        <p14:creationId xmlns:p14="http://schemas.microsoft.com/office/powerpoint/2010/main" val="270177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Neuron function?</a:t>
            </a:r>
            <a:endParaRPr lang="en-CA" dirty="0"/>
          </a:p>
        </p:txBody>
      </p:sp>
      <p:sp>
        <p:nvSpPr>
          <p:cNvPr id="3" name="Content Placeholder 2"/>
          <p:cNvSpPr>
            <a:spLocks noGrp="1"/>
          </p:cNvSpPr>
          <p:nvPr>
            <p:ph idx="1"/>
          </p:nvPr>
        </p:nvSpPr>
        <p:spPr/>
        <p:txBody>
          <a:bodyPr/>
          <a:lstStyle/>
          <a:p>
            <a:r>
              <a:rPr lang="en-CA" dirty="0"/>
              <a:t>Nerve cell that transmits signals</a:t>
            </a:r>
          </a:p>
        </p:txBody>
      </p:sp>
      <p:pic>
        <p:nvPicPr>
          <p:cNvPr id="4" name="Picture 3" descr="https://upload.wikimedia.org/wikipedia/commons/thumb/b/b5/Neuron.svg/230px-Neuron.svg.png"/>
          <p:cNvPicPr/>
          <p:nvPr/>
        </p:nvPicPr>
        <p:blipFill>
          <a:blip r:embed="rId2">
            <a:extLst>
              <a:ext uri="{28A0092B-C50C-407E-A947-70E740481C1C}">
                <a14:useLocalDpi xmlns:a14="http://schemas.microsoft.com/office/drawing/2010/main" val="0"/>
              </a:ext>
            </a:extLst>
          </a:blip>
          <a:srcRect/>
          <a:stretch>
            <a:fillRect/>
          </a:stretch>
        </p:blipFill>
        <p:spPr bwMode="auto">
          <a:xfrm>
            <a:off x="2633538" y="2488759"/>
            <a:ext cx="6749002" cy="3507685"/>
          </a:xfrm>
          <a:prstGeom prst="rect">
            <a:avLst/>
          </a:prstGeom>
          <a:noFill/>
          <a:ln>
            <a:noFill/>
          </a:ln>
        </p:spPr>
      </p:pic>
    </p:spTree>
    <p:extLst>
      <p:ext uri="{BB962C8B-B14F-4D97-AF65-F5344CB8AC3E}">
        <p14:creationId xmlns:p14="http://schemas.microsoft.com/office/powerpoint/2010/main" val="1610549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Schwann cells</a:t>
            </a:r>
            <a:endParaRPr lang="en-CA" dirty="0"/>
          </a:p>
        </p:txBody>
      </p:sp>
      <p:sp>
        <p:nvSpPr>
          <p:cNvPr id="3" name="Content Placeholder 2"/>
          <p:cNvSpPr>
            <a:spLocks noGrp="1"/>
          </p:cNvSpPr>
          <p:nvPr>
            <p:ph idx="1"/>
          </p:nvPr>
        </p:nvSpPr>
        <p:spPr/>
        <p:txBody>
          <a:bodyPr/>
          <a:lstStyle/>
          <a:p>
            <a:r>
              <a:rPr lang="en-CA" dirty="0"/>
              <a:t>Wrapped around the axon of myelinated neurons (no resting potential)</a:t>
            </a:r>
          </a:p>
        </p:txBody>
      </p:sp>
    </p:spTree>
    <p:extLst>
      <p:ext uri="{BB962C8B-B14F-4D97-AF65-F5344CB8AC3E}">
        <p14:creationId xmlns:p14="http://schemas.microsoft.com/office/powerpoint/2010/main" val="3565082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Nodes of </a:t>
            </a:r>
            <a:r>
              <a:rPr lang="en-CA" dirty="0" err="1" smtClean="0"/>
              <a:t>ranvier</a:t>
            </a:r>
            <a:endParaRPr lang="en-CA" dirty="0"/>
          </a:p>
        </p:txBody>
      </p:sp>
      <p:sp>
        <p:nvSpPr>
          <p:cNvPr id="3" name="Content Placeholder 2"/>
          <p:cNvSpPr>
            <a:spLocks noGrp="1"/>
          </p:cNvSpPr>
          <p:nvPr>
            <p:ph idx="1"/>
          </p:nvPr>
        </p:nvSpPr>
        <p:spPr/>
        <p:txBody>
          <a:bodyPr/>
          <a:lstStyle/>
          <a:p>
            <a:r>
              <a:rPr lang="en-CA" dirty="0"/>
              <a:t>place where axons are exposed between adjacent Schwann cells (Resting potential occurs) Action potential jumps from N.O.R to N.O.R all through the axon</a:t>
            </a:r>
          </a:p>
        </p:txBody>
      </p:sp>
    </p:spTree>
    <p:extLst>
      <p:ext uri="{BB962C8B-B14F-4D97-AF65-F5344CB8AC3E}">
        <p14:creationId xmlns:p14="http://schemas.microsoft.com/office/powerpoint/2010/main" val="295820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Synapse</a:t>
            </a:r>
            <a:endParaRPr lang="en-CA" dirty="0"/>
          </a:p>
        </p:txBody>
      </p:sp>
      <p:sp>
        <p:nvSpPr>
          <p:cNvPr id="3" name="Content Placeholder 2"/>
          <p:cNvSpPr>
            <a:spLocks noGrp="1"/>
          </p:cNvSpPr>
          <p:nvPr>
            <p:ph idx="1"/>
          </p:nvPr>
        </p:nvSpPr>
        <p:spPr/>
        <p:txBody>
          <a:bodyPr/>
          <a:lstStyle/>
          <a:p>
            <a:r>
              <a:rPr lang="en-CA" dirty="0"/>
              <a:t>connection between neurons </a:t>
            </a:r>
            <a:r>
              <a:rPr lang="en-CA" dirty="0" smtClean="0"/>
              <a:t>[ Electrical </a:t>
            </a:r>
            <a:r>
              <a:rPr lang="en-CA" dirty="0"/>
              <a:t>Synapse &amp; Chemical </a:t>
            </a:r>
            <a:r>
              <a:rPr lang="en-CA" dirty="0" smtClean="0"/>
              <a:t>Synapse (</a:t>
            </a:r>
            <a:r>
              <a:rPr lang="en-CA" dirty="0"/>
              <a:t>more common in  body</a:t>
            </a:r>
            <a:r>
              <a:rPr lang="en-CA" dirty="0" smtClean="0"/>
              <a:t>) ]</a:t>
            </a:r>
            <a:endParaRPr lang="en-CA" dirty="0"/>
          </a:p>
        </p:txBody>
      </p:sp>
      <p:pic>
        <p:nvPicPr>
          <p:cNvPr id="4" name="Picture 3" descr="http://image.slidesharecdn.com/nervoussystem3-140320093518-phpapp01/95/nervous-system-3-synapses-and-neurotransmitters-7-638.jpg?cb=1395308292"/>
          <p:cNvPicPr/>
          <p:nvPr/>
        </p:nvPicPr>
        <p:blipFill>
          <a:blip r:embed="rId2">
            <a:extLst>
              <a:ext uri="{28A0092B-C50C-407E-A947-70E740481C1C}">
                <a14:useLocalDpi xmlns:a14="http://schemas.microsoft.com/office/drawing/2010/main" val="0"/>
              </a:ext>
            </a:extLst>
          </a:blip>
          <a:srcRect/>
          <a:stretch>
            <a:fillRect/>
          </a:stretch>
        </p:blipFill>
        <p:spPr bwMode="auto">
          <a:xfrm>
            <a:off x="2843818" y="2631882"/>
            <a:ext cx="6713649" cy="3973637"/>
          </a:xfrm>
          <a:prstGeom prst="rect">
            <a:avLst/>
          </a:prstGeom>
          <a:noFill/>
          <a:ln>
            <a:noFill/>
          </a:ln>
        </p:spPr>
      </p:pic>
    </p:spTree>
    <p:extLst>
      <p:ext uri="{BB962C8B-B14F-4D97-AF65-F5344CB8AC3E}">
        <p14:creationId xmlns:p14="http://schemas.microsoft.com/office/powerpoint/2010/main" val="96593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resting potential?</a:t>
            </a:r>
            <a:endParaRPr lang="en-CA" dirty="0"/>
          </a:p>
        </p:txBody>
      </p:sp>
      <p:sp>
        <p:nvSpPr>
          <p:cNvPr id="3" name="Content Placeholder 2"/>
          <p:cNvSpPr>
            <a:spLocks noGrp="1"/>
          </p:cNvSpPr>
          <p:nvPr>
            <p:ph idx="1"/>
          </p:nvPr>
        </p:nvSpPr>
        <p:spPr/>
        <p:txBody>
          <a:bodyPr/>
          <a:lstStyle/>
          <a:p>
            <a:r>
              <a:rPr lang="en-CA" dirty="0" smtClean="0"/>
              <a:t>An electrochemical tension across neuron plasma membrane</a:t>
            </a:r>
          </a:p>
          <a:p>
            <a:r>
              <a:rPr lang="en-CA" dirty="0"/>
              <a:t>Inside the neuron (relative to the outside) has a negative charge and a high concentration of potassium ions and a low concentration of sodium ions</a:t>
            </a:r>
          </a:p>
          <a:p>
            <a:endParaRPr lang="en-CA" dirty="0"/>
          </a:p>
        </p:txBody>
      </p:sp>
      <p:pic>
        <p:nvPicPr>
          <p:cNvPr id="4" name="Picture 3" descr="https://s-media-cache-ak0.pinimg.com/736x/42/cc/b1/42ccb17a7c9e8ef098932ca37ce831fc.jpg"/>
          <p:cNvPicPr/>
          <p:nvPr/>
        </p:nvPicPr>
        <p:blipFill>
          <a:blip r:embed="rId2">
            <a:extLst>
              <a:ext uri="{28A0092B-C50C-407E-A947-70E740481C1C}">
                <a14:useLocalDpi xmlns:a14="http://schemas.microsoft.com/office/drawing/2010/main" val="0"/>
              </a:ext>
            </a:extLst>
          </a:blip>
          <a:srcRect/>
          <a:stretch>
            <a:fillRect/>
          </a:stretch>
        </p:blipFill>
        <p:spPr bwMode="auto">
          <a:xfrm>
            <a:off x="3068319" y="3119686"/>
            <a:ext cx="5789434" cy="3729162"/>
          </a:xfrm>
          <a:prstGeom prst="rect">
            <a:avLst/>
          </a:prstGeom>
          <a:noFill/>
          <a:ln>
            <a:noFill/>
          </a:ln>
        </p:spPr>
      </p:pic>
      <p:sp>
        <p:nvSpPr>
          <p:cNvPr id="5" name="TextBox 4"/>
          <p:cNvSpPr txBox="1"/>
          <p:nvPr/>
        </p:nvSpPr>
        <p:spPr>
          <a:xfrm>
            <a:off x="9199659" y="3434963"/>
            <a:ext cx="2488758" cy="2862322"/>
          </a:xfrm>
          <a:prstGeom prst="rect">
            <a:avLst/>
          </a:prstGeom>
          <a:noFill/>
        </p:spPr>
        <p:txBody>
          <a:bodyPr wrap="square" rtlCol="0">
            <a:spAutoFit/>
          </a:bodyPr>
          <a:lstStyle/>
          <a:p>
            <a:pPr marL="285750" lvl="0" indent="-285750">
              <a:buFont typeface="Arial" panose="020B0604020202020204" pitchFamily="34" charset="0"/>
              <a:buChar char="•"/>
            </a:pPr>
            <a:r>
              <a:rPr lang="en-CA" dirty="0" smtClean="0"/>
              <a:t>E</a:t>
            </a:r>
            <a:r>
              <a:rPr lang="en-CA" dirty="0"/>
              <a:t>stablished with the sodium-potassium pump</a:t>
            </a:r>
          </a:p>
          <a:p>
            <a:pPr marL="285750" lvl="0" indent="-285750">
              <a:buFont typeface="Arial" panose="020B0604020202020204" pitchFamily="34" charset="0"/>
              <a:buChar char="•"/>
            </a:pPr>
            <a:r>
              <a:rPr lang="en-CA" dirty="0"/>
              <a:t>For every three Na+ moved out 2 K+ are moved in </a:t>
            </a:r>
          </a:p>
          <a:p>
            <a:pPr marL="285750" lvl="0" indent="-285750">
              <a:buFont typeface="Arial" panose="020B0604020202020204" pitchFamily="34" charset="0"/>
              <a:buChar char="•"/>
            </a:pPr>
            <a:r>
              <a:rPr lang="en-CA" dirty="0"/>
              <a:t>Leakage of K+ out of the cell through diffusion</a:t>
            </a:r>
          </a:p>
          <a:p>
            <a:pPr marL="285750" indent="-285750">
              <a:buFont typeface="Arial" panose="020B0604020202020204" pitchFamily="34" charset="0"/>
              <a:buChar char="•"/>
            </a:pPr>
            <a:endParaRPr lang="en-CA" dirty="0"/>
          </a:p>
        </p:txBody>
      </p:sp>
    </p:spTree>
    <p:extLst>
      <p:ext uri="{BB962C8B-B14F-4D97-AF65-F5344CB8AC3E}">
        <p14:creationId xmlns:p14="http://schemas.microsoft.com/office/powerpoint/2010/main" val="64773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Action Potential?</a:t>
            </a:r>
            <a:endParaRPr lang="en-CA" dirty="0"/>
          </a:p>
        </p:txBody>
      </p:sp>
      <p:sp>
        <p:nvSpPr>
          <p:cNvPr id="3" name="Content Placeholder 2"/>
          <p:cNvSpPr>
            <a:spLocks noGrp="1"/>
          </p:cNvSpPr>
          <p:nvPr>
            <p:ph idx="1"/>
          </p:nvPr>
        </p:nvSpPr>
        <p:spPr/>
        <p:txBody>
          <a:bodyPr/>
          <a:lstStyle/>
          <a:p>
            <a:r>
              <a:rPr lang="en-CA" dirty="0"/>
              <a:t>Sudden release of resting potential</a:t>
            </a:r>
          </a:p>
          <a:p>
            <a:r>
              <a:rPr lang="en-CA" dirty="0"/>
              <a:t>Initiated when there is some sort of disturbance to the membrane)</a:t>
            </a:r>
          </a:p>
          <a:p>
            <a:r>
              <a:rPr lang="en-CA" dirty="0"/>
              <a:t>Most sensitive part is the gated channels</a:t>
            </a:r>
          </a:p>
          <a:p>
            <a:endParaRPr lang="en-CA" dirty="0"/>
          </a:p>
        </p:txBody>
      </p:sp>
    </p:spTree>
    <p:extLst>
      <p:ext uri="{BB962C8B-B14F-4D97-AF65-F5344CB8AC3E}">
        <p14:creationId xmlns:p14="http://schemas.microsoft.com/office/powerpoint/2010/main" val="8268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Action Potential Steps (cont.</a:t>
            </a:r>
            <a:r>
              <a:rPr lang="en-CA" dirty="0"/>
              <a:t>)</a:t>
            </a:r>
          </a:p>
        </p:txBody>
      </p:sp>
      <p:sp>
        <p:nvSpPr>
          <p:cNvPr id="3" name="Content Placeholder 2"/>
          <p:cNvSpPr>
            <a:spLocks noGrp="1"/>
          </p:cNvSpPr>
          <p:nvPr>
            <p:ph idx="1"/>
          </p:nvPr>
        </p:nvSpPr>
        <p:spPr/>
        <p:txBody>
          <a:bodyPr>
            <a:normAutofit fontScale="92500" lnSpcReduction="20000"/>
          </a:bodyPr>
          <a:lstStyle/>
          <a:p>
            <a:pPr marL="514350" lvl="0" indent="-514350">
              <a:buFont typeface="+mj-lt"/>
              <a:buAutoNum type="arabicPeriod"/>
            </a:pPr>
            <a:r>
              <a:rPr lang="en-CA" dirty="0"/>
              <a:t>Sodium (Na+) gates open </a:t>
            </a:r>
          </a:p>
          <a:p>
            <a:pPr marL="514350" lvl="0" indent="-514350">
              <a:buFont typeface="+mj-lt"/>
              <a:buAutoNum type="arabicPeriod"/>
            </a:pPr>
            <a:r>
              <a:rPr lang="en-CA" dirty="0"/>
              <a:t>Because sodium is higher in [Na+] outside than in it allows sodium to diffuse into the neuron which allows the inside of the neuron to become positively charged (+)</a:t>
            </a:r>
          </a:p>
          <a:p>
            <a:pPr marL="514350" lvl="0" indent="-514350">
              <a:buFont typeface="+mj-lt"/>
              <a:buAutoNum type="arabicPeriod"/>
            </a:pPr>
            <a:r>
              <a:rPr lang="en-CA" dirty="0"/>
              <a:t>When the inside becomes positively charged it causes the potassium(K+) gates to open. At about the same time the sodium(Na+) gates close and lock shut (impossible to open for a few moments)</a:t>
            </a:r>
          </a:p>
          <a:p>
            <a:pPr marL="514350" lvl="0" indent="-514350">
              <a:buFont typeface="+mj-lt"/>
              <a:buAutoNum type="arabicPeriod"/>
            </a:pPr>
            <a:r>
              <a:rPr lang="en-CA" dirty="0"/>
              <a:t>Potassium(K+) can now freely diffuse out of the neuron which causes the inside of the neuron to become negatively charged again.</a:t>
            </a:r>
          </a:p>
          <a:p>
            <a:pPr marL="514350" lvl="0" indent="-514350">
              <a:buFont typeface="+mj-lt"/>
              <a:buAutoNum type="arabicPeriod"/>
            </a:pPr>
            <a:r>
              <a:rPr lang="en-CA" dirty="0"/>
              <a:t>Potassium(K+) gates close</a:t>
            </a:r>
          </a:p>
          <a:p>
            <a:pPr marL="514350" lvl="0" indent="-514350">
              <a:buFont typeface="+mj-lt"/>
              <a:buAutoNum type="arabicPeriod"/>
            </a:pPr>
            <a:r>
              <a:rPr lang="en-CA" dirty="0"/>
              <a:t>Sodium(Na+) gates unlock (so they can potentially be used again) (Back in resting potential stage)</a:t>
            </a:r>
          </a:p>
          <a:p>
            <a:endParaRPr lang="en-CA" dirty="0"/>
          </a:p>
        </p:txBody>
      </p:sp>
    </p:spTree>
    <p:extLst>
      <p:ext uri="{BB962C8B-B14F-4D97-AF65-F5344CB8AC3E}">
        <p14:creationId xmlns:p14="http://schemas.microsoft.com/office/powerpoint/2010/main" val="1308470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Ganglia?</a:t>
            </a:r>
            <a:endParaRPr lang="en-CA" dirty="0"/>
          </a:p>
        </p:txBody>
      </p:sp>
      <p:sp>
        <p:nvSpPr>
          <p:cNvPr id="3" name="Content Placeholder 2"/>
          <p:cNvSpPr>
            <a:spLocks noGrp="1"/>
          </p:cNvSpPr>
          <p:nvPr>
            <p:ph idx="1"/>
          </p:nvPr>
        </p:nvSpPr>
        <p:spPr/>
        <p:txBody>
          <a:bodyPr/>
          <a:lstStyle/>
          <a:p>
            <a:r>
              <a:rPr lang="en-CA" dirty="0"/>
              <a:t>C</a:t>
            </a:r>
            <a:r>
              <a:rPr lang="en-CA" dirty="0" smtClean="0"/>
              <a:t>luster </a:t>
            </a:r>
            <a:r>
              <a:rPr lang="en-CA" dirty="0"/>
              <a:t>of nerve cell bodies that are outside of the central nervous system that is found away from the brain</a:t>
            </a:r>
          </a:p>
        </p:txBody>
      </p:sp>
    </p:spTree>
    <p:extLst>
      <p:ext uri="{BB962C8B-B14F-4D97-AF65-F5344CB8AC3E}">
        <p14:creationId xmlns:p14="http://schemas.microsoft.com/office/powerpoint/2010/main" val="227442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Which Phylum's have ganglia? </a:t>
            </a:r>
            <a:r>
              <a:rPr lang="en-CA" sz="1800" dirty="0" smtClean="0"/>
              <a:t>(hint: 4)</a:t>
            </a:r>
            <a:endParaRPr lang="en-CA" dirty="0"/>
          </a:p>
        </p:txBody>
      </p:sp>
      <p:sp>
        <p:nvSpPr>
          <p:cNvPr id="3" name="Content Placeholder 2"/>
          <p:cNvSpPr>
            <a:spLocks noGrp="1"/>
          </p:cNvSpPr>
          <p:nvPr>
            <p:ph idx="1"/>
          </p:nvPr>
        </p:nvSpPr>
        <p:spPr/>
        <p:txBody>
          <a:bodyPr/>
          <a:lstStyle/>
          <a:p>
            <a:r>
              <a:rPr lang="en-CA" dirty="0" smtClean="0"/>
              <a:t>Mollusca</a:t>
            </a:r>
          </a:p>
          <a:p>
            <a:r>
              <a:rPr lang="en-CA" dirty="0" smtClean="0"/>
              <a:t>Annelida</a:t>
            </a:r>
          </a:p>
          <a:p>
            <a:r>
              <a:rPr lang="en-CA" dirty="0" smtClean="0"/>
              <a:t>Arthropoda</a:t>
            </a:r>
          </a:p>
          <a:p>
            <a:r>
              <a:rPr lang="en-CA" dirty="0" smtClean="0"/>
              <a:t>Chordata</a:t>
            </a:r>
            <a:endParaRPr lang="en-CA" dirty="0"/>
          </a:p>
        </p:txBody>
      </p:sp>
    </p:spTree>
    <p:extLst>
      <p:ext uri="{BB962C8B-B14F-4D97-AF65-F5344CB8AC3E}">
        <p14:creationId xmlns:p14="http://schemas.microsoft.com/office/powerpoint/2010/main" val="3886249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does the human nervous system consist of?</a:t>
            </a:r>
            <a:endParaRPr lang="en-CA" dirty="0"/>
          </a:p>
        </p:txBody>
      </p:sp>
      <p:sp>
        <p:nvSpPr>
          <p:cNvPr id="3" name="Content Placeholder 2"/>
          <p:cNvSpPr>
            <a:spLocks noGrp="1"/>
          </p:cNvSpPr>
          <p:nvPr>
            <p:ph idx="1"/>
          </p:nvPr>
        </p:nvSpPr>
        <p:spPr/>
        <p:txBody>
          <a:bodyPr/>
          <a:lstStyle/>
          <a:p>
            <a:r>
              <a:rPr lang="en-CA" dirty="0"/>
              <a:t>Central Nervous System (CNS) – Brain and Spinal </a:t>
            </a:r>
            <a:r>
              <a:rPr lang="en-CA" dirty="0" smtClean="0"/>
              <a:t>Cord</a:t>
            </a:r>
            <a:endParaRPr lang="en-CA" dirty="0"/>
          </a:p>
          <a:p>
            <a:r>
              <a:rPr lang="en-CA" dirty="0"/>
              <a:t>Peripheral Nervous System (PNS)- Ganglia and the </a:t>
            </a:r>
            <a:r>
              <a:rPr lang="en-CA" dirty="0" smtClean="0"/>
              <a:t>nerves</a:t>
            </a:r>
            <a:endParaRPr lang="en-CA" dirty="0"/>
          </a:p>
        </p:txBody>
      </p:sp>
      <p:pic>
        <p:nvPicPr>
          <p:cNvPr id="4" name="Picture 3" descr="https://courses.candelalearning.com/anatomyphysiology/wp-content/uploads/sites/18/2014/07/1201_Overview_of_Nervous_System.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2932" y="2903163"/>
            <a:ext cx="3923058" cy="3720273"/>
          </a:xfrm>
          <a:prstGeom prst="rect">
            <a:avLst/>
          </a:prstGeom>
          <a:noFill/>
          <a:ln>
            <a:noFill/>
          </a:ln>
        </p:spPr>
      </p:pic>
    </p:spTree>
    <p:extLst>
      <p:ext uri="{BB962C8B-B14F-4D97-AF65-F5344CB8AC3E}">
        <p14:creationId xmlns:p14="http://schemas.microsoft.com/office/powerpoint/2010/main" val="3940033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Role of the CNS</a:t>
            </a:r>
            <a:endParaRPr lang="en-CA" dirty="0"/>
          </a:p>
        </p:txBody>
      </p:sp>
      <p:sp>
        <p:nvSpPr>
          <p:cNvPr id="3" name="Content Placeholder 2"/>
          <p:cNvSpPr>
            <a:spLocks noGrp="1"/>
          </p:cNvSpPr>
          <p:nvPr>
            <p:ph idx="1"/>
          </p:nvPr>
        </p:nvSpPr>
        <p:spPr/>
        <p:txBody>
          <a:bodyPr/>
          <a:lstStyle/>
          <a:p>
            <a:r>
              <a:rPr lang="en-CA" dirty="0" smtClean="0"/>
              <a:t>process </a:t>
            </a:r>
            <a:r>
              <a:rPr lang="en-CA" dirty="0"/>
              <a:t>and </a:t>
            </a:r>
            <a:r>
              <a:rPr lang="en-CA" dirty="0" smtClean="0"/>
              <a:t>responds information</a:t>
            </a:r>
            <a:endParaRPr lang="en-CA" dirty="0"/>
          </a:p>
        </p:txBody>
      </p:sp>
    </p:spTree>
    <p:extLst>
      <p:ext uri="{BB962C8B-B14F-4D97-AF65-F5344CB8AC3E}">
        <p14:creationId xmlns:p14="http://schemas.microsoft.com/office/powerpoint/2010/main" val="658474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Role of the PNS</a:t>
            </a:r>
            <a:endParaRPr lang="en-CA" dirty="0"/>
          </a:p>
        </p:txBody>
      </p:sp>
      <p:sp>
        <p:nvSpPr>
          <p:cNvPr id="3" name="Content Placeholder 2"/>
          <p:cNvSpPr>
            <a:spLocks noGrp="1"/>
          </p:cNvSpPr>
          <p:nvPr>
            <p:ph idx="1"/>
          </p:nvPr>
        </p:nvSpPr>
        <p:spPr/>
        <p:txBody>
          <a:bodyPr/>
          <a:lstStyle/>
          <a:p>
            <a:r>
              <a:rPr lang="en-CA" dirty="0" smtClean="0"/>
              <a:t>Carry </a:t>
            </a:r>
            <a:r>
              <a:rPr lang="en-CA" dirty="0"/>
              <a:t>messages to and from the </a:t>
            </a:r>
            <a:r>
              <a:rPr lang="en-CA" dirty="0" smtClean="0"/>
              <a:t>CNS</a:t>
            </a:r>
            <a:endParaRPr lang="en-CA" dirty="0"/>
          </a:p>
          <a:p>
            <a:endParaRPr lang="en-CA" dirty="0"/>
          </a:p>
        </p:txBody>
      </p:sp>
    </p:spTree>
    <p:extLst>
      <p:ext uri="{BB962C8B-B14F-4D97-AF65-F5344CB8AC3E}">
        <p14:creationId xmlns:p14="http://schemas.microsoft.com/office/powerpoint/2010/main" val="19278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Which cord is dorsal hollow?</a:t>
            </a:r>
            <a:endParaRPr lang="en-CA" dirty="0"/>
          </a:p>
        </p:txBody>
      </p:sp>
      <p:sp>
        <p:nvSpPr>
          <p:cNvPr id="3" name="Content Placeholder 2"/>
          <p:cNvSpPr>
            <a:spLocks noGrp="1"/>
          </p:cNvSpPr>
          <p:nvPr>
            <p:ph idx="1"/>
          </p:nvPr>
        </p:nvSpPr>
        <p:spPr/>
        <p:txBody>
          <a:bodyPr/>
          <a:lstStyle/>
          <a:p>
            <a:r>
              <a:rPr lang="en-CA" dirty="0" smtClean="0"/>
              <a:t>Spinal cord</a:t>
            </a:r>
            <a:endParaRPr lang="en-CA" dirty="0"/>
          </a:p>
        </p:txBody>
      </p:sp>
    </p:spTree>
    <p:extLst>
      <p:ext uri="{BB962C8B-B14F-4D97-AF65-F5344CB8AC3E}">
        <p14:creationId xmlns:p14="http://schemas.microsoft.com/office/powerpoint/2010/main" val="275365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Two basic kinds of tissues found in the spinal cord?</a:t>
            </a:r>
            <a:endParaRPr lang="en-CA" dirty="0"/>
          </a:p>
        </p:txBody>
      </p:sp>
      <p:sp>
        <p:nvSpPr>
          <p:cNvPr id="3" name="Content Placeholder 2"/>
          <p:cNvSpPr>
            <a:spLocks noGrp="1"/>
          </p:cNvSpPr>
          <p:nvPr>
            <p:ph idx="1"/>
          </p:nvPr>
        </p:nvSpPr>
        <p:spPr/>
        <p:txBody>
          <a:bodyPr/>
          <a:lstStyle/>
          <a:p>
            <a:r>
              <a:rPr lang="en-CA" dirty="0"/>
              <a:t>White </a:t>
            </a:r>
            <a:r>
              <a:rPr lang="en-CA" dirty="0" smtClean="0"/>
              <a:t>matter </a:t>
            </a:r>
            <a:r>
              <a:rPr lang="en-CA" dirty="0" smtClean="0"/>
              <a:t>(</a:t>
            </a:r>
            <a:r>
              <a:rPr lang="en-CA" dirty="0" smtClean="0"/>
              <a:t>in</a:t>
            </a:r>
            <a:r>
              <a:rPr lang="en-CA" dirty="0" smtClean="0"/>
              <a:t>side</a:t>
            </a:r>
            <a:r>
              <a:rPr lang="en-CA" dirty="0"/>
              <a:t>) (relatively light color due to Schwann cells) made up of myelinated axons </a:t>
            </a:r>
            <a:endParaRPr lang="en-CA" dirty="0" smtClean="0"/>
          </a:p>
          <a:p>
            <a:r>
              <a:rPr lang="en-CA" dirty="0" smtClean="0"/>
              <a:t>Grey matter </a:t>
            </a:r>
            <a:r>
              <a:rPr lang="en-CA" dirty="0" smtClean="0"/>
              <a:t>(</a:t>
            </a:r>
            <a:r>
              <a:rPr lang="en-CA" dirty="0" smtClean="0"/>
              <a:t>outs</a:t>
            </a:r>
            <a:r>
              <a:rPr lang="en-CA" dirty="0" smtClean="0"/>
              <a:t>ide</a:t>
            </a:r>
            <a:r>
              <a:rPr lang="en-CA" dirty="0"/>
              <a:t>) which is made up of Cell bodies, dendrites, unmyelinated axons </a:t>
            </a:r>
            <a:r>
              <a:rPr lang="en-CA" dirty="0" smtClean="0"/>
              <a:t>etc</a:t>
            </a:r>
            <a:r>
              <a:rPr lang="en-CA" dirty="0"/>
              <a:t>.</a:t>
            </a:r>
            <a:r>
              <a:rPr lang="en-CA" dirty="0" smtClean="0"/>
              <a:t> </a:t>
            </a:r>
            <a:r>
              <a:rPr lang="en-CA" dirty="0"/>
              <a:t>Grey matter is where integration occurs.</a:t>
            </a:r>
          </a:p>
          <a:p>
            <a:endParaRPr lang="en-CA" dirty="0"/>
          </a:p>
        </p:txBody>
      </p:sp>
      <p:pic>
        <p:nvPicPr>
          <p:cNvPr id="1026" name="Picture 2" descr="http://www.medinewsdigest.com/wp-content/uploads/2011/12/Brain_Cortex_Harvar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925" y="3578045"/>
            <a:ext cx="5728390" cy="3107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537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4 basic parts of the brain?</a:t>
            </a:r>
            <a:endParaRPr lang="en-CA" dirty="0"/>
          </a:p>
        </p:txBody>
      </p:sp>
      <p:sp>
        <p:nvSpPr>
          <p:cNvPr id="3" name="Content Placeholder 2"/>
          <p:cNvSpPr>
            <a:spLocks noGrp="1"/>
          </p:cNvSpPr>
          <p:nvPr>
            <p:ph idx="1"/>
          </p:nvPr>
        </p:nvSpPr>
        <p:spPr/>
        <p:txBody>
          <a:bodyPr/>
          <a:lstStyle/>
          <a:p>
            <a:r>
              <a:rPr lang="en-CA" dirty="0" smtClean="0"/>
              <a:t>Brainstem</a:t>
            </a:r>
          </a:p>
          <a:p>
            <a:r>
              <a:rPr lang="en-CA" dirty="0" smtClean="0"/>
              <a:t>Cerebellum</a:t>
            </a:r>
          </a:p>
          <a:p>
            <a:r>
              <a:rPr lang="en-CA" dirty="0" smtClean="0"/>
              <a:t>Diencephalon</a:t>
            </a:r>
          </a:p>
          <a:p>
            <a:r>
              <a:rPr lang="en-CA" dirty="0" smtClean="0"/>
              <a:t>Cerebrum</a:t>
            </a:r>
            <a:endParaRPr lang="en-CA" dirty="0"/>
          </a:p>
        </p:txBody>
      </p:sp>
    </p:spTree>
    <p:extLst>
      <p:ext uri="{BB962C8B-B14F-4D97-AF65-F5344CB8AC3E}">
        <p14:creationId xmlns:p14="http://schemas.microsoft.com/office/powerpoint/2010/main" val="323129778"/>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Brainstem role?</a:t>
            </a:r>
            <a:endParaRPr lang="en-CA" dirty="0"/>
          </a:p>
        </p:txBody>
      </p:sp>
      <p:sp>
        <p:nvSpPr>
          <p:cNvPr id="3" name="Content Placeholder 2"/>
          <p:cNvSpPr>
            <a:spLocks noGrp="1"/>
          </p:cNvSpPr>
          <p:nvPr>
            <p:ph idx="1"/>
          </p:nvPr>
        </p:nvSpPr>
        <p:spPr/>
        <p:txBody>
          <a:bodyPr/>
          <a:lstStyle/>
          <a:p>
            <a:r>
              <a:rPr lang="en-CA" dirty="0"/>
              <a:t>takes care of </a:t>
            </a:r>
            <a:r>
              <a:rPr lang="en-CA" dirty="0" smtClean="0"/>
              <a:t>alertness</a:t>
            </a:r>
          </a:p>
          <a:p>
            <a:r>
              <a:rPr lang="en-CA" dirty="0" smtClean="0"/>
              <a:t>Appetite</a:t>
            </a:r>
          </a:p>
          <a:p>
            <a:r>
              <a:rPr lang="en-CA" dirty="0"/>
              <a:t>B</a:t>
            </a:r>
            <a:r>
              <a:rPr lang="en-CA" dirty="0" smtClean="0"/>
              <a:t>reathing </a:t>
            </a:r>
            <a:endParaRPr lang="en-CA" dirty="0"/>
          </a:p>
          <a:p>
            <a:r>
              <a:rPr lang="en-CA" dirty="0" smtClean="0"/>
              <a:t>Heart </a:t>
            </a:r>
            <a:r>
              <a:rPr lang="en-CA" dirty="0"/>
              <a:t>rate</a:t>
            </a:r>
          </a:p>
        </p:txBody>
      </p:sp>
    </p:spTree>
    <p:extLst>
      <p:ext uri="{BB962C8B-B14F-4D97-AF65-F5344CB8AC3E}">
        <p14:creationId xmlns:p14="http://schemas.microsoft.com/office/powerpoint/2010/main" val="127484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Cerebellum role?</a:t>
            </a:r>
            <a:endParaRPr lang="en-CA" dirty="0"/>
          </a:p>
        </p:txBody>
      </p:sp>
      <p:sp>
        <p:nvSpPr>
          <p:cNvPr id="3" name="Content Placeholder 2"/>
          <p:cNvSpPr>
            <a:spLocks noGrp="1"/>
          </p:cNvSpPr>
          <p:nvPr>
            <p:ph idx="1"/>
          </p:nvPr>
        </p:nvSpPr>
        <p:spPr/>
        <p:txBody>
          <a:bodyPr/>
          <a:lstStyle/>
          <a:p>
            <a:r>
              <a:rPr lang="en-CA" dirty="0"/>
              <a:t>located behind the brainstem and mostly involves muscular coordination.</a:t>
            </a:r>
          </a:p>
        </p:txBody>
      </p:sp>
    </p:spTree>
    <p:extLst>
      <p:ext uri="{BB962C8B-B14F-4D97-AF65-F5344CB8AC3E}">
        <p14:creationId xmlns:p14="http://schemas.microsoft.com/office/powerpoint/2010/main" val="2884260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Diencephalon role?</a:t>
            </a:r>
            <a:endParaRPr lang="en-CA" dirty="0"/>
          </a:p>
        </p:txBody>
      </p:sp>
      <p:sp>
        <p:nvSpPr>
          <p:cNvPr id="3" name="Content Placeholder 2"/>
          <p:cNvSpPr>
            <a:spLocks noGrp="1"/>
          </p:cNvSpPr>
          <p:nvPr>
            <p:ph idx="1"/>
          </p:nvPr>
        </p:nvSpPr>
        <p:spPr/>
        <p:txBody>
          <a:bodyPr/>
          <a:lstStyle/>
          <a:p>
            <a:r>
              <a:rPr lang="en-CA" dirty="0"/>
              <a:t>T</a:t>
            </a:r>
            <a:r>
              <a:rPr lang="en-CA" dirty="0" smtClean="0"/>
              <a:t>ransmitting </a:t>
            </a:r>
            <a:r>
              <a:rPr lang="en-CA" dirty="0"/>
              <a:t>information from one part of the brain to the </a:t>
            </a:r>
            <a:r>
              <a:rPr lang="en-CA" dirty="0" smtClean="0"/>
              <a:t>other</a:t>
            </a:r>
            <a:endParaRPr lang="en-CA" dirty="0"/>
          </a:p>
          <a:p>
            <a:r>
              <a:rPr lang="en-CA" dirty="0" smtClean="0"/>
              <a:t>location </a:t>
            </a:r>
            <a:r>
              <a:rPr lang="en-CA" dirty="0"/>
              <a:t>of the pituitary gland.</a:t>
            </a:r>
          </a:p>
        </p:txBody>
      </p:sp>
    </p:spTree>
    <p:extLst>
      <p:ext uri="{BB962C8B-B14F-4D97-AF65-F5344CB8AC3E}">
        <p14:creationId xmlns:p14="http://schemas.microsoft.com/office/powerpoint/2010/main" val="2810931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Cerebrum role?</a:t>
            </a:r>
            <a:endParaRPr lang="en-CA" dirty="0"/>
          </a:p>
        </p:txBody>
      </p:sp>
      <p:sp>
        <p:nvSpPr>
          <p:cNvPr id="3" name="Content Placeholder 2"/>
          <p:cNvSpPr>
            <a:spLocks noGrp="1"/>
          </p:cNvSpPr>
          <p:nvPr>
            <p:ph idx="1"/>
          </p:nvPr>
        </p:nvSpPr>
        <p:spPr/>
        <p:txBody>
          <a:bodyPr/>
          <a:lstStyle/>
          <a:p>
            <a:r>
              <a:rPr lang="en-CA" dirty="0"/>
              <a:t>T</a:t>
            </a:r>
            <a:r>
              <a:rPr lang="en-CA" dirty="0" smtClean="0"/>
              <a:t>akes </a:t>
            </a:r>
            <a:r>
              <a:rPr lang="en-CA" dirty="0"/>
              <a:t>care of ‘higher functions’ in the </a:t>
            </a:r>
            <a:r>
              <a:rPr lang="en-CA" dirty="0" smtClean="0"/>
              <a:t>brain</a:t>
            </a:r>
          </a:p>
          <a:p>
            <a:r>
              <a:rPr lang="en-CA" dirty="0" smtClean="0"/>
              <a:t>Perception</a:t>
            </a:r>
            <a:r>
              <a:rPr lang="en-CA" dirty="0"/>
              <a:t>, language, volition</a:t>
            </a:r>
            <a:r>
              <a:rPr lang="en-CA" dirty="0" smtClean="0"/>
              <a:t>.</a:t>
            </a:r>
          </a:p>
          <a:p>
            <a:r>
              <a:rPr lang="en-CA" dirty="0" smtClean="0"/>
              <a:t>Consists of the four lobes:</a:t>
            </a:r>
          </a:p>
          <a:p>
            <a:r>
              <a:rPr lang="en-CA" dirty="0" smtClean="0"/>
              <a:t>Frontal lobe</a:t>
            </a:r>
          </a:p>
          <a:p>
            <a:r>
              <a:rPr lang="en-CA" dirty="0" smtClean="0"/>
              <a:t>Parietal lobe</a:t>
            </a:r>
          </a:p>
          <a:p>
            <a:r>
              <a:rPr lang="en-CA" dirty="0" smtClean="0"/>
              <a:t>Occipital lobe</a:t>
            </a:r>
          </a:p>
          <a:p>
            <a:r>
              <a:rPr lang="en-CA" dirty="0" smtClean="0"/>
              <a:t>Temporal lobe</a:t>
            </a:r>
            <a:endParaRPr lang="en-CA" dirty="0"/>
          </a:p>
        </p:txBody>
      </p:sp>
    </p:spTree>
    <p:extLst>
      <p:ext uri="{BB962C8B-B14F-4D97-AF65-F5344CB8AC3E}">
        <p14:creationId xmlns:p14="http://schemas.microsoft.com/office/powerpoint/2010/main" val="143310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nerves?</a:t>
            </a:r>
            <a:endParaRPr lang="en-CA" dirty="0"/>
          </a:p>
        </p:txBody>
      </p:sp>
      <p:sp>
        <p:nvSpPr>
          <p:cNvPr id="3" name="Content Placeholder 2"/>
          <p:cNvSpPr>
            <a:spLocks noGrp="1"/>
          </p:cNvSpPr>
          <p:nvPr>
            <p:ph idx="1"/>
          </p:nvPr>
        </p:nvSpPr>
        <p:spPr/>
        <p:txBody>
          <a:bodyPr/>
          <a:lstStyle/>
          <a:p>
            <a:r>
              <a:rPr lang="en-CA" dirty="0"/>
              <a:t>bundles of myelinated axons</a:t>
            </a:r>
          </a:p>
        </p:txBody>
      </p:sp>
    </p:spTree>
    <p:extLst>
      <p:ext uri="{BB962C8B-B14F-4D97-AF65-F5344CB8AC3E}">
        <p14:creationId xmlns:p14="http://schemas.microsoft.com/office/powerpoint/2010/main" val="181635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Efferent neurons split up into two major groups</a:t>
            </a:r>
            <a:endParaRPr lang="en-CA" dirty="0"/>
          </a:p>
        </p:txBody>
      </p:sp>
      <p:sp>
        <p:nvSpPr>
          <p:cNvPr id="3" name="Content Placeholder 2"/>
          <p:cNvSpPr>
            <a:spLocks noGrp="1"/>
          </p:cNvSpPr>
          <p:nvPr>
            <p:ph idx="1"/>
          </p:nvPr>
        </p:nvSpPr>
        <p:spPr/>
        <p:txBody>
          <a:bodyPr/>
          <a:lstStyle/>
          <a:p>
            <a:r>
              <a:rPr lang="en-CA" dirty="0" smtClean="0"/>
              <a:t>Somatic nervous system</a:t>
            </a:r>
          </a:p>
          <a:p>
            <a:r>
              <a:rPr lang="en-CA" dirty="0" smtClean="0"/>
              <a:t>Autonomic nervous system</a:t>
            </a:r>
            <a:endParaRPr lang="en-CA" dirty="0"/>
          </a:p>
        </p:txBody>
      </p:sp>
    </p:spTree>
    <p:extLst>
      <p:ext uri="{BB962C8B-B14F-4D97-AF65-F5344CB8AC3E}">
        <p14:creationId xmlns:p14="http://schemas.microsoft.com/office/powerpoint/2010/main" val="4016935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Somatic nervous </a:t>
            </a:r>
            <a:r>
              <a:rPr lang="en-CA" dirty="0" smtClean="0"/>
              <a:t>system role?</a:t>
            </a:r>
            <a:endParaRPr lang="en-CA" dirty="0"/>
          </a:p>
        </p:txBody>
      </p:sp>
      <p:sp>
        <p:nvSpPr>
          <p:cNvPr id="3" name="Content Placeholder 2"/>
          <p:cNvSpPr>
            <a:spLocks noGrp="1"/>
          </p:cNvSpPr>
          <p:nvPr>
            <p:ph idx="1"/>
          </p:nvPr>
        </p:nvSpPr>
        <p:spPr/>
        <p:txBody>
          <a:bodyPr/>
          <a:lstStyle/>
          <a:p>
            <a:r>
              <a:rPr lang="en-CA" dirty="0"/>
              <a:t>carries messages to the skeletal muscles &amp; </a:t>
            </a:r>
            <a:r>
              <a:rPr lang="en-CA" u="sng" dirty="0"/>
              <a:t>The autonomic nervous system</a:t>
            </a:r>
            <a:r>
              <a:rPr lang="en-CA" dirty="0"/>
              <a:t> </a:t>
            </a:r>
          </a:p>
        </p:txBody>
      </p:sp>
    </p:spTree>
    <p:extLst>
      <p:ext uri="{BB962C8B-B14F-4D97-AF65-F5344CB8AC3E}">
        <p14:creationId xmlns:p14="http://schemas.microsoft.com/office/powerpoint/2010/main" val="253302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Autonomic nervous system role?</a:t>
            </a:r>
            <a:endParaRPr lang="en-CA" dirty="0"/>
          </a:p>
        </p:txBody>
      </p:sp>
      <p:sp>
        <p:nvSpPr>
          <p:cNvPr id="3" name="Content Placeholder 2"/>
          <p:cNvSpPr>
            <a:spLocks noGrp="1"/>
          </p:cNvSpPr>
          <p:nvPr>
            <p:ph idx="1"/>
          </p:nvPr>
        </p:nvSpPr>
        <p:spPr/>
        <p:txBody>
          <a:bodyPr/>
          <a:lstStyle/>
          <a:p>
            <a:r>
              <a:rPr lang="en-CA" dirty="0"/>
              <a:t>which carries messages to smooth muscle, cardiac muscle and glands</a:t>
            </a:r>
          </a:p>
        </p:txBody>
      </p:sp>
    </p:spTree>
    <p:extLst>
      <p:ext uri="{BB962C8B-B14F-4D97-AF65-F5344CB8AC3E}">
        <p14:creationId xmlns:p14="http://schemas.microsoft.com/office/powerpoint/2010/main" val="840959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autonomic nervous system can be divided into three parts, what are they?</a:t>
            </a:r>
            <a:endParaRPr lang="en-CA" dirty="0"/>
          </a:p>
        </p:txBody>
      </p:sp>
      <p:sp>
        <p:nvSpPr>
          <p:cNvPr id="3" name="Content Placeholder 2"/>
          <p:cNvSpPr>
            <a:spLocks noGrp="1"/>
          </p:cNvSpPr>
          <p:nvPr>
            <p:ph idx="1"/>
          </p:nvPr>
        </p:nvSpPr>
        <p:spPr/>
        <p:txBody>
          <a:bodyPr/>
          <a:lstStyle/>
          <a:p>
            <a:r>
              <a:rPr lang="en-CA" dirty="0" smtClean="0"/>
              <a:t>Enteric division</a:t>
            </a:r>
          </a:p>
          <a:p>
            <a:r>
              <a:rPr lang="en-CA" dirty="0" smtClean="0"/>
              <a:t>Parasympathetic division</a:t>
            </a:r>
          </a:p>
          <a:p>
            <a:r>
              <a:rPr lang="en-CA" dirty="0" smtClean="0"/>
              <a:t>Sympathetic division</a:t>
            </a:r>
          </a:p>
        </p:txBody>
      </p:sp>
    </p:spTree>
    <p:extLst>
      <p:ext uri="{BB962C8B-B14F-4D97-AF65-F5344CB8AC3E}">
        <p14:creationId xmlns:p14="http://schemas.microsoft.com/office/powerpoint/2010/main" val="1440976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Enteric division</a:t>
            </a:r>
            <a:endParaRPr lang="en-CA" dirty="0"/>
          </a:p>
        </p:txBody>
      </p:sp>
      <p:sp>
        <p:nvSpPr>
          <p:cNvPr id="3" name="Content Placeholder 2"/>
          <p:cNvSpPr>
            <a:spLocks noGrp="1"/>
          </p:cNvSpPr>
          <p:nvPr>
            <p:ph idx="1"/>
          </p:nvPr>
        </p:nvSpPr>
        <p:spPr/>
        <p:txBody>
          <a:bodyPr/>
          <a:lstStyle/>
          <a:p>
            <a:r>
              <a:rPr lang="en-CA" dirty="0"/>
              <a:t>C</a:t>
            </a:r>
            <a:r>
              <a:rPr lang="en-CA" dirty="0" smtClean="0"/>
              <a:t>oncerned </a:t>
            </a:r>
            <a:r>
              <a:rPr lang="en-CA" dirty="0"/>
              <a:t>with the routine coordination of the digestive system</a:t>
            </a:r>
          </a:p>
        </p:txBody>
      </p:sp>
    </p:spTree>
    <p:extLst>
      <p:ext uri="{BB962C8B-B14F-4D97-AF65-F5344CB8AC3E}">
        <p14:creationId xmlns:p14="http://schemas.microsoft.com/office/powerpoint/2010/main" val="386505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Parasympathetic division</a:t>
            </a:r>
            <a:endParaRPr lang="en-CA" dirty="0"/>
          </a:p>
        </p:txBody>
      </p:sp>
      <p:sp>
        <p:nvSpPr>
          <p:cNvPr id="3" name="Content Placeholder 2"/>
          <p:cNvSpPr>
            <a:spLocks noGrp="1"/>
          </p:cNvSpPr>
          <p:nvPr>
            <p:ph idx="1"/>
          </p:nvPr>
        </p:nvSpPr>
        <p:spPr/>
        <p:txBody>
          <a:bodyPr/>
          <a:lstStyle/>
          <a:p>
            <a:r>
              <a:rPr lang="en-CA" dirty="0" smtClean="0"/>
              <a:t>Sends </a:t>
            </a:r>
            <a:r>
              <a:rPr lang="en-CA" dirty="0"/>
              <a:t>out signals that put you into the rest and digest stage, which means it tends to be active when you are calm, </a:t>
            </a:r>
            <a:r>
              <a:rPr lang="en-CA" dirty="0" smtClean="0"/>
              <a:t>relaxed, </a:t>
            </a:r>
            <a:r>
              <a:rPr lang="en-CA" dirty="0"/>
              <a:t>digesting food </a:t>
            </a:r>
            <a:r>
              <a:rPr lang="en-CA" dirty="0" smtClean="0"/>
              <a:t>etc.</a:t>
            </a:r>
            <a:endParaRPr lang="en-CA" dirty="0"/>
          </a:p>
        </p:txBody>
      </p:sp>
    </p:spTree>
    <p:extLst>
      <p:ext uri="{BB962C8B-B14F-4D97-AF65-F5344CB8AC3E}">
        <p14:creationId xmlns:p14="http://schemas.microsoft.com/office/powerpoint/2010/main" val="3334629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Sympathetic division</a:t>
            </a:r>
            <a:endParaRPr lang="en-CA" dirty="0"/>
          </a:p>
        </p:txBody>
      </p:sp>
      <p:sp>
        <p:nvSpPr>
          <p:cNvPr id="3" name="Content Placeholder 2"/>
          <p:cNvSpPr>
            <a:spLocks noGrp="1"/>
          </p:cNvSpPr>
          <p:nvPr>
            <p:ph idx="1"/>
          </p:nvPr>
        </p:nvSpPr>
        <p:spPr/>
        <p:txBody>
          <a:bodyPr/>
          <a:lstStyle/>
          <a:p>
            <a:r>
              <a:rPr lang="en-CA" dirty="0"/>
              <a:t>O</a:t>
            </a:r>
            <a:r>
              <a:rPr lang="en-CA" dirty="0" smtClean="0"/>
              <a:t>pposite </a:t>
            </a:r>
            <a:r>
              <a:rPr lang="en-CA" dirty="0"/>
              <a:t>of the parasympathetic division </a:t>
            </a:r>
            <a:endParaRPr lang="en-CA" dirty="0" smtClean="0"/>
          </a:p>
          <a:p>
            <a:r>
              <a:rPr lang="en-CA" dirty="0"/>
              <a:t>S</a:t>
            </a:r>
            <a:r>
              <a:rPr lang="en-CA" dirty="0" smtClean="0"/>
              <a:t>ends </a:t>
            </a:r>
            <a:r>
              <a:rPr lang="en-CA" dirty="0"/>
              <a:t>signals to put you into the fight or flight stage.</a:t>
            </a:r>
          </a:p>
          <a:p>
            <a:endParaRPr lang="en-CA" dirty="0"/>
          </a:p>
        </p:txBody>
      </p:sp>
    </p:spTree>
    <p:extLst>
      <p:ext uri="{BB962C8B-B14F-4D97-AF65-F5344CB8AC3E}">
        <p14:creationId xmlns:p14="http://schemas.microsoft.com/office/powerpoint/2010/main" val="416051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5 senses?</a:t>
            </a:r>
            <a:endParaRPr lang="en-CA" dirty="0"/>
          </a:p>
        </p:txBody>
      </p:sp>
      <p:sp>
        <p:nvSpPr>
          <p:cNvPr id="3" name="Content Placeholder 2"/>
          <p:cNvSpPr>
            <a:spLocks noGrp="1"/>
          </p:cNvSpPr>
          <p:nvPr>
            <p:ph idx="1"/>
          </p:nvPr>
        </p:nvSpPr>
        <p:spPr/>
        <p:txBody>
          <a:bodyPr/>
          <a:lstStyle/>
          <a:p>
            <a:r>
              <a:rPr lang="en-CA" dirty="0" smtClean="0"/>
              <a:t>Mechanoreceptors</a:t>
            </a:r>
          </a:p>
          <a:p>
            <a:r>
              <a:rPr lang="en-CA" dirty="0" smtClean="0"/>
              <a:t>Chemoreceptors</a:t>
            </a:r>
          </a:p>
          <a:p>
            <a:r>
              <a:rPr lang="en-CA" dirty="0" smtClean="0"/>
              <a:t>Electromagnetic receptors</a:t>
            </a:r>
          </a:p>
          <a:p>
            <a:r>
              <a:rPr lang="en-CA" dirty="0" smtClean="0"/>
              <a:t>Thermoreceptors</a:t>
            </a:r>
          </a:p>
          <a:p>
            <a:r>
              <a:rPr lang="en-CA" dirty="0" smtClean="0"/>
              <a:t>Pain receptors</a:t>
            </a:r>
          </a:p>
          <a:p>
            <a:endParaRPr lang="en-CA" dirty="0"/>
          </a:p>
        </p:txBody>
      </p:sp>
    </p:spTree>
    <p:extLst>
      <p:ext uri="{BB962C8B-B14F-4D97-AF65-F5344CB8AC3E}">
        <p14:creationId xmlns:p14="http://schemas.microsoft.com/office/powerpoint/2010/main" val="211577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mechanoreceptors?</a:t>
            </a:r>
            <a:endParaRPr lang="en-CA" dirty="0"/>
          </a:p>
        </p:txBody>
      </p:sp>
      <p:sp>
        <p:nvSpPr>
          <p:cNvPr id="3" name="Content Placeholder 2"/>
          <p:cNvSpPr>
            <a:spLocks noGrp="1"/>
          </p:cNvSpPr>
          <p:nvPr>
            <p:ph idx="1"/>
          </p:nvPr>
        </p:nvSpPr>
        <p:spPr/>
        <p:txBody>
          <a:bodyPr/>
          <a:lstStyle/>
          <a:p>
            <a:r>
              <a:rPr lang="en-CA" dirty="0" smtClean="0"/>
              <a:t>They </a:t>
            </a:r>
            <a:r>
              <a:rPr lang="en-CA" dirty="0"/>
              <a:t>are going initiate action potentials in response to mechanical force </a:t>
            </a:r>
          </a:p>
          <a:p>
            <a:endParaRPr lang="en-CA" dirty="0"/>
          </a:p>
        </p:txBody>
      </p:sp>
    </p:spTree>
    <p:extLst>
      <p:ext uri="{BB962C8B-B14F-4D97-AF65-F5344CB8AC3E}">
        <p14:creationId xmlns:p14="http://schemas.microsoft.com/office/powerpoint/2010/main" val="315445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What </a:t>
            </a:r>
            <a:r>
              <a:rPr lang="en-CA" dirty="0" smtClean="0"/>
              <a:t>are chemoreceptors?</a:t>
            </a:r>
            <a:endParaRPr lang="en-CA" dirty="0"/>
          </a:p>
        </p:txBody>
      </p:sp>
      <p:sp>
        <p:nvSpPr>
          <p:cNvPr id="3" name="Content Placeholder 2"/>
          <p:cNvSpPr>
            <a:spLocks noGrp="1"/>
          </p:cNvSpPr>
          <p:nvPr>
            <p:ph idx="1"/>
          </p:nvPr>
        </p:nvSpPr>
        <p:spPr/>
        <p:txBody>
          <a:bodyPr/>
          <a:lstStyle/>
          <a:p>
            <a:r>
              <a:rPr lang="en-CA" dirty="0"/>
              <a:t>They are going initiate action potentials in response to specific chemicals </a:t>
            </a:r>
          </a:p>
          <a:p>
            <a:endParaRPr lang="en-CA" dirty="0"/>
          </a:p>
        </p:txBody>
      </p:sp>
    </p:spTree>
    <p:extLst>
      <p:ext uri="{BB962C8B-B14F-4D97-AF65-F5344CB8AC3E}">
        <p14:creationId xmlns:p14="http://schemas.microsoft.com/office/powerpoint/2010/main" val="4254965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electromagnetic receptors?</a:t>
            </a:r>
            <a:endParaRPr lang="en-CA" dirty="0"/>
          </a:p>
        </p:txBody>
      </p:sp>
      <p:sp>
        <p:nvSpPr>
          <p:cNvPr id="3" name="Content Placeholder 2"/>
          <p:cNvSpPr>
            <a:spLocks noGrp="1"/>
          </p:cNvSpPr>
          <p:nvPr>
            <p:ph idx="1"/>
          </p:nvPr>
        </p:nvSpPr>
        <p:spPr/>
        <p:txBody>
          <a:bodyPr/>
          <a:lstStyle/>
          <a:p>
            <a:r>
              <a:rPr lang="en-CA" dirty="0" smtClean="0"/>
              <a:t>They </a:t>
            </a:r>
            <a:r>
              <a:rPr lang="en-CA" dirty="0"/>
              <a:t>are going initiate action potentials in response to electromagnetic energy</a:t>
            </a:r>
          </a:p>
          <a:p>
            <a:endParaRPr lang="en-CA" dirty="0"/>
          </a:p>
        </p:txBody>
      </p:sp>
    </p:spTree>
    <p:extLst>
      <p:ext uri="{BB962C8B-B14F-4D97-AF65-F5344CB8AC3E}">
        <p14:creationId xmlns:p14="http://schemas.microsoft.com/office/powerpoint/2010/main" val="3585401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Thermoreceptors?</a:t>
            </a:r>
            <a:endParaRPr lang="en-CA" dirty="0"/>
          </a:p>
        </p:txBody>
      </p:sp>
      <p:sp>
        <p:nvSpPr>
          <p:cNvPr id="3" name="Content Placeholder 2"/>
          <p:cNvSpPr>
            <a:spLocks noGrp="1"/>
          </p:cNvSpPr>
          <p:nvPr>
            <p:ph idx="1"/>
          </p:nvPr>
        </p:nvSpPr>
        <p:spPr/>
        <p:txBody>
          <a:bodyPr/>
          <a:lstStyle/>
          <a:p>
            <a:r>
              <a:rPr lang="en-CA" dirty="0" smtClean="0"/>
              <a:t>They </a:t>
            </a:r>
            <a:r>
              <a:rPr lang="en-CA" dirty="0"/>
              <a:t>are going initiate action potentials in response to temperature</a:t>
            </a:r>
          </a:p>
          <a:p>
            <a:endParaRPr lang="en-CA" dirty="0"/>
          </a:p>
        </p:txBody>
      </p:sp>
    </p:spTree>
    <p:extLst>
      <p:ext uri="{BB962C8B-B14F-4D97-AF65-F5344CB8AC3E}">
        <p14:creationId xmlns:p14="http://schemas.microsoft.com/office/powerpoint/2010/main" val="111343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pain receptors?</a:t>
            </a:r>
            <a:endParaRPr lang="en-CA" dirty="0"/>
          </a:p>
        </p:txBody>
      </p:sp>
      <p:sp>
        <p:nvSpPr>
          <p:cNvPr id="3" name="Content Placeholder 2"/>
          <p:cNvSpPr>
            <a:spLocks noGrp="1"/>
          </p:cNvSpPr>
          <p:nvPr>
            <p:ph idx="1"/>
          </p:nvPr>
        </p:nvSpPr>
        <p:spPr/>
        <p:txBody>
          <a:bodyPr/>
          <a:lstStyle/>
          <a:p>
            <a:r>
              <a:rPr lang="en-CA" dirty="0"/>
              <a:t>They are going initiate action potentials in response to damaged tissue</a:t>
            </a:r>
          </a:p>
        </p:txBody>
      </p:sp>
    </p:spTree>
    <p:extLst>
      <p:ext uri="{BB962C8B-B14F-4D97-AF65-F5344CB8AC3E}">
        <p14:creationId xmlns:p14="http://schemas.microsoft.com/office/powerpoint/2010/main" val="277698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 </a:t>
            </a:r>
            <a:r>
              <a:rPr lang="en-CA" dirty="0" err="1" smtClean="0"/>
              <a:t>statocyst</a:t>
            </a:r>
            <a:r>
              <a:rPr lang="en-CA" dirty="0"/>
              <a:t>?</a:t>
            </a:r>
          </a:p>
        </p:txBody>
      </p:sp>
      <p:sp>
        <p:nvSpPr>
          <p:cNvPr id="3" name="Content Placeholder 2"/>
          <p:cNvSpPr>
            <a:spLocks noGrp="1"/>
          </p:cNvSpPr>
          <p:nvPr>
            <p:ph idx="1"/>
          </p:nvPr>
        </p:nvSpPr>
        <p:spPr/>
        <p:txBody>
          <a:bodyPr/>
          <a:lstStyle/>
          <a:p>
            <a:r>
              <a:rPr lang="en-CA" dirty="0" smtClean="0"/>
              <a:t>A fluid filled </a:t>
            </a:r>
            <a:r>
              <a:rPr lang="en-CA" dirty="0" err="1" smtClean="0"/>
              <a:t>capsol</a:t>
            </a:r>
            <a:r>
              <a:rPr lang="en-CA" dirty="0" smtClean="0"/>
              <a:t> </a:t>
            </a:r>
            <a:endParaRPr lang="en-CA" dirty="0"/>
          </a:p>
        </p:txBody>
      </p:sp>
      <p:pic>
        <p:nvPicPr>
          <p:cNvPr id="4" name="Picture 3" descr="http://pleasanton.k12.ca.us/avhsweb/thiel/apbio/review/nervous/statocyst.jpg"/>
          <p:cNvPicPr/>
          <p:nvPr/>
        </p:nvPicPr>
        <p:blipFill>
          <a:blip r:embed="rId2">
            <a:extLst>
              <a:ext uri="{28A0092B-C50C-407E-A947-70E740481C1C}">
                <a14:useLocalDpi xmlns:a14="http://schemas.microsoft.com/office/drawing/2010/main" val="0"/>
              </a:ext>
            </a:extLst>
          </a:blip>
          <a:srcRect/>
          <a:stretch>
            <a:fillRect/>
          </a:stretch>
        </p:blipFill>
        <p:spPr bwMode="auto">
          <a:xfrm>
            <a:off x="4576403" y="1423284"/>
            <a:ext cx="5585364" cy="5224006"/>
          </a:xfrm>
          <a:prstGeom prst="rect">
            <a:avLst/>
          </a:prstGeom>
          <a:noFill/>
          <a:ln>
            <a:noFill/>
          </a:ln>
        </p:spPr>
      </p:pic>
    </p:spTree>
    <p:extLst>
      <p:ext uri="{BB962C8B-B14F-4D97-AF65-F5344CB8AC3E}">
        <p14:creationId xmlns:p14="http://schemas.microsoft.com/office/powerpoint/2010/main" val="602756485"/>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Human ear is divided into three parts, what are they?</a:t>
            </a:r>
            <a:endParaRPr lang="en-CA" dirty="0"/>
          </a:p>
        </p:txBody>
      </p:sp>
      <p:sp>
        <p:nvSpPr>
          <p:cNvPr id="3" name="Content Placeholder 2"/>
          <p:cNvSpPr>
            <a:spLocks noGrp="1"/>
          </p:cNvSpPr>
          <p:nvPr>
            <p:ph idx="1"/>
          </p:nvPr>
        </p:nvSpPr>
        <p:spPr/>
        <p:txBody>
          <a:bodyPr/>
          <a:lstStyle/>
          <a:p>
            <a:r>
              <a:rPr lang="en-CA" b="1" dirty="0" smtClean="0"/>
              <a:t>Outer</a:t>
            </a:r>
            <a:r>
              <a:rPr lang="en-CA" dirty="0" smtClean="0"/>
              <a:t>: Pinna – auditory canal </a:t>
            </a:r>
          </a:p>
          <a:p>
            <a:r>
              <a:rPr lang="en-CA" b="1" dirty="0" smtClean="0"/>
              <a:t>Middle</a:t>
            </a:r>
            <a:r>
              <a:rPr lang="en-CA" dirty="0" smtClean="0"/>
              <a:t>: Tympanic Membrane – Eustachian tube – </a:t>
            </a:r>
            <a:r>
              <a:rPr lang="en-CA" dirty="0" err="1" smtClean="0"/>
              <a:t>ossicles</a:t>
            </a:r>
            <a:r>
              <a:rPr lang="en-CA" dirty="0" smtClean="0"/>
              <a:t> </a:t>
            </a:r>
          </a:p>
          <a:p>
            <a:r>
              <a:rPr lang="en-CA" b="1" dirty="0" smtClean="0"/>
              <a:t>Inner</a:t>
            </a:r>
            <a:r>
              <a:rPr lang="en-CA" dirty="0" smtClean="0"/>
              <a:t>: Cochlea – vestibules – 3 semicircular canals </a:t>
            </a:r>
            <a:endParaRPr lang="en-CA" dirty="0"/>
          </a:p>
        </p:txBody>
      </p:sp>
    </p:spTree>
    <p:extLst>
      <p:ext uri="{BB962C8B-B14F-4D97-AF65-F5344CB8AC3E}">
        <p14:creationId xmlns:p14="http://schemas.microsoft.com/office/powerpoint/2010/main" val="3137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Pinna</a:t>
            </a:r>
            <a:endParaRPr lang="en-CA" dirty="0"/>
          </a:p>
        </p:txBody>
      </p:sp>
      <p:sp>
        <p:nvSpPr>
          <p:cNvPr id="3" name="Content Placeholder 2"/>
          <p:cNvSpPr>
            <a:spLocks noGrp="1"/>
          </p:cNvSpPr>
          <p:nvPr>
            <p:ph idx="1"/>
          </p:nvPr>
        </p:nvSpPr>
        <p:spPr/>
        <p:txBody>
          <a:bodyPr/>
          <a:lstStyle/>
          <a:p>
            <a:r>
              <a:rPr lang="en-CA" dirty="0"/>
              <a:t>the part you see on the outside. Basically directs soundwaves into the ear. Sound is pressure waves in the ear</a:t>
            </a:r>
          </a:p>
        </p:txBody>
      </p:sp>
    </p:spTree>
    <p:extLst>
      <p:ext uri="{BB962C8B-B14F-4D97-AF65-F5344CB8AC3E}">
        <p14:creationId xmlns:p14="http://schemas.microsoft.com/office/powerpoint/2010/main" val="1731717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Auditory Canal</a:t>
            </a:r>
            <a:endParaRPr lang="en-CA" dirty="0"/>
          </a:p>
        </p:txBody>
      </p:sp>
      <p:sp>
        <p:nvSpPr>
          <p:cNvPr id="3" name="Content Placeholder 2"/>
          <p:cNvSpPr>
            <a:spLocks noGrp="1"/>
          </p:cNvSpPr>
          <p:nvPr>
            <p:ph idx="1"/>
          </p:nvPr>
        </p:nvSpPr>
        <p:spPr/>
        <p:txBody>
          <a:bodyPr/>
          <a:lstStyle/>
          <a:p>
            <a:r>
              <a:rPr lang="en-CA" dirty="0"/>
              <a:t>Carries soundwaves into the middle </a:t>
            </a:r>
            <a:r>
              <a:rPr lang="en-CA" dirty="0" smtClean="0"/>
              <a:t>ear</a:t>
            </a:r>
          </a:p>
          <a:p>
            <a:r>
              <a:rPr lang="en-CA" dirty="0" smtClean="0"/>
              <a:t>Location of ear wax</a:t>
            </a:r>
            <a:endParaRPr lang="en-CA" dirty="0"/>
          </a:p>
        </p:txBody>
      </p:sp>
    </p:spTree>
    <p:extLst>
      <p:ext uri="{BB962C8B-B14F-4D97-AF65-F5344CB8AC3E}">
        <p14:creationId xmlns:p14="http://schemas.microsoft.com/office/powerpoint/2010/main" val="85215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Tympanic membrane</a:t>
            </a:r>
            <a:endParaRPr lang="en-CA" dirty="0"/>
          </a:p>
        </p:txBody>
      </p:sp>
      <p:sp>
        <p:nvSpPr>
          <p:cNvPr id="3" name="Content Placeholder 2"/>
          <p:cNvSpPr>
            <a:spLocks noGrp="1"/>
          </p:cNvSpPr>
          <p:nvPr>
            <p:ph idx="1"/>
          </p:nvPr>
        </p:nvSpPr>
        <p:spPr/>
        <p:txBody>
          <a:bodyPr/>
          <a:lstStyle/>
          <a:p>
            <a:r>
              <a:rPr lang="en-CA" dirty="0" smtClean="0"/>
              <a:t>Aka. Eardrum</a:t>
            </a:r>
          </a:p>
          <a:p>
            <a:r>
              <a:rPr lang="en-CA" dirty="0" smtClean="0"/>
              <a:t>Recognizes Vibrations </a:t>
            </a:r>
            <a:endParaRPr lang="en-CA" dirty="0"/>
          </a:p>
        </p:txBody>
      </p:sp>
    </p:spTree>
    <p:extLst>
      <p:ext uri="{BB962C8B-B14F-4D97-AF65-F5344CB8AC3E}">
        <p14:creationId xmlns:p14="http://schemas.microsoft.com/office/powerpoint/2010/main" val="104382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Eustachian tube</a:t>
            </a:r>
            <a:endParaRPr lang="en-CA" dirty="0"/>
          </a:p>
        </p:txBody>
      </p:sp>
      <p:sp>
        <p:nvSpPr>
          <p:cNvPr id="3" name="Content Placeholder 2"/>
          <p:cNvSpPr>
            <a:spLocks noGrp="1"/>
          </p:cNvSpPr>
          <p:nvPr>
            <p:ph idx="1"/>
          </p:nvPr>
        </p:nvSpPr>
        <p:spPr/>
        <p:txBody>
          <a:bodyPr/>
          <a:lstStyle/>
          <a:p>
            <a:r>
              <a:rPr lang="en-CA" dirty="0"/>
              <a:t>connects the middle ear with the </a:t>
            </a:r>
            <a:r>
              <a:rPr lang="en-CA" dirty="0" smtClean="0"/>
              <a:t>pharynx</a:t>
            </a:r>
          </a:p>
          <a:p>
            <a:endParaRPr lang="en-CA" dirty="0"/>
          </a:p>
        </p:txBody>
      </p:sp>
    </p:spTree>
    <p:extLst>
      <p:ext uri="{BB962C8B-B14F-4D97-AF65-F5344CB8AC3E}">
        <p14:creationId xmlns:p14="http://schemas.microsoft.com/office/powerpoint/2010/main" val="3542182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a:t>O</a:t>
            </a:r>
            <a:r>
              <a:rPr lang="en-CA" dirty="0" err="1" smtClean="0"/>
              <a:t>ssicles</a:t>
            </a:r>
            <a:endParaRPr lang="en-CA" dirty="0"/>
          </a:p>
        </p:txBody>
      </p:sp>
      <p:sp>
        <p:nvSpPr>
          <p:cNvPr id="3" name="Content Placeholder 2"/>
          <p:cNvSpPr>
            <a:spLocks noGrp="1"/>
          </p:cNvSpPr>
          <p:nvPr>
            <p:ph idx="1"/>
          </p:nvPr>
        </p:nvSpPr>
        <p:spPr/>
        <p:txBody>
          <a:bodyPr/>
          <a:lstStyle/>
          <a:p>
            <a:r>
              <a:rPr lang="en-CA" dirty="0"/>
              <a:t>transmit vibrations from the eardrum into the inner </a:t>
            </a:r>
            <a:r>
              <a:rPr lang="en-CA" dirty="0" smtClean="0"/>
              <a:t>ear</a:t>
            </a:r>
            <a:endParaRPr lang="en-CA" dirty="0"/>
          </a:p>
        </p:txBody>
      </p:sp>
    </p:spTree>
    <p:extLst>
      <p:ext uri="{BB962C8B-B14F-4D97-AF65-F5344CB8AC3E}">
        <p14:creationId xmlns:p14="http://schemas.microsoft.com/office/powerpoint/2010/main" val="7614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Inside the inner ear</a:t>
            </a:r>
            <a:endParaRPr lang="en-CA" dirty="0"/>
          </a:p>
        </p:txBody>
      </p:sp>
      <p:sp>
        <p:nvSpPr>
          <p:cNvPr id="3" name="Content Placeholder 2"/>
          <p:cNvSpPr>
            <a:spLocks noGrp="1"/>
          </p:cNvSpPr>
          <p:nvPr>
            <p:ph idx="1"/>
          </p:nvPr>
        </p:nvSpPr>
        <p:spPr/>
        <p:txBody>
          <a:bodyPr/>
          <a:lstStyle/>
          <a:p>
            <a:r>
              <a:rPr lang="en-CA" u="sng" dirty="0"/>
              <a:t>Cochlea</a:t>
            </a:r>
            <a:r>
              <a:rPr lang="en-CA" dirty="0"/>
              <a:t>, which looks like a snail shell. Off the </a:t>
            </a:r>
            <a:r>
              <a:rPr lang="en-CA" u="sng" dirty="0"/>
              <a:t>vestibule</a:t>
            </a:r>
            <a:r>
              <a:rPr lang="en-CA" dirty="0"/>
              <a:t> which is embedded in a gel, there are 3 </a:t>
            </a:r>
            <a:r>
              <a:rPr lang="en-CA" u="sng" dirty="0"/>
              <a:t>semicircular</a:t>
            </a:r>
            <a:r>
              <a:rPr lang="en-CA" dirty="0"/>
              <a:t> </a:t>
            </a:r>
            <a:r>
              <a:rPr lang="en-CA" u="sng" dirty="0"/>
              <a:t>canals</a:t>
            </a:r>
            <a:r>
              <a:rPr lang="en-CA" dirty="0"/>
              <a:t> they are perpendicular to the other two. At the base of each there is hair cells. </a:t>
            </a:r>
            <a:r>
              <a:rPr lang="en-CA" i="1" dirty="0"/>
              <a:t>Basilar Membrane</a:t>
            </a:r>
            <a:r>
              <a:rPr lang="en-CA" dirty="0"/>
              <a:t> is located inside the cochlea. Sitting on it is receptors called hair cells. </a:t>
            </a:r>
            <a:endParaRPr lang="en-CA" dirty="0" smtClean="0"/>
          </a:p>
          <a:p>
            <a:r>
              <a:rPr lang="en-CA" dirty="0" smtClean="0"/>
              <a:t>When </a:t>
            </a:r>
            <a:r>
              <a:rPr lang="en-CA" dirty="0"/>
              <a:t>the Vibrations make their way through the fluid it activates action </a:t>
            </a:r>
            <a:r>
              <a:rPr lang="en-CA" dirty="0" smtClean="0"/>
              <a:t>potential</a:t>
            </a:r>
          </a:p>
          <a:p>
            <a:r>
              <a:rPr lang="en-CA" dirty="0" smtClean="0"/>
              <a:t> </a:t>
            </a:r>
            <a:r>
              <a:rPr lang="en-CA" dirty="0"/>
              <a:t>the action potential is then carried off to the brain through the </a:t>
            </a:r>
            <a:r>
              <a:rPr lang="en-CA" u="sng" dirty="0"/>
              <a:t>auditory</a:t>
            </a:r>
            <a:r>
              <a:rPr lang="en-CA" dirty="0"/>
              <a:t> </a:t>
            </a:r>
            <a:r>
              <a:rPr lang="en-CA" u="sng" dirty="0"/>
              <a:t>nerve</a:t>
            </a:r>
            <a:r>
              <a:rPr lang="en-CA" dirty="0"/>
              <a:t> which is what allows you to hear.</a:t>
            </a:r>
          </a:p>
        </p:txBody>
      </p:sp>
    </p:spTree>
    <p:extLst>
      <p:ext uri="{BB962C8B-B14F-4D97-AF65-F5344CB8AC3E}">
        <p14:creationId xmlns:p14="http://schemas.microsoft.com/office/powerpoint/2010/main" val="246396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Taste buds</a:t>
            </a:r>
            <a:endParaRPr lang="en-CA" dirty="0"/>
          </a:p>
        </p:txBody>
      </p:sp>
      <p:sp>
        <p:nvSpPr>
          <p:cNvPr id="3" name="Content Placeholder 2"/>
          <p:cNvSpPr>
            <a:spLocks noGrp="1"/>
          </p:cNvSpPr>
          <p:nvPr>
            <p:ph idx="1"/>
          </p:nvPr>
        </p:nvSpPr>
        <p:spPr/>
        <p:txBody>
          <a:bodyPr/>
          <a:lstStyle/>
          <a:p>
            <a:r>
              <a:rPr lang="en-CA" dirty="0" smtClean="0"/>
              <a:t>Sweet</a:t>
            </a:r>
          </a:p>
          <a:p>
            <a:r>
              <a:rPr lang="en-CA" dirty="0" smtClean="0"/>
              <a:t>Sour</a:t>
            </a:r>
          </a:p>
          <a:p>
            <a:r>
              <a:rPr lang="en-CA" dirty="0" smtClean="0"/>
              <a:t>Salty </a:t>
            </a:r>
          </a:p>
          <a:p>
            <a:r>
              <a:rPr lang="en-CA" dirty="0" smtClean="0"/>
              <a:t>Bitter</a:t>
            </a:r>
          </a:p>
          <a:p>
            <a:r>
              <a:rPr lang="en-CA" dirty="0"/>
              <a:t>U</a:t>
            </a:r>
            <a:r>
              <a:rPr lang="en-CA" dirty="0" smtClean="0"/>
              <a:t>mami</a:t>
            </a:r>
            <a:endParaRPr lang="en-CA" dirty="0"/>
          </a:p>
          <a:p>
            <a:endParaRPr lang="en-CA" dirty="0"/>
          </a:p>
        </p:txBody>
      </p:sp>
    </p:spTree>
    <p:extLst>
      <p:ext uri="{BB962C8B-B14F-4D97-AF65-F5344CB8AC3E}">
        <p14:creationId xmlns:p14="http://schemas.microsoft.com/office/powerpoint/2010/main" val="121924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HUMAN EYE</a:t>
            </a:r>
            <a:endParaRPr lang="en-CA" dirty="0"/>
          </a:p>
        </p:txBody>
      </p:sp>
      <p:pic>
        <p:nvPicPr>
          <p:cNvPr id="4" name="Content Placeholder 3" descr="http://humananatomybody.info/wp-content/uploads/2015/10/Human-Eye-Diagram-Anatomy-image-EAZf.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332927" y="1208598"/>
            <a:ext cx="7232491" cy="5493151"/>
          </a:xfrm>
          <a:prstGeom prst="rect">
            <a:avLst/>
          </a:prstGeom>
          <a:noFill/>
          <a:ln>
            <a:noFill/>
          </a:ln>
        </p:spPr>
      </p:pic>
    </p:spTree>
    <p:extLst>
      <p:ext uri="{BB962C8B-B14F-4D97-AF65-F5344CB8AC3E}">
        <p14:creationId xmlns:p14="http://schemas.microsoft.com/office/powerpoint/2010/main" val="2941627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Vitreous Humor role?</a:t>
            </a:r>
            <a:endParaRPr lang="en-CA" dirty="0"/>
          </a:p>
        </p:txBody>
      </p:sp>
      <p:sp>
        <p:nvSpPr>
          <p:cNvPr id="3" name="Content Placeholder 2"/>
          <p:cNvSpPr>
            <a:spLocks noGrp="1"/>
          </p:cNvSpPr>
          <p:nvPr>
            <p:ph idx="1"/>
          </p:nvPr>
        </p:nvSpPr>
        <p:spPr/>
        <p:txBody>
          <a:bodyPr/>
          <a:lstStyle/>
          <a:p>
            <a:r>
              <a:rPr lang="en-CA" dirty="0" smtClean="0"/>
              <a:t>Inflates the eye</a:t>
            </a:r>
            <a:endParaRPr lang="en-CA" dirty="0"/>
          </a:p>
        </p:txBody>
      </p:sp>
    </p:spTree>
    <p:extLst>
      <p:ext uri="{BB962C8B-B14F-4D97-AF65-F5344CB8AC3E}">
        <p14:creationId xmlns:p14="http://schemas.microsoft.com/office/powerpoint/2010/main" val="309117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Retina role?</a:t>
            </a:r>
            <a:endParaRPr lang="en-CA" dirty="0"/>
          </a:p>
        </p:txBody>
      </p:sp>
      <p:sp>
        <p:nvSpPr>
          <p:cNvPr id="3" name="Content Placeholder 2"/>
          <p:cNvSpPr>
            <a:spLocks noGrp="1"/>
          </p:cNvSpPr>
          <p:nvPr>
            <p:ph idx="1"/>
          </p:nvPr>
        </p:nvSpPr>
        <p:spPr/>
        <p:txBody>
          <a:bodyPr/>
          <a:lstStyle/>
          <a:p>
            <a:r>
              <a:rPr lang="en-CA" dirty="0" smtClean="0"/>
              <a:t>Where </a:t>
            </a:r>
            <a:r>
              <a:rPr lang="en-CA" dirty="0"/>
              <a:t>photoreceptors are </a:t>
            </a:r>
            <a:r>
              <a:rPr lang="en-CA" dirty="0" smtClean="0"/>
              <a:t>located</a:t>
            </a:r>
          </a:p>
          <a:p>
            <a:r>
              <a:rPr lang="en-CA" dirty="0"/>
              <a:t>W</a:t>
            </a:r>
            <a:r>
              <a:rPr lang="en-CA" dirty="0" smtClean="0"/>
              <a:t>here </a:t>
            </a:r>
            <a:r>
              <a:rPr lang="en-CA" dirty="0"/>
              <a:t>cells respond to light</a:t>
            </a:r>
          </a:p>
        </p:txBody>
      </p:sp>
    </p:spTree>
    <p:extLst>
      <p:ext uri="{BB962C8B-B14F-4D97-AF65-F5344CB8AC3E}">
        <p14:creationId xmlns:p14="http://schemas.microsoft.com/office/powerpoint/2010/main" val="81446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Choroid role?</a:t>
            </a:r>
            <a:endParaRPr lang="en-CA" dirty="0"/>
          </a:p>
        </p:txBody>
      </p:sp>
      <p:sp>
        <p:nvSpPr>
          <p:cNvPr id="3" name="Content Placeholder 2"/>
          <p:cNvSpPr>
            <a:spLocks noGrp="1"/>
          </p:cNvSpPr>
          <p:nvPr>
            <p:ph idx="1"/>
          </p:nvPr>
        </p:nvSpPr>
        <p:spPr/>
        <p:txBody>
          <a:bodyPr/>
          <a:lstStyle/>
          <a:p>
            <a:r>
              <a:rPr lang="en-CA" dirty="0"/>
              <a:t>Heavily </a:t>
            </a:r>
            <a:r>
              <a:rPr lang="en-CA" dirty="0" smtClean="0"/>
              <a:t>pigmented</a:t>
            </a:r>
          </a:p>
          <a:p>
            <a:r>
              <a:rPr lang="en-CA" dirty="0"/>
              <a:t>B</a:t>
            </a:r>
            <a:r>
              <a:rPr lang="en-CA" dirty="0" smtClean="0"/>
              <a:t>locks </a:t>
            </a:r>
            <a:r>
              <a:rPr lang="en-CA" dirty="0"/>
              <a:t>light </a:t>
            </a:r>
          </a:p>
          <a:p>
            <a:r>
              <a:rPr lang="en-CA" dirty="0"/>
              <a:t>F</a:t>
            </a:r>
            <a:r>
              <a:rPr lang="en-CA" dirty="0" smtClean="0"/>
              <a:t>eeds </a:t>
            </a:r>
            <a:r>
              <a:rPr lang="en-CA" dirty="0"/>
              <a:t>the </a:t>
            </a:r>
            <a:r>
              <a:rPr lang="en-CA" dirty="0" smtClean="0"/>
              <a:t>retina</a:t>
            </a:r>
          </a:p>
          <a:p>
            <a:r>
              <a:rPr lang="en-CA" dirty="0"/>
              <a:t>Light can only get in through the front </a:t>
            </a:r>
          </a:p>
          <a:p>
            <a:endParaRPr lang="en-CA" dirty="0"/>
          </a:p>
          <a:p>
            <a:endParaRPr lang="en-CA" dirty="0"/>
          </a:p>
        </p:txBody>
      </p:sp>
    </p:spTree>
    <p:extLst>
      <p:ext uri="{BB962C8B-B14F-4D97-AF65-F5344CB8AC3E}">
        <p14:creationId xmlns:p14="http://schemas.microsoft.com/office/powerpoint/2010/main" val="1920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Sclera role?</a:t>
            </a:r>
            <a:endParaRPr lang="en-CA" dirty="0"/>
          </a:p>
        </p:txBody>
      </p:sp>
      <p:sp>
        <p:nvSpPr>
          <p:cNvPr id="3" name="Content Placeholder 2"/>
          <p:cNvSpPr>
            <a:spLocks noGrp="1"/>
          </p:cNvSpPr>
          <p:nvPr>
            <p:ph idx="1"/>
          </p:nvPr>
        </p:nvSpPr>
        <p:spPr/>
        <p:txBody>
          <a:bodyPr/>
          <a:lstStyle/>
          <a:p>
            <a:r>
              <a:rPr lang="en-CA" dirty="0"/>
              <a:t>White part of your eye </a:t>
            </a:r>
            <a:endParaRPr lang="en-CA" dirty="0" smtClean="0"/>
          </a:p>
          <a:p>
            <a:r>
              <a:rPr lang="en-CA" dirty="0"/>
              <a:t>P</a:t>
            </a:r>
            <a:r>
              <a:rPr lang="en-CA" dirty="0" smtClean="0"/>
              <a:t>hysical </a:t>
            </a:r>
            <a:r>
              <a:rPr lang="en-CA" dirty="0"/>
              <a:t>structure of the </a:t>
            </a:r>
            <a:r>
              <a:rPr lang="en-CA" dirty="0" smtClean="0"/>
              <a:t>eye</a:t>
            </a:r>
          </a:p>
          <a:p>
            <a:r>
              <a:rPr lang="en-CA" dirty="0" smtClean="0"/>
              <a:t> </a:t>
            </a:r>
            <a:r>
              <a:rPr lang="en-CA" dirty="0"/>
              <a:t>It protects the eye </a:t>
            </a:r>
            <a:r>
              <a:rPr lang="en-CA" dirty="0" smtClean="0"/>
              <a:t>and </a:t>
            </a:r>
            <a:r>
              <a:rPr lang="en-CA" dirty="0"/>
              <a:t>give it its shape</a:t>
            </a:r>
          </a:p>
          <a:p>
            <a:endParaRPr lang="en-CA" dirty="0"/>
          </a:p>
        </p:txBody>
      </p:sp>
    </p:spTree>
    <p:extLst>
      <p:ext uri="{BB962C8B-B14F-4D97-AF65-F5344CB8AC3E}">
        <p14:creationId xmlns:p14="http://schemas.microsoft.com/office/powerpoint/2010/main" val="578220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Cornea role?</a:t>
            </a:r>
            <a:endParaRPr lang="en-CA" dirty="0"/>
          </a:p>
        </p:txBody>
      </p:sp>
      <p:sp>
        <p:nvSpPr>
          <p:cNvPr id="3" name="Content Placeholder 2"/>
          <p:cNvSpPr>
            <a:spLocks noGrp="1"/>
          </p:cNvSpPr>
          <p:nvPr>
            <p:ph idx="1"/>
          </p:nvPr>
        </p:nvSpPr>
        <p:spPr/>
        <p:txBody>
          <a:bodyPr/>
          <a:lstStyle/>
          <a:p>
            <a:r>
              <a:rPr lang="en-CA" dirty="0"/>
              <a:t>starts to focus the light that enters your eye (bends the light)</a:t>
            </a:r>
          </a:p>
          <a:p>
            <a:endParaRPr lang="en-CA" dirty="0"/>
          </a:p>
        </p:txBody>
      </p:sp>
    </p:spTree>
    <p:extLst>
      <p:ext uri="{BB962C8B-B14F-4D97-AF65-F5344CB8AC3E}">
        <p14:creationId xmlns:p14="http://schemas.microsoft.com/office/powerpoint/2010/main" val="377872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Aqueous Humor role?</a:t>
            </a:r>
            <a:endParaRPr lang="en-CA" dirty="0"/>
          </a:p>
        </p:txBody>
      </p:sp>
      <p:sp>
        <p:nvSpPr>
          <p:cNvPr id="3" name="Content Placeholder 2"/>
          <p:cNvSpPr>
            <a:spLocks noGrp="1"/>
          </p:cNvSpPr>
          <p:nvPr>
            <p:ph idx="1"/>
          </p:nvPr>
        </p:nvSpPr>
        <p:spPr/>
        <p:txBody>
          <a:bodyPr/>
          <a:lstStyle/>
          <a:p>
            <a:r>
              <a:rPr lang="en-CA" dirty="0"/>
              <a:t>directly behind the cornea </a:t>
            </a:r>
            <a:r>
              <a:rPr lang="en-CA" dirty="0" smtClean="0"/>
              <a:t> </a:t>
            </a:r>
          </a:p>
          <a:p>
            <a:r>
              <a:rPr lang="en-CA" dirty="0" smtClean="0"/>
              <a:t>A fluid </a:t>
            </a:r>
            <a:r>
              <a:rPr lang="en-CA" dirty="0"/>
              <a:t>that basically feeds the cornea and the lens </a:t>
            </a:r>
            <a:endParaRPr lang="en-CA" dirty="0" smtClean="0"/>
          </a:p>
          <a:p>
            <a:r>
              <a:rPr lang="en-CA" dirty="0" smtClean="0"/>
              <a:t>Provides </a:t>
            </a:r>
            <a:r>
              <a:rPr lang="en-CA" dirty="0"/>
              <a:t>oxygen, gives it </a:t>
            </a:r>
            <a:r>
              <a:rPr lang="en-CA" dirty="0" smtClean="0"/>
              <a:t>nutrients (sugar)</a:t>
            </a:r>
            <a:endParaRPr lang="en-CA" dirty="0"/>
          </a:p>
        </p:txBody>
      </p:sp>
    </p:spTree>
    <p:extLst>
      <p:ext uri="{BB962C8B-B14F-4D97-AF65-F5344CB8AC3E}">
        <p14:creationId xmlns:p14="http://schemas.microsoft.com/office/powerpoint/2010/main" val="259852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Iris role?</a:t>
            </a:r>
            <a:endParaRPr lang="en-CA" dirty="0"/>
          </a:p>
        </p:txBody>
      </p:sp>
      <p:sp>
        <p:nvSpPr>
          <p:cNvPr id="3" name="Content Placeholder 2"/>
          <p:cNvSpPr>
            <a:spLocks noGrp="1"/>
          </p:cNvSpPr>
          <p:nvPr>
            <p:ph idx="1"/>
          </p:nvPr>
        </p:nvSpPr>
        <p:spPr/>
        <p:txBody>
          <a:bodyPr/>
          <a:lstStyle/>
          <a:p>
            <a:r>
              <a:rPr lang="en-CA" dirty="0"/>
              <a:t>The part of the eye that is usually referred to when people are talking about your eye </a:t>
            </a:r>
            <a:r>
              <a:rPr lang="en-CA" dirty="0" smtClean="0"/>
              <a:t>color</a:t>
            </a:r>
          </a:p>
          <a:p>
            <a:r>
              <a:rPr lang="en-CA" dirty="0" smtClean="0"/>
              <a:t> </a:t>
            </a:r>
            <a:r>
              <a:rPr lang="en-CA" dirty="0"/>
              <a:t>Can adjust the size of the </a:t>
            </a:r>
            <a:r>
              <a:rPr lang="en-CA" dirty="0" smtClean="0"/>
              <a:t>pupil</a:t>
            </a:r>
          </a:p>
          <a:p>
            <a:r>
              <a:rPr lang="en-CA" dirty="0" smtClean="0"/>
              <a:t>Controls </a:t>
            </a:r>
            <a:r>
              <a:rPr lang="en-CA" dirty="0"/>
              <a:t>the amount of light that enters the eye</a:t>
            </a:r>
          </a:p>
        </p:txBody>
      </p:sp>
    </p:spTree>
    <p:extLst>
      <p:ext uri="{BB962C8B-B14F-4D97-AF65-F5344CB8AC3E}">
        <p14:creationId xmlns:p14="http://schemas.microsoft.com/office/powerpoint/2010/main" val="1402615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Pupil role?</a:t>
            </a:r>
            <a:endParaRPr lang="en-CA" dirty="0"/>
          </a:p>
        </p:txBody>
      </p:sp>
      <p:sp>
        <p:nvSpPr>
          <p:cNvPr id="3" name="Content Placeholder 2"/>
          <p:cNvSpPr>
            <a:spLocks noGrp="1"/>
          </p:cNvSpPr>
          <p:nvPr>
            <p:ph idx="1"/>
          </p:nvPr>
        </p:nvSpPr>
        <p:spPr/>
        <p:txBody>
          <a:bodyPr/>
          <a:lstStyle/>
          <a:p>
            <a:r>
              <a:rPr lang="en-CA" dirty="0"/>
              <a:t>Black dot in the center in your </a:t>
            </a:r>
            <a:r>
              <a:rPr lang="en-CA" dirty="0" smtClean="0"/>
              <a:t>eye</a:t>
            </a:r>
          </a:p>
          <a:p>
            <a:r>
              <a:rPr lang="en-CA" dirty="0"/>
              <a:t>A</a:t>
            </a:r>
            <a:r>
              <a:rPr lang="en-CA" dirty="0" smtClean="0"/>
              <a:t> </a:t>
            </a:r>
            <a:r>
              <a:rPr lang="en-CA" dirty="0"/>
              <a:t>hole in the </a:t>
            </a:r>
            <a:r>
              <a:rPr lang="en-CA" dirty="0" smtClean="0"/>
              <a:t>iris</a:t>
            </a:r>
          </a:p>
          <a:p>
            <a:r>
              <a:rPr lang="en-CA" dirty="0" smtClean="0"/>
              <a:t>Light </a:t>
            </a:r>
            <a:r>
              <a:rPr lang="en-CA" dirty="0"/>
              <a:t>passes through the pupil. </a:t>
            </a:r>
          </a:p>
        </p:txBody>
      </p:sp>
    </p:spTree>
    <p:extLst>
      <p:ext uri="{BB962C8B-B14F-4D97-AF65-F5344CB8AC3E}">
        <p14:creationId xmlns:p14="http://schemas.microsoft.com/office/powerpoint/2010/main" val="185541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Lens role?</a:t>
            </a:r>
            <a:endParaRPr lang="en-CA" dirty="0"/>
          </a:p>
        </p:txBody>
      </p:sp>
      <p:sp>
        <p:nvSpPr>
          <p:cNvPr id="3" name="Content Placeholder 2"/>
          <p:cNvSpPr>
            <a:spLocks noGrp="1"/>
          </p:cNvSpPr>
          <p:nvPr>
            <p:ph idx="1"/>
          </p:nvPr>
        </p:nvSpPr>
        <p:spPr/>
        <p:txBody>
          <a:bodyPr/>
          <a:lstStyle/>
          <a:p>
            <a:r>
              <a:rPr lang="en-CA" dirty="0"/>
              <a:t>Finishes the job of focusing the light and it also adjusts the focus</a:t>
            </a:r>
          </a:p>
          <a:p>
            <a:endParaRPr lang="en-CA" dirty="0"/>
          </a:p>
        </p:txBody>
      </p:sp>
    </p:spTree>
    <p:extLst>
      <p:ext uri="{BB962C8B-B14F-4D97-AF65-F5344CB8AC3E}">
        <p14:creationId xmlns:p14="http://schemas.microsoft.com/office/powerpoint/2010/main" val="151758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Ciliary muscles</a:t>
            </a:r>
            <a:endParaRPr lang="en-CA" dirty="0"/>
          </a:p>
        </p:txBody>
      </p:sp>
      <p:sp>
        <p:nvSpPr>
          <p:cNvPr id="3" name="Content Placeholder 2"/>
          <p:cNvSpPr>
            <a:spLocks noGrp="1"/>
          </p:cNvSpPr>
          <p:nvPr>
            <p:ph idx="1"/>
          </p:nvPr>
        </p:nvSpPr>
        <p:spPr/>
        <p:txBody>
          <a:bodyPr/>
          <a:lstStyle/>
          <a:p>
            <a:pPr lvl="0"/>
            <a:r>
              <a:rPr lang="en-CA" dirty="0"/>
              <a:t>Pulling boarder of choroid towards the lens. (Near Vision)</a:t>
            </a:r>
          </a:p>
          <a:p>
            <a:pPr lvl="0"/>
            <a:r>
              <a:rPr lang="en-CA" dirty="0"/>
              <a:t>Relax and borderer of choroid moves away from the lens (Far vision)</a:t>
            </a:r>
          </a:p>
          <a:p>
            <a:endParaRPr lang="en-CA" dirty="0"/>
          </a:p>
        </p:txBody>
      </p:sp>
    </p:spTree>
    <p:extLst>
      <p:ext uri="{BB962C8B-B14F-4D97-AF65-F5344CB8AC3E}">
        <p14:creationId xmlns:p14="http://schemas.microsoft.com/office/powerpoint/2010/main" val="299480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are the two kinds of photoreceptors found in the retina?</a:t>
            </a:r>
            <a:endParaRPr lang="en-CA" dirty="0"/>
          </a:p>
        </p:txBody>
      </p:sp>
      <p:sp>
        <p:nvSpPr>
          <p:cNvPr id="3" name="Content Placeholder 2"/>
          <p:cNvSpPr>
            <a:spLocks noGrp="1"/>
          </p:cNvSpPr>
          <p:nvPr>
            <p:ph idx="1"/>
          </p:nvPr>
        </p:nvSpPr>
        <p:spPr/>
        <p:txBody>
          <a:bodyPr/>
          <a:lstStyle/>
          <a:p>
            <a:r>
              <a:rPr lang="en-CA" dirty="0" smtClean="0"/>
              <a:t>Rods</a:t>
            </a:r>
          </a:p>
          <a:p>
            <a:r>
              <a:rPr lang="en-CA" dirty="0" smtClean="0"/>
              <a:t>Cones</a:t>
            </a:r>
            <a:endParaRPr lang="en-CA" dirty="0"/>
          </a:p>
        </p:txBody>
      </p:sp>
    </p:spTree>
    <p:extLst>
      <p:ext uri="{BB962C8B-B14F-4D97-AF65-F5344CB8AC3E}">
        <p14:creationId xmlns:p14="http://schemas.microsoft.com/office/powerpoint/2010/main" val="94567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Rods</a:t>
            </a:r>
            <a:endParaRPr lang="en-CA" dirty="0"/>
          </a:p>
        </p:txBody>
      </p:sp>
      <p:sp>
        <p:nvSpPr>
          <p:cNvPr id="3" name="Content Placeholder 2"/>
          <p:cNvSpPr>
            <a:spLocks noGrp="1"/>
          </p:cNvSpPr>
          <p:nvPr>
            <p:ph idx="1"/>
          </p:nvPr>
        </p:nvSpPr>
        <p:spPr/>
        <p:txBody>
          <a:bodyPr/>
          <a:lstStyle/>
          <a:p>
            <a:r>
              <a:rPr lang="en-CA" dirty="0"/>
              <a:t>respond to a wide range of colors, they also give us black and white vision</a:t>
            </a:r>
          </a:p>
          <a:p>
            <a:r>
              <a:rPr lang="en-CA" dirty="0"/>
              <a:t>Very sensitive</a:t>
            </a:r>
          </a:p>
          <a:p>
            <a:r>
              <a:rPr lang="en-CA" dirty="0" smtClean="0"/>
              <a:t>125 million</a:t>
            </a:r>
            <a:endParaRPr lang="en-CA" dirty="0"/>
          </a:p>
        </p:txBody>
      </p:sp>
    </p:spTree>
    <p:extLst>
      <p:ext uri="{BB962C8B-B14F-4D97-AF65-F5344CB8AC3E}">
        <p14:creationId xmlns:p14="http://schemas.microsoft.com/office/powerpoint/2010/main" val="420508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Cones</a:t>
            </a:r>
            <a:endParaRPr lang="en-CA" dirty="0"/>
          </a:p>
        </p:txBody>
      </p:sp>
      <p:sp>
        <p:nvSpPr>
          <p:cNvPr id="3" name="Content Placeholder 2"/>
          <p:cNvSpPr>
            <a:spLocks noGrp="1"/>
          </p:cNvSpPr>
          <p:nvPr>
            <p:ph idx="1"/>
          </p:nvPr>
        </p:nvSpPr>
        <p:spPr/>
        <p:txBody>
          <a:bodyPr/>
          <a:lstStyle/>
          <a:p>
            <a:r>
              <a:rPr lang="en-CA" dirty="0"/>
              <a:t>Respond to green, red, or blue light</a:t>
            </a:r>
          </a:p>
          <a:p>
            <a:r>
              <a:rPr lang="en-CA" dirty="0"/>
              <a:t>Colour vision</a:t>
            </a:r>
          </a:p>
          <a:p>
            <a:r>
              <a:rPr lang="en-CA" dirty="0"/>
              <a:t>Relatively insensitive</a:t>
            </a:r>
          </a:p>
          <a:p>
            <a:r>
              <a:rPr lang="en-CA" dirty="0"/>
              <a:t>6 million </a:t>
            </a:r>
          </a:p>
          <a:p>
            <a:pPr marL="0" indent="0">
              <a:buNone/>
            </a:pPr>
            <a:endParaRPr lang="en-CA" dirty="0"/>
          </a:p>
        </p:txBody>
      </p:sp>
    </p:spTree>
    <p:extLst>
      <p:ext uri="{BB962C8B-B14F-4D97-AF65-F5344CB8AC3E}">
        <p14:creationId xmlns:p14="http://schemas.microsoft.com/office/powerpoint/2010/main" val="196719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What's niche?</a:t>
            </a:r>
            <a:endParaRPr lang="en-CA" dirty="0"/>
          </a:p>
        </p:txBody>
      </p:sp>
      <p:sp>
        <p:nvSpPr>
          <p:cNvPr id="3" name="Content Placeholder 2"/>
          <p:cNvSpPr>
            <a:spLocks noGrp="1"/>
          </p:cNvSpPr>
          <p:nvPr>
            <p:ph idx="1"/>
          </p:nvPr>
        </p:nvSpPr>
        <p:spPr/>
        <p:txBody>
          <a:bodyPr/>
          <a:lstStyle/>
          <a:p>
            <a:r>
              <a:rPr lang="en-CA" dirty="0"/>
              <a:t>The sum of a species uses of the biotic and abiotic resources in its environment</a:t>
            </a:r>
          </a:p>
        </p:txBody>
      </p:sp>
    </p:spTree>
    <p:extLst>
      <p:ext uri="{BB962C8B-B14F-4D97-AF65-F5344CB8AC3E}">
        <p14:creationId xmlns:p14="http://schemas.microsoft.com/office/powerpoint/2010/main" val="393943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biomass?</a:t>
            </a:r>
            <a:endParaRPr lang="en-CA" dirty="0"/>
          </a:p>
        </p:txBody>
      </p:sp>
      <p:sp>
        <p:nvSpPr>
          <p:cNvPr id="3" name="Content Placeholder 2"/>
          <p:cNvSpPr>
            <a:spLocks noGrp="1"/>
          </p:cNvSpPr>
          <p:nvPr>
            <p:ph idx="1"/>
          </p:nvPr>
        </p:nvSpPr>
        <p:spPr/>
        <p:txBody>
          <a:bodyPr/>
          <a:lstStyle/>
          <a:p>
            <a:r>
              <a:rPr lang="en-CA" dirty="0"/>
              <a:t>the amount of organic matter in a group of organisms</a:t>
            </a:r>
          </a:p>
        </p:txBody>
      </p:sp>
    </p:spTree>
    <p:extLst>
      <p:ext uri="{BB962C8B-B14F-4D97-AF65-F5344CB8AC3E}">
        <p14:creationId xmlns:p14="http://schemas.microsoft.com/office/powerpoint/2010/main" val="171999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What's primary production?</a:t>
            </a:r>
            <a:endParaRPr lang="en-CA" dirty="0"/>
          </a:p>
        </p:txBody>
      </p:sp>
      <p:sp>
        <p:nvSpPr>
          <p:cNvPr id="3" name="Content Placeholder 2"/>
          <p:cNvSpPr>
            <a:spLocks noGrp="1"/>
          </p:cNvSpPr>
          <p:nvPr>
            <p:ph idx="1"/>
          </p:nvPr>
        </p:nvSpPr>
        <p:spPr/>
        <p:txBody>
          <a:bodyPr/>
          <a:lstStyle/>
          <a:p>
            <a:r>
              <a:rPr lang="en-CA" dirty="0"/>
              <a:t>R</a:t>
            </a:r>
            <a:r>
              <a:rPr lang="en-CA" dirty="0" smtClean="0"/>
              <a:t>efers </a:t>
            </a:r>
            <a:r>
              <a:rPr lang="en-CA" dirty="0"/>
              <a:t>to the rate at which new biomass is generated in an ecosystem </a:t>
            </a:r>
          </a:p>
        </p:txBody>
      </p:sp>
    </p:spTree>
    <p:extLst>
      <p:ext uri="{BB962C8B-B14F-4D97-AF65-F5344CB8AC3E}">
        <p14:creationId xmlns:p14="http://schemas.microsoft.com/office/powerpoint/2010/main" val="1473951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detritus?</a:t>
            </a:r>
            <a:endParaRPr lang="en-CA" dirty="0"/>
          </a:p>
        </p:txBody>
      </p:sp>
      <p:sp>
        <p:nvSpPr>
          <p:cNvPr id="3" name="Content Placeholder 2"/>
          <p:cNvSpPr>
            <a:spLocks noGrp="1"/>
          </p:cNvSpPr>
          <p:nvPr>
            <p:ph idx="1"/>
          </p:nvPr>
        </p:nvSpPr>
        <p:spPr/>
        <p:txBody>
          <a:bodyPr/>
          <a:lstStyle/>
          <a:p>
            <a:r>
              <a:rPr lang="en-CA" dirty="0"/>
              <a:t>a bunch of organic material that is dead and been discarded. For example, poop, hair, leaves </a:t>
            </a:r>
          </a:p>
        </p:txBody>
      </p:sp>
    </p:spTree>
    <p:extLst>
      <p:ext uri="{BB962C8B-B14F-4D97-AF65-F5344CB8AC3E}">
        <p14:creationId xmlns:p14="http://schemas.microsoft.com/office/powerpoint/2010/main" val="1806540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t>
            </a:r>
            <a:r>
              <a:rPr lang="en-CA" dirty="0" err="1" smtClean="0"/>
              <a:t>detrivore</a:t>
            </a:r>
            <a:r>
              <a:rPr lang="en-CA" dirty="0" smtClean="0"/>
              <a:t>? </a:t>
            </a:r>
            <a:endParaRPr lang="en-CA" dirty="0"/>
          </a:p>
        </p:txBody>
      </p:sp>
      <p:sp>
        <p:nvSpPr>
          <p:cNvPr id="3" name="Content Placeholder 2"/>
          <p:cNvSpPr>
            <a:spLocks noGrp="1"/>
          </p:cNvSpPr>
          <p:nvPr>
            <p:ph idx="1"/>
          </p:nvPr>
        </p:nvSpPr>
        <p:spPr/>
        <p:txBody>
          <a:bodyPr/>
          <a:lstStyle/>
          <a:p>
            <a:r>
              <a:rPr lang="en-CA" dirty="0" smtClean="0"/>
              <a:t>Usually fungi </a:t>
            </a:r>
            <a:r>
              <a:rPr lang="en-CA" dirty="0"/>
              <a:t>and bacteria </a:t>
            </a:r>
            <a:endParaRPr lang="en-CA" dirty="0" smtClean="0"/>
          </a:p>
          <a:p>
            <a:r>
              <a:rPr lang="en-CA" dirty="0" smtClean="0"/>
              <a:t>when </a:t>
            </a:r>
            <a:r>
              <a:rPr lang="en-CA" dirty="0"/>
              <a:t>they die they go back to a detritus</a:t>
            </a:r>
          </a:p>
          <a:p>
            <a:endParaRPr lang="en-CA" dirty="0"/>
          </a:p>
        </p:txBody>
      </p:sp>
    </p:spTree>
    <p:extLst>
      <p:ext uri="{BB962C8B-B14F-4D97-AF65-F5344CB8AC3E}">
        <p14:creationId xmlns:p14="http://schemas.microsoft.com/office/powerpoint/2010/main" val="85545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bio.miami.edu/dana/pix/energyflow.jpg"/>
          <p:cNvPicPr/>
          <p:nvPr/>
        </p:nvPicPr>
        <p:blipFill>
          <a:blip r:embed="rId2">
            <a:extLst>
              <a:ext uri="{28A0092B-C50C-407E-A947-70E740481C1C}">
                <a14:useLocalDpi xmlns:a14="http://schemas.microsoft.com/office/drawing/2010/main" val="0"/>
              </a:ext>
            </a:extLst>
          </a:blip>
          <a:srcRect/>
          <a:stretch>
            <a:fillRect/>
          </a:stretch>
        </p:blipFill>
        <p:spPr bwMode="auto">
          <a:xfrm>
            <a:off x="1854574" y="612250"/>
            <a:ext cx="8760418" cy="5543469"/>
          </a:xfrm>
          <a:prstGeom prst="rect">
            <a:avLst/>
          </a:prstGeom>
          <a:noFill/>
          <a:ln>
            <a:noFill/>
          </a:ln>
        </p:spPr>
      </p:pic>
    </p:spTree>
    <p:extLst>
      <p:ext uri="{BB962C8B-B14F-4D97-AF65-F5344CB8AC3E}">
        <p14:creationId xmlns:p14="http://schemas.microsoft.com/office/powerpoint/2010/main" val="2183663200"/>
      </p:ext>
    </p:extLst>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Carbon cycle</a:t>
            </a:r>
            <a:endParaRPr lang="en-CA" dirty="0"/>
          </a:p>
        </p:txBody>
      </p:sp>
      <p:pic>
        <p:nvPicPr>
          <p:cNvPr id="4" name="Content Placeholder 3" descr="http://www.zo.utexas.edu/faculty/sjasper/images/54.17.gif"/>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954240" y="1825625"/>
            <a:ext cx="6283520" cy="4351338"/>
          </a:xfrm>
          <a:prstGeom prst="rect">
            <a:avLst/>
          </a:prstGeom>
          <a:noFill/>
          <a:ln>
            <a:noFill/>
          </a:ln>
        </p:spPr>
      </p:pic>
    </p:spTree>
    <p:extLst>
      <p:ext uri="{BB962C8B-B14F-4D97-AF65-F5344CB8AC3E}">
        <p14:creationId xmlns:p14="http://schemas.microsoft.com/office/powerpoint/2010/main" val="3487682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Nitrogen cycle</a:t>
            </a:r>
            <a:endParaRPr lang="en-CA" dirty="0"/>
          </a:p>
        </p:txBody>
      </p:sp>
      <p:pic>
        <p:nvPicPr>
          <p:cNvPr id="4" name="Content Placeholder 3" descr="http://2.bp.blogspot.com/-ofpAsVSwA5w/UsnFD0wgNNI/AAAAAAAAIRk/-pUgyxhBMgU/s1600/NitrogenCycle3.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290196" y="1825625"/>
            <a:ext cx="5611608" cy="4351338"/>
          </a:xfrm>
          <a:prstGeom prst="rect">
            <a:avLst/>
          </a:prstGeom>
          <a:noFill/>
          <a:ln>
            <a:noFill/>
          </a:ln>
        </p:spPr>
      </p:pic>
    </p:spTree>
    <p:extLst>
      <p:ext uri="{BB962C8B-B14F-4D97-AF65-F5344CB8AC3E}">
        <p14:creationId xmlns:p14="http://schemas.microsoft.com/office/powerpoint/2010/main" val="283376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Phosphorus cycle</a:t>
            </a:r>
            <a:endParaRPr lang="en-CA" dirty="0"/>
          </a:p>
        </p:txBody>
      </p:sp>
      <p:pic>
        <p:nvPicPr>
          <p:cNvPr id="4" name="Content Placeholder 3" descr="https://s-media-cache-ak0.pinimg.com/736x/3f/85/09/3f85099295d14d4d65392d7f57e9d778.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821373" y="1825625"/>
            <a:ext cx="6549253" cy="4351338"/>
          </a:xfrm>
          <a:prstGeom prst="rect">
            <a:avLst/>
          </a:prstGeom>
          <a:noFill/>
          <a:ln>
            <a:noFill/>
          </a:ln>
        </p:spPr>
      </p:pic>
    </p:spTree>
    <p:extLst>
      <p:ext uri="{BB962C8B-B14F-4D97-AF65-F5344CB8AC3E}">
        <p14:creationId xmlns:p14="http://schemas.microsoft.com/office/powerpoint/2010/main" val="353018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limiting nutrient?</a:t>
            </a:r>
            <a:endParaRPr lang="en-CA" dirty="0"/>
          </a:p>
        </p:txBody>
      </p:sp>
      <p:sp>
        <p:nvSpPr>
          <p:cNvPr id="3" name="Content Placeholder 2"/>
          <p:cNvSpPr>
            <a:spLocks noGrp="1"/>
          </p:cNvSpPr>
          <p:nvPr>
            <p:ph idx="1"/>
          </p:nvPr>
        </p:nvSpPr>
        <p:spPr/>
        <p:txBody>
          <a:bodyPr/>
          <a:lstStyle/>
          <a:p>
            <a:r>
              <a:rPr lang="en-CA" dirty="0"/>
              <a:t>The nutrient that must be added to increase primary production in an ecosystem</a:t>
            </a:r>
          </a:p>
          <a:p>
            <a:r>
              <a:rPr lang="en-CA" dirty="0"/>
              <a:t>Typically, nitrogen or phosphorus</a:t>
            </a:r>
          </a:p>
          <a:p>
            <a:endParaRPr lang="en-CA" dirty="0"/>
          </a:p>
        </p:txBody>
      </p:sp>
    </p:spTree>
    <p:extLst>
      <p:ext uri="{BB962C8B-B14F-4D97-AF65-F5344CB8AC3E}">
        <p14:creationId xmlns:p14="http://schemas.microsoft.com/office/powerpoint/2010/main" val="3980210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life?</a:t>
            </a:r>
            <a:endParaRPr lang="en-CA" dirty="0"/>
          </a:p>
        </p:txBody>
      </p:sp>
      <p:sp>
        <p:nvSpPr>
          <p:cNvPr id="3" name="Content Placeholder 2"/>
          <p:cNvSpPr>
            <a:spLocks noGrp="1"/>
          </p:cNvSpPr>
          <p:nvPr>
            <p:ph idx="1"/>
          </p:nvPr>
        </p:nvSpPr>
        <p:spPr/>
        <p:txBody>
          <a:bodyPr/>
          <a:lstStyle/>
          <a:p>
            <a:pPr lvl="0"/>
            <a:r>
              <a:rPr lang="en-CA" dirty="0"/>
              <a:t>Response to environment</a:t>
            </a:r>
          </a:p>
          <a:p>
            <a:pPr lvl="0"/>
            <a:r>
              <a:rPr lang="en-CA" dirty="0"/>
              <a:t>Exchange of materials with the environment</a:t>
            </a:r>
          </a:p>
          <a:p>
            <a:pPr lvl="0"/>
            <a:r>
              <a:rPr lang="en-CA" dirty="0"/>
              <a:t>Metabolism </a:t>
            </a:r>
          </a:p>
          <a:p>
            <a:pPr lvl="0"/>
            <a:r>
              <a:rPr lang="en-CA" dirty="0"/>
              <a:t>Growth </a:t>
            </a:r>
          </a:p>
          <a:p>
            <a:pPr lvl="0"/>
            <a:r>
              <a:rPr lang="en-CA" dirty="0"/>
              <a:t>Reproduction</a:t>
            </a:r>
          </a:p>
          <a:p>
            <a:endParaRPr lang="en-CA" dirty="0"/>
          </a:p>
        </p:txBody>
      </p:sp>
    </p:spTree>
    <p:extLst>
      <p:ext uri="{BB962C8B-B14F-4D97-AF65-F5344CB8AC3E}">
        <p14:creationId xmlns:p14="http://schemas.microsoft.com/office/powerpoint/2010/main" val="1482755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 virus?</a:t>
            </a:r>
            <a:endParaRPr lang="en-CA" dirty="0"/>
          </a:p>
        </p:txBody>
      </p:sp>
      <p:sp>
        <p:nvSpPr>
          <p:cNvPr id="3" name="Content Placeholder 2"/>
          <p:cNvSpPr>
            <a:spLocks noGrp="1"/>
          </p:cNvSpPr>
          <p:nvPr>
            <p:ph idx="1"/>
          </p:nvPr>
        </p:nvSpPr>
        <p:spPr/>
        <p:txBody>
          <a:bodyPr/>
          <a:lstStyle/>
          <a:p>
            <a:r>
              <a:rPr lang="en-CA" dirty="0"/>
              <a:t>What we consider to be alive, but they are not made of cells.</a:t>
            </a:r>
          </a:p>
          <a:p>
            <a:r>
              <a:rPr lang="en-CA" dirty="0"/>
              <a:t>All virus’ are parasitic. They are very small, even much smaller than prokaryotic cells</a:t>
            </a:r>
          </a:p>
          <a:p>
            <a:endParaRPr lang="en-CA" dirty="0"/>
          </a:p>
        </p:txBody>
      </p:sp>
    </p:spTree>
    <p:extLst>
      <p:ext uri="{BB962C8B-B14F-4D97-AF65-F5344CB8AC3E}">
        <p14:creationId xmlns:p14="http://schemas.microsoft.com/office/powerpoint/2010/main" val="970781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 capsid?</a:t>
            </a:r>
            <a:endParaRPr lang="en-CA" dirty="0"/>
          </a:p>
        </p:txBody>
      </p:sp>
      <p:sp>
        <p:nvSpPr>
          <p:cNvPr id="3" name="Content Placeholder 2"/>
          <p:cNvSpPr>
            <a:spLocks noGrp="1"/>
          </p:cNvSpPr>
          <p:nvPr>
            <p:ph idx="1"/>
          </p:nvPr>
        </p:nvSpPr>
        <p:spPr/>
        <p:txBody>
          <a:bodyPr/>
          <a:lstStyle/>
          <a:p>
            <a:r>
              <a:rPr lang="en-CA" dirty="0" smtClean="0"/>
              <a:t>Basic structure</a:t>
            </a:r>
          </a:p>
          <a:p>
            <a:r>
              <a:rPr lang="en-CA" dirty="0" smtClean="0"/>
              <a:t>Layer around the outside</a:t>
            </a:r>
          </a:p>
          <a:p>
            <a:r>
              <a:rPr lang="en-CA" dirty="0"/>
              <a:t>not like a cell wall or a plasma membrane or anything. It is just a box made of </a:t>
            </a:r>
            <a:r>
              <a:rPr lang="en-CA" dirty="0" smtClean="0"/>
              <a:t>protein</a:t>
            </a:r>
          </a:p>
          <a:p>
            <a:r>
              <a:rPr lang="en-CA" dirty="0" smtClean="0"/>
              <a:t>No </a:t>
            </a:r>
            <a:r>
              <a:rPr lang="en-CA" dirty="0"/>
              <a:t>exchange of material with the environment</a:t>
            </a:r>
          </a:p>
          <a:p>
            <a:r>
              <a:rPr lang="en-CA" dirty="0"/>
              <a:t>Inside the capsid is </a:t>
            </a:r>
            <a:r>
              <a:rPr lang="en-CA" b="1" dirty="0"/>
              <a:t>genetic</a:t>
            </a:r>
            <a:r>
              <a:rPr lang="en-CA" dirty="0"/>
              <a:t> </a:t>
            </a:r>
            <a:r>
              <a:rPr lang="en-CA" b="1" dirty="0"/>
              <a:t>material</a:t>
            </a:r>
            <a:r>
              <a:rPr lang="en-CA" dirty="0"/>
              <a:t>, unlike in cells, it may be DNA or RNA</a:t>
            </a:r>
          </a:p>
          <a:p>
            <a:endParaRPr lang="en-CA" dirty="0"/>
          </a:p>
        </p:txBody>
      </p:sp>
    </p:spTree>
    <p:extLst>
      <p:ext uri="{BB962C8B-B14F-4D97-AF65-F5344CB8AC3E}">
        <p14:creationId xmlns:p14="http://schemas.microsoft.com/office/powerpoint/2010/main" val="52284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 Viroid?</a:t>
            </a:r>
            <a:endParaRPr lang="en-CA" dirty="0"/>
          </a:p>
        </p:txBody>
      </p:sp>
      <p:sp>
        <p:nvSpPr>
          <p:cNvPr id="3" name="Content Placeholder 2"/>
          <p:cNvSpPr>
            <a:spLocks noGrp="1"/>
          </p:cNvSpPr>
          <p:nvPr>
            <p:ph idx="1"/>
          </p:nvPr>
        </p:nvSpPr>
        <p:spPr/>
        <p:txBody>
          <a:bodyPr/>
          <a:lstStyle/>
          <a:p>
            <a:r>
              <a:rPr lang="en-CA" dirty="0"/>
              <a:t>A circular RNA molecule that infects certain plants</a:t>
            </a:r>
          </a:p>
          <a:p>
            <a:endParaRPr lang="en-CA" dirty="0"/>
          </a:p>
        </p:txBody>
      </p:sp>
    </p:spTree>
    <p:extLst>
      <p:ext uri="{BB962C8B-B14F-4D97-AF65-F5344CB8AC3E}">
        <p14:creationId xmlns:p14="http://schemas.microsoft.com/office/powerpoint/2010/main" val="26086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 prion?</a:t>
            </a:r>
            <a:endParaRPr lang="en-CA" dirty="0"/>
          </a:p>
        </p:txBody>
      </p:sp>
      <p:sp>
        <p:nvSpPr>
          <p:cNvPr id="3" name="Content Placeholder 2"/>
          <p:cNvSpPr>
            <a:spLocks noGrp="1"/>
          </p:cNvSpPr>
          <p:nvPr>
            <p:ph idx="1"/>
          </p:nvPr>
        </p:nvSpPr>
        <p:spPr/>
        <p:txBody>
          <a:bodyPr/>
          <a:lstStyle/>
          <a:p>
            <a:r>
              <a:rPr lang="en-CA" dirty="0"/>
              <a:t>responsible for a number of diseases</a:t>
            </a:r>
          </a:p>
        </p:txBody>
      </p:sp>
    </p:spTree>
    <p:extLst>
      <p:ext uri="{BB962C8B-B14F-4D97-AF65-F5344CB8AC3E}">
        <p14:creationId xmlns:p14="http://schemas.microsoft.com/office/powerpoint/2010/main" val="330472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Cancer?</a:t>
            </a:r>
            <a:endParaRPr lang="en-CA" dirty="0"/>
          </a:p>
        </p:txBody>
      </p:sp>
      <p:sp>
        <p:nvSpPr>
          <p:cNvPr id="3" name="Content Placeholder 2"/>
          <p:cNvSpPr>
            <a:spLocks noGrp="1"/>
          </p:cNvSpPr>
          <p:nvPr>
            <p:ph idx="1"/>
          </p:nvPr>
        </p:nvSpPr>
        <p:spPr/>
        <p:txBody>
          <a:bodyPr/>
          <a:lstStyle/>
          <a:p>
            <a:pPr lvl="0"/>
            <a:r>
              <a:rPr lang="en-CA" dirty="0"/>
              <a:t>Several genes are involved in control of the cycle</a:t>
            </a:r>
          </a:p>
          <a:p>
            <a:pPr lvl="0"/>
            <a:r>
              <a:rPr lang="en-CA" dirty="0"/>
              <a:t>A mutation in one of these genes may result in uncontrolled cell division </a:t>
            </a:r>
          </a:p>
          <a:p>
            <a:pPr lvl="0"/>
            <a:r>
              <a:rPr lang="en-CA" dirty="0"/>
              <a:t>Daughter cells inherit this uncontrolled cell division</a:t>
            </a:r>
          </a:p>
          <a:p>
            <a:pPr lvl="0"/>
            <a:r>
              <a:rPr lang="en-CA" dirty="0"/>
              <a:t>Cells tend to be unspecialized</a:t>
            </a:r>
          </a:p>
          <a:p>
            <a:pPr lvl="0"/>
            <a:r>
              <a:rPr lang="en-CA" dirty="0"/>
              <a:t>If the cells that are growing out of control remain in the same location, it is considered a benign tumour</a:t>
            </a:r>
          </a:p>
          <a:p>
            <a:pPr lvl="0"/>
            <a:r>
              <a:rPr lang="en-CA" dirty="0"/>
              <a:t>If the cells spread in the body (metastasis), starting new tumours, it is considered cancer</a:t>
            </a:r>
          </a:p>
          <a:p>
            <a:endParaRPr lang="en-CA" dirty="0"/>
          </a:p>
        </p:txBody>
      </p:sp>
    </p:spTree>
    <p:extLst>
      <p:ext uri="{BB962C8B-B14F-4D97-AF65-F5344CB8AC3E}">
        <p14:creationId xmlns:p14="http://schemas.microsoft.com/office/powerpoint/2010/main" val="129968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271446714"/>
              </p:ext>
            </p:extLst>
          </p:nvPr>
        </p:nvGraphicFramePr>
        <p:xfrm>
          <a:off x="1112384" y="759280"/>
          <a:ext cx="9868581" cy="5351108"/>
        </p:xfrm>
        <a:graphic>
          <a:graphicData uri="http://schemas.openxmlformats.org/drawingml/2006/table">
            <a:tbl>
              <a:tblPr firstRow="1" firstCol="1" bandRow="1">
                <a:tableStyleId>{5C22544A-7EE6-4342-B048-85BDC9FD1C3A}</a:tableStyleId>
              </a:tblPr>
              <a:tblGrid>
                <a:gridCol w="3289527">
                  <a:extLst>
                    <a:ext uri="{9D8B030D-6E8A-4147-A177-3AD203B41FA5}">
                      <a16:colId xmlns:a16="http://schemas.microsoft.com/office/drawing/2014/main" val="15099877"/>
                    </a:ext>
                  </a:extLst>
                </a:gridCol>
                <a:gridCol w="3289527">
                  <a:extLst>
                    <a:ext uri="{9D8B030D-6E8A-4147-A177-3AD203B41FA5}">
                      <a16:colId xmlns:a16="http://schemas.microsoft.com/office/drawing/2014/main" val="3469704154"/>
                    </a:ext>
                  </a:extLst>
                </a:gridCol>
                <a:gridCol w="3289527">
                  <a:extLst>
                    <a:ext uri="{9D8B030D-6E8A-4147-A177-3AD203B41FA5}">
                      <a16:colId xmlns:a16="http://schemas.microsoft.com/office/drawing/2014/main" val="4103976283"/>
                    </a:ext>
                  </a:extLst>
                </a:gridCol>
              </a:tblGrid>
              <a:tr h="344379">
                <a:tc>
                  <a:txBody>
                    <a:bodyPr/>
                    <a:lstStyle/>
                    <a:p>
                      <a:pPr>
                        <a:lnSpc>
                          <a:spcPct val="107000"/>
                        </a:lnSpc>
                        <a:spcAft>
                          <a:spcPts val="0"/>
                        </a:spcAft>
                      </a:pPr>
                      <a:r>
                        <a:rPr lang="en-CA" sz="2000">
                          <a:effectLst/>
                        </a:rPr>
                        <a:t>Porifera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dirty="0">
                          <a:effectLst/>
                        </a:rPr>
                        <a:t>No Nervous System</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No circulatory system</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22130991"/>
                  </a:ext>
                </a:extLst>
              </a:tr>
              <a:tr h="344379">
                <a:tc>
                  <a:txBody>
                    <a:bodyPr/>
                    <a:lstStyle/>
                    <a:p>
                      <a:pPr>
                        <a:lnSpc>
                          <a:spcPct val="107000"/>
                        </a:lnSpc>
                        <a:spcAft>
                          <a:spcPts val="0"/>
                        </a:spcAft>
                      </a:pPr>
                      <a:r>
                        <a:rPr lang="en-CA" sz="2000">
                          <a:effectLst/>
                        </a:rPr>
                        <a:t>Cnideria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a:effectLst/>
                        </a:rPr>
                        <a:t>Nerve Net. They have individual sensory Neurons</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dirty="0">
                          <a:effectLst/>
                        </a:rPr>
                        <a:t>No circulatory system</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61617598"/>
                  </a:ext>
                </a:extLst>
              </a:tr>
              <a:tr h="1425347">
                <a:tc>
                  <a:txBody>
                    <a:bodyPr/>
                    <a:lstStyle/>
                    <a:p>
                      <a:pPr>
                        <a:lnSpc>
                          <a:spcPct val="107000"/>
                        </a:lnSpc>
                        <a:spcAft>
                          <a:spcPts val="0"/>
                        </a:spcAft>
                      </a:pPr>
                      <a:r>
                        <a:rPr lang="en-CA" sz="2000">
                          <a:effectLst/>
                        </a:rPr>
                        <a:t>Platyhelminthes</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dirty="0">
                          <a:effectLst/>
                        </a:rPr>
                        <a:t>Nervous system in some way is like a nerve net. Messages carried through nerve chords. Also has a brain with simple sense organs like eyes for example.</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dirty="0">
                          <a:effectLst/>
                        </a:rPr>
                        <a:t>No circulatory system</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3403930"/>
                  </a:ext>
                </a:extLst>
              </a:tr>
              <a:tr h="344379">
                <a:tc>
                  <a:txBody>
                    <a:bodyPr/>
                    <a:lstStyle/>
                    <a:p>
                      <a:pPr>
                        <a:lnSpc>
                          <a:spcPct val="107000"/>
                        </a:lnSpc>
                        <a:spcAft>
                          <a:spcPts val="0"/>
                        </a:spcAft>
                      </a:pPr>
                      <a:r>
                        <a:rPr lang="en-CA" sz="2000">
                          <a:effectLst/>
                        </a:rPr>
                        <a:t>Mollusca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a:effectLst/>
                        </a:rPr>
                        <a:t>Brain &amp; Chords, ganglia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dirty="0">
                          <a:effectLst/>
                        </a:rPr>
                        <a:t>No circulatory system</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30971578"/>
                  </a:ext>
                </a:extLst>
              </a:tr>
              <a:tr h="344379">
                <a:tc>
                  <a:txBody>
                    <a:bodyPr/>
                    <a:lstStyle/>
                    <a:p>
                      <a:pPr>
                        <a:lnSpc>
                          <a:spcPct val="107000"/>
                        </a:lnSpc>
                        <a:spcAft>
                          <a:spcPts val="0"/>
                        </a:spcAft>
                      </a:pPr>
                      <a:r>
                        <a:rPr lang="en-CA" sz="2000">
                          <a:effectLst/>
                        </a:rPr>
                        <a:t>Annelida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a:effectLst/>
                        </a:rPr>
                        <a:t>Brain &amp; Chords, ganglia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Closed</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905847"/>
                  </a:ext>
                </a:extLst>
              </a:tr>
              <a:tr h="344379">
                <a:tc>
                  <a:txBody>
                    <a:bodyPr/>
                    <a:lstStyle/>
                    <a:p>
                      <a:pPr>
                        <a:lnSpc>
                          <a:spcPct val="107000"/>
                        </a:lnSpc>
                        <a:spcAft>
                          <a:spcPts val="0"/>
                        </a:spcAft>
                      </a:pPr>
                      <a:r>
                        <a:rPr lang="en-CA" sz="2000">
                          <a:effectLst/>
                        </a:rPr>
                        <a:t>Nematodes</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a:effectLst/>
                        </a:rPr>
                        <a:t>Brain &amp; Chords</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Open</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9217355"/>
                  </a:ext>
                </a:extLst>
              </a:tr>
              <a:tr h="344379">
                <a:tc>
                  <a:txBody>
                    <a:bodyPr/>
                    <a:lstStyle/>
                    <a:p>
                      <a:pPr>
                        <a:lnSpc>
                          <a:spcPct val="107000"/>
                        </a:lnSpc>
                        <a:spcAft>
                          <a:spcPts val="0"/>
                        </a:spcAft>
                      </a:pPr>
                      <a:r>
                        <a:rPr lang="en-CA" sz="2000">
                          <a:effectLst/>
                        </a:rPr>
                        <a:t>Arthropoda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a:effectLst/>
                        </a:rPr>
                        <a:t>Brain &amp; Chords, ganglia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Usually open</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81912440"/>
                  </a:ext>
                </a:extLst>
              </a:tr>
              <a:tr h="704702">
                <a:tc>
                  <a:txBody>
                    <a:bodyPr/>
                    <a:lstStyle/>
                    <a:p>
                      <a:pPr>
                        <a:lnSpc>
                          <a:spcPct val="107000"/>
                        </a:lnSpc>
                        <a:spcAft>
                          <a:spcPts val="0"/>
                        </a:spcAft>
                      </a:pPr>
                      <a:r>
                        <a:rPr lang="en-CA" sz="2000">
                          <a:effectLst/>
                        </a:rPr>
                        <a:t>Echinodermata</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a:effectLst/>
                        </a:rPr>
                        <a:t>Brain &amp; Chords</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a:effectLst/>
                        </a:rPr>
                        <a:t>Open, have another system called water vascular system</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91506459"/>
                  </a:ext>
                </a:extLst>
              </a:tr>
              <a:tr h="344379">
                <a:tc>
                  <a:txBody>
                    <a:bodyPr/>
                    <a:lstStyle/>
                    <a:p>
                      <a:pPr>
                        <a:lnSpc>
                          <a:spcPct val="107000"/>
                        </a:lnSpc>
                        <a:spcAft>
                          <a:spcPts val="0"/>
                        </a:spcAft>
                      </a:pPr>
                      <a:r>
                        <a:rPr lang="en-CA" sz="2000">
                          <a:effectLst/>
                        </a:rPr>
                        <a:t>Chordata </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CA" sz="2000">
                          <a:effectLst/>
                        </a:rPr>
                        <a:t>Brain &amp; Chords</a:t>
                      </a:r>
                      <a:endParaRPr lang="en-CA"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2000" dirty="0">
                          <a:effectLst/>
                        </a:rPr>
                        <a:t>Closed</a:t>
                      </a:r>
                      <a:endParaRPr lang="en-CA"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26587090"/>
                  </a:ext>
                </a:extLst>
              </a:tr>
            </a:tbl>
          </a:graphicData>
        </a:graphic>
      </p:graphicFrame>
    </p:spTree>
    <p:extLst>
      <p:ext uri="{BB962C8B-B14F-4D97-AF65-F5344CB8AC3E}">
        <p14:creationId xmlns:p14="http://schemas.microsoft.com/office/powerpoint/2010/main" val="1919585745"/>
      </p:ext>
    </p:extLst>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9494" y="2678954"/>
            <a:ext cx="5117327" cy="1325563"/>
          </a:xfrm>
        </p:spPr>
        <p:txBody>
          <a:bodyPr/>
          <a:lstStyle/>
          <a:p>
            <a:r>
              <a:rPr lang="en-CA" dirty="0" smtClean="0"/>
              <a:t>Bio 201 Completed </a:t>
            </a:r>
            <a:r>
              <a:rPr lang="en-CA" dirty="0" smtClean="0">
                <a:sym typeface="Wingdings" panose="05000000000000000000" pitchFamily="2" charset="2"/>
              </a:rPr>
              <a:t> </a:t>
            </a:r>
            <a:endParaRPr lang="en-CA" dirty="0"/>
          </a:p>
        </p:txBody>
      </p:sp>
    </p:spTree>
    <p:extLst>
      <p:ext uri="{BB962C8B-B14F-4D97-AF65-F5344CB8AC3E}">
        <p14:creationId xmlns:p14="http://schemas.microsoft.com/office/powerpoint/2010/main" val="36568072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1282</TotalTime>
  <Words>4607</Words>
  <Application>Microsoft Office PowerPoint</Application>
  <PresentationFormat>Widescreen</PresentationFormat>
  <Paragraphs>658</Paragraphs>
  <Slides>202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202</vt:i4>
      </vt:variant>
    </vt:vector>
  </HeadingPairs>
  <TitlesOfParts>
    <vt:vector size="208" baseType="lpstr">
      <vt:lpstr>Arial</vt:lpstr>
      <vt:lpstr>Calibri</vt:lpstr>
      <vt:lpstr>Calibri Light</vt:lpstr>
      <vt:lpstr>Times New Roman</vt:lpstr>
      <vt:lpstr>Wingdings</vt:lpstr>
      <vt:lpstr>Office Theme</vt:lpstr>
      <vt:lpstr>BIOLOGY 201</vt:lpstr>
      <vt:lpstr>What is Evolution?</vt:lpstr>
      <vt:lpstr>Give an example of human evolution</vt:lpstr>
      <vt:lpstr>What is Natural Selection?</vt:lpstr>
      <vt:lpstr>What is Directional selection?</vt:lpstr>
      <vt:lpstr>What is Stabilizing (Balancing) Selection?</vt:lpstr>
      <vt:lpstr>What is Disruptive selection?</vt:lpstr>
      <vt:lpstr>What is adaptions?</vt:lpstr>
      <vt:lpstr>What is Sexual selection?</vt:lpstr>
      <vt:lpstr>What is genetic drift?</vt:lpstr>
      <vt:lpstr>Linnean classification system </vt:lpstr>
      <vt:lpstr>Observations of Darwin</vt:lpstr>
      <vt:lpstr>What happens if natural selection acts on characteristics that are inherited?</vt:lpstr>
      <vt:lpstr>Characteristics of Biochemistry</vt:lpstr>
      <vt:lpstr>Homologous structures</vt:lpstr>
      <vt:lpstr>Vegistal structures</vt:lpstr>
      <vt:lpstr>Superfluous embryonic structures</vt:lpstr>
      <vt:lpstr>Dermal tissue function</vt:lpstr>
      <vt:lpstr>Ground tissue function</vt:lpstr>
      <vt:lpstr>Vascular tissue function</vt:lpstr>
      <vt:lpstr>What are the two types of vascular tissues?</vt:lpstr>
      <vt:lpstr>What is the function of Phloem tissue?</vt:lpstr>
      <vt:lpstr>What is the function of Xylem tissue?</vt:lpstr>
      <vt:lpstr>Function of Roots</vt:lpstr>
      <vt:lpstr>Function of Stems</vt:lpstr>
      <vt:lpstr>Primary and Secondary tissues in stems mature from what?</vt:lpstr>
      <vt:lpstr>Function of Leaves</vt:lpstr>
      <vt:lpstr>Function of Flowers</vt:lpstr>
      <vt:lpstr>Function of seeds</vt:lpstr>
      <vt:lpstr>Monocot vs Dicot</vt:lpstr>
      <vt:lpstr>What is mycelium?</vt:lpstr>
      <vt:lpstr>What is hyphae?</vt:lpstr>
      <vt:lpstr>What is Chitin?</vt:lpstr>
      <vt:lpstr>What are the two life cycles of Fungi?</vt:lpstr>
      <vt:lpstr>What is Phylum Zygomycetes?</vt:lpstr>
      <vt:lpstr>What is Phylum Basidiomycota?</vt:lpstr>
      <vt:lpstr>What do you know about Kingdom Animalia?</vt:lpstr>
      <vt:lpstr>4 Main types of animal tissue</vt:lpstr>
      <vt:lpstr>What is epithelial tissue?</vt:lpstr>
      <vt:lpstr>What is connective tissue?</vt:lpstr>
      <vt:lpstr>What is muscle tissue?</vt:lpstr>
      <vt:lpstr>Skeletal muscle tissue</vt:lpstr>
      <vt:lpstr>Smooth muscle tissue</vt:lpstr>
      <vt:lpstr>Cardiac muscle tissue</vt:lpstr>
      <vt:lpstr>What is Nervous tissue?</vt:lpstr>
      <vt:lpstr>What is the integumentary system?</vt:lpstr>
      <vt:lpstr>What is the muscular system?</vt:lpstr>
      <vt:lpstr>What is the skeletal system?</vt:lpstr>
      <vt:lpstr>What is in the animal phyla?</vt:lpstr>
      <vt:lpstr>DIGESTIVE SYSTEM</vt:lpstr>
      <vt:lpstr>Mouth</vt:lpstr>
      <vt:lpstr>Teeth function?</vt:lpstr>
      <vt:lpstr>Salivary Glands function?</vt:lpstr>
      <vt:lpstr>Tongue function?</vt:lpstr>
      <vt:lpstr>What are the two openings in the back of your throat?</vt:lpstr>
      <vt:lpstr>Esophagus function?</vt:lpstr>
      <vt:lpstr>What is peristalsis?</vt:lpstr>
      <vt:lpstr>Epiglottis function?</vt:lpstr>
      <vt:lpstr>Sphincter function?</vt:lpstr>
      <vt:lpstr>Where are gastric glands located and what does it do?</vt:lpstr>
      <vt:lpstr>Basic function of the stomach?</vt:lpstr>
      <vt:lpstr>Small intestines main function?</vt:lpstr>
      <vt:lpstr>What happens in the small intestine?</vt:lpstr>
      <vt:lpstr>Gall Bladder function?</vt:lpstr>
      <vt:lpstr>Villi function and location?</vt:lpstr>
      <vt:lpstr>Large intestine function?</vt:lpstr>
      <vt:lpstr>Rectum function?</vt:lpstr>
      <vt:lpstr>Anus function?</vt:lpstr>
      <vt:lpstr>RESPIRATORY SYSTEM purpose?</vt:lpstr>
      <vt:lpstr>Function of the nostrils/oral cavities</vt:lpstr>
      <vt:lpstr>Pharynx </vt:lpstr>
      <vt:lpstr>Larynx</vt:lpstr>
      <vt:lpstr>Epiglottis</vt:lpstr>
      <vt:lpstr>Trachea</vt:lpstr>
      <vt:lpstr>Bronchi</vt:lpstr>
      <vt:lpstr>Bronchioles</vt:lpstr>
      <vt:lpstr>Where is the heart located?</vt:lpstr>
      <vt:lpstr>Diaphragm</vt:lpstr>
      <vt:lpstr>How do lungs stay inflated?</vt:lpstr>
      <vt:lpstr>How and where do unicellular organisms get respiration from?</vt:lpstr>
      <vt:lpstr>What is diffusion?</vt:lpstr>
      <vt:lpstr>CIRCULATORY SYSTEM purpose?</vt:lpstr>
      <vt:lpstr>Open vs Closed circulatory system</vt:lpstr>
      <vt:lpstr>What is endothelium tissue?</vt:lpstr>
      <vt:lpstr>Arteries vs veins?</vt:lpstr>
      <vt:lpstr>Capillaries function?</vt:lpstr>
      <vt:lpstr>How can we indicate that our blood is flowing in the same direction?</vt:lpstr>
      <vt:lpstr>Do we humans have an open or closed circulatory system?</vt:lpstr>
      <vt:lpstr>Red blood cells function?</vt:lpstr>
      <vt:lpstr>White blood cells function?</vt:lpstr>
      <vt:lpstr>Platelets function?</vt:lpstr>
      <vt:lpstr>EXCRETORY SYSTEM PURPOSE?</vt:lpstr>
      <vt:lpstr>What is Osmoregulation?</vt:lpstr>
      <vt:lpstr>Define Isotonic</vt:lpstr>
      <vt:lpstr>Define Hypertonic</vt:lpstr>
      <vt:lpstr>Define Hypotonic</vt:lpstr>
      <vt:lpstr>PowerPoint Presentation</vt:lpstr>
      <vt:lpstr>Lymphatic system</vt:lpstr>
      <vt:lpstr>What does the immune system do?</vt:lpstr>
      <vt:lpstr>The division of immune system</vt:lpstr>
      <vt:lpstr>Non specific division of the immune system</vt:lpstr>
      <vt:lpstr>What inflammatory response cause?</vt:lpstr>
      <vt:lpstr>How does the immune system recognize pathogens?</vt:lpstr>
      <vt:lpstr>What are antigens?</vt:lpstr>
      <vt:lpstr>How does the immune system respond to pathogens?</vt:lpstr>
      <vt:lpstr>What are antibodies?</vt:lpstr>
      <vt:lpstr>The specific division of adaptive immunity</vt:lpstr>
      <vt:lpstr>B CELLS VS T CELLS</vt:lpstr>
      <vt:lpstr> How does the immune system remember pathogens it has come into contact with previously? </vt:lpstr>
      <vt:lpstr> What happens when the immune system malfunctions? </vt:lpstr>
      <vt:lpstr> What kind of autoimmune diseases are there? </vt:lpstr>
      <vt:lpstr>The Human Endocrine system</vt:lpstr>
      <vt:lpstr>Growth Hormone</vt:lpstr>
      <vt:lpstr>Thyroid stimulating Hormone</vt:lpstr>
      <vt:lpstr>Thyroid Gland function?</vt:lpstr>
      <vt:lpstr>What is Negative Feedback?</vt:lpstr>
      <vt:lpstr>Pancreas function?</vt:lpstr>
      <vt:lpstr>What are separate sexes?</vt:lpstr>
      <vt:lpstr>FEMALE REPRODUCTIVE SYSTEM</vt:lpstr>
      <vt:lpstr>Ovary function?</vt:lpstr>
      <vt:lpstr>MALE REPRODUCTIVE SYSTEM</vt:lpstr>
      <vt:lpstr>Testes</vt:lpstr>
      <vt:lpstr>Epididymis </vt:lpstr>
      <vt:lpstr>Explain Human oogenesis?</vt:lpstr>
      <vt:lpstr>Human Birth order</vt:lpstr>
      <vt:lpstr>Membrane potentials</vt:lpstr>
      <vt:lpstr>NERVOUS SYSTEM</vt:lpstr>
      <vt:lpstr>EXCITABLE TISSUE</vt:lpstr>
      <vt:lpstr>Neuron function?</vt:lpstr>
      <vt:lpstr>Schwann cells</vt:lpstr>
      <vt:lpstr>Nodes of ranvier</vt:lpstr>
      <vt:lpstr>Synapse</vt:lpstr>
      <vt:lpstr>What is resting potential?</vt:lpstr>
      <vt:lpstr>What is Action Potential?</vt:lpstr>
      <vt:lpstr>Action Potential Steps (cont.)</vt:lpstr>
      <vt:lpstr>What is Ganglia?</vt:lpstr>
      <vt:lpstr>Which Phylum's have ganglia? (hint: 4)</vt:lpstr>
      <vt:lpstr>What does the human nervous system consist of?</vt:lpstr>
      <vt:lpstr>Role of the CNS</vt:lpstr>
      <vt:lpstr>Role of the PNS</vt:lpstr>
      <vt:lpstr>Which cord is dorsal hollow?</vt:lpstr>
      <vt:lpstr>Two basic kinds of tissues found in the spinal cord?</vt:lpstr>
      <vt:lpstr>4 basic parts of the brain?</vt:lpstr>
      <vt:lpstr>Brainstem role?</vt:lpstr>
      <vt:lpstr>Cerebellum role?</vt:lpstr>
      <vt:lpstr>Diencephalon role?</vt:lpstr>
      <vt:lpstr>Cerebrum role?</vt:lpstr>
      <vt:lpstr>What are nerves?</vt:lpstr>
      <vt:lpstr>Efferent neurons split up into two major groups</vt:lpstr>
      <vt:lpstr>Somatic nervous system role?</vt:lpstr>
      <vt:lpstr>Autonomic nervous system role?</vt:lpstr>
      <vt:lpstr>The autonomic nervous system can be divided into three parts, what are they?</vt:lpstr>
      <vt:lpstr>Enteric division</vt:lpstr>
      <vt:lpstr>Parasympathetic division</vt:lpstr>
      <vt:lpstr>Sympathetic division</vt:lpstr>
      <vt:lpstr>5 senses?</vt:lpstr>
      <vt:lpstr>What are mechanoreceptors?</vt:lpstr>
      <vt:lpstr>What are chemoreceptors?</vt:lpstr>
      <vt:lpstr>What are electromagnetic receptors?</vt:lpstr>
      <vt:lpstr>What are Thermoreceptors?</vt:lpstr>
      <vt:lpstr>What are pain receptors?</vt:lpstr>
      <vt:lpstr>What is a statocyst?</vt:lpstr>
      <vt:lpstr>Human ear is divided into three parts, what are they?</vt:lpstr>
      <vt:lpstr>Pinna</vt:lpstr>
      <vt:lpstr>Auditory Canal</vt:lpstr>
      <vt:lpstr>Tympanic membrane</vt:lpstr>
      <vt:lpstr>Eustachian tube</vt:lpstr>
      <vt:lpstr>Ossicles</vt:lpstr>
      <vt:lpstr>Inside the inner ear</vt:lpstr>
      <vt:lpstr>Taste buds</vt:lpstr>
      <vt:lpstr>HUMAN EYE</vt:lpstr>
      <vt:lpstr>Vitreous Humor role?</vt:lpstr>
      <vt:lpstr>Retina role?</vt:lpstr>
      <vt:lpstr>Choroid role?</vt:lpstr>
      <vt:lpstr>Sclera role?</vt:lpstr>
      <vt:lpstr>Cornea role?</vt:lpstr>
      <vt:lpstr>Aqueous Humor role?</vt:lpstr>
      <vt:lpstr>Iris role?</vt:lpstr>
      <vt:lpstr>Pupil role?</vt:lpstr>
      <vt:lpstr>Lens role?</vt:lpstr>
      <vt:lpstr>Ciliary muscles</vt:lpstr>
      <vt:lpstr>What are the two kinds of photoreceptors found in the retina?</vt:lpstr>
      <vt:lpstr>Rods</vt:lpstr>
      <vt:lpstr>Cones</vt:lpstr>
      <vt:lpstr>What's niche?</vt:lpstr>
      <vt:lpstr>What is biomass?</vt:lpstr>
      <vt:lpstr>What's primary production?</vt:lpstr>
      <vt:lpstr>What is detritus?</vt:lpstr>
      <vt:lpstr>What is detrivore? </vt:lpstr>
      <vt:lpstr>PowerPoint Presentation</vt:lpstr>
      <vt:lpstr>Carbon cycle</vt:lpstr>
      <vt:lpstr>Nitrogen cycle</vt:lpstr>
      <vt:lpstr>Phosphorus cycle</vt:lpstr>
      <vt:lpstr>What is limiting nutrient?</vt:lpstr>
      <vt:lpstr>What is life?</vt:lpstr>
      <vt:lpstr>What is a virus?</vt:lpstr>
      <vt:lpstr>What is a capsid?</vt:lpstr>
      <vt:lpstr>What is a Viroid?</vt:lpstr>
      <vt:lpstr>What is a prion?</vt:lpstr>
      <vt:lpstr>What is Cancer?</vt:lpstr>
      <vt:lpstr>PowerPoint Presentation</vt:lpstr>
      <vt:lpstr>Bio 201 Completed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Evolution</dc:title>
  <dc:creator>Shania Rose</dc:creator>
  <cp:lastModifiedBy>Shania Rose</cp:lastModifiedBy>
  <cp:revision>118</cp:revision>
  <dcterms:created xsi:type="dcterms:W3CDTF">2015-12-08T01:03:14Z</dcterms:created>
  <dcterms:modified xsi:type="dcterms:W3CDTF">2015-12-09T18:07:53Z</dcterms:modified>
</cp:coreProperties>
</file>