
<file path=[Content_Types].xml><?xml version="1.0" encoding="utf-8"?>
<Types xmlns="http://schemas.openxmlformats.org/package/2006/content-types">
  <Default Extension="rels" ContentType="application/vnd.openxmlformats-package.relationships+xml"/>
  <Override PartName="/ppt/slideLayouts/slideLayout1.xml" ContentType="application/vnd.openxmlformats-officedocument.presentationml.slideLayout+xml"/>
  <Default Extension="jpeg" ContentType="image/jpeg"/>
  <Default Extension="xml" ContentType="application/xml"/>
  <Override PartName="/ppt/slides/slide9.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8.xml" ContentType="application/vnd.openxmlformats-officedocument.presentationml.slideLayout+xml"/>
  <Override PartName="/ppt/slides/slide7.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s/slide5.xml" ContentType="application/vnd.openxmlformats-officedocument.presentationml.slide+xml"/>
  <Override PartName="/ppt/slides/slide16.xml" ContentType="application/vnd.openxmlformats-officedocument.presentationml.slide+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s/slide3.xml" ContentType="application/vnd.openxmlformats-officedocument.presentationml.slide+xml"/>
  <Override PartName="/ppt/slideLayouts/slideLayout10.xml" ContentType="application/vnd.openxmlformats-officedocument.presentationml.slideLayout+xml"/>
  <Override PartName="/ppt/slides/slide14.xml" ContentType="application/vnd.openxmlformats-officedocument.presentationml.slide+xml"/>
  <Override PartName="/docProps/core.xml" ContentType="application/vnd.openxmlformats-package.core-properties+xml"/>
  <Override PartName="/docProps/app.xml" ContentType="application/vnd.openxmlformats-officedocument.extended-properties+xml"/>
  <Override PartName="/ppt/slideLayouts/slideLayout2.xml" ContentType="application/vnd.openxmlformats-officedocument.presentationml.slideLayout+xml"/>
  <Override PartName="/ppt/slides/slide1.xml" ContentType="application/vnd.openxmlformats-officedocument.presentationml.slide+xml"/>
  <Override PartName="/ppt/slides/slide12.xml" ContentType="application/vnd.openxmlformats-officedocument.presentationml.slide+xml"/>
  <Default Extension="bin" ContentType="application/vnd.openxmlformats-officedocument.presentationml.printerSettings"/>
  <Override PartName="/ppt/slides/slide10.xml" ContentType="application/vnd.openxmlformats-officedocument.presentationml.slide+xml"/>
  <Override PartName="/ppt/viewProps.xml" ContentType="application/vnd.openxmlformats-officedocument.presentationml.viewProps+xml"/>
  <Override PartName="/ppt/slides/slide8.xml" ContentType="application/vnd.openxmlformats-officedocument.presentationml.slide+xml"/>
  <Override PartName="/ppt/presentation.xml" ContentType="application/vnd.openxmlformats-officedocument.presentationml.presentation.main+xml"/>
  <Override PartName="/ppt/slideLayouts/slideLayout9.xml" ContentType="application/vnd.openxmlformats-officedocument.presentationml.slideLayout+xml"/>
  <Override PartName="/ppt/slideLayouts/slideLayout7.xml" ContentType="application/vnd.openxmlformats-officedocument.presentationml.slideLayout+xml"/>
  <Override PartName="/ppt/slides/slide6.xml" ContentType="application/vnd.openxmlformats-officedocument.presentationml.slide+xml"/>
  <Override PartName="/ppt/slides/slide17.xml" ContentType="application/vnd.openxmlformats-officedocument.presentationml.slide+xml"/>
  <Override PartName="/ppt/slideLayouts/slideLayout5.xml" ContentType="application/vnd.openxmlformats-officedocument.presentationml.slideLayout+xml"/>
  <Override PartName="/ppt/slides/slide4.xml" ContentType="application/vnd.openxmlformats-officedocument.presentationml.slide+xml"/>
  <Override PartName="/ppt/slideLayouts/slideLayout11.xml" ContentType="application/vnd.openxmlformats-officedocument.presentationml.slideLayout+xml"/>
  <Override PartName="/ppt/slides/slide15.xml" ContentType="application/vnd.openxmlformats-officedocument.presentationml.slide+xml"/>
  <Override PartName="/ppt/theme/theme1.xml" ContentType="application/vnd.openxmlformats-officedocument.theme+xml"/>
  <Override PartName="/ppt/presProps.xml" ContentType="application/vnd.openxmlformats-officedocument.presentationml.presProps+xml"/>
  <Override PartName="/ppt/slideLayouts/slideLayout3.xml" ContentType="application/vnd.openxmlformats-officedocument.presentationml.slideLayout+xml"/>
  <Override PartName="/ppt/slides/slide2.xml" ContentType="application/vnd.openxmlformats-officedocument.presentationml.slide+xml"/>
  <Override PartName="/ppt/slides/slide13.xml" ContentType="application/vnd.openxmlformats-officedocument.presentationml.slide+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r:id="rId1"/>
  </p:sld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Lst>
  <p:sldSz cx="9144000" cy="6858000" type="screen4x3"/>
  <p:notesSz cx="6858000" cy="9144000"/>
  <p:defaultTex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showOutlineIcons="0">
    <p:restoredLeft sz="15620"/>
    <p:restoredTop sz="94660"/>
  </p:normalViewPr>
  <p:slideViewPr>
    <p:cSldViewPr snapToObjects="1">
      <p:cViewPr varScale="1">
        <p:scale>
          <a:sx n="142" d="100"/>
          <a:sy n="142" d="100"/>
        </p:scale>
        <p:origin x="-1488"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printerSettings" Target="printerSettings/printerSettings1.bin"/><Relationship Id="rId21" Type="http://schemas.openxmlformats.org/officeDocument/2006/relationships/presProps" Target="presProps.xml"/><Relationship Id="rId22" Type="http://schemas.openxmlformats.org/officeDocument/2006/relationships/viewProps" Target="viewProps.xml"/><Relationship Id="rId23" Type="http://schemas.openxmlformats.org/officeDocument/2006/relationships/theme" Target="theme/theme1.xml"/><Relationship Id="rId24"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title" preserve="1">
  <p:cSld name="Diapositive de titr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ous-titr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CA" smtClean="0"/>
              <a:t>Cliquez pour modifier le style des sous-titres du masque</a:t>
            </a:r>
            <a:endParaRPr kumimoji="0" lang="en-US"/>
          </a:p>
        </p:txBody>
      </p:sp>
      <p:sp>
        <p:nvSpPr>
          <p:cNvPr id="28" name="Espace réservé de la date 27"/>
          <p:cNvSpPr>
            <a:spLocks noGrp="1"/>
          </p:cNvSpPr>
          <p:nvPr>
            <p:ph type="dt" sz="half" idx="10"/>
          </p:nvPr>
        </p:nvSpPr>
        <p:spPr/>
        <p:txBody>
          <a:bodyPr/>
          <a:lstStyle/>
          <a:p>
            <a:fld id="{FD4B4D46-19D6-B742-A4BC-582F49E0A9AF}" type="datetimeFigureOut">
              <a:rPr lang="fr-FR" smtClean="0"/>
              <a:pPr/>
              <a:t>12/01/17</a:t>
            </a:fld>
            <a:endParaRPr lang="fr-FR"/>
          </a:p>
        </p:txBody>
      </p:sp>
      <p:sp>
        <p:nvSpPr>
          <p:cNvPr id="17" name="Espace réservé du pied de page 16"/>
          <p:cNvSpPr>
            <a:spLocks noGrp="1"/>
          </p:cNvSpPr>
          <p:nvPr>
            <p:ph type="ftr" sz="quarter" idx="11"/>
          </p:nvPr>
        </p:nvSpPr>
        <p:spPr/>
        <p:txBody>
          <a:bodyPr/>
          <a:lstStyle/>
          <a:p>
            <a:endParaRPr lang="fr-FR"/>
          </a:p>
        </p:txBody>
      </p:sp>
      <p:sp>
        <p:nvSpPr>
          <p:cNvPr id="7" name="Connecteur droit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Ellipse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Ellipse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Espace réservé du numéro de diapositive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1C02463-F9D1-A44F-890A-51583BB63346}" type="slidenum">
              <a:rPr lang="fr-FR" smtClean="0"/>
              <a:pPr/>
              <a:t>‹#›</a:t>
            </a:fld>
            <a:endParaRPr lang="fr-FR"/>
          </a:p>
        </p:txBody>
      </p:sp>
      <p:sp>
        <p:nvSpPr>
          <p:cNvPr id="8" name="Titr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fr-CA" smtClean="0"/>
              <a:t>Cliquez et modifiez le titre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re et contenu">
    <p:bg>
      <p:bgRef idx="1001">
        <a:schemeClr val="bg2"/>
      </p:bgRef>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solidFill>
                  <a:schemeClr val="accent3">
                    <a:shade val="75000"/>
                  </a:schemeClr>
                </a:solidFill>
              </a:defRPr>
            </a:lvl1pPr>
          </a:lstStyle>
          <a:p>
            <a:r>
              <a:rPr kumimoji="0" lang="fr-CA" smtClean="0"/>
              <a:t>Cliquez et modifiez le titre</a:t>
            </a:r>
            <a:endParaRPr kumimoji="0" lang="en-US"/>
          </a:p>
        </p:txBody>
      </p:sp>
      <p:sp>
        <p:nvSpPr>
          <p:cNvPr id="4" name="Espace réservé de la date 3"/>
          <p:cNvSpPr>
            <a:spLocks noGrp="1"/>
          </p:cNvSpPr>
          <p:nvPr>
            <p:ph type="dt" sz="half" idx="10"/>
          </p:nvPr>
        </p:nvSpPr>
        <p:spPr/>
        <p:txBody>
          <a:bodyPr/>
          <a:lstStyle/>
          <a:p>
            <a:fld id="{FD4B4D46-19D6-B742-A4BC-582F49E0A9AF}" type="datetimeFigureOut">
              <a:rPr lang="fr-FR" smtClean="0"/>
              <a:pPr/>
              <a:t>12/01/17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a:xfrm>
            <a:off x="4361688" y="1026372"/>
            <a:ext cx="457200" cy="441325"/>
          </a:xfrm>
        </p:spPr>
        <p:txBody>
          <a:bodyPr/>
          <a:lstStyle/>
          <a:p>
            <a:fld id="{D1C02463-F9D1-A44F-890A-51583BB63346}" type="slidenum">
              <a:rPr lang="fr-FR" smtClean="0"/>
              <a:pPr/>
              <a:t>‹#›</a:t>
            </a:fld>
            <a:endParaRPr lang="fr-FR"/>
          </a:p>
        </p:txBody>
      </p:sp>
      <p:sp>
        <p:nvSpPr>
          <p:cNvPr id="8" name="Espace réservé du contenu 7"/>
          <p:cNvSpPr>
            <a:spLocks noGrp="1"/>
          </p:cNvSpPr>
          <p:nvPr>
            <p:ph sz="quarter" idx="1"/>
          </p:nvPr>
        </p:nvSpPr>
        <p:spPr>
          <a:xfrm>
            <a:off x="301752" y="1527048"/>
            <a:ext cx="8503920" cy="4572000"/>
          </a:xfrm>
        </p:spPr>
        <p:txBody>
          <a:bodyPr/>
          <a:lstStyle/>
          <a:p>
            <a:pPr lvl="0" eaLnBrk="1" latinLnBrk="0" hangingPunct="1"/>
            <a:r>
              <a:rPr lang="fr-CA" smtClean="0"/>
              <a:t>Cliquez pour modifier les styles du texte du masque</a:t>
            </a:r>
          </a:p>
          <a:p>
            <a:pPr lvl="1" eaLnBrk="1" latinLnBrk="0" hangingPunct="1"/>
            <a:r>
              <a:rPr lang="fr-CA" smtClean="0"/>
              <a:t>Deuxième niveau</a:t>
            </a:r>
          </a:p>
          <a:p>
            <a:pPr lvl="2" eaLnBrk="1" latinLnBrk="0" hangingPunct="1"/>
            <a:r>
              <a:rPr lang="fr-CA" smtClean="0"/>
              <a:t>Troisième niveau</a:t>
            </a:r>
          </a:p>
          <a:p>
            <a:pPr lvl="3" eaLnBrk="1" latinLnBrk="0" hangingPunct="1"/>
            <a:r>
              <a:rPr lang="fr-CA" smtClean="0"/>
              <a:t>Quatrième niveau</a:t>
            </a:r>
          </a:p>
          <a:p>
            <a:pPr lvl="4" eaLnBrk="1" latinLnBrk="0" hangingPunct="1"/>
            <a:r>
              <a:rPr lang="fr-CA" smtClean="0"/>
              <a:t>Cinquième niveau</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secHead" preserve="1">
  <p:cSld name="En-tête de section">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Espace réservé du texte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fr-CA" smtClean="0"/>
              <a:t>Cliquez pour modifier les styles du texte du masque</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Espace réservé du pied de page 4"/>
          <p:cNvSpPr>
            <a:spLocks noGrp="1"/>
          </p:cNvSpPr>
          <p:nvPr>
            <p:ph type="ftr" sz="quarter" idx="11"/>
          </p:nvPr>
        </p:nvSpPr>
        <p:spPr/>
        <p:txBody>
          <a:bodyPr/>
          <a:lstStyle/>
          <a:p>
            <a:endParaRPr lang="fr-FR"/>
          </a:p>
        </p:txBody>
      </p:sp>
      <p:sp>
        <p:nvSpPr>
          <p:cNvPr id="4" name="Espace réservé de la date 3"/>
          <p:cNvSpPr>
            <a:spLocks noGrp="1"/>
          </p:cNvSpPr>
          <p:nvPr>
            <p:ph type="dt" sz="half" idx="10"/>
          </p:nvPr>
        </p:nvSpPr>
        <p:spPr/>
        <p:txBody>
          <a:bodyPr/>
          <a:lstStyle/>
          <a:p>
            <a:fld id="{FD4B4D46-19D6-B742-A4BC-582F49E0A9AF}" type="datetimeFigureOut">
              <a:rPr lang="fr-FR" smtClean="0"/>
              <a:pPr/>
              <a:t>12/01/17</a:t>
            </a:fld>
            <a:endParaRPr lang="fr-FR"/>
          </a:p>
        </p:txBody>
      </p:sp>
      <p:sp>
        <p:nvSpPr>
          <p:cNvPr id="8" name="Connecteur droit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Ellipse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Ellipse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Espace réservé du numéro de diapositive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1C02463-F9D1-A44F-890A-51583BB63346}" type="slidenum">
              <a:rPr lang="fr-FR" smtClean="0"/>
              <a:pPr/>
              <a:t>‹#›</a:t>
            </a:fld>
            <a:endParaRPr lang="fr-FR"/>
          </a:p>
        </p:txBody>
      </p:sp>
      <p:sp>
        <p:nvSpPr>
          <p:cNvPr id="2" name="Titr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fr-CA" smtClean="0"/>
              <a:t>Cliquez et modifiez le titre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Deux contenus">
    <p:bg>
      <p:bgRef idx="1001">
        <a:schemeClr val="bg2"/>
      </p:bgRef>
    </p:bg>
    <p:spTree>
      <p:nvGrpSpPr>
        <p:cNvPr id="1" name=""/>
        <p:cNvGrpSpPr/>
        <p:nvPr/>
      </p:nvGrpSpPr>
      <p:grpSpPr>
        <a:xfrm>
          <a:off x="0" y="0"/>
          <a:ext cx="0" cy="0"/>
          <a:chOff x="0" y="0"/>
          <a:chExt cx="0" cy="0"/>
        </a:xfrm>
      </p:grpSpPr>
      <p:sp>
        <p:nvSpPr>
          <p:cNvPr id="2" name="Titre 1"/>
          <p:cNvSpPr>
            <a:spLocks noGrp="1"/>
          </p:cNvSpPr>
          <p:nvPr>
            <p:ph type="title"/>
          </p:nvPr>
        </p:nvSpPr>
        <p:spPr>
          <a:xfrm>
            <a:off x="301752" y="228600"/>
            <a:ext cx="8534400" cy="758952"/>
          </a:xfrm>
        </p:spPr>
        <p:txBody>
          <a:bodyPr/>
          <a:lstStyle/>
          <a:p>
            <a:r>
              <a:rPr kumimoji="0" lang="fr-CA" smtClean="0"/>
              <a:t>Cliquez et modifiez le titre</a:t>
            </a:r>
            <a:endParaRPr kumimoji="0" lang="en-US"/>
          </a:p>
        </p:txBody>
      </p:sp>
      <p:sp>
        <p:nvSpPr>
          <p:cNvPr id="5" name="Espace réservé de la date 4"/>
          <p:cNvSpPr>
            <a:spLocks noGrp="1"/>
          </p:cNvSpPr>
          <p:nvPr>
            <p:ph type="dt" sz="half" idx="10"/>
          </p:nvPr>
        </p:nvSpPr>
        <p:spPr>
          <a:xfrm>
            <a:off x="5791200" y="6409944"/>
            <a:ext cx="3044952" cy="365760"/>
          </a:xfrm>
        </p:spPr>
        <p:txBody>
          <a:bodyPr/>
          <a:lstStyle/>
          <a:p>
            <a:fld id="{FD4B4D46-19D6-B742-A4BC-582F49E0A9AF}" type="datetimeFigureOut">
              <a:rPr lang="fr-FR" smtClean="0"/>
              <a:pPr/>
              <a:t>12/01/17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D1C02463-F9D1-A44F-890A-51583BB63346}" type="slidenum">
              <a:rPr lang="fr-FR" smtClean="0"/>
              <a:pPr/>
              <a:t>‹#›</a:t>
            </a:fld>
            <a:endParaRPr lang="fr-FR"/>
          </a:p>
        </p:txBody>
      </p:sp>
      <p:sp>
        <p:nvSpPr>
          <p:cNvPr id="8" name="Connecteur droit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Espace réservé du contenu 9"/>
          <p:cNvSpPr>
            <a:spLocks noGrp="1"/>
          </p:cNvSpPr>
          <p:nvPr>
            <p:ph sz="half" idx="1"/>
          </p:nvPr>
        </p:nvSpPr>
        <p:spPr>
          <a:xfrm>
            <a:off x="301752" y="1371600"/>
            <a:ext cx="4038600" cy="4681728"/>
          </a:xfrm>
        </p:spPr>
        <p:txBody>
          <a:bodyPr/>
          <a:lstStyle>
            <a:lvl1pPr>
              <a:defRPr sz="2500"/>
            </a:lvl1pPr>
          </a:lstStyle>
          <a:p>
            <a:pPr lvl="0" eaLnBrk="1" latinLnBrk="0" hangingPunct="1"/>
            <a:r>
              <a:rPr lang="fr-CA" smtClean="0"/>
              <a:t>Cliquez pour modifier les styles du texte du masque</a:t>
            </a:r>
          </a:p>
          <a:p>
            <a:pPr lvl="1" eaLnBrk="1" latinLnBrk="0" hangingPunct="1"/>
            <a:r>
              <a:rPr lang="fr-CA" smtClean="0"/>
              <a:t>Deuxième niveau</a:t>
            </a:r>
          </a:p>
          <a:p>
            <a:pPr lvl="2" eaLnBrk="1" latinLnBrk="0" hangingPunct="1"/>
            <a:r>
              <a:rPr lang="fr-CA" smtClean="0"/>
              <a:t>Troisième niveau</a:t>
            </a:r>
          </a:p>
          <a:p>
            <a:pPr lvl="3" eaLnBrk="1" latinLnBrk="0" hangingPunct="1"/>
            <a:r>
              <a:rPr lang="fr-CA" smtClean="0"/>
              <a:t>Quatrième niveau</a:t>
            </a:r>
          </a:p>
          <a:p>
            <a:pPr lvl="4" eaLnBrk="1" latinLnBrk="0" hangingPunct="1"/>
            <a:r>
              <a:rPr lang="fr-CA" smtClean="0"/>
              <a:t>Cinquième niveau</a:t>
            </a:r>
            <a:endParaRPr kumimoji="0" lang="en-US"/>
          </a:p>
        </p:txBody>
      </p:sp>
      <p:sp>
        <p:nvSpPr>
          <p:cNvPr id="12" name="Espace réservé du contenu 11"/>
          <p:cNvSpPr>
            <a:spLocks noGrp="1"/>
          </p:cNvSpPr>
          <p:nvPr>
            <p:ph sz="half" idx="2"/>
          </p:nvPr>
        </p:nvSpPr>
        <p:spPr>
          <a:xfrm>
            <a:off x="4800600" y="1371600"/>
            <a:ext cx="4038600" cy="4681728"/>
          </a:xfrm>
        </p:spPr>
        <p:txBody>
          <a:bodyPr/>
          <a:lstStyle>
            <a:lvl1pPr>
              <a:defRPr sz="2500"/>
            </a:lvl1pPr>
          </a:lstStyle>
          <a:p>
            <a:pPr lvl="0" eaLnBrk="1" latinLnBrk="0" hangingPunct="1"/>
            <a:r>
              <a:rPr lang="fr-CA" smtClean="0"/>
              <a:t>Cliquez pour modifier les styles du texte du masque</a:t>
            </a:r>
          </a:p>
          <a:p>
            <a:pPr lvl="1" eaLnBrk="1" latinLnBrk="0" hangingPunct="1"/>
            <a:r>
              <a:rPr lang="fr-CA" smtClean="0"/>
              <a:t>Deuxième niveau</a:t>
            </a:r>
          </a:p>
          <a:p>
            <a:pPr lvl="2" eaLnBrk="1" latinLnBrk="0" hangingPunct="1"/>
            <a:r>
              <a:rPr lang="fr-CA" smtClean="0"/>
              <a:t>Troisième niveau</a:t>
            </a:r>
          </a:p>
          <a:p>
            <a:pPr lvl="3" eaLnBrk="1" latinLnBrk="0" hangingPunct="1"/>
            <a:r>
              <a:rPr lang="fr-CA" smtClean="0"/>
              <a:t>Quatrième niveau</a:t>
            </a:r>
          </a:p>
          <a:p>
            <a:pPr lvl="4" eaLnBrk="1" latinLnBrk="0" hangingPunct="1"/>
            <a:r>
              <a:rPr lang="fr-CA" smtClean="0"/>
              <a:t>Cinquième niveau</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twoTxTwoObj" preserve="1">
  <p:cSld name="Comparaison">
    <p:bg>
      <p:bgRef idx="1001">
        <a:schemeClr val="bg2"/>
      </p:bgRef>
    </p:bg>
    <p:spTree>
      <p:nvGrpSpPr>
        <p:cNvPr id="1" name=""/>
        <p:cNvGrpSpPr/>
        <p:nvPr/>
      </p:nvGrpSpPr>
      <p:grpSpPr>
        <a:xfrm>
          <a:off x="0" y="0"/>
          <a:ext cx="0" cy="0"/>
          <a:chOff x="0" y="0"/>
          <a:chExt cx="0" cy="0"/>
        </a:xfrm>
      </p:grpSpPr>
      <p:sp>
        <p:nvSpPr>
          <p:cNvPr id="10" name="Connecteur droit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Espace réservé du texte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fr-CA" smtClean="0"/>
              <a:t>Cliquez pour modifier les styles du texte du masque</a:t>
            </a:r>
          </a:p>
        </p:txBody>
      </p:sp>
      <p:sp>
        <p:nvSpPr>
          <p:cNvPr id="4" name="Espace réservé du texte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fr-CA" smtClean="0"/>
              <a:t>Cliquez pour modifier les styles du texte du masque</a:t>
            </a:r>
          </a:p>
        </p:txBody>
      </p:sp>
      <p:sp>
        <p:nvSpPr>
          <p:cNvPr id="7" name="Espace réservé de la date 6"/>
          <p:cNvSpPr>
            <a:spLocks noGrp="1"/>
          </p:cNvSpPr>
          <p:nvPr>
            <p:ph type="dt" sz="half" idx="10"/>
          </p:nvPr>
        </p:nvSpPr>
        <p:spPr/>
        <p:txBody>
          <a:bodyPr/>
          <a:lstStyle/>
          <a:p>
            <a:fld id="{FD4B4D46-19D6-B742-A4BC-582F49E0A9AF}" type="datetimeFigureOut">
              <a:rPr lang="fr-FR" smtClean="0"/>
              <a:pPr/>
              <a:t>12/01/17</a:t>
            </a:fld>
            <a:endParaRPr lang="fr-FR"/>
          </a:p>
        </p:txBody>
      </p:sp>
      <p:sp>
        <p:nvSpPr>
          <p:cNvPr id="8" name="Espace réservé du pied de page 7"/>
          <p:cNvSpPr>
            <a:spLocks noGrp="1"/>
          </p:cNvSpPr>
          <p:nvPr>
            <p:ph type="ftr" sz="quarter" idx="11"/>
          </p:nvPr>
        </p:nvSpPr>
        <p:spPr>
          <a:xfrm>
            <a:off x="304800" y="6409944"/>
            <a:ext cx="3581400" cy="365760"/>
          </a:xfrm>
        </p:spPr>
        <p:txBody>
          <a:bodyPr/>
          <a:lstStyle/>
          <a:p>
            <a:endParaRPr lang="fr-FR"/>
          </a:p>
        </p:txBody>
      </p:sp>
      <p:sp>
        <p:nvSpPr>
          <p:cNvPr id="15" name="Connecteur droit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Espace réservé du contenu 23"/>
          <p:cNvSpPr>
            <a:spLocks noGrp="1"/>
          </p:cNvSpPr>
          <p:nvPr>
            <p:ph sz="quarter" idx="2"/>
          </p:nvPr>
        </p:nvSpPr>
        <p:spPr>
          <a:xfrm>
            <a:off x="301752" y="2471383"/>
            <a:ext cx="4041648" cy="3818404"/>
          </a:xfrm>
        </p:spPr>
        <p:txBody>
          <a:bodyPr/>
          <a:lstStyle/>
          <a:p>
            <a:pPr lvl="0" eaLnBrk="1" latinLnBrk="0" hangingPunct="1"/>
            <a:r>
              <a:rPr lang="fr-CA" smtClean="0"/>
              <a:t>Cliquez pour modifier les styles du texte du masque</a:t>
            </a:r>
          </a:p>
          <a:p>
            <a:pPr lvl="1" eaLnBrk="1" latinLnBrk="0" hangingPunct="1"/>
            <a:r>
              <a:rPr lang="fr-CA" smtClean="0"/>
              <a:t>Deuxième niveau</a:t>
            </a:r>
          </a:p>
          <a:p>
            <a:pPr lvl="2" eaLnBrk="1" latinLnBrk="0" hangingPunct="1"/>
            <a:r>
              <a:rPr lang="fr-CA" smtClean="0"/>
              <a:t>Troisième niveau</a:t>
            </a:r>
          </a:p>
          <a:p>
            <a:pPr lvl="3" eaLnBrk="1" latinLnBrk="0" hangingPunct="1"/>
            <a:r>
              <a:rPr lang="fr-CA" smtClean="0"/>
              <a:t>Quatrième niveau</a:t>
            </a:r>
          </a:p>
          <a:p>
            <a:pPr lvl="4" eaLnBrk="1" latinLnBrk="0" hangingPunct="1"/>
            <a:r>
              <a:rPr lang="fr-CA" smtClean="0"/>
              <a:t>Cinquième niveau</a:t>
            </a:r>
            <a:endParaRPr kumimoji="0" lang="en-US"/>
          </a:p>
        </p:txBody>
      </p:sp>
      <p:sp>
        <p:nvSpPr>
          <p:cNvPr id="26" name="Espace réservé du contenu 25"/>
          <p:cNvSpPr>
            <a:spLocks noGrp="1"/>
          </p:cNvSpPr>
          <p:nvPr>
            <p:ph sz="quarter" idx="4"/>
          </p:nvPr>
        </p:nvSpPr>
        <p:spPr>
          <a:xfrm>
            <a:off x="4800600" y="2471383"/>
            <a:ext cx="4038600" cy="3822192"/>
          </a:xfrm>
        </p:spPr>
        <p:txBody>
          <a:bodyPr/>
          <a:lstStyle/>
          <a:p>
            <a:pPr lvl="0" eaLnBrk="1" latinLnBrk="0" hangingPunct="1"/>
            <a:r>
              <a:rPr lang="fr-CA" smtClean="0"/>
              <a:t>Cliquez pour modifier les styles du texte du masque</a:t>
            </a:r>
          </a:p>
          <a:p>
            <a:pPr lvl="1" eaLnBrk="1" latinLnBrk="0" hangingPunct="1"/>
            <a:r>
              <a:rPr lang="fr-CA" smtClean="0"/>
              <a:t>Deuxième niveau</a:t>
            </a:r>
          </a:p>
          <a:p>
            <a:pPr lvl="2" eaLnBrk="1" latinLnBrk="0" hangingPunct="1"/>
            <a:r>
              <a:rPr lang="fr-CA" smtClean="0"/>
              <a:t>Troisième niveau</a:t>
            </a:r>
          </a:p>
          <a:p>
            <a:pPr lvl="3" eaLnBrk="1" latinLnBrk="0" hangingPunct="1"/>
            <a:r>
              <a:rPr lang="fr-CA" smtClean="0"/>
              <a:t>Quatrième niveau</a:t>
            </a:r>
          </a:p>
          <a:p>
            <a:pPr lvl="4" eaLnBrk="1" latinLnBrk="0" hangingPunct="1"/>
            <a:r>
              <a:rPr lang="fr-CA" smtClean="0"/>
              <a:t>Cinquième niveau</a:t>
            </a:r>
            <a:endParaRPr kumimoji="0" lang="en-US"/>
          </a:p>
        </p:txBody>
      </p:sp>
      <p:sp>
        <p:nvSpPr>
          <p:cNvPr id="25" name="Ellipse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Ellipse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Espace réservé du numéro de diapositive 8"/>
          <p:cNvSpPr>
            <a:spLocks noGrp="1"/>
          </p:cNvSpPr>
          <p:nvPr>
            <p:ph type="sldNum" sz="quarter" idx="12"/>
          </p:nvPr>
        </p:nvSpPr>
        <p:spPr>
          <a:xfrm>
            <a:off x="4343400" y="1042416"/>
            <a:ext cx="457200" cy="441325"/>
          </a:xfrm>
        </p:spPr>
        <p:txBody>
          <a:bodyPr/>
          <a:lstStyle>
            <a:lvl1pPr algn="ctr">
              <a:defRPr/>
            </a:lvl1pPr>
          </a:lstStyle>
          <a:p>
            <a:fld id="{D1C02463-F9D1-A44F-890A-51583BB63346}" type="slidenum">
              <a:rPr lang="fr-FR" smtClean="0"/>
              <a:pPr/>
              <a:t>‹#›</a:t>
            </a:fld>
            <a:endParaRPr lang="fr-FR"/>
          </a:p>
        </p:txBody>
      </p:sp>
      <p:sp>
        <p:nvSpPr>
          <p:cNvPr id="23" name="Titre 22"/>
          <p:cNvSpPr>
            <a:spLocks noGrp="1"/>
          </p:cNvSpPr>
          <p:nvPr>
            <p:ph type="title"/>
          </p:nvPr>
        </p:nvSpPr>
        <p:spPr/>
        <p:txBody>
          <a:bodyPr rtlCol="0" anchor="b" anchorCtr="0"/>
          <a:lstStyle/>
          <a:p>
            <a:r>
              <a:rPr kumimoji="0" lang="fr-CA" smtClean="0"/>
              <a:t>Cliquez et modifiez le titre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CA" smtClean="0"/>
              <a:t>Cliquez et modifiez le titre</a:t>
            </a:r>
            <a:endParaRPr kumimoji="0" lang="en-US"/>
          </a:p>
        </p:txBody>
      </p:sp>
      <p:sp>
        <p:nvSpPr>
          <p:cNvPr id="3" name="Espace réservé de la date 2"/>
          <p:cNvSpPr>
            <a:spLocks noGrp="1"/>
          </p:cNvSpPr>
          <p:nvPr>
            <p:ph type="dt" sz="half" idx="10"/>
          </p:nvPr>
        </p:nvSpPr>
        <p:spPr/>
        <p:txBody>
          <a:bodyPr/>
          <a:lstStyle/>
          <a:p>
            <a:fld id="{FD4B4D46-19D6-B742-A4BC-582F49E0A9AF}" type="datetimeFigureOut">
              <a:rPr lang="fr-FR" smtClean="0"/>
              <a:pPr/>
              <a:t>12/01/17</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a:xfrm>
            <a:off x="4343400" y="1036020"/>
            <a:ext cx="457200" cy="441325"/>
          </a:xfrm>
        </p:spPr>
        <p:txBody>
          <a:bodyPr/>
          <a:lstStyle/>
          <a:p>
            <a:fld id="{D1C02463-F9D1-A44F-890A-51583BB63346}" type="slidenum">
              <a:rPr lang="fr-FR" smtClean="0"/>
              <a:pPr/>
              <a:t>‹#›</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blank" preserve="1">
  <p:cSld name="Vide">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Espace réservé de la date 1"/>
          <p:cNvSpPr>
            <a:spLocks noGrp="1"/>
          </p:cNvSpPr>
          <p:nvPr>
            <p:ph type="dt" sz="half" idx="10"/>
          </p:nvPr>
        </p:nvSpPr>
        <p:spPr/>
        <p:txBody>
          <a:bodyPr/>
          <a:lstStyle/>
          <a:p>
            <a:fld id="{FD4B4D46-19D6-B742-A4BC-582F49E0A9AF}" type="datetimeFigureOut">
              <a:rPr lang="fr-FR" smtClean="0"/>
              <a:pPr/>
              <a:t>12/01/17</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a:xfrm>
            <a:off x="4267200" y="6324600"/>
            <a:ext cx="609600" cy="441324"/>
          </a:xfrm>
        </p:spPr>
        <p:txBody>
          <a:bodyPr/>
          <a:lstStyle>
            <a:lvl1pPr>
              <a:defRPr>
                <a:solidFill>
                  <a:srgbClr val="FFFFFF"/>
                </a:solidFill>
              </a:defRPr>
            </a:lvl1pPr>
          </a:lstStyle>
          <a:p>
            <a:fld id="{D1C02463-F9D1-A44F-890A-51583BB63346}" type="slidenum">
              <a:rPr lang="fr-FR" smtClean="0"/>
              <a:pPr/>
              <a:t>‹#›</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objTx" preserve="1">
  <p:cSld name="Contenu avec légende">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r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fr-CA" smtClean="0"/>
              <a:t>Cliquez et modifiez le titre</a:t>
            </a:r>
            <a:endParaRPr kumimoji="0" lang="en-US"/>
          </a:p>
        </p:txBody>
      </p:sp>
      <p:sp>
        <p:nvSpPr>
          <p:cNvPr id="3" name="Espace réservé du texte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fr-CA" smtClean="0"/>
              <a:t>Cliquez pour modifier les styles du texte du masque</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Connecteur droit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Espace réservé du contenu 19"/>
          <p:cNvSpPr>
            <a:spLocks noGrp="1"/>
          </p:cNvSpPr>
          <p:nvPr>
            <p:ph sz="quarter" idx="1"/>
          </p:nvPr>
        </p:nvSpPr>
        <p:spPr>
          <a:xfrm>
            <a:off x="3124200" y="685800"/>
            <a:ext cx="5638800" cy="5410200"/>
          </a:xfrm>
        </p:spPr>
        <p:txBody>
          <a:bodyPr/>
          <a:lstStyle/>
          <a:p>
            <a:pPr lvl="0" eaLnBrk="1" latinLnBrk="0" hangingPunct="1"/>
            <a:r>
              <a:rPr lang="fr-CA" smtClean="0"/>
              <a:t>Cliquez pour modifier les styles du texte du masque</a:t>
            </a:r>
          </a:p>
          <a:p>
            <a:pPr lvl="1" eaLnBrk="1" latinLnBrk="0" hangingPunct="1"/>
            <a:r>
              <a:rPr lang="fr-CA" smtClean="0"/>
              <a:t>Deuxième niveau</a:t>
            </a:r>
          </a:p>
          <a:p>
            <a:pPr lvl="2" eaLnBrk="1" latinLnBrk="0" hangingPunct="1"/>
            <a:r>
              <a:rPr lang="fr-CA" smtClean="0"/>
              <a:t>Troisième niveau</a:t>
            </a:r>
          </a:p>
          <a:p>
            <a:pPr lvl="3" eaLnBrk="1" latinLnBrk="0" hangingPunct="1"/>
            <a:r>
              <a:rPr lang="fr-CA" smtClean="0"/>
              <a:t>Quatrième niveau</a:t>
            </a:r>
          </a:p>
          <a:p>
            <a:pPr lvl="4" eaLnBrk="1" latinLnBrk="0" hangingPunct="1"/>
            <a:r>
              <a:rPr lang="fr-CA" smtClean="0"/>
              <a:t>Cinquième niveau</a:t>
            </a:r>
            <a:endParaRPr kumimoji="0" lang="en-US"/>
          </a:p>
        </p:txBody>
      </p:sp>
      <p:sp>
        <p:nvSpPr>
          <p:cNvPr id="10" name="Ellipse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Ellipse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Espace réservé du numéro de diapositive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D1C02463-F9D1-A44F-890A-51583BB63346}" type="slidenum">
              <a:rPr lang="fr-FR" smtClean="0"/>
              <a:pPr/>
              <a:t>‹#›</a:t>
            </a:fld>
            <a:endParaRPr lang="fr-FR"/>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Espace réservé de la date 4"/>
          <p:cNvSpPr>
            <a:spLocks noGrp="1"/>
          </p:cNvSpPr>
          <p:nvPr>
            <p:ph type="dt" sz="half" idx="10"/>
          </p:nvPr>
        </p:nvSpPr>
        <p:spPr/>
        <p:txBody>
          <a:bodyPr/>
          <a:lstStyle/>
          <a:p>
            <a:fld id="{FD4B4D46-19D6-B742-A4BC-582F49E0A9AF}" type="datetimeFigureOut">
              <a:rPr lang="fr-FR" smtClean="0"/>
              <a:pPr/>
              <a:t>12/01/17</a:t>
            </a:fld>
            <a:endParaRPr lang="fr-FR"/>
          </a:p>
        </p:txBody>
      </p:sp>
      <p:sp>
        <p:nvSpPr>
          <p:cNvPr id="6" name="Espace réservé du pied de page 5"/>
          <p:cNvSpPr>
            <a:spLocks noGrp="1"/>
          </p:cNvSpPr>
          <p:nvPr>
            <p:ph type="ftr" sz="quarter" idx="11"/>
          </p:nvPr>
        </p:nvSpPr>
        <p:spPr>
          <a:xfrm>
            <a:off x="301752" y="6410848"/>
            <a:ext cx="3383280" cy="365760"/>
          </a:xfrm>
        </p:spPr>
        <p:txBody>
          <a:bodyPr/>
          <a:lstStyle/>
          <a:p>
            <a:endParaRPr lang="fr-FR"/>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picTx" preserve="1">
  <p:cSld name="Image avec légende">
    <p:spTree>
      <p:nvGrpSpPr>
        <p:cNvPr id="1" name=""/>
        <p:cNvGrpSpPr/>
        <p:nvPr/>
      </p:nvGrpSpPr>
      <p:grpSpPr>
        <a:xfrm>
          <a:off x="0" y="0"/>
          <a:ext cx="0" cy="0"/>
          <a:chOff x="0" y="0"/>
          <a:chExt cx="0" cy="0"/>
        </a:xfrm>
      </p:grpSpPr>
      <p:sp>
        <p:nvSpPr>
          <p:cNvPr id="21" name="Connecteur droit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Ellipse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Ellipse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Espace réservé du numéro de diapositive 6"/>
          <p:cNvSpPr>
            <a:spLocks noGrp="1"/>
          </p:cNvSpPr>
          <p:nvPr>
            <p:ph type="sldNum" sz="quarter" idx="12"/>
          </p:nvPr>
        </p:nvSpPr>
        <p:spPr>
          <a:xfrm>
            <a:off x="1371600" y="312738"/>
            <a:ext cx="457200" cy="441325"/>
          </a:xfrm>
        </p:spPr>
        <p:txBody>
          <a:bodyPr/>
          <a:lstStyle/>
          <a:p>
            <a:fld id="{D1C02463-F9D1-A44F-890A-51583BB63346}" type="slidenum">
              <a:rPr lang="fr-FR" smtClean="0"/>
              <a:pPr/>
              <a:t>‹#›</a:t>
            </a:fld>
            <a:endParaRPr lang="fr-FR"/>
          </a:p>
        </p:txBody>
      </p:sp>
      <p:sp>
        <p:nvSpPr>
          <p:cNvPr id="2" name="Titr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fr-CA" smtClean="0"/>
              <a:t>Cliquez et modifiez le titre</a:t>
            </a:r>
            <a:endParaRPr kumimoji="0" lang="en-US"/>
          </a:p>
        </p:txBody>
      </p:sp>
      <p:sp>
        <p:nvSpPr>
          <p:cNvPr id="3" name="Espace réservé pour une image  2"/>
          <p:cNvSpPr>
            <a:spLocks noGrp="1"/>
          </p:cNvSpPr>
          <p:nvPr>
            <p:ph type="pic" idx="1"/>
          </p:nvPr>
        </p:nvSpPr>
        <p:spPr>
          <a:xfrm>
            <a:off x="3000375" y="609600"/>
            <a:ext cx="5867400" cy="4267200"/>
          </a:xfrm>
        </p:spPr>
        <p:txBody>
          <a:bodyPr/>
          <a:lstStyle>
            <a:lvl1pPr marL="0" indent="0">
              <a:buNone/>
              <a:defRPr sz="3200"/>
            </a:lvl1pPr>
          </a:lstStyle>
          <a:p>
            <a:r>
              <a:rPr kumimoji="0" lang="fr-CA" smtClean="0"/>
              <a:t>Cliquez sur l'icône pour ajouter une image</a:t>
            </a:r>
            <a:endParaRPr kumimoji="0" lang="en-US" dirty="0"/>
          </a:p>
        </p:txBody>
      </p:sp>
      <p:sp>
        <p:nvSpPr>
          <p:cNvPr id="4" name="Espace réservé du texte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fr-CA" smtClean="0"/>
              <a:t>Cliquez pour modifier les styles du texte du masque</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Espace réservé de la date 4"/>
          <p:cNvSpPr>
            <a:spLocks noGrp="1"/>
          </p:cNvSpPr>
          <p:nvPr>
            <p:ph type="dt" sz="half" idx="10"/>
          </p:nvPr>
        </p:nvSpPr>
        <p:spPr>
          <a:xfrm>
            <a:off x="5788152" y="6404984"/>
            <a:ext cx="3044952" cy="365760"/>
          </a:xfrm>
        </p:spPr>
        <p:txBody>
          <a:bodyPr/>
          <a:lstStyle/>
          <a:p>
            <a:fld id="{FD4B4D46-19D6-B742-A4BC-582F49E0A9AF}" type="datetimeFigureOut">
              <a:rPr lang="fr-FR" smtClean="0"/>
              <a:pPr/>
              <a:t>12/01/17</a:t>
            </a:fld>
            <a:endParaRPr lang="fr-FR"/>
          </a:p>
        </p:txBody>
      </p:sp>
      <p:sp>
        <p:nvSpPr>
          <p:cNvPr id="6" name="Espace réservé du pied de page 5"/>
          <p:cNvSpPr>
            <a:spLocks noGrp="1"/>
          </p:cNvSpPr>
          <p:nvPr>
            <p:ph type="ftr" sz="quarter" idx="11"/>
          </p:nvPr>
        </p:nvSpPr>
        <p:spPr>
          <a:xfrm>
            <a:off x="301752" y="6410848"/>
            <a:ext cx="3584448" cy="365760"/>
          </a:xfrm>
        </p:spPr>
        <p:txBody>
          <a:bodyPr/>
          <a:lstStyle/>
          <a:p>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re et texte vertical">
    <p:bg>
      <p:bgRef idx="1001">
        <a:schemeClr val="bg2"/>
      </p:bgRef>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CA" smtClean="0"/>
              <a:t>Cliquez et modifiez le titre</a:t>
            </a:r>
            <a:endParaRPr kumimoji="0" lang="en-US"/>
          </a:p>
        </p:txBody>
      </p:sp>
      <p:sp>
        <p:nvSpPr>
          <p:cNvPr id="3" name="Espace réservé du texte vertical 2"/>
          <p:cNvSpPr>
            <a:spLocks noGrp="1"/>
          </p:cNvSpPr>
          <p:nvPr>
            <p:ph type="body" orient="vert" idx="1"/>
          </p:nvPr>
        </p:nvSpPr>
        <p:spPr/>
        <p:txBody>
          <a:bodyPr vert="eaVert"/>
          <a:lstStyle/>
          <a:p>
            <a:pPr lvl="0" eaLnBrk="1" latinLnBrk="0" hangingPunct="1"/>
            <a:r>
              <a:rPr lang="fr-CA" smtClean="0"/>
              <a:t>Cliquez pour modifier les styles du texte du masque</a:t>
            </a:r>
          </a:p>
          <a:p>
            <a:pPr lvl="1" eaLnBrk="1" latinLnBrk="0" hangingPunct="1"/>
            <a:r>
              <a:rPr lang="fr-CA" smtClean="0"/>
              <a:t>Deuxième niveau</a:t>
            </a:r>
          </a:p>
          <a:p>
            <a:pPr lvl="2" eaLnBrk="1" latinLnBrk="0" hangingPunct="1"/>
            <a:r>
              <a:rPr lang="fr-CA" smtClean="0"/>
              <a:t>Troisième niveau</a:t>
            </a:r>
          </a:p>
          <a:p>
            <a:pPr lvl="3" eaLnBrk="1" latinLnBrk="0" hangingPunct="1"/>
            <a:r>
              <a:rPr lang="fr-CA" smtClean="0"/>
              <a:t>Quatrième niveau</a:t>
            </a:r>
          </a:p>
          <a:p>
            <a:pPr lvl="4" eaLnBrk="1" latinLnBrk="0" hangingPunct="1"/>
            <a:r>
              <a:rPr lang="fr-CA" smtClean="0"/>
              <a:t>Cinquième niveau</a:t>
            </a:r>
            <a:endParaRPr kumimoji="0" lang="en-US"/>
          </a:p>
        </p:txBody>
      </p:sp>
      <p:sp>
        <p:nvSpPr>
          <p:cNvPr id="4" name="Espace réservé de la date 3"/>
          <p:cNvSpPr>
            <a:spLocks noGrp="1"/>
          </p:cNvSpPr>
          <p:nvPr>
            <p:ph type="dt" sz="half" idx="10"/>
          </p:nvPr>
        </p:nvSpPr>
        <p:spPr/>
        <p:txBody>
          <a:bodyPr/>
          <a:lstStyle/>
          <a:p>
            <a:fld id="{FD4B4D46-19D6-B742-A4BC-582F49E0A9AF}" type="datetimeFigureOut">
              <a:rPr lang="fr-FR" smtClean="0"/>
              <a:pPr/>
              <a:t>12/01/17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1C02463-F9D1-A44F-890A-51583BB63346}" type="slidenum">
              <a:rPr lang="fr-FR" smtClean="0"/>
              <a:pPr/>
              <a:t>‹#›</a:t>
            </a:fld>
            <a:endParaRPr lang="fr-FR"/>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vertTitleAndTx" preserve="1">
  <p:cSld name="Titre vertical et texte">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Connecteur droit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Ellipse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Ellipse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Espace réservé du numéro de diapositive 5"/>
          <p:cNvSpPr>
            <a:spLocks noGrp="1"/>
          </p:cNvSpPr>
          <p:nvPr>
            <p:ph type="sldNum" sz="quarter" idx="12"/>
          </p:nvPr>
        </p:nvSpPr>
        <p:spPr>
          <a:xfrm>
            <a:off x="6915912" y="3009901"/>
            <a:ext cx="457200" cy="441325"/>
          </a:xfrm>
        </p:spPr>
        <p:txBody>
          <a:bodyPr/>
          <a:lstStyle/>
          <a:p>
            <a:fld id="{D1C02463-F9D1-A44F-890A-51583BB63346}" type="slidenum">
              <a:rPr lang="fr-FR" smtClean="0"/>
              <a:pPr/>
              <a:t>‹#›</a:t>
            </a:fld>
            <a:endParaRPr lang="fr-FR"/>
          </a:p>
        </p:txBody>
      </p:sp>
      <p:sp>
        <p:nvSpPr>
          <p:cNvPr id="3" name="Espace réservé du texte vertical 2"/>
          <p:cNvSpPr>
            <a:spLocks noGrp="1"/>
          </p:cNvSpPr>
          <p:nvPr>
            <p:ph type="body" orient="vert" idx="1"/>
          </p:nvPr>
        </p:nvSpPr>
        <p:spPr>
          <a:xfrm>
            <a:off x="304800" y="304800"/>
            <a:ext cx="6553200" cy="5821366"/>
          </a:xfrm>
        </p:spPr>
        <p:txBody>
          <a:bodyPr vert="eaVert"/>
          <a:lstStyle/>
          <a:p>
            <a:pPr lvl="0" eaLnBrk="1" latinLnBrk="0" hangingPunct="1"/>
            <a:r>
              <a:rPr lang="fr-CA" smtClean="0"/>
              <a:t>Cliquez pour modifier les styles du texte du masque</a:t>
            </a:r>
          </a:p>
          <a:p>
            <a:pPr lvl="1" eaLnBrk="1" latinLnBrk="0" hangingPunct="1"/>
            <a:r>
              <a:rPr lang="fr-CA" smtClean="0"/>
              <a:t>Deuxième niveau</a:t>
            </a:r>
          </a:p>
          <a:p>
            <a:pPr lvl="2" eaLnBrk="1" latinLnBrk="0" hangingPunct="1"/>
            <a:r>
              <a:rPr lang="fr-CA" smtClean="0"/>
              <a:t>Troisième niveau</a:t>
            </a:r>
          </a:p>
          <a:p>
            <a:pPr lvl="3" eaLnBrk="1" latinLnBrk="0" hangingPunct="1"/>
            <a:r>
              <a:rPr lang="fr-CA" smtClean="0"/>
              <a:t>Quatrième niveau</a:t>
            </a:r>
          </a:p>
          <a:p>
            <a:pPr lvl="4" eaLnBrk="1" latinLnBrk="0" hangingPunct="1"/>
            <a:r>
              <a:rPr lang="fr-CA" smtClean="0"/>
              <a:t>Cinquième niveau</a:t>
            </a:r>
            <a:endParaRPr kumimoji="0" lang="en-US"/>
          </a:p>
        </p:txBody>
      </p:sp>
      <p:sp>
        <p:nvSpPr>
          <p:cNvPr id="4" name="Espace réservé de la date 3"/>
          <p:cNvSpPr>
            <a:spLocks noGrp="1"/>
          </p:cNvSpPr>
          <p:nvPr>
            <p:ph type="dt" sz="half" idx="10"/>
          </p:nvPr>
        </p:nvSpPr>
        <p:spPr/>
        <p:txBody>
          <a:bodyPr/>
          <a:lstStyle/>
          <a:p>
            <a:fld id="{FD4B4D46-19D6-B742-A4BC-582F49E0A9AF}" type="datetimeFigureOut">
              <a:rPr lang="fr-FR" smtClean="0"/>
              <a:pPr/>
              <a:t>12/01/17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2" name="Titre vertical 1"/>
          <p:cNvSpPr>
            <a:spLocks noGrp="1"/>
          </p:cNvSpPr>
          <p:nvPr>
            <p:ph type="title" orient="vert"/>
          </p:nvPr>
        </p:nvSpPr>
        <p:spPr>
          <a:xfrm>
            <a:off x="7391400" y="304801"/>
            <a:ext cx="1447800" cy="5851525"/>
          </a:xfrm>
        </p:spPr>
        <p:txBody>
          <a:bodyPr vert="eaVert"/>
          <a:lstStyle/>
          <a:p>
            <a:r>
              <a:rPr kumimoji="0" lang="fr-CA" smtClean="0"/>
              <a:t>Cliquez et modifiez le titre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Espace réservé de la date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FD4B4D46-19D6-B742-A4BC-582F49E0A9AF}" type="datetimeFigureOut">
              <a:rPr lang="fr-FR" smtClean="0"/>
              <a:pPr/>
              <a:t>12/01/17</a:t>
            </a:fld>
            <a:endParaRPr lang="fr-FR"/>
          </a:p>
        </p:txBody>
      </p:sp>
      <p:sp>
        <p:nvSpPr>
          <p:cNvPr id="3" name="Espace réservé du pied de page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fr-FR"/>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Connecteur droit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Ellipse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Ellipse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Espace réservé du numéro de diapositive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D1C02463-F9D1-A44F-890A-51583BB63346}" type="slidenum">
              <a:rPr lang="fr-FR" smtClean="0"/>
              <a:pPr/>
              <a:t>‹#›</a:t>
            </a:fld>
            <a:endParaRPr lang="fr-FR"/>
          </a:p>
        </p:txBody>
      </p:sp>
      <p:sp>
        <p:nvSpPr>
          <p:cNvPr id="22" name="Espace réservé du titre 21"/>
          <p:cNvSpPr>
            <a:spLocks noGrp="1"/>
          </p:cNvSpPr>
          <p:nvPr>
            <p:ph type="title"/>
          </p:nvPr>
        </p:nvSpPr>
        <p:spPr>
          <a:xfrm>
            <a:off x="301752" y="228600"/>
            <a:ext cx="8534400" cy="758952"/>
          </a:xfrm>
          <a:prstGeom prst="rect">
            <a:avLst/>
          </a:prstGeom>
        </p:spPr>
        <p:txBody>
          <a:bodyPr vert="horz" anchor="b">
            <a:normAutofit/>
          </a:bodyPr>
          <a:lstStyle/>
          <a:p>
            <a:r>
              <a:rPr kumimoji="0" lang="fr-CA" smtClean="0"/>
              <a:t>Cliquez et modifiez le titre</a:t>
            </a:r>
            <a:endParaRPr kumimoji="0" lang="en-US"/>
          </a:p>
        </p:txBody>
      </p:sp>
      <p:sp>
        <p:nvSpPr>
          <p:cNvPr id="13" name="Espace réservé du texte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fr-CA" smtClean="0"/>
              <a:t>Cliquez pour modifier les styles du texte du masque</a:t>
            </a:r>
          </a:p>
          <a:p>
            <a:pPr lvl="1" eaLnBrk="1" latinLnBrk="0" hangingPunct="1"/>
            <a:r>
              <a:rPr kumimoji="0" lang="fr-CA" smtClean="0"/>
              <a:t>Deuxième niveau</a:t>
            </a:r>
          </a:p>
          <a:p>
            <a:pPr lvl="2" eaLnBrk="1" latinLnBrk="0" hangingPunct="1"/>
            <a:r>
              <a:rPr kumimoji="0" lang="fr-CA" smtClean="0"/>
              <a:t>Troisième niveau</a:t>
            </a:r>
          </a:p>
          <a:p>
            <a:pPr lvl="3" eaLnBrk="1" latinLnBrk="0" hangingPunct="1"/>
            <a:r>
              <a:rPr kumimoji="0" lang="fr-CA" smtClean="0"/>
              <a:t>Quatrième niveau</a:t>
            </a:r>
          </a:p>
          <a:p>
            <a:pPr lvl="4" eaLnBrk="1" latinLnBrk="0" hangingPunct="1"/>
            <a:r>
              <a:rPr kumimoji="0" lang="fr-CA" smtClean="0"/>
              <a:t>Cinquième niveau</a:t>
            </a:r>
            <a:endParaRPr kumimoji="0" lang="en-US"/>
          </a:p>
        </p:txBody>
      </p:sp>
    </p:spTree>
  </p:cSld>
  <p:clrMap bg1="lt1" tx1="dk1" bg2="lt2" tx2="dk2" accent1="accent1" accent2="accent2" accent3="accent3" accent4="accent4" accent5="accent5" accent6="accent6" hlink="hlink" folHlink="folHlink"/>
  <p:sldLayoutIdLst>
    <p:sldLayoutId r:id="rId1"/>
    <p:sldLayoutId r:id="rId2"/>
    <p:sldLayoutId r:id="rId3"/>
    <p:sldLayoutId r:id="rId4"/>
    <p:sldLayoutId r:id="rId5"/>
    <p:sldLayoutId r:id="rId6"/>
    <p:sldLayoutId r:id="rId7"/>
    <p:sldLayoutId r:id="rId8"/>
    <p:sldLayoutId r:id="rId9"/>
    <p:sldLayoutId r:id="rId10"/>
    <p:sldLayoutId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metamedias.blogspot.ca/1999/02/le-prix-de-la-lgitimit-des.html"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fr.wikipedia.org/wiki/Carl_Bernstein" TargetMode="External"/><Relationship Id="rId3" Type="http://schemas.openxmlformats.org/officeDocument/2006/relationships/hyperlink" Target="https://youtu.be/bE98eOmER40"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youtu.be/jrCfH5GNA7Q"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communicationorganisation.revues.org/1807%23text"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Sous-titre 2"/>
          <p:cNvSpPr>
            <a:spLocks noGrp="1"/>
          </p:cNvSpPr>
          <p:nvPr>
            <p:ph type="subTitle" idx="1"/>
          </p:nvPr>
        </p:nvSpPr>
        <p:spPr/>
        <p:txBody>
          <a:bodyPr/>
          <a:lstStyle/>
          <a:p>
            <a:r>
              <a:rPr lang="fr-FR" dirty="0" smtClean="0"/>
              <a:t>Semaine numéro 1</a:t>
            </a:r>
          </a:p>
          <a:p>
            <a:r>
              <a:rPr lang="fr-FR" dirty="0" smtClean="0"/>
              <a:t>Séance numéro 2</a:t>
            </a:r>
          </a:p>
          <a:p>
            <a:r>
              <a:rPr lang="fr-FR" dirty="0" smtClean="0"/>
              <a:t>Du 12 Janvier 2017.</a:t>
            </a:r>
            <a:endParaRPr lang="fr-FR" dirty="0"/>
          </a:p>
        </p:txBody>
      </p:sp>
      <p:sp>
        <p:nvSpPr>
          <p:cNvPr id="2" name="Titre 1"/>
          <p:cNvSpPr>
            <a:spLocks noGrp="1"/>
          </p:cNvSpPr>
          <p:nvPr>
            <p:ph type="ctrTitle"/>
          </p:nvPr>
        </p:nvSpPr>
        <p:spPr/>
        <p:txBody>
          <a:bodyPr/>
          <a:lstStyle/>
          <a:p>
            <a:r>
              <a:rPr lang="fr-FR" dirty="0" smtClean="0"/>
              <a:t>CMN 3505W Éthique des Médias.</a:t>
            </a:r>
            <a:endParaRPr lang="fr-FR" dirty="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sz="2800" dirty="0" smtClean="0"/>
              <a:t>Rappel de la séance passée : Comment faire pour bien faire ?</a:t>
            </a:r>
            <a:endParaRPr lang="fr-FR" sz="2800" dirty="0"/>
          </a:p>
        </p:txBody>
      </p:sp>
      <p:sp>
        <p:nvSpPr>
          <p:cNvPr id="3" name="Espace réservé du contenu 2"/>
          <p:cNvSpPr>
            <a:spLocks noGrp="1"/>
          </p:cNvSpPr>
          <p:nvPr>
            <p:ph sz="quarter" idx="1"/>
          </p:nvPr>
        </p:nvSpPr>
        <p:spPr/>
        <p:txBody>
          <a:bodyPr>
            <a:normAutofit fontScale="77500" lnSpcReduction="20000"/>
          </a:bodyPr>
          <a:lstStyle/>
          <a:p>
            <a:r>
              <a:rPr lang="fr-FR" dirty="0" smtClean="0"/>
              <a:t>La </a:t>
            </a:r>
            <a:r>
              <a:rPr lang="fr-FR" dirty="0"/>
              <a:t>morale doit de toute urgence se faire une place au</a:t>
            </a:r>
            <a:r>
              <a:rPr lang="fr-FR" dirty="0" smtClean="0"/>
              <a:t> cœur </a:t>
            </a:r>
            <a:r>
              <a:rPr lang="fr-FR" dirty="0"/>
              <a:t>de nos </a:t>
            </a:r>
            <a:r>
              <a:rPr lang="fr-FR" dirty="0" smtClean="0"/>
              <a:t>conduites et non venir comme pour rectifier un tir.</a:t>
            </a:r>
          </a:p>
          <a:p>
            <a:r>
              <a:rPr lang="fr-FR" dirty="0"/>
              <a:t>Elle doit être valorisée dans sa fonction de pilotage plutôt que de servir de mauvaise conscience ou de pompier après nos </a:t>
            </a:r>
            <a:r>
              <a:rPr lang="fr-FR" dirty="0" smtClean="0"/>
              <a:t>ratés.</a:t>
            </a:r>
          </a:p>
          <a:p>
            <a:r>
              <a:rPr lang="fr-FR" dirty="0" smtClean="0"/>
              <a:t>Pour se faire comprendre, l’éthique des médias essaie d’agiter </a:t>
            </a:r>
            <a:r>
              <a:rPr lang="fr-FR" dirty="0"/>
              <a:t>notre société plurielle</a:t>
            </a:r>
            <a:r>
              <a:rPr lang="fr-FR" dirty="0" smtClean="0"/>
              <a:t> et exige </a:t>
            </a:r>
            <a:r>
              <a:rPr lang="fr-FR" dirty="0"/>
              <a:t>lucidité, réflexion et courage</a:t>
            </a:r>
            <a:r>
              <a:rPr lang="fr-FR" dirty="0" smtClean="0"/>
              <a:t>.</a:t>
            </a:r>
          </a:p>
          <a:p>
            <a:r>
              <a:rPr lang="fr-FR" dirty="0" smtClean="0"/>
              <a:t>La </a:t>
            </a:r>
            <a:r>
              <a:rPr lang="fr-FR" dirty="0"/>
              <a:t>question éthique</a:t>
            </a:r>
            <a:r>
              <a:rPr lang="fr-FR" dirty="0" smtClean="0"/>
              <a:t> est comme terriblement </a:t>
            </a:r>
            <a:r>
              <a:rPr lang="fr-FR" dirty="0"/>
              <a:t>sous-</a:t>
            </a:r>
            <a:r>
              <a:rPr lang="fr-FR" dirty="0" smtClean="0"/>
              <a:t>développée dans la conduite de nos affaires. </a:t>
            </a:r>
          </a:p>
          <a:p>
            <a:r>
              <a:rPr lang="fr-FR" dirty="0" smtClean="0"/>
              <a:t>Ainsi, quelle </a:t>
            </a:r>
            <a:r>
              <a:rPr lang="fr-FR" dirty="0"/>
              <a:t>est la place de l’éthique dans la conduite de l’État ? de l’économie ? de l’information ?</a:t>
            </a:r>
            <a:r>
              <a:rPr lang="fr-FR" dirty="0" smtClean="0"/>
              <a:t> </a:t>
            </a:r>
          </a:p>
          <a:p>
            <a:r>
              <a:rPr lang="fr-FR" dirty="0" smtClean="0"/>
              <a:t>On a l’impression que chaque instance </a:t>
            </a:r>
            <a:r>
              <a:rPr lang="fr-FR" dirty="0"/>
              <a:t>touche un peu à la </a:t>
            </a:r>
            <a:r>
              <a:rPr lang="fr-FR" dirty="0" smtClean="0"/>
              <a:t>morale.</a:t>
            </a:r>
          </a:p>
          <a:p>
            <a:r>
              <a:rPr lang="fr-FR" dirty="0" smtClean="0"/>
              <a:t>Mais au cœur des médias que faire ?</a:t>
            </a:r>
          </a:p>
          <a:p>
            <a:r>
              <a:rPr lang="fr-FR" dirty="0" smtClean="0"/>
              <a:t>Poser la question c’est se demander le rôle qui revient aux media dans l’édification d’une société juste et équitable.    </a:t>
            </a:r>
            <a:endParaRPr lang="fr-FR"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Ordre du jour.</a:t>
            </a:r>
            <a:endParaRPr lang="fr-FR" dirty="0"/>
          </a:p>
        </p:txBody>
      </p:sp>
      <p:sp>
        <p:nvSpPr>
          <p:cNvPr id="3" name="Espace réservé du contenu 2"/>
          <p:cNvSpPr>
            <a:spLocks noGrp="1"/>
          </p:cNvSpPr>
          <p:nvPr>
            <p:ph sz="quarter" idx="1"/>
          </p:nvPr>
        </p:nvSpPr>
        <p:spPr/>
        <p:txBody>
          <a:bodyPr>
            <a:normAutofit fontScale="85000" lnSpcReduction="10000"/>
          </a:bodyPr>
          <a:lstStyle/>
          <a:p>
            <a:r>
              <a:rPr lang="fr-FR" b="1" dirty="0"/>
              <a:t>Jeudi 12 Janvier : Les medias comme 4è </a:t>
            </a:r>
            <a:r>
              <a:rPr lang="fr-FR" b="1" dirty="0" smtClean="0"/>
              <a:t>Pouvoir. </a:t>
            </a:r>
            <a:endParaRPr lang="fr-CA" dirty="0" smtClean="0"/>
          </a:p>
          <a:p>
            <a:pPr lvl="0"/>
            <a:r>
              <a:rPr lang="fr-FR" dirty="0"/>
              <a:t>Signature de l’entente d’évaluation.</a:t>
            </a:r>
            <a:endParaRPr lang="fr-CA" dirty="0" smtClean="0"/>
          </a:p>
          <a:p>
            <a:pPr lvl="0"/>
            <a:r>
              <a:rPr lang="fr-FR" dirty="0" smtClean="0"/>
              <a:t>Découvrir </a:t>
            </a:r>
            <a:r>
              <a:rPr lang="fr-FR" dirty="0"/>
              <a:t>l'importance du rôle démocratique du </a:t>
            </a:r>
            <a:r>
              <a:rPr lang="fr-FR" dirty="0" smtClean="0"/>
              <a:t>journalisme.</a:t>
            </a:r>
            <a:endParaRPr lang="fr-CA" dirty="0" smtClean="0"/>
          </a:p>
          <a:p>
            <a:pPr lvl="0"/>
            <a:r>
              <a:rPr lang="fr-FR" dirty="0"/>
              <a:t>Connaître les facteurs qui favorisent la légitimité sociale du </a:t>
            </a:r>
            <a:r>
              <a:rPr lang="fr-FR" dirty="0" smtClean="0"/>
              <a:t>journalisme.</a:t>
            </a:r>
            <a:endParaRPr lang="fr-CA" dirty="0" smtClean="0"/>
          </a:p>
          <a:p>
            <a:r>
              <a:rPr lang="fr-CA" b="1" dirty="0" smtClean="0"/>
              <a:t>Travaux à faire</a:t>
            </a:r>
            <a:r>
              <a:rPr lang="fr-CA" dirty="0" smtClean="0"/>
              <a:t>.</a:t>
            </a:r>
          </a:p>
          <a:p>
            <a:r>
              <a:rPr lang="fr-CA" dirty="0" smtClean="0"/>
              <a:t>Lire le texte de Marc François Bernier : </a:t>
            </a:r>
            <a:r>
              <a:rPr lang="fr-CA" dirty="0" smtClean="0">
                <a:hlinkClick r:id="rId2"/>
              </a:rPr>
              <a:t>http://metamedias.blogspot.ca/1999/02/le-prix-de-la-lgitimit-des.html</a:t>
            </a:r>
            <a:r>
              <a:rPr lang="fr-CA" dirty="0" smtClean="0"/>
              <a:t>   </a:t>
            </a:r>
          </a:p>
          <a:p>
            <a:r>
              <a:rPr dirty="0" smtClean="0"/>
              <a:t>Identifier </a:t>
            </a:r>
            <a:r>
              <a:rPr dirty="0"/>
              <a:t>une situation, un comportement professionnel ou un produit médiatique qui posent, selon vous, les problèmes éthiques. </a:t>
            </a:r>
            <a:endParaRPr dirty="0" smtClean="0"/>
          </a:p>
          <a:p>
            <a:endParaRPr lang="fr-FR"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pPr lvl="0"/>
            <a:r>
              <a:rPr lang="fr-FR" dirty="0" smtClean="0"/>
              <a:t>Signature de l’entente d’évaluation.</a:t>
            </a:r>
            <a:r>
              <a:rPr lang="fr-CA" dirty="0" smtClean="0"/>
              <a:t/>
            </a:r>
            <a:br>
              <a:rPr lang="fr-CA" dirty="0" smtClean="0"/>
            </a:br>
            <a:endParaRPr lang="fr-FR" dirty="0"/>
          </a:p>
        </p:txBody>
      </p:sp>
      <p:sp>
        <p:nvSpPr>
          <p:cNvPr id="3" name="Espace réservé du contenu 2"/>
          <p:cNvSpPr>
            <a:spLocks noGrp="1"/>
          </p:cNvSpPr>
          <p:nvPr>
            <p:ph sz="quarter" idx="1"/>
          </p:nvPr>
        </p:nvSpPr>
        <p:spPr/>
        <p:txBody>
          <a:bodyPr/>
          <a:lstStyle/>
          <a:p>
            <a:r>
              <a:rPr lang="fr-FR" dirty="0" smtClean="0"/>
              <a:t>Lire l’entente d’évaluation.</a:t>
            </a:r>
          </a:p>
          <a:p>
            <a:r>
              <a:rPr lang="fr-FR" dirty="0" smtClean="0"/>
              <a:t>Discussion au fur et à mesure de la lecture.</a:t>
            </a:r>
          </a:p>
          <a:p>
            <a:r>
              <a:rPr lang="fr-FR" dirty="0" smtClean="0"/>
              <a:t>Désigner deux représentant–</a:t>
            </a:r>
            <a:r>
              <a:rPr lang="fr-FR" dirty="0" err="1" smtClean="0"/>
              <a:t>e-s</a:t>
            </a:r>
            <a:r>
              <a:rPr lang="fr-FR" dirty="0" smtClean="0"/>
              <a:t> de la classe et les faire signer.</a:t>
            </a:r>
          </a:p>
          <a:p>
            <a:endParaRPr lang="fr-FR" dirty="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Autofit/>
          </a:bodyPr>
          <a:lstStyle/>
          <a:p>
            <a:r>
              <a:rPr lang="fr-FR" sz="2400" dirty="0" smtClean="0"/>
              <a:t>Quelle est l’importance du rôle du démocratique du journalisme ?</a:t>
            </a:r>
            <a:endParaRPr lang="fr-FR" sz="2400" dirty="0"/>
          </a:p>
        </p:txBody>
      </p:sp>
      <p:sp>
        <p:nvSpPr>
          <p:cNvPr id="3" name="Espace réservé du contenu 2"/>
          <p:cNvSpPr>
            <a:spLocks noGrp="1"/>
          </p:cNvSpPr>
          <p:nvPr>
            <p:ph sz="quarter" idx="1"/>
          </p:nvPr>
        </p:nvSpPr>
        <p:spPr/>
        <p:txBody>
          <a:bodyPr>
            <a:normAutofit fontScale="77500" lnSpcReduction="20000"/>
          </a:bodyPr>
          <a:lstStyle/>
          <a:p>
            <a:pPr algn="just"/>
            <a:r>
              <a:rPr lang="fr-FR" dirty="0" smtClean="0"/>
              <a:t>Découvrir l'importance du rôle démocratique du journalisme.</a:t>
            </a:r>
          </a:p>
          <a:p>
            <a:pPr algn="just"/>
            <a:r>
              <a:rPr lang="fr-FR" dirty="0" smtClean="0"/>
              <a:t>- On parle souvent de la presse et des media comme le 4è pouvoir de l’État.</a:t>
            </a:r>
          </a:p>
          <a:p>
            <a:pPr algn="just"/>
            <a:r>
              <a:rPr lang="fr-FR" dirty="0" smtClean="0"/>
              <a:t>Car, elle attaque, interroge et questionne tout et personne ne l'attaque. Mais oui : l’Éthique et l’opinion publique.</a:t>
            </a:r>
          </a:p>
          <a:p>
            <a:pPr algn="just"/>
            <a:r>
              <a:rPr lang="fr-FR" dirty="0" smtClean="0"/>
              <a:t>En effet, dans notre société moderne et surtout avec l’avènement des réseaux sociaux, apparaît un cinquième pouvoir, qui serait celui de l’opinion publique (qui se détacherait de la presse, malgré une influence de la presse sur la formation de l'opinion publique).</a:t>
            </a:r>
          </a:p>
          <a:p>
            <a:pPr algn="just"/>
            <a:r>
              <a:rPr lang="fr-FR" dirty="0" smtClean="0"/>
              <a:t>En effet, l'influence importante sur l’opinion des magnats de la presse aux États-Unis, concrétisa l'existence de ce quatrième pouvoir par rapport aux trois autres, institutionnels et définis dans presque toutes les  Constitutions des pays démocratiques : L’exécutif, le Judiciaire et le Législatif.</a:t>
            </a:r>
          </a:p>
          <a:p>
            <a:pPr algn="just"/>
            <a:r>
              <a:rPr lang="fr-FR" dirty="0" smtClean="0"/>
              <a:t> </a:t>
            </a: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Autofit/>
          </a:bodyPr>
          <a:lstStyle/>
          <a:p>
            <a:r>
              <a:rPr lang="fr-FR" sz="2400" dirty="0" smtClean="0"/>
              <a:t/>
            </a:r>
            <a:br>
              <a:rPr lang="fr-FR" sz="2400" dirty="0" smtClean="0"/>
            </a:br>
            <a:r>
              <a:rPr lang="fr-FR" sz="2400" dirty="0" smtClean="0"/>
              <a:t>Quelle est l’importance du rôle du démocratique du journalisme ?</a:t>
            </a:r>
            <a:endParaRPr lang="fr-FR" sz="2400" dirty="0"/>
          </a:p>
        </p:txBody>
      </p:sp>
      <p:sp>
        <p:nvSpPr>
          <p:cNvPr id="3" name="Espace réservé du contenu 2"/>
          <p:cNvSpPr>
            <a:spLocks noGrp="1"/>
          </p:cNvSpPr>
          <p:nvPr>
            <p:ph sz="quarter" idx="1"/>
          </p:nvPr>
        </p:nvSpPr>
        <p:spPr/>
        <p:txBody>
          <a:bodyPr>
            <a:normAutofit fontScale="62500" lnSpcReduction="20000"/>
          </a:bodyPr>
          <a:lstStyle/>
          <a:p>
            <a:pPr algn="just"/>
            <a:r>
              <a:rPr lang="fr-FR" dirty="0" smtClean="0"/>
              <a:t>- Ainsi, sans la presse, le journalisme et les medias, les autres pouvoirs peuvent toujours exagérer surtout en cas de gouvernement majoritaire.</a:t>
            </a:r>
          </a:p>
          <a:p>
            <a:pPr algn="just"/>
            <a:r>
              <a:rPr lang="fr-FR" dirty="0" smtClean="0"/>
              <a:t>Ex. Robert de Jouvenel « la république des camarades » dénonce la collusion qu’il y a entre les trois pouvoirs classiques. Mais ceux-ci peuvent également s’entendre avec la Presse et les Médias. Ainsi, apparaît l’importance du 5è pouvoir. : L’opinion publique, le sentiment public, l’apparence de justice, le concept d’acceptabilité sociale….etc.</a:t>
            </a:r>
          </a:p>
          <a:p>
            <a:pPr algn="just"/>
            <a:r>
              <a:rPr lang="fr-FR" dirty="0" smtClean="0"/>
              <a:t>Mais attention, il y a aussi le pouvoir financier… Vs le 5è pouvoir.</a:t>
            </a:r>
          </a:p>
          <a:p>
            <a:pPr algn="just"/>
            <a:r>
              <a:rPr lang="fr-FR" dirty="0" smtClean="0"/>
              <a:t>Lorsque la presse et les medias font leur travail, les autres pouvoirs savent qu’ils ont un contre pouvoir. </a:t>
            </a:r>
          </a:p>
          <a:p>
            <a:pPr algn="just"/>
            <a:r>
              <a:rPr lang="fr-FR" dirty="0" smtClean="0"/>
              <a:t>Ex.</a:t>
            </a:r>
            <a:r>
              <a:rPr lang="fr-FR" dirty="0" smtClean="0">
                <a:hlinkClick r:id="rId2"/>
              </a:rPr>
              <a:t> </a:t>
            </a:r>
            <a:r>
              <a:rPr lang="fr-FR" dirty="0" smtClean="0"/>
              <a:t>Cari Bernstein et Bob </a:t>
            </a:r>
            <a:r>
              <a:rPr lang="fr-FR" dirty="0" err="1" smtClean="0"/>
              <a:t>Woodwart</a:t>
            </a:r>
            <a:r>
              <a:rPr lang="fr-FR" dirty="0" smtClean="0"/>
              <a:t> (Journalisme de WP) en dénonçant le scandale de Watergate, ont contribué à la démission du président Richard Nixon en 1974.</a:t>
            </a:r>
          </a:p>
          <a:p>
            <a:pPr algn="just"/>
            <a:r>
              <a:rPr lang="fr-FR" dirty="0" smtClean="0"/>
              <a:t>la liberté de presse présume que le bien être de la société et des individus qui la composent ne peut que profiter de l'absence de contraintes et de censure, outre les «limites raisonnables» de la loi.</a:t>
            </a:r>
          </a:p>
          <a:p>
            <a:pPr algn="just"/>
            <a:endParaRPr lang="fr-FR" dirty="0" smtClean="0"/>
          </a:p>
          <a:p>
            <a:pPr algn="just"/>
            <a:r>
              <a:rPr lang="fr-FR" dirty="0" smtClean="0"/>
              <a:t>Voir la présentation de </a:t>
            </a:r>
            <a:r>
              <a:rPr lang="fr-FR" dirty="0" err="1" smtClean="0"/>
              <a:t>Tollof</a:t>
            </a:r>
            <a:r>
              <a:rPr lang="fr-FR" dirty="0" smtClean="0"/>
              <a:t> Nelson : </a:t>
            </a:r>
            <a:r>
              <a:rPr lang="fr-FR" dirty="0" smtClean="0">
                <a:hlinkClick r:id="rId3"/>
              </a:rPr>
              <a:t>https://youtu.be/bE98eOmER40</a:t>
            </a:r>
            <a:r>
              <a:rPr lang="fr-FR" dirty="0" smtClean="0"/>
              <a:t>        </a:t>
            </a:r>
            <a:endParaRPr lang="fr-FR" dirty="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pPr lvl="0"/>
            <a:r>
              <a:rPr lang="fr-FR" sz="2667" dirty="0" smtClean="0"/>
              <a:t>Connaître les facteurs qui favorisent la légitimité sociale du journalisme</a:t>
            </a:r>
            <a:r>
              <a:rPr lang="fr-FR" dirty="0" smtClean="0"/>
              <a:t>.</a:t>
            </a:r>
            <a:r>
              <a:rPr lang="fr-CA" dirty="0" smtClean="0"/>
              <a:t/>
            </a:r>
            <a:br>
              <a:rPr lang="fr-CA" dirty="0" smtClean="0"/>
            </a:br>
            <a:endParaRPr lang="fr-FR" dirty="0"/>
          </a:p>
        </p:txBody>
      </p:sp>
      <p:sp>
        <p:nvSpPr>
          <p:cNvPr id="3" name="Espace réservé du contenu 2"/>
          <p:cNvSpPr>
            <a:spLocks noGrp="1"/>
          </p:cNvSpPr>
          <p:nvPr>
            <p:ph sz="quarter" idx="1"/>
          </p:nvPr>
        </p:nvSpPr>
        <p:spPr/>
        <p:txBody>
          <a:bodyPr>
            <a:normAutofit fontScale="92500" lnSpcReduction="20000"/>
          </a:bodyPr>
          <a:lstStyle/>
          <a:p>
            <a:pPr algn="just"/>
            <a:r>
              <a:rPr lang="fr-FR" dirty="0" smtClean="0"/>
              <a:t>Les medias ont trois rôles sociaux : Informer, Éduquer et distraire. </a:t>
            </a:r>
          </a:p>
          <a:p>
            <a:pPr algn="just"/>
            <a:r>
              <a:rPr lang="fr-FR" dirty="0" smtClean="0"/>
              <a:t>Mais aussi ils ont des droits, des devoirs et des responsabilités vis à vis des publics. </a:t>
            </a:r>
          </a:p>
          <a:p>
            <a:pPr algn="just"/>
            <a:r>
              <a:rPr lang="fr-FR" dirty="0" smtClean="0"/>
              <a:t>De plus en plus après l’arrivée des medias sociaux, on parle souvent du journalisme social.</a:t>
            </a:r>
          </a:p>
          <a:p>
            <a:pPr algn="just"/>
            <a:r>
              <a:rPr lang="fr-FR" dirty="0" smtClean="0"/>
              <a:t>Toutefois, la responsabilité sociale d’informer des medias, souffre d’un défaut majeur : laissée à l’appréciation des journalistes, elle n’est ni prescrite ni construite et n’est donc opposable à personne.</a:t>
            </a:r>
          </a:p>
          <a:p>
            <a:pPr algn="just"/>
            <a:r>
              <a:rPr lang="fr-FR" dirty="0" smtClean="0"/>
              <a:t>Censé garantir la liberté d’informer, cet état de fait empêche en contrepartie d’assurer la qualité et le caractère responsable de l’information. </a:t>
            </a:r>
            <a:endParaRPr lang="fr-FR" dirty="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Autofit/>
          </a:bodyPr>
          <a:lstStyle/>
          <a:p>
            <a:r>
              <a:rPr lang="fr-FR" sz="2800" dirty="0" smtClean="0"/>
              <a:t>Connaître les facteurs qui favorisent la légitimité sociale du journalisme.</a:t>
            </a:r>
            <a:r>
              <a:rPr lang="fr-CA" sz="2800" dirty="0" smtClean="0"/>
              <a:t/>
            </a:r>
            <a:br>
              <a:rPr lang="fr-CA" sz="2800" dirty="0" smtClean="0"/>
            </a:br>
            <a:endParaRPr lang="fr-FR" sz="2800" dirty="0"/>
          </a:p>
        </p:txBody>
      </p:sp>
      <p:sp>
        <p:nvSpPr>
          <p:cNvPr id="3" name="Espace réservé du contenu 2"/>
          <p:cNvSpPr>
            <a:spLocks noGrp="1"/>
          </p:cNvSpPr>
          <p:nvPr>
            <p:ph sz="quarter" idx="1"/>
          </p:nvPr>
        </p:nvSpPr>
        <p:spPr/>
        <p:txBody>
          <a:bodyPr>
            <a:normAutofit/>
          </a:bodyPr>
          <a:lstStyle/>
          <a:p>
            <a:pPr algn="just"/>
            <a:r>
              <a:rPr lang="fr-FR" dirty="0" smtClean="0"/>
              <a:t>« Le droit du public à une information de qualité, complète, libre, indépendante et pluraliste, rappelé dans la Déclaration des droits de l’Homme et dans la Constitution française, guide le journaliste dans l’exercice de sa mission. Cette responsabilité vis-à-vis du citoyen prime sur toute autre ».</a:t>
            </a:r>
          </a:p>
          <a:p>
            <a:pPr algn="just"/>
            <a:r>
              <a:rPr lang="fr-FR" sz="900" i="1" dirty="0" smtClean="0"/>
              <a:t>Charte d’éthique professionnelle des journalistes, Syndicat national des journalistes français</a:t>
            </a:r>
          </a:p>
          <a:p>
            <a:pPr algn="just"/>
            <a:endParaRPr lang="fr-FR" sz="900" i="1" dirty="0" smtClean="0"/>
          </a:p>
          <a:p>
            <a:pPr algn="just"/>
            <a:endParaRPr lang="fr-FR" sz="900" i="1" dirty="0" smtClean="0"/>
          </a:p>
          <a:p>
            <a:pPr algn="just"/>
            <a:r>
              <a:rPr lang="fr-FR" sz="1600" dirty="0" smtClean="0"/>
              <a:t>Ainsi, se demande t-on : Le journaliste doit-il informer ou vendre ?</a:t>
            </a:r>
            <a:endParaRPr lang="fr-FR" sz="1600" dirty="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Autofit/>
          </a:bodyPr>
          <a:lstStyle/>
          <a:p>
            <a:r>
              <a:rPr lang="fr-FR" sz="2800" dirty="0" smtClean="0"/>
              <a:t>Connaître les facteurs qui favorisent la légitimité sociale du journalisme.</a:t>
            </a:r>
            <a:r>
              <a:rPr lang="fr-CA" sz="2800" dirty="0" smtClean="0"/>
              <a:t/>
            </a:r>
            <a:br>
              <a:rPr lang="fr-CA" sz="2800" dirty="0" smtClean="0"/>
            </a:br>
            <a:endParaRPr lang="fr-FR" sz="2800" dirty="0"/>
          </a:p>
        </p:txBody>
      </p:sp>
      <p:sp>
        <p:nvSpPr>
          <p:cNvPr id="3" name="Espace réservé du contenu 2"/>
          <p:cNvSpPr>
            <a:spLocks noGrp="1"/>
          </p:cNvSpPr>
          <p:nvPr>
            <p:ph sz="quarter" idx="1"/>
          </p:nvPr>
        </p:nvSpPr>
        <p:spPr/>
        <p:txBody>
          <a:bodyPr>
            <a:normAutofit fontScale="77500" lnSpcReduction="20000"/>
          </a:bodyPr>
          <a:lstStyle/>
          <a:p>
            <a:pPr algn="just"/>
            <a:r>
              <a:rPr lang="fr-FR" dirty="0" smtClean="0"/>
              <a:t>Le public juge le jugement des journalistes comme il juge l’arbitre d’un match de football. </a:t>
            </a:r>
          </a:p>
          <a:p>
            <a:pPr algn="just"/>
            <a:r>
              <a:rPr lang="fr-FR" dirty="0" smtClean="0"/>
              <a:t>Ex. Aujourd’hui, on parle de liberté d’expression mais aussi de jugement du public. </a:t>
            </a:r>
          </a:p>
          <a:p>
            <a:pPr algn="just"/>
            <a:r>
              <a:rPr lang="fr-FR" dirty="0" smtClean="0"/>
              <a:t>L’acceptabilité du rôle social de la presse conduit à l’aveu que le journaliste « n’a pas le choix » face aux desiderata du public, qui semble confondre voir (« il y a des caméras partout ») et savoir (« votre erreur, on va la juger »). </a:t>
            </a:r>
          </a:p>
          <a:p>
            <a:pPr algn="just"/>
            <a:endParaRPr lang="fr-FR" dirty="0" smtClean="0"/>
          </a:p>
          <a:p>
            <a:pPr algn="just"/>
            <a:r>
              <a:rPr lang="fr-FR" dirty="0" smtClean="0"/>
              <a:t>Et si l’erreur résultait d’un mauvais jugement du journaliste qui voit une faille là où il n’y en a pas, ou qui se trompe dans l’interprétation ? </a:t>
            </a:r>
          </a:p>
          <a:p>
            <a:pPr algn="just"/>
            <a:r>
              <a:rPr lang="fr-FR" dirty="0" smtClean="0"/>
              <a:t>La question n’est même pas posée, car le journaliste remet toute la responsabilité du choix au public et à la confrontation de celui-ci avec les caméras.</a:t>
            </a:r>
            <a:endParaRPr lang="fr-FR" dirty="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 cinquième pouvoir.</a:t>
            </a:r>
            <a:endParaRPr lang="fr-FR" dirty="0"/>
          </a:p>
        </p:txBody>
      </p:sp>
      <p:sp>
        <p:nvSpPr>
          <p:cNvPr id="3" name="Espace réservé du contenu 2"/>
          <p:cNvSpPr>
            <a:spLocks noGrp="1"/>
          </p:cNvSpPr>
          <p:nvPr>
            <p:ph sz="quarter" idx="1"/>
          </p:nvPr>
        </p:nvSpPr>
        <p:spPr/>
        <p:txBody>
          <a:bodyPr>
            <a:normAutofit fontScale="70000" lnSpcReduction="20000"/>
          </a:bodyPr>
          <a:lstStyle/>
          <a:p>
            <a:pPr algn="just"/>
            <a:r>
              <a:rPr lang="fr-FR" dirty="0" smtClean="0"/>
              <a:t>De plus en plus le public met en cause le jugement des professionnels des medias.</a:t>
            </a:r>
          </a:p>
          <a:p>
            <a:pPr algn="just"/>
            <a:r>
              <a:rPr lang="fr-FR" dirty="0" smtClean="0"/>
              <a:t>Le rôle et le jugement des « </a:t>
            </a:r>
            <a:r>
              <a:rPr lang="fr-FR" dirty="0" err="1" smtClean="0"/>
              <a:t>gate</a:t>
            </a:r>
            <a:r>
              <a:rPr lang="fr-FR" dirty="0" smtClean="0"/>
              <a:t> </a:t>
            </a:r>
            <a:r>
              <a:rPr lang="fr-FR" dirty="0" err="1" smtClean="0"/>
              <a:t>keeper</a:t>
            </a:r>
            <a:r>
              <a:rPr lang="fr-FR" dirty="0" smtClean="0"/>
              <a:t> » sont interrogées car les medias sociaux viennent montrer une autre face de la réalité.</a:t>
            </a:r>
          </a:p>
          <a:p>
            <a:pPr algn="just"/>
            <a:r>
              <a:rPr lang="fr-FR" dirty="0" smtClean="0"/>
              <a:t>Même dans les grandes démocraties le public aperçoit des traitements différents de l’information.</a:t>
            </a:r>
          </a:p>
          <a:p>
            <a:pPr algn="just"/>
            <a:r>
              <a:rPr lang="fr-FR" dirty="0" smtClean="0"/>
              <a:t>Désormais le 4è pouvoir est à son tour soumis au regard critique de l’opinion publique : c’est l’émergence du 5è pouvoir.</a:t>
            </a:r>
          </a:p>
          <a:p>
            <a:pPr algn="just"/>
            <a:r>
              <a:rPr lang="fr-FR" dirty="0" smtClean="0"/>
              <a:t>Les medias sociaux permettent aujourd’hui l’émergence de cette opinion publique.</a:t>
            </a:r>
          </a:p>
          <a:p>
            <a:pPr algn="just"/>
            <a:r>
              <a:rPr lang="fr-FR" dirty="0" smtClean="0"/>
              <a:t>La réalité devient comme un ensemble de cameras sur un terrain de football.</a:t>
            </a:r>
          </a:p>
          <a:p>
            <a:pPr algn="just"/>
            <a:r>
              <a:rPr lang="fr-FR" dirty="0" smtClean="0"/>
              <a:t>C’est la naissance d’une collaboration obligée du 4è et du 5è pouvoir. Sinon se sont les trois premiers qui font en bénéficier.</a:t>
            </a:r>
          </a:p>
          <a:p>
            <a:pPr algn="just"/>
            <a:r>
              <a:rPr lang="fr-FR" dirty="0" smtClean="0"/>
              <a:t>On parle « du journalisme des journalistes » et mieux encore d’un contrat social qui est la légitimation du journalisme. </a:t>
            </a:r>
            <a:endParaRPr lang="fr-FR" dirty="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 cinquième pouvoir.</a:t>
            </a:r>
            <a:endParaRPr lang="fr-FR" dirty="0"/>
          </a:p>
        </p:txBody>
      </p:sp>
      <p:sp>
        <p:nvSpPr>
          <p:cNvPr id="3" name="Espace réservé du contenu 2"/>
          <p:cNvSpPr>
            <a:spLocks noGrp="1"/>
          </p:cNvSpPr>
          <p:nvPr>
            <p:ph sz="quarter" idx="1"/>
          </p:nvPr>
        </p:nvSpPr>
        <p:spPr/>
        <p:txBody>
          <a:bodyPr>
            <a:normAutofit/>
          </a:bodyPr>
          <a:lstStyle/>
          <a:p>
            <a:pPr algn="just"/>
            <a:r>
              <a:rPr lang="fr-FR" sz="2800" dirty="0" smtClean="0"/>
              <a:t>Contrat social et représentativité</a:t>
            </a:r>
            <a:endParaRPr lang="fr-CA" sz="2800" dirty="0" smtClean="0"/>
          </a:p>
          <a:p>
            <a:pPr algn="just"/>
            <a:r>
              <a:rPr lang="fr-FR" sz="2800" dirty="0" smtClean="0"/>
              <a:t>Selon Marc François Bernier, la légitimité du journaliste tient son origine du sentiment des récepteurs qui voient en lui, un des leurs. Il reçoit ici sa légitimité.</a:t>
            </a:r>
          </a:p>
          <a:p>
            <a:pPr algn="just"/>
            <a:r>
              <a:rPr lang="fr-FR" sz="2800" dirty="0" smtClean="0"/>
              <a:t>Dominique </a:t>
            </a:r>
            <a:r>
              <a:rPr lang="fr-FR" sz="2800" dirty="0" err="1" smtClean="0"/>
              <a:t>Wolton</a:t>
            </a:r>
            <a:r>
              <a:rPr lang="fr-FR" sz="2800" dirty="0" smtClean="0"/>
              <a:t> rappelle «aux journalistes que leur seule légitimité, la seule conditions de leur liberté, c'est le public. C'est aussi leur seul capital»  </a:t>
            </a:r>
            <a:endParaRPr lang="fr-FR" sz="2800" dirty="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 cinquième pouvoir.</a:t>
            </a:r>
            <a:endParaRPr lang="fr-FR" dirty="0"/>
          </a:p>
        </p:txBody>
      </p:sp>
      <p:sp>
        <p:nvSpPr>
          <p:cNvPr id="3" name="Espace réservé du contenu 2"/>
          <p:cNvSpPr>
            <a:spLocks noGrp="1"/>
          </p:cNvSpPr>
          <p:nvPr>
            <p:ph sz="quarter" idx="1"/>
          </p:nvPr>
        </p:nvSpPr>
        <p:spPr/>
        <p:txBody>
          <a:bodyPr>
            <a:normAutofit/>
          </a:bodyPr>
          <a:lstStyle/>
          <a:p>
            <a:r>
              <a:rPr lang="fr-FR" sz="2000" dirty="0" smtClean="0"/>
              <a:t>Selon Marc François B. : la communauté offre aux journalistes un contrat social leurs déléguant le rôle de les représenter auprès des détenteurs de pouvoir, afin que ces derniers rendent des comptes relatifs à l'accomplissement des devoirs et des responsabilités conférés par cette communauté.</a:t>
            </a:r>
          </a:p>
          <a:p>
            <a:r>
              <a:rPr lang="fr-FR" sz="2000" dirty="0" smtClean="0"/>
              <a:t>« Cette conception veut que le journalisme soit une fonction sociale dont la visée fondamentale est de favoriser l'intérêt public, la démocratie et le respect des valeurs humaines de base par la diffusion d'informations vraies et importantes » M-F Bernier.</a:t>
            </a:r>
          </a:p>
          <a:p>
            <a:r>
              <a:rPr lang="fr-FR" sz="2000" dirty="0" err="1" smtClean="0"/>
              <a:t>Klaidman</a:t>
            </a:r>
            <a:r>
              <a:rPr lang="fr-FR" sz="2000" dirty="0" smtClean="0"/>
              <a:t> et Tom L. Beauchamp parlent d'un contrat implicite entre la presse et la société.</a:t>
            </a:r>
          </a:p>
          <a:p>
            <a:r>
              <a:rPr lang="fr-FR" sz="2000" dirty="0" smtClean="0"/>
              <a:t>Il y a des principes de droits d’accès à l’information qui offre des accès privilégiés aux journalistes car, ils sont représentants du peuple.   </a:t>
            </a:r>
            <a:r>
              <a:rPr lang="fr-CA" sz="2000" dirty="0" smtClean="0"/>
              <a:t>  </a:t>
            </a:r>
            <a:endParaRPr lang="fr-FR" sz="2000" dirty="0"/>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 cinquième pouvoir.</a:t>
            </a:r>
            <a:endParaRPr lang="fr-FR" dirty="0"/>
          </a:p>
        </p:txBody>
      </p:sp>
      <p:sp>
        <p:nvSpPr>
          <p:cNvPr id="3" name="Espace réservé du contenu 2"/>
          <p:cNvSpPr>
            <a:spLocks noGrp="1"/>
          </p:cNvSpPr>
          <p:nvPr>
            <p:ph sz="quarter" idx="1"/>
          </p:nvPr>
        </p:nvSpPr>
        <p:spPr/>
        <p:txBody>
          <a:bodyPr>
            <a:normAutofit fontScale="92500"/>
          </a:bodyPr>
          <a:lstStyle/>
          <a:p>
            <a:r>
              <a:rPr lang="fr-FR" dirty="0" smtClean="0"/>
              <a:t>Les journalistes ont donc des accès libres et ils sont libres par le principe de la liberté d’expression, mais ils ont aussi des contraintes qui proviennent de leur employeur, de leurs collègues de travail ou de leurs sources d'information. </a:t>
            </a:r>
          </a:p>
          <a:p>
            <a:r>
              <a:rPr lang="fr-FR" dirty="0" smtClean="0"/>
              <a:t>Attention : Avez vous remarquer dans le texte, les devoirs et responsabilités  morales des journalistes ? Lesquelles ? </a:t>
            </a:r>
          </a:p>
          <a:p>
            <a:r>
              <a:rPr lang="fr-FR" dirty="0" smtClean="0"/>
              <a:t>Compte rendu véridiques et complets….organisation de l’information pour en faire un événement…etc.</a:t>
            </a:r>
          </a:p>
          <a:p>
            <a:r>
              <a:rPr lang="fr-FR" dirty="0" smtClean="0"/>
              <a:t>Avez vous remarqué leur qualité : honnêteté, indépendance…etc. </a:t>
            </a:r>
            <a:r>
              <a:rPr lang="fr-CA" dirty="0" smtClean="0"/>
              <a:t> </a:t>
            </a:r>
            <a:r>
              <a:rPr lang="fr-FR" dirty="0" smtClean="0"/>
              <a:t> </a:t>
            </a:r>
            <a:endParaRPr lang="fr-FR" dirty="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sz="2400" dirty="0" smtClean="0"/>
              <a:t>Que dire de l'éthique et la déontologie ?</a:t>
            </a:r>
            <a:r>
              <a:rPr lang="fr-CA" sz="2400" dirty="0" smtClean="0"/>
              <a:t/>
            </a:r>
            <a:br>
              <a:rPr lang="fr-CA" sz="2400" dirty="0" smtClean="0"/>
            </a:br>
            <a:endParaRPr lang="fr-FR" sz="2400" dirty="0"/>
          </a:p>
        </p:txBody>
      </p:sp>
      <p:sp>
        <p:nvSpPr>
          <p:cNvPr id="3" name="Espace réservé du contenu 2"/>
          <p:cNvSpPr>
            <a:spLocks noGrp="1"/>
          </p:cNvSpPr>
          <p:nvPr>
            <p:ph sz="quarter" idx="1"/>
          </p:nvPr>
        </p:nvSpPr>
        <p:spPr/>
        <p:txBody>
          <a:bodyPr>
            <a:normAutofit fontScale="77500" lnSpcReduction="20000"/>
          </a:bodyPr>
          <a:lstStyle/>
          <a:p>
            <a:pPr algn="just"/>
            <a:r>
              <a:rPr lang="fr-FR" sz="3294" dirty="0" smtClean="0"/>
              <a:t>De part et d’autres il y a des risques à la liberté d’expression. Autant la liberté de la presse est menacée, autant elle peut constituer une menace.</a:t>
            </a:r>
          </a:p>
          <a:p>
            <a:pPr algn="just"/>
            <a:r>
              <a:rPr lang="fr-FR" sz="3294" dirty="0" smtClean="0"/>
              <a:t>Autant il y a des violence contre la presse autant, il y a des abus exercés par les professionnels de media.</a:t>
            </a:r>
          </a:p>
          <a:p>
            <a:pPr algn="just"/>
            <a:r>
              <a:rPr lang="fr-FR" sz="3294" dirty="0" smtClean="0"/>
              <a:t>C’est donc en se référant à l'éthique et à la déontologie qu'on doit évaluer la pertinence, et justifier le cas échéant, de s'ingérer dans la vie privée de personnalités publiques comme celle de citoyens dits ordinaires.</a:t>
            </a:r>
            <a:endParaRPr lang="fr-CA" sz="3294" dirty="0" smtClean="0"/>
          </a:p>
          <a:p>
            <a:pPr algn="just"/>
            <a:r>
              <a:rPr lang="fr-FR" dirty="0" smtClean="0"/>
              <a:t>Savez vous qu’il y a des crimes commis par des journalistes et des professionnels des medias ?    </a:t>
            </a:r>
            <a:endParaRPr lang="fr-FR" dirty="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 5è pouvoir..</a:t>
            </a:r>
            <a:endParaRPr lang="fr-FR" dirty="0"/>
          </a:p>
        </p:txBody>
      </p:sp>
      <p:sp>
        <p:nvSpPr>
          <p:cNvPr id="3" name="Espace réservé du contenu 2"/>
          <p:cNvSpPr>
            <a:spLocks noGrp="1"/>
          </p:cNvSpPr>
          <p:nvPr>
            <p:ph sz="quarter" idx="1"/>
          </p:nvPr>
        </p:nvSpPr>
        <p:spPr/>
        <p:txBody>
          <a:bodyPr>
            <a:normAutofit fontScale="92500" lnSpcReduction="10000"/>
          </a:bodyPr>
          <a:lstStyle/>
          <a:p>
            <a:pPr algn="just"/>
            <a:r>
              <a:rPr lang="fr-FR" sz="2400" dirty="0" smtClean="0"/>
              <a:t>La meilleure façon d'aider les journalistes à rester en contact avec leurs responsabilités sociales, professionnelles et déontologiques est sans doute de les soumettre eux aussi au principe d'imputabilité qui consiste simplement à leur demander de rendre des comptes, de répondre de leurs décisions et de leurs pratiques.</a:t>
            </a:r>
            <a:endParaRPr lang="fr-CA" sz="2400" dirty="0" smtClean="0"/>
          </a:p>
          <a:p>
            <a:pPr algn="just"/>
            <a:r>
              <a:rPr lang="fr-FR" sz="2400" dirty="0" smtClean="0"/>
              <a:t>En s'affirmant représentants du public, les journalistes ne peuvent se limiter à parcourir seulement la moitié du chemin qu'ils empruntent : </a:t>
            </a:r>
            <a:r>
              <a:rPr lang="fr-FR" sz="2595" dirty="0" smtClean="0"/>
              <a:t>Il faut qu’ils fassent leur travail jusqu’au bout.</a:t>
            </a:r>
          </a:p>
          <a:p>
            <a:pPr algn="just"/>
            <a:r>
              <a:rPr lang="fr-FR" sz="2595" dirty="0" smtClean="0"/>
              <a:t>Les citoyens doivent juger en connaissance de cause la qualité du travail et des comportements de ceux qui agissent à leur place et en leur nom.</a:t>
            </a:r>
            <a:r>
              <a:rPr lang="fr-CA" sz="2595" dirty="0" smtClean="0"/>
              <a:t>  </a:t>
            </a:r>
            <a:endParaRPr lang="fr-FR" sz="2595" dirty="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 5è pouvoir.</a:t>
            </a:r>
            <a:endParaRPr lang="fr-FR" dirty="0"/>
          </a:p>
        </p:txBody>
      </p:sp>
      <p:sp>
        <p:nvSpPr>
          <p:cNvPr id="3" name="Espace réservé du contenu 2"/>
          <p:cNvSpPr>
            <a:spLocks noGrp="1"/>
          </p:cNvSpPr>
          <p:nvPr>
            <p:ph sz="quarter" idx="1"/>
          </p:nvPr>
        </p:nvSpPr>
        <p:spPr/>
        <p:txBody>
          <a:bodyPr>
            <a:normAutofit fontScale="92500" lnSpcReduction="10000"/>
          </a:bodyPr>
          <a:lstStyle/>
          <a:p>
            <a:pPr algn="just"/>
            <a:r>
              <a:rPr lang="fr-FR" sz="2400" dirty="0" smtClean="0"/>
              <a:t>On a l’impression que le 4è pouvoir tend à échapper au 5è pouvoir « en échappant presque toujours au principe même d'imputabilité qu'ils invoquent haut et fort pour forcer les autres acteurs sociaux à faire preuve de transparence devant ce que certains nomment le tribunal de l'opinion publique, à défaut d'être un agora ». M-F Bernier.</a:t>
            </a:r>
          </a:p>
          <a:p>
            <a:pPr algn="just"/>
            <a:r>
              <a:rPr lang="fr-FR" sz="2400" dirty="0" smtClean="0"/>
              <a:t>Pour M-F Bernier, certains professionnels des medias pensent que les règles s’appliquent seulement aux élus, aux intermédiaires mais pas à eux.</a:t>
            </a:r>
          </a:p>
          <a:p>
            <a:pPr algn="just"/>
            <a:r>
              <a:rPr lang="fr-FR" sz="2400" dirty="0" smtClean="0"/>
              <a:t>Ex. </a:t>
            </a:r>
            <a:r>
              <a:rPr lang="fr-FR" sz="2400" dirty="0" smtClean="0">
                <a:hlinkClick r:id="rId2"/>
              </a:rPr>
              <a:t>https://youtu.be/jrCfH5GNA7Q</a:t>
            </a:r>
            <a:endParaRPr lang="fr-FR" sz="2400" dirty="0" smtClean="0"/>
          </a:p>
          <a:p>
            <a:pPr algn="just"/>
            <a:r>
              <a:rPr lang="fr-FR" sz="2400" dirty="0" smtClean="0"/>
              <a:t>Pour le public donc, l'auteur de la légitimation (le public) doit  surveiller les acteurs de la légitimation (les medias). </a:t>
            </a:r>
            <a:endParaRPr lang="fr-CA" sz="2400" dirty="0" smtClean="0"/>
          </a:p>
          <a:p>
            <a:pPr algn="just"/>
            <a:r>
              <a:rPr lang="fr-FR" sz="2400" dirty="0" smtClean="0"/>
              <a:t>    </a:t>
            </a:r>
            <a:r>
              <a:rPr lang="fr-CA" sz="2400" dirty="0" smtClean="0"/>
              <a:t> </a:t>
            </a:r>
            <a:r>
              <a:rPr lang="fr-FR" sz="2400" dirty="0" smtClean="0"/>
              <a:t> </a:t>
            </a:r>
            <a:endParaRPr lang="fr-FR" sz="2400" dirty="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Pour tout dire …</a:t>
            </a:r>
            <a:endParaRPr lang="fr-FR" dirty="0"/>
          </a:p>
        </p:txBody>
      </p:sp>
      <p:sp>
        <p:nvSpPr>
          <p:cNvPr id="3" name="Espace réservé du contenu 2"/>
          <p:cNvSpPr>
            <a:spLocks noGrp="1"/>
          </p:cNvSpPr>
          <p:nvPr>
            <p:ph sz="quarter" idx="1"/>
          </p:nvPr>
        </p:nvSpPr>
        <p:spPr/>
        <p:txBody>
          <a:bodyPr>
            <a:normAutofit fontScale="92500" lnSpcReduction="10000"/>
          </a:bodyPr>
          <a:lstStyle/>
          <a:p>
            <a:r>
              <a:rPr lang="fr-FR" dirty="0" smtClean="0"/>
              <a:t>Les journalistes doivent rendre des comptes au public concernant leurs pratiques, leurs attitudes, leurs décisions et les conséquences néfastes qu'elles ont pu avoir.</a:t>
            </a:r>
            <a:endParaRPr lang="fr-CA" dirty="0" smtClean="0"/>
          </a:p>
          <a:p>
            <a:r>
              <a:rPr lang="fr-FR" dirty="0" smtClean="0"/>
              <a:t>Cela commande le respect de normes déontologiques insistant sur son honnêteté intellectuelle, son intégrité, sa rigueur et son impartialité. </a:t>
            </a:r>
          </a:p>
          <a:p>
            <a:r>
              <a:rPr lang="fr-FR" dirty="0" smtClean="0"/>
              <a:t>Autrement, il aura peine à plaider l'utilité sociale de sa fonction.</a:t>
            </a:r>
          </a:p>
          <a:p>
            <a:r>
              <a:rPr lang="fr-FR" dirty="0" smtClean="0"/>
              <a:t>Il existe plusieurs façons de préserver la légitimité du journalisme. Lesquelles ? Et quels rapports avec l’Éthique et la communication ? </a:t>
            </a:r>
            <a:r>
              <a:rPr lang="fr-CA" dirty="0" smtClean="0"/>
              <a:t> </a:t>
            </a:r>
            <a:endParaRPr lang="fr-FR" dirty="0"/>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Pour la prochaine séance.</a:t>
            </a:r>
            <a:endParaRPr lang="fr-FR" dirty="0"/>
          </a:p>
        </p:txBody>
      </p:sp>
      <p:sp>
        <p:nvSpPr>
          <p:cNvPr id="3" name="Espace réservé du contenu 2"/>
          <p:cNvSpPr>
            <a:spLocks noGrp="1"/>
          </p:cNvSpPr>
          <p:nvPr>
            <p:ph sz="quarter" idx="1"/>
          </p:nvPr>
        </p:nvSpPr>
        <p:spPr/>
        <p:txBody>
          <a:bodyPr>
            <a:normAutofit/>
          </a:bodyPr>
          <a:lstStyle/>
          <a:p>
            <a:pPr algn="just"/>
            <a:r>
              <a:rPr lang="fr-FR" sz="2595" b="1" dirty="0" smtClean="0"/>
              <a:t>Lundi 16 Janvier : Terminologie et typologie</a:t>
            </a:r>
            <a:r>
              <a:rPr lang="fr-FR" dirty="0" smtClean="0"/>
              <a:t>.</a:t>
            </a:r>
            <a:endParaRPr lang="fr-CA" dirty="0" smtClean="0"/>
          </a:p>
          <a:p>
            <a:pPr algn="just"/>
            <a:r>
              <a:rPr lang="fr-FR" dirty="0" smtClean="0"/>
              <a:t>Éthique et communication : la recherche d'un lieu commun.</a:t>
            </a:r>
          </a:p>
          <a:p>
            <a:pPr algn="just"/>
            <a:r>
              <a:rPr lang="fr-FR" dirty="0" smtClean="0"/>
              <a:t>Travail à faire :</a:t>
            </a:r>
          </a:p>
          <a:p>
            <a:pPr algn="just"/>
            <a:r>
              <a:rPr lang="fr-FR" dirty="0" smtClean="0"/>
              <a:t>Lire le texte de Jean </a:t>
            </a:r>
            <a:r>
              <a:rPr lang="fr-FR" dirty="0" err="1" smtClean="0"/>
              <a:t>Devèze</a:t>
            </a:r>
            <a:r>
              <a:rPr lang="fr-FR" dirty="0" smtClean="0"/>
              <a:t> : Information et communication, vers une éthique commune. </a:t>
            </a:r>
            <a:r>
              <a:rPr lang="fr-FR" dirty="0" smtClean="0">
                <a:hlinkClick r:id="rId2"/>
              </a:rPr>
              <a:t>https://communicationorganisation.revues.org/1807#text</a:t>
            </a:r>
            <a:r>
              <a:rPr lang="fr-FR" dirty="0" smtClean="0"/>
              <a:t>   </a:t>
            </a:r>
            <a:r>
              <a:rPr lang="fr-CA" dirty="0" smtClean="0"/>
              <a:t> </a:t>
            </a:r>
            <a:endParaRPr lang="fr-FR"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image" Target="../media/image2.jpeg"/></Relationships>
</file>

<file path=ppt/theme/theme1.xml><?xml version="1.0" encoding="utf-8"?>
<a:theme xmlns:a="http://schemas.openxmlformats.org/drawingml/2006/main" name="Civique">
  <a:themeElements>
    <a:clrScheme name="Civique">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que">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que">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Civique.thmx</Template>
  <TotalTime>816</TotalTime>
  <Words>2014</Words>
  <Application>Microsoft Macintosh PowerPoint</Application>
  <PresentationFormat>Présentation à l'écran (4:3)</PresentationFormat>
  <Paragraphs>108</Paragraphs>
  <Slides>18</Slides>
  <Notes>0</Notes>
  <HiddenSlides>0</HiddenSlides>
  <MMClips>0</MMClips>
  <ScaleCrop>false</ScaleCrop>
  <HeadingPairs>
    <vt:vector size="4" baseType="variant">
      <vt:variant>
        <vt:lpstr>Modèle de conception</vt:lpstr>
      </vt:variant>
      <vt:variant>
        <vt:i4>1</vt:i4>
      </vt:variant>
      <vt:variant>
        <vt:lpstr>Titres des diapositives</vt:lpstr>
      </vt:variant>
      <vt:variant>
        <vt:i4>18</vt:i4>
      </vt:variant>
    </vt:vector>
  </HeadingPairs>
  <TitlesOfParts>
    <vt:vector size="19" baseType="lpstr">
      <vt:lpstr>Civique</vt:lpstr>
      <vt:lpstr>CMN 3505W Éthique des Médias.</vt:lpstr>
      <vt:lpstr>Rappel de la séance passée : Comment faire pour bien faire ?</vt:lpstr>
      <vt:lpstr>Ordre du jour.</vt:lpstr>
      <vt:lpstr>Signature de l’entente d’évaluation. </vt:lpstr>
      <vt:lpstr>Quelle est l’importance du rôle du démocratique du journalisme ?</vt:lpstr>
      <vt:lpstr> Quelle est l’importance du rôle du démocratique du journalisme ?</vt:lpstr>
      <vt:lpstr>Connaître les facteurs qui favorisent la légitimité sociale du journalisme. </vt:lpstr>
      <vt:lpstr>Connaître les facteurs qui favorisent la légitimité sociale du journalisme. </vt:lpstr>
      <vt:lpstr>Connaître les facteurs qui favorisent la légitimité sociale du journalisme. </vt:lpstr>
      <vt:lpstr>Le cinquième pouvoir.</vt:lpstr>
      <vt:lpstr>Le cinquième pouvoir.</vt:lpstr>
      <vt:lpstr>Le cinquième pouvoir.</vt:lpstr>
      <vt:lpstr>Le cinquième pouvoir.</vt:lpstr>
      <vt:lpstr>Que dire de l'éthique et la déontologie ? </vt:lpstr>
      <vt:lpstr>Le 5è pouvoir..</vt:lpstr>
      <vt:lpstr>Le 5è pouvoir.</vt:lpstr>
      <vt:lpstr>Pour tout dire …</vt:lpstr>
      <vt:lpstr>Pour la prochaine séance.</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Jean Clotaire BOCO</dc:creator>
  <cp:lastModifiedBy>Jean Clotaire BOCO</cp:lastModifiedBy>
  <cp:revision>52</cp:revision>
  <dcterms:created xsi:type="dcterms:W3CDTF">2017-01-12T08:03:34Z</dcterms:created>
  <dcterms:modified xsi:type="dcterms:W3CDTF">2017-01-12T08:03:53Z</dcterms:modified>
</cp:coreProperties>
</file>