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6A3731C5-7115-40F6-8F6C-8D611B961DE9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27584" y="908720"/>
            <a:ext cx="7543800" cy="1524000"/>
          </a:xfrm>
        </p:spPr>
        <p:txBody>
          <a:bodyPr/>
          <a:lstStyle/>
          <a:p>
            <a:r>
              <a:rPr lang="fr-FR" dirty="0" smtClean="0"/>
              <a:t>Corrigé examen 1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762000" y="4221088"/>
            <a:ext cx="6858000" cy="1493912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ECO </a:t>
            </a:r>
            <a:r>
              <a:rPr lang="fr-FR" dirty="0" smtClean="0"/>
              <a:t>1502B</a:t>
            </a:r>
            <a:endParaRPr lang="fr-FR" dirty="0" smtClean="0"/>
          </a:p>
          <a:p>
            <a:r>
              <a:rPr lang="fr-FR" dirty="0" smtClean="0"/>
              <a:t>Automne </a:t>
            </a:r>
            <a:r>
              <a:rPr lang="fr-FR" dirty="0" smtClean="0"/>
              <a:t>2015</a:t>
            </a:r>
            <a:endParaRPr lang="fr-FR" dirty="0" smtClean="0"/>
          </a:p>
          <a:p>
            <a:r>
              <a:rPr lang="fr-FR" dirty="0" smtClean="0"/>
              <a:t>Université d’Ottawa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6069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47242" y="4077072"/>
            <a:ext cx="8496944" cy="50405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1484784"/>
            <a:ext cx="79208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1) Julien vient de finir ses études et il recherche activement un emploi. Il a hâte de pouvoir travailler. Julien est considéré comme :</a:t>
            </a:r>
          </a:p>
          <a:p>
            <a:r>
              <a:rPr lang="fr-FR" sz="2800" dirty="0"/>
              <a:t>A. un actif.</a:t>
            </a:r>
          </a:p>
          <a:p>
            <a:r>
              <a:rPr lang="fr-FR" sz="2800" dirty="0"/>
              <a:t>B. un inactif.</a:t>
            </a:r>
          </a:p>
          <a:p>
            <a:r>
              <a:rPr lang="fr-FR" sz="2800" dirty="0"/>
              <a:t>C. un chômeur.</a:t>
            </a:r>
          </a:p>
          <a:p>
            <a:r>
              <a:rPr lang="fr-FR" sz="2800" dirty="0"/>
              <a:t>D. Les réponses A et C sont vraies.</a:t>
            </a:r>
          </a:p>
          <a:p>
            <a:r>
              <a:rPr lang="fr-FR" sz="2800" dirty="0"/>
              <a:t>E. Les réponses B et C sont vraies.</a:t>
            </a:r>
          </a:p>
        </p:txBody>
      </p:sp>
    </p:spTree>
    <p:extLst>
      <p:ext uri="{BB962C8B-B14F-4D97-AF65-F5344CB8AC3E}">
        <p14:creationId xmlns:p14="http://schemas.microsoft.com/office/powerpoint/2010/main" val="370769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1988840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1465905"/>
            <a:ext cx="79928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2) La courbe de Phillips montre que :</a:t>
            </a:r>
          </a:p>
          <a:p>
            <a:r>
              <a:rPr lang="fr-FR" sz="2800" dirty="0"/>
              <a:t>A. lorsque le taux de chômage augmente, le taux d’inflation diminue.</a:t>
            </a:r>
          </a:p>
          <a:p>
            <a:r>
              <a:rPr lang="fr-FR" sz="2800" dirty="0"/>
              <a:t>B. lorsque le taux de chômage diminue, le taux d’inflation diminue.</a:t>
            </a:r>
          </a:p>
          <a:p>
            <a:r>
              <a:rPr lang="fr-FR" sz="2800" dirty="0"/>
              <a:t>C. lorsque le taux de chômage augmente, le taux d’épargne diminue.</a:t>
            </a:r>
          </a:p>
          <a:p>
            <a:r>
              <a:rPr lang="fr-FR" sz="2800" dirty="0"/>
              <a:t>D. lorsque le taux de chômage diminue, le taux d’épargne diminue</a:t>
            </a:r>
            <a:r>
              <a:rPr lang="fr-FR" sz="2800" dirty="0" smtClean="0"/>
              <a:t>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44326" y="2492896"/>
            <a:ext cx="8496944" cy="396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611560" y="1556792"/>
            <a:ext cx="79208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3) A propos du circuit économique, parmi les affirmations suivantes, laquelle est fausse ?</a:t>
            </a:r>
          </a:p>
          <a:p>
            <a:r>
              <a:rPr lang="fr-FR" sz="2800" dirty="0"/>
              <a:t>A. Les entreprises offrent du travail aux salariés.</a:t>
            </a:r>
          </a:p>
          <a:p>
            <a:r>
              <a:rPr lang="fr-FR" sz="2800" dirty="0"/>
              <a:t>B. Les ménages offrent du capital aux entreprises.</a:t>
            </a:r>
          </a:p>
          <a:p>
            <a:r>
              <a:rPr lang="fr-FR" sz="2800" dirty="0"/>
              <a:t>C. Les revenus des entreprises proviennent du marché des biens et services.</a:t>
            </a:r>
          </a:p>
          <a:p>
            <a:r>
              <a:rPr lang="fr-FR" sz="2800" dirty="0"/>
              <a:t>D. Un ménage est une unité de consommation</a:t>
            </a:r>
            <a:r>
              <a:rPr lang="fr-FR" sz="2800" dirty="0" smtClean="0"/>
              <a:t>.</a:t>
            </a:r>
            <a:r>
              <a:rPr lang="fr-FR" sz="28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3202903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649134" y="1002301"/>
            <a:ext cx="784887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4) Dans le circuit économique, lequel de ces éléments ne transite pas par le marché des facteurs de production ?</a:t>
            </a:r>
          </a:p>
          <a:p>
            <a:r>
              <a:rPr lang="fr-FR" sz="2800" dirty="0"/>
              <a:t>A. Les profits versés aux actionnaires.</a:t>
            </a:r>
          </a:p>
          <a:p>
            <a:r>
              <a:rPr lang="fr-FR" sz="2800" dirty="0"/>
              <a:t>B. Le salaire versé par un employeur à son salarié.</a:t>
            </a:r>
          </a:p>
          <a:p>
            <a:r>
              <a:rPr lang="fr-FR" sz="2800" dirty="0"/>
              <a:t>C. Le paiement d’un repas pris par une famille dans un restaurant.</a:t>
            </a:r>
          </a:p>
          <a:p>
            <a:r>
              <a:rPr lang="fr-FR" sz="2800" dirty="0"/>
              <a:t>D. La location d’un immeuble par une entreprise.</a:t>
            </a:r>
          </a:p>
          <a:p>
            <a:r>
              <a:rPr lang="fr-FR" sz="2800" dirty="0"/>
              <a:t>E. Tous ces éléments transitent par le marché des facteurs de production.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5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67167" y="4005064"/>
            <a:ext cx="8496944" cy="50405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611560" y="1031225"/>
            <a:ext cx="79208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5) Si les autorités monétaires laissent entrer trop de monnaie dans le circuit économique, cela a pour conséquence :</a:t>
            </a:r>
          </a:p>
          <a:p>
            <a:r>
              <a:rPr lang="fr-FR" sz="2800" dirty="0"/>
              <a:t>A. Une croissance de la production et une augmentation du chômage</a:t>
            </a:r>
          </a:p>
          <a:p>
            <a:r>
              <a:rPr lang="fr-FR" sz="2800" dirty="0"/>
              <a:t>B. Une croissance de la production et une baisse du chômage.</a:t>
            </a:r>
          </a:p>
          <a:p>
            <a:r>
              <a:rPr lang="fr-FR" sz="2800" dirty="0"/>
              <a:t>C. Une augmentation de l’inflation.</a:t>
            </a:r>
          </a:p>
          <a:p>
            <a:r>
              <a:rPr lang="fr-FR" sz="2800" dirty="0"/>
              <a:t>D. Un ralentissement de l’activité économique</a:t>
            </a:r>
            <a:r>
              <a:rPr lang="fr-FR" sz="2800" dirty="0" smtClean="0"/>
              <a:t>.</a:t>
            </a:r>
            <a:r>
              <a:rPr lang="fr-FR" sz="28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6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72772" y="3573016"/>
            <a:ext cx="8496944" cy="50405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1016732"/>
            <a:ext cx="79928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/>
              <a:t>6) Si les autorités monétaires se donnent pour objectif d’atteindre 0% d’inflation, cela peut avoir comme conséquence :</a:t>
            </a:r>
          </a:p>
          <a:p>
            <a:r>
              <a:rPr lang="fr-FR" sz="3200" dirty="0"/>
              <a:t>A. une surchauffe de l’activité économique.</a:t>
            </a:r>
          </a:p>
          <a:p>
            <a:r>
              <a:rPr lang="fr-FR" sz="3200" dirty="0"/>
              <a:t>B. une trop forte création monétaire.</a:t>
            </a:r>
          </a:p>
          <a:p>
            <a:r>
              <a:rPr lang="fr-FR" sz="3200" dirty="0"/>
              <a:t>C. une augmentation du chômage.</a:t>
            </a:r>
          </a:p>
          <a:p>
            <a:r>
              <a:rPr lang="fr-FR" sz="3200" dirty="0"/>
              <a:t>D. une augmentation générale des prix.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7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832904"/>
            <a:ext cx="8496944" cy="59609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755576" y="1124744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/>
              <a:t>7) Au Canada, les autorités monétaires ont pour objectif un taux d’inflation de :</a:t>
            </a:r>
          </a:p>
          <a:p>
            <a:r>
              <a:rPr lang="fr-FR" sz="3600" dirty="0"/>
              <a:t>A. 0%.</a:t>
            </a:r>
          </a:p>
          <a:p>
            <a:r>
              <a:rPr lang="fr-FR" sz="3600" dirty="0"/>
              <a:t>B. 2%.</a:t>
            </a:r>
          </a:p>
          <a:p>
            <a:r>
              <a:rPr lang="fr-FR" sz="3600" dirty="0"/>
              <a:t>C. 3%.</a:t>
            </a:r>
          </a:p>
          <a:p>
            <a:r>
              <a:rPr lang="fr-FR" sz="3600" dirty="0"/>
              <a:t>D. 5%.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8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87524" y="4005064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1016732"/>
            <a:ext cx="79928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8) Selon la loi de l’offre et de la demande, le « prix d’équilibre » est atteint :</a:t>
            </a:r>
          </a:p>
          <a:p>
            <a:r>
              <a:rPr lang="fr-FR" sz="2400" dirty="0"/>
              <a:t>A. lorsque les quantités offertes sont supérieures aux quantités demandées, parce que cela encourage les entreprises à baisser leur prix.</a:t>
            </a:r>
          </a:p>
          <a:p>
            <a:r>
              <a:rPr lang="fr-FR" sz="2400" dirty="0"/>
              <a:t>B. lorsque les quantités offertes sont inférieures aux quantités demandées, parce que cela favorise les demandeurs qui voient les prix baisser.</a:t>
            </a:r>
          </a:p>
          <a:p>
            <a:r>
              <a:rPr lang="fr-FR" sz="2400" dirty="0"/>
              <a:t>C. lorsque les quantités offertes sont égales aux quantités demandées.</a:t>
            </a:r>
          </a:p>
          <a:p>
            <a:r>
              <a:rPr lang="fr-FR" sz="2400" dirty="0"/>
              <a:t>D.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9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1988840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1016732"/>
            <a:ext cx="79208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9) Sur un marché, lorsque le prix est en dessous du prix d’équilibre :</a:t>
            </a:r>
          </a:p>
          <a:p>
            <a:r>
              <a:rPr lang="fr-FR" sz="2800" dirty="0"/>
              <a:t>A. L’offre est inférieure à la demande et il y a une pénurie sur ce marché.</a:t>
            </a:r>
          </a:p>
          <a:p>
            <a:r>
              <a:rPr lang="fr-FR" sz="2800" dirty="0"/>
              <a:t>B. L’offre est inférieure à la demande et il y a des surplus sur ce marché.</a:t>
            </a:r>
          </a:p>
          <a:p>
            <a:r>
              <a:rPr lang="fr-FR" sz="2800" dirty="0"/>
              <a:t>C. L’offre est supérieure à la demande et il y a une pénurie sur ce marché.</a:t>
            </a:r>
          </a:p>
          <a:p>
            <a:r>
              <a:rPr lang="fr-FR" sz="2800" dirty="0"/>
              <a:t>D. L’offre est supérieure à la demande et il y a des surplus sur ce marché.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10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4365104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836712"/>
            <a:ext cx="79928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10) Parmi les actions suivantes laquelle est en conformité avec le respect des droits de propriété ?</a:t>
            </a:r>
          </a:p>
          <a:p>
            <a:r>
              <a:rPr lang="fr-FR" sz="2800" dirty="0"/>
              <a:t>A. L’utilisation d’une maison par son propriétaire.</a:t>
            </a:r>
          </a:p>
          <a:p>
            <a:r>
              <a:rPr lang="fr-FR" sz="2800" dirty="0"/>
              <a:t>B. La location d’une maison par son propriétaire.</a:t>
            </a:r>
          </a:p>
          <a:p>
            <a:r>
              <a:rPr lang="fr-FR" sz="2800" dirty="0"/>
              <a:t>C. La destruction d’une maison par son propriétaire qui n’en a plus l’usage.</a:t>
            </a:r>
          </a:p>
          <a:p>
            <a:r>
              <a:rPr lang="fr-FR" sz="2800" dirty="0"/>
              <a:t>D. Les actions A et B sont en conformité avec le respect des droits de propriétés.</a:t>
            </a:r>
          </a:p>
          <a:p>
            <a:r>
              <a:rPr lang="fr-FR" sz="2800" dirty="0"/>
              <a:t>E. Les actions A, B et C sont en conformité avec le respect des droits de propriété.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420888"/>
            <a:ext cx="8496944" cy="64807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889844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11) Parmi les définitions suivantes, laquelle correspond le mieux à la définition d’une externalité ?</a:t>
            </a:r>
          </a:p>
          <a:p>
            <a:r>
              <a:rPr lang="fr-FR" sz="2000" dirty="0"/>
              <a:t>A. Une externalité est un phénomène qui ne dépend pas du fonctionnement économique mais qui peut avoir des répercussions sur l’économie, par exemple un tremblement de terre.</a:t>
            </a:r>
          </a:p>
          <a:p>
            <a:r>
              <a:rPr lang="fr-FR" sz="2000" dirty="0"/>
              <a:t>B. Une externalité est la conséquence d’une activité économique sur des agents qui ne sont pas directement impliqués dans cette activité.</a:t>
            </a:r>
          </a:p>
          <a:p>
            <a:r>
              <a:rPr lang="fr-FR" sz="2000" dirty="0"/>
              <a:t>C. Une externalité est une activité économique réalisée entre un agent installé sur le territoire d’un pays et un agent installé dans un autre pays.</a:t>
            </a:r>
          </a:p>
          <a:p>
            <a:r>
              <a:rPr lang="fr-FR" sz="2000" dirty="0"/>
              <a:t>D. Une externalité est une activité illégale qui ne peut pas être comptabilisée dans le PIB.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12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348880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836712"/>
            <a:ext cx="79928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12) Parmi les activités suivantes, laquelle est peu susceptible d’engendrer une externalité négative ?</a:t>
            </a:r>
          </a:p>
          <a:p>
            <a:r>
              <a:rPr lang="fr-FR" sz="2400" dirty="0"/>
              <a:t>A. Une production industrielle conduisant à l’émission de gaz à effet de serre.</a:t>
            </a:r>
          </a:p>
          <a:p>
            <a:r>
              <a:rPr lang="fr-FR" sz="2400" dirty="0"/>
              <a:t>B. Le développement d’un programme d’éducation dans un pays en développement.</a:t>
            </a:r>
          </a:p>
          <a:p>
            <a:r>
              <a:rPr lang="fr-FR" sz="2400" dirty="0"/>
              <a:t>C. La construction d’un aéroport près d’une zone d’habitation.</a:t>
            </a:r>
          </a:p>
          <a:p>
            <a:r>
              <a:rPr lang="fr-FR" sz="2400" dirty="0"/>
              <a:t>D. Les activités A, B et C sont peu susceptibles de conduire à une externalité négative.</a:t>
            </a:r>
          </a:p>
          <a:p>
            <a:r>
              <a:rPr lang="fr-FR" sz="2400" dirty="0"/>
              <a:t>E. Les activités A, B et C sont susceptibles de conduire à une externalité négative.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13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15516" y="1988840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836712"/>
            <a:ext cx="79928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13) Les économistes considèrent que les êtres humains sont soumis à la rareté. Parmi les propositions suivantes, laquelle n’est pas en accord avec ce principe de rareté ?</a:t>
            </a:r>
          </a:p>
          <a:p>
            <a:r>
              <a:rPr lang="fr-FR" sz="2400" dirty="0"/>
              <a:t>A. Les marchés sont conduits à des situations de pénurie en raison de la loi de l’offre et de la demande.</a:t>
            </a:r>
          </a:p>
          <a:p>
            <a:r>
              <a:rPr lang="fr-FR" sz="2400" dirty="0"/>
              <a:t>B. Les êtres humains doivent travailler pour obtenir ce dont ils ont besoin.</a:t>
            </a:r>
          </a:p>
          <a:p>
            <a:r>
              <a:rPr lang="fr-FR" sz="2400" dirty="0"/>
              <a:t>C. La division du travail améliore l’efficacité d’une économie.</a:t>
            </a:r>
          </a:p>
          <a:p>
            <a:r>
              <a:rPr lang="fr-FR" sz="2400" dirty="0"/>
              <a:t>D. Les propositions A, B et C sont en accord avec le principe de rareté des économistes.</a:t>
            </a:r>
          </a:p>
          <a:p>
            <a:r>
              <a:rPr lang="fr-FR" sz="2400" dirty="0"/>
              <a:t>E. Les propositions A, B et C sont en désaccord avec le principe de rareté des économistes.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87524" y="3645024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764704"/>
            <a:ext cx="79928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14) Parmi les propositions suivantes, laquelle correspond le mieux au concept de « coût de renonciation » ?</a:t>
            </a:r>
          </a:p>
          <a:p>
            <a:r>
              <a:rPr lang="fr-FR" sz="2400" dirty="0"/>
              <a:t>A. Lorsque Vincent renonce à aller au cinéma, son coût de renonciation mesure la perte de satisfaction qu’il n’a pas obtenue en renonçant à aller au cinéma.</a:t>
            </a:r>
          </a:p>
          <a:p>
            <a:r>
              <a:rPr lang="fr-FR" sz="2400" dirty="0"/>
              <a:t>B. Le coût de renonciation pour un individu est l’ensemble des besoins non satisfaits de cet individu compte tenu de sa contrainte de budget.</a:t>
            </a:r>
          </a:p>
          <a:p>
            <a:r>
              <a:rPr lang="fr-FR" sz="2400" dirty="0"/>
              <a:t>C. Le coût de renonciation est ce à quoi il faut renoncer lorsqu’on mène une action.</a:t>
            </a:r>
          </a:p>
          <a:p>
            <a:r>
              <a:rPr lang="fr-FR" sz="2400" dirty="0"/>
              <a:t>D. Le coût de renonciation est un coût supporté par des tiers comme, par exemple, la pollution.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15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1988840"/>
            <a:ext cx="8496944" cy="46805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79208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/>
              <a:t>15) Parmi les situations suivantes, laquelle ne correspond pas à une défaillance de marché ?</a:t>
            </a:r>
          </a:p>
          <a:p>
            <a:r>
              <a:rPr lang="fr-FR" sz="3200" dirty="0"/>
              <a:t>A. Le fonctionnement du marché automobile.</a:t>
            </a:r>
          </a:p>
          <a:p>
            <a:r>
              <a:rPr lang="fr-FR" sz="3200" dirty="0"/>
              <a:t>B. La pollution d’une rivière qui est nettoyée par des bénévoles.</a:t>
            </a:r>
          </a:p>
          <a:p>
            <a:r>
              <a:rPr lang="fr-FR" sz="3200" dirty="0"/>
              <a:t>C. La diffusion d'une connaissance par internet.</a:t>
            </a:r>
          </a:p>
          <a:p>
            <a:r>
              <a:rPr lang="fr-FR" sz="3200" dirty="0"/>
              <a:t>D. Le réseau d’autoroutes dans un pays.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16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22354" y="3895143"/>
            <a:ext cx="8496944" cy="473317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73110" y="829030"/>
            <a:ext cx="781531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16) Parmi les actions suivantes, laquelle ne comporte pas d’arbitrage ?</a:t>
            </a:r>
          </a:p>
          <a:p>
            <a:r>
              <a:rPr lang="fr-FR" sz="2800" dirty="0"/>
              <a:t>A. Regarder un match de hockey à la télévision.</a:t>
            </a:r>
          </a:p>
          <a:p>
            <a:r>
              <a:rPr lang="fr-FR" sz="2800" dirty="0"/>
              <a:t>B. Acheter une livre de pommes.</a:t>
            </a:r>
          </a:p>
          <a:p>
            <a:r>
              <a:rPr lang="fr-FR" sz="2800" dirty="0"/>
              <a:t>C. Accepter un emploi.</a:t>
            </a:r>
          </a:p>
          <a:p>
            <a:r>
              <a:rPr lang="fr-FR" sz="2800" dirty="0"/>
              <a:t>D. Participer à une activité sportive pour amasser des fonds pour lutter contre une maladie.</a:t>
            </a:r>
          </a:p>
          <a:p>
            <a:r>
              <a:rPr lang="fr-FR" sz="2800" dirty="0"/>
              <a:t>E. Toutes ces actions comportent un arbitrage.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17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3959763"/>
            <a:ext cx="8496944" cy="396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9467877"/>
              </p:ext>
            </p:extLst>
          </p:nvPr>
        </p:nvGraphicFramePr>
        <p:xfrm>
          <a:off x="899592" y="764704"/>
          <a:ext cx="4752528" cy="15841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76264"/>
                <a:gridCol w="2376264"/>
              </a:tblGrid>
              <a:tr h="1056117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2800" dirty="0">
                          <a:solidFill>
                            <a:schemeClr val="tx1"/>
                          </a:solidFill>
                          <a:effectLst/>
                        </a:rPr>
                        <a:t>Viande</a:t>
                      </a:r>
                      <a:endParaRPr lang="fr-FR" sz="2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2800" dirty="0">
                          <a:solidFill>
                            <a:schemeClr val="tx1"/>
                          </a:solidFill>
                          <a:effectLst/>
                        </a:rPr>
                        <a:t>Voitures</a:t>
                      </a:r>
                      <a:endParaRPr lang="fr-FR" sz="2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2800">
                          <a:solidFill>
                            <a:schemeClr val="tx1"/>
                          </a:solidFill>
                          <a:effectLst/>
                        </a:rPr>
                        <a:t>100</a:t>
                      </a:r>
                      <a:endParaRPr lang="fr-FR" sz="28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2800" dirty="0">
                          <a:solidFill>
                            <a:schemeClr val="tx1"/>
                          </a:solidFill>
                          <a:effectLst/>
                        </a:rPr>
                        <a:t>25</a:t>
                      </a:r>
                      <a:endParaRPr lang="fr-FR" sz="2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51520" y="2420888"/>
            <a:ext cx="8496944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17)</a:t>
            </a:r>
            <a:r>
              <a:rPr kumimoji="0" lang="fr-CA" alt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Le pays de </a:t>
            </a:r>
            <a:r>
              <a:rPr kumimoji="0" lang="fr-CA" alt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Grabinoulor</a:t>
            </a:r>
            <a:r>
              <a:rPr kumimoji="0" lang="fr-CA" alt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produit deux biens. Le tableau donne le nombre d’unités par mois que peut produire un salarié.</a:t>
            </a:r>
            <a:endParaRPr kumimoji="0" lang="fr-FR" altLang="fr-F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CA" alt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Quel est le coût de renonciation de la production d’une unité de viande au </a:t>
            </a:r>
            <a:r>
              <a:rPr kumimoji="0" lang="fr-CA" alt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Grabinoulor</a:t>
            </a:r>
            <a:r>
              <a:rPr kumimoji="0" lang="fr-CA" alt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?</a:t>
            </a:r>
            <a:endParaRPr kumimoji="0" lang="fr-FR" altLang="fr-F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CA" altLang="fr-FR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A. ¼ de voiture.</a:t>
            </a:r>
            <a:endParaRPr kumimoji="0" lang="fr-FR" altLang="fr-FR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CA" alt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B. 4 voitures.</a:t>
            </a:r>
            <a:endParaRPr kumimoji="0" lang="fr-FR" altLang="fr-F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CA" alt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C. 25 voitures.</a:t>
            </a:r>
            <a:endParaRPr kumimoji="0" lang="fr-FR" altLang="fr-F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CA" alt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D. 75 voitures.</a:t>
            </a:r>
            <a:endParaRPr kumimoji="0" lang="fr-CA" altLang="fr-F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18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18568" y="2996952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82958" y="803066"/>
            <a:ext cx="804948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400" dirty="0"/>
              <a:t>18)</a:t>
            </a:r>
            <a:r>
              <a:rPr lang="fr-FR" sz="2400" dirty="0"/>
              <a:t> Le concept de « main invisible » d’Adam Smith signifie :</a:t>
            </a:r>
          </a:p>
          <a:p>
            <a:r>
              <a:rPr lang="fr-FR" sz="2400" dirty="0"/>
              <a:t>A. qu’il faut un planificateur pour qu’une économie puisse fonctionner de façon optimale.</a:t>
            </a:r>
          </a:p>
          <a:p>
            <a:r>
              <a:rPr lang="fr-FR" sz="2400" dirty="0"/>
              <a:t>B. que la bonne volonté et le sens de l’intérêt général des agents économiques font que les agents agissent toujours dans le but d’augmenter la richesse de tous.</a:t>
            </a:r>
          </a:p>
          <a:p>
            <a:r>
              <a:rPr lang="fr-FR" sz="2400" dirty="0"/>
              <a:t>C. que le mécanisme de fixation des prix sur les marchés conduit à la meilleure utilisation possible des ressources.</a:t>
            </a:r>
          </a:p>
          <a:p>
            <a:r>
              <a:rPr lang="fr-FR" sz="2400" dirty="0"/>
              <a:t>D. qu’il est impossible de comprendre comment les prix se fixent sur un marché parce que le phénomène est trop complexe.</a:t>
            </a:r>
          </a:p>
          <a:p>
            <a:r>
              <a:rPr lang="fr-FR" sz="2400" dirty="0"/>
              <a:t>E.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19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22053" y="3284984"/>
            <a:ext cx="8496944" cy="57606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836712"/>
            <a:ext cx="79208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/>
              <a:t>19) Sur le marché du travail, une augmentation des salaires dans un pays est une incitation :</a:t>
            </a:r>
          </a:p>
          <a:p>
            <a:r>
              <a:rPr lang="fr-FR" sz="3200" dirty="0"/>
              <a:t>A. à embaucher pour les entreprises.</a:t>
            </a:r>
          </a:p>
          <a:p>
            <a:r>
              <a:rPr lang="fr-FR" sz="3200" dirty="0"/>
              <a:t>B. à augmenter leurs temps de loisirs pour les salariés.</a:t>
            </a:r>
          </a:p>
          <a:p>
            <a:r>
              <a:rPr lang="fr-FR" sz="3200" dirty="0"/>
              <a:t>C. à travailler plus pour les salariés.</a:t>
            </a:r>
          </a:p>
          <a:p>
            <a:r>
              <a:rPr lang="fr-FR" sz="3200" dirty="0"/>
              <a:t>D. Les réponses A et B sont vraies.</a:t>
            </a:r>
          </a:p>
          <a:p>
            <a:r>
              <a:rPr lang="fr-FR" sz="3200" dirty="0"/>
              <a:t>E. Les réponses A et C sont vraies.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20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1844824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4472" y="877377"/>
            <a:ext cx="785395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20) Parmi les activités suivantes, laquelle ne correspond pas à un détour de production ?</a:t>
            </a:r>
          </a:p>
          <a:p>
            <a:r>
              <a:rPr lang="fr-FR" sz="2800" dirty="0"/>
              <a:t>A. Produire des pommes pour les vendre sur un marché.</a:t>
            </a:r>
          </a:p>
          <a:p>
            <a:r>
              <a:rPr lang="fr-FR" sz="2800" dirty="0"/>
              <a:t>B. Éduquer des enfants.</a:t>
            </a:r>
          </a:p>
          <a:p>
            <a:r>
              <a:rPr lang="fr-FR" sz="2800" dirty="0"/>
              <a:t>C. Fabriquer des machines qui seront utilisées par une entreprise.</a:t>
            </a:r>
          </a:p>
          <a:p>
            <a:r>
              <a:rPr lang="fr-FR" sz="2800" dirty="0"/>
              <a:t>D. Construire un pont.</a:t>
            </a:r>
          </a:p>
          <a:p>
            <a:r>
              <a:rPr lang="fr-FR" sz="2800" dirty="0"/>
              <a:t>E. Toutes ces activités sont des détours de production.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1844824"/>
            <a:ext cx="8496944" cy="108012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95836" y="861331"/>
            <a:ext cx="79645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/>
              <a:t>21) Parmi les énoncés suivants, lequel est un énoncé normatif ?</a:t>
            </a:r>
          </a:p>
          <a:p>
            <a:r>
              <a:rPr lang="fr-FR" sz="3200" dirty="0"/>
              <a:t>A. L’âge du départ à la retraite doit être reculé à l’âge de 67 ans.</a:t>
            </a:r>
          </a:p>
          <a:p>
            <a:r>
              <a:rPr lang="fr-FR" sz="3200" dirty="0"/>
              <a:t>B. L’inflation a pour origine une trop forte création monétaire.</a:t>
            </a:r>
          </a:p>
          <a:p>
            <a:r>
              <a:rPr lang="fr-FR" sz="3200" dirty="0"/>
              <a:t>C. Le chômage a baissé de 2% en un mois.</a:t>
            </a:r>
          </a:p>
          <a:p>
            <a:r>
              <a:rPr lang="fr-FR" sz="3200" dirty="0"/>
              <a:t>D. Les énoncés A, B et C sont normatifs.</a:t>
            </a:r>
          </a:p>
          <a:p>
            <a:r>
              <a:rPr lang="fr-FR" sz="3200" dirty="0"/>
              <a:t>E. Les énoncés A, B et C ne sont pas normatifs.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22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414793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548680"/>
            <a:ext cx="82809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22) Parmi les propositions suivantes, laquelle correspond à la pensée d'Adam Smith ?</a:t>
            </a:r>
          </a:p>
          <a:p>
            <a:r>
              <a:rPr lang="fr-FR" sz="2400" dirty="0"/>
              <a:t>A. L’action des gouvernements est nécessaire parce que, dans une économie de marché, si chacun agit en fonction de son intérêt individuel, le système économique ne sera pas efficient.</a:t>
            </a:r>
          </a:p>
          <a:p>
            <a:r>
              <a:rPr lang="fr-FR" sz="2400" dirty="0"/>
              <a:t>B. La division du travail permet une meilleure efficacité économique.</a:t>
            </a:r>
          </a:p>
          <a:p>
            <a:r>
              <a:rPr lang="fr-FR" sz="2400" dirty="0"/>
              <a:t>C. La division du travail est une mauvaise chose parce que les ouvriers finissent par ne plus être efficaces lorsqu'ils ont un travail trop parcellisé.</a:t>
            </a:r>
          </a:p>
          <a:p>
            <a:r>
              <a:rPr lang="fr-FR" sz="2400" dirty="0"/>
              <a:t>D. Les réponses A et B correspondent à la pensée d’Adam Smith</a:t>
            </a:r>
          </a:p>
          <a:p>
            <a:r>
              <a:rPr lang="fr-FR" sz="2400" dirty="0"/>
              <a:t>E. Les réponses A et C correspondent à la pensée d’Adam Smith.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23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908720"/>
            <a:ext cx="8496944" cy="72008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476672"/>
            <a:ext cx="8280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23) Un raisonnement sur le coût marginal de production est :</a:t>
            </a:r>
          </a:p>
          <a:p>
            <a:r>
              <a:rPr lang="fr-FR" sz="2400" dirty="0"/>
              <a:t>A. un raisonnement qui porte sur le coût de la dernière unité produite.</a:t>
            </a:r>
          </a:p>
          <a:p>
            <a:r>
              <a:rPr lang="fr-FR" sz="2400" dirty="0"/>
              <a:t>B. un raisonnement qui porte sur des coûts qui ont peu d’importance par rapport au coût principal de production.</a:t>
            </a:r>
          </a:p>
          <a:p>
            <a:r>
              <a:rPr lang="fr-FR" sz="2400" dirty="0"/>
              <a:t>C. un raisonnement qui porte sur le coût de fabrication de biens peu utilisés par les consommateurs.</a:t>
            </a:r>
          </a:p>
          <a:p>
            <a:r>
              <a:rPr lang="fr-FR" sz="2400" dirty="0"/>
              <a:t>D. un raisonnement qui porte sur le coût moyen de production.</a:t>
            </a:r>
          </a:p>
          <a:p>
            <a:r>
              <a:rPr lang="fr-FR" sz="2400" dirty="0"/>
              <a:t>E.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1700808"/>
            <a:ext cx="8496944" cy="64807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836712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24</a:t>
            </a:r>
            <a:r>
              <a:rPr lang="fr-CA" sz="2400" dirty="0"/>
              <a:t>) Sur un marché, une augmentation de la demande par un déplacement de la courbe de demande se traduit par :</a:t>
            </a:r>
            <a:endParaRPr lang="fr-FR" sz="2400" dirty="0"/>
          </a:p>
          <a:p>
            <a:r>
              <a:rPr lang="fr-CA" sz="2400" dirty="0"/>
              <a:t>A. une augmentation des prix et une augmentation des quantités vendues.</a:t>
            </a:r>
            <a:endParaRPr lang="fr-FR" sz="2400" dirty="0"/>
          </a:p>
          <a:p>
            <a:r>
              <a:rPr lang="fr-CA" sz="2400" dirty="0"/>
              <a:t>B. une augmentation des prix et une diminution des quantités vendues.</a:t>
            </a:r>
            <a:endParaRPr lang="fr-FR" sz="2400" dirty="0"/>
          </a:p>
          <a:p>
            <a:r>
              <a:rPr lang="fr-CA" sz="2400" dirty="0"/>
              <a:t>C. une diminution des prix et une augmentation des quantités vendues.</a:t>
            </a:r>
            <a:endParaRPr lang="fr-FR" sz="2400" dirty="0"/>
          </a:p>
          <a:p>
            <a:r>
              <a:rPr lang="fr-CA" sz="2400" dirty="0"/>
              <a:t>D. une diminution des prix et une diminution des quantités vendues.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25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191030" y="1772816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836712"/>
            <a:ext cx="81369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800" dirty="0"/>
              <a:t>25) Sur une courbe d’offre et de demande, une augmentation des prix entraîne :</a:t>
            </a:r>
            <a:endParaRPr lang="fr-FR" sz="2800" dirty="0"/>
          </a:p>
          <a:p>
            <a:r>
              <a:rPr lang="fr-CA" sz="2800" dirty="0"/>
              <a:t>A. une baisse de la demande et un déplacement sur la courbe de demande.</a:t>
            </a:r>
            <a:endParaRPr lang="fr-FR" sz="2800" dirty="0"/>
          </a:p>
          <a:p>
            <a:r>
              <a:rPr lang="fr-CA" sz="2800" dirty="0"/>
              <a:t>B. une baisse de l’offre et un déplacement sur la courbe d’offre.</a:t>
            </a:r>
            <a:endParaRPr lang="fr-FR" sz="2800" dirty="0"/>
          </a:p>
          <a:p>
            <a:r>
              <a:rPr lang="fr-CA" sz="2800" dirty="0"/>
              <a:t>C. une baisse de la demande et un déplacement de la courbe de demande vers la gauche.</a:t>
            </a:r>
            <a:endParaRPr lang="fr-FR" sz="2800" dirty="0"/>
          </a:p>
          <a:p>
            <a:r>
              <a:rPr lang="fr-CA" sz="2800" dirty="0"/>
              <a:t>D. une baisse de l’offre et un déplacement de la courbe d’offre vers la gauche.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26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15516" y="3068960"/>
            <a:ext cx="8496944" cy="64807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764704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26) Un déplacement de la courbe de demande vers la gauche et un déplacement de la courbe d’offre vers la droite entraînent :</a:t>
            </a:r>
          </a:p>
          <a:p>
            <a:r>
              <a:rPr lang="fr-FR" sz="2400" dirty="0"/>
              <a:t>A. une augmentation des prix et une augmentation des quantités échangées.</a:t>
            </a:r>
          </a:p>
          <a:p>
            <a:r>
              <a:rPr lang="fr-FR" sz="2400" dirty="0"/>
              <a:t>B. une augmentation des prix et un effet incertain sur les quantités échangées.</a:t>
            </a:r>
          </a:p>
          <a:p>
            <a:r>
              <a:rPr lang="fr-FR" sz="2400" dirty="0"/>
              <a:t>C. une baisse des prix et un effet incertain sur les quantités échangées.</a:t>
            </a:r>
          </a:p>
          <a:p>
            <a:r>
              <a:rPr lang="fr-FR" sz="2400" dirty="0"/>
              <a:t>D. une baisse des prix sans modifier les quantités échangées.</a:t>
            </a:r>
          </a:p>
          <a:p>
            <a:r>
              <a:rPr lang="fr-FR" sz="2400" dirty="0"/>
              <a:t>E.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27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2787" y="4077072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70078" y="754720"/>
            <a:ext cx="80623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27) Quelle est l’affirmation vraie ?</a:t>
            </a:r>
          </a:p>
          <a:p>
            <a:r>
              <a:rPr lang="fr-FR" sz="2400" dirty="0"/>
              <a:t>A. Les anticipations de l’évolution des prix dans le futur d’un bien entrainent un déplacement sur la courbe de demande de ce bien.</a:t>
            </a:r>
          </a:p>
          <a:p>
            <a:r>
              <a:rPr lang="fr-FR" sz="2400" dirty="0"/>
              <a:t>B. Une hausse des prix d’un bien entraîne un déplacement vers la droite de la courbe de demande de ce bien.</a:t>
            </a:r>
          </a:p>
          <a:p>
            <a:r>
              <a:rPr lang="fr-FR" sz="2400" dirty="0"/>
              <a:t>C. Une augmentation des revenus de la population consommatrice d’un bien entraîne un déplacement sur la courbe de demande de ce bien.</a:t>
            </a:r>
          </a:p>
          <a:p>
            <a:r>
              <a:rPr lang="fr-FR" sz="2400" dirty="0"/>
              <a:t>D. Une baisse des prix d’un bien entraîne un déplacement sur la courbe de demande de ce bien.</a:t>
            </a:r>
          </a:p>
          <a:p>
            <a:r>
              <a:rPr lang="fr-FR" sz="2400" dirty="0"/>
              <a:t>E.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28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4293096"/>
            <a:ext cx="8496944" cy="92109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57200" y="812983"/>
            <a:ext cx="80032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28) Parmi les éléments suivants lequel ne fait partie de la richesse d’un pays ?</a:t>
            </a:r>
          </a:p>
          <a:p>
            <a:r>
              <a:rPr lang="fr-FR" sz="2800" dirty="0"/>
              <a:t>A. La production réalisée dans le pays et qui a été consommée sur le territoire.</a:t>
            </a:r>
          </a:p>
          <a:p>
            <a:r>
              <a:rPr lang="fr-FR" sz="2800" dirty="0"/>
              <a:t>B. Une autoroute.</a:t>
            </a:r>
          </a:p>
          <a:p>
            <a:r>
              <a:rPr lang="fr-FR" sz="2800" dirty="0"/>
              <a:t>C. Une université.</a:t>
            </a:r>
          </a:p>
          <a:p>
            <a:r>
              <a:rPr lang="fr-FR" sz="2800" dirty="0"/>
              <a:t>D. La production réalisée dans le pays et qui a été exportée.</a:t>
            </a:r>
          </a:p>
          <a:p>
            <a:r>
              <a:rPr lang="fr-FR" sz="2800" dirty="0"/>
              <a:t>E. Tous ces éléments font partie de la richesse d’un pays.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29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3717032"/>
            <a:ext cx="8496944" cy="396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764704"/>
            <a:ext cx="80648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29) Dans une année, la comptabilité nationale a enregistré les données suivantes : taxes à la consommation 1 628$ ; consommation 12 607$ ; dépenses du gouvernement 4 255$ ; investissement 5 253$ ; provisions pour consommation de capital 735$ ; exportations 1 576$ ; importations 1 891$. Le PIB de ce pays s’élève à :</a:t>
            </a:r>
          </a:p>
          <a:p>
            <a:r>
              <a:rPr lang="fr-FR" sz="2400" dirty="0"/>
              <a:t>A. 24 164$</a:t>
            </a:r>
          </a:p>
          <a:p>
            <a:r>
              <a:rPr lang="fr-FR" sz="2400" dirty="0"/>
              <a:t>B. 22 535$.</a:t>
            </a:r>
          </a:p>
          <a:p>
            <a:r>
              <a:rPr lang="fr-FR" sz="2400" dirty="0"/>
              <a:t>C. 21 800$.</a:t>
            </a:r>
          </a:p>
          <a:p>
            <a:r>
              <a:rPr lang="fr-FR" sz="2400" dirty="0"/>
              <a:t>D. 21 065$.</a:t>
            </a:r>
          </a:p>
          <a:p>
            <a:r>
              <a:rPr lang="fr-FR" sz="2400" dirty="0"/>
              <a:t>E. 20 172$.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30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23528" y="3861048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764704"/>
            <a:ext cx="79208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30) </a:t>
            </a:r>
            <a:r>
              <a:rPr lang="fr-CA" sz="2800" dirty="0"/>
              <a:t>Parmi les équations suivantes, laquelle correspond le mieux à la définition du PIB?</a:t>
            </a:r>
            <a:endParaRPr lang="fr-FR" sz="2800" dirty="0"/>
          </a:p>
          <a:p>
            <a:r>
              <a:rPr lang="fr-CA" sz="2800" dirty="0"/>
              <a:t>A. PIB = Somme de la totalité des biens produits sur le territoire.</a:t>
            </a:r>
            <a:endParaRPr lang="fr-FR" sz="2800" dirty="0"/>
          </a:p>
          <a:p>
            <a:r>
              <a:rPr lang="fr-CA" sz="2800" dirty="0"/>
              <a:t>B.  PIB =  RNB – importations.</a:t>
            </a:r>
            <a:endParaRPr lang="fr-FR" sz="2800" dirty="0"/>
          </a:p>
          <a:p>
            <a:r>
              <a:rPr lang="fr-CA" sz="2800" dirty="0"/>
              <a:t>C. PIB = valeur de la production réalisée sur les territoires moins les taxes à la consommation.</a:t>
            </a:r>
            <a:endParaRPr lang="fr-FR" sz="2800" dirty="0"/>
          </a:p>
          <a:p>
            <a:r>
              <a:rPr lang="fr-CA" sz="2800" dirty="0"/>
              <a:t>D. PIB = valeur de la production réalisée sur le territoire y compris les taxes à la consommation.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87524" y="2263033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764704"/>
            <a:ext cx="8136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31) Parmi les éléments suivants, lequel est comptabilisé dans le PIB du Canada ?</a:t>
            </a:r>
          </a:p>
          <a:p>
            <a:r>
              <a:rPr lang="fr-FR" sz="2400" dirty="0"/>
              <a:t>A. La tonte de la pelouse par l’occupant d’une maison à Vancouver.</a:t>
            </a:r>
          </a:p>
          <a:p>
            <a:r>
              <a:rPr lang="fr-FR" sz="2400" dirty="0"/>
              <a:t>B. Les services de police offerts par la GRC (Gendarmerie Royale du Canada).</a:t>
            </a:r>
          </a:p>
          <a:p>
            <a:r>
              <a:rPr lang="fr-FR" sz="2400" dirty="0"/>
              <a:t>C. Les activités de bricolage réalisées par un propriétaire dans sa maison à Montréal.</a:t>
            </a:r>
          </a:p>
          <a:p>
            <a:r>
              <a:rPr lang="fr-FR" sz="2400" dirty="0"/>
              <a:t>D. Le nettoyage d’une rivière polluée par un groupe de bénévoles en Gaspésie.</a:t>
            </a:r>
          </a:p>
          <a:p>
            <a:r>
              <a:rPr lang="fr-FR" sz="2400" dirty="0"/>
              <a:t>E. Aucun de ces éléments n’est comptabilisé dans le PIB du Canada.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924944"/>
            <a:ext cx="8496944" cy="151510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654396"/>
            <a:ext cx="80648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32) </a:t>
            </a:r>
            <a:r>
              <a:rPr lang="fr-CA" sz="2400" dirty="0"/>
              <a:t>Le RNB du Canada est :</a:t>
            </a:r>
            <a:endParaRPr lang="fr-FR" sz="2400" dirty="0"/>
          </a:p>
          <a:p>
            <a:r>
              <a:rPr lang="fr-CA" sz="2400" dirty="0"/>
              <a:t>A. le PIB plus les exportations.</a:t>
            </a:r>
            <a:endParaRPr lang="fr-FR" sz="2400" dirty="0"/>
          </a:p>
          <a:p>
            <a:r>
              <a:rPr lang="fr-CA" sz="2400" dirty="0"/>
              <a:t>B. le PIB moins les importations.</a:t>
            </a:r>
            <a:endParaRPr lang="fr-FR" sz="2400" dirty="0"/>
          </a:p>
          <a:p>
            <a:r>
              <a:rPr lang="fr-CA" sz="2400" dirty="0"/>
              <a:t>C. le PIB moins les taxes gouvernementales.</a:t>
            </a:r>
            <a:endParaRPr lang="fr-FR" sz="2400" dirty="0"/>
          </a:p>
          <a:p>
            <a:r>
              <a:rPr lang="fr-CA" sz="2400" dirty="0"/>
              <a:t>D. le PIB plus les revenus perçus par les résidents canadiens grâce à des activités hors du territoire canadien.</a:t>
            </a:r>
            <a:endParaRPr lang="fr-FR" sz="2400" dirty="0"/>
          </a:p>
          <a:p>
            <a:r>
              <a:rPr lang="fr-CA" sz="2400" dirty="0"/>
              <a:t>E. le PIB plus les revenus perçus par les résidents canadiens grâce à des activités hors du territoire et moins les revenus perçus par des non-résidents canadiens grâce à des activités réalisées sur le territoire canadien.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132856"/>
            <a:ext cx="8496944" cy="436963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44320" y="800104"/>
            <a:ext cx="81601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33) Le RNB par habitant :</a:t>
            </a:r>
          </a:p>
          <a:p>
            <a:r>
              <a:rPr lang="fr-FR" sz="2800" dirty="0"/>
              <a:t>A. est un bon moyen de mesurer les écarts de richesse à l’intérieur d’un pays.</a:t>
            </a:r>
          </a:p>
          <a:p>
            <a:r>
              <a:rPr lang="fr-FR" sz="2800" dirty="0"/>
              <a:t>B. est assez un bon indicateur de la richesse d’un pays.</a:t>
            </a:r>
          </a:p>
          <a:p>
            <a:r>
              <a:rPr lang="fr-FR" sz="2800" dirty="0"/>
              <a:t>C. est toujours plus important que le PIB par habitant.</a:t>
            </a:r>
          </a:p>
          <a:p>
            <a:r>
              <a:rPr lang="fr-FR" sz="2800" dirty="0"/>
              <a:t>D. est inutile parce que la richesse produite n’a aucun rapport avec la qualité de vie.</a:t>
            </a:r>
          </a:p>
          <a:p>
            <a:r>
              <a:rPr lang="fr-FR" sz="2800" dirty="0"/>
              <a:t>E.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874098"/>
            <a:ext cx="8496944" cy="48289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4474" y="858162"/>
            <a:ext cx="799796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/>
              <a:t>34) Quel est l’indicateur qui vous semble le mieux approprié pour mesurer le capital humain d’un pays ?</a:t>
            </a:r>
          </a:p>
          <a:p>
            <a:r>
              <a:rPr lang="fr-FR" sz="3200" dirty="0"/>
              <a:t>A. Le PIB/habitant.</a:t>
            </a:r>
          </a:p>
          <a:p>
            <a:r>
              <a:rPr lang="fr-FR" sz="3200" dirty="0"/>
              <a:t>B. L’IDH.</a:t>
            </a:r>
          </a:p>
          <a:p>
            <a:r>
              <a:rPr lang="fr-FR" sz="3200" dirty="0"/>
              <a:t>C. Le taux d’épargne des ménages.</a:t>
            </a:r>
          </a:p>
          <a:p>
            <a:r>
              <a:rPr lang="fr-FR" sz="3200" dirty="0"/>
              <a:t>D. Le RNB.</a:t>
            </a:r>
          </a:p>
          <a:p>
            <a:r>
              <a:rPr lang="fr-FR" sz="3200" dirty="0"/>
              <a:t>E. Le taux d’inflation.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45</TotalTime>
  <Words>149</Words>
  <Application>Microsoft Office PowerPoint</Application>
  <PresentationFormat>Affichage à l'écran (4:3)</PresentationFormat>
  <Paragraphs>233</Paragraphs>
  <Slides>35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NewsPrint</vt:lpstr>
      <vt:lpstr>Corrigé examen 1</vt:lpstr>
      <vt:lpstr>Question 1 </vt:lpstr>
      <vt:lpstr>Question 2 </vt:lpstr>
      <vt:lpstr>Question 3 </vt:lpstr>
      <vt:lpstr>Question 4 </vt:lpstr>
      <vt:lpstr>Question 5 </vt:lpstr>
      <vt:lpstr>Question 6 </vt:lpstr>
      <vt:lpstr>Question 7 </vt:lpstr>
      <vt:lpstr>Question 8 </vt:lpstr>
      <vt:lpstr>Question 9 </vt:lpstr>
      <vt:lpstr>Question 10 </vt:lpstr>
      <vt:lpstr>Question 11 </vt:lpstr>
      <vt:lpstr>Question 12 </vt:lpstr>
      <vt:lpstr>Question 13 </vt:lpstr>
      <vt:lpstr>Question 14 </vt:lpstr>
      <vt:lpstr>Question 15 </vt:lpstr>
      <vt:lpstr>Question 16 </vt:lpstr>
      <vt:lpstr>Question 17 </vt:lpstr>
      <vt:lpstr>Question 18 </vt:lpstr>
      <vt:lpstr>Question 19 </vt:lpstr>
      <vt:lpstr>Question 20 </vt:lpstr>
      <vt:lpstr>Question 21 </vt:lpstr>
      <vt:lpstr>Question 22 </vt:lpstr>
      <vt:lpstr>Question 23 </vt:lpstr>
      <vt:lpstr>Question 24 </vt:lpstr>
      <vt:lpstr>Question 25 </vt:lpstr>
      <vt:lpstr>Question 26 </vt:lpstr>
      <vt:lpstr>Question 27 </vt:lpstr>
      <vt:lpstr>Question 28 </vt:lpstr>
      <vt:lpstr>Question 29 </vt:lpstr>
      <vt:lpstr>Question 30 </vt:lpstr>
      <vt:lpstr>Question 31 </vt:lpstr>
      <vt:lpstr>Question 32</vt:lpstr>
      <vt:lpstr>Question 33</vt:lpstr>
      <vt:lpstr>Question 34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Corrigé examen 1</dc:title>
  <dc:creator>EMIN</dc:creator>
  <cp:lastModifiedBy>EMIN</cp:lastModifiedBy>
  <cp:revision>11</cp:revision>
  <dcterms:created xsi:type="dcterms:W3CDTF">2014-10-20T14:36:28Z</dcterms:created>
  <dcterms:modified xsi:type="dcterms:W3CDTF">2015-10-07T14:43:21Z</dcterms:modified>
</cp:coreProperties>
</file>