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70" r:id="rId3"/>
    <p:sldId id="318" r:id="rId4"/>
    <p:sldId id="304" r:id="rId5"/>
    <p:sldId id="316" r:id="rId6"/>
    <p:sldId id="321" r:id="rId7"/>
    <p:sldId id="322" r:id="rId8"/>
    <p:sldId id="336" r:id="rId9"/>
    <p:sldId id="323" r:id="rId10"/>
    <p:sldId id="330" r:id="rId11"/>
    <p:sldId id="324" r:id="rId12"/>
    <p:sldId id="326" r:id="rId13"/>
    <p:sldId id="327" r:id="rId14"/>
    <p:sldId id="331" r:id="rId15"/>
    <p:sldId id="332" r:id="rId16"/>
    <p:sldId id="333" r:id="rId17"/>
    <p:sldId id="334" r:id="rId18"/>
    <p:sldId id="335" r:id="rId19"/>
    <p:sldId id="328" r:id="rId20"/>
    <p:sldId id="337" r:id="rId21"/>
    <p:sldId id="338" r:id="rId22"/>
    <p:sldId id="341" r:id="rId23"/>
    <p:sldId id="355" r:id="rId24"/>
    <p:sldId id="339" r:id="rId25"/>
    <p:sldId id="311" r:id="rId26"/>
    <p:sldId id="340" r:id="rId27"/>
    <p:sldId id="342" r:id="rId28"/>
    <p:sldId id="343" r:id="rId29"/>
    <p:sldId id="344" r:id="rId30"/>
    <p:sldId id="345" r:id="rId31"/>
    <p:sldId id="346" r:id="rId32"/>
    <p:sldId id="350" r:id="rId33"/>
    <p:sldId id="347" r:id="rId34"/>
    <p:sldId id="352" r:id="rId35"/>
    <p:sldId id="348" r:id="rId36"/>
    <p:sldId id="353" r:id="rId37"/>
    <p:sldId id="354" r:id="rId38"/>
    <p:sldId id="356" r:id="rId39"/>
    <p:sldId id="349" r:id="rId40"/>
    <p:sldId id="357" r:id="rId41"/>
    <p:sldId id="358" r:id="rId42"/>
    <p:sldId id="360" r:id="rId43"/>
    <p:sldId id="359" r:id="rId44"/>
    <p:sldId id="361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6FCEAA8-7BBE-420A-A8B8-8984C31E8003}">
          <p14:sldIdLst>
            <p14:sldId id="289"/>
            <p14:sldId id="270"/>
            <p14:sldId id="318"/>
            <p14:sldId id="304"/>
            <p14:sldId id="316"/>
            <p14:sldId id="321"/>
            <p14:sldId id="322"/>
            <p14:sldId id="336"/>
            <p14:sldId id="323"/>
            <p14:sldId id="330"/>
            <p14:sldId id="324"/>
            <p14:sldId id="326"/>
            <p14:sldId id="327"/>
            <p14:sldId id="331"/>
            <p14:sldId id="332"/>
            <p14:sldId id="333"/>
            <p14:sldId id="334"/>
            <p14:sldId id="335"/>
            <p14:sldId id="328"/>
            <p14:sldId id="337"/>
            <p14:sldId id="338"/>
          </p14:sldIdLst>
        </p14:section>
        <p14:section name="Untitled Section" id="{4356ACFC-3E6B-42A4-884E-DA9058A5F096}">
          <p14:sldIdLst>
            <p14:sldId id="341"/>
            <p14:sldId id="355"/>
            <p14:sldId id="339"/>
            <p14:sldId id="311"/>
            <p14:sldId id="340"/>
            <p14:sldId id="342"/>
            <p14:sldId id="343"/>
            <p14:sldId id="344"/>
            <p14:sldId id="345"/>
            <p14:sldId id="346"/>
            <p14:sldId id="350"/>
            <p14:sldId id="347"/>
            <p14:sldId id="352"/>
            <p14:sldId id="348"/>
            <p14:sldId id="353"/>
            <p14:sldId id="354"/>
            <p14:sldId id="356"/>
            <p14:sldId id="349"/>
            <p14:sldId id="357"/>
            <p14:sldId id="358"/>
            <p14:sldId id="360"/>
            <p14:sldId id="359"/>
            <p14:sldId id="36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8" autoAdjust="0"/>
    <p:restoredTop sz="94660"/>
  </p:normalViewPr>
  <p:slideViewPr>
    <p:cSldViewPr snapToGrid="0">
      <p:cViewPr varScale="1">
        <p:scale>
          <a:sx n="88" d="100"/>
          <a:sy n="88" d="100"/>
        </p:scale>
        <p:origin x="40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5308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7617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9699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0738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2435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6909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9747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8813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2973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4025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D384-8563-40BF-A90B-CA94A7DFDDE1}" type="datetimeFigureOut">
              <a:rPr lang="en-CA" smtClean="0"/>
              <a:t>2019-09-13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7031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6D384-8563-40BF-A90B-CA94A7DFDDE1}" type="datetimeFigureOut">
              <a:rPr lang="en-CA" smtClean="0"/>
              <a:t>2019-09-13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EA7A09-5AD7-4514-BC6B-F5E274BAB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7748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canada.ca/fr/agence-revenu/services/impot/renseignements-techniques/impot-revenu/folios-impot-revenu/serie-5-impot-international-residence/folio-1-residence/folio-impot-revenu-s5-f1-c1-determination-statut-resident-particulier.html#p1.10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canada.ca/content/dam/cra-arc/formspubs/pbg/rc66/rc66-19f.pdf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89811" y="2267448"/>
            <a:ext cx="9413966" cy="32624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ADM3745</a:t>
            </a:r>
          </a:p>
          <a:p>
            <a:pPr algn="ctr"/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Fiscalité I</a:t>
            </a:r>
          </a:p>
          <a:p>
            <a:pPr algn="ctr"/>
            <a:endParaRPr lang="en-US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CA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Cours</a:t>
            </a: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sz="4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78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02180" y="1998248"/>
            <a:ext cx="9789227" cy="424731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Ordre du </a:t>
            </a:r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jour</a:t>
            </a:r>
          </a:p>
          <a:p>
            <a:pPr algn="ctr"/>
            <a:endParaRPr lang="fr-CA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Assujettissement </a:t>
            </a:r>
            <a:r>
              <a:rPr lang="fr-CA" sz="3000" b="1" dirty="0">
                <a:latin typeface="Arial" panose="020B0604020202020204" pitchFamily="34" charset="0"/>
                <a:cs typeface="Arial" panose="020B0604020202020204" pitchFamily="34" charset="0"/>
              </a:rPr>
              <a:t>à l’impôt</a:t>
            </a:r>
          </a:p>
          <a:p>
            <a:pPr marL="742950" indent="-742950" algn="ctr">
              <a:buAutoNum type="arabicPeriod"/>
            </a:pPr>
            <a:endParaRPr lang="fr-CA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>
              <a:buAutoNum type="alphaUcParenR"/>
            </a:pPr>
            <a:r>
              <a:rPr lang="fr-CA" sz="3000" dirty="0">
                <a:latin typeface="Arial" panose="020B0604020202020204" pitchFamily="34" charset="0"/>
                <a:cs typeface="Arial" panose="020B0604020202020204" pitchFamily="34" charset="0"/>
              </a:rPr>
              <a:t>Règles de base</a:t>
            </a:r>
          </a:p>
          <a:p>
            <a:pPr marL="742950" indent="-742950">
              <a:buAutoNum type="alphaUcParenR"/>
            </a:pPr>
            <a:r>
              <a:rPr lang="fr-CA" sz="3000" dirty="0">
                <a:latin typeface="Arial" panose="020B0604020202020204" pitchFamily="34" charset="0"/>
                <a:cs typeface="Arial" panose="020B0604020202020204" pitchFamily="34" charset="0"/>
              </a:rPr>
              <a:t>Non-résidents</a:t>
            </a:r>
          </a:p>
          <a:p>
            <a:pPr marL="742950" indent="-742950">
              <a:buAutoNum type="alphaUcParenR"/>
            </a:pPr>
            <a:r>
              <a:rPr lang="fr-CA" sz="3000" dirty="0">
                <a:latin typeface="Arial" panose="020B0604020202020204" pitchFamily="34" charset="0"/>
                <a:cs typeface="Arial" panose="020B0604020202020204" pitchFamily="34" charset="0"/>
              </a:rPr>
              <a:t>Personnes exemptes d’impôt</a:t>
            </a:r>
          </a:p>
          <a:p>
            <a:pPr marL="742950" indent="-742950">
              <a:buAutoNum type="alphaUcParenR"/>
            </a:pPr>
            <a:r>
              <a:rPr lang="fr-CA" sz="3000" dirty="0">
                <a:latin typeface="Arial" panose="020B0604020202020204" pitchFamily="34" charset="0"/>
                <a:cs typeface="Arial" panose="020B0604020202020204" pitchFamily="34" charset="0"/>
              </a:rPr>
              <a:t>Calcul du revenu</a:t>
            </a:r>
          </a:p>
          <a:p>
            <a:pPr marL="742950" indent="-742950">
              <a:buAutoNum type="alphaUcParenR"/>
            </a:pPr>
            <a:r>
              <a:rPr lang="fr-CA" sz="3000" dirty="0">
                <a:latin typeface="Arial" panose="020B0604020202020204" pitchFamily="34" charset="0"/>
                <a:cs typeface="Arial" panose="020B0604020202020204" pitchFamily="34" charset="0"/>
              </a:rPr>
              <a:t>Sommes exclues du revenu</a:t>
            </a:r>
          </a:p>
        </p:txBody>
      </p:sp>
    </p:spTree>
    <p:extLst>
      <p:ext uri="{BB962C8B-B14F-4D97-AF65-F5344CB8AC3E}">
        <p14:creationId xmlns:p14="http://schemas.microsoft.com/office/powerpoint/2010/main" val="199548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3514879"/>
            <a:ext cx="957942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A) Règles de base</a:t>
            </a:r>
            <a:endParaRPr lang="fr-CA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61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1626359"/>
            <a:ext cx="9579427" cy="49552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Article de base : Qui et quoi imposer?</a:t>
            </a:r>
            <a:endParaRPr lang="fr-CA" sz="2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2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2(1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) Un impôt sur le revenu doit être payé, ainsi qu’il est prévu par la présente loi, pour chaque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année d’imposition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, sur le revenu imposable de toute </a:t>
            </a:r>
            <a:r>
              <a:rPr lang="fr-FR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personne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 résidant au Canada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à un moment donné au cours de l’année</a:t>
            </a:r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fr-FR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2(2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) Le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revenu imposable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d’un contribuable pour une année d’imposition est son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revenu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pour l’année plus les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ajouts prévus à la section C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et moins les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déductions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 qui y sont permises.</a:t>
            </a:r>
          </a:p>
          <a:p>
            <a:pPr algn="r"/>
            <a:endParaRPr lang="fr-CA" sz="15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fr-CA" sz="1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Loi de l’impôt sur le revenu</a:t>
            </a:r>
            <a:r>
              <a:rPr lang="fr-CA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, L.R.C. (1985), ch. 1 (5</a:t>
            </a:r>
            <a:r>
              <a:rPr lang="fr-CA" sz="15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fr-CA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 suppl.)</a:t>
            </a:r>
            <a:endParaRPr lang="fr-CA" sz="15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49234" y="2534194"/>
            <a:ext cx="10371909" cy="3492137"/>
          </a:xfrm>
          <a:prstGeom prst="rect">
            <a:avLst/>
          </a:prstGeom>
          <a:noFill/>
          <a:ln w="381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3214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58538" y="1712959"/>
            <a:ext cx="9797936" cy="507831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FR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Définition de personne</a:t>
            </a:r>
          </a:p>
          <a:p>
            <a:pPr algn="ctr"/>
            <a:endParaRPr lang="fr-FR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248(1) Les définitions qui suivent s’appliquent à la présente loi.</a:t>
            </a:r>
          </a:p>
          <a:p>
            <a:endParaRPr lang="fr-FR" sz="15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600" i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fr-FR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ersonne </a:t>
            </a:r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 Sont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comprises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 parmi les personnes tant les </a:t>
            </a:r>
            <a:r>
              <a:rPr lang="fr-FR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sociétés</a:t>
            </a:r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[…],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ainsi que les héritiers, liquidateurs de succession, exécuteurs testamentaires, administrateurs ou autres représentants légaux d’une </a:t>
            </a:r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personne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[…].</a:t>
            </a:r>
          </a:p>
          <a:p>
            <a:endParaRPr lang="fr-FR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particulier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: Personne autre qu’une société.</a:t>
            </a:r>
          </a:p>
          <a:p>
            <a:endParaRPr lang="fr-FR" sz="15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société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 </a:t>
            </a:r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: Sauf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dans l’expression </a:t>
            </a:r>
            <a:r>
              <a:rPr lang="fr-FR" sz="2600" i="1" dirty="0">
                <a:latin typeface="Arial" panose="020B0604020202020204" pitchFamily="34" charset="0"/>
                <a:cs typeface="Arial" panose="020B0604020202020204" pitchFamily="34" charset="0"/>
              </a:rPr>
              <a:t>société de personnes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, s’entend d’une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personne morale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, y compris une compagnie</a:t>
            </a:r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fr-CA" sz="15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fr-CA" sz="1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Loi de l’impôt sur le revenu</a:t>
            </a:r>
            <a:r>
              <a:rPr lang="fr-CA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, L.R.C. (1985), ch. 1 (5</a:t>
            </a:r>
            <a:r>
              <a:rPr lang="fr-CA" sz="15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fr-CA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 suppl.)</a:t>
            </a:r>
            <a:endParaRPr lang="fr-CA" sz="15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12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1626359"/>
            <a:ext cx="9579427" cy="49552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Article de base : Qui et quoi imposer?</a:t>
            </a:r>
          </a:p>
          <a:p>
            <a:pPr algn="ctr"/>
            <a:endParaRPr lang="fr-CA" sz="2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2(1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) Un impôt sur le revenu doit être payé, ainsi qu’il est prévu par la présente loi, pour chaque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année d’imposition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, sur le revenu imposable de toute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personne </a:t>
            </a:r>
            <a:r>
              <a:rPr lang="fr-FR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résidant au Canada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à un moment donné au cours de l’année</a:t>
            </a:r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fr-FR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2(2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) Le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revenu imposable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d’un contribuable pour une année d’imposition est son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revenu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pour l’année plus les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ajouts prévus à la section C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et moins les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déductions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 qui y sont permises.</a:t>
            </a:r>
          </a:p>
          <a:p>
            <a:pPr algn="r"/>
            <a:endParaRPr lang="fr-CA" sz="15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fr-CA" sz="1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Loi de l’impôt sur le revenu</a:t>
            </a:r>
            <a:r>
              <a:rPr lang="fr-CA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, L.R.C. (1985), ch. 1 (5</a:t>
            </a:r>
            <a:r>
              <a:rPr lang="fr-CA" sz="15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fr-CA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 suppl.)</a:t>
            </a:r>
            <a:endParaRPr lang="fr-CA" sz="15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49234" y="2534194"/>
            <a:ext cx="10371909" cy="3492137"/>
          </a:xfrm>
          <a:prstGeom prst="rect">
            <a:avLst/>
          </a:prstGeom>
          <a:noFill/>
          <a:ln w="381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3162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1795640"/>
            <a:ext cx="9579427" cy="46166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Résidence</a:t>
            </a:r>
          </a:p>
          <a:p>
            <a:pPr algn="ctr"/>
            <a:endParaRPr lang="fr-CA" sz="15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Règle générale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: Un résident est assujetti à l’impôt. Un non-résident n’est tenu de payer l’impôt canadien que sur les revenus provenant du Canada.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CA" sz="1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Un particulier peut être considéré un résident une partie de l’année et un non-résident une autre partie.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CA" sz="1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 terme « résident » n’est pas défini dans la loi.</a:t>
            </a:r>
          </a:p>
          <a:p>
            <a:endParaRPr lang="fr-CA" sz="1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Les particuliers et les sociétés sont traitées différemment pour déterminer la résidence.</a:t>
            </a:r>
          </a:p>
        </p:txBody>
      </p:sp>
    </p:spTree>
    <p:extLst>
      <p:ext uri="{BB962C8B-B14F-4D97-AF65-F5344CB8AC3E}">
        <p14:creationId xmlns:p14="http://schemas.microsoft.com/office/powerpoint/2010/main" val="185108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994" y="2652939"/>
            <a:ext cx="10515600" cy="3504021"/>
          </a:xfrm>
        </p:spPr>
        <p:txBody>
          <a:bodyPr>
            <a:normAutofit/>
          </a:bodyPr>
          <a:lstStyle/>
          <a:p>
            <a:pPr marL="457200" indent="-457200"/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Il y a deux « types » de résidents :</a:t>
            </a:r>
          </a:p>
          <a:p>
            <a:pPr marL="0" indent="0">
              <a:buNone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28750" lvl="2" indent="-514350">
              <a:buAutoNum type="arabicParenR"/>
            </a:pP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Résident </a:t>
            </a:r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fait</a:t>
            </a:r>
          </a:p>
          <a:p>
            <a:pPr marL="1428750" lvl="2" indent="-514350">
              <a:buAutoNum type="arabicParenR"/>
            </a:pP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Résident </a:t>
            </a:r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réputé par la 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loi</a:t>
            </a:r>
            <a:endParaRPr lang="fr-CA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6639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1857196"/>
            <a:ext cx="9579427" cy="449353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1) Résident de fait</a:t>
            </a:r>
          </a:p>
          <a:p>
            <a:pPr algn="ctr"/>
            <a:endParaRPr lang="fr-CA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Comme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la résidence n’est pas définie dans la loi, l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es critères sont établis par les Cours de justice.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Un particulier 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réside habituellement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à l’endroit où, dans la vie de tous les jours, il vit de façon régulière, normale ou habituelle.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La résidence relève du « degré auquel une personne s’installe en pensée et en fait à un endroit ou y maintient […] son mode de vie habituel avec son cortège de relations sociales, d’intérêts ou de convenances ».</a:t>
            </a:r>
          </a:p>
        </p:txBody>
      </p:sp>
    </p:spTree>
    <p:extLst>
      <p:ext uri="{BB962C8B-B14F-4D97-AF65-F5344CB8AC3E}">
        <p14:creationId xmlns:p14="http://schemas.microsoft.com/office/powerpoint/2010/main" val="419428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Cas 1 : Départ du Canada</a:t>
            </a:r>
          </a:p>
          <a:p>
            <a:pPr marL="457200" indent="-457200"/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/>
            <a:r>
              <a:rPr lang="fr-CA" sz="2600" u="sng" dirty="0">
                <a:latin typeface="Arial" panose="020B0604020202020204" pitchFamily="34" charset="0"/>
                <a:cs typeface="Arial" panose="020B0604020202020204" pitchFamily="34" charset="0"/>
              </a:rPr>
              <a:t>Règle générale</a:t>
            </a:r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: Un particulier qui ne rompt pas ses liens de résidence avec le Canada est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résident.</a:t>
            </a:r>
          </a:p>
          <a:p>
            <a:pPr marL="457200" indent="-457200"/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C’est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une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question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de cas par cas!</a:t>
            </a:r>
          </a:p>
          <a:p>
            <a:pPr marL="457200" indent="-457200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Critères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à regarder :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1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Intention de rompre les liens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de résidence avec le Canada</a:t>
            </a:r>
          </a:p>
          <a:p>
            <a:pPr marL="457200" lvl="1" indent="0">
              <a:buNone/>
            </a:pP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2) Durée, but et régularité des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visites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  3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) Liens de résidence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ailleurs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dirty="0"/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41231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2257306"/>
            <a:ext cx="9579427" cy="369331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Critère 1 : Intention de rompre les liens de résidence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L’intention de rompre ou pas les liens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de résidence est le critère le plus important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Liens primaires de résidence :</a:t>
            </a:r>
          </a:p>
          <a:p>
            <a:pPr lvl="1"/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1) Logements (possédé v. loué; loué à un tiers v. famille)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2) Conjoint ou conjoint de fait (séparé v. non-séparé)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3) Personnes à charge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04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1657144"/>
            <a:ext cx="9579427" cy="489364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Liens secondaires de résidence :</a:t>
            </a:r>
          </a:p>
          <a:p>
            <a:pPr lvl="1"/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1) Biens personnels au Canada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2) Liens sociaux avec le Canada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3) Liens économiques avec le Canada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4) Statut de résident permanent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5) Permis de travail au Canada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6) Assurance-santé d’une province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7) Permis de conduire d’une province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8) Passeport canadien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9) Résidence saisonnière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10) Affiliation à un syndicat ou à une association 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  professionnelle</a:t>
            </a:r>
          </a:p>
        </p:txBody>
      </p:sp>
    </p:spTree>
    <p:extLst>
      <p:ext uri="{BB962C8B-B14F-4D97-AF65-F5344CB8AC3E}">
        <p14:creationId xmlns:p14="http://schemas.microsoft.com/office/powerpoint/2010/main" val="390517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2257307"/>
            <a:ext cx="9579427" cy="369331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Autres liens reconnus (par les Cours) : 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1) Adresse postale canadienne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Casier postal au Canada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Coffre bancaire au Canada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Papier à lettre avec en-tête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Cartes d’affaires avec adresse canadienne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Numéro de téléphone canadien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Abonnement à des revues ou journaux locaux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Autres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5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31817" y="2257308"/>
            <a:ext cx="10223863" cy="369331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Il est plus facile de déterminer quand le lien a été rompu en fait.</a:t>
            </a: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Il est moins facile de déterminer </a:t>
            </a: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l’intention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de rompre. On considère les critères suivants :</a:t>
            </a:r>
            <a:endParaRPr lang="fr-CA" sz="2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1) Durée du séjour à l’extérieur du Canada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2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 Retour prévu ou pas (contrat d’emploi, etc.)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  3) Respect des lois fiscales (déclaration comme non-</a:t>
            </a: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résident)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	3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 Autres circonstances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40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1857198"/>
            <a:ext cx="9579427" cy="449353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1" algn="ctr"/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Critère 2 : </a:t>
            </a:r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Durée, but et régularité des visites	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La durée, le but et la régularité des visites seront considérées.</a:t>
            </a: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Si le particulier rompt tous ses liens avec le Canada, le fait qu’il visite le Canada de façon occasionnelle n’aura aucune incidence. </a:t>
            </a: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Si le particulier a encore des liens avec le Canada et visite le Canada de façon régulière, il faudra faire une détermination.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77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2457363"/>
            <a:ext cx="9579427" cy="329320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1" algn="ctr"/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Critère 3 : Liens de résidence ailleurs</a:t>
            </a:r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Règle générale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: Tout particulier est résident quelque part! De plus, un particulier peut résider dans plusieurs endroits.</a:t>
            </a: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Si le particulier rompt la plupart de ses liens avec le Canada, sans établir de liens ailleurs, il pourra tout de même être considéré comme résident canadien.</a:t>
            </a:r>
          </a:p>
        </p:txBody>
      </p:sp>
    </p:spTree>
    <p:extLst>
      <p:ext uri="{BB962C8B-B14F-4D97-AF65-F5344CB8AC3E}">
        <p14:creationId xmlns:p14="http://schemas.microsoft.com/office/powerpoint/2010/main" val="256300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1657145"/>
            <a:ext cx="9579427" cy="489364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1" algn="ctr"/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Si on détermine que le particulier est non-résident…</a:t>
            </a:r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 statut de « non-résident » commence à la plus tardive des dates suivantes :</a:t>
            </a:r>
          </a:p>
          <a:p>
            <a:pPr marL="1428750" lvl="2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Date à laquelle il quitte le Canada</a:t>
            </a:r>
          </a:p>
          <a:p>
            <a:pPr marL="1428750" lvl="2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Date à laquelle son conjoint ou conjoint de fait quitte le Canada</a:t>
            </a:r>
          </a:p>
          <a:p>
            <a:pPr marL="1428750" lvl="2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Date à laquelle il devient résident de l’autre pays</a:t>
            </a:r>
          </a:p>
          <a:p>
            <a:pPr marL="514350" indent="-514350">
              <a:buAutoNum type="arabicParenR"/>
            </a:pP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Exception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: Le particulier qui était résident d’un autre pays avant de devenir résident canadien sera « non-résident » à la date à laquelle il quitte le Canada.</a:t>
            </a:r>
          </a:p>
        </p:txBody>
      </p:sp>
    </p:spTree>
    <p:extLst>
      <p:ext uri="{BB962C8B-B14F-4D97-AF65-F5344CB8AC3E}">
        <p14:creationId xmlns:p14="http://schemas.microsoft.com/office/powerpoint/2010/main" val="411309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CA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Cas 2 : Arrivée au Canada</a:t>
            </a:r>
          </a:p>
          <a:p>
            <a:pPr marL="457200" indent="-457200"/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/>
            <a:r>
              <a:rPr lang="fr-CA" sz="2600" u="sng" dirty="0">
                <a:latin typeface="Arial" panose="020B0604020202020204" pitchFamily="34" charset="0"/>
                <a:cs typeface="Arial" panose="020B0604020202020204" pitchFamily="34" charset="0"/>
              </a:rPr>
              <a:t>Règle générale</a:t>
            </a:r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: Un particulier qui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établit des liens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de résidence avec le Canada est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résident.</a:t>
            </a:r>
          </a:p>
          <a:p>
            <a:pPr marL="457200" indent="-457200"/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C’est encore une question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de cas par cas!</a:t>
            </a:r>
          </a:p>
          <a:p>
            <a:pPr marL="457200" indent="-457200"/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Les critères à regarder sont les mêmes que ceux pour le départ du Canada.</a:t>
            </a:r>
          </a:p>
          <a:p>
            <a:pPr marL="457200" indent="-457200"/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On porte emphase sur l’obtention du statut de résident permanent et de l’assurance-santé provinciale.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dirty="0"/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2456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20094" y="1960729"/>
            <a:ext cx="10153400" cy="289310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Résident réputé par la loi</a:t>
            </a:r>
          </a:p>
          <a:p>
            <a:pPr algn="ctr"/>
            <a:endParaRPr lang="fr-CA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Une personne qui n’est pas résident de fait peut cependant être résident réputé par la loi. </a:t>
            </a:r>
          </a:p>
          <a:p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Il y a une règle spéciale dans la loi qui oblige certaines personnes à être considérées comme résidentes (para. 250(1)).</a:t>
            </a:r>
          </a:p>
        </p:txBody>
      </p:sp>
    </p:spTree>
    <p:extLst>
      <p:ext uri="{BB962C8B-B14F-4D97-AF65-F5344CB8AC3E}">
        <p14:creationId xmlns:p14="http://schemas.microsoft.com/office/powerpoint/2010/main" val="141552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994" y="1694995"/>
            <a:ext cx="10515600" cy="5306696"/>
          </a:xfrm>
        </p:spPr>
        <p:txBody>
          <a:bodyPr>
            <a:normAutofit/>
          </a:bodyPr>
          <a:lstStyle/>
          <a:p>
            <a:pPr marL="457200" indent="-457200"/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Ces personnes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comprennent les 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suivantes :</a:t>
            </a:r>
          </a:p>
          <a:p>
            <a:pPr marL="1428750" lvl="2" indent="-514350">
              <a:buAutoNum type="arabicParenR"/>
            </a:pP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Personnes ayant </a:t>
            </a:r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séjourné</a:t>
            </a: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 au Canada au cours de l’année pendant 183 jours au plus (en tout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1371600" lvl="3" indent="0">
              <a:buNone/>
            </a:pP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(Séjourner</a:t>
            </a:r>
            <a:r>
              <a:rPr lang="fr-CA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Établir une résidence temporaire.)</a:t>
            </a:r>
            <a:endParaRPr lang="fr-C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28750" lvl="2" indent="-514350">
              <a:buAutoNum type="arabicParenR"/>
            </a:pP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Personnes qui étaient, à un moment donné, membres des Forces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canadiennes</a:t>
            </a:r>
          </a:p>
          <a:p>
            <a:pPr marL="1428750" lvl="2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Personnes qui étaient représentants ou fonctionnaires du Canada ou d’une province et qui résidaient au Canada immédiatement avant leur nomination</a:t>
            </a:r>
          </a:p>
          <a:p>
            <a:pPr marL="1428750" lvl="2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Particuliers qui ont rempli des fonctions à l’extérieur du Canada dans le cadre d’un programme d’aide au développement international de l’ACDI</a:t>
            </a:r>
          </a:p>
          <a:p>
            <a:pPr marL="1428750" lvl="2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Enfant à charge de toute personne indiquée ci-dessus</a:t>
            </a:r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00963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20094" y="1520599"/>
            <a:ext cx="10153400" cy="529375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Résident réputé non-résident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Une personne peut aussi être réputée non-résidente par la loi.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Si une personne est résidente du Canada mais est aussi résidente d’un autre pays en vertu d’une </a:t>
            </a:r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onvention fiscale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, elle sera réputée « non-résidente » (para. 250(5)).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Cette détermination est faite en vertu des « règles décisives » des conventions fiscales (normalement au paragraphe 2 de l’article IV d’une convention fiscale) :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28750" lvl="2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Foyer d’habitation permanent (logement)</a:t>
            </a:r>
          </a:p>
          <a:p>
            <a:pPr marL="1428750" lvl="2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Centre des intérêts vitaux (liens personnels et économiques)</a:t>
            </a:r>
          </a:p>
          <a:p>
            <a:pPr marL="1428750" lvl="2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141551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994" y="3645716"/>
            <a:ext cx="10515600" cy="961118"/>
          </a:xfrm>
        </p:spPr>
        <p:txBody>
          <a:bodyPr/>
          <a:lstStyle/>
          <a:p>
            <a:pPr marL="0" indent="0">
              <a:buNone/>
            </a:pPr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Folio S5-F1-C1 : Détermination du statut de résidence d'un particulier</a:t>
            </a: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fr-CA" dirty="0" smtClean="0"/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77204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593670"/>
            <a:ext cx="11205755" cy="526433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EXEMPLES</a:t>
            </a:r>
          </a:p>
          <a:p>
            <a:pPr marL="0" indent="0">
              <a:buNone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arenR"/>
            </a:pP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Ken, un citoyen du Paraguay, est temporairement embauché au Canada pour 6 mois. Il demeure au Canada pendant toute cette période. Est-il résident du Canada?</a:t>
            </a:r>
          </a:p>
          <a:p>
            <a:pPr marL="514350" indent="-514350">
              <a:buAutoNum type="arabicParenR"/>
            </a:pP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Jean est né à Montréal. Il quitte le Canada le 2 février 2018 accompagné de son épouse et de ses enfants afin de vivre aux États-Unis. Est-il résident du Canada?</a:t>
            </a:r>
          </a:p>
          <a:p>
            <a:pPr marL="514350" indent="-514350">
              <a:buAutoNum type="arabicParenR"/>
            </a:pP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Michelle quitte le Canada. Elle pense partir 5 mois. Alors qu’à l’extérieur du Canada, elle est impliquée dans un accident d’auto et ne revient au Canada qu’après un total de 3 mois. </a:t>
            </a:r>
          </a:p>
          <a:p>
            <a:pPr marL="514350" indent="-514350">
              <a:buAutoNum type="arabicParenR"/>
            </a:pP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Antoine est citoyen canadien. Il travaille depuis 2000 à Londres pour une société anglaise. Il n’est pas marié et n’a pas d’enfants.</a:t>
            </a: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93299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1626359"/>
            <a:ext cx="9579427" cy="49552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Article de base : Qui et quoi imposer?</a:t>
            </a:r>
          </a:p>
          <a:p>
            <a:pPr algn="ctr"/>
            <a:endParaRPr lang="fr-CA" sz="2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2(1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) Un impôt sur le revenu doit être payé, ainsi qu’il est prévu par la présente loi, pour chaque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année d’imposition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, sur le </a:t>
            </a:r>
            <a:r>
              <a:rPr lang="fr-FR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revenu imposable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 de toute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personne résidant au Canada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à un moment donné au cours de l’année</a:t>
            </a:r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fr-FR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2(2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) Le </a:t>
            </a:r>
            <a:r>
              <a:rPr lang="fr-FR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revenu imposable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d’un contribuable pour une année d’imposition est son </a:t>
            </a:r>
            <a:r>
              <a:rPr lang="fr-FR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revenu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pour l’année plus les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ajouts prévus à la section C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et moins les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déductions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 qui y sont permises.</a:t>
            </a:r>
          </a:p>
          <a:p>
            <a:pPr algn="r"/>
            <a:endParaRPr lang="fr-CA" sz="15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fr-CA" sz="1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Loi de l’impôt sur le revenu</a:t>
            </a:r>
            <a:r>
              <a:rPr lang="fr-CA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, L.R.C. (1985), ch. 1 (5</a:t>
            </a:r>
            <a:r>
              <a:rPr lang="fr-CA" sz="15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fr-CA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 suppl.)</a:t>
            </a:r>
            <a:endParaRPr lang="fr-CA" sz="15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49234" y="2534194"/>
            <a:ext cx="10371909" cy="3492137"/>
          </a:xfrm>
          <a:prstGeom prst="rect">
            <a:avLst/>
          </a:prstGeom>
          <a:noFill/>
          <a:ln w="381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6348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54531" y="2048441"/>
            <a:ext cx="10536577" cy="286232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Revenu et revenu imposable</a:t>
            </a:r>
            <a:endParaRPr lang="fr-CA" sz="3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CA" sz="30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Para. 2(1) : Imposition sur le revenu imposable</a:t>
            </a:r>
          </a:p>
          <a:p>
            <a:endParaRPr lang="fr-CA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Para. 2(2) : Définition de revenu imposable</a:t>
            </a:r>
          </a:p>
          <a:p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	Revenu imposable = </a:t>
            </a:r>
            <a:r>
              <a:rPr lang="fr-CA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Revenu</a:t>
            </a:r>
            <a:r>
              <a:rPr lang="fr-CA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+ Ajouts – Déductions</a:t>
            </a:r>
          </a:p>
        </p:txBody>
      </p:sp>
    </p:spTree>
    <p:extLst>
      <p:ext uri="{BB962C8B-B14F-4D97-AF65-F5344CB8AC3E}">
        <p14:creationId xmlns:p14="http://schemas.microsoft.com/office/powerpoint/2010/main" val="101046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fr-CA" b="1" dirty="0" smtClean="0">
                <a:latin typeface="Arial" panose="020B0604020202020204" pitchFamily="34" charset="0"/>
                <a:cs typeface="Arial" panose="020B0604020202020204" pitchFamily="34" charset="0"/>
              </a:rPr>
              <a:t>« Revenu »</a:t>
            </a:r>
          </a:p>
          <a:p>
            <a:pPr marL="0" indent="0">
              <a:buNone/>
            </a:pP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Le </a:t>
            </a: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terme « revenu » n’est pas défini par la loi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L’article 3 prévoit les règles pour calculer le revenu.</a:t>
            </a:r>
          </a:p>
          <a:p>
            <a:r>
              <a:rPr lang="fr-CA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Règle générale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 : Tous les revenus (de sources canadiennes et d’ailleurs) sont à inclure dans le revenu d’un résident canadien.</a:t>
            </a:r>
          </a:p>
          <a:p>
            <a:r>
              <a:rPr lang="fr-CA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Règles particulières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</a:p>
          <a:p>
            <a:pPr marL="0" indent="0">
              <a:buNone/>
            </a:pP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	1) Le revenu imposable ne peut être négatif (para. 248(1)).</a:t>
            </a:r>
          </a:p>
          <a:p>
            <a:pPr marL="0" indent="0">
              <a:buNone/>
            </a:pP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	2) Tout résultat négatif d’une équation est égal à 0 (art. 257).</a:t>
            </a:r>
          </a:p>
          <a:p>
            <a:endParaRPr lang="fr-CA" dirty="0">
              <a:cs typeface="Arial" panose="020B0604020202020204" pitchFamily="34" charset="0"/>
            </a:endParaRPr>
          </a:p>
          <a:p>
            <a:endParaRPr lang="fr-CA" dirty="0"/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05020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1626359"/>
            <a:ext cx="9579427" cy="49552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Article de base : Qui et quoi imposer?</a:t>
            </a:r>
          </a:p>
          <a:p>
            <a:pPr algn="ctr"/>
            <a:endParaRPr lang="fr-CA" sz="2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2(1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) Un </a:t>
            </a:r>
            <a:r>
              <a:rPr lang="fr-FR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impôt sur le revenu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doit être payé, ainsi qu’il est prévu par la présente loi, pour chaque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année d’imposition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, sur le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revenu imposable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 de toute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personne résidant au Canada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à un moment donné au cours de l’année</a:t>
            </a:r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fr-FR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2(2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) Le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revenu imposable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d’un contribuable pour une année d’imposition est son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revenu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pour l’année plus les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ajouts prévus à la section C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et moins les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déductions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 qui y sont permises.</a:t>
            </a:r>
          </a:p>
          <a:p>
            <a:pPr algn="r"/>
            <a:endParaRPr lang="fr-CA" sz="15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fr-CA" sz="1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Loi de l’impôt sur le revenu</a:t>
            </a:r>
            <a:r>
              <a:rPr lang="fr-CA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, L.R.C. (1985), ch. 1 (5</a:t>
            </a:r>
            <a:r>
              <a:rPr lang="fr-CA" sz="15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fr-CA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 suppl.)</a:t>
            </a:r>
            <a:endParaRPr lang="fr-CA" sz="15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49234" y="2534194"/>
            <a:ext cx="10371909" cy="3492137"/>
          </a:xfrm>
          <a:prstGeom prst="rect">
            <a:avLst/>
          </a:prstGeom>
          <a:noFill/>
          <a:ln w="381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5431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1170920" cy="452292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fr-CA" b="1" dirty="0" smtClean="0">
                <a:latin typeface="Arial" panose="020B0604020202020204" pitchFamily="34" charset="0"/>
                <a:cs typeface="Arial" panose="020B0604020202020204" pitchFamily="34" charset="0"/>
              </a:rPr>
              <a:t>Impôt sur le revenu : Structure de la loi</a:t>
            </a:r>
          </a:p>
          <a:p>
            <a:pPr marL="0" indent="0">
              <a:buNone/>
            </a:pPr>
            <a:endParaRPr lang="fr-CA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PARTIE I : </a:t>
            </a: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Imposition 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du revenu des contribuables</a:t>
            </a: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Division A : Assujettissement à l’impôt</a:t>
            </a:r>
          </a:p>
          <a:p>
            <a:pPr marL="0" indent="0">
              <a:buNone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Division B : Calcul du revenu</a:t>
            </a:r>
          </a:p>
          <a:p>
            <a:pPr marL="0" indent="0">
              <a:buNone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Division C : Calcul du revenu imposable</a:t>
            </a:r>
          </a:p>
          <a:p>
            <a:pPr marL="0" indent="0">
              <a:buNone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Division D : Calcul du revenu imposable gagné au Canada par des </a:t>
            </a:r>
          </a:p>
          <a:p>
            <a:pPr marL="0" indent="0">
              <a:buNone/>
            </a:pPr>
            <a:r>
              <a:rPr lang="fr-CA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non-résidents</a:t>
            </a:r>
          </a:p>
          <a:p>
            <a:pPr marL="0" indent="0">
              <a:buNone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Division E : Calcul de l’</a:t>
            </a: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impôt</a:t>
            </a:r>
          </a:p>
          <a:p>
            <a:pPr marL="0" indent="0">
              <a:buNone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Division E.1 : Impôt minimum</a:t>
            </a:r>
          </a:p>
          <a:p>
            <a:pPr marL="0" indent="0">
              <a:buNone/>
            </a:pPr>
            <a:endParaRPr lang="fr-CA" dirty="0" smtClean="0">
              <a:cs typeface="Arial" panose="020B0604020202020204" pitchFamily="34" charset="0"/>
            </a:endParaRPr>
          </a:p>
          <a:p>
            <a:endParaRPr lang="fr-CA" dirty="0">
              <a:cs typeface="Arial" panose="020B0604020202020204" pitchFamily="34" charset="0"/>
            </a:endParaRPr>
          </a:p>
          <a:p>
            <a:endParaRPr lang="fr-CA" dirty="0"/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95094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1626359"/>
            <a:ext cx="9579427" cy="49552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2600" b="1" dirty="0">
                <a:latin typeface="Arial" panose="020B0604020202020204" pitchFamily="34" charset="0"/>
                <a:cs typeface="Arial" panose="020B0604020202020204" pitchFamily="34" charset="0"/>
              </a:rPr>
              <a:t>Article de base : Qui et quoi imposer?</a:t>
            </a:r>
          </a:p>
          <a:p>
            <a:pPr algn="ctr"/>
            <a:endParaRPr lang="fr-CA" sz="2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2(1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) Un impôt sur le revenu doit être payé, ainsi qu’il est prévu par la présente loi, pour chaque </a:t>
            </a:r>
            <a:r>
              <a:rPr lang="fr-FR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année d’imposition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, sur le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revenu imposable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 de toute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personne résidant au Canada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à un moment donné au cours de l’année</a:t>
            </a:r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fr-FR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2(2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) Le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revenu imposable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d’un contribuable pour une année d’imposition est son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revenu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pour l’année plus les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ajouts prévus à la section C 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et moins les </a:t>
            </a:r>
            <a:r>
              <a:rPr lang="fr-FR" sz="2600" b="1" dirty="0">
                <a:latin typeface="Arial" panose="020B0604020202020204" pitchFamily="34" charset="0"/>
                <a:cs typeface="Arial" panose="020B0604020202020204" pitchFamily="34" charset="0"/>
              </a:rPr>
              <a:t>déductions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 qui y sont permises.</a:t>
            </a:r>
          </a:p>
          <a:p>
            <a:pPr algn="r"/>
            <a:endParaRPr lang="fr-CA" sz="15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fr-CA" sz="15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Loi de l’impôt sur le revenu</a:t>
            </a:r>
            <a:r>
              <a:rPr lang="fr-CA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, L.R.C. (1985), ch. 1 (5</a:t>
            </a:r>
            <a:r>
              <a:rPr lang="fr-CA" sz="15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fr-CA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 suppl.)</a:t>
            </a:r>
            <a:endParaRPr lang="fr-CA" sz="15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49234" y="2534194"/>
            <a:ext cx="10371909" cy="3492137"/>
          </a:xfrm>
          <a:prstGeom prst="rect">
            <a:avLst/>
          </a:prstGeom>
          <a:noFill/>
          <a:ln w="381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456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1170920" cy="45229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CA" b="1" dirty="0" smtClean="0">
                <a:latin typeface="Arial" panose="020B0604020202020204" pitchFamily="34" charset="0"/>
                <a:cs typeface="Arial" panose="020B0604020202020204" pitchFamily="34" charset="0"/>
              </a:rPr>
              <a:t>Année d’imposition</a:t>
            </a:r>
          </a:p>
          <a:p>
            <a:pPr marL="0" indent="0">
              <a:buNone/>
            </a:pPr>
            <a:endParaRPr lang="fr-CA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Pour un particulier, une année d’imposition est définie par la loi comme une </a:t>
            </a:r>
            <a:r>
              <a:rPr lang="fr-CA" b="1" dirty="0" smtClean="0">
                <a:latin typeface="Arial" panose="020B0604020202020204" pitchFamily="34" charset="0"/>
                <a:cs typeface="Arial" panose="020B0604020202020204" pitchFamily="34" charset="0"/>
              </a:rPr>
              <a:t>année civile 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(para. 248(1)).</a:t>
            </a:r>
          </a:p>
          <a:p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Année civile : 1</a:t>
            </a:r>
            <a:r>
              <a:rPr lang="fr-CA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er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 janvier au 31 décembre</a:t>
            </a:r>
          </a:p>
          <a:p>
            <a:pPr marL="0" indent="0">
              <a:buNone/>
            </a:pPr>
            <a:endParaRPr lang="fr-CA" dirty="0" smtClean="0">
              <a:cs typeface="Arial" panose="020B0604020202020204" pitchFamily="34" charset="0"/>
            </a:endParaRPr>
          </a:p>
          <a:p>
            <a:endParaRPr lang="fr-CA" dirty="0">
              <a:cs typeface="Arial" panose="020B0604020202020204" pitchFamily="34" charset="0"/>
            </a:endParaRPr>
          </a:p>
          <a:p>
            <a:endParaRPr lang="fr-CA" dirty="0"/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95626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3549713"/>
            <a:ext cx="957942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Non-résidents</a:t>
            </a:r>
            <a:endParaRPr lang="fr-CA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068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1170920" cy="45229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Non-résidents</a:t>
            </a:r>
          </a:p>
          <a:p>
            <a:pPr marL="0" indent="0">
              <a:buNone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Une personne non-résidente peut avoir à payer l’impôt dans certaines suivantes (para. 2(3)) :</a:t>
            </a:r>
          </a:p>
          <a:p>
            <a:pPr marL="971550" lvl="1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Elle était employée au Canada.</a:t>
            </a:r>
          </a:p>
          <a:p>
            <a:pPr marL="971550" lvl="1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Elle exploitait une entreprise au Canada.</a:t>
            </a:r>
          </a:p>
          <a:p>
            <a:pPr marL="971550" lvl="1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Elle a disposé d’un bien canadien imposable.</a:t>
            </a:r>
          </a:p>
          <a:p>
            <a:pPr marL="0" indent="0">
              <a:buNone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Des règles spéciales s’appliquent au calcul du revenu et du revenu imposable des non-résidents.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dirty="0"/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95831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3697758"/>
            <a:ext cx="957942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C) Personnes exemptes d’impôt</a:t>
            </a:r>
            <a:endParaRPr lang="fr-CA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13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1170920" cy="475805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Personnes exemptes d’impôt</a:t>
            </a:r>
          </a:p>
          <a:p>
            <a:pPr marL="0" indent="0">
              <a:buNone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Certaines personnes sont exemptes d’impôt (art. 149, 149.1). Elles incluent :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Administrations publiques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Administrations municipales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Associations des universités et collèges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Organisations journalistiques enregistrées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Sociétés immobilières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Organisations à but non lucratif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Autres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dirty="0"/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66984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3697758"/>
            <a:ext cx="957942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Calcul du revenu</a:t>
            </a:r>
            <a:endParaRPr lang="fr-CA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48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2121" y="1686286"/>
            <a:ext cx="9520941" cy="5171713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Calcul du revenu : Article 3</a:t>
            </a:r>
          </a:p>
          <a:p>
            <a:pPr marL="0" indent="0">
              <a:buNone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3a) </a:t>
            </a: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Revenu de charges et d’emplois					+</a:t>
            </a:r>
          </a:p>
          <a:p>
            <a:pPr marL="0" indent="0">
              <a:buNone/>
            </a:pPr>
            <a:r>
              <a:rPr lang="fr-CA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	Revenus d’entreprises						+</a:t>
            </a:r>
          </a:p>
          <a:p>
            <a:pPr marL="0" indent="0">
              <a:buNone/>
            </a:pP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	Revenus de biens						+</a:t>
            </a:r>
          </a:p>
          <a:p>
            <a:pPr marL="0" indent="0">
              <a:buNone/>
            </a:pPr>
            <a:r>
              <a:rPr lang="fr-CA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	Autres revenus*						+</a:t>
            </a:r>
          </a:p>
          <a:p>
            <a:pPr marL="0" indent="0">
              <a:buNone/>
            </a:pPr>
            <a:r>
              <a:rPr lang="fr-C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3b) </a:t>
            </a: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Gain en capital imposables					+</a:t>
            </a:r>
          </a:p>
          <a:p>
            <a:pPr marL="0" indent="0">
              <a:buNone/>
            </a:pPr>
            <a:r>
              <a:rPr lang="fr-CA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Gain net imposable sur bien meuble déterminé			+</a:t>
            </a:r>
          </a:p>
          <a:p>
            <a:pPr marL="0" indent="0">
              <a:buNone/>
            </a:pPr>
            <a:r>
              <a:rPr lang="fr-CA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Moins :	Pertes en capital déductibles*				–</a:t>
            </a:r>
          </a:p>
          <a:p>
            <a:pPr marL="0" indent="0">
              <a:buNone/>
            </a:pPr>
            <a:r>
              <a:rPr lang="fr-CA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Moins : Pertes déductibles au titre d’un placement d’entreprise		–</a:t>
            </a:r>
          </a:p>
          <a:p>
            <a:pPr marL="0" indent="0">
              <a:buNone/>
            </a:pPr>
            <a:r>
              <a:rPr lang="fr-C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3c)</a:t>
            </a: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Déductions de la sous-section e)					–</a:t>
            </a:r>
          </a:p>
          <a:p>
            <a:pPr marL="0" indent="0">
              <a:buNone/>
            </a:pPr>
            <a:r>
              <a:rPr lang="fr-C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3d) </a:t>
            </a: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Pertes de charges et d’emplois					–</a:t>
            </a:r>
          </a:p>
          <a:p>
            <a:pPr marL="0" indent="0">
              <a:buNone/>
            </a:pPr>
            <a:r>
              <a:rPr lang="fr-CA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Pertes d’entreprises						–</a:t>
            </a:r>
          </a:p>
          <a:p>
            <a:pPr marL="0" indent="0">
              <a:buNone/>
            </a:pPr>
            <a:r>
              <a:rPr lang="fr-CA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Pertes de biens						–</a:t>
            </a:r>
          </a:p>
          <a:p>
            <a:pPr marL="0" indent="0">
              <a:buNone/>
            </a:pPr>
            <a:r>
              <a:rPr lang="fr-CA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Pertes déductibles au titre d’un placement d’entreprise			–</a:t>
            </a:r>
          </a:p>
          <a:p>
            <a:pPr marL="0" indent="0">
              <a:buNone/>
            </a:pPr>
            <a:endParaRPr lang="fr-CA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3e) 	Revenu (net) de l’année 		</a:t>
            </a: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		=</a:t>
            </a:r>
          </a:p>
          <a:p>
            <a:pPr marL="0" indent="0">
              <a:buNone/>
            </a:pPr>
            <a:r>
              <a:rPr lang="fr-C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3f) </a:t>
            </a:r>
            <a:r>
              <a:rPr lang="fr-C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Revenu = 0 si 3e) est négatif</a:t>
            </a:r>
            <a:endParaRPr lang="fr-C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dirty="0"/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77786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1170920" cy="452292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EXEMPLE</a:t>
            </a:r>
          </a:p>
          <a:p>
            <a:pPr marL="0" indent="0">
              <a:buNone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dirty="0" smtClean="0"/>
              <a:t>Calculez le revenu (net) selon les informations suivantes :</a:t>
            </a:r>
          </a:p>
          <a:p>
            <a:r>
              <a:rPr lang="fr-CA" dirty="0" smtClean="0"/>
              <a:t>Revenu agricole : 2 000 $</a:t>
            </a:r>
          </a:p>
          <a:p>
            <a:r>
              <a:rPr lang="fr-CA" dirty="0" smtClean="0"/>
              <a:t>Revenu d’emploi : 53 000 $</a:t>
            </a:r>
          </a:p>
          <a:p>
            <a:r>
              <a:rPr lang="fr-CA" dirty="0" smtClean="0"/>
              <a:t>Revenu d’entreprise : 28 000 $</a:t>
            </a:r>
          </a:p>
          <a:p>
            <a:r>
              <a:rPr lang="fr-CA" dirty="0" smtClean="0"/>
              <a:t>Perte de l’opération d’une boutique de cadeaux : 2 000 $</a:t>
            </a:r>
          </a:p>
          <a:p>
            <a:r>
              <a:rPr lang="fr-CA" dirty="0" smtClean="0"/>
              <a:t>Revenu d’intérêt : 7 000 $</a:t>
            </a:r>
          </a:p>
          <a:p>
            <a:r>
              <a:rPr lang="fr-CA" dirty="0" smtClean="0"/>
              <a:t>Gain en capital imposable (vente d’actions) : 5 000 $</a:t>
            </a:r>
          </a:p>
          <a:p>
            <a:r>
              <a:rPr lang="fr-CA" dirty="0" smtClean="0"/>
              <a:t>Perte en capital déductible (vente d’un terrain) : 9 000 $</a:t>
            </a:r>
          </a:p>
          <a:p>
            <a:r>
              <a:rPr lang="fr-CA" dirty="0" smtClean="0"/>
              <a:t>Versements à un régime d’épargne-retraite : 2 000 $</a:t>
            </a:r>
            <a:endParaRPr lang="fr-CA" dirty="0"/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603916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610" y="1590269"/>
            <a:ext cx="10474235" cy="5185000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SOLUTION</a:t>
            </a:r>
          </a:p>
          <a:p>
            <a:pPr marL="0" indent="0" algn="ctr">
              <a:buNone/>
            </a:pPr>
            <a:endParaRPr lang="fr-CA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b="1" dirty="0">
                <a:latin typeface="Arial" panose="020B0604020202020204" pitchFamily="34" charset="0"/>
                <a:cs typeface="Arial" panose="020B0604020202020204" pitchFamily="34" charset="0"/>
              </a:rPr>
              <a:t>3a) </a:t>
            </a: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	Revenu de charges et d’emplois				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+ 53 000 $</a:t>
            </a: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      	Revenus d’entreprises				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+ 28 000 $</a:t>
            </a: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      	Revenus de biens					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+ 2 000 $</a:t>
            </a: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      	Autres revenus*					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+ 7 000 $		</a:t>
            </a:r>
            <a:r>
              <a:rPr lang="fr-CA" b="1" dirty="0" smtClean="0">
                <a:latin typeface="Arial" panose="020B0604020202020204" pitchFamily="34" charset="0"/>
                <a:cs typeface="Arial" panose="020B0604020202020204" pitchFamily="34" charset="0"/>
              </a:rPr>
              <a:t>= 90 000 $</a:t>
            </a:r>
          </a:p>
          <a:p>
            <a:pPr marL="0" indent="0">
              <a:buNone/>
            </a:pP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b="1" dirty="0">
                <a:latin typeface="Arial" panose="020B0604020202020204" pitchFamily="34" charset="0"/>
                <a:cs typeface="Arial" panose="020B0604020202020204" pitchFamily="34" charset="0"/>
              </a:rPr>
              <a:t>3b) </a:t>
            </a: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	Gain en capital imposables		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+ 5 000 $</a:t>
            </a: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Moins </a:t>
            </a: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:	Pertes en capital déductibles*			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– 9 000 $		</a:t>
            </a:r>
            <a:r>
              <a:rPr lang="fr-CA" b="1" dirty="0" smtClean="0">
                <a:latin typeface="Arial" panose="020B0604020202020204" pitchFamily="34" charset="0"/>
                <a:cs typeface="Arial" panose="020B0604020202020204" pitchFamily="34" charset="0"/>
              </a:rPr>
              <a:t>= 0</a:t>
            </a:r>
          </a:p>
          <a:p>
            <a:pPr marL="0" indent="0">
              <a:buNone/>
            </a:pP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b="1" dirty="0">
                <a:latin typeface="Arial" panose="020B0604020202020204" pitchFamily="34" charset="0"/>
                <a:cs typeface="Arial" panose="020B0604020202020204" pitchFamily="34" charset="0"/>
              </a:rPr>
              <a:t>3c)</a:t>
            </a: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Versements à un REER			</a:t>
            </a: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– 2 000 $</a:t>
            </a:r>
          </a:p>
          <a:p>
            <a:pPr marL="0" indent="0">
              <a:buNone/>
            </a:pP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b="1" dirty="0">
                <a:latin typeface="Arial" panose="020B0604020202020204" pitchFamily="34" charset="0"/>
                <a:cs typeface="Arial" panose="020B0604020202020204" pitchFamily="34" charset="0"/>
              </a:rPr>
              <a:t>3d) </a:t>
            </a: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Perte d’opérations de la boutique</a:t>
            </a: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– 2 000 $</a:t>
            </a: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b="1" dirty="0">
                <a:latin typeface="Arial" panose="020B0604020202020204" pitchFamily="34" charset="0"/>
                <a:cs typeface="Arial" panose="020B0604020202020204" pitchFamily="34" charset="0"/>
              </a:rPr>
              <a:t>3e) 	Revenu (net) de l’année 	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= 86 000 $</a:t>
            </a:r>
          </a:p>
          <a:p>
            <a:pPr marL="0" indent="0">
              <a:buNone/>
            </a:pP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b="1" dirty="0" smtClean="0">
                <a:latin typeface="Arial" panose="020B0604020202020204" pitchFamily="34" charset="0"/>
                <a:cs typeface="Arial" panose="020B0604020202020204" pitchFamily="34" charset="0"/>
              </a:rPr>
              <a:t>QUESTION : Que faire de la perte en capital de 9 000 $ ?</a:t>
            </a:r>
            <a:endParaRPr lang="fr-CA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92553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07080" y="3697758"/>
            <a:ext cx="9579427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CA" sz="4000" b="1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fr-CA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Sommes exclues du revenu</a:t>
            </a:r>
            <a:endParaRPr lang="fr-CA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39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28503"/>
            <a:ext cx="11170920" cy="4955177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Sommes exclues</a:t>
            </a:r>
          </a:p>
          <a:p>
            <a:pPr marL="0" indent="0" algn="ctr">
              <a:buNone/>
            </a:pPr>
            <a:endParaRPr lang="fr-CA" sz="2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Certaines sommes ne sont pas à inclure dans le calcul du revenu d’un particulier.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Certaines sont inclues et ensuite déduites.  </a:t>
            </a:r>
          </a:p>
          <a:p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Exemples :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Exemptions prévues par une autre loi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Allocation, pension ou indemnité de service de guerre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Allocation aux militaires et vétérans des Forces canadiennes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Pension de guerre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Allocation liée au coût de l’énergie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Assistance sociale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Paiement pour services de volontaire (max : 1 000 $)</a:t>
            </a:r>
          </a:p>
          <a:p>
            <a:pPr marL="514350" indent="-514350">
              <a:buAutoNum type="arabicParenR"/>
            </a:pPr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Prix ou récompenses provenant de loteries, de paris collectifs ou de concours</a:t>
            </a:r>
            <a:endParaRPr lang="fr-CA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dirty="0"/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319225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334" y="1834332"/>
            <a:ext cx="11170920" cy="475805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Allocation canadienne pour enfants</a:t>
            </a:r>
          </a:p>
          <a:p>
            <a:pPr marL="0" indent="0">
              <a:buNone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C’est un montant non imposable versé mensuellement depuis juillet 2016 aux familles ayant des enfants de moins de 18 ans. 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Le montant varie en fonction du revenu familial, du nombre d’enfants et de leur âge, et de la province de résidence.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Un montant supplémentaire maximal de 2 832 $ est prévu pour les enfants admissibles qui ont une déficience mentale ou physique.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L’allocation est versée à la personne qui est principalement responsable du soin et de l’éducation de l’enfant (par exemple, la mère, le père, la grand-mère, le tuteur).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Il existe une présomption que la mère s’occupe de l’enfant.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Quand la garde est partagée, on peut demander que le montant soit partagé.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Elle doit être demandée : </a:t>
            </a:r>
            <a:r>
              <a:rPr lang="fr-CA" dirty="0" smtClean="0">
                <a:hlinkClick r:id="rId2"/>
              </a:rPr>
              <a:t>Formulaire RC66</a:t>
            </a:r>
            <a:r>
              <a:rPr lang="fr-CA" dirty="0" smtClean="0"/>
              <a:t>.</a:t>
            </a:r>
          </a:p>
          <a:p>
            <a:endParaRPr lang="fr-CA" dirty="0" smtClean="0"/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737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334" y="1834332"/>
            <a:ext cx="11170920" cy="475805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CA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Règles d’admissibilité – « Personne admissible »</a:t>
            </a:r>
          </a:p>
          <a:p>
            <a:pPr marL="0" indent="0">
              <a:buNone/>
            </a:pPr>
            <a:endParaRPr lang="fr-CA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La personne ou le conjoint avec laquelle elle cohabite doit soit :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Être citoyen canadien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Être résident permanent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Être réfugié</a:t>
            </a:r>
          </a:p>
          <a:p>
            <a:r>
              <a:rPr lang="fr-CA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Etc.</a:t>
            </a:r>
          </a:p>
          <a:p>
            <a:endParaRPr lang="fr-CA" dirty="0" smtClean="0"/>
          </a:p>
          <a:p>
            <a:endParaRPr lang="fr-CA" dirty="0" smtClean="0"/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573824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>
                <a:latin typeface="Arial" panose="020B0604020202020204" pitchFamily="34" charset="0"/>
                <a:cs typeface="Arial" panose="020B0604020202020204" pitchFamily="34" charset="0"/>
              </a:rPr>
              <a:t>L’allocation maximale est de 6 639 $ par enfant de moins de 6 ans et de 5 602 $ par enfant de 6 à 17 ans. Elle est réduite de la façon suivante </a:t>
            </a:r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fr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A" dirty="0"/>
          </a:p>
        </p:txBody>
      </p:sp>
      <p:pic>
        <p:nvPicPr>
          <p:cNvPr id="4" name="Picture 2" descr="7052-TelferL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3175"/>
            <a:ext cx="12190412" cy="151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340216"/>
              </p:ext>
            </p:extLst>
          </p:nvPr>
        </p:nvGraphicFramePr>
        <p:xfrm>
          <a:off x="2032000" y="3349655"/>
          <a:ext cx="8127999" cy="239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06873123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64305192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1535936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Nombre d’enfants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Taux applicable pour le revenu familial</a:t>
                      </a:r>
                      <a:r>
                        <a:rPr lang="fr-CA" baseline="0" dirty="0" smtClean="0"/>
                        <a:t> entre 31 120 $ et 67 426 $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dirty="0" smtClean="0"/>
                        <a:t>Taux applicable pour le revenu familial</a:t>
                      </a:r>
                      <a:r>
                        <a:rPr lang="fr-CA" baseline="0" dirty="0" smtClean="0"/>
                        <a:t> qui excède 67 426 $</a:t>
                      </a:r>
                      <a:endParaRPr lang="fr-CA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25036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7,0 %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3,2 %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73000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2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13,5 %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5,7</a:t>
                      </a:r>
                      <a:r>
                        <a:rPr lang="fr-CA" baseline="0" dirty="0" smtClean="0"/>
                        <a:t> %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8736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3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19,0</a:t>
                      </a:r>
                      <a:r>
                        <a:rPr lang="fr-CA" baseline="0" dirty="0" smtClean="0"/>
                        <a:t> %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8,0 %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0814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4 +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23,0 %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 smtClean="0"/>
                        <a:t>9,5 %</a:t>
                      </a:r>
                      <a:endParaRPr lang="fr-C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0391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92894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i="1" dirty="0" smtClean="0"/>
              <a:t>Au prochain cours</a:t>
            </a:r>
            <a:endParaRPr lang="fr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dirty="0" smtClean="0"/>
              <a:t>Lecture</a:t>
            </a:r>
          </a:p>
          <a:p>
            <a:r>
              <a:rPr lang="fr-CA" dirty="0" smtClean="0"/>
              <a:t>Problème A-2 (a à d), Problème A-4</a:t>
            </a:r>
          </a:p>
          <a:p>
            <a:r>
              <a:rPr lang="fr-CA" dirty="0" smtClean="0"/>
              <a:t>Problème B-1, B-2, B-3, B-4, B-5, B-7, B-8, B-10</a:t>
            </a:r>
          </a:p>
          <a:p>
            <a:endParaRPr lang="fr-CA" dirty="0" smtClean="0"/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7960575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1271</Words>
  <Application>Microsoft Office PowerPoint</Application>
  <PresentationFormat>Widescreen</PresentationFormat>
  <Paragraphs>325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Au prochain cours</vt:lpstr>
    </vt:vector>
  </TitlesOfParts>
  <Company>Department Of Justice Canada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Aslan, Arabelle</dc:creator>
  <cp:lastModifiedBy>Aslan, Arabelle</cp:lastModifiedBy>
  <cp:revision>119</cp:revision>
  <dcterms:created xsi:type="dcterms:W3CDTF">2019-09-06T15:03:13Z</dcterms:created>
  <dcterms:modified xsi:type="dcterms:W3CDTF">2019-09-13T18:04:28Z</dcterms:modified>
</cp:coreProperties>
</file>