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3" r:id="rId2"/>
    <p:sldId id="264" r:id="rId3"/>
    <p:sldId id="265" r:id="rId4"/>
    <p:sldId id="266" r:id="rId5"/>
    <p:sldId id="268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64" autoAdjust="0"/>
    <p:restoredTop sz="70173" autoAdjust="0"/>
  </p:normalViewPr>
  <p:slideViewPr>
    <p:cSldViewPr>
      <p:cViewPr varScale="1">
        <p:scale>
          <a:sx n="63" d="100"/>
          <a:sy n="63" d="100"/>
        </p:scale>
        <p:origin x="-10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907E22D-FC95-49EC-B1FA-94E99A4A774D}" type="datetimeFigureOut">
              <a:rPr lang="en-US"/>
              <a:pPr>
                <a:defRPr/>
              </a:pPr>
              <a:t>3/12/2010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884F354-E769-4543-9922-9E572411B2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0BDE6B-6366-4740-B02E-E12635F4AF58}" type="slidenum">
              <a:rPr lang="en-US"/>
              <a:pPr/>
              <a:t>1</a:t>
            </a:fld>
            <a:endParaRPr lang="en-US"/>
          </a:p>
        </p:txBody>
      </p:sp>
      <p:sp>
        <p:nvSpPr>
          <p:cNvPr id="389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B3D893-43FF-42AD-B8C4-D6473D0FDDC0}" type="slidenum">
              <a:rPr lang="en-US"/>
              <a:pPr/>
              <a:t>10</a:t>
            </a:fld>
            <a:endParaRPr lang="en-US"/>
          </a:p>
        </p:txBody>
      </p:sp>
      <p:sp>
        <p:nvSpPr>
          <p:cNvPr id="501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0A47F4-FDC8-4427-9D50-FF3246288116}" type="slidenum">
              <a:rPr lang="en-US"/>
              <a:pPr/>
              <a:t>11</a:t>
            </a:fld>
            <a:endParaRPr lang="en-US"/>
          </a:p>
        </p:txBody>
      </p:sp>
      <p:sp>
        <p:nvSpPr>
          <p:cNvPr id="512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CD889D-C07F-415C-A823-64450BE8C801}" type="slidenum">
              <a:rPr lang="en-US"/>
              <a:pPr/>
              <a:t>12</a:t>
            </a:fld>
            <a:endParaRPr lang="en-US"/>
          </a:p>
        </p:txBody>
      </p:sp>
      <p:sp>
        <p:nvSpPr>
          <p:cNvPr id="522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0BE99B-38E3-4178-9B1B-95475C61DD42}" type="slidenum">
              <a:rPr lang="en-US"/>
              <a:pPr/>
              <a:t>13</a:t>
            </a:fld>
            <a:endParaRPr lang="en-US"/>
          </a:p>
        </p:txBody>
      </p:sp>
      <p:sp>
        <p:nvSpPr>
          <p:cNvPr id="215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537976-E0A3-4E02-A68B-FA0B064ECA68}" type="slidenum">
              <a:rPr lang="en-US"/>
              <a:pPr/>
              <a:t>14</a:t>
            </a:fld>
            <a:endParaRPr lang="en-US"/>
          </a:p>
        </p:txBody>
      </p:sp>
      <p:sp>
        <p:nvSpPr>
          <p:cNvPr id="532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8E32CB-0B12-4D23-886F-27BFEFAE35CC}" type="slidenum">
              <a:rPr lang="en-US"/>
              <a:pPr/>
              <a:t>15</a:t>
            </a:fld>
            <a:endParaRPr lang="en-US"/>
          </a:p>
        </p:txBody>
      </p:sp>
      <p:sp>
        <p:nvSpPr>
          <p:cNvPr id="54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E24DFF-C11C-4E35-9F51-12DFB9E148FC}" type="slidenum">
              <a:rPr lang="en-US"/>
              <a:pPr/>
              <a:t>16</a:t>
            </a:fld>
            <a:endParaRPr lang="en-US"/>
          </a:p>
        </p:txBody>
      </p:sp>
      <p:sp>
        <p:nvSpPr>
          <p:cNvPr id="552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1972E1-BF19-455E-85C9-C8B96CF445B8}" type="slidenum">
              <a:rPr lang="en-US"/>
              <a:pPr/>
              <a:t>17</a:t>
            </a:fld>
            <a:endParaRPr lang="en-US"/>
          </a:p>
        </p:txBody>
      </p:sp>
      <p:sp>
        <p:nvSpPr>
          <p:cNvPr id="563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540C0B-9A08-43DC-A655-000D25F55B6A}" type="slidenum">
              <a:rPr lang="en-US"/>
              <a:pPr/>
              <a:t>18</a:t>
            </a:fld>
            <a:endParaRPr lang="en-US"/>
          </a:p>
        </p:txBody>
      </p:sp>
      <p:sp>
        <p:nvSpPr>
          <p:cNvPr id="573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A30CD6-6144-4925-8F4D-BFBD2239EF75}" type="slidenum">
              <a:rPr lang="en-US"/>
              <a:pPr/>
              <a:t>2</a:t>
            </a:fld>
            <a:endParaRPr lang="en-US"/>
          </a:p>
        </p:txBody>
      </p:sp>
      <p:sp>
        <p:nvSpPr>
          <p:cNvPr id="399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199F47-10EC-4B1C-9919-D73F3E74ABC0}" type="slidenum">
              <a:rPr lang="en-US"/>
              <a:pPr/>
              <a:t>3</a:t>
            </a:fld>
            <a:endParaRPr lang="en-US"/>
          </a:p>
        </p:txBody>
      </p:sp>
      <p:sp>
        <p:nvSpPr>
          <p:cNvPr id="409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7F18E3-E95D-4897-9926-D16B74C71087}" type="slidenum">
              <a:rPr lang="en-US"/>
              <a:pPr/>
              <a:t>4</a:t>
            </a:fld>
            <a:endParaRPr lang="en-US"/>
          </a:p>
        </p:txBody>
      </p:sp>
      <p:sp>
        <p:nvSpPr>
          <p:cNvPr id="419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DD5695-3A1B-4E8E-A3C3-AA91E17A01A2}" type="slidenum">
              <a:rPr lang="en-US"/>
              <a:pPr/>
              <a:t>5</a:t>
            </a:fld>
            <a:endParaRPr lang="en-US"/>
          </a:p>
        </p:txBody>
      </p:sp>
      <p:sp>
        <p:nvSpPr>
          <p:cNvPr id="440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B2D8E0-FC51-4353-B86B-6846F00D4BB6}" type="slidenum">
              <a:rPr lang="en-US"/>
              <a:pPr/>
              <a:t>6</a:t>
            </a:fld>
            <a:endParaRPr lang="en-US"/>
          </a:p>
        </p:txBody>
      </p:sp>
      <p:sp>
        <p:nvSpPr>
          <p:cNvPr id="460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C1AB91-760E-4332-831D-9D32F29E8927}" type="slidenum">
              <a:rPr lang="en-US"/>
              <a:pPr/>
              <a:t>7</a:t>
            </a:fld>
            <a:endParaRPr lang="en-US"/>
          </a:p>
        </p:txBody>
      </p:sp>
      <p:sp>
        <p:nvSpPr>
          <p:cNvPr id="471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FAE590-8508-457C-B016-C763717F701F}" type="slidenum">
              <a:rPr lang="en-US"/>
              <a:pPr/>
              <a:t>8</a:t>
            </a:fld>
            <a:endParaRPr lang="en-US"/>
          </a:p>
        </p:txBody>
      </p:sp>
      <p:sp>
        <p:nvSpPr>
          <p:cNvPr id="481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D10964-61E3-461A-BBB2-EB3F6F3E5ACD}" type="slidenum">
              <a:rPr lang="en-US"/>
              <a:pPr/>
              <a:t>9</a:t>
            </a:fld>
            <a:endParaRPr lang="en-US"/>
          </a:p>
        </p:txBody>
      </p:sp>
      <p:sp>
        <p:nvSpPr>
          <p:cNvPr id="491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A5449-82E6-4C5B-8025-6D941AF221D1}" type="datetime1">
              <a:rPr lang="en-US"/>
              <a:pPr>
                <a:defRPr/>
              </a:pPr>
              <a:t>3/12/2010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D91BB-46F5-4A62-84D1-311D92DD24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7B047-C00B-4BFB-97A5-F7986134D3B4}" type="datetime1">
              <a:rPr lang="en-US"/>
              <a:pPr>
                <a:defRPr/>
              </a:pPr>
              <a:t>3/12/2010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D0F83-E7ED-4CF1-8344-309F69A2D5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148BA-46C3-43F2-A106-EA7EC264A864}" type="datetime1">
              <a:rPr lang="en-US"/>
              <a:pPr>
                <a:defRPr/>
              </a:pPr>
              <a:t>3/12/2010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8A51F-7B84-4381-8F02-24C96D6759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C2446-547F-4EAB-8926-03C323ED953B}" type="datetime1">
              <a:rPr lang="en-US"/>
              <a:pPr>
                <a:defRPr/>
              </a:pPr>
              <a:t>3/12/2010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7D65F-FC26-4BD5-8D0A-6C39282143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59E5B-0584-44F7-89C9-0059F25EFA8D}" type="datetime1">
              <a:rPr lang="en-US"/>
              <a:pPr>
                <a:defRPr/>
              </a:pPr>
              <a:t>3/12/2010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C862E-2D3B-4D01-AB74-98B89390C1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EE6EF-69FB-4D30-B0FE-B63C7AF7F8F0}" type="datetime1">
              <a:rPr lang="en-US"/>
              <a:pPr>
                <a:defRPr/>
              </a:pPr>
              <a:t>3/12/2010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8885F-DE51-4DF6-806D-7B9BED73F7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2B0F6-8888-4470-9B90-0E955B93E933}" type="datetime1">
              <a:rPr lang="en-US"/>
              <a:pPr>
                <a:defRPr/>
              </a:pPr>
              <a:t>3/12/2010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85AFC-74B3-4467-A4AC-B3252C0192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77F21-4C13-40B6-82D9-CF7B7206A29D}" type="datetime1">
              <a:rPr lang="en-US"/>
              <a:pPr>
                <a:defRPr/>
              </a:pPr>
              <a:t>3/12/2010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2A30E-9B3E-4EA7-A560-46C3F7A9A3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9F408-6F84-4B78-8C5E-4391402C1F94}" type="datetime1">
              <a:rPr lang="en-US"/>
              <a:pPr>
                <a:defRPr/>
              </a:pPr>
              <a:t>3/12/2010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37FC7-A380-41B8-BD8D-DECB5DD212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010C9-E9F3-43FD-8E1F-AE8E5A0DFF10}" type="datetime1">
              <a:rPr lang="en-US"/>
              <a:pPr>
                <a:defRPr/>
              </a:pPr>
              <a:t>3/12/2010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1F84A-4363-4F00-945F-89DBA71CA4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10277-BAF7-40C9-9650-2F0930CC9D4E}" type="datetime1">
              <a:rPr lang="en-US"/>
              <a:pPr>
                <a:defRPr/>
              </a:pPr>
              <a:t>3/12/2010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2BF15-1337-4847-9954-7A3A1BE452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E89957F-4F4F-4FAF-8608-FB030136E8B4}" type="datetime1">
              <a:rPr lang="en-US"/>
              <a:pPr>
                <a:defRPr/>
              </a:pPr>
              <a:t>3/12/2010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FDF84F7-7E8C-4D40-AA5E-7633B31068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22-</a:t>
            </a:r>
            <a:fld id="{F619540A-F94A-4B28-8A21-43E496B32E96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b="1" dirty="0" smtClean="0"/>
              <a:t>Ch.22 Leasing</a:t>
            </a:r>
            <a:endParaRPr lang="en-US" b="1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/>
              <a:t>Understand the basic lease terminology</a:t>
            </a:r>
          </a:p>
          <a:p>
            <a:r>
              <a:rPr lang="en-US" dirty="0"/>
              <a:t>Understand the criteria for a capital lease vs. an operating lease</a:t>
            </a:r>
          </a:p>
          <a:p>
            <a:r>
              <a:rPr lang="en-US" dirty="0"/>
              <a:t>Understand the typical incremental cash flows to leasing</a:t>
            </a:r>
          </a:p>
          <a:p>
            <a:r>
              <a:rPr lang="en-US" dirty="0"/>
              <a:t>Be able to compute the net advantage to leasing</a:t>
            </a:r>
          </a:p>
          <a:p>
            <a:r>
              <a:rPr lang="en-US" dirty="0"/>
              <a:t>Understand the good reasons for leasing and the dubious reasons for leasing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22-</a:t>
            </a:r>
            <a:fld id="{CA98DA3E-62F5-432D-8749-8B7FDB53E6BC}" type="slidenum">
              <a:rPr lang="en-US"/>
              <a:pPr/>
              <a:t>10</a:t>
            </a:fld>
            <a:endParaRPr lang="en-US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/>
              <a:t>Example: Lease Cash Flows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ABC, Inc. needs new cars. The equipment cars would cost $10,000 each if purchased and would be depreciated at a CCA rate of 40%. They would help the sales force generate $6,000 in additional sales per year for 5 years.  No salvage is expected after the 5 years. Alternatively, the company can lease the cars for $2,500 per year and payments are due at the beginning of the year. The marginal tax rate is 40%.  What are the incremental cash flows?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22-</a:t>
            </a:r>
            <a:fld id="{31E2296C-3495-498B-BCCE-E5CC74FF02F5}" type="slidenum">
              <a:rPr lang="en-US"/>
              <a:pPr/>
              <a:t>11</a:t>
            </a:fld>
            <a:endParaRPr lang="en-US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Example: Lease Cash Flows continued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dirty="0"/>
              <a:t>What are the incremental cash flows?</a:t>
            </a:r>
          </a:p>
          <a:p>
            <a:pPr lvl="2"/>
            <a:r>
              <a:rPr lang="en-US" dirty="0"/>
              <a:t>After-tax lease payment = 2,500(1 - .4) = 1,500</a:t>
            </a:r>
            <a:br>
              <a:rPr lang="en-US" dirty="0"/>
            </a:br>
            <a:r>
              <a:rPr lang="en-US" dirty="0"/>
              <a:t> (outflow years 1 - 5)</a:t>
            </a:r>
          </a:p>
          <a:p>
            <a:pPr lvl="2"/>
            <a:r>
              <a:rPr lang="en-US" dirty="0"/>
              <a:t>Cost of the car = 100,000 (inflow year 0)</a:t>
            </a:r>
          </a:p>
          <a:p>
            <a:pPr lvl="2"/>
            <a:r>
              <a:rPr lang="en-US" dirty="0"/>
              <a:t>Lost depreciation tax shield </a:t>
            </a:r>
          </a:p>
          <a:p>
            <a:pPr lvl="1"/>
            <a:r>
              <a:rPr lang="en-US" dirty="0" smtClean="0"/>
              <a:t>Tax </a:t>
            </a:r>
            <a:r>
              <a:rPr lang="en-US" dirty="0"/>
              <a:t>shield on CCA for car</a:t>
            </a:r>
          </a:p>
          <a:p>
            <a:endParaRPr lang="en-US" dirty="0"/>
          </a:p>
        </p:txBody>
      </p:sp>
      <p:pic>
        <p:nvPicPr>
          <p:cNvPr id="30724" name="Picture 4" descr="Table22"/>
          <p:cNvPicPr>
            <a:picLocks noChangeAspect="1" noChangeArrowheads="1"/>
          </p:cNvPicPr>
          <p:nvPr/>
        </p:nvPicPr>
        <p:blipFill>
          <a:blip r:embed="rId3" cstate="print"/>
          <a:srcRect l="38550" t="10291" r="13084" b="10869"/>
          <a:stretch>
            <a:fillRect/>
          </a:stretch>
        </p:blipFill>
        <p:spPr bwMode="auto">
          <a:xfrm>
            <a:off x="1524000" y="4267200"/>
            <a:ext cx="7088188" cy="2084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22-</a:t>
            </a:r>
            <a:fld id="{60C670DE-266E-47C1-9A9A-A8B3601444BB}" type="slidenum">
              <a:rPr lang="en-US"/>
              <a:pPr/>
              <a:t>12</a:t>
            </a:fld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/>
              <a:t>Lease or Buy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US" dirty="0"/>
              <a:t>The company needs to determine whether it is better off borrowing the money and buying the asset or leasing</a:t>
            </a:r>
          </a:p>
          <a:p>
            <a:r>
              <a:rPr lang="en-US" dirty="0"/>
              <a:t>Compute the NPV of the incremental cash flows</a:t>
            </a:r>
          </a:p>
          <a:p>
            <a:r>
              <a:rPr lang="en-US" dirty="0"/>
              <a:t>Appropriate discount rate is the after-tax cost of debt since a lease is essentially the same risk as a company’s debt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22-</a:t>
            </a:r>
            <a:fld id="{5E453196-EADC-42B0-925A-388D866E592C}" type="slidenum">
              <a:rPr lang="en-US"/>
              <a:pPr/>
              <a:t>13</a:t>
            </a:fld>
            <a:endParaRPr lang="en-US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/>
              <a:t>Net Advantage to Leasing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en-US" dirty="0"/>
              <a:t>The net advantage to leasing (NAL) is the same thing as the NPV of the incremental cash flows</a:t>
            </a:r>
          </a:p>
          <a:p>
            <a:pPr lvl="1"/>
            <a:r>
              <a:rPr lang="en-US" dirty="0"/>
              <a:t>If NAL &gt; 0, the firm should lease</a:t>
            </a:r>
          </a:p>
          <a:p>
            <a:pPr lvl="1"/>
            <a:r>
              <a:rPr lang="en-US" dirty="0"/>
              <a:t>If NAL &lt; 0, the firm should buy</a:t>
            </a:r>
          </a:p>
          <a:p>
            <a:r>
              <a:rPr lang="en-US" dirty="0"/>
              <a:t>Consider the previous example. Assume the firm’s cost of debt is 11%.</a:t>
            </a:r>
          </a:p>
          <a:p>
            <a:pPr lvl="1"/>
            <a:r>
              <a:rPr lang="en-US" dirty="0"/>
              <a:t>After-tax cost of debt = 10(1 - .4) = 6.6%</a:t>
            </a:r>
          </a:p>
          <a:p>
            <a:pPr lvl="1"/>
            <a:r>
              <a:rPr lang="en-US" dirty="0"/>
              <a:t>NAL = -119</a:t>
            </a:r>
          </a:p>
          <a:p>
            <a:r>
              <a:rPr lang="en-US" dirty="0"/>
              <a:t>Should the firm buy or lease?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22-</a:t>
            </a:r>
            <a:fld id="{1E01FC91-6D98-441C-9624-AED24E78C4D1}" type="slidenum">
              <a:rPr lang="en-US"/>
              <a:pPr/>
              <a:t>14</a:t>
            </a:fld>
            <a:endParaRPr lang="en-US"/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/>
              <a:t>A Leasing </a:t>
            </a:r>
            <a:r>
              <a:rPr lang="en-US" dirty="0" smtClean="0"/>
              <a:t>Paradox</a:t>
            </a:r>
            <a:endParaRPr lang="en-US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tabLst>
                <a:tab pos="7029450" algn="l"/>
              </a:tabLst>
            </a:pPr>
            <a:r>
              <a:rPr lang="en-US" sz="2600" dirty="0"/>
              <a:t>If the </a:t>
            </a:r>
            <a:r>
              <a:rPr lang="en-US" sz="2600" dirty="0" err="1"/>
              <a:t>lessor</a:t>
            </a:r>
            <a:r>
              <a:rPr lang="en-US" sz="2600" dirty="0"/>
              <a:t> and lessee have the same effective tax rate, then leasing is a zero sum game</a:t>
            </a:r>
          </a:p>
          <a:p>
            <a:pPr>
              <a:tabLst>
                <a:tab pos="7029450" algn="l"/>
              </a:tabLst>
            </a:pPr>
            <a:r>
              <a:rPr lang="en-US" sz="2600" dirty="0"/>
              <a:t>When their tax rates differ, then leasing has benefits for both parties</a:t>
            </a:r>
          </a:p>
          <a:p>
            <a:pPr lvl="1">
              <a:tabLst>
                <a:tab pos="7029450" algn="l"/>
              </a:tabLst>
            </a:pPr>
            <a:r>
              <a:rPr lang="en-US" sz="2600" dirty="0"/>
              <a:t>The company in the higher tax bracket can benefit from being a </a:t>
            </a:r>
            <a:r>
              <a:rPr lang="en-US" sz="2600" dirty="0" err="1"/>
              <a:t>lessor</a:t>
            </a:r>
            <a:r>
              <a:rPr lang="en-US" sz="2600" dirty="0"/>
              <a:t>, because they can use the CCA tax shields</a:t>
            </a:r>
          </a:p>
          <a:p>
            <a:pPr lvl="1">
              <a:tabLst>
                <a:tab pos="7029450" algn="l"/>
              </a:tabLst>
            </a:pPr>
            <a:r>
              <a:rPr lang="en-US" sz="2600" dirty="0"/>
              <a:t>The CCA tax shields are worth less to the lessee because the lessee faces a lower tax rate or may not have enough taxable income to absorb the accelerated tax shields in the early years</a:t>
            </a:r>
          </a:p>
          <a:p>
            <a:pPr>
              <a:tabLst>
                <a:tab pos="7029450" algn="l"/>
              </a:tabLst>
            </a:pP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22-</a:t>
            </a:r>
            <a:fld id="{F40B9489-FAEF-4938-A5EA-0B000D74DB9A}" type="slidenum">
              <a:rPr lang="en-US"/>
              <a:pPr/>
              <a:t>15</a:t>
            </a:fld>
            <a:endParaRPr lang="en-US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Good Reasons for </a:t>
            </a:r>
            <a:r>
              <a:rPr lang="en-US" dirty="0" smtClean="0"/>
              <a:t>Leasing</a:t>
            </a:r>
            <a:endParaRPr lang="en-US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Taxes may be reduced</a:t>
            </a:r>
          </a:p>
          <a:p>
            <a:r>
              <a:rPr lang="en-US"/>
              <a:t>May reduce some uncertainty</a:t>
            </a:r>
          </a:p>
          <a:p>
            <a:r>
              <a:rPr lang="en-US"/>
              <a:t>May have lower transaction costs</a:t>
            </a:r>
          </a:p>
          <a:p>
            <a:r>
              <a:rPr lang="en-US"/>
              <a:t>May require fewer restrictive covenants</a:t>
            </a:r>
          </a:p>
          <a:p>
            <a:r>
              <a:rPr lang="en-US"/>
              <a:t>May encumber fewer assets than secured borrowing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22-</a:t>
            </a:r>
            <a:fld id="{AFBC9157-5767-4AA8-9656-6F954928C6DC}" type="slidenum">
              <a:rPr lang="en-US"/>
              <a:pPr/>
              <a:t>16</a:t>
            </a:fld>
            <a:endParaRPr lang="en-US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/>
              <a:t>Dubious Reasons for Leasing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/>
              <a:t>Balance sheet, especially leverage ratios, may look better if the lease does not have to be accounted for on the balance sheet</a:t>
            </a:r>
          </a:p>
          <a:p>
            <a:r>
              <a:rPr lang="en-US" dirty="0"/>
              <a:t>100% financing – leases normally do not require either a down-payment or a security deposit</a:t>
            </a:r>
          </a:p>
          <a:p>
            <a:r>
              <a:rPr lang="en-US" dirty="0"/>
              <a:t>Other reasons for leasing – circumvent capital expenditure control systems set up by bureaucratic firms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22-</a:t>
            </a:r>
            <a:fld id="{5F404732-6317-4A6B-93B7-C826EE50913D}" type="slidenum">
              <a:rPr lang="en-US"/>
              <a:pPr/>
              <a:t>17</a:t>
            </a:fld>
            <a:endParaRPr lang="en-US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dirty="0"/>
              <a:t>Quick Quiz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en-US" sz="2800" dirty="0"/>
              <a:t>What is the difference between a lessee and a </a:t>
            </a:r>
            <a:r>
              <a:rPr lang="en-US" sz="2800" dirty="0" err="1"/>
              <a:t>lessor</a:t>
            </a:r>
            <a:r>
              <a:rPr lang="en-US" sz="2800" dirty="0"/>
              <a:t>?</a:t>
            </a:r>
          </a:p>
          <a:p>
            <a:r>
              <a:rPr lang="en-US" sz="2800" dirty="0"/>
              <a:t>What is the difference between an operating lease and a capital lease?</a:t>
            </a:r>
          </a:p>
          <a:p>
            <a:r>
              <a:rPr lang="en-US" sz="2800" dirty="0"/>
              <a:t>What are the requirements for a lease to be tax deductible?</a:t>
            </a:r>
          </a:p>
          <a:p>
            <a:r>
              <a:rPr lang="en-US" sz="2800" dirty="0"/>
              <a:t>What are typical incremental cash flows and how do you determine the net advantage to leasing?</a:t>
            </a:r>
          </a:p>
          <a:p>
            <a:r>
              <a:rPr lang="en-US" sz="2800" dirty="0"/>
              <a:t>What are some good reasons for leasing?</a:t>
            </a:r>
          </a:p>
          <a:p>
            <a:r>
              <a:rPr lang="en-US" sz="2800" dirty="0"/>
              <a:t>What are some dubious reasons for leasing?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22-</a:t>
            </a:r>
            <a:fld id="{87BD9E16-241F-4ED2-8D25-7520E7BF1793}" type="slidenum">
              <a:rPr lang="en-US"/>
              <a:pPr/>
              <a:t>18</a:t>
            </a:fld>
            <a:endParaRPr lang="en-US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r>
              <a:rPr lang="en-US" dirty="0"/>
              <a:t>There are two types of leases: financial and operating</a:t>
            </a:r>
          </a:p>
          <a:p>
            <a:r>
              <a:rPr lang="en-US" dirty="0"/>
              <a:t>There are accounting and tax consequences for both types of leases</a:t>
            </a:r>
          </a:p>
          <a:p>
            <a:r>
              <a:rPr lang="en-US" dirty="0"/>
              <a:t>An NPV analysis is used to determine whether borrowing or leasing is most advantageous.  The appropriate discount rate is the after-tax borrowing rate</a:t>
            </a:r>
          </a:p>
          <a:p>
            <a:r>
              <a:rPr lang="en-US" dirty="0"/>
              <a:t>Differential tax rates can make leasing an attractive proposition to all parties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22-</a:t>
            </a:r>
            <a:fld id="{9EA9C6EA-8DDC-427E-93E8-9AB6891FCF8B}" type="slidenum">
              <a:rPr lang="en-US"/>
              <a:pPr/>
              <a:t>2</a:t>
            </a:fld>
            <a:endParaRPr lang="en-US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/>
              <a:t>Chapter Outline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r>
              <a:rPr lang="en-US" dirty="0"/>
              <a:t>Leases and Lease Types</a:t>
            </a:r>
          </a:p>
          <a:p>
            <a:r>
              <a:rPr lang="en-US" dirty="0"/>
              <a:t>Accounting and Leasing</a:t>
            </a:r>
          </a:p>
          <a:p>
            <a:r>
              <a:rPr lang="en-US" dirty="0"/>
              <a:t>Taxes, Canada Revenue Agency (CRA), and Leases</a:t>
            </a:r>
          </a:p>
          <a:p>
            <a:r>
              <a:rPr lang="en-US" dirty="0"/>
              <a:t>The Cash Flows from Leasing</a:t>
            </a:r>
          </a:p>
          <a:p>
            <a:r>
              <a:rPr lang="en-US" dirty="0"/>
              <a:t>Lease or Buy?</a:t>
            </a:r>
          </a:p>
          <a:p>
            <a:r>
              <a:rPr lang="en-US" dirty="0"/>
              <a:t>A Leasing Paradox</a:t>
            </a:r>
          </a:p>
          <a:p>
            <a:r>
              <a:rPr lang="en-US" dirty="0"/>
              <a:t>Reasons for Leasing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22-</a:t>
            </a:r>
            <a:fld id="{579D1C4D-B239-43E6-A5B6-E02AA9E2FDF5}" type="slidenum">
              <a:rPr lang="en-US"/>
              <a:pPr/>
              <a:t>3</a:t>
            </a:fld>
            <a:endParaRPr lang="en-US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dirty="0"/>
              <a:t>Lease </a:t>
            </a:r>
            <a:r>
              <a:rPr lang="en-US" dirty="0" smtClean="0"/>
              <a:t>Terminology</a:t>
            </a:r>
            <a:endParaRPr 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z="2800" dirty="0"/>
              <a:t>Lease – contractual agreement for use of an asset in return for a series of payments</a:t>
            </a:r>
          </a:p>
          <a:p>
            <a:r>
              <a:rPr lang="en-US" sz="2800" b="1" dirty="0"/>
              <a:t>Lessee</a:t>
            </a:r>
            <a:r>
              <a:rPr lang="en-US" sz="2800" dirty="0"/>
              <a:t> – </a:t>
            </a:r>
            <a:r>
              <a:rPr lang="en-US" sz="2800" u="sng" dirty="0"/>
              <a:t>user</a:t>
            </a:r>
            <a:r>
              <a:rPr lang="en-US" sz="2800" dirty="0"/>
              <a:t> of an asset; makes payments</a:t>
            </a:r>
          </a:p>
          <a:p>
            <a:r>
              <a:rPr lang="en-US" sz="2800" b="1" dirty="0" err="1"/>
              <a:t>Lessor</a:t>
            </a:r>
            <a:r>
              <a:rPr lang="en-US" sz="2800" dirty="0"/>
              <a:t> – </a:t>
            </a:r>
            <a:r>
              <a:rPr lang="en-US" sz="2800" u="sng" dirty="0"/>
              <a:t>owner</a:t>
            </a:r>
            <a:r>
              <a:rPr lang="en-US" sz="2800" dirty="0"/>
              <a:t> of the asset; receives payments</a:t>
            </a:r>
          </a:p>
          <a:p>
            <a:r>
              <a:rPr lang="en-US" sz="2800" dirty="0"/>
              <a:t>Direct lease – </a:t>
            </a:r>
            <a:r>
              <a:rPr lang="en-US" sz="2800" dirty="0" err="1"/>
              <a:t>lessor</a:t>
            </a:r>
            <a:r>
              <a:rPr lang="en-US" sz="2800" dirty="0"/>
              <a:t> is the manufacturer</a:t>
            </a:r>
          </a:p>
          <a:p>
            <a:r>
              <a:rPr lang="en-US" sz="2800" dirty="0"/>
              <a:t>Captive finance company – subsidiaries that lease products for the </a:t>
            </a:r>
            <a:r>
              <a:rPr lang="en-US" sz="2800" dirty="0" smtClean="0"/>
              <a:t>manufacturer</a:t>
            </a:r>
          </a:p>
          <a:p>
            <a:r>
              <a:rPr lang="en-US" sz="2800" dirty="0" smtClean="0"/>
              <a:t>Types of leases:</a:t>
            </a:r>
          </a:p>
          <a:p>
            <a:pPr lvl="1"/>
            <a:r>
              <a:rPr lang="en-US" sz="2400" dirty="0" smtClean="0"/>
              <a:t>Operating lease</a:t>
            </a:r>
          </a:p>
          <a:p>
            <a:pPr lvl="1"/>
            <a:r>
              <a:rPr lang="en-US" sz="2400" dirty="0" smtClean="0"/>
              <a:t>Financial lease (aka Capital lease)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22-</a:t>
            </a:r>
            <a:fld id="{C7E716AD-A4FC-4911-9F1A-F92B6A1915C8}" type="slidenum">
              <a:rPr lang="en-US"/>
              <a:pPr/>
              <a:t>4</a:t>
            </a:fld>
            <a:endParaRPr lang="en-US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Difference between </a:t>
            </a:r>
            <a:br>
              <a:rPr lang="en-US" sz="4000" dirty="0" smtClean="0"/>
            </a:br>
            <a:r>
              <a:rPr lang="en-US" sz="4000" dirty="0" smtClean="0"/>
              <a:t>leasing and buying</a:t>
            </a:r>
            <a:endParaRPr lang="en-US" sz="4000" dirty="0"/>
          </a:p>
        </p:txBody>
      </p:sp>
      <p:pic>
        <p:nvPicPr>
          <p:cNvPr id="29701" name="Picture 5" descr="Fig22"/>
          <p:cNvPicPr>
            <a:picLocks noChangeAspect="1" noChangeArrowheads="1"/>
          </p:cNvPicPr>
          <p:nvPr/>
        </p:nvPicPr>
        <p:blipFill>
          <a:blip r:embed="rId3" cstate="print"/>
          <a:srcRect l="1103" t="3566" r="1424" b="6009"/>
          <a:stretch>
            <a:fillRect/>
          </a:stretch>
        </p:blipFill>
        <p:spPr bwMode="auto">
          <a:xfrm>
            <a:off x="76200" y="2057400"/>
            <a:ext cx="8879901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22-</a:t>
            </a:r>
            <a:fld id="{A7E1FC87-1A2B-4915-80B7-2F90722674BD}" type="slidenum">
              <a:rPr lang="en-US"/>
              <a:pPr/>
              <a:t>5</a:t>
            </a:fld>
            <a:endParaRPr lang="en-US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z="3600" dirty="0" smtClean="0"/>
              <a:t>Operating </a:t>
            </a:r>
            <a:r>
              <a:rPr lang="en-US" sz="3600" dirty="0" err="1" smtClean="0"/>
              <a:t>vs</a:t>
            </a:r>
            <a:r>
              <a:rPr lang="en-US" sz="3600" dirty="0" smtClean="0"/>
              <a:t> Financial </a:t>
            </a:r>
            <a:r>
              <a:rPr lang="en-US" sz="3600" dirty="0"/>
              <a:t>Lease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r>
              <a:rPr lang="en-US" sz="2800" dirty="0" smtClean="0"/>
              <a:t>Operating lease:</a:t>
            </a:r>
          </a:p>
          <a:p>
            <a:pPr lvl="1"/>
            <a:r>
              <a:rPr lang="en-US" sz="2400" dirty="0" smtClean="0"/>
              <a:t>Shorter-term </a:t>
            </a:r>
            <a:r>
              <a:rPr lang="en-US" sz="2400" dirty="0"/>
              <a:t>lease</a:t>
            </a:r>
          </a:p>
          <a:p>
            <a:pPr lvl="1"/>
            <a:r>
              <a:rPr lang="en-US" sz="2400" u="sng" dirty="0" err="1"/>
              <a:t>Lessor</a:t>
            </a:r>
            <a:r>
              <a:rPr lang="en-US" sz="2400" dirty="0"/>
              <a:t> is responsible for insurance, taxes and maintenance</a:t>
            </a:r>
          </a:p>
          <a:p>
            <a:pPr lvl="1"/>
            <a:r>
              <a:rPr lang="en-US" sz="2400" dirty="0"/>
              <a:t>Often </a:t>
            </a:r>
            <a:r>
              <a:rPr lang="en-US" sz="2400" dirty="0" smtClean="0"/>
              <a:t>cancelable</a:t>
            </a:r>
          </a:p>
          <a:p>
            <a:r>
              <a:rPr lang="en-US" sz="2800" dirty="0" smtClean="0"/>
              <a:t>Financial lease:</a:t>
            </a:r>
          </a:p>
          <a:p>
            <a:pPr lvl="1"/>
            <a:r>
              <a:rPr lang="en-US" sz="2400" dirty="0" smtClean="0"/>
              <a:t>Longer-term lease</a:t>
            </a:r>
          </a:p>
          <a:p>
            <a:pPr lvl="1"/>
            <a:r>
              <a:rPr lang="en-US" sz="2400" u="sng" dirty="0" smtClean="0"/>
              <a:t>Lessee</a:t>
            </a:r>
            <a:r>
              <a:rPr lang="en-US" sz="2400" dirty="0" smtClean="0"/>
              <a:t> is responsible for insurance, taxes and maintenance</a:t>
            </a:r>
          </a:p>
          <a:p>
            <a:pPr lvl="1"/>
            <a:r>
              <a:rPr lang="en-US" sz="2400" dirty="0" smtClean="0"/>
              <a:t>Generally not cancelable</a:t>
            </a:r>
          </a:p>
          <a:p>
            <a:pPr lvl="1"/>
            <a:r>
              <a:rPr lang="en-US" sz="2400" dirty="0" smtClean="0"/>
              <a:t>Specific capital leases</a:t>
            </a:r>
          </a:p>
          <a:p>
            <a:pPr lvl="2"/>
            <a:r>
              <a:rPr lang="en-US" sz="2000" dirty="0" smtClean="0"/>
              <a:t>Tax-oriented</a:t>
            </a:r>
          </a:p>
          <a:p>
            <a:pPr lvl="2"/>
            <a:r>
              <a:rPr lang="en-US" sz="2000" dirty="0" smtClean="0"/>
              <a:t>Leveraged</a:t>
            </a:r>
          </a:p>
          <a:p>
            <a:pPr lvl="2"/>
            <a:r>
              <a:rPr lang="en-US" sz="2000" dirty="0" smtClean="0"/>
              <a:t>Sale and leaseback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22-</a:t>
            </a:r>
            <a:fld id="{841C8C2B-3169-4BAA-BAF7-E0D4FA1CA246}" type="slidenum">
              <a:rPr lang="en-US"/>
              <a:pPr/>
              <a:t>6</a:t>
            </a:fld>
            <a:endParaRPr lang="en-US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/>
              <a:t>Lease </a:t>
            </a:r>
            <a:r>
              <a:rPr lang="en-US" dirty="0" smtClean="0"/>
              <a:t>Accounting</a:t>
            </a:r>
            <a:endParaRPr lang="en-US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en-US" dirty="0"/>
              <a:t>Leases are governed by CICA 3065</a:t>
            </a:r>
          </a:p>
          <a:p>
            <a:r>
              <a:rPr lang="en-US" i="1" dirty="0"/>
              <a:t>Financial</a:t>
            </a:r>
            <a:r>
              <a:rPr lang="en-US" dirty="0"/>
              <a:t> leases are essentially treated as debt financing</a:t>
            </a:r>
          </a:p>
          <a:p>
            <a:pPr lvl="1"/>
            <a:r>
              <a:rPr lang="en-US" dirty="0"/>
              <a:t>Present value of lease payments must be </a:t>
            </a:r>
            <a:r>
              <a:rPr lang="en-US" b="1" dirty="0"/>
              <a:t>included on the balance sheet</a:t>
            </a:r>
            <a:r>
              <a:rPr lang="en-US" dirty="0"/>
              <a:t> as a liability</a:t>
            </a:r>
          </a:p>
          <a:p>
            <a:pPr lvl="1"/>
            <a:r>
              <a:rPr lang="en-US" dirty="0"/>
              <a:t>Same amount shown on the left side of the balance sheet</a:t>
            </a:r>
          </a:p>
          <a:p>
            <a:r>
              <a:rPr lang="en-US" i="1" dirty="0"/>
              <a:t>Operating </a:t>
            </a:r>
            <a:r>
              <a:rPr lang="en-US" dirty="0"/>
              <a:t>leases are still “</a:t>
            </a:r>
            <a:r>
              <a:rPr lang="en-US" b="1" dirty="0"/>
              <a:t>off-balance-sheet</a:t>
            </a:r>
            <a:r>
              <a:rPr lang="en-US" dirty="0"/>
              <a:t>” and do not have any impact on the balance sheet itself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22-</a:t>
            </a:r>
            <a:fld id="{2471DC07-64D9-493A-948C-DE897D2CAFFB}" type="slidenum">
              <a:rPr lang="en-US"/>
              <a:pPr/>
              <a:t>7</a:t>
            </a:fld>
            <a:endParaRPr lang="en-US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Criteria for a Capital Lease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r>
              <a:rPr lang="en-US" sz="2600" dirty="0"/>
              <a:t>If </a:t>
            </a:r>
            <a:r>
              <a:rPr lang="en-US" sz="2600" u="sng" dirty="0"/>
              <a:t>one</a:t>
            </a:r>
            <a:r>
              <a:rPr lang="en-US" sz="2600" dirty="0"/>
              <a:t> of the following criteria is met, then the lease is considered a capital lease and must be shown on the balance sheet</a:t>
            </a:r>
          </a:p>
          <a:p>
            <a:pPr lvl="1"/>
            <a:r>
              <a:rPr lang="en-US" sz="2600" dirty="0"/>
              <a:t>Lease </a:t>
            </a:r>
            <a:r>
              <a:rPr lang="en-US" sz="2600" b="1" dirty="0"/>
              <a:t>transfers ownership </a:t>
            </a:r>
            <a:r>
              <a:rPr lang="en-US" sz="2600" dirty="0"/>
              <a:t>by the end of the lease term</a:t>
            </a:r>
          </a:p>
          <a:p>
            <a:pPr lvl="1"/>
            <a:r>
              <a:rPr lang="en-US" sz="2600" dirty="0"/>
              <a:t>Lessee can purchase asset at </a:t>
            </a:r>
            <a:r>
              <a:rPr lang="en-US" sz="2600" b="1" dirty="0"/>
              <a:t>below</a:t>
            </a:r>
            <a:r>
              <a:rPr lang="en-US" sz="2600" dirty="0"/>
              <a:t> market price</a:t>
            </a:r>
          </a:p>
          <a:p>
            <a:pPr lvl="1"/>
            <a:r>
              <a:rPr lang="en-US" sz="2600" dirty="0"/>
              <a:t>Lease term is for </a:t>
            </a:r>
            <a:r>
              <a:rPr lang="en-US" sz="2600" b="1" dirty="0"/>
              <a:t>75 percent or more </a:t>
            </a:r>
            <a:r>
              <a:rPr lang="en-US" sz="2600" dirty="0"/>
              <a:t>of the life of the asset</a:t>
            </a:r>
          </a:p>
          <a:p>
            <a:pPr lvl="1"/>
            <a:r>
              <a:rPr lang="en-US" sz="2600" dirty="0"/>
              <a:t>Present value of lease payments is </a:t>
            </a:r>
            <a:r>
              <a:rPr lang="en-US" sz="2600" b="1" dirty="0"/>
              <a:t>at least 90 percent </a:t>
            </a:r>
            <a:r>
              <a:rPr lang="en-US" sz="2600" dirty="0"/>
              <a:t>of the fair market value at the start of the lease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22-</a:t>
            </a:r>
            <a:fld id="{798C4B1F-1592-4EAA-926A-DFF7A9730F11}" type="slidenum">
              <a:rPr lang="en-US"/>
              <a:pPr/>
              <a:t>8</a:t>
            </a:fld>
            <a:endParaRPr lang="en-US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dirty="0" smtClean="0"/>
              <a:t>Taxes</a:t>
            </a:r>
            <a:endParaRPr lang="en-U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r>
              <a:rPr lang="en-US" sz="2800" dirty="0"/>
              <a:t>Lessee can deduct lease payments for income tax purposes under specific circumstances</a:t>
            </a:r>
          </a:p>
          <a:p>
            <a:pPr lvl="1"/>
            <a:r>
              <a:rPr lang="en-US" sz="2400" dirty="0"/>
              <a:t>Lease must be primarily for business purposes and not just to avoid taxes</a:t>
            </a:r>
          </a:p>
          <a:p>
            <a:pPr lvl="1"/>
            <a:r>
              <a:rPr lang="en-US" sz="2400" dirty="0"/>
              <a:t>Does not apply to conditional sales agreements</a:t>
            </a:r>
          </a:p>
          <a:p>
            <a:pPr lvl="1"/>
            <a:r>
              <a:rPr lang="en-US" sz="2400" dirty="0"/>
              <a:t>Lessee cannot automatically acquire title of the property after payment of a specified amount in the form of rentals</a:t>
            </a:r>
          </a:p>
          <a:p>
            <a:pPr lvl="1"/>
            <a:r>
              <a:rPr lang="en-US" sz="2400" dirty="0"/>
              <a:t>Lessee cannot be required to buy the property during or at the termination of the lease</a:t>
            </a:r>
          </a:p>
          <a:p>
            <a:pPr lvl="1"/>
            <a:r>
              <a:rPr lang="en-US" sz="2400" dirty="0"/>
              <a:t>Lessee cannot have the right during or at the expiration of the lease to acquire the property at a price less than fair market value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22-</a:t>
            </a:r>
            <a:fld id="{E4275C0C-13FF-4C6A-9736-90590D7ACCBE}" type="slidenum">
              <a:rPr lang="en-US"/>
              <a:pPr/>
              <a:t>9</a:t>
            </a:fld>
            <a:endParaRPr lang="en-US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/>
              <a:t>Incremental Cash </a:t>
            </a:r>
            <a:r>
              <a:rPr lang="en-US" dirty="0" smtClean="0"/>
              <a:t>Flows</a:t>
            </a:r>
            <a:endParaRPr lang="en-US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After-tax lease payment (outflow)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Lease payment*(1 – T)</a:t>
            </a:r>
          </a:p>
          <a:p>
            <a:pPr>
              <a:lnSpc>
                <a:spcPct val="90000"/>
              </a:lnSpc>
            </a:pPr>
            <a:r>
              <a:rPr lang="en-US" dirty="0"/>
              <a:t>Lost depreciation tax shield (outflow)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Depreciation * tax rate (D*T) for </a:t>
            </a:r>
            <a:r>
              <a:rPr lang="en-US" dirty="0"/>
              <a:t>each year</a:t>
            </a:r>
          </a:p>
          <a:p>
            <a:pPr>
              <a:lnSpc>
                <a:spcPct val="90000"/>
              </a:lnSpc>
            </a:pPr>
            <a:r>
              <a:rPr lang="en-US" dirty="0"/>
              <a:t>Initial cost of machine (inflow)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Inflow because we save the cost of purchasing the asset now</a:t>
            </a:r>
          </a:p>
          <a:p>
            <a:pPr>
              <a:lnSpc>
                <a:spcPct val="90000"/>
              </a:lnSpc>
            </a:pPr>
            <a:r>
              <a:rPr lang="en-US" dirty="0"/>
              <a:t>May have incremental maintenance, taxes or insurance depending on the type of lease and whether the leased asset is replacing one currently owned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792</TotalTime>
  <Words>1107</Words>
  <Application>Microsoft Office PowerPoint</Application>
  <PresentationFormat>On-screen Show (4:3)</PresentationFormat>
  <Paragraphs>147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Ch.22 Leasing</vt:lpstr>
      <vt:lpstr>Chapter Outline</vt:lpstr>
      <vt:lpstr>Lease Terminology</vt:lpstr>
      <vt:lpstr>Difference between  leasing and buying</vt:lpstr>
      <vt:lpstr>Operating vs Financial Lease</vt:lpstr>
      <vt:lpstr>Lease Accounting</vt:lpstr>
      <vt:lpstr>Criteria for a Capital Lease</vt:lpstr>
      <vt:lpstr>Taxes</vt:lpstr>
      <vt:lpstr>Incremental Cash Flows</vt:lpstr>
      <vt:lpstr>Example: Lease Cash Flows</vt:lpstr>
      <vt:lpstr>Example: Lease Cash Flows continued</vt:lpstr>
      <vt:lpstr>Lease or Buy?</vt:lpstr>
      <vt:lpstr>Net Advantage to Leasing</vt:lpstr>
      <vt:lpstr>A Leasing Paradox</vt:lpstr>
      <vt:lpstr>Good Reasons for Leasing</vt:lpstr>
      <vt:lpstr>Dubious Reasons for Leasing</vt:lpstr>
      <vt:lpstr>Quick Quiz</vt:lpstr>
      <vt:lpstr>Summary</vt:lpstr>
    </vt:vector>
  </TitlesOfParts>
  <Company>Carleton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Yuriy Zabolotnyuk</dc:creator>
  <cp:lastModifiedBy> Yuriy</cp:lastModifiedBy>
  <cp:revision>306</cp:revision>
  <dcterms:created xsi:type="dcterms:W3CDTF">2008-08-25T16:12:17Z</dcterms:created>
  <dcterms:modified xsi:type="dcterms:W3CDTF">2010-03-12T11:21:54Z</dcterms:modified>
</cp:coreProperties>
</file>