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9" r:id="rId1"/>
  </p:sldMasterIdLst>
  <p:notesMasterIdLst>
    <p:notesMasterId r:id="rId23"/>
  </p:notesMasterIdLst>
  <p:sldIdLst>
    <p:sldId id="257" r:id="rId2"/>
    <p:sldId id="258" r:id="rId3"/>
    <p:sldId id="261" r:id="rId4"/>
    <p:sldId id="263" r:id="rId5"/>
    <p:sldId id="314" r:id="rId6"/>
    <p:sldId id="264" r:id="rId7"/>
    <p:sldId id="265" r:id="rId8"/>
    <p:sldId id="267" r:id="rId9"/>
    <p:sldId id="268" r:id="rId10"/>
    <p:sldId id="269" r:id="rId11"/>
    <p:sldId id="270" r:id="rId12"/>
    <p:sldId id="272" r:id="rId13"/>
    <p:sldId id="312" r:id="rId14"/>
    <p:sldId id="313" r:id="rId15"/>
    <p:sldId id="276" r:id="rId16"/>
    <p:sldId id="277" r:id="rId17"/>
    <p:sldId id="292" r:id="rId18"/>
    <p:sldId id="293" r:id="rId19"/>
    <p:sldId id="294" r:id="rId20"/>
    <p:sldId id="295" r:id="rId21"/>
    <p:sldId id="297" r:id="rId2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80" autoAdjust="0"/>
    <p:restoredTop sz="86410" autoAdjust="0"/>
  </p:normalViewPr>
  <p:slideViewPr>
    <p:cSldViewPr>
      <p:cViewPr varScale="1">
        <p:scale>
          <a:sx n="73" d="100"/>
          <a:sy n="73" d="100"/>
        </p:scale>
        <p:origin x="-496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667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notesMaster" Target="notesMasters/notesMaster1.xml"/><Relationship Id="rId24" Type="http://schemas.openxmlformats.org/officeDocument/2006/relationships/printerSettings" Target="printerSettings/printerSettings1.bin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93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FB8D2BA-9E4F-4D81-A2A3-25244DDE3F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8330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Difference between health and wellness, an difference or not?**</a:t>
            </a:r>
          </a:p>
          <a:p>
            <a:r>
              <a:rPr lang="en-US" dirty="0" smtClean="0"/>
              <a:t>Health</a:t>
            </a:r>
            <a:r>
              <a:rPr lang="en-US" baseline="0" dirty="0" smtClean="0"/>
              <a:t> is something that happens to you and you don</a:t>
            </a:r>
            <a:r>
              <a:rPr lang="fr-FR" baseline="0" dirty="0" smtClean="0"/>
              <a:t>’</a:t>
            </a:r>
            <a:r>
              <a:rPr lang="en-US" baseline="0" dirty="0" smtClean="0"/>
              <a:t>t really have to work for it</a:t>
            </a:r>
          </a:p>
          <a:p>
            <a:r>
              <a:rPr lang="en-US" baseline="0" dirty="0" smtClean="0"/>
              <a:t>Wellness, you have to put some effort in to be well</a:t>
            </a:r>
          </a:p>
          <a:p>
            <a:r>
              <a:rPr lang="en-US" baseline="0" dirty="0" smtClean="0"/>
              <a:t>Difference, they may be healthy but your not well because you are purposely not working on the wellness aspect</a:t>
            </a:r>
          </a:p>
          <a:p>
            <a:r>
              <a:rPr lang="en-US" baseline="0" dirty="0" smtClean="0"/>
              <a:t>DIFFERENCE: Health happens and wellness you HAVE to work for it. (born with health and work on wellness)</a:t>
            </a:r>
          </a:p>
          <a:p>
            <a:r>
              <a:rPr lang="en-US" baseline="0" dirty="0" err="1" smtClean="0"/>
              <a:t>Yoou</a:t>
            </a:r>
            <a:r>
              <a:rPr lang="en-US" baseline="0" dirty="0" smtClean="0"/>
              <a:t> could be unhealthy but still be well, as long s you try something to change your perception on life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FB8D2BA-9E4F-4D81-A2A3-25244DDE3FA6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8304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Iceberg:</a:t>
            </a:r>
            <a:r>
              <a:rPr lang="en-US" baseline="0" dirty="0" smtClean="0"/>
              <a:t> </a:t>
            </a:r>
            <a:r>
              <a:rPr lang="en-US" dirty="0" smtClean="0"/>
              <a:t>What you see of someone is a small portion of their lives.</a:t>
            </a:r>
            <a:r>
              <a:rPr lang="en-US" baseline="0" dirty="0" smtClean="0"/>
              <a:t> Don</a:t>
            </a:r>
            <a:r>
              <a:rPr lang="fr-FR" baseline="0" dirty="0" smtClean="0"/>
              <a:t>’</a:t>
            </a:r>
            <a:r>
              <a:rPr lang="en-US" baseline="0" dirty="0" smtClean="0"/>
              <a:t>t really know what physical mental and </a:t>
            </a:r>
            <a:r>
              <a:rPr lang="en-US" baseline="0" dirty="0" err="1" smtClean="0"/>
              <a:t>phycso</a:t>
            </a:r>
            <a:r>
              <a:rPr lang="en-US" baseline="0" dirty="0" smtClean="0"/>
              <a:t> state of mind. </a:t>
            </a:r>
          </a:p>
          <a:p>
            <a:r>
              <a:rPr lang="en-US" baseline="0" dirty="0" smtClean="0"/>
              <a:t>Like an </a:t>
            </a:r>
            <a:r>
              <a:rPr lang="en-US" baseline="0" dirty="0" err="1" smtClean="0"/>
              <a:t>iceburg</a:t>
            </a:r>
            <a:r>
              <a:rPr lang="en-US" baseline="0" dirty="0" smtClean="0"/>
              <a:t>, only a small part of your total wellness is visible: your current state of health</a:t>
            </a:r>
          </a:p>
          <a:p>
            <a:r>
              <a:rPr lang="en-US" baseline="0" dirty="0" smtClean="0"/>
              <a:t>On top, the tip: state of health, then lifestyle </a:t>
            </a:r>
            <a:r>
              <a:rPr lang="en-US" baseline="0" dirty="0" err="1" smtClean="0"/>
              <a:t>behavoural</a:t>
            </a:r>
            <a:r>
              <a:rPr lang="en-US" baseline="0" dirty="0" smtClean="0"/>
              <a:t> level, cultural/psychological level and finally spiritual level (ex meditation, finding your purpose of life and don</a:t>
            </a:r>
            <a:r>
              <a:rPr lang="fr-FR" baseline="0" dirty="0" smtClean="0"/>
              <a:t>’</a:t>
            </a:r>
            <a:r>
              <a:rPr lang="en-US" baseline="0" dirty="0" smtClean="0"/>
              <a:t>t allow the stress take control)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FB8D2BA-9E4F-4D81-A2A3-25244DDE3FA6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9608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-Environmental (products</a:t>
            </a:r>
            <a:r>
              <a:rPr lang="en-US" baseline="0" dirty="0" smtClean="0"/>
              <a:t> you use, water): How the environment affects us and how we effect the environment</a:t>
            </a:r>
          </a:p>
          <a:p>
            <a:r>
              <a:rPr lang="en-US" baseline="0" dirty="0" smtClean="0"/>
              <a:t>-Physical, not going to the doctor often </a:t>
            </a:r>
            <a:br>
              <a:rPr lang="en-US" baseline="0" dirty="0" smtClean="0"/>
            </a:br>
            <a:r>
              <a:rPr lang="en-US" b="1" baseline="0" dirty="0" smtClean="0"/>
              <a:t>Physical Health-a continuum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FB8D2BA-9E4F-4D81-A2A3-25244DDE3FA6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282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Being able to </a:t>
            </a:r>
            <a:r>
              <a:rPr lang="en-US" dirty="0" err="1" smtClean="0"/>
              <a:t>interpert</a:t>
            </a:r>
            <a:r>
              <a:rPr lang="en-US" dirty="0" smtClean="0"/>
              <a:t> correctly what</a:t>
            </a:r>
            <a:r>
              <a:rPr lang="en-US" baseline="0" dirty="0" smtClean="0"/>
              <a:t> others are feeling/doing.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FB8D2BA-9E4F-4D81-A2A3-25244DDE3FA6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7360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Working</a:t>
            </a:r>
            <a:r>
              <a:rPr lang="en-US" baseline="0" dirty="0" smtClean="0"/>
              <a:t> on finding your purpose in life.</a:t>
            </a:r>
          </a:p>
          <a:p>
            <a:r>
              <a:rPr lang="en-US" baseline="0" dirty="0" smtClean="0"/>
              <a:t>Knowing your part of the world and what are you doing to make yourself useful to the world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FB8D2BA-9E4F-4D81-A2A3-25244DDE3FA6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010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Maintaining</a:t>
            </a:r>
            <a:r>
              <a:rPr lang="en-US" baseline="0" dirty="0" smtClean="0"/>
              <a:t> a social tie with others. Making connection with others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FB8D2BA-9E4F-4D81-A2A3-25244DDE3FA6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8757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Doesn</a:t>
            </a:r>
            <a:r>
              <a:rPr lang="fr-FR" dirty="0" smtClean="0"/>
              <a:t>’</a:t>
            </a:r>
            <a:r>
              <a:rPr lang="en-US" dirty="0" smtClean="0"/>
              <a:t>t mean you have to be in class to learn, but willing</a:t>
            </a:r>
            <a:r>
              <a:rPr lang="en-US" baseline="0" dirty="0" smtClean="0"/>
              <a:t> to learn new things</a:t>
            </a:r>
          </a:p>
          <a:p>
            <a:r>
              <a:rPr lang="en-US" b="1" baseline="0" dirty="0" smtClean="0"/>
              <a:t>Challenging</a:t>
            </a:r>
            <a:r>
              <a:rPr lang="en-US" baseline="0" dirty="0" smtClean="0"/>
              <a:t> the mind and learning new things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FB8D2BA-9E4F-4D81-A2A3-25244DDE3FA6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34064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And disposing of harmful products in the environment and how this impacts the world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FB8D2BA-9E4F-4D81-A2A3-25244DDE3FA6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7923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Change in the last 35 years? </a:t>
            </a:r>
          </a:p>
          <a:p>
            <a:r>
              <a:rPr lang="en-US" dirty="0" smtClean="0"/>
              <a:t>Men have lower life </a:t>
            </a:r>
            <a:r>
              <a:rPr lang="en-US" dirty="0" err="1" smtClean="0"/>
              <a:t>expentancies</a:t>
            </a:r>
            <a:r>
              <a:rPr lang="en-US" dirty="0" smtClean="0"/>
              <a:t> then</a:t>
            </a:r>
            <a:r>
              <a:rPr lang="en-US" baseline="0" dirty="0" smtClean="0"/>
              <a:t> women, and the gap is narrowing</a:t>
            </a:r>
          </a:p>
          <a:p>
            <a:r>
              <a:rPr lang="en-US" baseline="0" dirty="0" smtClean="0"/>
              <a:t>Both women and men have an increasing life expectancy</a:t>
            </a:r>
            <a:endParaRPr lang="en-US" dirty="0" smtClean="0"/>
          </a:p>
          <a:p>
            <a:r>
              <a:rPr lang="en-US" dirty="0" smtClean="0"/>
              <a:t>Life expectancy:</a:t>
            </a:r>
            <a:r>
              <a:rPr lang="en-US" baseline="0" dirty="0" smtClean="0"/>
              <a:t> how long your expected to live</a:t>
            </a:r>
          </a:p>
          <a:p>
            <a:r>
              <a:rPr lang="en-US" baseline="0" dirty="0" smtClean="0"/>
              <a:t>Universally used around the world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FB8D2BA-9E4F-4D81-A2A3-25244DDE3FA6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2278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Infant mortality rate is expressed as the # of deaths of a life-born child below 1 year of age</a:t>
            </a:r>
            <a:r>
              <a:rPr lang="en-US" baseline="0" dirty="0" smtClean="0"/>
              <a:t> per 1000 live births</a:t>
            </a:r>
          </a:p>
          <a:p>
            <a:r>
              <a:rPr lang="en-US" baseline="0" dirty="0" smtClean="0"/>
              <a:t>It is universally applied.</a:t>
            </a:r>
          </a:p>
          <a:p>
            <a:r>
              <a:rPr lang="en-US" baseline="0" dirty="0" smtClean="0"/>
              <a:t>Poverty and education is the primary reason for this decline. Poverty is decreasing and education is increasing.</a:t>
            </a:r>
          </a:p>
          <a:p>
            <a:r>
              <a:rPr lang="en-US" baseline="0" dirty="0" smtClean="0"/>
              <a:t>A lessor reason is the medical aspect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FB8D2BA-9E4F-4D81-A2A3-25244DDE3FA6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97163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FB8D2BA-9E4F-4D81-A2A3-25244DDE3FA6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6273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What is the </a:t>
            </a:r>
            <a:r>
              <a:rPr lang="en-US" b="1" dirty="0" smtClean="0"/>
              <a:t>differenc</a:t>
            </a:r>
            <a:r>
              <a:rPr lang="en-US" dirty="0" smtClean="0"/>
              <a:t>e between prevention and protection?</a:t>
            </a:r>
          </a:p>
          <a:p>
            <a:r>
              <a:rPr lang="en-US" dirty="0" smtClean="0"/>
              <a:t>Prevention, 100% certainty</a:t>
            </a:r>
            <a:r>
              <a:rPr lang="en-US" baseline="0" dirty="0" smtClean="0"/>
              <a:t> that there will be no risk, </a:t>
            </a:r>
            <a:r>
              <a:rPr lang="en-US" baseline="0" dirty="0" err="1" smtClean="0"/>
              <a:t>ie</a:t>
            </a:r>
            <a:r>
              <a:rPr lang="en-US" baseline="0" dirty="0" smtClean="0"/>
              <a:t> not going out in the sun to avoid skin cancer</a:t>
            </a:r>
          </a:p>
          <a:p>
            <a:r>
              <a:rPr lang="en-US" baseline="0" dirty="0" smtClean="0"/>
              <a:t>Protection things you would do to decrease the risk of things effecting our health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FB8D2BA-9E4F-4D81-A2A3-25244DDE3FA6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496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53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400800" y="6172200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53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85800" y="6248400"/>
            <a:ext cx="533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i="1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i="1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4.hrsdc.gc.ca/.3ndic.1t.4r@-eng.jsp?iid=2" TargetMode="External"/><Relationship Id="rId4" Type="http://schemas.openxmlformats.org/officeDocument/2006/relationships/hyperlink" Target="http://www4.hrsdc.gc.ca/.3ndic.1t.4r@-eng.jsp?iid=5" TargetMode="External"/><Relationship Id="rId5" Type="http://schemas.openxmlformats.org/officeDocument/2006/relationships/slide" Target="slide1.xml"/><Relationship Id="rId1" Type="http://schemas.openxmlformats.org/officeDocument/2006/relationships/slideLayout" Target="../slideLayouts/slideLayout1.xml"/><Relationship Id="rId2" Type="http://schemas.openxmlformats.org/officeDocument/2006/relationships/hyperlink" Target="http://www4.hrsdc.gc.ca/.3ndic.1t.4r@-eng.jsp?iid=3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3568" y="1988840"/>
            <a:ext cx="7772400" cy="1143000"/>
          </a:xfrm>
        </p:spPr>
        <p:txBody>
          <a:bodyPr/>
          <a:lstStyle/>
          <a:p>
            <a:pPr algn="ctr" eaLnBrk="1" hangingPunct="1"/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An Invitation to Health </a:t>
            </a:r>
            <a:br>
              <a:rPr lang="en-US" sz="3600" dirty="0" smtClean="0"/>
            </a:br>
            <a:r>
              <a:rPr lang="en-CA" sz="3600" dirty="0" smtClean="0"/>
              <a:t/>
            </a:r>
            <a:br>
              <a:rPr lang="en-CA" sz="3600" dirty="0" smtClean="0"/>
            </a:br>
            <a:endParaRPr lang="en-CA" sz="2800" dirty="0" smtClean="0"/>
          </a:p>
        </p:txBody>
      </p:sp>
      <p:sp>
        <p:nvSpPr>
          <p:cNvPr id="2051" name="Subtitle 2"/>
          <p:cNvSpPr>
            <a:spLocks noGrp="1"/>
          </p:cNvSpPr>
          <p:nvPr>
            <p:ph type="subTitle" idx="1"/>
          </p:nvPr>
        </p:nvSpPr>
        <p:spPr>
          <a:xfrm>
            <a:off x="1331913" y="3500438"/>
            <a:ext cx="6400800" cy="2905125"/>
          </a:xfrm>
        </p:spPr>
        <p:txBody>
          <a:bodyPr/>
          <a:lstStyle/>
          <a:p>
            <a:pPr eaLnBrk="1" hangingPunct="1"/>
            <a:r>
              <a:rPr lang="en-CA" sz="1600" dirty="0" smtClean="0"/>
              <a:t>The section </a:t>
            </a:r>
            <a:r>
              <a:rPr lang="en-CA" sz="1600" b="1" dirty="0" smtClean="0"/>
              <a:t>Health in the New Millennium </a:t>
            </a:r>
            <a:r>
              <a:rPr lang="en-CA" sz="1600" dirty="0" smtClean="0"/>
              <a:t>is replaced by information in your notes which comes from:</a:t>
            </a:r>
            <a:r>
              <a:rPr lang="en-CA" sz="1400" dirty="0" smtClean="0"/>
              <a:t/>
            </a:r>
            <a:br>
              <a:rPr lang="en-CA" sz="1400" dirty="0" smtClean="0"/>
            </a:br>
            <a:r>
              <a:rPr lang="en-CA" sz="1400" dirty="0" smtClean="0"/>
              <a:t>“</a:t>
            </a:r>
            <a:r>
              <a:rPr lang="en-US" sz="1400" dirty="0" smtClean="0"/>
              <a:t>Human Resources and Skills Development Canada”, </a:t>
            </a:r>
            <a:br>
              <a:rPr lang="en-US" sz="1400" dirty="0" smtClean="0"/>
            </a:br>
            <a:r>
              <a:rPr lang="en-US" sz="1400" dirty="0" smtClean="0">
                <a:hlinkClick r:id="rId2"/>
              </a:rPr>
              <a:t>http://www4.hrsdc.gc.ca/.3ndic.1t.4r@-eng.jsp?iid=3</a:t>
            </a:r>
            <a:endParaRPr lang="en-CA" sz="1400" dirty="0" smtClean="0"/>
          </a:p>
          <a:p>
            <a:pPr eaLnBrk="1" hangingPunct="1"/>
            <a:r>
              <a:rPr lang="en-CA" sz="1400" dirty="0" smtClean="0">
                <a:hlinkClick r:id="rId3"/>
              </a:rPr>
              <a:t>http://www4.hrsdc.gc.ca/.3ndic.1t.4r@-eng.jsp?iid=2#M_4</a:t>
            </a:r>
            <a:endParaRPr lang="en-CA" sz="1400" dirty="0" smtClean="0"/>
          </a:p>
          <a:p>
            <a:pPr eaLnBrk="1" hangingPunct="1"/>
            <a:r>
              <a:rPr lang="en-CA" sz="1400" dirty="0" smtClean="0">
                <a:hlinkClick r:id="rId4"/>
              </a:rPr>
              <a:t>http://www4.hrsdc.gc.ca/.3ndic.1t.4r@-eng.jsp?iid=5</a:t>
            </a:r>
            <a:endParaRPr lang="en-CA" sz="1400" dirty="0" smtClean="0"/>
          </a:p>
          <a:p>
            <a:pPr eaLnBrk="1" hangingPunct="1"/>
            <a:r>
              <a:rPr lang="en-CA" sz="1400" dirty="0" smtClean="0">
                <a:hlinkClick r:id="rId5" action="ppaction://hlinksldjump"/>
              </a:rPr>
              <a:t>http://www4.hrsdc.gc.ca/.3ndic.1t.4r@-eng.jsp?iid=23</a:t>
            </a:r>
            <a:br>
              <a:rPr lang="en-CA" sz="1400" dirty="0" smtClean="0">
                <a:hlinkClick r:id="rId5" action="ppaction://hlinksldjump"/>
              </a:rPr>
            </a:br>
            <a:endParaRPr lang="en-CA" sz="1400" dirty="0" smtClean="0"/>
          </a:p>
          <a:p>
            <a:pPr eaLnBrk="1" hangingPunct="1"/>
            <a:r>
              <a:rPr lang="en-CA" sz="1600" dirty="0" smtClean="0"/>
              <a:t>Exclude section </a:t>
            </a:r>
            <a:br>
              <a:rPr lang="en-CA" sz="1600" dirty="0" smtClean="0"/>
            </a:br>
            <a:r>
              <a:rPr lang="en-CA" sz="1600" dirty="0" smtClean="0"/>
              <a:t> “Becoming All You Can Be”,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Health and Wellness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b="1" dirty="0" smtClean="0"/>
              <a:t>Health</a:t>
            </a:r>
            <a:r>
              <a:rPr lang="en-US" dirty="0" smtClean="0"/>
              <a:t> -being sound in body, mind and </a:t>
            </a:r>
            <a:r>
              <a:rPr lang="en-US" dirty="0" smtClean="0"/>
              <a:t>spirit (how you feel about which path your going)</a:t>
            </a:r>
            <a:endParaRPr lang="en-US" dirty="0" smtClean="0"/>
          </a:p>
          <a:p>
            <a:pPr eaLnBrk="1" hangingPunct="1"/>
            <a:r>
              <a:rPr lang="en-US" b="1" dirty="0" smtClean="0"/>
              <a:t>Wellness</a:t>
            </a:r>
            <a:r>
              <a:rPr lang="en-US" dirty="0" smtClean="0"/>
              <a:t> - </a:t>
            </a:r>
            <a:r>
              <a:rPr lang="en-US" b="1" dirty="0" smtClean="0"/>
              <a:t>purposeful</a:t>
            </a:r>
            <a:r>
              <a:rPr lang="en-US" dirty="0" smtClean="0"/>
              <a:t>, enjoyable </a:t>
            </a:r>
            <a:r>
              <a:rPr lang="en-US" dirty="0" smtClean="0"/>
              <a:t>living</a:t>
            </a:r>
          </a:p>
          <a:p>
            <a:pPr eaLnBrk="1" hangingPunct="1"/>
            <a:r>
              <a:rPr lang="en-US" dirty="0" smtClean="0"/>
              <a:t>CAN you be healthy and not well?</a:t>
            </a:r>
          </a:p>
          <a:p>
            <a:pPr eaLnBrk="1" hangingPunct="1"/>
            <a:r>
              <a:rPr lang="en-US" dirty="0" smtClean="0"/>
              <a:t>Can you be well but not healthy??</a:t>
            </a:r>
            <a:endParaRPr lang="en-US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Health and Wellness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Iceberg Theory of Wellness</a:t>
            </a:r>
            <a:endParaRPr lang="en-US" dirty="0" smtClean="0"/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Current state of health is comparable to the tip of an </a:t>
            </a:r>
            <a:r>
              <a:rPr lang="en-US" dirty="0" smtClean="0"/>
              <a:t>iceberg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What lifestyle habits, cultural or </a:t>
            </a:r>
            <a:r>
              <a:rPr lang="en-US" dirty="0" err="1" smtClean="0"/>
              <a:t>psychologicial</a:t>
            </a:r>
            <a:r>
              <a:rPr lang="en-US" dirty="0" smtClean="0"/>
              <a:t> factors have an effect on our health?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Physical Health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States of physical health are like points on a continuum</a:t>
            </a:r>
            <a:endParaRPr lang="en-US" smtClean="0"/>
          </a:p>
          <a:p>
            <a:pPr eaLnBrk="1" hangingPunct="1"/>
            <a:r>
              <a:rPr lang="en-US" smtClean="0"/>
              <a:t>Physical health</a:t>
            </a:r>
          </a:p>
          <a:p>
            <a:pPr lvl="1" eaLnBrk="1" hangingPunct="1"/>
            <a:r>
              <a:rPr lang="en-US" smtClean="0"/>
              <a:t>Positive factors, also avoiding harm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Six different Aspects of Health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Environmental Health </a:t>
            </a:r>
          </a:p>
          <a:p>
            <a:r>
              <a:rPr lang="en-US" dirty="0" smtClean="0"/>
              <a:t>Intellectual Health</a:t>
            </a:r>
          </a:p>
          <a:p>
            <a:r>
              <a:rPr lang="en-US" dirty="0" smtClean="0"/>
              <a:t>Physical Health</a:t>
            </a:r>
          </a:p>
          <a:p>
            <a:r>
              <a:rPr lang="en-US" dirty="0" smtClean="0"/>
              <a:t>Social Health</a:t>
            </a:r>
          </a:p>
          <a:p>
            <a:r>
              <a:rPr lang="en-US" dirty="0" smtClean="0"/>
              <a:t>Spiritual Health</a:t>
            </a:r>
          </a:p>
          <a:p>
            <a:r>
              <a:rPr lang="en-US" dirty="0" smtClean="0"/>
              <a:t>Psychological Health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0856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Psychological Health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awareness of feelings in oneself and in others</a:t>
            </a:r>
          </a:p>
          <a:p>
            <a:pPr eaLnBrk="1" hangingPunct="1"/>
            <a:r>
              <a:rPr lang="en-US" smtClean="0"/>
              <a:t>One’s ability to cope with stresses and to function independently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Spiritual Health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Being fulfilled, being at peace with oneself and with others</a:t>
            </a:r>
          </a:p>
          <a:p>
            <a:pPr eaLnBrk="1" hangingPunct="1"/>
            <a:r>
              <a:rPr lang="en-US" smtClean="0"/>
              <a:t>Able to experience love and joy in oneself and in others</a:t>
            </a:r>
          </a:p>
          <a:p>
            <a:pPr eaLnBrk="1" hangingPunct="1"/>
            <a:r>
              <a:rPr lang="en-CA" smtClean="0"/>
              <a:t>Not necessarily religion-based</a:t>
            </a:r>
            <a:endParaRPr lang="en-US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Social Health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Ability to interact with others and the social environment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Intellectual Health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Ability to learn from life experiences, be open to new ideas</a:t>
            </a:r>
          </a:p>
          <a:p>
            <a:pPr eaLnBrk="1" hangingPunct="1"/>
            <a:r>
              <a:rPr lang="en-US" smtClean="0"/>
              <a:t>Being able to use critical thinking skills also contributes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Environmental Health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The impact that dangers in the water, air, soil have on our well-being</a:t>
            </a:r>
          </a:p>
          <a:p>
            <a:pPr eaLnBrk="1" hangingPunct="1"/>
            <a:r>
              <a:rPr lang="en-US" dirty="0" smtClean="0"/>
              <a:t>Knowing the dangers of products we use and what to do to protect the environment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chemeClr val="tx1"/>
                </a:solidFill>
              </a:rPr>
              <a:t>Life Expectancy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Life expectancy in Canada is 80.7 years for those born in 2007</a:t>
            </a:r>
          </a:p>
          <a:p>
            <a:pPr eaLnBrk="1" hangingPunct="1"/>
            <a:r>
              <a:rPr lang="en-US" dirty="0" smtClean="0"/>
              <a:t>The figure is 83.0 years for women, 78.3 for men</a:t>
            </a:r>
          </a:p>
          <a:p>
            <a:pPr eaLnBrk="1" hangingPunct="1"/>
            <a:r>
              <a:rPr lang="en-US" dirty="0" smtClean="0"/>
              <a:t>Canada had the second highest life expectancy of G7 countries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Canada’s Health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Infant mortality rate (death of a live-born infant before the age of one per 1000 live births) has </a:t>
            </a:r>
            <a:r>
              <a:rPr lang="en-US" b="1" dirty="0" smtClean="0"/>
              <a:t>declined dramatically </a:t>
            </a:r>
            <a:r>
              <a:rPr lang="en-US" dirty="0" smtClean="0"/>
              <a:t>in the last century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In Canada in 2007, the infant mortality rate (IMR) is 5.1/1000 live births; (in 1901, the rate was 130/1000 live births)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Canada’s IMR ranks second highest in rank order/second lowest of G7 countries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Canada’s Health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Heart disease and cancer become important causes of death in mid-age and up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Males have higher mortality from heart disease, stroke, colorectal and lung cancers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Canada’s Health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Single parents, recent immigrants, disabled persons and </a:t>
            </a:r>
            <a:r>
              <a:rPr lang="en-US" b="1" dirty="0" smtClean="0"/>
              <a:t>Aboriginal people </a:t>
            </a:r>
            <a:r>
              <a:rPr lang="en-US" dirty="0" smtClean="0"/>
              <a:t>were at greater risk of low income compared to Canadians in general</a:t>
            </a:r>
          </a:p>
          <a:p>
            <a:pPr eaLnBrk="1" hangingPunct="1"/>
            <a:r>
              <a:rPr lang="en-US" dirty="0" smtClean="0"/>
              <a:t>Someone at a low income has greater challenges in providing food, shelter and basic necessities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The Health of College Students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Incidence of life-threatening illness is lowest in this age group</a:t>
            </a:r>
            <a:endParaRPr lang="en-US" dirty="0" smtClean="0"/>
          </a:p>
          <a:p>
            <a:pPr eaLnBrk="1" hangingPunct="1"/>
            <a:r>
              <a:rPr lang="en-US" dirty="0" smtClean="0"/>
              <a:t>Gender differences are apparent</a:t>
            </a:r>
          </a:p>
          <a:p>
            <a:pPr lvl="1" eaLnBrk="1" hangingPunct="1"/>
            <a:r>
              <a:rPr lang="en-US" sz="2400" dirty="0" smtClean="0"/>
              <a:t>College-aged men are more likely to engage in risk-taking </a:t>
            </a:r>
            <a:r>
              <a:rPr lang="en-US" sz="2400" dirty="0" err="1" smtClean="0"/>
              <a:t>behaviours</a:t>
            </a:r>
            <a:r>
              <a:rPr lang="en-US" sz="2400" dirty="0" smtClean="0"/>
              <a:t>, are more likely to be hospitalized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The Health of College Students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Women more than men report significantly elevated stress levels </a:t>
            </a:r>
          </a:p>
          <a:p>
            <a:pPr eaLnBrk="1" hangingPunct="1"/>
            <a:r>
              <a:rPr lang="en-US" sz="2800" dirty="0" smtClean="0"/>
              <a:t>Higher levels of education are related to lower levels of certain diseases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Health Education-Prevention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Prevention can take many forms</a:t>
            </a:r>
          </a:p>
          <a:p>
            <a:pPr lvl="1" eaLnBrk="1" hangingPunct="1"/>
            <a:r>
              <a:rPr lang="en-US" dirty="0" smtClean="0"/>
              <a:t>Primary prevention seeks to stop problems before they start</a:t>
            </a:r>
          </a:p>
          <a:p>
            <a:pPr lvl="1" eaLnBrk="1" hangingPunct="1"/>
            <a:r>
              <a:rPr lang="en-US" dirty="0" smtClean="0"/>
              <a:t>Prevention can also target individuals with risk factors to help them avoid</a:t>
            </a:r>
            <a:r>
              <a:rPr lang="en-US" baseline="0" dirty="0" smtClean="0"/>
              <a:t> potential problems</a:t>
            </a:r>
            <a:endParaRPr lang="en-US" dirty="0" smtClean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Health Education-Protection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Protection goes hand-in-hand with prevention</a:t>
            </a:r>
          </a:p>
          <a:p>
            <a:pPr eaLnBrk="1" hangingPunct="1"/>
            <a:r>
              <a:rPr lang="en-US" smtClean="0"/>
              <a:t>Protection is a way to decrease the risks of our actions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Assessing Risks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Are there possible benefits of taking this risk?</a:t>
            </a:r>
          </a:p>
          <a:p>
            <a:pPr lvl="1" eaLnBrk="1" hangingPunct="1"/>
            <a:r>
              <a:rPr lang="en-US" smtClean="0"/>
              <a:t>Is risk voluntary? Is it fair? Are there alternatives?</a:t>
            </a:r>
          </a:p>
          <a:p>
            <a:pPr lvl="1" eaLnBrk="1" hangingPunct="1"/>
            <a:r>
              <a:rPr lang="en-US" smtClean="0"/>
              <a:t>How the risk is presented-positive or negative light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Health Promotion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Health promotion combines prevention and protection </a:t>
            </a:r>
          </a:p>
          <a:p>
            <a:pPr eaLnBrk="1" hangingPunct="1"/>
            <a:r>
              <a:rPr lang="en-US" sz="2800" smtClean="0"/>
              <a:t>WHO defines health promotion as “the process of enabling people to improve and increase control over their health”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Health Promotion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Health promotion programs combine different aspects:</a:t>
            </a:r>
          </a:p>
          <a:p>
            <a:pPr lvl="1" eaLnBrk="1" hangingPunct="1"/>
            <a:r>
              <a:rPr lang="en-US" dirty="0" smtClean="0"/>
              <a:t>Educational</a:t>
            </a:r>
          </a:p>
          <a:p>
            <a:pPr lvl="1" eaLnBrk="1" hangingPunct="1"/>
            <a:r>
              <a:rPr lang="en-US" dirty="0" smtClean="0"/>
              <a:t>Peer counseling</a:t>
            </a:r>
          </a:p>
          <a:p>
            <a:pPr lvl="1" eaLnBrk="1" hangingPunct="1"/>
            <a:r>
              <a:rPr lang="en-US" dirty="0" smtClean="0"/>
              <a:t>Environmental</a:t>
            </a:r>
          </a:p>
          <a:p>
            <a:pPr lvl="1" eaLnBrk="1" hangingPunct="1"/>
            <a:r>
              <a:rPr lang="en-US" dirty="0" smtClean="0"/>
              <a:t>Encouraging volunteerism, to look beyond oneself to the wider community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Default Design">
  <a:themeElements>
    <a:clrScheme name="Custom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664C"/>
      </a:hlink>
      <a:folHlink>
        <a:srgbClr val="262699"/>
      </a:folHlink>
    </a:clrScheme>
    <a:fontScheme name="1_Default Design">
      <a:majorFont>
        <a:latin typeface="Franklin Gothic Medium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1110</Words>
  <Application>Microsoft Macintosh PowerPoint</Application>
  <PresentationFormat>On-screen Show (4:3)</PresentationFormat>
  <Paragraphs>124</Paragraphs>
  <Slides>21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1_Default Design</vt:lpstr>
      <vt:lpstr> An Invitation to Health   </vt:lpstr>
      <vt:lpstr>Health and Wellness</vt:lpstr>
      <vt:lpstr>Health and Wellness</vt:lpstr>
      <vt:lpstr>Physical Health</vt:lpstr>
      <vt:lpstr>Six different Aspects of Health</vt:lpstr>
      <vt:lpstr>Psychological Health</vt:lpstr>
      <vt:lpstr>Spiritual Health</vt:lpstr>
      <vt:lpstr>Social Health</vt:lpstr>
      <vt:lpstr>Intellectual Health</vt:lpstr>
      <vt:lpstr>Environmental Health</vt:lpstr>
      <vt:lpstr>Life Expectancy</vt:lpstr>
      <vt:lpstr>Canada’s Health</vt:lpstr>
      <vt:lpstr>Canada’s Health</vt:lpstr>
      <vt:lpstr>Canada’s Health</vt:lpstr>
      <vt:lpstr>The Health of College Students</vt:lpstr>
      <vt:lpstr>The Health of College Students</vt:lpstr>
      <vt:lpstr>Health Education-Prevention</vt:lpstr>
      <vt:lpstr>Health Education-Protection</vt:lpstr>
      <vt:lpstr>Assessing Risks</vt:lpstr>
      <vt:lpstr>Health Promotion</vt:lpstr>
      <vt:lpstr>Health Promotion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2011-09-07T03:31:33Z</dcterms:created>
  <dcterms:modified xsi:type="dcterms:W3CDTF">2014-09-11T01:53:51Z</dcterms:modified>
</cp:coreProperties>
</file>