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3" r:id="rId17"/>
    <p:sldId id="271" r:id="rId18"/>
    <p:sldId id="272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55" d="100"/>
          <a:sy n="55" d="100"/>
        </p:scale>
        <p:origin x="-96" y="-2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interSettings" Target="printerSettings/printerSettings1.bin"/><Relationship Id="rId21" Type="http://schemas.openxmlformats.org/officeDocument/2006/relationships/presProps" Target="presProps.xml"/><Relationship Id="rId22" Type="http://schemas.openxmlformats.org/officeDocument/2006/relationships/viewProps" Target="viewProps.xml"/><Relationship Id="rId23" Type="http://schemas.openxmlformats.org/officeDocument/2006/relationships/theme" Target="theme/theme1.xml"/><Relationship Id="rId2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443CA-8B71-A548-AD01-944763A35CFF}" type="datetimeFigureOut">
              <a:rPr lang="en-US" smtClean="0"/>
              <a:t>2012-12-12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A99AD-E5DC-214D-AFE7-FE2D7DD7E2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4299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443CA-8B71-A548-AD01-944763A35CFF}" type="datetimeFigureOut">
              <a:rPr lang="en-US" smtClean="0"/>
              <a:t>2012-12-12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A99AD-E5DC-214D-AFE7-FE2D7DD7E2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3846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443CA-8B71-A548-AD01-944763A35CFF}" type="datetimeFigureOut">
              <a:rPr lang="en-US" smtClean="0"/>
              <a:t>2012-12-12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A99AD-E5DC-214D-AFE7-FE2D7DD7E2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31297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443CA-8B71-A548-AD01-944763A35CFF}" type="datetimeFigureOut">
              <a:rPr lang="en-US" smtClean="0"/>
              <a:t>2012-12-12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A99AD-E5DC-214D-AFE7-FE2D7DD7E2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00802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443CA-8B71-A548-AD01-944763A35CFF}" type="datetimeFigureOut">
              <a:rPr lang="en-US" smtClean="0"/>
              <a:t>2012-12-12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A99AD-E5DC-214D-AFE7-FE2D7DD7E2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8632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443CA-8B71-A548-AD01-944763A35CFF}" type="datetimeFigureOut">
              <a:rPr lang="en-US" smtClean="0"/>
              <a:t>2012-12-12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A99AD-E5DC-214D-AFE7-FE2D7DD7E2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18125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443CA-8B71-A548-AD01-944763A35CFF}" type="datetimeFigureOut">
              <a:rPr lang="en-US" smtClean="0"/>
              <a:t>2012-12-12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A99AD-E5DC-214D-AFE7-FE2D7DD7E2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03672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443CA-8B71-A548-AD01-944763A35CFF}" type="datetimeFigureOut">
              <a:rPr lang="en-US" smtClean="0"/>
              <a:t>2012-12-12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A99AD-E5DC-214D-AFE7-FE2D7DD7E2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875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443CA-8B71-A548-AD01-944763A35CFF}" type="datetimeFigureOut">
              <a:rPr lang="en-US" smtClean="0"/>
              <a:t>2012-12-12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A99AD-E5DC-214D-AFE7-FE2D7DD7E2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8630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443CA-8B71-A548-AD01-944763A35CFF}" type="datetimeFigureOut">
              <a:rPr lang="en-US" smtClean="0"/>
              <a:t>2012-12-12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A99AD-E5DC-214D-AFE7-FE2D7DD7E2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35080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443CA-8B71-A548-AD01-944763A35CFF}" type="datetimeFigureOut">
              <a:rPr lang="en-US" smtClean="0"/>
              <a:t>2012-12-12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A99AD-E5DC-214D-AFE7-FE2D7DD7E2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5555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2443CA-8B71-A548-AD01-944763A35CFF}" type="datetimeFigureOut">
              <a:rPr lang="en-US" smtClean="0"/>
              <a:t>2012-12-12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0A99AD-E5DC-214D-AFE7-FE2D7DD7E2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25237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Language </a:t>
            </a:r>
            <a:r>
              <a:rPr lang="en-US" dirty="0" smtClean="0"/>
              <a:t>Acquisition I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LIN 1300 Study notes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76600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Studies of Language one/ L1 acquisition seek to find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- When does language acquisition start?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- How does language acquisition happen?</a:t>
            </a:r>
          </a:p>
          <a:p>
            <a:r>
              <a:rPr lang="en-US" dirty="0" smtClean="0"/>
              <a:t>L1 acquisition starts before birth</a:t>
            </a:r>
          </a:p>
          <a:p>
            <a:r>
              <a:rPr lang="en-US" dirty="0" smtClean="0"/>
              <a:t>L1 acquisition happens along a similar timeline for all children</a:t>
            </a:r>
          </a:p>
          <a:p>
            <a:r>
              <a:rPr lang="en-US" dirty="0" smtClean="0"/>
              <a:t>Happens effortlessly almost, and occurs in a limited amount of time without explicit teaching 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86181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 Utero/ before birth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L1 acquisition in utero requires hearing mechanisms by the infant </a:t>
            </a:r>
          </a:p>
          <a:p>
            <a:r>
              <a:rPr lang="en-US" dirty="0" smtClean="0"/>
              <a:t>The auditory system develops at the 24</a:t>
            </a:r>
            <a:r>
              <a:rPr lang="en-US" baseline="30000" dirty="0" smtClean="0"/>
              <a:t>th</a:t>
            </a:r>
            <a:r>
              <a:rPr lang="en-US" dirty="0" smtClean="0"/>
              <a:t> week/ 6 months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51614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Sounds in Utero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The sounds heard inside the womb by the child include the mother’s heart beat, blood circulation, voice etc. </a:t>
            </a:r>
          </a:p>
          <a:p>
            <a:r>
              <a:rPr lang="en-US" dirty="0" smtClean="0"/>
              <a:t>The child can also hear external sounds such as language, music, noises etc. </a:t>
            </a:r>
          </a:p>
          <a:p>
            <a:r>
              <a:rPr lang="en-US" dirty="0" smtClean="0"/>
              <a:t>The sounds are muffled/ filtered by the amniotic liquid within the uterus, the uterus itself and the body of the mother </a:t>
            </a:r>
          </a:p>
          <a:p>
            <a:endParaRPr lang="en-US" dirty="0"/>
          </a:p>
          <a:p>
            <a:r>
              <a:rPr lang="en-US" dirty="0" smtClean="0"/>
              <a:t>The sounds frequencies are between 200-250 hertz </a:t>
            </a:r>
          </a:p>
          <a:p>
            <a:r>
              <a:rPr lang="en-US" dirty="0" smtClean="0"/>
              <a:t>Speech frequency is between 10-12 kilohertz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39777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Auditory perception before birth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 the last 3 months of gestation, the child can still learn a lot about language </a:t>
            </a:r>
          </a:p>
          <a:p>
            <a:endParaRPr lang="en-US" dirty="0"/>
          </a:p>
          <a:p>
            <a:r>
              <a:rPr lang="en-US" dirty="0" smtClean="0"/>
              <a:t>Procedures to test this is as follows</a:t>
            </a:r>
          </a:p>
          <a:p>
            <a:pPr marL="514350" indent="-514350">
              <a:buAutoNum type="arabicPeriod"/>
            </a:pPr>
            <a:r>
              <a:rPr lang="en-US" dirty="0" smtClean="0"/>
              <a:t>Presentation of stimuli </a:t>
            </a:r>
          </a:p>
          <a:p>
            <a:pPr marL="514350" indent="-514350">
              <a:buAutoNum type="arabicPeriod"/>
            </a:pPr>
            <a:r>
              <a:rPr lang="en-US" dirty="0" smtClean="0"/>
              <a:t>Reaction to the changes in stimuli is recorded through movements (with an ultrasound) or changes in heart rate</a:t>
            </a:r>
          </a:p>
        </p:txBody>
      </p:sp>
    </p:spTree>
    <p:extLst>
      <p:ext uri="{BB962C8B-B14F-4D97-AF65-F5344CB8AC3E}">
        <p14:creationId xmlns:p14="http://schemas.microsoft.com/office/powerpoint/2010/main" val="30811027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Procedures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u="sng" dirty="0" smtClean="0"/>
              <a:t>Habituation phase</a:t>
            </a:r>
          </a:p>
          <a:p>
            <a:r>
              <a:rPr lang="en-US" dirty="0" smtClean="0"/>
              <a:t>The same sounds/ sentences are presented with loud speakers on or near the mother’s belly </a:t>
            </a:r>
          </a:p>
          <a:p>
            <a:endParaRPr lang="en-US" dirty="0"/>
          </a:p>
          <a:p>
            <a:r>
              <a:rPr lang="en-US" u="sng" dirty="0" smtClean="0"/>
              <a:t>Experimental phase</a:t>
            </a:r>
          </a:p>
          <a:p>
            <a:r>
              <a:rPr lang="en-US" dirty="0" smtClean="0"/>
              <a:t>The stimulus is changed and the change is measured. Is there a reaction to the change via movements of the fetus or heart rate? </a:t>
            </a:r>
          </a:p>
        </p:txBody>
      </p:sp>
    </p:spTree>
    <p:extLst>
      <p:ext uri="{BB962C8B-B14F-4D97-AF65-F5344CB8AC3E}">
        <p14:creationId xmlns:p14="http://schemas.microsoft.com/office/powerpoint/2010/main" val="28996613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Findings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Discrimination between:</a:t>
            </a:r>
          </a:p>
          <a:p>
            <a:pPr marL="0" indent="0">
              <a:buNone/>
            </a:pPr>
            <a:r>
              <a:rPr lang="en-US" dirty="0" smtClean="0"/>
              <a:t>    - Language vs. other types of sounds like     music, noises etc. </a:t>
            </a:r>
          </a:p>
          <a:p>
            <a:pPr marL="0" indent="0">
              <a:buNone/>
            </a:pPr>
            <a:r>
              <a:rPr lang="en-US" dirty="0" smtClean="0"/>
              <a:t>    - Voices; mother vs. other voices, male vs. female voice</a:t>
            </a:r>
          </a:p>
          <a:p>
            <a:pPr marL="0" indent="0">
              <a:buNone/>
            </a:pPr>
            <a:r>
              <a:rPr lang="en-US" dirty="0" smtClean="0"/>
              <a:t>    - Native language vs. other languages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*These findings are tests of sensitivity to various aspects of language  </a:t>
            </a:r>
          </a:p>
        </p:txBody>
      </p:sp>
    </p:spTree>
    <p:extLst>
      <p:ext uri="{BB962C8B-B14F-4D97-AF65-F5344CB8AC3E}">
        <p14:creationId xmlns:p14="http://schemas.microsoft.com/office/powerpoint/2010/main" val="30497466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DeCasper study perception study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1994 </a:t>
            </a:r>
          </a:p>
          <a:p>
            <a:r>
              <a:rPr lang="en-US" dirty="0" smtClean="0"/>
              <a:t>Participants: 17 French women, 35 weeks pregnant </a:t>
            </a:r>
          </a:p>
          <a:p>
            <a:r>
              <a:rPr lang="en-US" dirty="0" smtClean="0"/>
              <a:t>2 groups are presented with 2 different nursery rhymes </a:t>
            </a:r>
          </a:p>
          <a:p>
            <a:r>
              <a:rPr lang="en-US" dirty="0" smtClean="0"/>
              <a:t>Nursery rhyme repeated 3 times in a row by the each each day for 4 weeks Result: The heart rate slows down when a familiar nursery rhyme is played </a:t>
            </a:r>
          </a:p>
          <a:p>
            <a:r>
              <a:rPr lang="en-US" dirty="0" smtClean="0"/>
              <a:t>This proves that there can be linguistic stimuli even before birth, and the stimulus doesn’t need to always be a mother’s voice</a:t>
            </a:r>
          </a:p>
          <a:p>
            <a:r>
              <a:rPr lang="en-US" dirty="0" smtClean="0"/>
              <a:t>The child creates a representation of the acoustics of the sounds by using the rhythm and intonation, even though it has no meaning to them 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Test, 4 weeks later</a:t>
            </a:r>
          </a:p>
          <a:p>
            <a:r>
              <a:rPr lang="en-US" dirty="0" smtClean="0"/>
              <a:t>Both nursery rhymes are presented in different orders and the heart rate of the infant is observed  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71216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Linguistic abilities of newborn babies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Able to be used a few days after birth</a:t>
            </a:r>
          </a:p>
          <a:p>
            <a:endParaRPr lang="en-US" dirty="0" smtClean="0"/>
          </a:p>
          <a:p>
            <a:r>
              <a:rPr lang="en-US" dirty="0" smtClean="0"/>
              <a:t>Can discriminate phonemes as early as four days old </a:t>
            </a:r>
          </a:p>
          <a:p>
            <a:pPr marL="0" indent="0">
              <a:buNone/>
            </a:pPr>
            <a:r>
              <a:rPr lang="en-US" dirty="0" smtClean="0"/>
              <a:t>         - Ex. When babbling, using /</a:t>
            </a:r>
            <a:r>
              <a:rPr lang="en-US" dirty="0" err="1" smtClean="0"/>
              <a:t>ba</a:t>
            </a:r>
            <a:r>
              <a:rPr lang="en-US" dirty="0" smtClean="0"/>
              <a:t>/ vs. /</a:t>
            </a:r>
            <a:r>
              <a:rPr lang="en-US" dirty="0" err="1" smtClean="0"/>
              <a:t>ga</a:t>
            </a:r>
            <a:r>
              <a:rPr lang="en-US" dirty="0" smtClean="0"/>
              <a:t>/ </a:t>
            </a:r>
          </a:p>
          <a:p>
            <a:pPr marL="0" indent="0">
              <a:buNone/>
            </a:pPr>
            <a:r>
              <a:rPr lang="en-US" dirty="0" smtClean="0"/>
              <a:t>         - Place of articulation ex. /pa/ or /ta/ </a:t>
            </a:r>
          </a:p>
          <a:p>
            <a:pPr marL="0" indent="0">
              <a:buNone/>
            </a:pPr>
            <a:r>
              <a:rPr lang="en-US" dirty="0" smtClean="0"/>
              <a:t>         - Voicing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34167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All children have approximately the same developmental milestones and rate of acquisition </a:t>
            </a:r>
          </a:p>
          <a:p>
            <a:endParaRPr lang="en-US" dirty="0"/>
          </a:p>
          <a:p>
            <a:r>
              <a:rPr lang="en-US" dirty="0" smtClean="0"/>
              <a:t>No 2 children are exposed to exactly the same inputs, but they still development similar abilities at similar times</a:t>
            </a:r>
          </a:p>
          <a:p>
            <a:r>
              <a:rPr lang="en-US" dirty="0" smtClean="0"/>
              <a:t>Without speaking the same language, they still manage to do so </a:t>
            </a:r>
          </a:p>
          <a:p>
            <a:r>
              <a:rPr lang="en-US" dirty="0" smtClean="0"/>
              <a:t>Deaf children follow the same timeline for sign language as non deaf children do for oral speech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67860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Developmental milestones</a:t>
            </a:r>
            <a:endParaRPr lang="en-US" dirty="0"/>
          </a:p>
        </p:txBody>
      </p:sp>
      <p:sp>
        <p:nvSpPr>
          <p:cNvPr id="4" name="Rectangle 3"/>
          <p:cNvSpPr>
            <a:spLocks noGrp="1" noChangeArrowheads="1"/>
          </p:cNvSpPr>
          <p:nvPr/>
        </p:nvSpPr>
        <p:spPr bwMode="auto">
          <a:xfrm>
            <a:off x="457200" y="2321685"/>
            <a:ext cx="8842375" cy="2874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447675" indent="-38258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charset="0"/>
              <a:buChar char=""/>
              <a:defRPr sz="3000" kern="1200">
                <a:solidFill>
                  <a:schemeClr val="tx1"/>
                </a:solidFill>
                <a:latin typeface="+mn-lt"/>
                <a:ea typeface="ＭＳ Ｐゴシック" pitchFamily="-65" charset="-128"/>
                <a:cs typeface="ＭＳ Ｐゴシック" pitchFamily="-65" charset="-128"/>
              </a:defRPr>
            </a:lvl1pPr>
            <a:lvl2pPr marL="822325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Verdana" charset="0"/>
              <a:buChar char="›"/>
              <a:defRPr sz="2600" kern="1200">
                <a:solidFill>
                  <a:schemeClr val="tx1"/>
                </a:solidFill>
                <a:latin typeface="+mn-lt"/>
                <a:ea typeface="ＭＳ Ｐゴシック" pitchFamily="-65" charset="-128"/>
                <a:cs typeface="+mn-cs"/>
              </a:defRPr>
            </a:lvl2pPr>
            <a:lvl3pPr marL="11049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 2" charset="0"/>
              <a:buChar char=""/>
              <a:defRPr sz="2400" kern="1200">
                <a:solidFill>
                  <a:schemeClr val="tx1"/>
                </a:solidFill>
                <a:latin typeface="+mn-lt"/>
                <a:ea typeface="ＭＳ Ｐゴシック" pitchFamily="-65" charset="-128"/>
                <a:cs typeface="+mn-cs"/>
              </a:defRPr>
            </a:lvl3pPr>
            <a:lvl4pPr marL="137160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 2" charset="0"/>
              <a:buChar char=""/>
              <a:defRPr sz="2000" kern="1200">
                <a:solidFill>
                  <a:schemeClr val="tx1"/>
                </a:solidFill>
                <a:latin typeface="+mn-lt"/>
                <a:ea typeface="ＭＳ Ｐゴシック" pitchFamily="-65" charset="-128"/>
                <a:cs typeface="+mn-cs"/>
              </a:defRPr>
            </a:lvl4pPr>
            <a:lvl5pPr marL="160020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2CCF1"/>
              </a:buClr>
              <a:buFont typeface="Wingdings 2" charset="0"/>
              <a:buChar char=""/>
              <a:defRPr sz="1900" kern="1200">
                <a:solidFill>
                  <a:schemeClr val="tx1"/>
                </a:solidFill>
                <a:latin typeface="+mn-lt"/>
                <a:ea typeface="ＭＳ Ｐゴシック" pitchFamily="-65" charset="-128"/>
                <a:cs typeface="+mn-cs"/>
              </a:defRPr>
            </a:lvl5pPr>
            <a:lvl6pPr marL="18288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84832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146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2">
              <a:lnSpc>
                <a:spcPct val="90000"/>
              </a:lnSpc>
            </a:pPr>
            <a:endParaRPr lang="en-CA" sz="1400" kern="1200" dirty="0" smtClean="0"/>
          </a:p>
          <a:p>
            <a:pPr marL="182563" lvl="2" indent="-22225">
              <a:lnSpc>
                <a:spcPct val="90000"/>
              </a:lnSpc>
              <a:buNone/>
              <a:tabLst>
                <a:tab pos="1616075" algn="l"/>
                <a:tab pos="3048000" algn="l"/>
                <a:tab pos="4479925" algn="l"/>
                <a:tab pos="6096000" algn="l"/>
                <a:tab pos="7527925" algn="l"/>
              </a:tabLst>
            </a:pPr>
            <a:r>
              <a:rPr lang="en-CA" sz="2200" kern="1200" dirty="0" smtClean="0"/>
              <a:t>		</a:t>
            </a:r>
            <a:r>
              <a:rPr lang="en-CA" sz="1800" kern="1200" dirty="0" smtClean="0"/>
              <a:t>6	12	18	24	30</a:t>
            </a:r>
          </a:p>
          <a:p>
            <a:pPr marL="182563" lvl="2" indent="-22225">
              <a:lnSpc>
                <a:spcPct val="90000"/>
              </a:lnSpc>
              <a:buNone/>
              <a:tabLst>
                <a:tab pos="1341438" algn="l"/>
                <a:tab pos="2773363" algn="l"/>
                <a:tab pos="4221163" algn="l"/>
                <a:tab pos="5745163" algn="l"/>
                <a:tab pos="7178675" algn="l"/>
              </a:tabLst>
            </a:pPr>
            <a:r>
              <a:rPr lang="en-CA" sz="1800" dirty="0" smtClean="0"/>
              <a:t>B</a:t>
            </a:r>
            <a:r>
              <a:rPr lang="en-CA" sz="1800" kern="1200" dirty="0" smtClean="0"/>
              <a:t>irth 	months	months	months	months	months</a:t>
            </a:r>
          </a:p>
          <a:p>
            <a:pPr lvl="2">
              <a:lnSpc>
                <a:spcPct val="90000"/>
              </a:lnSpc>
            </a:pPr>
            <a:endParaRPr lang="en-CA" sz="2200" kern="1200" dirty="0" smtClean="0"/>
          </a:p>
          <a:p>
            <a:pPr marL="358775" lvl="2">
              <a:lnSpc>
                <a:spcPct val="90000"/>
              </a:lnSpc>
              <a:buNone/>
            </a:pPr>
            <a:endParaRPr lang="en-CA" sz="1800" kern="1200" dirty="0" smtClean="0"/>
          </a:p>
          <a:p>
            <a:pPr marL="177800" lvl="2" indent="-177800">
              <a:lnSpc>
                <a:spcPct val="90000"/>
              </a:lnSpc>
              <a:buNone/>
              <a:tabLst>
                <a:tab pos="1255713" algn="l"/>
                <a:tab pos="2689225" algn="l"/>
                <a:tab pos="4121150" algn="l"/>
              </a:tabLst>
            </a:pPr>
            <a:r>
              <a:rPr lang="en-CA" sz="1800" kern="1200" dirty="0" smtClean="0"/>
              <a:t>Cooing	babbling	1</a:t>
            </a:r>
            <a:r>
              <a:rPr lang="en-CA" sz="1800" kern="1200" baseline="30000" dirty="0" smtClean="0"/>
              <a:t>st</a:t>
            </a:r>
            <a:r>
              <a:rPr lang="en-CA" sz="1800" kern="1200" dirty="0" smtClean="0"/>
              <a:t> word	2-word	         multi-word	      complex</a:t>
            </a:r>
          </a:p>
          <a:p>
            <a:pPr marL="355600" lvl="2">
              <a:lnSpc>
                <a:spcPct val="90000"/>
              </a:lnSpc>
              <a:buNone/>
              <a:tabLst>
                <a:tab pos="3944938" algn="l"/>
              </a:tabLst>
            </a:pPr>
            <a:r>
              <a:rPr lang="en-CA" sz="1800" kern="1200" dirty="0" smtClean="0"/>
              <a:t> 		utterances	         utterances	     sentences</a:t>
            </a:r>
          </a:p>
          <a:p>
            <a:pPr>
              <a:lnSpc>
                <a:spcPct val="80000"/>
              </a:lnSpc>
            </a:pPr>
            <a:endParaRPr lang="en-CA" sz="2200" kern="1200" dirty="0" smtClean="0"/>
          </a:p>
          <a:p>
            <a:pPr lvl="1">
              <a:lnSpc>
                <a:spcPct val="80000"/>
              </a:lnSpc>
            </a:pPr>
            <a:endParaRPr lang="en-CA" sz="2000" kern="1200" dirty="0"/>
          </a:p>
        </p:txBody>
      </p:sp>
    </p:spTree>
    <p:extLst>
      <p:ext uri="{BB962C8B-B14F-4D97-AF65-F5344CB8AC3E}">
        <p14:creationId xmlns:p14="http://schemas.microsoft.com/office/powerpoint/2010/main" val="42812748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 Pre linguistic stage: Cooing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57200" lvl="1" indent="0">
              <a:buNone/>
            </a:pPr>
            <a:r>
              <a:rPr lang="en-CA" sz="3200" dirty="0" smtClean="0">
                <a:ea typeface="ＭＳ Ｐゴシック" charset="0"/>
              </a:rPr>
              <a:t>0-4 months</a:t>
            </a:r>
          </a:p>
          <a:p>
            <a:pPr marL="457200" lvl="1" indent="0">
              <a:buNone/>
            </a:pPr>
            <a:r>
              <a:rPr lang="en-CA" sz="3200" dirty="0" smtClean="0">
                <a:ea typeface="ＭＳ Ｐゴシック" charset="0"/>
              </a:rPr>
              <a:t>cries, vegetative sounds</a:t>
            </a:r>
          </a:p>
          <a:p>
            <a:pPr marL="914400" lvl="2" indent="0">
              <a:buNone/>
            </a:pPr>
            <a:r>
              <a:rPr lang="en-CA" sz="3200" dirty="0" smtClean="0">
                <a:ea typeface="ＭＳ Ｐゴシック" charset="0"/>
              </a:rPr>
              <a:t>sounds from the larynx/velum </a:t>
            </a:r>
          </a:p>
          <a:p>
            <a:pPr marL="914400" lvl="2" indent="0">
              <a:buNone/>
            </a:pPr>
            <a:endParaRPr lang="en-CA" sz="3200" dirty="0">
              <a:ea typeface="ＭＳ Ｐゴシック" charset="0"/>
            </a:endParaRPr>
          </a:p>
          <a:p>
            <a:pPr marL="914400" lvl="2" indent="0">
              <a:buNone/>
            </a:pPr>
            <a:r>
              <a:rPr lang="en-CA" sz="3200" dirty="0" smtClean="0">
                <a:ea typeface="ＭＳ Ｐゴシック" charset="0"/>
              </a:rPr>
              <a:t>4-6 months</a:t>
            </a:r>
          </a:p>
          <a:p>
            <a:pPr marL="914400" lvl="2" indent="0">
              <a:buNone/>
            </a:pPr>
            <a:r>
              <a:rPr lang="en-CA" sz="3200" dirty="0" smtClean="0">
                <a:ea typeface="ＭＳ Ｐゴシック" charset="0"/>
              </a:rPr>
              <a:t>Vocal plays: exploration of vocal tract through noise production </a:t>
            </a:r>
          </a:p>
          <a:p>
            <a:pPr marL="914400" lvl="2" indent="0">
              <a:buNone/>
            </a:pPr>
            <a:r>
              <a:rPr lang="en-CA" sz="3200" dirty="0" smtClean="0">
                <a:ea typeface="ＭＳ Ｐゴシック" charset="0"/>
              </a:rPr>
              <a:t>Varieties of sounds explored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85526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 6 months: babbling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77306"/>
            <a:ext cx="8229600" cy="5638426"/>
          </a:xfrm>
        </p:spPr>
        <p:txBody>
          <a:bodyPr>
            <a:normAutofit fontScale="32500" lnSpcReduction="20000"/>
          </a:bodyPr>
          <a:lstStyle/>
          <a:p>
            <a:r>
              <a:rPr lang="en-US" sz="6700" dirty="0" smtClean="0"/>
              <a:t>6- 9 months</a:t>
            </a:r>
          </a:p>
          <a:p>
            <a:r>
              <a:rPr lang="en-CA" sz="6700" noProof="0" dirty="0" smtClean="0"/>
              <a:t>Language Universal (all</a:t>
            </a:r>
            <a:r>
              <a:rPr lang="en-CA" sz="6700" baseline="0" noProof="0" dirty="0" smtClean="0"/>
              <a:t> babies)</a:t>
            </a:r>
            <a:endParaRPr lang="en-CA" sz="6700" dirty="0" smtClean="0"/>
          </a:p>
          <a:p>
            <a:r>
              <a:rPr lang="en-CA" sz="6700" b="1" dirty="0" smtClean="0"/>
              <a:t>P</a:t>
            </a:r>
            <a:r>
              <a:rPr lang="en-CA" sz="6700" b="1" noProof="0" dirty="0" err="1" smtClean="0"/>
              <a:t>atterns</a:t>
            </a:r>
            <a:r>
              <a:rPr lang="en-CA" sz="6700" b="1" noProof="0" dirty="0" smtClean="0"/>
              <a:t> (Ex. </a:t>
            </a:r>
            <a:r>
              <a:rPr lang="en-CA" sz="6700" b="1" noProof="0" dirty="0" err="1" smtClean="0"/>
              <a:t>bababa</a:t>
            </a:r>
            <a:r>
              <a:rPr lang="en-CA" sz="6700" b="1" noProof="0" dirty="0" smtClean="0"/>
              <a:t>)</a:t>
            </a:r>
          </a:p>
          <a:p>
            <a:pPr marL="171450" lvl="1" indent="0">
              <a:buFont typeface="Arial" pitchFamily="34" charset="0"/>
              <a:buChar char="•"/>
            </a:pPr>
            <a:r>
              <a:rPr lang="en-CA" sz="6700" noProof="0" dirty="0" smtClean="0"/>
              <a:t> Common phonemes</a:t>
            </a:r>
          </a:p>
          <a:p>
            <a:pPr marL="450850" lvl="2"/>
            <a:r>
              <a:rPr lang="en-CA" sz="6700" noProof="0" dirty="0" smtClean="0"/>
              <a:t>- stops and labials (p, b, m)</a:t>
            </a:r>
          </a:p>
          <a:p>
            <a:pPr marL="450850" lvl="2"/>
            <a:r>
              <a:rPr lang="en-CA" sz="6700" noProof="0" dirty="0" smtClean="0"/>
              <a:t>- neutral vowels (a, </a:t>
            </a:r>
            <a:r>
              <a:rPr lang="en-CA" sz="6700" noProof="0" dirty="0" err="1" smtClean="0"/>
              <a:t>æ</a:t>
            </a:r>
            <a:r>
              <a:rPr lang="en-CA" sz="6700" noProof="0" dirty="0" smtClean="0"/>
              <a:t>)</a:t>
            </a:r>
          </a:p>
          <a:p>
            <a:pPr marL="450850" lvl="2"/>
            <a:endParaRPr lang="en-CA" sz="6700" noProof="0" dirty="0" smtClean="0"/>
          </a:p>
          <a:p>
            <a:pPr marL="450850" lvl="2"/>
            <a:endParaRPr lang="en-CA" sz="6700" dirty="0"/>
          </a:p>
          <a:p>
            <a:pPr marL="450850" lvl="2"/>
            <a:r>
              <a:rPr lang="en-CA" sz="6700" noProof="0" dirty="0" smtClean="0"/>
              <a:t>After 9 months +</a:t>
            </a:r>
          </a:p>
          <a:p>
            <a:pPr marL="450850" lvl="2"/>
            <a:r>
              <a:rPr lang="en-CA" sz="6700" noProof="0" dirty="0" smtClean="0"/>
              <a:t>Language Specific (L1)/ specific to language </a:t>
            </a:r>
          </a:p>
          <a:p>
            <a:pPr marL="450850" lvl="2"/>
            <a:r>
              <a:rPr lang="en-CA" sz="6700" noProof="0" dirty="0" smtClean="0"/>
              <a:t>Sounds, syllables and intonation patterns of the L1</a:t>
            </a:r>
          </a:p>
          <a:p>
            <a:pPr marL="450850" lvl="2"/>
            <a:r>
              <a:rPr lang="en-CA" sz="6700" i="1" dirty="0" smtClean="0"/>
              <a:t> </a:t>
            </a:r>
            <a:r>
              <a:rPr lang="en-CA" sz="6700" dirty="0" smtClean="0"/>
              <a:t>S</a:t>
            </a:r>
            <a:r>
              <a:rPr lang="en-CA" sz="6700" baseline="0" noProof="0" dirty="0" err="1" smtClean="0"/>
              <a:t>igns</a:t>
            </a:r>
            <a:r>
              <a:rPr lang="en-CA" sz="6700" baseline="0" noProof="0" dirty="0" smtClean="0"/>
              <a:t> of comprehension of first words in the L1,</a:t>
            </a:r>
            <a:r>
              <a:rPr lang="en-CA" sz="6700" noProof="0" dirty="0" smtClean="0"/>
              <a:t> children need to segment the stream of incoming speech as individual words, which is where the difficulty </a:t>
            </a:r>
            <a:r>
              <a:rPr lang="en-CA" sz="6700" dirty="0" smtClean="0"/>
              <a:t>for them </a:t>
            </a:r>
            <a:r>
              <a:rPr lang="en-CA" sz="6700" noProof="0" dirty="0" smtClean="0"/>
              <a:t>lies </a:t>
            </a:r>
          </a:p>
          <a:p>
            <a:pPr marL="450850" lvl="2"/>
            <a:endParaRPr lang="en-CA" sz="6200" dirty="0"/>
          </a:p>
          <a:p>
            <a:pPr marL="450850" lvl="2"/>
            <a:r>
              <a:rPr lang="en-US" sz="6200" dirty="0"/>
              <a:t>Children start to understand their first words at around nine months, produce sounds around their first birthday </a:t>
            </a:r>
          </a:p>
          <a:p>
            <a:pPr marL="450850" lvl="2"/>
            <a:endParaRPr lang="en-CA" sz="6700" noProof="0" dirty="0" smtClean="0"/>
          </a:p>
          <a:p>
            <a:pPr marL="450850" lvl="2"/>
            <a:endParaRPr lang="en-CA" sz="3200" noProof="0" dirty="0" smtClean="0"/>
          </a:p>
          <a:p>
            <a:pPr marL="450850" lvl="2"/>
            <a:endParaRPr lang="en-CA" sz="3200" noProof="0" dirty="0" smtClean="0"/>
          </a:p>
          <a:p>
            <a:pPr marL="450850" lvl="2"/>
            <a:endParaRPr lang="en-CA" sz="3200" noProof="0" dirty="0" smtClean="0"/>
          </a:p>
        </p:txBody>
      </p:sp>
    </p:spTree>
    <p:extLst>
      <p:ext uri="{BB962C8B-B14F-4D97-AF65-F5344CB8AC3E}">
        <p14:creationId xmlns:p14="http://schemas.microsoft.com/office/powerpoint/2010/main" val="479474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Babbling in sign language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spcBef>
                <a:spcPct val="0"/>
              </a:spcBef>
            </a:pPr>
            <a:r>
              <a:rPr lang="en-US" dirty="0" smtClean="0"/>
              <a:t>Babbling is not restricted to hearing children only. </a:t>
            </a:r>
          </a:p>
          <a:p>
            <a:pPr>
              <a:spcBef>
                <a:spcPct val="0"/>
              </a:spcBef>
            </a:pPr>
            <a:r>
              <a:rPr lang="en-US" dirty="0" smtClean="0"/>
              <a:t>Deaf children who are exposed to sign language also babble.</a:t>
            </a:r>
          </a:p>
          <a:p>
            <a:pPr>
              <a:spcBef>
                <a:spcPct val="0"/>
              </a:spcBef>
            </a:pPr>
            <a:endParaRPr lang="en-US" dirty="0" smtClean="0"/>
          </a:p>
          <a:p>
            <a:pPr>
              <a:spcBef>
                <a:spcPct val="0"/>
              </a:spcBef>
            </a:pPr>
            <a:r>
              <a:rPr lang="en-US" dirty="0" smtClean="0"/>
              <a:t> They move their hands in patterned ways that are significantly different to the random ways that hearing children move their hands.</a:t>
            </a:r>
          </a:p>
          <a:p>
            <a:pPr>
              <a:spcBef>
                <a:spcPct val="0"/>
              </a:spcBef>
            </a:pPr>
            <a:endParaRPr lang="en-US" dirty="0" smtClean="0"/>
          </a:p>
          <a:p>
            <a:pPr>
              <a:spcBef>
                <a:spcPct val="0"/>
              </a:spcBef>
            </a:pPr>
            <a:r>
              <a:rPr lang="en-US" dirty="0" smtClean="0"/>
              <a:t>Phonology in signed languages involve hand/face shaping rather than sound but the principles are the same. </a:t>
            </a:r>
          </a:p>
          <a:p>
            <a:pPr>
              <a:spcBef>
                <a:spcPct val="0"/>
              </a:spcBef>
            </a:pPr>
            <a:endParaRPr lang="en-US" dirty="0"/>
          </a:p>
          <a:p>
            <a:pPr>
              <a:spcBef>
                <a:spcPct val="0"/>
              </a:spcBef>
            </a:pPr>
            <a:r>
              <a:rPr lang="en-US" dirty="0" smtClean="0"/>
              <a:t>A deaf child will then move their hands in a way that would be considered babbling; it has no meaning and forms no real words but is an attempt at communication</a:t>
            </a:r>
          </a:p>
          <a:p>
            <a:pPr>
              <a:spcBef>
                <a:spcPct val="0"/>
              </a:spcBef>
            </a:pPr>
            <a:endParaRPr lang="en-US" dirty="0" smtClean="0"/>
          </a:p>
          <a:p>
            <a:pPr>
              <a:spcBef>
                <a:spcPct val="0"/>
              </a:spcBef>
            </a:pPr>
            <a:r>
              <a:rPr lang="en-US" dirty="0" smtClean="0"/>
              <a:t>Will be an attempt to reflect surrounding language </a:t>
            </a:r>
          </a:p>
          <a:p>
            <a:pPr>
              <a:spcBef>
                <a:spcPct val="0"/>
              </a:spcBef>
            </a:pPr>
            <a:r>
              <a:rPr lang="en-US" dirty="0" smtClean="0"/>
              <a:t>Follows the same developmental patterns as speaking children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55216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3. First linguistic stage- 12 months: Transition from babbling to first words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38902"/>
          </a:xfrm>
        </p:spPr>
        <p:txBody>
          <a:bodyPr>
            <a:normAutofit/>
          </a:bodyPr>
          <a:lstStyle/>
          <a:p>
            <a:pPr marL="407987" lvl="2" indent="-342900">
              <a:buSzPct val="80000"/>
            </a:pPr>
            <a:r>
              <a:rPr lang="en-CA" dirty="0" smtClean="0"/>
              <a:t>Overlap</a:t>
            </a:r>
            <a:r>
              <a:rPr lang="en-CA" noProof="0" dirty="0" smtClean="0"/>
              <a:t> of babbling and first word stage for 4-5 months</a:t>
            </a:r>
          </a:p>
          <a:p>
            <a:pPr marL="447675" lvl="2" indent="-382588">
              <a:buSzPct val="80000"/>
            </a:pPr>
            <a:endParaRPr lang="en-CA" noProof="0" dirty="0" smtClean="0"/>
          </a:p>
          <a:p>
            <a:pPr marL="407987" lvl="2" indent="-342900">
              <a:buSzPct val="80000"/>
            </a:pPr>
            <a:r>
              <a:rPr lang="en-CA" dirty="0" smtClean="0"/>
              <a:t>C</a:t>
            </a:r>
            <a:r>
              <a:rPr lang="en-CA" noProof="0" dirty="0" err="1" smtClean="0"/>
              <a:t>hildren’s</a:t>
            </a:r>
            <a:r>
              <a:rPr lang="en-CA" noProof="0" dirty="0" smtClean="0"/>
              <a:t> first words do not have the same phonological form as that of</a:t>
            </a:r>
            <a:r>
              <a:rPr lang="en-CA" baseline="0" noProof="0" dirty="0" smtClean="0"/>
              <a:t> adult words</a:t>
            </a:r>
          </a:p>
          <a:p>
            <a:pPr marL="407987" lvl="2" indent="-342900">
              <a:buSzPct val="80000"/>
            </a:pPr>
            <a:r>
              <a:rPr lang="en-CA" dirty="0" smtClean="0"/>
              <a:t>The vocal apparatus matures; </a:t>
            </a:r>
          </a:p>
          <a:p>
            <a:pPr marL="65087" lvl="2" indent="0">
              <a:buSzPct val="80000"/>
              <a:buNone/>
            </a:pPr>
            <a:r>
              <a:rPr lang="en-CA" dirty="0" smtClean="0"/>
              <a:t>      - Length of the oral cavity </a:t>
            </a:r>
          </a:p>
          <a:p>
            <a:pPr marL="65087" lvl="2" indent="0">
              <a:buSzPct val="80000"/>
              <a:buNone/>
            </a:pPr>
            <a:r>
              <a:rPr lang="en-CA" noProof="0" dirty="0" smtClean="0"/>
              <a:t>      - Shape of the tongue</a:t>
            </a:r>
          </a:p>
          <a:p>
            <a:pPr marL="65087" lvl="2" indent="0">
              <a:buSzPct val="80000"/>
              <a:buNone/>
            </a:pPr>
            <a:r>
              <a:rPr lang="en-CA" dirty="0" smtClean="0"/>
              <a:t>      - Height of the larynx </a:t>
            </a:r>
            <a:endParaRPr lang="en-CA" baseline="0" noProof="0" dirty="0" smtClean="0"/>
          </a:p>
          <a:p>
            <a:pPr marL="407987" lvl="2" indent="-342900">
              <a:buSzPct val="80000"/>
            </a:pPr>
            <a:r>
              <a:rPr lang="en-CA" dirty="0" smtClean="0"/>
              <a:t>The neurological system matures, as do the cognitive abilities</a:t>
            </a:r>
            <a:endParaRPr lang="en-US" dirty="0" smtClean="0"/>
          </a:p>
          <a:p>
            <a:pPr marL="407987" lvl="2" indent="-342900">
              <a:buSzPct val="80000"/>
            </a:pPr>
            <a:endParaRPr lang="en-US" noProof="0" dirty="0" smtClean="0"/>
          </a:p>
          <a:p>
            <a:pPr marL="407987" lvl="2" indent="-342900">
              <a:buSzPct val="80000"/>
            </a:pPr>
            <a:endParaRPr lang="en-US" noProof="0" dirty="0" smtClean="0"/>
          </a:p>
          <a:p>
            <a:pPr marL="407987" lvl="2" indent="-342900">
              <a:buSzPct val="80000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58159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Con’t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07987" lvl="2" indent="-342900">
              <a:buSzPct val="80000"/>
            </a:pPr>
            <a:r>
              <a:rPr lang="en-US" dirty="0"/>
              <a:t>Phoneme perception becomes more finely tuned </a:t>
            </a:r>
          </a:p>
          <a:p>
            <a:r>
              <a:rPr lang="en-US" sz="2400" dirty="0"/>
              <a:t>Sematic extension- when a word has more than one contextual meaning</a:t>
            </a:r>
          </a:p>
          <a:p>
            <a:r>
              <a:rPr lang="en-US" sz="2400" dirty="0"/>
              <a:t>Ex. Babies calling any man they are presented with daddy until they’re able to distinguish between who is actually their father </a:t>
            </a:r>
          </a:p>
          <a:p>
            <a:r>
              <a:rPr lang="en-US" sz="2400" dirty="0"/>
              <a:t>The naming insight occurs around this time </a:t>
            </a:r>
          </a:p>
          <a:p>
            <a:pPr marL="407987" lvl="2" indent="-342900">
              <a:buSzPct val="80000"/>
            </a:pPr>
            <a:endParaRPr lang="en-US" dirty="0"/>
          </a:p>
          <a:p>
            <a:pPr marL="407987" lvl="2" indent="-342900">
              <a:buSzPct val="80000"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05704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Phoneme perception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6 months</a:t>
            </a:r>
          </a:p>
          <a:p>
            <a:r>
              <a:rPr lang="en-US" dirty="0" smtClean="0"/>
              <a:t>Vowel perception is universal until 6 months</a:t>
            </a:r>
          </a:p>
          <a:p>
            <a:r>
              <a:rPr lang="en-US" dirty="0" smtClean="0"/>
              <a:t>Vowel perception is heavily influenced by the L1 from 6 + months </a:t>
            </a:r>
          </a:p>
          <a:p>
            <a:endParaRPr lang="en-US" dirty="0" smtClean="0"/>
          </a:p>
          <a:p>
            <a:r>
              <a:rPr lang="en-US" dirty="0" smtClean="0"/>
              <a:t>8 months</a:t>
            </a:r>
          </a:p>
          <a:p>
            <a:r>
              <a:rPr lang="en-US" dirty="0" smtClean="0"/>
              <a:t>Consonant perception is universal until 8 months</a:t>
            </a:r>
          </a:p>
          <a:p>
            <a:endParaRPr lang="en-US" dirty="0" smtClean="0"/>
          </a:p>
          <a:p>
            <a:r>
              <a:rPr lang="en-US" dirty="0" smtClean="0"/>
              <a:t>10 months</a:t>
            </a:r>
            <a:endParaRPr lang="en-US" dirty="0"/>
          </a:p>
          <a:p>
            <a:r>
              <a:rPr lang="en-US" dirty="0" smtClean="0"/>
              <a:t>Perception of consonant contrasts in the L1 appear from 10 months onwards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10517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Preferential looking paradigm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3164" y="1417638"/>
            <a:ext cx="8970836" cy="4971295"/>
          </a:xfrm>
        </p:spPr>
        <p:txBody>
          <a:bodyPr>
            <a:noAutofit/>
          </a:bodyPr>
          <a:lstStyle/>
          <a:p>
            <a:pPr marL="342900" lvl="2" indent="-342900"/>
            <a:r>
              <a:rPr lang="en-US" sz="2200" dirty="0" smtClean="0"/>
              <a:t>Head turn procedure</a:t>
            </a:r>
          </a:p>
          <a:p>
            <a:r>
              <a:rPr lang="en-US" sz="2200" dirty="0" smtClean="0"/>
              <a:t>Choose </a:t>
            </a:r>
            <a:r>
              <a:rPr lang="en-US" sz="2200" dirty="0"/>
              <a:t>one contrast you want to test </a:t>
            </a:r>
            <a:r>
              <a:rPr lang="en-US" sz="2200" dirty="0" smtClean="0"/>
              <a:t>(Ex. sounds</a:t>
            </a:r>
            <a:r>
              <a:rPr lang="en-US" sz="2200" dirty="0"/>
              <a:t>)</a:t>
            </a:r>
          </a:p>
          <a:p>
            <a:r>
              <a:rPr lang="en-US" sz="2200" dirty="0"/>
              <a:t>First expose the child to the same sound over and over again, in the learning phase every time you switch to a different sound a stuffed animal lights up</a:t>
            </a:r>
          </a:p>
          <a:p>
            <a:r>
              <a:rPr lang="en-US" sz="2200" dirty="0"/>
              <a:t>In the experimental phase, when they switch to a new sound without lighting up the stuffed animal and the child recognizes that it didn’t light up, that indicates that the child made a </a:t>
            </a:r>
            <a:r>
              <a:rPr lang="en-US" sz="2200" dirty="0" smtClean="0"/>
              <a:t>distinction</a:t>
            </a:r>
          </a:p>
          <a:p>
            <a:pPr marL="342900" lvl="2" indent="-342900"/>
            <a:r>
              <a:rPr lang="en-US" sz="2200" dirty="0"/>
              <a:t>Does the child’s head turn in anticipation of the toy lighting up</a:t>
            </a:r>
          </a:p>
          <a:p>
            <a:pPr marL="342900" lvl="2" indent="-342900"/>
            <a:r>
              <a:rPr lang="en-US" sz="2200" dirty="0"/>
              <a:t>Older kids will not turn in anticipation because they didn’t realize there was a sound change </a:t>
            </a:r>
          </a:p>
          <a:p>
            <a:pPr marL="342900" lvl="2" indent="-342900"/>
            <a:r>
              <a:rPr lang="en-US" sz="2200" dirty="0" smtClean="0"/>
              <a:t>Up </a:t>
            </a:r>
            <a:r>
              <a:rPr lang="en-US" sz="2200" dirty="0"/>
              <a:t>to 8 months, babies can distinguish sounds </a:t>
            </a:r>
            <a:endParaRPr lang="en-US" sz="2200" dirty="0" smtClean="0"/>
          </a:p>
          <a:p>
            <a:pPr marL="342900" lvl="2" indent="-342900"/>
            <a:r>
              <a:rPr lang="en-US" sz="2200" dirty="0" smtClean="0"/>
              <a:t>See </a:t>
            </a:r>
            <a:r>
              <a:rPr lang="en-US" sz="2200" dirty="0" err="1" smtClean="0"/>
              <a:t>Youtube</a:t>
            </a:r>
            <a:r>
              <a:rPr lang="en-US" sz="2200" dirty="0" smtClean="0"/>
              <a:t> link in slides 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4513131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310</TotalTime>
  <Words>1129</Words>
  <Application>Microsoft Macintosh PowerPoint</Application>
  <PresentationFormat>On-screen Show (4:3)</PresentationFormat>
  <Paragraphs>140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Language Acquisition I </vt:lpstr>
      <vt:lpstr>PowerPoint Presentation</vt:lpstr>
      <vt:lpstr>In Utero/ before birth </vt:lpstr>
      <vt:lpstr>Sounds in Utero </vt:lpstr>
      <vt:lpstr>Auditory perception before birth</vt:lpstr>
      <vt:lpstr>Procedures</vt:lpstr>
      <vt:lpstr>Findings</vt:lpstr>
      <vt:lpstr>DeCasper study perception study</vt:lpstr>
      <vt:lpstr>Linguistic abilities of newborn babies</vt:lpstr>
      <vt:lpstr>PowerPoint Presentation</vt:lpstr>
      <vt:lpstr>Developmental milestones</vt:lpstr>
      <vt:lpstr>1. Pre linguistic stage: Cooing</vt:lpstr>
      <vt:lpstr>2. 6 months: babbling</vt:lpstr>
      <vt:lpstr>Babbling in sign language</vt:lpstr>
      <vt:lpstr>3. First linguistic stage- 12 months: Transition from babbling to first words</vt:lpstr>
      <vt:lpstr>Con’t </vt:lpstr>
      <vt:lpstr>Phoneme perception </vt:lpstr>
      <vt:lpstr>Preferential looking paradigm </vt:lpstr>
    </vt:vector>
  </TitlesOfParts>
  <Company>University of Ottawa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First Language Acquisition </dc:title>
  <dc:creator>Belinda Mae Garcia-Breadmore</dc:creator>
  <cp:lastModifiedBy>Belinda Mae Garcia-Breadmore</cp:lastModifiedBy>
  <cp:revision>23</cp:revision>
  <cp:lastPrinted>2012-12-13T00:15:37Z</cp:lastPrinted>
  <dcterms:created xsi:type="dcterms:W3CDTF">2012-12-12T21:26:07Z</dcterms:created>
  <dcterms:modified xsi:type="dcterms:W3CDTF">2012-12-13T02:44:33Z</dcterms:modified>
</cp:coreProperties>
</file>