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fr-FR"/>
              <a:t>Modifiez le style du titre</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6A3731C5-7115-40F6-8F6C-8D611B961DE9}" type="datetimeFigureOut">
              <a:rPr lang="fr-FR" smtClean="0"/>
              <a:t>02/01/2020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a:p>
        </p:txBody>
      </p:sp>
      <p:sp>
        <p:nvSpPr>
          <p:cNvPr id="3" name="Content Placeholder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02/01/2020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fr-FR"/>
              <a:t>Modifiez le style du titre</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Modifiez les styles du texte du masque</a:t>
            </a:r>
          </a:p>
        </p:txBody>
      </p:sp>
      <p:sp>
        <p:nvSpPr>
          <p:cNvPr id="4" name="Date Placeholder 3"/>
          <p:cNvSpPr>
            <a:spLocks noGrp="1"/>
          </p:cNvSpPr>
          <p:nvPr>
            <p:ph type="dt" sz="half" idx="10"/>
          </p:nvPr>
        </p:nvSpPr>
        <p:spPr/>
        <p:txBody>
          <a:bodyPr/>
          <a:lstStyle/>
          <a:p>
            <a:fld id="{6A3731C5-7115-40F6-8F6C-8D611B961DE9}" type="datetimeFigureOut">
              <a:rPr lang="fr-FR" smtClean="0"/>
              <a:t>02/01/2020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5" name="Date Placeholder 4"/>
          <p:cNvSpPr>
            <a:spLocks noGrp="1"/>
          </p:cNvSpPr>
          <p:nvPr>
            <p:ph type="dt" sz="half" idx="10"/>
          </p:nvPr>
        </p:nvSpPr>
        <p:spPr/>
        <p:txBody>
          <a:bodyPr/>
          <a:lstStyle/>
          <a:p>
            <a:fld id="{6A3731C5-7115-40F6-8F6C-8D611B961DE9}" type="datetimeFigureOut">
              <a:rPr lang="fr-FR" smtClean="0"/>
              <a:t>02/01/2020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7" name="Date Placeholder 6"/>
          <p:cNvSpPr>
            <a:spLocks noGrp="1"/>
          </p:cNvSpPr>
          <p:nvPr>
            <p:ph type="dt" sz="half" idx="10"/>
          </p:nvPr>
        </p:nvSpPr>
        <p:spPr/>
        <p:txBody>
          <a:bodyPr/>
          <a:lstStyle/>
          <a:p>
            <a:fld id="{6A3731C5-7115-40F6-8F6C-8D611B961DE9}" type="datetimeFigureOut">
              <a:rPr lang="fr-FR" smtClean="0"/>
              <a:t>02/01/2020</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9F70AF05-3C56-47B2-BAEF-27E564DD4F60}" type="slidenum">
              <a:rPr lang="fr-FR" smtClean="0"/>
              <a:t>‹#›</a:t>
            </a:fld>
            <a:endParaRPr lang="fr-FR"/>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6A3731C5-7115-40F6-8F6C-8D611B961DE9}" type="datetimeFigureOut">
              <a:rPr lang="fr-FR" smtClean="0"/>
              <a:t>02/01/2020</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3731C5-7115-40F6-8F6C-8D611B961DE9}" type="datetimeFigureOut">
              <a:rPr lang="fr-FR" smtClean="0"/>
              <a:t>02/01/2020</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fr-FR"/>
              <a:t>Modifiez le style du titre</a:t>
            </a:r>
            <a:endParaRPr lang="en-US"/>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5" name="Date Placeholder 4"/>
          <p:cNvSpPr>
            <a:spLocks noGrp="1"/>
          </p:cNvSpPr>
          <p:nvPr>
            <p:ph type="dt" sz="half" idx="10"/>
          </p:nvPr>
        </p:nvSpPr>
        <p:spPr/>
        <p:txBody>
          <a:bodyPr/>
          <a:lstStyle/>
          <a:p>
            <a:fld id="{6A3731C5-7115-40F6-8F6C-8D611B961DE9}" type="datetimeFigureOut">
              <a:rPr lang="fr-FR" smtClean="0"/>
              <a:t>02/01/2020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a:t>
            </a:fld>
            <a:endParaRPr lang="fr-FR"/>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fr-FR"/>
              <a:t>Modifiez le style du titre</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5" name="Date Placeholder 4"/>
          <p:cNvSpPr>
            <a:spLocks noGrp="1"/>
          </p:cNvSpPr>
          <p:nvPr>
            <p:ph type="dt" sz="half" idx="10"/>
          </p:nvPr>
        </p:nvSpPr>
        <p:spPr/>
        <p:txBody>
          <a:bodyPr/>
          <a:lstStyle/>
          <a:p>
            <a:fld id="{6A3731C5-7115-40F6-8F6C-8D611B961DE9}" type="datetimeFigureOut">
              <a:rPr lang="fr-FR" smtClean="0"/>
              <a:t>02/01/2020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02/01/2020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02/01/2020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fr-FR"/>
              <a:t>Modifiez le style du titre</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6A3731C5-7115-40F6-8F6C-8D611B961DE9}" type="datetimeFigureOut">
              <a:rPr lang="fr-FR" smtClean="0"/>
              <a:t>02/01/2020</a:t>
            </a:fld>
            <a:endParaRPr lang="fr-FR"/>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fr-FR"/>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9F70AF05-3C56-47B2-BAEF-27E564DD4F60}" type="slidenum">
              <a:rPr lang="fr-FR" smtClean="0"/>
              <a:t>‹#›</a:t>
            </a:fld>
            <a:endParaRPr lang="fr-FR"/>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827584" y="908720"/>
            <a:ext cx="7543800" cy="1524000"/>
          </a:xfrm>
        </p:spPr>
        <p:txBody>
          <a:bodyPr/>
          <a:lstStyle/>
          <a:p>
            <a:r>
              <a:rPr lang="fr-FR" dirty="0"/>
              <a:t>Corrigé examen 2</a:t>
            </a:r>
          </a:p>
        </p:txBody>
      </p:sp>
      <p:sp>
        <p:nvSpPr>
          <p:cNvPr id="3" name="Sous-titre 2"/>
          <p:cNvSpPr>
            <a:spLocks noGrp="1"/>
          </p:cNvSpPr>
          <p:nvPr>
            <p:ph type="subTitle" idx="1"/>
          </p:nvPr>
        </p:nvSpPr>
        <p:spPr>
          <a:xfrm>
            <a:off x="762000" y="4221088"/>
            <a:ext cx="6858000" cy="1493912"/>
          </a:xfrm>
        </p:spPr>
        <p:txBody>
          <a:bodyPr>
            <a:normAutofit lnSpcReduction="10000"/>
          </a:bodyPr>
          <a:lstStyle/>
          <a:p>
            <a:r>
              <a:rPr lang="fr-FR" dirty="0"/>
              <a:t>ECO 2513A</a:t>
            </a:r>
          </a:p>
          <a:p>
            <a:r>
              <a:rPr lang="fr-FR" dirty="0"/>
              <a:t>Automne 2018</a:t>
            </a:r>
          </a:p>
          <a:p>
            <a:r>
              <a:rPr lang="fr-FR" dirty="0"/>
              <a:t>Université d’Ottawa</a:t>
            </a:r>
          </a:p>
        </p:txBody>
      </p:sp>
    </p:spTree>
    <p:extLst>
      <p:ext uri="{BB962C8B-B14F-4D97-AF65-F5344CB8AC3E}">
        <p14:creationId xmlns:p14="http://schemas.microsoft.com/office/powerpoint/2010/main" val="9606935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 </a:t>
            </a:r>
          </a:p>
        </p:txBody>
      </p:sp>
      <p:sp>
        <p:nvSpPr>
          <p:cNvPr id="3" name="Rectangle 2"/>
          <p:cNvSpPr/>
          <p:nvPr/>
        </p:nvSpPr>
        <p:spPr>
          <a:xfrm>
            <a:off x="251520" y="1340768"/>
            <a:ext cx="8496944" cy="93610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23528" y="476672"/>
            <a:ext cx="8640960" cy="4832092"/>
          </a:xfrm>
          <a:prstGeom prst="rect">
            <a:avLst/>
          </a:prstGeom>
        </p:spPr>
        <p:txBody>
          <a:bodyPr wrap="square">
            <a:spAutoFit/>
          </a:bodyPr>
          <a:lstStyle/>
          <a:p>
            <a:r>
              <a:rPr lang="fr-FR" sz="2800" dirty="0"/>
              <a:t>1) En ce qui concerne l’endettement des ménages en 2016, parmi les propositions suivantes laquelle est vraie ?</a:t>
            </a:r>
          </a:p>
          <a:p>
            <a:r>
              <a:rPr lang="fr-FR" sz="2800" dirty="0"/>
              <a:t>A. Les taux d’endettement des ménages sont élevés au Canada et en Norvège.</a:t>
            </a:r>
          </a:p>
          <a:p>
            <a:r>
              <a:rPr lang="fr-FR" sz="2800" dirty="0"/>
              <a:t>B. Le taux d’endettement des ménages est élevé au Canada et le taux d’endettement des ménages est faible en Norvège.</a:t>
            </a:r>
          </a:p>
          <a:p>
            <a:r>
              <a:rPr lang="fr-FR" sz="2800" dirty="0"/>
              <a:t>C. Le taux d’endettement des ménages est faible au Canada et le taux d’endettement des ménages est élevé en Norvège.</a:t>
            </a:r>
          </a:p>
          <a:p>
            <a:r>
              <a:rPr lang="fr-FR" sz="2800" dirty="0"/>
              <a:t>D. Les taux d’endettement des ménages sont faibles au Canada et en Norvège.</a:t>
            </a:r>
          </a:p>
        </p:txBody>
      </p:sp>
    </p:spTree>
    <p:extLst>
      <p:ext uri="{BB962C8B-B14F-4D97-AF65-F5344CB8AC3E}">
        <p14:creationId xmlns:p14="http://schemas.microsoft.com/office/powerpoint/2010/main" val="3707697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2 </a:t>
            </a:r>
          </a:p>
        </p:txBody>
      </p:sp>
      <p:sp>
        <p:nvSpPr>
          <p:cNvPr id="3" name="Rectangle 2"/>
          <p:cNvSpPr/>
          <p:nvPr/>
        </p:nvSpPr>
        <p:spPr>
          <a:xfrm>
            <a:off x="467544" y="4577864"/>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99894"/>
            <a:ext cx="8568952" cy="4893647"/>
          </a:xfrm>
          <a:prstGeom prst="rect">
            <a:avLst/>
          </a:prstGeom>
        </p:spPr>
        <p:txBody>
          <a:bodyPr wrap="square">
            <a:spAutoFit/>
          </a:bodyPr>
          <a:lstStyle/>
          <a:p>
            <a:r>
              <a:rPr lang="fr-FR" sz="2400" dirty="0"/>
              <a:t>2) Parmi les arguments suivants, lequel est utilisé par les défenseurs de la théorie </a:t>
            </a:r>
            <a:r>
              <a:rPr lang="fr-FR" sz="2400" dirty="0" err="1"/>
              <a:t>ricardienne</a:t>
            </a:r>
            <a:r>
              <a:rPr lang="fr-FR" sz="2400" dirty="0"/>
              <a:t> des échanges ?</a:t>
            </a:r>
          </a:p>
          <a:p>
            <a:r>
              <a:rPr lang="fr-FR" sz="2400" dirty="0"/>
              <a:t>A. Un pays qui s’ouvre au commerce international pourra plus s’enrichir que s’il reste fermé aux échanges internationaux.</a:t>
            </a:r>
          </a:p>
          <a:p>
            <a:r>
              <a:rPr lang="fr-FR" sz="2400" dirty="0"/>
              <a:t>B. Un pays en développement qui dispose d’une main d’œuvre abondante pourra profiter d’un avantage en termes de coûts de production.</a:t>
            </a:r>
          </a:p>
          <a:p>
            <a:r>
              <a:rPr lang="fr-FR" sz="2400" dirty="0"/>
              <a:t>C. Le coût de renonciation à la production d’un bien est une bonne façon de calculer un avantage comparatif.</a:t>
            </a:r>
          </a:p>
          <a:p>
            <a:r>
              <a:rPr lang="fr-FR" sz="2400" dirty="0"/>
              <a:t>D. Les arguments A et B sont utilisés par les défenseurs de la théorie </a:t>
            </a:r>
            <a:r>
              <a:rPr lang="fr-FR" sz="2400" dirty="0" err="1"/>
              <a:t>ricardienne</a:t>
            </a:r>
            <a:r>
              <a:rPr lang="fr-FR" sz="2400" dirty="0"/>
              <a:t>.</a:t>
            </a:r>
          </a:p>
          <a:p>
            <a:r>
              <a:rPr lang="fr-FR" sz="2400" dirty="0"/>
              <a:t>E. Les arguments A, B et C sont utilisés par les défenseurs de la théorie </a:t>
            </a:r>
            <a:r>
              <a:rPr lang="fr-FR" sz="2400" dirty="0" err="1"/>
              <a:t>ricardienne</a:t>
            </a:r>
            <a:r>
              <a:rPr lang="fr-FR" sz="2400" dirty="0"/>
              <a:t>.</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3 </a:t>
            </a:r>
          </a:p>
        </p:txBody>
      </p:sp>
      <p:sp>
        <p:nvSpPr>
          <p:cNvPr id="3" name="Rectangle 2"/>
          <p:cNvSpPr/>
          <p:nvPr/>
        </p:nvSpPr>
        <p:spPr>
          <a:xfrm>
            <a:off x="359532" y="4077072"/>
            <a:ext cx="8496944" cy="575489"/>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23528" y="620688"/>
            <a:ext cx="8568952" cy="4031873"/>
          </a:xfrm>
          <a:prstGeom prst="rect">
            <a:avLst/>
          </a:prstGeom>
        </p:spPr>
        <p:txBody>
          <a:bodyPr wrap="square">
            <a:spAutoFit/>
          </a:bodyPr>
          <a:lstStyle/>
          <a:p>
            <a:r>
              <a:rPr lang="fr-FR" sz="3200" dirty="0"/>
              <a:t>3) La compétitivité à l’international des entreprises d’un pays peut dépendre :</a:t>
            </a:r>
          </a:p>
          <a:p>
            <a:r>
              <a:rPr lang="fr-FR" sz="3200" dirty="0"/>
              <a:t>A. de la productivité du travail et du capital.</a:t>
            </a:r>
          </a:p>
          <a:p>
            <a:r>
              <a:rPr lang="fr-FR" sz="3200" dirty="0"/>
              <a:t>B. du taux de change de la monnaie nationale.</a:t>
            </a:r>
          </a:p>
          <a:p>
            <a:r>
              <a:rPr lang="fr-FR" sz="3200" dirty="0"/>
              <a:t>C. de l’image de marque des produits fabriqués par les entreprises nationales.</a:t>
            </a:r>
          </a:p>
          <a:p>
            <a:r>
              <a:rPr lang="fr-FR" sz="3200" dirty="0"/>
              <a:t>D. Les réponses A et B sont vraies.</a:t>
            </a:r>
          </a:p>
          <a:p>
            <a:r>
              <a:rPr lang="fr-FR" sz="3200" dirty="0"/>
              <a:t>E. les réponses A, B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4 </a:t>
            </a:r>
          </a:p>
        </p:txBody>
      </p:sp>
      <p:sp>
        <p:nvSpPr>
          <p:cNvPr id="3" name="Rectangle 2"/>
          <p:cNvSpPr/>
          <p:nvPr/>
        </p:nvSpPr>
        <p:spPr>
          <a:xfrm>
            <a:off x="395536" y="2348880"/>
            <a:ext cx="8496944" cy="115212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476672"/>
            <a:ext cx="8568952" cy="4893647"/>
          </a:xfrm>
          <a:prstGeom prst="rect">
            <a:avLst/>
          </a:prstGeom>
        </p:spPr>
        <p:txBody>
          <a:bodyPr wrap="square">
            <a:spAutoFit/>
          </a:bodyPr>
          <a:lstStyle/>
          <a:p>
            <a:r>
              <a:rPr lang="fr-FR" sz="2400" dirty="0"/>
              <a:t>4) Parmi les propositions suivantes, laquelle est la plus en accord avec l’analyse de Keynes sur les échanges internationaux en l’absence de plein emploi ?</a:t>
            </a:r>
          </a:p>
          <a:p>
            <a:r>
              <a:rPr lang="fr-FR" sz="2400" dirty="0"/>
              <a:t>A. Le gouvernement doit subventionner les entreprises exportatrices de façon à favoriser les exportations et à diminuer le chômage.</a:t>
            </a:r>
          </a:p>
          <a:p>
            <a:r>
              <a:rPr lang="fr-FR" sz="2400" dirty="0"/>
              <a:t>B. Le gouvernement peut augmenter les droits de douane sur certains produits de façon à favoriser la production nationale et diminuer le chômage.</a:t>
            </a:r>
          </a:p>
          <a:p>
            <a:r>
              <a:rPr lang="fr-FR" sz="2400" dirty="0"/>
              <a:t>C. En situation de chômage, le gouvernement doit toujours favoriser les échanges commerciaux avec d’autres pays.</a:t>
            </a:r>
          </a:p>
          <a:p>
            <a:r>
              <a:rPr lang="fr-FR" sz="2400" dirty="0"/>
              <a:t>D. Le gouvernement doit renoncer aux échanges internationaux pour permettre aux entreprises nationales de se développer à l’abri de la concurrence internationale.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5 </a:t>
            </a:r>
          </a:p>
        </p:txBody>
      </p:sp>
      <p:sp>
        <p:nvSpPr>
          <p:cNvPr id="3" name="Rectangle 2"/>
          <p:cNvSpPr/>
          <p:nvPr/>
        </p:nvSpPr>
        <p:spPr>
          <a:xfrm>
            <a:off x="467544" y="3140968"/>
            <a:ext cx="8496944" cy="1080120"/>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76672"/>
            <a:ext cx="8496944" cy="4893647"/>
          </a:xfrm>
          <a:prstGeom prst="rect">
            <a:avLst/>
          </a:prstGeom>
        </p:spPr>
        <p:txBody>
          <a:bodyPr wrap="square">
            <a:spAutoFit/>
          </a:bodyPr>
          <a:lstStyle/>
          <a:p>
            <a:r>
              <a:rPr lang="fr-FR" sz="2400" dirty="0"/>
              <a:t>5) Parmi les propositions suivantes, laquelle est la plus proche de la notion de « mercantilisme » ?</a:t>
            </a:r>
          </a:p>
          <a:p>
            <a:r>
              <a:rPr lang="fr-FR" sz="2400" dirty="0"/>
              <a:t>A. Le mercantilisme consiste à faire confiance aux mécanismes du marché pour favoriser les échanges internationaux.</a:t>
            </a:r>
          </a:p>
          <a:p>
            <a:r>
              <a:rPr lang="fr-FR" sz="2400" dirty="0"/>
              <a:t>B. Le mercantilisme qualifie la stratégie adoptée par certaines entreprises qui exploitent les bas coûts de main d’œuvre des pays en développement.</a:t>
            </a:r>
          </a:p>
          <a:p>
            <a:r>
              <a:rPr lang="fr-FR" sz="2400" dirty="0"/>
              <a:t>C. Le mercantilisme qualifie les politiques des gouvernements qui cherchent à obtenir des excédents commerciaux en prenant des mesures visant à favoriser les entreprises de leur pays.</a:t>
            </a:r>
          </a:p>
          <a:p>
            <a:r>
              <a:rPr lang="fr-FR" sz="2400" dirty="0"/>
              <a:t>D. Le mercantilisme est une théorie économique qui vise à favoriser le commerce des marchandises mais à interdire la circulation des facteurs de production.</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6 </a:t>
            </a:r>
          </a:p>
        </p:txBody>
      </p:sp>
      <p:sp>
        <p:nvSpPr>
          <p:cNvPr id="3" name="Rectangle 2"/>
          <p:cNvSpPr/>
          <p:nvPr/>
        </p:nvSpPr>
        <p:spPr>
          <a:xfrm>
            <a:off x="251520" y="3356992"/>
            <a:ext cx="8496944" cy="57606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404664"/>
            <a:ext cx="8640960" cy="4524315"/>
          </a:xfrm>
          <a:prstGeom prst="rect">
            <a:avLst/>
          </a:prstGeom>
        </p:spPr>
        <p:txBody>
          <a:bodyPr wrap="square">
            <a:spAutoFit/>
          </a:bodyPr>
          <a:lstStyle/>
          <a:p>
            <a:r>
              <a:rPr lang="fr-FR" sz="3200" dirty="0"/>
              <a:t>6) Parmi les analyses et théories suivantes, laquelle s’oppose aux théories du libre-échange ?</a:t>
            </a:r>
          </a:p>
          <a:p>
            <a:r>
              <a:rPr lang="fr-FR" sz="3200" dirty="0"/>
              <a:t>A. Le protectionnisme éducatif.</a:t>
            </a:r>
          </a:p>
          <a:p>
            <a:r>
              <a:rPr lang="fr-FR" sz="3200" dirty="0"/>
              <a:t>B. Les pays en développement sont victimes d’une détérioration des termes de l’échange.</a:t>
            </a:r>
          </a:p>
          <a:p>
            <a:r>
              <a:rPr lang="fr-FR" sz="3200" dirty="0"/>
              <a:t>C. Le théorème de </a:t>
            </a:r>
            <a:r>
              <a:rPr lang="fr-FR" sz="3200" dirty="0" err="1"/>
              <a:t>Heckscher</a:t>
            </a:r>
            <a:r>
              <a:rPr lang="fr-FR" sz="3200" dirty="0"/>
              <a:t> et Ohlin.</a:t>
            </a:r>
          </a:p>
          <a:p>
            <a:r>
              <a:rPr lang="fr-FR" sz="3200" dirty="0"/>
              <a:t>D. A et B s’opposent aux théories du libre-échange.</a:t>
            </a:r>
          </a:p>
          <a:p>
            <a:r>
              <a:rPr lang="fr-FR" sz="3200" dirty="0"/>
              <a:t>E. A, B et C s’opposent aux théories du libre-échange.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7 </a:t>
            </a:r>
          </a:p>
        </p:txBody>
      </p:sp>
      <p:sp>
        <p:nvSpPr>
          <p:cNvPr id="3" name="Rectangle 2"/>
          <p:cNvSpPr/>
          <p:nvPr/>
        </p:nvSpPr>
        <p:spPr>
          <a:xfrm>
            <a:off x="366726" y="3645024"/>
            <a:ext cx="8496944" cy="43204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4" name="Imag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1551276"/>
            <a:ext cx="4176464" cy="1595208"/>
          </a:xfrm>
          <a:prstGeom prst="rect">
            <a:avLst/>
          </a:prstGeom>
          <a:noFill/>
        </p:spPr>
      </p:pic>
      <p:sp>
        <p:nvSpPr>
          <p:cNvPr id="5" name="Rectangle 4"/>
          <p:cNvSpPr/>
          <p:nvPr/>
        </p:nvSpPr>
        <p:spPr>
          <a:xfrm>
            <a:off x="449600" y="535613"/>
            <a:ext cx="8514888" cy="1015663"/>
          </a:xfrm>
          <a:prstGeom prst="rect">
            <a:avLst/>
          </a:prstGeom>
        </p:spPr>
        <p:txBody>
          <a:bodyPr wrap="square">
            <a:spAutoFit/>
          </a:bodyPr>
          <a:lstStyle/>
          <a:p>
            <a:r>
              <a:rPr lang="fr-FR" sz="2000" dirty="0"/>
              <a:t>7) La matrice ci-dessous donnent les gains potentiels pour les entreprises Airbus et Boeing sur un nouveau marché. Toutes choses égales par ailleurs, quelle est la solution la plus probable si Boeing reçoit une subvention de 25 ?</a:t>
            </a:r>
          </a:p>
        </p:txBody>
      </p:sp>
      <p:sp>
        <p:nvSpPr>
          <p:cNvPr id="6" name="Rectangle 5"/>
          <p:cNvSpPr/>
          <p:nvPr/>
        </p:nvSpPr>
        <p:spPr>
          <a:xfrm>
            <a:off x="449600" y="3284984"/>
            <a:ext cx="8442880" cy="1569660"/>
          </a:xfrm>
          <a:prstGeom prst="rect">
            <a:avLst/>
          </a:prstGeom>
        </p:spPr>
        <p:txBody>
          <a:bodyPr wrap="square">
            <a:spAutoFit/>
          </a:bodyPr>
          <a:lstStyle/>
          <a:p>
            <a:r>
              <a:rPr lang="fr-FR" sz="2400" dirty="0"/>
              <a:t>A. Les deux entreprises entrent sur le marché.</a:t>
            </a:r>
          </a:p>
          <a:p>
            <a:r>
              <a:rPr lang="fr-FR" sz="2400" dirty="0"/>
              <a:t>B. Boeing entre sur le marché et Airbus n’entre pas sur le marché.</a:t>
            </a:r>
          </a:p>
          <a:p>
            <a:r>
              <a:rPr lang="fr-FR" sz="2400" dirty="0"/>
              <a:t>C. Boeing n’entre pas sur le marché et Airbus entre sur le marché.</a:t>
            </a:r>
          </a:p>
          <a:p>
            <a:r>
              <a:rPr lang="fr-FR" sz="2400" dirty="0"/>
              <a:t>D. Les deux entreprises n’entrent pas sur le marché.</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8 </a:t>
            </a:r>
          </a:p>
        </p:txBody>
      </p:sp>
      <p:sp>
        <p:nvSpPr>
          <p:cNvPr id="3" name="Rectangle 2"/>
          <p:cNvSpPr/>
          <p:nvPr/>
        </p:nvSpPr>
        <p:spPr>
          <a:xfrm>
            <a:off x="323528" y="378904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476672"/>
            <a:ext cx="8496944" cy="4893647"/>
          </a:xfrm>
          <a:prstGeom prst="rect">
            <a:avLst/>
          </a:prstGeom>
        </p:spPr>
        <p:txBody>
          <a:bodyPr wrap="square">
            <a:spAutoFit/>
          </a:bodyPr>
          <a:lstStyle/>
          <a:p>
            <a:r>
              <a:rPr lang="fr-FR" sz="2400" dirty="0"/>
              <a:t>8) Un résident canadien a travaillé pendant 20 ans à l’étranger. Aujourd’hui, il est à la retraite et reçoit une pension de l’entreprise pour laquelle il a travaillé. Cette entreprise n’est pas résidente au Canada. De quelle manière, le flux lié à sa pension sera-t-il enregistré dans la balance des paiements du Canada ?</a:t>
            </a:r>
          </a:p>
          <a:p>
            <a:r>
              <a:rPr lang="fr-FR" sz="2400" dirty="0"/>
              <a:t>A. Le flux sera enregistré dans la balance des revenus primaires et sera considérée comme une recette.</a:t>
            </a:r>
          </a:p>
          <a:p>
            <a:r>
              <a:rPr lang="fr-FR" sz="2400" dirty="0"/>
              <a:t>B. Le flux sera enregistré dans la balance des revenus primaires et sera considérée comme une dépense.</a:t>
            </a:r>
          </a:p>
          <a:p>
            <a:r>
              <a:rPr lang="fr-FR" sz="2400" dirty="0"/>
              <a:t>C. Le flux sera enregistré dans la balance des revenus secondaires et sera considérée comme une recette.</a:t>
            </a:r>
          </a:p>
          <a:p>
            <a:r>
              <a:rPr lang="fr-FR" sz="2400" dirty="0"/>
              <a:t>D. Le flux sera enregistré dans la balance des revenus secondaires et sera considérée comme une dépense.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9 </a:t>
            </a:r>
          </a:p>
        </p:txBody>
      </p:sp>
      <p:sp>
        <p:nvSpPr>
          <p:cNvPr id="3" name="Rectangle 2"/>
          <p:cNvSpPr/>
          <p:nvPr/>
        </p:nvSpPr>
        <p:spPr>
          <a:xfrm>
            <a:off x="251520" y="1412776"/>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476672"/>
            <a:ext cx="8568952" cy="4401205"/>
          </a:xfrm>
          <a:prstGeom prst="rect">
            <a:avLst/>
          </a:prstGeom>
        </p:spPr>
        <p:txBody>
          <a:bodyPr wrap="square">
            <a:spAutoFit/>
          </a:bodyPr>
          <a:lstStyle/>
          <a:p>
            <a:r>
              <a:rPr lang="fr-FR" sz="2800" dirty="0"/>
              <a:t>9) Parmi les propositions suivantes laquelle est vraie en ce qui concerne la balance des biens du Canada ?</a:t>
            </a:r>
          </a:p>
          <a:p>
            <a:r>
              <a:rPr lang="fr-FR" sz="2800" dirty="0"/>
              <a:t>A. La balance des biens est déficitaire en 2017. La balance des biens a tendance à être déficitaire depuis 2009.</a:t>
            </a:r>
          </a:p>
          <a:p>
            <a:r>
              <a:rPr lang="fr-FR" sz="2800" dirty="0"/>
              <a:t>B. La balance des biens est excédentaire en 2017. La balance des biens a été déficitaire entre 2009 et 2016</a:t>
            </a:r>
          </a:p>
          <a:p>
            <a:r>
              <a:rPr lang="fr-FR" sz="2800" dirty="0"/>
              <a:t>C. La balance des biens est déficitaire en 2017. La balance des biens est déficitaire depuis 1986.</a:t>
            </a:r>
          </a:p>
          <a:p>
            <a:r>
              <a:rPr lang="fr-FR" sz="2800" dirty="0"/>
              <a:t>D. La balance des biens est excédentaire en 2017. La balance des biens est excédentaire depuis 1986.</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10 </a:t>
            </a:r>
          </a:p>
        </p:txBody>
      </p:sp>
      <p:sp>
        <p:nvSpPr>
          <p:cNvPr id="3" name="Rectangle 2"/>
          <p:cNvSpPr/>
          <p:nvPr/>
        </p:nvSpPr>
        <p:spPr>
          <a:xfrm>
            <a:off x="395536" y="4437112"/>
            <a:ext cx="8496944" cy="1008112"/>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494670"/>
            <a:ext cx="8496944" cy="5016758"/>
          </a:xfrm>
          <a:prstGeom prst="rect">
            <a:avLst/>
          </a:prstGeom>
        </p:spPr>
        <p:txBody>
          <a:bodyPr wrap="square">
            <a:spAutoFit/>
          </a:bodyPr>
          <a:lstStyle/>
          <a:p>
            <a:r>
              <a:rPr lang="fr-FR" sz="3200" dirty="0"/>
              <a:t>10) Parmi les flux suivants, lequel n’est pas enregistré dans la balance des transactions courantes ?</a:t>
            </a:r>
          </a:p>
          <a:p>
            <a:r>
              <a:rPr lang="fr-FR" sz="3200" dirty="0"/>
              <a:t>A. Les flux migratoires.</a:t>
            </a:r>
          </a:p>
          <a:p>
            <a:r>
              <a:rPr lang="fr-FR" sz="3200" dirty="0"/>
              <a:t>B. Les flux de devises.</a:t>
            </a:r>
          </a:p>
          <a:p>
            <a:r>
              <a:rPr lang="fr-FR" sz="3200" dirty="0"/>
              <a:t>C. Les flux de capitaux</a:t>
            </a:r>
          </a:p>
          <a:p>
            <a:r>
              <a:rPr lang="fr-FR" sz="3200" dirty="0"/>
              <a:t>D. Les flux A et B ne sont pas enregistrés dans la balance de transactions courantes.</a:t>
            </a:r>
          </a:p>
          <a:p>
            <a:r>
              <a:rPr lang="fr-FR" sz="3200" dirty="0"/>
              <a:t>E. Les flux A, B et C ne sont pas enregistrés dans la balance des transactions courantes.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11 </a:t>
            </a:r>
          </a:p>
        </p:txBody>
      </p:sp>
      <p:sp>
        <p:nvSpPr>
          <p:cNvPr id="3" name="Rectangle 2"/>
          <p:cNvSpPr/>
          <p:nvPr/>
        </p:nvSpPr>
        <p:spPr>
          <a:xfrm>
            <a:off x="251520" y="2420888"/>
            <a:ext cx="8496944" cy="682337"/>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548680"/>
            <a:ext cx="8496944" cy="2554545"/>
          </a:xfrm>
          <a:prstGeom prst="rect">
            <a:avLst/>
          </a:prstGeom>
        </p:spPr>
        <p:txBody>
          <a:bodyPr wrap="square">
            <a:spAutoFit/>
          </a:bodyPr>
          <a:lstStyle/>
          <a:p>
            <a:r>
              <a:rPr lang="fr-FR" sz="4000" dirty="0"/>
              <a:t>11) En 2017 la balance des transactions courantes du Canada est excédentaire.</a:t>
            </a:r>
          </a:p>
          <a:p>
            <a:r>
              <a:rPr lang="fr-FR" sz="4000" dirty="0"/>
              <a:t>A. Vrai.</a:t>
            </a:r>
          </a:p>
          <a:p>
            <a:r>
              <a:rPr lang="fr-FR" sz="4000" dirty="0"/>
              <a:t>B. Faux.</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12 </a:t>
            </a:r>
          </a:p>
        </p:txBody>
      </p:sp>
      <p:sp>
        <p:nvSpPr>
          <p:cNvPr id="3" name="Rectangle 2"/>
          <p:cNvSpPr/>
          <p:nvPr/>
        </p:nvSpPr>
        <p:spPr>
          <a:xfrm>
            <a:off x="251520" y="2996952"/>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76672"/>
            <a:ext cx="8424936" cy="4031873"/>
          </a:xfrm>
          <a:prstGeom prst="rect">
            <a:avLst/>
          </a:prstGeom>
        </p:spPr>
        <p:txBody>
          <a:bodyPr wrap="square">
            <a:spAutoFit/>
          </a:bodyPr>
          <a:lstStyle/>
          <a:p>
            <a:r>
              <a:rPr lang="fr-FR" sz="3200" dirty="0"/>
              <a:t>12) Un touriste des Etats-Unis loue une chambre d’hôtel à Ottawa à l’occasion d’une visite de la capitale fédérale. Cet évènement sera enregistré dans la balance des paiements du Canada comme :</a:t>
            </a:r>
          </a:p>
          <a:p>
            <a:r>
              <a:rPr lang="fr-FR" sz="3200" dirty="0"/>
              <a:t>A. une importation de service.</a:t>
            </a:r>
          </a:p>
          <a:p>
            <a:r>
              <a:rPr lang="fr-FR" sz="3200" dirty="0"/>
              <a:t>B. une exportation de service.</a:t>
            </a:r>
          </a:p>
          <a:p>
            <a:r>
              <a:rPr lang="fr-FR" sz="3200" dirty="0"/>
              <a:t>C. Cet évènement ne sera pas enregistré dans la balance des paiements.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13 </a:t>
            </a:r>
          </a:p>
        </p:txBody>
      </p:sp>
      <p:sp>
        <p:nvSpPr>
          <p:cNvPr id="3" name="Rectangle 2"/>
          <p:cNvSpPr/>
          <p:nvPr/>
        </p:nvSpPr>
        <p:spPr>
          <a:xfrm>
            <a:off x="179512" y="2132856"/>
            <a:ext cx="8496944" cy="43204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23528" y="548680"/>
            <a:ext cx="8640960" cy="3539430"/>
          </a:xfrm>
          <a:prstGeom prst="rect">
            <a:avLst/>
          </a:prstGeom>
        </p:spPr>
        <p:txBody>
          <a:bodyPr wrap="square">
            <a:spAutoFit/>
          </a:bodyPr>
          <a:lstStyle/>
          <a:p>
            <a:r>
              <a:rPr lang="fr-FR" sz="3200" dirty="0"/>
              <a:t>13) L’achat, par un résident canadien, d’actions d’une entreprise installée aux Etats-Unis a pour conséquence sur la balance des capitaux :</a:t>
            </a:r>
          </a:p>
          <a:p>
            <a:r>
              <a:rPr lang="fr-FR" sz="3200" dirty="0"/>
              <a:t>A. une augmentation des actifs du Canada.</a:t>
            </a:r>
          </a:p>
          <a:p>
            <a:r>
              <a:rPr lang="fr-FR" sz="3200" dirty="0"/>
              <a:t>B. une diminution des actifs du Canada.</a:t>
            </a:r>
          </a:p>
          <a:p>
            <a:r>
              <a:rPr lang="fr-FR" sz="3200" dirty="0"/>
              <a:t>C. une augmentation des engagements du Canada.</a:t>
            </a:r>
          </a:p>
          <a:p>
            <a:r>
              <a:rPr lang="fr-FR" sz="3200" dirty="0"/>
              <a:t>D. une diminution des engagements du Canada.</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14 </a:t>
            </a:r>
          </a:p>
        </p:txBody>
      </p:sp>
      <p:sp>
        <p:nvSpPr>
          <p:cNvPr id="3" name="Rectangle 2"/>
          <p:cNvSpPr/>
          <p:nvPr/>
        </p:nvSpPr>
        <p:spPr>
          <a:xfrm>
            <a:off x="251520" y="3717024"/>
            <a:ext cx="8496944" cy="432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476672"/>
            <a:ext cx="8496944" cy="4493538"/>
          </a:xfrm>
          <a:prstGeom prst="rect">
            <a:avLst/>
          </a:prstGeom>
        </p:spPr>
        <p:txBody>
          <a:bodyPr wrap="square">
            <a:spAutoFit/>
          </a:bodyPr>
          <a:lstStyle/>
          <a:p>
            <a:r>
              <a:rPr lang="fr-FR" sz="2600" dirty="0"/>
              <a:t>14) Parmi les investissements suivants, lequel sera considéré comme un investissement de portefeuille ?</a:t>
            </a:r>
          </a:p>
          <a:p>
            <a:r>
              <a:rPr lang="fr-FR" sz="2600" dirty="0"/>
              <a:t>A. L’achat d’obligations d’une entreprise non-résidente par le résident d’un pays.</a:t>
            </a:r>
          </a:p>
          <a:p>
            <a:r>
              <a:rPr lang="fr-FR" sz="2600" dirty="0"/>
              <a:t>B. L’achat d’actions conduisant à détenir 7% du capital d’une entreprise installée hors du territoire national.</a:t>
            </a:r>
          </a:p>
          <a:p>
            <a:r>
              <a:rPr lang="fr-FR" sz="2600" dirty="0"/>
              <a:t>C. L’achat d’actions conduisant à détenir 25% du capital d’une entreprise installée hors du territoire national.</a:t>
            </a:r>
          </a:p>
          <a:p>
            <a:r>
              <a:rPr lang="fr-FR" sz="2600" dirty="0"/>
              <a:t>D. Les actions A et B sont des investissements de portefeuille.</a:t>
            </a:r>
          </a:p>
          <a:p>
            <a:r>
              <a:rPr lang="fr-FR" sz="2600" dirty="0"/>
              <a:t>E. Les actions A, B et C sont des investissements de portefeuille.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15 </a:t>
            </a:r>
          </a:p>
        </p:txBody>
      </p:sp>
      <p:sp>
        <p:nvSpPr>
          <p:cNvPr id="3" name="Rectangle 2"/>
          <p:cNvSpPr/>
          <p:nvPr/>
        </p:nvSpPr>
        <p:spPr>
          <a:xfrm>
            <a:off x="467544" y="3162459"/>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76672"/>
            <a:ext cx="8496944" cy="3477875"/>
          </a:xfrm>
          <a:prstGeom prst="rect">
            <a:avLst/>
          </a:prstGeom>
        </p:spPr>
        <p:txBody>
          <a:bodyPr wrap="square">
            <a:spAutoFit/>
          </a:bodyPr>
          <a:lstStyle/>
          <a:p>
            <a:r>
              <a:rPr lang="fr-FR" sz="2200" dirty="0"/>
              <a:t>15) Parmi les propositions suivantes, laquelle est vraie en ce qui concerne le compte financier du Canada en 2017 ?</a:t>
            </a:r>
          </a:p>
          <a:p>
            <a:r>
              <a:rPr lang="fr-FR" sz="2200" dirty="0"/>
              <a:t>A. Le compte financier est excédentaire parce que les flux d’acquisition net d’actif ont été supérieurs aux flux d’engagement du Canada.</a:t>
            </a:r>
          </a:p>
          <a:p>
            <a:r>
              <a:rPr lang="fr-FR" sz="2200" dirty="0"/>
              <a:t>B. Le compte financier est excédentaire parce que les flux d’engagement du Canada ont été supérieurs aux flux d’acquisition net d’actif.</a:t>
            </a:r>
          </a:p>
          <a:p>
            <a:r>
              <a:rPr lang="fr-FR" sz="2200" dirty="0"/>
              <a:t>C. Le compte financier est déficitaire parce que les flux d’acquisition net d’actif ont été supérieurs aux flux d’engagement du Canada.</a:t>
            </a:r>
          </a:p>
          <a:p>
            <a:r>
              <a:rPr lang="fr-FR" sz="2200" dirty="0"/>
              <a:t>D. Le compte financier est déficitaire parce que les flux d’engagement du Canada ont été supérieurs aux flux d’acquisition net d’actif.</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16 </a:t>
            </a:r>
          </a:p>
        </p:txBody>
      </p:sp>
      <p:sp>
        <p:nvSpPr>
          <p:cNvPr id="3" name="Rectangle 2"/>
          <p:cNvSpPr/>
          <p:nvPr/>
        </p:nvSpPr>
        <p:spPr>
          <a:xfrm>
            <a:off x="286329" y="4005063"/>
            <a:ext cx="8496944" cy="390767"/>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23528" y="476672"/>
            <a:ext cx="8617256" cy="4401205"/>
          </a:xfrm>
          <a:prstGeom prst="rect">
            <a:avLst/>
          </a:prstGeom>
        </p:spPr>
        <p:txBody>
          <a:bodyPr wrap="square">
            <a:spAutoFit/>
          </a:bodyPr>
          <a:lstStyle/>
          <a:p>
            <a:r>
              <a:rPr lang="fr-FR" sz="2800" dirty="0"/>
              <a:t>16) Parmi les propositions suivantes, laquelle est vraie en ce qui concerne la balance des paiements ?</a:t>
            </a:r>
          </a:p>
          <a:p>
            <a:r>
              <a:rPr lang="fr-FR" sz="2800" dirty="0"/>
              <a:t>A. En intégrant les erreurs et omissions et en incluant le solde du compte en capital dans le solde des transactions courantes, le solde des transactions courantes est égal au solde du compte financier.</a:t>
            </a:r>
          </a:p>
          <a:p>
            <a:r>
              <a:rPr lang="fr-FR" sz="2800" dirty="0"/>
              <a:t>B. La méthode de calcul de la balance des paiements justifie l’existence d’une ligne « ajustement statistique ».</a:t>
            </a:r>
          </a:p>
          <a:p>
            <a:r>
              <a:rPr lang="fr-FR" sz="2800" dirty="0"/>
              <a:t>C. Les réponses A et B sont vraies.</a:t>
            </a:r>
          </a:p>
          <a:p>
            <a:r>
              <a:rPr lang="fr-FR" sz="2800" dirty="0"/>
              <a:t>D. Les réponses A et B sont fausses.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17 </a:t>
            </a:r>
          </a:p>
        </p:txBody>
      </p:sp>
      <p:sp>
        <p:nvSpPr>
          <p:cNvPr id="3" name="Rectangle 2"/>
          <p:cNvSpPr/>
          <p:nvPr/>
        </p:nvSpPr>
        <p:spPr>
          <a:xfrm>
            <a:off x="323528" y="3092418"/>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23528" y="476672"/>
            <a:ext cx="8640960" cy="3416320"/>
          </a:xfrm>
          <a:prstGeom prst="rect">
            <a:avLst/>
          </a:prstGeom>
        </p:spPr>
        <p:txBody>
          <a:bodyPr wrap="square">
            <a:spAutoFit/>
          </a:bodyPr>
          <a:lstStyle/>
          <a:p>
            <a:r>
              <a:rPr lang="fr-FR" sz="2400" dirty="0"/>
              <a:t>17) Si la balance des transactions courantes est déficitaire, alors :</a:t>
            </a:r>
          </a:p>
          <a:p>
            <a:r>
              <a:rPr lang="fr-FR" sz="2400" dirty="0"/>
              <a:t>A. Les sorties nettes de capitaux sont positives parce qu’une partie de l’épargne du pays va se placer dans les autres pays.</a:t>
            </a:r>
          </a:p>
          <a:p>
            <a:r>
              <a:rPr lang="fr-FR" sz="2400" dirty="0"/>
              <a:t>B. Les sorties nettes de capitaux sont positives parce que le pays va recevoir de l’épargne en provenance des autres pays.</a:t>
            </a:r>
          </a:p>
          <a:p>
            <a:r>
              <a:rPr lang="fr-FR" sz="2400" dirty="0"/>
              <a:t>C. Les sorties nettes de capitaux sont négatives parce qu’une partie de l’épargne du pays va se placer dans les autres pays</a:t>
            </a:r>
          </a:p>
          <a:p>
            <a:r>
              <a:rPr lang="fr-FR" sz="2400" dirty="0"/>
              <a:t>D. Les sorties nettes de capitaux sont négatives parce que le pays va recevoir de l’épargne en provenance des autres pays.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18 </a:t>
            </a:r>
          </a:p>
        </p:txBody>
      </p:sp>
      <p:sp>
        <p:nvSpPr>
          <p:cNvPr id="3" name="Rectangle 2"/>
          <p:cNvSpPr/>
          <p:nvPr/>
        </p:nvSpPr>
        <p:spPr>
          <a:xfrm>
            <a:off x="251520" y="3645024"/>
            <a:ext cx="8496944" cy="57606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23528" y="535613"/>
            <a:ext cx="8568952" cy="4401205"/>
          </a:xfrm>
          <a:prstGeom prst="rect">
            <a:avLst/>
          </a:prstGeom>
        </p:spPr>
        <p:txBody>
          <a:bodyPr wrap="square">
            <a:spAutoFit/>
          </a:bodyPr>
          <a:lstStyle/>
          <a:p>
            <a:r>
              <a:rPr lang="fr-FR" sz="4000" dirty="0"/>
              <a:t>18) Si les Etats-Unis parvenaient à revenir à un excédent commercial cela devrait avoir comme conséquence un moindre accès pour les Etats-Unis à l’épargne des autres pays.</a:t>
            </a:r>
          </a:p>
          <a:p>
            <a:r>
              <a:rPr lang="fr-FR" sz="4000" dirty="0"/>
              <a:t>A. Vrai.</a:t>
            </a:r>
          </a:p>
          <a:p>
            <a:r>
              <a:rPr lang="fr-FR" sz="4000" dirty="0"/>
              <a:t>B. Faux.</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19 </a:t>
            </a:r>
          </a:p>
        </p:txBody>
      </p:sp>
      <p:sp>
        <p:nvSpPr>
          <p:cNvPr id="3" name="Rectangle 2"/>
          <p:cNvSpPr/>
          <p:nvPr/>
        </p:nvSpPr>
        <p:spPr>
          <a:xfrm>
            <a:off x="323528" y="2636912"/>
            <a:ext cx="8496944" cy="43204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94670"/>
            <a:ext cx="8424936" cy="4401205"/>
          </a:xfrm>
          <a:prstGeom prst="rect">
            <a:avLst/>
          </a:prstGeom>
        </p:spPr>
        <p:txBody>
          <a:bodyPr wrap="square">
            <a:spAutoFit/>
          </a:bodyPr>
          <a:lstStyle/>
          <a:p>
            <a:r>
              <a:rPr lang="fr-FR" sz="2800" dirty="0"/>
              <a:t>19) Si l’on prend comme critère d’ouverture d’une économie le poids des exportations de biens et services dans le PIB, parmi les pays suivants, lequel sera considéré comme le moins ouvert sur l’extérieur en 2016 ?</a:t>
            </a:r>
          </a:p>
          <a:p>
            <a:r>
              <a:rPr lang="fr-FR" sz="2800" dirty="0"/>
              <a:t>A. Les Etats-Unis.</a:t>
            </a:r>
          </a:p>
          <a:p>
            <a:r>
              <a:rPr lang="fr-FR" sz="2800" dirty="0"/>
              <a:t>B. La Nouvelle-Zélande.</a:t>
            </a:r>
          </a:p>
          <a:p>
            <a:r>
              <a:rPr lang="fr-FR" sz="2800" dirty="0"/>
              <a:t>C. L’Allemagne.</a:t>
            </a:r>
          </a:p>
          <a:p>
            <a:r>
              <a:rPr lang="fr-FR" sz="2800" dirty="0"/>
              <a:t>D. La France.</a:t>
            </a:r>
          </a:p>
          <a:p>
            <a:r>
              <a:rPr lang="fr-FR" sz="2800" dirty="0"/>
              <a:t>E. La Norvège.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20 </a:t>
            </a:r>
          </a:p>
        </p:txBody>
      </p:sp>
      <p:sp>
        <p:nvSpPr>
          <p:cNvPr id="3" name="Rectangle 2"/>
          <p:cNvSpPr/>
          <p:nvPr/>
        </p:nvSpPr>
        <p:spPr>
          <a:xfrm>
            <a:off x="251520" y="1484784"/>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476672"/>
            <a:ext cx="8352928" cy="3816429"/>
          </a:xfrm>
          <a:prstGeom prst="rect">
            <a:avLst/>
          </a:prstGeom>
        </p:spPr>
        <p:txBody>
          <a:bodyPr wrap="square">
            <a:spAutoFit/>
          </a:bodyPr>
          <a:lstStyle/>
          <a:p>
            <a:r>
              <a:rPr lang="fr-FR" sz="2200" dirty="0"/>
              <a:t>20) Si on prend en compte le poids des activités dans les exportations de biens et services en 2016, parmi les affirmations suivantes laquelle est la plus proche de la réalité ?</a:t>
            </a:r>
          </a:p>
          <a:p>
            <a:r>
              <a:rPr lang="fr-FR" sz="2200" dirty="0"/>
              <a:t>A. Les services représentent 17% des exportations de biens et services et le pétrole brut représente 10,5% des exportations de biens et services.</a:t>
            </a:r>
          </a:p>
          <a:p>
            <a:r>
              <a:rPr lang="fr-FR" sz="2200" dirty="0"/>
              <a:t>B. Les services représentent 30% des exportations de biens et services et le pétrole brut représente 20% des exportations de biens et services.</a:t>
            </a:r>
          </a:p>
          <a:p>
            <a:r>
              <a:rPr lang="fr-FR" sz="2200" dirty="0"/>
              <a:t>C. Les services représentent 17% des exportations de biens et services et le pétrole brut représente 30% des exportations de biens et services.</a:t>
            </a:r>
          </a:p>
          <a:p>
            <a:r>
              <a:rPr lang="fr-FR" sz="2200" dirty="0"/>
              <a:t>D. Les services représentent 30% des exportations de biens et services et le pétrole brut représente 30% des exportations de biens et services.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978352" cy="870992"/>
          </a:xfrm>
        </p:spPr>
        <p:txBody>
          <a:bodyPr>
            <a:normAutofit fontScale="90000"/>
          </a:bodyPr>
          <a:lstStyle/>
          <a:p>
            <a:br>
              <a:rPr lang="fr-FR" dirty="0">
                <a:latin typeface="Impact" panose="020B0806030902050204" pitchFamily="34" charset="0"/>
              </a:rPr>
            </a:br>
            <a:r>
              <a:rPr lang="fr-FR" dirty="0">
                <a:latin typeface="Impact" panose="020B0806030902050204" pitchFamily="34" charset="0"/>
              </a:rPr>
              <a:t> </a:t>
            </a:r>
            <a:br>
              <a:rPr lang="fr-FR" dirty="0">
                <a:latin typeface="Impact" panose="020B0806030902050204" pitchFamily="34" charset="0"/>
              </a:rPr>
            </a:br>
            <a:endParaRPr lang="fr-FR" dirty="0">
              <a:latin typeface="Impact" panose="020B0806030902050204" pitchFamily="34" charset="0"/>
            </a:endParaRPr>
          </a:p>
        </p:txBody>
      </p:sp>
      <p:sp>
        <p:nvSpPr>
          <p:cNvPr id="4" name="Titre 1"/>
          <p:cNvSpPr txBox="1">
            <a:spLocks/>
          </p:cNvSpPr>
          <p:nvPr/>
        </p:nvSpPr>
        <p:spPr>
          <a:xfrm>
            <a:off x="179512" y="5301208"/>
            <a:ext cx="8712968" cy="870992"/>
          </a:xfrm>
          <a:prstGeom prst="rect">
            <a:avLst/>
          </a:prstGeom>
        </p:spPr>
        <p:txBody>
          <a:bodyPr vert="horz" lIns="91440" tIns="45720" rIns="91440" bIns="45720" rtlCol="0" anchor="b" anchorCtr="0">
            <a:normAutofit fontScale="90000"/>
          </a:bodyPr>
          <a:lst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fr-FR" b="1">
                <a:latin typeface="Impact" panose="020B0806030902050204" pitchFamily="34" charset="0"/>
              </a:rPr>
              <a:t>Les chaines de valeur mondiales</a:t>
            </a:r>
            <a:endParaRPr lang="fr-FR" dirty="0"/>
          </a:p>
        </p:txBody>
      </p:sp>
      <p:sp>
        <p:nvSpPr>
          <p:cNvPr id="5" name="Rectangle 4"/>
          <p:cNvSpPr/>
          <p:nvPr/>
        </p:nvSpPr>
        <p:spPr>
          <a:xfrm>
            <a:off x="395536" y="548680"/>
            <a:ext cx="2204450" cy="369332"/>
          </a:xfrm>
          <a:prstGeom prst="rect">
            <a:avLst/>
          </a:prstGeom>
        </p:spPr>
        <p:txBody>
          <a:bodyPr wrap="none">
            <a:spAutoFit/>
          </a:bodyPr>
          <a:lstStyle/>
          <a:p>
            <a:r>
              <a:rPr lang="fr-FR" dirty="0"/>
              <a:t>Définition :</a:t>
            </a:r>
            <a:r>
              <a:rPr lang="fr-FR" i="1" dirty="0"/>
              <a:t> (4 points)</a:t>
            </a:r>
            <a:endParaRPr lang="fr-FR" dirty="0"/>
          </a:p>
        </p:txBody>
      </p:sp>
      <p:pic>
        <p:nvPicPr>
          <p:cNvPr id="6" name="Picture 2"/>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412776"/>
            <a:ext cx="6103064" cy="30461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35685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9512" y="5301208"/>
            <a:ext cx="8712968" cy="870992"/>
          </a:xfrm>
        </p:spPr>
        <p:txBody>
          <a:bodyPr>
            <a:normAutofit fontScale="90000"/>
          </a:bodyPr>
          <a:lstStyle/>
          <a:p>
            <a:r>
              <a:rPr lang="fr-FR" b="1" dirty="0">
                <a:latin typeface="Impact" panose="020B0806030902050204" pitchFamily="34" charset="0"/>
              </a:rPr>
              <a:t>Les chaines de valeur mondiales</a:t>
            </a:r>
            <a:endParaRPr lang="fr-FR" dirty="0"/>
          </a:p>
        </p:txBody>
      </p:sp>
      <p:sp>
        <p:nvSpPr>
          <p:cNvPr id="4" name="Rectangle 3"/>
          <p:cNvSpPr/>
          <p:nvPr/>
        </p:nvSpPr>
        <p:spPr>
          <a:xfrm>
            <a:off x="323528" y="436860"/>
            <a:ext cx="8496944" cy="923330"/>
          </a:xfrm>
          <a:prstGeom prst="rect">
            <a:avLst/>
          </a:prstGeom>
        </p:spPr>
        <p:txBody>
          <a:bodyPr wrap="square">
            <a:spAutoFit/>
          </a:bodyPr>
          <a:lstStyle/>
          <a:p>
            <a:r>
              <a:rPr lang="fr-FR" dirty="0"/>
              <a:t>En quelques phrases, expliquer les grands choix stratégiques que doivent effectuer les entreprises lorsqu’elles s’interrogent sur l’organisation de leurs chaines de valeur au niveau mondial. (</a:t>
            </a:r>
            <a:r>
              <a:rPr lang="fr-FR" i="1" dirty="0"/>
              <a:t>6 points</a:t>
            </a:r>
            <a:r>
              <a:rPr lang="fr-FR" dirty="0"/>
              <a:t>)</a:t>
            </a:r>
          </a:p>
        </p:txBody>
      </p:sp>
      <p:sp>
        <p:nvSpPr>
          <p:cNvPr id="5" name="Rectangle 2"/>
          <p:cNvSpPr>
            <a:spLocks noChangeArrowheads="1"/>
          </p:cNvSpPr>
          <p:nvPr/>
        </p:nvSpPr>
        <p:spPr bwMode="auto">
          <a:xfrm>
            <a:off x="163540" y="1362212"/>
            <a:ext cx="8460432" cy="1908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50850"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450850" algn="l" defTabSz="914400" rtl="0" eaLnBrk="1" fontAlgn="base" latinLnBrk="0" hangingPunct="1">
              <a:lnSpc>
                <a:spcPct val="100000"/>
              </a:lnSpc>
              <a:spcBef>
                <a:spcPct val="0"/>
              </a:spcBef>
              <a:spcAft>
                <a:spcPct val="0"/>
              </a:spcAft>
              <a:buClrTx/>
              <a:buSzTx/>
              <a:buFontTx/>
              <a:buNone/>
              <a:tabLst/>
            </a:pPr>
            <a:r>
              <a:rPr kumimoji="0" lang="fr-FR" altLang="fr-FR" sz="20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Décomposer les activités en éléments qui produisent de la valeur</a:t>
            </a:r>
            <a:endParaRPr kumimoji="0" lang="fr-FR" altLang="fr-FR" sz="1000" b="0" i="0" u="none" strike="noStrike" cap="none" normalizeH="0" baseline="0" dirty="0">
              <a:ln>
                <a:noFill/>
              </a:ln>
              <a:solidFill>
                <a:schemeClr val="tx1"/>
              </a:solidFill>
              <a:effectLst/>
              <a:latin typeface="Arial" pitchFamily="34" charset="0"/>
              <a:cs typeface="Arial" pitchFamily="34" charset="0"/>
            </a:endParaRPr>
          </a:p>
          <a:p>
            <a:pPr marL="0" marR="0" lvl="0" indent="450850" algn="l" defTabSz="914400" rtl="0" eaLnBrk="0" fontAlgn="base" latinLnBrk="0" hangingPunct="0">
              <a:lnSpc>
                <a:spcPct val="100000"/>
              </a:lnSpc>
              <a:spcBef>
                <a:spcPct val="0"/>
              </a:spcBef>
              <a:spcAft>
                <a:spcPct val="0"/>
              </a:spcAft>
              <a:buClrTx/>
              <a:buSzTx/>
              <a:buFontTx/>
              <a:buNone/>
              <a:tabLst/>
            </a:pPr>
            <a:r>
              <a:rPr kumimoji="0" lang="fr-FR" altLang="fr-FR" sz="20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Choisir le lieu de production</a:t>
            </a:r>
            <a:endParaRPr kumimoji="0" lang="fr-FR" altLang="fr-FR" sz="1000" b="0" i="0" u="none" strike="noStrike" cap="none" normalizeH="0" baseline="0" dirty="0">
              <a:ln>
                <a:noFill/>
              </a:ln>
              <a:solidFill>
                <a:schemeClr val="tx1"/>
              </a:solidFill>
              <a:effectLst/>
              <a:latin typeface="Arial" pitchFamily="34" charset="0"/>
              <a:cs typeface="Arial" pitchFamily="34" charset="0"/>
            </a:endParaRPr>
          </a:p>
          <a:p>
            <a:pPr marL="0" marR="0" lvl="0" indent="450850" algn="l" defTabSz="914400" rtl="0" eaLnBrk="0" fontAlgn="base" latinLnBrk="0" hangingPunct="0">
              <a:lnSpc>
                <a:spcPct val="100000"/>
              </a:lnSpc>
              <a:spcBef>
                <a:spcPct val="0"/>
              </a:spcBef>
              <a:spcAft>
                <a:spcPct val="0"/>
              </a:spcAft>
              <a:buClrTx/>
              <a:buSzTx/>
              <a:buFontTx/>
              <a:buNone/>
              <a:tabLst/>
            </a:pPr>
            <a:r>
              <a:rPr kumimoji="0" lang="fr-FR" altLang="fr-FR" sz="20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Choisir les modalités de répartition entre activité gardée à l’interne, activité externalisée.</a:t>
            </a:r>
            <a:endParaRPr kumimoji="0" lang="fr-FR" altLang="fr-FR" sz="1000" b="0" i="0" u="none" strike="noStrike" cap="none" normalizeH="0" baseline="0" dirty="0">
              <a:ln>
                <a:noFill/>
              </a:ln>
              <a:solidFill>
                <a:schemeClr val="tx1"/>
              </a:solidFill>
              <a:effectLst/>
              <a:latin typeface="Arial" pitchFamily="34" charset="0"/>
              <a:cs typeface="Arial" pitchFamily="34" charset="0"/>
            </a:endParaRPr>
          </a:p>
          <a:p>
            <a:pPr marL="0" marR="0" lvl="0" indent="450850" algn="l" defTabSz="914400" rtl="0" eaLnBrk="0" fontAlgn="base" latinLnBrk="0" hangingPunct="0">
              <a:lnSpc>
                <a:spcPct val="100000"/>
              </a:lnSpc>
              <a:spcBef>
                <a:spcPct val="0"/>
              </a:spcBef>
              <a:spcAft>
                <a:spcPct val="0"/>
              </a:spcAft>
              <a:buClrTx/>
              <a:buSzTx/>
              <a:buFontTx/>
              <a:buNone/>
              <a:tabLst/>
            </a:pPr>
            <a:r>
              <a:rPr kumimoji="0" lang="fr-FR" altLang="fr-FR" sz="2000" b="0"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Le croisement de ces choix stratégiques conduit aux 4 choix suivants :</a:t>
            </a:r>
            <a:endParaRPr kumimoji="0" lang="fr-FR" altLang="fr-FR" sz="1000" b="0" i="0" u="none" strike="noStrike" cap="none" normalizeH="0" baseline="0" dirty="0">
              <a:ln>
                <a:noFill/>
              </a:ln>
              <a:solidFill>
                <a:schemeClr val="tx1"/>
              </a:solidFill>
              <a:effectLst/>
              <a:latin typeface="Arial" pitchFamily="34" charset="0"/>
              <a:cs typeface="Arial" pitchFamily="34" charset="0"/>
            </a:endParaRPr>
          </a:p>
          <a:p>
            <a:pPr marL="0" marR="0" lvl="0" indent="45085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a:ln>
                <a:noFill/>
              </a:ln>
              <a:solidFill>
                <a:schemeClr val="tx1"/>
              </a:solidFill>
              <a:effectLst/>
              <a:latin typeface="Arial" pitchFamily="34" charset="0"/>
              <a:cs typeface="Arial" pitchFamily="34" charset="0"/>
            </a:endParaRPr>
          </a:p>
        </p:txBody>
      </p:sp>
      <p:pic>
        <p:nvPicPr>
          <p:cNvPr id="1025" name="Imag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07206" y="3028950"/>
            <a:ext cx="5912708" cy="25146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3"/>
          <p:cNvSpPr>
            <a:spLocks noChangeArrowheads="1"/>
          </p:cNvSpPr>
          <p:nvPr/>
        </p:nvSpPr>
        <p:spPr bwMode="auto">
          <a:xfrm>
            <a:off x="0" y="257175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altLang="fr-FR" sz="1800" b="0" i="0" u="none" strike="noStrike" cap="none" normalizeH="0" baseline="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835685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1"/>
          <p:cNvSpPr>
            <a:spLocks noGrp="1"/>
          </p:cNvSpPr>
          <p:nvPr>
            <p:ph type="title"/>
          </p:nvPr>
        </p:nvSpPr>
        <p:spPr>
          <a:xfrm>
            <a:off x="179512" y="5301208"/>
            <a:ext cx="8712968" cy="870992"/>
          </a:xfrm>
        </p:spPr>
        <p:txBody>
          <a:bodyPr>
            <a:normAutofit fontScale="90000"/>
          </a:bodyPr>
          <a:lstStyle/>
          <a:p>
            <a:r>
              <a:rPr lang="fr-FR" b="1" dirty="0">
                <a:latin typeface="Impact" panose="020B0806030902050204" pitchFamily="34" charset="0"/>
              </a:rPr>
              <a:t>Les chaines de valeur mondiales</a:t>
            </a:r>
            <a:endParaRPr lang="fr-FR" dirty="0"/>
          </a:p>
        </p:txBody>
      </p:sp>
      <p:sp>
        <p:nvSpPr>
          <p:cNvPr id="7" name="Rectangle 6"/>
          <p:cNvSpPr/>
          <p:nvPr/>
        </p:nvSpPr>
        <p:spPr>
          <a:xfrm>
            <a:off x="467544" y="416567"/>
            <a:ext cx="8676456" cy="646331"/>
          </a:xfrm>
          <a:prstGeom prst="rect">
            <a:avLst/>
          </a:prstGeom>
        </p:spPr>
        <p:txBody>
          <a:bodyPr wrap="square">
            <a:spAutoFit/>
          </a:bodyPr>
          <a:lstStyle/>
          <a:p>
            <a:r>
              <a:rPr lang="fr-FR" dirty="0"/>
              <a:t>En quoi, l’analyse des échanges internationaux à partir des « chaines de valeur mondiales » modifie-t-elle la compréhension des échanges internationaux ? </a:t>
            </a:r>
            <a:r>
              <a:rPr lang="fr-FR" i="1" dirty="0"/>
              <a:t>(5 points)</a:t>
            </a:r>
            <a:endParaRPr lang="fr-FR" dirty="0"/>
          </a:p>
        </p:txBody>
      </p:sp>
      <p:sp>
        <p:nvSpPr>
          <p:cNvPr id="8" name="Rectangle 7"/>
          <p:cNvSpPr/>
          <p:nvPr/>
        </p:nvSpPr>
        <p:spPr>
          <a:xfrm>
            <a:off x="323528" y="1089401"/>
            <a:ext cx="8424936" cy="3139321"/>
          </a:xfrm>
          <a:prstGeom prst="rect">
            <a:avLst/>
          </a:prstGeom>
        </p:spPr>
        <p:txBody>
          <a:bodyPr wrap="square">
            <a:spAutoFit/>
          </a:bodyPr>
          <a:lstStyle/>
          <a:p>
            <a:r>
              <a:rPr lang="fr-FR" b="1" dirty="0"/>
              <a:t>Les exportations telles qu’elles sont calculées donnent les flux entre deux pays, mais ce calcul ne permet pas de mesurer l’apport de chaque pays à la production d’un bien</a:t>
            </a:r>
            <a:r>
              <a:rPr lang="fr-FR" dirty="0"/>
              <a:t> puisque, très </a:t>
            </a:r>
            <a:r>
              <a:rPr lang="fr-FR" dirty="0" err="1"/>
              <a:t>ouvent</a:t>
            </a:r>
            <a:r>
              <a:rPr lang="fr-FR" dirty="0"/>
              <a:t>, dans la valeur d’un bien exporté sont inclus la valeur de composants qui ont été fabriqués dans des pays tiers.</a:t>
            </a:r>
          </a:p>
          <a:p>
            <a:r>
              <a:rPr lang="fr-FR" dirty="0"/>
              <a:t> </a:t>
            </a:r>
          </a:p>
          <a:p>
            <a:r>
              <a:rPr lang="fr-FR" b="1" dirty="0"/>
              <a:t>La mesure des exportations en termes de valeur ajoutée permet de mieux comprendre les interdépendances entre les pays.</a:t>
            </a:r>
            <a:r>
              <a:rPr lang="fr-FR" dirty="0"/>
              <a:t> Ainsi, un produit exporté du Canada vers les Etats-Unis peut contenir des composants en provenance du Mexique. Si l’on décompose la valeur du bien en valeur ajoutée au Mexique et valeur ajoutée au Canada, alors, il est possible de comprendre dans quelle proportion les Etats-Unis sont dépendants du Canada et du Mexique pour ce bien.</a:t>
            </a:r>
          </a:p>
        </p:txBody>
      </p:sp>
      <p:pic>
        <p:nvPicPr>
          <p:cNvPr id="9" name="Picture 2"/>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55976" y="4005064"/>
            <a:ext cx="2232248" cy="1440160"/>
          </a:xfrm>
          <a:prstGeom prst="rect">
            <a:avLst/>
          </a:prstGeom>
          <a:noFill/>
          <a:ln>
            <a:noFill/>
          </a:ln>
        </p:spPr>
      </p:pic>
    </p:spTree>
    <p:extLst>
      <p:ext uri="{BB962C8B-B14F-4D97-AF65-F5344CB8AC3E}">
        <p14:creationId xmlns:p14="http://schemas.microsoft.com/office/powerpoint/2010/main" val="3835685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179512" y="5301208"/>
            <a:ext cx="8712968" cy="870992"/>
          </a:xfrm>
        </p:spPr>
        <p:txBody>
          <a:bodyPr>
            <a:normAutofit fontScale="90000"/>
          </a:bodyPr>
          <a:lstStyle/>
          <a:p>
            <a:r>
              <a:rPr lang="fr-FR" b="1" dirty="0">
                <a:latin typeface="Impact" panose="020B0806030902050204" pitchFamily="34" charset="0"/>
              </a:rPr>
              <a:t>Les chaines de valeur mondiales</a:t>
            </a:r>
            <a:endParaRPr lang="fr-FR" dirty="0"/>
          </a:p>
        </p:txBody>
      </p:sp>
      <p:sp>
        <p:nvSpPr>
          <p:cNvPr id="6" name="Rectangle 5"/>
          <p:cNvSpPr/>
          <p:nvPr/>
        </p:nvSpPr>
        <p:spPr>
          <a:xfrm>
            <a:off x="107504" y="476672"/>
            <a:ext cx="8784976" cy="1477328"/>
          </a:xfrm>
          <a:prstGeom prst="rect">
            <a:avLst/>
          </a:prstGeom>
        </p:spPr>
        <p:txBody>
          <a:bodyPr wrap="square">
            <a:spAutoFit/>
          </a:bodyPr>
          <a:lstStyle/>
          <a:p>
            <a:r>
              <a:rPr lang="fr-FR" dirty="0"/>
              <a:t>Quelles conclusions peut-on tirer sur les échanges internationaux du Canada à partir d’une analyse de ces échanges en termes de CVM (Position du Canada dans les CVM, commerce avec les Etats-Unis, CVM et secteurs d’activité, origine géographique des X et M en termes de CVM) ?</a:t>
            </a:r>
          </a:p>
          <a:p>
            <a:r>
              <a:rPr lang="fr-FR" dirty="0"/>
              <a:t>(</a:t>
            </a:r>
            <a:r>
              <a:rPr lang="fr-FR" i="1" dirty="0"/>
              <a:t>5 points</a:t>
            </a:r>
            <a:r>
              <a:rPr lang="fr-FR" dirty="0"/>
              <a:t>)</a:t>
            </a:r>
          </a:p>
        </p:txBody>
      </p:sp>
      <p:sp>
        <p:nvSpPr>
          <p:cNvPr id="7" name="Rectangle 6"/>
          <p:cNvSpPr/>
          <p:nvPr/>
        </p:nvSpPr>
        <p:spPr>
          <a:xfrm>
            <a:off x="251520" y="1844824"/>
            <a:ext cx="8568952" cy="3693319"/>
          </a:xfrm>
          <a:prstGeom prst="rect">
            <a:avLst/>
          </a:prstGeom>
        </p:spPr>
        <p:txBody>
          <a:bodyPr wrap="square">
            <a:spAutoFit/>
          </a:bodyPr>
          <a:lstStyle/>
          <a:p>
            <a:r>
              <a:rPr lang="fr-FR" dirty="0"/>
              <a:t>Si l’on classe les pays en fonction de leurs positions dans les CVM en partant des MP jusqu’au produits finis, </a:t>
            </a:r>
            <a:r>
              <a:rPr lang="fr-FR" b="1" dirty="0"/>
              <a:t>le Canada se situe dans une situation intermédiaire</a:t>
            </a:r>
            <a:r>
              <a:rPr lang="fr-FR" dirty="0"/>
              <a:t> qui reflète sa position de pays exportateurs de produits de base et de produits industriels.</a:t>
            </a:r>
          </a:p>
          <a:p>
            <a:r>
              <a:rPr lang="fr-FR" dirty="0"/>
              <a:t> </a:t>
            </a:r>
          </a:p>
          <a:p>
            <a:r>
              <a:rPr lang="fr-FR" dirty="0"/>
              <a:t>Les intrants étrangers représentent près du ¼ des exportations du Canada. Le chiffre est relativement constant depuis 1995 =&gt; maturité des CVM entre le Canada et les Etats-Unis.</a:t>
            </a:r>
          </a:p>
          <a:p>
            <a:r>
              <a:rPr lang="fr-FR" dirty="0"/>
              <a:t> </a:t>
            </a:r>
          </a:p>
          <a:p>
            <a:r>
              <a:rPr lang="fr-FR" dirty="0"/>
              <a:t>Le poids des X vers les EU et le poids des M en provenance des EU sont plus faibles lorsqu’ils sont mesurés en valeur ajoutée en partie parce que les CVM sont très intégrées entre les deux pays.</a:t>
            </a:r>
          </a:p>
          <a:p>
            <a:r>
              <a:rPr lang="fr-FR" dirty="0"/>
              <a:t> </a:t>
            </a:r>
          </a:p>
          <a:p>
            <a:r>
              <a:rPr lang="fr-FR" dirty="0"/>
              <a:t>Par secteur d’activité, les véhicules automobiles exportés contiennent 59,4% de contenu importé. C’est le secteur le plus intégré dans les CVM.</a:t>
            </a:r>
          </a:p>
        </p:txBody>
      </p:sp>
    </p:spTree>
    <p:extLst>
      <p:ext uri="{BB962C8B-B14F-4D97-AF65-F5344CB8AC3E}">
        <p14:creationId xmlns:p14="http://schemas.microsoft.com/office/powerpoint/2010/main" val="3835685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7504" y="5301208"/>
            <a:ext cx="8928992" cy="870992"/>
          </a:xfrm>
        </p:spPr>
        <p:txBody>
          <a:bodyPr>
            <a:noAutofit/>
          </a:bodyPr>
          <a:lstStyle/>
          <a:p>
            <a:r>
              <a:rPr lang="fr-FR" sz="4000" b="1" dirty="0"/>
              <a:t>Le Canada pays exportateur de pétrole.</a:t>
            </a:r>
            <a:endParaRPr lang="fr-FR" sz="4000" dirty="0"/>
          </a:p>
        </p:txBody>
      </p:sp>
      <p:sp>
        <p:nvSpPr>
          <p:cNvPr id="4" name="Rectangle 3"/>
          <p:cNvSpPr/>
          <p:nvPr/>
        </p:nvSpPr>
        <p:spPr>
          <a:xfrm>
            <a:off x="395536" y="404664"/>
            <a:ext cx="8568952" cy="369332"/>
          </a:xfrm>
          <a:prstGeom prst="rect">
            <a:avLst/>
          </a:prstGeom>
        </p:spPr>
        <p:txBody>
          <a:bodyPr wrap="square">
            <a:spAutoFit/>
          </a:bodyPr>
          <a:lstStyle/>
          <a:p>
            <a:r>
              <a:rPr lang="fr-FR" dirty="0"/>
              <a:t>Donnez un aperçu de l’offre mondiale et de l’offre canadienne de pétrole.</a:t>
            </a:r>
            <a:r>
              <a:rPr lang="fr-FR" i="1" dirty="0"/>
              <a:t> (4 points)</a:t>
            </a:r>
            <a:endParaRPr lang="fr-FR" dirty="0"/>
          </a:p>
        </p:txBody>
      </p:sp>
      <p:sp>
        <p:nvSpPr>
          <p:cNvPr id="5" name="Rectangle 4"/>
          <p:cNvSpPr/>
          <p:nvPr/>
        </p:nvSpPr>
        <p:spPr>
          <a:xfrm>
            <a:off x="503548" y="1268760"/>
            <a:ext cx="8136904" cy="2308324"/>
          </a:xfrm>
          <a:prstGeom prst="rect">
            <a:avLst/>
          </a:prstGeom>
        </p:spPr>
        <p:txBody>
          <a:bodyPr wrap="square">
            <a:spAutoFit/>
          </a:bodyPr>
          <a:lstStyle/>
          <a:p>
            <a:r>
              <a:rPr lang="fr-FR" dirty="0"/>
              <a:t>Le Canada est le troisième pays du monde en termes de réserve de pétrole. Ses réserves sont essentiellement constituées de sables bitumineux.</a:t>
            </a:r>
          </a:p>
          <a:p>
            <a:r>
              <a:rPr lang="fr-FR" dirty="0"/>
              <a:t> </a:t>
            </a:r>
          </a:p>
          <a:p>
            <a:r>
              <a:rPr lang="fr-FR" dirty="0"/>
              <a:t>Jusqu’en 2040 l’offre canadienne devrait augmenter et situer le Canada parmi les principaux offreurs de pétrole au monde avec une production excédentaire par rapport à ses besoins.</a:t>
            </a:r>
          </a:p>
          <a:p>
            <a:r>
              <a:rPr lang="fr-FR" dirty="0"/>
              <a:t> </a:t>
            </a:r>
          </a:p>
          <a:p>
            <a:r>
              <a:rPr lang="fr-FR" dirty="0"/>
              <a:t>L’offre mondiale devrait être suffisante pour faire face à la demande mondiale </a:t>
            </a:r>
          </a:p>
        </p:txBody>
      </p:sp>
    </p:spTree>
    <p:extLst>
      <p:ext uri="{BB962C8B-B14F-4D97-AF65-F5344CB8AC3E}">
        <p14:creationId xmlns:p14="http://schemas.microsoft.com/office/powerpoint/2010/main" val="3835685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107504" y="5301208"/>
            <a:ext cx="8928992" cy="870992"/>
          </a:xfrm>
        </p:spPr>
        <p:txBody>
          <a:bodyPr>
            <a:noAutofit/>
          </a:bodyPr>
          <a:lstStyle/>
          <a:p>
            <a:r>
              <a:rPr lang="fr-FR" sz="4000" b="1" dirty="0"/>
              <a:t>Le Canada pays exportateur de pétrole.</a:t>
            </a:r>
            <a:endParaRPr lang="fr-FR" sz="4000" dirty="0"/>
          </a:p>
        </p:txBody>
      </p:sp>
      <p:sp>
        <p:nvSpPr>
          <p:cNvPr id="6" name="Rectangle 5"/>
          <p:cNvSpPr/>
          <p:nvPr/>
        </p:nvSpPr>
        <p:spPr>
          <a:xfrm>
            <a:off x="395536" y="489446"/>
            <a:ext cx="8640960" cy="646331"/>
          </a:xfrm>
          <a:prstGeom prst="rect">
            <a:avLst/>
          </a:prstGeom>
        </p:spPr>
        <p:txBody>
          <a:bodyPr wrap="square">
            <a:spAutoFit/>
          </a:bodyPr>
          <a:lstStyle/>
          <a:p>
            <a:r>
              <a:rPr lang="fr-FR" dirty="0"/>
              <a:t>Quelle est l’évolution prévisible de la demande de pétrole des principales zones géographiques entre 2016 et 2040 ?</a:t>
            </a:r>
            <a:r>
              <a:rPr lang="fr-FR" i="1" dirty="0"/>
              <a:t> (4 points)</a:t>
            </a:r>
            <a:endParaRPr lang="fr-FR" dirty="0"/>
          </a:p>
        </p:txBody>
      </p:sp>
      <p:sp>
        <p:nvSpPr>
          <p:cNvPr id="7" name="Rectangle 6"/>
          <p:cNvSpPr/>
          <p:nvPr/>
        </p:nvSpPr>
        <p:spPr>
          <a:xfrm>
            <a:off x="251520" y="1412776"/>
            <a:ext cx="8496944" cy="3416320"/>
          </a:xfrm>
          <a:prstGeom prst="rect">
            <a:avLst/>
          </a:prstGeom>
        </p:spPr>
        <p:txBody>
          <a:bodyPr wrap="square">
            <a:spAutoFit/>
          </a:bodyPr>
          <a:lstStyle/>
          <a:p>
            <a:r>
              <a:rPr lang="fr-FR" dirty="0"/>
              <a:t>La demande de pétrole des pays des pays développés en baisse. En 2016, Amérique du N., UE et Japon représentent  41,5% de la demande de pétrole, 27,4% en 2040 (56% en 2000).</a:t>
            </a:r>
          </a:p>
          <a:p>
            <a:r>
              <a:rPr lang="fr-FR" dirty="0"/>
              <a:t> </a:t>
            </a:r>
          </a:p>
          <a:p>
            <a:r>
              <a:rPr lang="fr-FR" dirty="0"/>
              <a:t>Inversement la demande de pétrole devrait augmenter dans les pays en développement (non OCDE) avec Progression de la demande d’énergie dans les pays émergents. Chine, Inde et sud-est asiatique en 2040 représenteraient plus de 30% de la demande de pétrole. L’Afrique passerait de 4,1% en 2016 à 6,2% en 2040 de la D de pétrole.</a:t>
            </a:r>
          </a:p>
          <a:p>
            <a:r>
              <a:rPr lang="fr-FR" dirty="0"/>
              <a:t> </a:t>
            </a:r>
          </a:p>
          <a:p>
            <a:r>
              <a:rPr lang="fr-FR" dirty="0"/>
              <a:t>Les Etats Unis augmentent leur indépendance énergétique durant cette période, avec un taux de couverture entre leur O et leur D de 96,6% en 2025 et de 103,1% en 2030 (scénario « nouvelles politiques » AIE). Les Etats-Unis restent néanmoins un pays importateur de pétrole.</a:t>
            </a:r>
          </a:p>
        </p:txBody>
      </p:sp>
    </p:spTree>
    <p:extLst>
      <p:ext uri="{BB962C8B-B14F-4D97-AF65-F5344CB8AC3E}">
        <p14:creationId xmlns:p14="http://schemas.microsoft.com/office/powerpoint/2010/main" val="3835685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107504" y="5301208"/>
            <a:ext cx="8928992" cy="870992"/>
          </a:xfrm>
        </p:spPr>
        <p:txBody>
          <a:bodyPr>
            <a:noAutofit/>
          </a:bodyPr>
          <a:lstStyle/>
          <a:p>
            <a:r>
              <a:rPr lang="fr-FR" sz="4000" b="1" dirty="0"/>
              <a:t>Le Canada pays exportateur de pétrole.</a:t>
            </a:r>
            <a:endParaRPr lang="fr-FR" sz="4000" dirty="0"/>
          </a:p>
        </p:txBody>
      </p:sp>
      <p:sp>
        <p:nvSpPr>
          <p:cNvPr id="6" name="Rectangle 5"/>
          <p:cNvSpPr/>
          <p:nvPr/>
        </p:nvSpPr>
        <p:spPr>
          <a:xfrm>
            <a:off x="71500" y="416567"/>
            <a:ext cx="8748972" cy="646331"/>
          </a:xfrm>
          <a:prstGeom prst="rect">
            <a:avLst/>
          </a:prstGeom>
        </p:spPr>
        <p:txBody>
          <a:bodyPr wrap="square">
            <a:spAutoFit/>
          </a:bodyPr>
          <a:lstStyle/>
          <a:p>
            <a:r>
              <a:rPr lang="fr-FR" dirty="0"/>
              <a:t>Quelles sont les conséquences de l’évolution de la demande des principales zones géographiques pour les exportations de pétrole canadien ? </a:t>
            </a:r>
            <a:r>
              <a:rPr lang="fr-FR" i="1" dirty="0"/>
              <a:t>(4 points)</a:t>
            </a:r>
            <a:endParaRPr lang="fr-FR" dirty="0"/>
          </a:p>
        </p:txBody>
      </p:sp>
      <p:sp>
        <p:nvSpPr>
          <p:cNvPr id="7" name="Rectangle 6"/>
          <p:cNvSpPr/>
          <p:nvPr/>
        </p:nvSpPr>
        <p:spPr>
          <a:xfrm>
            <a:off x="71500" y="1484784"/>
            <a:ext cx="8856984" cy="3693319"/>
          </a:xfrm>
          <a:prstGeom prst="rect">
            <a:avLst/>
          </a:prstGeom>
        </p:spPr>
        <p:txBody>
          <a:bodyPr wrap="square">
            <a:spAutoFit/>
          </a:bodyPr>
          <a:lstStyle/>
          <a:p>
            <a:r>
              <a:rPr lang="fr-FR" dirty="0"/>
              <a:t>Le pétrole canadien garde la possibilité d’exportation vers les États-Unis et notamment les raffineries du Texas. La perspective de la construction de l’oléoduc </a:t>
            </a:r>
            <a:r>
              <a:rPr lang="fr-FR" dirty="0" err="1"/>
              <a:t>Keystone</a:t>
            </a:r>
            <a:r>
              <a:rPr lang="fr-FR" dirty="0"/>
              <a:t> XL renforce cette potentialité.</a:t>
            </a:r>
          </a:p>
          <a:p>
            <a:r>
              <a:rPr lang="fr-FR" dirty="0"/>
              <a:t> </a:t>
            </a:r>
          </a:p>
          <a:p>
            <a:r>
              <a:rPr lang="fr-FR" dirty="0"/>
              <a:t>Les raffineries canadiennes ne peuvent absorber le pétrole des sables bitumineux (volume de production prévu de l’ordre de 6 millions de barils par jour en 2035, capacité de raffinage de 1,7 millions de barils actuellement et les raffineries canadiennes ne sont pas équipées pour raffiner le pétrole des sables bitumineux)</a:t>
            </a:r>
          </a:p>
          <a:p>
            <a:r>
              <a:rPr lang="fr-FR" dirty="0"/>
              <a:t> </a:t>
            </a:r>
          </a:p>
          <a:p>
            <a:r>
              <a:rPr lang="fr-FR" dirty="0"/>
              <a:t>La possibilité de développer des exportations vers l’Asie semble l’option la plus crédible actuellement (baisse de la demande en Europe et réticence de l’Union européenne à accepter du pétrole en provenance des sables bitumineux pour des raisons environnementales. Le doublement de l’oléoduc Trans-</a:t>
            </a:r>
            <a:r>
              <a:rPr lang="fr-FR" dirty="0" err="1"/>
              <a:t>Mountain</a:t>
            </a:r>
            <a:r>
              <a:rPr lang="fr-FR" dirty="0"/>
              <a:t> renforce cette perspective.</a:t>
            </a:r>
          </a:p>
        </p:txBody>
      </p:sp>
    </p:spTree>
    <p:extLst>
      <p:ext uri="{BB962C8B-B14F-4D97-AF65-F5344CB8AC3E}">
        <p14:creationId xmlns:p14="http://schemas.microsoft.com/office/powerpoint/2010/main" val="3835685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107504" y="5301208"/>
            <a:ext cx="8928992" cy="870992"/>
          </a:xfrm>
        </p:spPr>
        <p:txBody>
          <a:bodyPr>
            <a:noAutofit/>
          </a:bodyPr>
          <a:lstStyle/>
          <a:p>
            <a:r>
              <a:rPr lang="fr-FR" sz="4000" b="1" dirty="0"/>
              <a:t>Le Canada pays exportateur de pétrole.</a:t>
            </a:r>
            <a:endParaRPr lang="fr-FR" sz="4000" dirty="0"/>
          </a:p>
        </p:txBody>
      </p:sp>
      <p:sp>
        <p:nvSpPr>
          <p:cNvPr id="6" name="Rectangle 5"/>
          <p:cNvSpPr/>
          <p:nvPr/>
        </p:nvSpPr>
        <p:spPr>
          <a:xfrm>
            <a:off x="395536" y="404664"/>
            <a:ext cx="8568952" cy="646331"/>
          </a:xfrm>
          <a:prstGeom prst="rect">
            <a:avLst/>
          </a:prstGeom>
        </p:spPr>
        <p:txBody>
          <a:bodyPr wrap="square">
            <a:spAutoFit/>
          </a:bodyPr>
          <a:lstStyle/>
          <a:p>
            <a:r>
              <a:rPr lang="fr-FR" dirty="0"/>
              <a:t>Quels sont les inconvénients de la spécificité du pétrole canadien ? </a:t>
            </a:r>
          </a:p>
          <a:p>
            <a:r>
              <a:rPr lang="fr-FR" dirty="0"/>
              <a:t>(8</a:t>
            </a:r>
            <a:r>
              <a:rPr lang="fr-FR" i="1" dirty="0"/>
              <a:t> points)</a:t>
            </a:r>
            <a:endParaRPr lang="fr-FR" dirty="0"/>
          </a:p>
        </p:txBody>
      </p:sp>
      <p:sp>
        <p:nvSpPr>
          <p:cNvPr id="7" name="Rectangle 6"/>
          <p:cNvSpPr/>
          <p:nvPr/>
        </p:nvSpPr>
        <p:spPr>
          <a:xfrm>
            <a:off x="215516" y="1050995"/>
            <a:ext cx="8712968" cy="4616648"/>
          </a:xfrm>
          <a:prstGeom prst="rect">
            <a:avLst/>
          </a:prstGeom>
        </p:spPr>
        <p:txBody>
          <a:bodyPr wrap="square">
            <a:spAutoFit/>
          </a:bodyPr>
          <a:lstStyle/>
          <a:p>
            <a:r>
              <a:rPr lang="fr-FR" sz="1400" b="1" dirty="0"/>
              <a:t>Un pétrole coûteux à exploiter</a:t>
            </a:r>
            <a:endParaRPr lang="fr-FR" sz="1400" dirty="0"/>
          </a:p>
          <a:p>
            <a:r>
              <a:rPr lang="fr-FR" sz="1400" dirty="0"/>
              <a:t> </a:t>
            </a:r>
          </a:p>
          <a:p>
            <a:r>
              <a:rPr lang="fr-FR" sz="1400" dirty="0"/>
              <a:t>Coûts d’extraction =&gt; prix élevés pour rentabiliser et donc une demande mondiale forte pour rentabiliser l’activité. </a:t>
            </a:r>
            <a:r>
              <a:rPr lang="fr-FR" sz="1400" dirty="0" err="1"/>
              <a:t>Suncor</a:t>
            </a:r>
            <a:r>
              <a:rPr lang="fr-FR" sz="1400" dirty="0"/>
              <a:t> annonce un coût d’extraction de l’ordre de 51 CAD en 2015. En Arabie Saoudite le coût d’extraction est  entre 1 à 6 USD. Le prix payé pour le pétrole canadien (Western Canada Select) est inférieur au prix payé pour le pétrole Nord-Américain le WTI. Le prix du Western Canada Select a été en moyenne de 38,98USD en 2017 et un peu plus de 40USD le baril en 2018.</a:t>
            </a:r>
          </a:p>
          <a:p>
            <a:r>
              <a:rPr lang="fr-FR" sz="1400" dirty="0"/>
              <a:t>Une activité dont les marges de profit sont négatives en 2015, 2016 et 2017…</a:t>
            </a:r>
          </a:p>
          <a:p>
            <a:r>
              <a:rPr lang="fr-FR" sz="1400" dirty="0"/>
              <a:t>… avec des investissements en recul (-6,8% en 2017 et -7,2% prévu en 2018, source </a:t>
            </a:r>
            <a:r>
              <a:rPr lang="fr-FR" sz="1400" i="1" dirty="0" err="1"/>
              <a:t>Conference</a:t>
            </a:r>
            <a:r>
              <a:rPr lang="fr-FR" sz="1400" i="1" dirty="0"/>
              <a:t> </a:t>
            </a:r>
            <a:r>
              <a:rPr lang="fr-FR" sz="1400" i="1" dirty="0" err="1"/>
              <a:t>board</a:t>
            </a:r>
            <a:r>
              <a:rPr lang="fr-FR" sz="1400" i="1" dirty="0"/>
              <a:t> of Canada)</a:t>
            </a:r>
            <a:endParaRPr lang="fr-FR" sz="1400" dirty="0"/>
          </a:p>
          <a:p>
            <a:r>
              <a:rPr lang="fr-FR" sz="1400" b="1" dirty="0"/>
              <a:t>Une énergie polluante</a:t>
            </a:r>
            <a:endParaRPr lang="fr-FR" sz="1400" dirty="0"/>
          </a:p>
          <a:p>
            <a:r>
              <a:rPr lang="fr-FR" sz="1400" dirty="0"/>
              <a:t> </a:t>
            </a:r>
          </a:p>
          <a:p>
            <a:r>
              <a:rPr lang="fr-FR" sz="1400" dirty="0"/>
              <a:t>Pour produire un baril de pétrole des sables bitumineux il faut dépenser presque 1/4 de l’énergie contenu dans ce baril. C’est l’une des sources importantes d’émission de gaz à effets de serre (pétrole et gaz est l’activité qui  émet le plus de GES au Canada en 2016, et dans les activités gaz et pétrole les sables bitumineux sont la 1</a:t>
            </a:r>
            <a:r>
              <a:rPr lang="fr-FR" sz="1400" baseline="30000" dirty="0"/>
              <a:t>ière</a:t>
            </a:r>
            <a:r>
              <a:rPr lang="fr-FR" sz="1400" dirty="0"/>
              <a:t> source de production de GES avec une progression d’émission de GES de 182,3% entre 2000-2016.</a:t>
            </a:r>
          </a:p>
          <a:p>
            <a:r>
              <a:rPr lang="fr-FR" sz="1400" dirty="0"/>
              <a:t>Cette pollution entre en contradiction avec les objectifs de réduction de GES du Canada pris en décembre 2015 à la Conférence de Paris (COP21).</a:t>
            </a:r>
          </a:p>
          <a:p>
            <a:r>
              <a:rPr lang="fr-FR" sz="1400" dirty="0"/>
              <a:t>Si le Canada veut continuer à exploiter ce type de pétrole cela suppose de diminuer de façon importante les émissions de GES dans d’autres secteurs (transports, habitations)</a:t>
            </a:r>
          </a:p>
          <a:p>
            <a:r>
              <a:rPr lang="fr-FR" sz="1400" dirty="0"/>
              <a:t>La pollution entrainée par ce type d’énergie peut amener à un refus de consommer ce type de produits notamment en Europe.</a:t>
            </a:r>
          </a:p>
        </p:txBody>
      </p:sp>
    </p:spTree>
    <p:extLst>
      <p:ext uri="{BB962C8B-B14F-4D97-AF65-F5344CB8AC3E}">
        <p14:creationId xmlns:p14="http://schemas.microsoft.com/office/powerpoint/2010/main" val="38356858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Newsprint</Template>
  <TotalTime>73</TotalTime>
  <Words>3067</Words>
  <Application>Microsoft Office PowerPoint</Application>
  <PresentationFormat>On-screen Show (4:3)</PresentationFormat>
  <Paragraphs>184</Paragraphs>
  <Slides>29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29</vt:i4>
      </vt:variant>
    </vt:vector>
  </HeadingPairs>
  <TitlesOfParts>
    <vt:vector size="33" baseType="lpstr">
      <vt:lpstr>Arial</vt:lpstr>
      <vt:lpstr>Impact</vt:lpstr>
      <vt:lpstr>Times New Roman</vt:lpstr>
      <vt:lpstr>NewsPrint</vt:lpstr>
      <vt:lpstr>Corrigé examen 2</vt:lpstr>
      <vt:lpstr>Question 1 </vt:lpstr>
      <vt:lpstr>Question 2 </vt:lpstr>
      <vt:lpstr>Question 3 </vt:lpstr>
      <vt:lpstr>Question 4 </vt:lpstr>
      <vt:lpstr>Question 5 </vt:lpstr>
      <vt:lpstr>Question 6 </vt:lpstr>
      <vt:lpstr>Question 7 </vt:lpstr>
      <vt:lpstr>Question 8 </vt:lpstr>
      <vt:lpstr>Question 9 </vt:lpstr>
      <vt:lpstr>Question 10 </vt:lpstr>
      <vt:lpstr>Question 11 </vt:lpstr>
      <vt:lpstr>Question 12 </vt:lpstr>
      <vt:lpstr>Question 13 </vt:lpstr>
      <vt:lpstr>Question 14 </vt:lpstr>
      <vt:lpstr>Question 15 </vt:lpstr>
      <vt:lpstr>Question 16 </vt:lpstr>
      <vt:lpstr>Question 17 </vt:lpstr>
      <vt:lpstr>Question 18 </vt:lpstr>
      <vt:lpstr>Question 19 </vt:lpstr>
      <vt:lpstr>Question 20 </vt:lpstr>
      <vt:lpstr>   </vt:lpstr>
      <vt:lpstr>Les chaines de valeur mondiales</vt:lpstr>
      <vt:lpstr>Les chaines de valeur mondiales</vt:lpstr>
      <vt:lpstr>Les chaines de valeur mondiales</vt:lpstr>
      <vt:lpstr>Le Canada pays exportateur de pétrole.</vt:lpstr>
      <vt:lpstr>Le Canada pays exportateur de pétrole.</vt:lpstr>
      <vt:lpstr>Le Canada pays exportateur de pétrole.</vt:lpstr>
      <vt:lpstr>Le Canada pays exportateur de pétrole.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Corrigé examen 1</dc:title>
  <dc:creator>EMIN</dc:creator>
  <cp:lastModifiedBy>J.P. Davidson</cp:lastModifiedBy>
  <cp:revision>11</cp:revision>
  <dcterms:created xsi:type="dcterms:W3CDTF">2014-10-20T14:36:28Z</dcterms:created>
  <dcterms:modified xsi:type="dcterms:W3CDTF">2020-01-03T00:40:48Z</dcterms:modified>
</cp:coreProperties>
</file>