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2" r:id="rId1"/>
    <p:sldMasterId id="2147483745" r:id="rId2"/>
  </p:sldMasterIdLst>
  <p:notesMasterIdLst>
    <p:notesMasterId r:id="rId13"/>
  </p:notesMasterIdLst>
  <p:handoutMasterIdLst>
    <p:handoutMasterId r:id="rId14"/>
  </p:handoutMasterIdLst>
  <p:sldIdLst>
    <p:sldId id="484" r:id="rId3"/>
    <p:sldId id="284" r:id="rId4"/>
    <p:sldId id="288" r:id="rId5"/>
    <p:sldId id="561" r:id="rId6"/>
    <p:sldId id="559" r:id="rId7"/>
    <p:sldId id="562" r:id="rId8"/>
    <p:sldId id="563" r:id="rId9"/>
    <p:sldId id="564" r:id="rId10"/>
    <p:sldId id="572" r:id="rId11"/>
    <p:sldId id="571" r:id="rId1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5pPr>
    <a:lvl6pPr marL="22860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6pPr>
    <a:lvl7pPr marL="27432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7pPr>
    <a:lvl8pPr marL="32004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8pPr>
    <a:lvl9pPr marL="3657600" algn="l" defTabSz="457200" rtl="0" eaLnBrk="1" latinLnBrk="0" hangingPunct="1">
      <a:defRPr sz="2000" kern="1200">
        <a:solidFill>
          <a:schemeClr val="tx1"/>
        </a:solidFill>
        <a:latin typeface="Arial" charset="0"/>
        <a:ea typeface="ＭＳ Ｐゴシック" charset="0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chemeClr val="tx1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0"/>
      </p:ext>
    </p:extLst>
  </p:showPr>
  <p:clrMru>
    <a:srgbClr val="005696"/>
    <a:srgbClr val="990000"/>
    <a:srgbClr val="CDD8E5"/>
    <a:srgbClr val="00C005"/>
    <a:srgbClr val="FFFF00"/>
    <a:srgbClr val="FFB7B7"/>
    <a:srgbClr val="9FB5CD"/>
    <a:srgbClr val="FFFFFF"/>
    <a:srgbClr val="FEA501"/>
    <a:srgbClr val="EAEAE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48" autoAdjust="0"/>
    <p:restoredTop sz="84291" autoAdjust="0"/>
  </p:normalViewPr>
  <p:slideViewPr>
    <p:cSldViewPr snapToGrid="0">
      <p:cViewPr varScale="1">
        <p:scale>
          <a:sx n="76" d="100"/>
          <a:sy n="76" d="100"/>
        </p:scale>
        <p:origin x="-17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4652"/>
    </p:cViewPr>
    <p:sldLst>
      <p:sld r:id="rId1" collapse="1"/>
      <p:sld r:id="rId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0" d="100"/>
          <a:sy n="70" d="100"/>
        </p:scale>
        <p:origin x="-1950" y="-90"/>
      </p:cViewPr>
      <p:guideLst>
        <p:guide orient="horz" pos="3127"/>
        <p:guide pos="2142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_rels/viewProps.xml.rels><?xml version="1.0" encoding="UTF-8" standalone="yes"?>
<Relationships xmlns="http://schemas.openxmlformats.org/package/2006/relationships"><Relationship Id="rId2" Type="http://schemas.openxmlformats.org/officeDocument/2006/relationships/slide" Target="slides/slide3.xml"/><Relationship Id="rId1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D592492-A561-CA4B-9BC8-43DCBD6D63AC}" type="slidenum">
              <a:rPr lang="en-US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0485050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911" y="0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0254" y="4715907"/>
            <a:ext cx="5437168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9430223"/>
            <a:ext cx="2946145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911" y="9430223"/>
            <a:ext cx="2946144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300" tIns="46150" rIns="92300" bIns="4615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87A0291-C69D-8B46-8086-5509DFD799B1}" type="slidenum">
              <a:rPr lang="de-DE"/>
              <a:pPr/>
              <a:t>‹N°›</a:t>
            </a:fld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14992019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C8A0044B-9621-D442-9C88-6ED8B240719D}" type="slidenum">
              <a:rPr lang="de-DE" sz="1200"/>
              <a:pPr eaLnBrk="1" hangingPunct="1"/>
              <a:t>1</a:t>
            </a:fld>
            <a:endParaRPr lang="de-DE" sz="1200" dirty="0"/>
          </a:p>
        </p:txBody>
      </p:sp>
      <p:sp>
        <p:nvSpPr>
          <p:cNvPr id="50179" name="Rectangle 7"/>
          <p:cNvSpPr txBox="1">
            <a:spLocks noGrp="1" noChangeArrowheads="1"/>
          </p:cNvSpPr>
          <p:nvPr/>
        </p:nvSpPr>
        <p:spPr bwMode="auto">
          <a:xfrm>
            <a:off x="3853150" y="9434996"/>
            <a:ext cx="2944525" cy="493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715" tIns="47862" rIns="95715" bIns="47862" anchor="b"/>
          <a:lstStyle>
            <a:lvl1pPr defTabSz="947738"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2950" indent="-28575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430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002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57400" indent="-228600" defTabSz="947738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146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718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290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886200" indent="-228600" defTabSz="9477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algn="r" eaLnBrk="1" hangingPunct="1"/>
            <a:fld id="{2A8D0DA8-2A05-DC43-8D66-A7511AEB48C0}" type="slidenum">
              <a:rPr lang="en-GB" sz="1300"/>
              <a:pPr algn="r" eaLnBrk="1" hangingPunct="1"/>
              <a:t>1</a:t>
            </a:fld>
            <a:endParaRPr lang="en-GB" sz="1300" dirty="0"/>
          </a:p>
        </p:txBody>
      </p:sp>
      <p:sp>
        <p:nvSpPr>
          <p:cNvPr id="501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018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lIns="95715" tIns="47862" rIns="95715" bIns="47862"/>
          <a:lstStyle/>
          <a:p>
            <a:pPr eaLnBrk="1" hangingPunct="1"/>
            <a:endParaRPr lang="de-DE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FCF8E7E5-1230-9148-8DB2-61F287C6ACD1}" type="slidenum">
              <a:rPr lang="de-DE" sz="1200"/>
              <a:pPr eaLnBrk="1" hangingPunct="1"/>
              <a:t>2</a:t>
            </a:fld>
            <a:endParaRPr lang="de-DE" sz="1200" dirty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noProof="1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749934" indent="-288436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marL="1153744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marL="1615242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marL="2076740" indent="-230749" eaLnBrk="0" hangingPunct="0"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2538237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2999735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3461233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3922730" indent="-230749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eaLnBrk="1" hangingPunct="1"/>
            <a:fld id="{638FD180-41FF-5941-A279-04A29BBA3DA3}" type="slidenum">
              <a:rPr lang="de-DE" sz="1200"/>
              <a:pPr eaLnBrk="1" hangingPunct="1"/>
              <a:t>3</a:t>
            </a:fld>
            <a:endParaRPr lang="de-DE" sz="1200" dirty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5988" y="744538"/>
            <a:ext cx="4967287" cy="3724275"/>
          </a:xfrm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7005" y="4715907"/>
            <a:ext cx="4983666" cy="4467701"/>
          </a:xfrm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r>
              <a:rPr lang="fr-FR" dirty="0" smtClean="0"/>
              <a:t> </a:t>
            </a:r>
            <a:endParaRPr noProof="1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 smtClean="0"/>
              <a:t>Par exemple: planification de la production, planification des besoins en ressources,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7A0291-C69D-8B46-8086-5509DFD799B1}" type="slidenum">
              <a:rPr lang="de-DE" smtClean="0"/>
              <a:pPr/>
              <a:t>7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="" xmlns:p14="http://schemas.microsoft.com/office/powerpoint/2010/main" val="1735077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92514" y="1489075"/>
            <a:ext cx="7351486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88114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C00000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4" name="Image 13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34436" y="6182591"/>
            <a:ext cx="1386546" cy="47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262896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243059" y="1457609"/>
            <a:ext cx="8645525" cy="3935130"/>
          </a:xfrm>
          <a:prstGeom prst="roundRect">
            <a:avLst>
              <a:gd name="adj" fmla="val 3143"/>
            </a:avLst>
          </a:prstGeom>
          <a:solidFill>
            <a:schemeClr val="bg1">
              <a:lumMod val="85000"/>
            </a:schemeClr>
          </a:solidFill>
          <a:ln w="28575" cap="flat" cmpd="sng" algn="ctr">
            <a:solidFill>
              <a:srgbClr val="9900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968375"/>
          </a:xfrm>
        </p:spPr>
        <p:txBody>
          <a:bodyPr/>
          <a:lstStyle>
            <a:lvl1pPr>
              <a:defRPr sz="5400"/>
            </a:lvl1pPr>
          </a:lstStyle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6860" y="1489074"/>
            <a:ext cx="8337176" cy="3879631"/>
          </a:xfrm>
        </p:spPr>
        <p:txBody>
          <a:bodyPr anchor="ctr"/>
          <a:lstStyle>
            <a:lvl1pPr marL="457200" indent="-457200">
              <a:buFont typeface="+mj-lt"/>
              <a:buAutoNum type="arabicPeriod"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2935288" y="6521450"/>
            <a:ext cx="2895600" cy="336550"/>
          </a:xfrm>
          <a:prstGeom prst="rect">
            <a:avLst/>
          </a:prstGeom>
        </p:spPr>
        <p:txBody>
          <a:bodyPr/>
          <a:lstStyle>
            <a:lvl1pPr algn="ctr">
              <a:defRPr sz="1600"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003753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re et contenu">
    <p:bg>
      <p:bgPr>
        <a:blipFill dpi="0" rotWithShape="0"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aturation sat="16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67236" y="1479175"/>
            <a:ext cx="1963270" cy="5292000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5" name="Rectangle à coins arrondis 4"/>
          <p:cNvSpPr/>
          <p:nvPr userDrawn="1"/>
        </p:nvSpPr>
        <p:spPr bwMode="auto">
          <a:xfrm>
            <a:off x="148871" y="5943600"/>
            <a:ext cx="1800000" cy="742387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pic>
        <p:nvPicPr>
          <p:cNvPr id="9" name="Image 8"/>
          <p:cNvPicPr/>
          <p:nvPr userDrawn="1"/>
        </p:nvPicPr>
        <p:blipFill>
          <a:blip r:embed="rId4" cstate="print"/>
          <a:srcRect l="13058" t="22353" r="63469" b="56064"/>
          <a:stretch>
            <a:fillRect/>
          </a:stretch>
        </p:blipFill>
        <p:spPr bwMode="auto">
          <a:xfrm>
            <a:off x="324491" y="6012872"/>
            <a:ext cx="1473136" cy="616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045509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67236" y="1479175"/>
            <a:ext cx="1963270" cy="5292000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5" name="Rectangle à coins arrondis 4"/>
          <p:cNvSpPr/>
          <p:nvPr userDrawn="1"/>
        </p:nvSpPr>
        <p:spPr bwMode="auto">
          <a:xfrm>
            <a:off x="148871" y="5943600"/>
            <a:ext cx="1800000" cy="742387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pic>
        <p:nvPicPr>
          <p:cNvPr id="9" name="Image 8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023262"/>
            <a:ext cx="1649782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906922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355265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14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43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799409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524988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209009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759398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762436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8450296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9932664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91313" y="252413"/>
            <a:ext cx="2128837" cy="55499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0038" y="252413"/>
            <a:ext cx="6238875" cy="55499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8131346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9" name="Rectangle 7"/>
          <p:cNvSpPr>
            <a:spLocks noGrp="1" noChangeArrowheads="1"/>
          </p:cNvSpPr>
          <p:nvPr>
            <p:ph type="ctrTitle"/>
          </p:nvPr>
        </p:nvSpPr>
        <p:spPr>
          <a:xfrm>
            <a:off x="1809530" y="3882000"/>
            <a:ext cx="7200000" cy="1912218"/>
          </a:xfrm>
        </p:spPr>
        <p:txBody>
          <a:bodyPr anchor="t"/>
          <a:lstStyle>
            <a:lvl1pPr algn="r">
              <a:lnSpc>
                <a:spcPct val="110000"/>
              </a:lnSpc>
              <a:defRPr sz="3200">
                <a:solidFill>
                  <a:schemeClr val="tx1"/>
                </a:solidFill>
              </a:defRPr>
            </a:lvl1pPr>
          </a:lstStyle>
          <a:p>
            <a:r>
              <a:rPr lang="fr-FR" dirty="0" smtClean="0"/>
              <a:t>Cliquez pour modifier le style du titre</a:t>
            </a:r>
            <a:endParaRPr lang="de-DE" dirty="0"/>
          </a:p>
        </p:txBody>
      </p:sp>
      <p:sp>
        <p:nvSpPr>
          <p:cNvPr id="111630" name="Rectangle 12"/>
          <p:cNvSpPr>
            <a:spLocks noGrp="1" noChangeArrowheads="1"/>
          </p:cNvSpPr>
          <p:nvPr>
            <p:ph type="subTitle" idx="1"/>
          </p:nvPr>
        </p:nvSpPr>
        <p:spPr bwMode="gray">
          <a:xfrm>
            <a:off x="1809530" y="5829300"/>
            <a:ext cx="7200000" cy="497541"/>
          </a:xfrm>
        </p:spPr>
        <p:txBody>
          <a:bodyPr tIns="45720" bIns="45720"/>
          <a:lstStyle>
            <a:lvl1pPr marL="0" indent="0" algn="r">
              <a:buFontTx/>
              <a:buNone/>
              <a:defRPr sz="2400" cap="small" baseline="0"/>
            </a:lvl1pPr>
          </a:lstStyle>
          <a:p>
            <a:r>
              <a:rPr lang="fr-FR" dirty="0" smtClean="0"/>
              <a:t>Cliquez pour modifier le style des sous-titres du masque</a:t>
            </a:r>
            <a:endParaRPr lang="de-DE" dirty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1"/>
          </p:nvPr>
        </p:nvSpPr>
        <p:spPr>
          <a:xfrm>
            <a:off x="1815353" y="6373440"/>
            <a:ext cx="7194177" cy="484560"/>
          </a:xfrm>
        </p:spPr>
        <p:txBody>
          <a:bodyPr/>
          <a:lstStyle>
            <a:lvl1pPr algn="r">
              <a:buFontTx/>
              <a:buNone/>
              <a:defRPr sz="2400" i="1" baseline="0"/>
            </a:lvl1pPr>
            <a:lvl2pPr algn="r">
              <a:buFontTx/>
              <a:buNone/>
              <a:defRPr sz="2400"/>
            </a:lvl2pPr>
            <a:lvl3pPr algn="r">
              <a:buFontTx/>
              <a:buNone/>
              <a:defRPr sz="2400"/>
            </a:lvl3pPr>
            <a:lvl4pPr algn="r">
              <a:buFontTx/>
              <a:buNone/>
              <a:defRPr sz="2400"/>
            </a:lvl4pPr>
            <a:lvl5pPr algn="r">
              <a:buFontTx/>
              <a:buNone/>
              <a:defRPr sz="24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</p:txBody>
      </p:sp>
      <p:pic>
        <p:nvPicPr>
          <p:cNvPr id="7" name="Image 6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023262"/>
            <a:ext cx="1317273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344083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1763486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>
              <a:lnSpc>
                <a:spcPct val="120000"/>
              </a:lnSpc>
            </a:pPr>
            <a:r>
              <a:rPr lang="fr-FR" dirty="0" smtClean="0"/>
              <a:t>De quoi il s’agit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Objectif(s)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 lvl="1">
              <a:lnSpc>
                <a:spcPct val="120000"/>
              </a:lnSpc>
            </a:pPr>
            <a:r>
              <a:rPr lang="fr-FR" dirty="0" smtClean="0"/>
              <a:t>…</a:t>
            </a:r>
          </a:p>
          <a:p>
            <a:pPr>
              <a:lnSpc>
                <a:spcPct val="120000"/>
              </a:lnSpc>
            </a:pP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Caractérisation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Contexte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Périmètre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Collecte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Prétraitement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Analyse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statistique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cognitive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Solution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Plan d’action</a:t>
            </a:r>
          </a:p>
          <a:p>
            <a:pPr lvl="2">
              <a:lnSpc>
                <a:spcPct val="120000"/>
              </a:lnSpc>
            </a:pPr>
            <a:r>
              <a:rPr lang="fr-FR" dirty="0" smtClean="0"/>
              <a:t>Système IP</a:t>
            </a:r>
          </a:p>
          <a:p>
            <a:pPr lvl="2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Représentation </a:t>
            </a:r>
            <a:r>
              <a:rPr lang="fr-FR" dirty="0" err="1" smtClean="0"/>
              <a:t>Stat&amp;Co</a:t>
            </a:r>
            <a:endParaRPr lang="fr-FR" dirty="0" smtClean="0"/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Décomposition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Décision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Entrepôt d’expériences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Modèles à stocker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Alternatives </a:t>
            </a:r>
          </a:p>
          <a:p>
            <a:pPr lvl="1">
              <a:lnSpc>
                <a:spcPct val="120000"/>
              </a:lnSpc>
            </a:pPr>
            <a:endParaRPr lang="fr-FR" dirty="0" smtClean="0"/>
          </a:p>
          <a:p>
            <a:pPr>
              <a:lnSpc>
                <a:spcPct val="120000"/>
              </a:lnSpc>
            </a:pPr>
            <a:r>
              <a:rPr lang="fr-FR" dirty="0" smtClean="0"/>
              <a:t>Exploitation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Inférence bayésienne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Arbres de décision</a:t>
            </a:r>
          </a:p>
          <a:p>
            <a:pPr lvl="1">
              <a:lnSpc>
                <a:spcPct val="120000"/>
              </a:lnSpc>
            </a:pPr>
            <a:r>
              <a:rPr lang="fr-FR" b="1" dirty="0" smtClean="0"/>
              <a:t>Autres</a:t>
            </a:r>
            <a:endParaRPr lang="fr-FR" b="1" dirty="0"/>
          </a:p>
        </p:txBody>
      </p:sp>
      <p:sp>
        <p:nvSpPr>
          <p:cNvPr id="20" name="Espace réservé du contenu 2"/>
          <p:cNvSpPr>
            <a:spLocks noGrp="1"/>
          </p:cNvSpPr>
          <p:nvPr>
            <p:ph idx="13" hasCustomPrompt="1"/>
          </p:nvPr>
        </p:nvSpPr>
        <p:spPr>
          <a:xfrm>
            <a:off x="5493657" y="1219201"/>
            <a:ext cx="3650343" cy="5329238"/>
          </a:xfrm>
        </p:spPr>
        <p:txBody>
          <a:bodyPr/>
          <a:lstStyle>
            <a:lvl1pPr>
              <a:defRPr sz="2400" b="1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Cas industriel</a:t>
            </a:r>
            <a:endParaRPr lang="fr-FR" dirty="0"/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7" y="6244936"/>
            <a:ext cx="1338054" cy="42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617982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" y="0"/>
            <a:ext cx="9020174" cy="96837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763486" y="1489075"/>
            <a:ext cx="7380514" cy="50593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10" name="Espace réservé du pied de page 3"/>
          <p:cNvSpPr>
            <a:spLocks noGrp="1"/>
          </p:cNvSpPr>
          <p:nvPr>
            <p:ph type="ftr" sz="quarter" idx="12"/>
          </p:nvPr>
        </p:nvSpPr>
        <p:spPr>
          <a:xfrm>
            <a:off x="3151188" y="6548438"/>
            <a:ext cx="3168650" cy="309562"/>
          </a:xfrm>
          <a:prstGeom prst="rect">
            <a:avLst/>
          </a:prstGeom>
        </p:spPr>
        <p:txBody>
          <a:bodyPr/>
          <a:lstStyle>
            <a:lvl1pPr algn="ctr"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Rectangle à coins arrondis 10"/>
          <p:cNvSpPr/>
          <p:nvPr userDrawn="1"/>
        </p:nvSpPr>
        <p:spPr bwMode="auto">
          <a:xfrm>
            <a:off x="67237" y="1364343"/>
            <a:ext cx="1674478" cy="5406832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12" name="Rectangle à coins arrondis 11"/>
          <p:cNvSpPr/>
          <p:nvPr userDrawn="1"/>
        </p:nvSpPr>
        <p:spPr bwMode="auto">
          <a:xfrm>
            <a:off x="134357" y="6125029"/>
            <a:ext cx="1549300" cy="582729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sp>
        <p:nvSpPr>
          <p:cNvPr id="15" name="Espace réservé du contenu 2"/>
          <p:cNvSpPr>
            <a:spLocks noGrp="1"/>
          </p:cNvSpPr>
          <p:nvPr>
            <p:ph idx="11" hasCustomPrompt="1"/>
          </p:nvPr>
        </p:nvSpPr>
        <p:spPr>
          <a:xfrm>
            <a:off x="116113" y="1422400"/>
            <a:ext cx="1603829" cy="4695371"/>
          </a:xfrm>
        </p:spPr>
        <p:txBody>
          <a:bodyPr/>
          <a:lstStyle>
            <a:lvl1pPr marL="93663" indent="-93663">
              <a:spcAft>
                <a:spcPts val="0"/>
              </a:spcAft>
              <a:defRPr sz="1100" b="1" i="0" cap="small" baseline="0">
                <a:solidFill>
                  <a:srgbClr val="0061B2"/>
                </a:solidFill>
                <a:effectLst/>
                <a:latin typeface="Arial Narrow" pitchFamily="34" charset="0"/>
                <a:cs typeface="Times New Roman" pitchFamily="18" charset="0"/>
              </a:defRPr>
            </a:lvl1pPr>
            <a:lvl2pPr marL="268288" indent="-85725">
              <a:spcAft>
                <a:spcPts val="0"/>
              </a:spcAft>
              <a:buFont typeface="Arial" pitchFamily="34" charset="0"/>
              <a:buChar char="•"/>
              <a:defRPr sz="1000" b="0"/>
            </a:lvl2pPr>
            <a:lvl3pPr marL="363538" indent="-95250">
              <a:spcAft>
                <a:spcPts val="0"/>
              </a:spcAft>
              <a:defRPr sz="900" i="1"/>
            </a:lvl3pPr>
            <a:lvl4pPr marL="538163" indent="-174625">
              <a:defRPr sz="1200"/>
            </a:lvl4pPr>
            <a:lvl5pPr marL="538163" indent="-174625">
              <a:defRPr sz="1200"/>
            </a:lvl5pPr>
          </a:lstStyle>
          <a:p>
            <a:pPr eaLnBrk="1" hangingPunct="1">
              <a:defRPr/>
            </a:pPr>
            <a:r>
              <a:rPr lang="fr-FR" dirty="0" smtClean="0"/>
              <a:t>Introduction &amp; problématique</a:t>
            </a:r>
          </a:p>
          <a:p>
            <a:pPr eaLnBrk="1" hangingPunct="1">
              <a:defRPr/>
            </a:pPr>
            <a:r>
              <a:rPr lang="fr-FR" dirty="0" smtClean="0"/>
              <a:t>Etat de l’art</a:t>
            </a:r>
          </a:p>
          <a:p>
            <a:pPr lvl="1" eaLnBrk="1" hangingPunct="1">
              <a:defRPr/>
            </a:pPr>
            <a:r>
              <a:rPr lang="fr-FR" dirty="0" smtClean="0"/>
              <a:t>Partie1</a:t>
            </a:r>
          </a:p>
          <a:p>
            <a:pPr lvl="1" eaLnBrk="1" hangingPunct="1">
              <a:defRPr/>
            </a:pPr>
            <a:r>
              <a:rPr lang="fr-FR" dirty="0" smtClean="0"/>
              <a:t>Partie 2</a:t>
            </a:r>
          </a:p>
          <a:p>
            <a:pPr lvl="2" eaLnBrk="1" hangingPunct="1">
              <a:defRPr/>
            </a:pPr>
            <a:r>
              <a:rPr lang="fr-FR" dirty="0" smtClean="0"/>
              <a:t>Sous-partie</a:t>
            </a:r>
          </a:p>
          <a:p>
            <a:pPr eaLnBrk="1" hangingPunct="1">
              <a:defRPr/>
            </a:pPr>
            <a:r>
              <a:rPr lang="fr-FR" dirty="0" smtClean="0"/>
              <a:t>Solution proposée</a:t>
            </a:r>
          </a:p>
          <a:p>
            <a:pPr lvl="1" eaLnBrk="1" hangingPunct="1">
              <a:defRPr/>
            </a:pPr>
            <a:r>
              <a:rPr lang="fr-FR" dirty="0" smtClean="0"/>
              <a:t>Notions de base</a:t>
            </a:r>
          </a:p>
          <a:p>
            <a:pPr lvl="1" eaLnBrk="1" hangingPunct="1">
              <a:defRPr/>
            </a:pPr>
            <a:r>
              <a:rPr lang="fr-FR" dirty="0" smtClean="0"/>
              <a:t>Hypothèses</a:t>
            </a:r>
          </a:p>
          <a:p>
            <a:pPr lvl="1" eaLnBrk="1" hangingPunct="1">
              <a:defRPr/>
            </a:pPr>
            <a:r>
              <a:rPr lang="fr-FR" dirty="0" smtClean="0"/>
              <a:t>Modélisation</a:t>
            </a:r>
          </a:p>
          <a:p>
            <a:pPr lvl="1" eaLnBrk="1" hangingPunct="1">
              <a:defRPr/>
            </a:pPr>
            <a:r>
              <a:rPr lang="fr-FR" dirty="0" smtClean="0"/>
              <a:t>Données</a:t>
            </a:r>
          </a:p>
          <a:p>
            <a:pPr eaLnBrk="1" hangingPunct="1">
              <a:defRPr/>
            </a:pPr>
            <a:r>
              <a:rPr lang="fr-FR" dirty="0" smtClean="0"/>
              <a:t>Simulation</a:t>
            </a:r>
          </a:p>
          <a:p>
            <a:pPr lvl="1" eaLnBrk="1" hangingPunct="1">
              <a:defRPr/>
            </a:pPr>
            <a:r>
              <a:rPr lang="fr-FR" dirty="0" smtClean="0"/>
              <a:t>Résultats obtenus</a:t>
            </a:r>
          </a:p>
          <a:p>
            <a:pPr lvl="1" eaLnBrk="1" hangingPunct="1">
              <a:defRPr/>
            </a:pPr>
            <a:r>
              <a:rPr lang="fr-FR" dirty="0" smtClean="0"/>
              <a:t>Interprétation</a:t>
            </a:r>
          </a:p>
          <a:p>
            <a:pPr eaLnBrk="1" hangingPunct="1">
              <a:defRPr/>
            </a:pPr>
            <a:r>
              <a:rPr lang="fr-FR" dirty="0" smtClean="0"/>
              <a:t>Conclusion</a:t>
            </a:r>
          </a:p>
          <a:p>
            <a:pPr eaLnBrk="1" hangingPunct="1">
              <a:defRPr/>
            </a:pPr>
            <a:r>
              <a:rPr lang="fr-FR" dirty="0" smtClean="0"/>
              <a:t>Perspective</a:t>
            </a:r>
          </a:p>
        </p:txBody>
      </p:sp>
      <p:pic>
        <p:nvPicPr>
          <p:cNvPr id="16" name="Image 15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272536" y="6192982"/>
            <a:ext cx="1275709" cy="477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58516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243059" y="1457609"/>
            <a:ext cx="8645525" cy="3935130"/>
          </a:xfrm>
          <a:prstGeom prst="roundRect">
            <a:avLst>
              <a:gd name="adj" fmla="val 3143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3999" cy="968375"/>
          </a:xfrm>
        </p:spPr>
        <p:txBody>
          <a:bodyPr/>
          <a:lstStyle>
            <a:lvl1pPr>
              <a:defRPr sz="5400"/>
            </a:lvl1pPr>
          </a:lstStyle>
          <a:p>
            <a:r>
              <a:rPr lang="fr-FR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16860" y="1489074"/>
            <a:ext cx="8337176" cy="3879631"/>
          </a:xfrm>
        </p:spPr>
        <p:txBody>
          <a:bodyPr anchor="ctr"/>
          <a:lstStyle>
            <a:lvl1pPr marL="457200" indent="-457200">
              <a:buFont typeface="+mj-lt"/>
              <a:buAutoNum type="arabicPeriod"/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2935288" y="6521450"/>
            <a:ext cx="2895600" cy="336550"/>
          </a:xfrm>
          <a:prstGeom prst="rect">
            <a:avLst/>
          </a:prstGeom>
        </p:spPr>
        <p:txBody>
          <a:bodyPr/>
          <a:lstStyle>
            <a:lvl1pPr algn="ctr">
              <a:defRPr sz="1600"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pic>
        <p:nvPicPr>
          <p:cNvPr id="9" name="Image 8"/>
          <p:cNvPicPr/>
          <p:nvPr userDrawn="1"/>
        </p:nvPicPr>
        <p:blipFill>
          <a:blip r:embed="rId2" cstate="print"/>
          <a:srcRect l="13058" t="22353" r="63469" b="56064"/>
          <a:stretch>
            <a:fillRect/>
          </a:stretch>
        </p:blipFill>
        <p:spPr bwMode="auto">
          <a:xfrm>
            <a:off x="7099363" y="5690753"/>
            <a:ext cx="1649782" cy="64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443930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 userDrawn="1"/>
        </p:nvSpPr>
        <p:spPr bwMode="auto">
          <a:xfrm>
            <a:off x="67236" y="1479175"/>
            <a:ext cx="1963270" cy="5292000"/>
          </a:xfrm>
          <a:prstGeom prst="roundRect">
            <a:avLst>
              <a:gd name="adj" fmla="val 8448"/>
            </a:avLst>
          </a:prstGeom>
          <a:solidFill>
            <a:schemeClr val="bg1">
              <a:lumMod val="85000"/>
            </a:schemeClr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  <a:cs typeface="+mn-cs"/>
            </a:endParaRPr>
          </a:p>
        </p:txBody>
      </p:sp>
      <p:sp>
        <p:nvSpPr>
          <p:cNvPr id="5" name="Rectangle à coins arrondis 4"/>
          <p:cNvSpPr/>
          <p:nvPr userDrawn="1"/>
        </p:nvSpPr>
        <p:spPr bwMode="auto">
          <a:xfrm>
            <a:off x="148871" y="5943600"/>
            <a:ext cx="1800000" cy="742387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 lIns="90000" tIns="46800" rIns="90000" bIns="46800" anchor="ctr"/>
          <a:lstStyle/>
          <a:p>
            <a:pPr>
              <a:defRPr/>
            </a:pPr>
            <a:endParaRPr lang="fr-FR">
              <a:ea typeface="+mn-ea"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354" r="22118"/>
          <a:stretch>
            <a:fillRect/>
          </a:stretch>
        </p:blipFill>
        <p:spPr bwMode="auto">
          <a:xfrm>
            <a:off x="266700" y="6045200"/>
            <a:ext cx="750888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4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6184900"/>
            <a:ext cx="698500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8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0691965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460972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14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543550" y="1489075"/>
            <a:ext cx="3276600" cy="43132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773312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222277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2960531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415884783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8780603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15015972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3317450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91313" y="252413"/>
            <a:ext cx="2128837" cy="55499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0038" y="252413"/>
            <a:ext cx="6238875" cy="55499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0"/>
          </p:nvPr>
        </p:nvSpPr>
        <p:spPr>
          <a:xfrm>
            <a:off x="3124200" y="6365875"/>
            <a:ext cx="2895600" cy="247650"/>
          </a:xfrm>
          <a:prstGeom prst="rect">
            <a:avLst/>
          </a:prstGeom>
        </p:spPr>
        <p:txBody>
          <a:bodyPr/>
          <a:lstStyle>
            <a:lvl1pPr>
              <a:defRPr>
                <a:ea typeface="+mn-ea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="" xmlns:p14="http://schemas.microsoft.com/office/powerpoint/2010/main" val="4336418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14550" y="1489075"/>
            <a:ext cx="7029450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0" y="0"/>
            <a:ext cx="90201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de-DE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gray">
          <a:xfrm>
            <a:off x="8172450" y="6575425"/>
            <a:ext cx="971550" cy="282575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e-DE" sz="1000" b="1"/>
              <a:t>Page </a:t>
            </a:r>
            <a:r>
              <a:rPr lang="de-DE" sz="1000" b="1">
                <a:sym typeface="Wingdings" charset="0"/>
              </a:rPr>
              <a:t></a:t>
            </a:r>
            <a:r>
              <a:rPr lang="de-DE" sz="1000" b="1"/>
              <a:t> </a:t>
            </a:r>
            <a:fld id="{C82124D2-446A-A944-BF31-428EFCEA3674}" type="slidenum">
              <a:rPr lang="de-DE" sz="1000" b="1"/>
              <a:pPr algn="ctr"/>
              <a:t>‹N°›</a:t>
            </a:fld>
            <a:endParaRPr lang="de-DE" sz="1000" b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44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41" r:id="rId12"/>
    <p:sldLayoutId id="2147483742" r:id="rId13"/>
    <p:sldLayoutId id="2147483743" r:id="rId14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180975" indent="-180975" algn="l" rtl="0" eaLnBrk="0" fontAlgn="base" hangingPunct="0">
        <a:spcBef>
          <a:spcPct val="0"/>
        </a:spcBef>
        <a:spcAft>
          <a:spcPct val="40000"/>
        </a:spcAft>
        <a:buFont typeface="Wingdings" charset="0"/>
        <a:buChar char="§"/>
        <a:defRPr sz="20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444500" indent="-261938" algn="l" rtl="0" eaLnBrk="0" fontAlgn="base" hangingPunct="0">
        <a:spcBef>
          <a:spcPct val="0"/>
        </a:spcBef>
        <a:spcAft>
          <a:spcPct val="4000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720725" indent="-274638" algn="l" rtl="0" eaLnBrk="0" fontAlgn="base" hangingPunct="0">
        <a:spcBef>
          <a:spcPct val="0"/>
        </a:spcBef>
        <a:spcAft>
          <a:spcPct val="4000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987425" indent="-265113" algn="l" rtl="0" eaLnBrk="0" fontAlgn="base" hangingPunct="0">
        <a:spcBef>
          <a:spcPct val="0"/>
        </a:spcBef>
        <a:spcAft>
          <a:spcPct val="4000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1254125" indent="-265113" algn="l" rtl="0" eaLnBrk="0" fontAlgn="base" hangingPunct="0">
        <a:spcBef>
          <a:spcPct val="0"/>
        </a:spcBef>
        <a:spcAft>
          <a:spcPct val="4000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17113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6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14550" y="1489075"/>
            <a:ext cx="7029450" cy="505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gray">
          <a:xfrm>
            <a:off x="0" y="0"/>
            <a:ext cx="9020175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de-DE"/>
          </a:p>
        </p:txBody>
      </p:sp>
      <p:sp>
        <p:nvSpPr>
          <p:cNvPr id="110597" name="Rectangle 5"/>
          <p:cNvSpPr>
            <a:spLocks noChangeArrowheads="1"/>
          </p:cNvSpPr>
          <p:nvPr/>
        </p:nvSpPr>
        <p:spPr bwMode="gray">
          <a:xfrm>
            <a:off x="8172450" y="6575425"/>
            <a:ext cx="971550" cy="282575"/>
          </a:xfrm>
          <a:prstGeom prst="round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de-DE" sz="1000" b="1"/>
              <a:t>Page </a:t>
            </a:r>
            <a:r>
              <a:rPr lang="de-DE" sz="1000" b="1">
                <a:sym typeface="Wingdings" charset="0"/>
              </a:rPr>
              <a:t></a:t>
            </a:r>
            <a:r>
              <a:rPr lang="de-DE" sz="1000" b="1"/>
              <a:t> </a:t>
            </a:r>
            <a:fld id="{C82124D2-446A-A944-BF31-428EFCEA3674}" type="slidenum">
              <a:rPr lang="de-DE" sz="1000" b="1"/>
              <a:pPr algn="ctr"/>
              <a:t>‹N°›</a:t>
            </a:fld>
            <a:endParaRPr lang="de-DE" sz="1000" b="1"/>
          </a:p>
        </p:txBody>
      </p:sp>
    </p:spTree>
    <p:extLst>
      <p:ext uri="{BB962C8B-B14F-4D97-AF65-F5344CB8AC3E}">
        <p14:creationId xmlns="" xmlns:p14="http://schemas.microsoft.com/office/powerpoint/2010/main" val="1437243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59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 Narrow" pitchFamily="34" charset="0"/>
          <a:ea typeface="ＭＳ Ｐゴシック" charset="0"/>
          <a:cs typeface="Tahoma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chemeClr val="bg1"/>
          </a:solidFill>
          <a:latin typeface="Arial" charset="0"/>
          <a:cs typeface="Arial" charset="0"/>
        </a:defRPr>
      </a:lvl9pPr>
    </p:titleStyle>
    <p:bodyStyle>
      <a:lvl1pPr marL="180975" indent="-180975" algn="l" rtl="0" eaLnBrk="0" fontAlgn="base" hangingPunct="0">
        <a:spcBef>
          <a:spcPct val="0"/>
        </a:spcBef>
        <a:spcAft>
          <a:spcPct val="40000"/>
        </a:spcAft>
        <a:buFont typeface="Wingdings" charset="0"/>
        <a:buChar char="§"/>
        <a:defRPr sz="20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444500" indent="-261938" algn="l" rtl="0" eaLnBrk="0" fontAlgn="base" hangingPunct="0">
        <a:spcBef>
          <a:spcPct val="0"/>
        </a:spcBef>
        <a:spcAft>
          <a:spcPct val="40000"/>
        </a:spcAft>
        <a:buChar char="–"/>
        <a:defRPr sz="2800">
          <a:solidFill>
            <a:schemeClr val="tx1"/>
          </a:solidFill>
          <a:latin typeface="+mn-lt"/>
          <a:ea typeface="Arial" charset="0"/>
          <a:cs typeface="+mn-cs"/>
        </a:defRPr>
      </a:lvl2pPr>
      <a:lvl3pPr marL="720725" indent="-274638" algn="l" rtl="0" eaLnBrk="0" fontAlgn="base" hangingPunct="0">
        <a:spcBef>
          <a:spcPct val="0"/>
        </a:spcBef>
        <a:spcAft>
          <a:spcPct val="40000"/>
        </a:spcAft>
        <a:buChar char="•"/>
        <a:defRPr sz="2400">
          <a:solidFill>
            <a:schemeClr val="tx1"/>
          </a:solidFill>
          <a:latin typeface="+mn-lt"/>
          <a:ea typeface="Arial" charset="0"/>
          <a:cs typeface="+mn-cs"/>
        </a:defRPr>
      </a:lvl3pPr>
      <a:lvl4pPr marL="987425" indent="-265113" algn="l" rtl="0" eaLnBrk="0" fontAlgn="base" hangingPunct="0">
        <a:spcBef>
          <a:spcPct val="0"/>
        </a:spcBef>
        <a:spcAft>
          <a:spcPct val="40000"/>
        </a:spcAft>
        <a:buChar char="–"/>
        <a:defRPr sz="2000">
          <a:solidFill>
            <a:schemeClr val="tx1"/>
          </a:solidFill>
          <a:latin typeface="+mn-lt"/>
          <a:ea typeface="Arial" charset="0"/>
          <a:cs typeface="+mn-cs"/>
        </a:defRPr>
      </a:lvl4pPr>
      <a:lvl5pPr marL="1254125" indent="-265113" algn="l" rtl="0" eaLnBrk="0" fontAlgn="base" hangingPunct="0">
        <a:spcBef>
          <a:spcPct val="0"/>
        </a:spcBef>
        <a:spcAft>
          <a:spcPct val="40000"/>
        </a:spcAft>
        <a:buChar char="»"/>
        <a:defRPr sz="2000">
          <a:solidFill>
            <a:schemeClr val="tx1"/>
          </a:solidFill>
          <a:latin typeface="+mn-lt"/>
          <a:ea typeface="Arial" charset="0"/>
          <a:cs typeface="+mn-cs"/>
        </a:defRPr>
      </a:lvl5pPr>
      <a:lvl6pPr marL="17113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6pPr>
      <a:lvl7pPr marL="21685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7pPr>
      <a:lvl8pPr marL="26257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8pPr>
      <a:lvl9pPr marL="3082925" indent="-265113" algn="l" rtl="0" fontAlgn="base">
        <a:spcBef>
          <a:spcPct val="0"/>
        </a:spcBef>
        <a:spcAft>
          <a:spcPct val="40000"/>
        </a:spcAft>
        <a:buChar char="»"/>
        <a:defRPr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ctrTitle"/>
          </p:nvPr>
        </p:nvSpPr>
        <p:spPr>
          <a:xfrm>
            <a:off x="0" y="5085566"/>
            <a:ext cx="9009530" cy="1202499"/>
          </a:xfrm>
        </p:spPr>
        <p:txBody>
          <a:bodyPr/>
          <a:lstStyle/>
          <a:p>
            <a:pPr algn="ctr">
              <a:lnSpc>
                <a:spcPts val="3200"/>
              </a:lnSpc>
            </a:pPr>
            <a:r>
              <a:rPr lang="en-CA" dirty="0" smtClean="0"/>
              <a:t>CHAPITRE 2 : Les </a:t>
            </a:r>
            <a:r>
              <a:rPr lang="en-CA" dirty="0" err="1" smtClean="0"/>
              <a:t>prévsions</a:t>
            </a:r>
            <a:r>
              <a:rPr lang="en-CA" dirty="0" smtClean="0"/>
              <a:t>: introduction</a:t>
            </a:r>
            <a:r>
              <a:rPr lang="en-CA" dirty="0" smtClean="0">
                <a:solidFill>
                  <a:schemeClr val="bg1"/>
                </a:solidFill>
              </a:rPr>
              <a:t/>
            </a:r>
            <a:br>
              <a:rPr lang="en-CA" dirty="0" smtClean="0">
                <a:solidFill>
                  <a:schemeClr val="bg1"/>
                </a:solidFill>
              </a:rPr>
            </a:br>
            <a:endParaRPr lang="fr-FR" i="1" dirty="0">
              <a:solidFill>
                <a:schemeClr val="bg1"/>
              </a:solidFill>
            </a:endParaRPr>
          </a:p>
        </p:txBody>
      </p:sp>
      <p:sp>
        <p:nvSpPr>
          <p:cNvPr id="6" name="Sous-titre 5"/>
          <p:cNvSpPr>
            <a:spLocks noGrp="1"/>
          </p:cNvSpPr>
          <p:nvPr>
            <p:ph type="subTitle" idx="1"/>
          </p:nvPr>
        </p:nvSpPr>
        <p:spPr>
          <a:xfrm>
            <a:off x="3056351" y="3820439"/>
            <a:ext cx="3569918" cy="588723"/>
          </a:xfrm>
        </p:spPr>
        <p:txBody>
          <a:bodyPr/>
          <a:lstStyle/>
          <a:p>
            <a:pPr algn="ctr"/>
            <a:r>
              <a:rPr lang="fr-FR" sz="1800" cap="none" dirty="0" smtClean="0">
                <a:solidFill>
                  <a:schemeClr val="bg2"/>
                </a:solidFill>
              </a:rPr>
              <a:t> </a:t>
            </a:r>
          </a:p>
          <a:p>
            <a:pPr algn="ctr"/>
            <a:r>
              <a:rPr lang="fr-FR" b="1" dirty="0" smtClean="0">
                <a:solidFill>
                  <a:schemeClr val="bg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Professeur :Dr </a:t>
            </a:r>
            <a:r>
              <a:rPr lang="fr-FR" sz="1800" b="1" dirty="0" err="1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Séli</a:t>
            </a:r>
            <a:r>
              <a:rPr lang="fr-FR" sz="1800" b="1" dirty="0" smtClean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APEDOME</a:t>
            </a:r>
          </a:p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11281" y="2269715"/>
            <a:ext cx="2901005" cy="755795"/>
          </a:xfrm>
          <a:prstGeom prst="rect">
            <a:avLst/>
          </a:prstGeom>
        </p:spPr>
        <p:txBody>
          <a:bodyPr>
            <a:prstTxWarp prst="textCanUp">
              <a:avLst>
                <a:gd name="adj" fmla="val 91037"/>
              </a:avLst>
            </a:prstTxWarp>
            <a:spAutoFit/>
          </a:bodyPr>
          <a:lstStyle/>
          <a:p>
            <a:pPr algn="ctr"/>
            <a:r>
              <a:rPr lang="fr-FR" sz="3200" i="1" kern="0" dirty="0" smtClean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+mn-lt"/>
                <a:cs typeface="Calibri"/>
              </a:rPr>
              <a:t>Automne 2013</a:t>
            </a:r>
            <a:endParaRPr lang="fr-FR" dirty="0">
              <a:solidFill>
                <a:schemeClr val="bg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n-lt"/>
            </a:endParaRPr>
          </a:p>
        </p:txBody>
      </p:sp>
      <p:sp>
        <p:nvSpPr>
          <p:cNvPr id="7" name="Titre 4"/>
          <p:cNvSpPr txBox="1">
            <a:spLocks/>
          </p:cNvSpPr>
          <p:nvPr/>
        </p:nvSpPr>
        <p:spPr bwMode="gray">
          <a:xfrm>
            <a:off x="0" y="300624"/>
            <a:ext cx="9009530" cy="120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GESTION DES OPÉRATIONS ET DE LA PRODUCTION</a:t>
            </a:r>
            <a:b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r>
              <a:rPr kumimoji="0" lang="en-CA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>ADM3701 A</a:t>
            </a:r>
            <a: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  <a:t/>
            </a:r>
            <a:br>
              <a:rPr kumimoji="0" lang="fr-FR" sz="3200" b="1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ＭＳ Ｐゴシック" charset="0"/>
                <a:cs typeface="Tahoma" pitchFamily="34" charset="0"/>
              </a:rPr>
            </a:br>
            <a:endParaRPr kumimoji="0" lang="fr-FR" sz="3200" b="1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 pitchFamily="34" charset="0"/>
              <a:ea typeface="ＭＳ Ｐゴシック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r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FR" dirty="0">
                <a:latin typeface="Arial Narrow" charset="0"/>
                <a:cs typeface="Tahoma" charset="0"/>
              </a:rPr>
              <a:t>Plan</a:t>
            </a:r>
          </a:p>
        </p:txBody>
      </p:sp>
      <p:sp>
        <p:nvSpPr>
          <p:cNvPr id="16387" name="Rectangle 9"/>
          <p:cNvSpPr>
            <a:spLocks noGrp="1" noChangeArrowheads="1"/>
          </p:cNvSpPr>
          <p:nvPr>
            <p:ph idx="1"/>
          </p:nvPr>
        </p:nvSpPr>
        <p:spPr>
          <a:xfrm>
            <a:off x="300625" y="3419605"/>
            <a:ext cx="4221272" cy="1979112"/>
          </a:xfrm>
        </p:spPr>
        <p:txBody>
          <a:bodyPr/>
          <a:lstStyle/>
          <a:p>
            <a:pPr marL="514350" indent="-514350" eaLnBrk="1" hangingPunct="1">
              <a:lnSpc>
                <a:spcPct val="120000"/>
              </a:lnSpc>
              <a:buFont typeface="+mj-lt"/>
              <a:buAutoNum type="arabicPeriod"/>
            </a:pPr>
            <a:endParaRPr lang="fr-FR" b="1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b="1" dirty="0" smtClean="0">
              <a:latin typeface="Arial" charset="0"/>
              <a:cs typeface="Arial" charset="0"/>
            </a:endParaRPr>
          </a:p>
          <a:p>
            <a:pPr marL="514350" indent="-514350" eaLnBrk="1" hangingPunct="1">
              <a:lnSpc>
                <a:spcPct val="120000"/>
              </a:lnSpc>
              <a:buNone/>
            </a:pPr>
            <a:endParaRPr lang="fr-FR" sz="2800" b="1" dirty="0">
              <a:latin typeface="Arial" charset="0"/>
              <a:cs typeface="Arial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63255" y="1465545"/>
            <a:ext cx="8417490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r-FR" b="1" dirty="0" smtClean="0"/>
              <a:t>Définition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b="1" dirty="0" smtClean="0"/>
              <a:t>Terminologie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b="1" dirty="0" smtClean="0"/>
              <a:t>Classification des prévisions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b="1" dirty="0" smtClean="0"/>
              <a:t>Types de prévision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b="1" dirty="0" smtClean="0"/>
              <a:t>Etape du processus de prévision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pPr marL="457200" indent="-457200">
              <a:buFont typeface="+mj-lt"/>
              <a:buAutoNum type="arabicPeriod"/>
            </a:pPr>
            <a:r>
              <a:rPr lang="fr-FR" b="1" dirty="0" smtClean="0"/>
              <a:t>Méthodes de prévision</a:t>
            </a:r>
          </a:p>
          <a:p>
            <a:pPr marL="457200" indent="-457200">
              <a:buFont typeface="+mj-lt"/>
              <a:buAutoNum type="arabicPeriod"/>
            </a:pPr>
            <a:endParaRPr lang="fr-FR" b="1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 smtClean="0"/>
          </a:p>
          <a:p>
            <a:endParaRPr lang="fr-F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lèche vers la droite 6"/>
          <p:cNvSpPr/>
          <p:nvPr/>
        </p:nvSpPr>
        <p:spPr bwMode="auto">
          <a:xfrm>
            <a:off x="225469" y="1515203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2179528" y="1440493"/>
            <a:ext cx="59623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2" name="ZoneTexte 11"/>
          <p:cNvSpPr txBox="1"/>
          <p:nvPr/>
        </p:nvSpPr>
        <p:spPr>
          <a:xfrm>
            <a:off x="2937443" y="417946"/>
            <a:ext cx="3670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41742" y="1127428"/>
            <a:ext cx="68642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800" i="1" dirty="0" smtClean="0">
                <a:solidFill>
                  <a:schemeClr val="accent4">
                    <a:lumMod val="75000"/>
                  </a:schemeClr>
                </a:solidFill>
                <a:latin typeface="AR BERKLEY" pitchFamily="2" charset="0"/>
              </a:rPr>
              <a:t>Prévoir ce qui va se passer dans le futur est d'une importance capitale pour la plupart des entreprises</a:t>
            </a:r>
            <a:endParaRPr lang="fr-FR" sz="1800" i="1" dirty="0">
              <a:solidFill>
                <a:schemeClr val="accent4">
                  <a:lumMod val="75000"/>
                </a:schemeClr>
              </a:solidFill>
              <a:latin typeface="AR BERKLEY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20535" t="29662" r="41151" b="29571"/>
          <a:stretch>
            <a:fillRect/>
          </a:stretch>
        </p:blipFill>
        <p:spPr bwMode="auto">
          <a:xfrm>
            <a:off x="5083960" y="4183694"/>
            <a:ext cx="3709311" cy="22200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29616" t="33525" r="49343" b="28922"/>
          <a:stretch>
            <a:fillRect/>
          </a:stretch>
        </p:blipFill>
        <p:spPr bwMode="auto">
          <a:xfrm>
            <a:off x="1903956" y="4146115"/>
            <a:ext cx="2911624" cy="218579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 l="25178" t="36447" r="44000" b="26731"/>
          <a:stretch>
            <a:fillRect/>
          </a:stretch>
        </p:blipFill>
        <p:spPr bwMode="auto">
          <a:xfrm>
            <a:off x="5010408" y="4247470"/>
            <a:ext cx="3983277" cy="215959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4" name="ZoneTexte 13"/>
          <p:cNvSpPr txBox="1"/>
          <p:nvPr/>
        </p:nvSpPr>
        <p:spPr>
          <a:xfrm>
            <a:off x="3587914" y="1812921"/>
            <a:ext cx="23568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Prévisions</a:t>
            </a:r>
            <a:endParaRPr lang="fr-FR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1716064" y="2217107"/>
            <a:ext cx="44592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kern="0" dirty="0" smtClean="0"/>
              <a:t> </a:t>
            </a:r>
            <a:r>
              <a:rPr lang="fr-CA" kern="0" dirty="0" smtClean="0"/>
              <a:t>Fonction permettant d’estimer le futur</a:t>
            </a:r>
            <a:endParaRPr lang="fr-FR" dirty="0"/>
          </a:p>
        </p:txBody>
      </p:sp>
      <p:sp>
        <p:nvSpPr>
          <p:cNvPr id="21" name="ZoneTexte 20"/>
          <p:cNvSpPr txBox="1"/>
          <p:nvPr/>
        </p:nvSpPr>
        <p:spPr>
          <a:xfrm>
            <a:off x="6438377" y="1979112"/>
            <a:ext cx="291856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CA" kern="0" dirty="0" smtClean="0"/>
              <a:t>Mathématiquement</a:t>
            </a:r>
          </a:p>
          <a:p>
            <a:pPr>
              <a:buFont typeface="Wingdings" pitchFamily="2" charset="2"/>
              <a:buChar char="q"/>
            </a:pPr>
            <a:r>
              <a:rPr lang="fr-CA" kern="0" dirty="0" smtClean="0"/>
              <a:t>Intuitivement</a:t>
            </a:r>
          </a:p>
          <a:p>
            <a:endParaRPr lang="fr-FR" dirty="0"/>
          </a:p>
        </p:txBody>
      </p:sp>
      <p:sp>
        <p:nvSpPr>
          <p:cNvPr id="22" name="ZoneTexte 21"/>
          <p:cNvSpPr txBox="1"/>
          <p:nvPr/>
        </p:nvSpPr>
        <p:spPr>
          <a:xfrm>
            <a:off x="1716066" y="3144033"/>
            <a:ext cx="45344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kern="0" dirty="0" smtClean="0"/>
              <a:t>constituent les informations de base pour la planification et la budgétisation</a:t>
            </a:r>
            <a:endParaRPr lang="fr-FR" dirty="0"/>
          </a:p>
        </p:txBody>
      </p:sp>
      <p:sp>
        <p:nvSpPr>
          <p:cNvPr id="23" name="ZoneTexte 22"/>
          <p:cNvSpPr txBox="1"/>
          <p:nvPr/>
        </p:nvSpPr>
        <p:spPr>
          <a:xfrm>
            <a:off x="6363222" y="2868460"/>
            <a:ext cx="22296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fr-CA" kern="0" dirty="0" smtClean="0">
                <a:ea typeface="Arial" charset="0"/>
              </a:rPr>
              <a:t>Ventes</a:t>
            </a:r>
          </a:p>
          <a:p>
            <a:pPr>
              <a:buFont typeface="Wingdings" pitchFamily="2" charset="2"/>
              <a:buChar char="q"/>
            </a:pPr>
            <a:r>
              <a:rPr lang="fr-CA" kern="0" dirty="0" smtClean="0">
                <a:ea typeface="Arial" charset="0"/>
              </a:rPr>
              <a:t>Production</a:t>
            </a:r>
          </a:p>
          <a:p>
            <a:pPr>
              <a:buFont typeface="Wingdings" pitchFamily="2" charset="2"/>
              <a:buChar char="q"/>
            </a:pPr>
            <a:r>
              <a:rPr lang="fr-CA" kern="0" dirty="0" smtClean="0">
                <a:ea typeface="Arial" charset="0"/>
              </a:rPr>
              <a:t>Stocks </a:t>
            </a:r>
          </a:p>
          <a:p>
            <a:pPr>
              <a:buFont typeface="Wingdings" pitchFamily="2" charset="2"/>
              <a:buChar char="q"/>
            </a:pPr>
            <a:r>
              <a:rPr lang="fr-CA" kern="0" dirty="0" smtClean="0">
                <a:ea typeface="Arial" charset="0"/>
              </a:rPr>
              <a:t>Main-d’œuvre </a:t>
            </a:r>
            <a:endParaRPr lang="fr-FR" dirty="0"/>
          </a:p>
        </p:txBody>
      </p:sp>
      <p:sp>
        <p:nvSpPr>
          <p:cNvPr id="25" name="Accolade ouvrante 24"/>
          <p:cNvSpPr/>
          <p:nvPr/>
        </p:nvSpPr>
        <p:spPr bwMode="auto">
          <a:xfrm>
            <a:off x="6187857" y="1828800"/>
            <a:ext cx="450937" cy="1027134"/>
          </a:xfrm>
          <a:prstGeom prst="leftBrace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6" name="Accolade ouvrante 25"/>
          <p:cNvSpPr/>
          <p:nvPr/>
        </p:nvSpPr>
        <p:spPr bwMode="auto">
          <a:xfrm>
            <a:off x="5937337" y="2956142"/>
            <a:ext cx="576197" cy="1189973"/>
          </a:xfrm>
          <a:prstGeom prst="leftBrace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ZoneTexte 16"/>
          <p:cNvSpPr txBox="1"/>
          <p:nvPr/>
        </p:nvSpPr>
        <p:spPr>
          <a:xfrm>
            <a:off x="275572" y="1590805"/>
            <a:ext cx="1415441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fr-FR" sz="1200" b="1" dirty="0" smtClean="0"/>
              <a:t>Définition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Terminologie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Classification</a:t>
            </a:r>
          </a:p>
          <a:p>
            <a:pPr marL="457200" indent="-457200"/>
            <a:r>
              <a:rPr lang="fr-FR" sz="1200" b="1" dirty="0" smtClean="0"/>
              <a:t>des prévisions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Types de</a:t>
            </a:r>
          </a:p>
          <a:p>
            <a:pPr marL="457200" indent="-457200"/>
            <a:r>
              <a:rPr lang="fr-FR" sz="1200" b="1" dirty="0" smtClean="0"/>
              <a:t> prévision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Etape du</a:t>
            </a:r>
          </a:p>
          <a:p>
            <a:pPr marL="457200" indent="-457200"/>
            <a:r>
              <a:rPr lang="fr-FR" sz="1200" b="1" dirty="0" smtClean="0"/>
              <a:t> processus de</a:t>
            </a:r>
          </a:p>
          <a:p>
            <a:pPr marL="457200" indent="-457200"/>
            <a:r>
              <a:rPr lang="fr-FR" sz="1200" b="1" dirty="0" smtClean="0"/>
              <a:t> prévision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Méthodes de</a:t>
            </a:r>
          </a:p>
          <a:p>
            <a:pPr marL="457200" indent="-457200"/>
            <a:r>
              <a:rPr lang="fr-FR" sz="1200" b="1" dirty="0" smtClean="0"/>
              <a:t> prévision</a:t>
            </a:r>
          </a:p>
          <a:p>
            <a:endParaRPr lang="fr-FR" dirty="0"/>
          </a:p>
        </p:txBody>
      </p:sp>
      <p:sp>
        <p:nvSpPr>
          <p:cNvPr id="19" name="Titre 4"/>
          <p:cNvSpPr txBox="1">
            <a:spLocks/>
          </p:cNvSpPr>
          <p:nvPr/>
        </p:nvSpPr>
        <p:spPr bwMode="gray">
          <a:xfrm>
            <a:off x="134470" y="0"/>
            <a:ext cx="9009530" cy="1202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ts val="32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CA" sz="2600" b="1" kern="0" dirty="0" smtClean="0">
                <a:solidFill>
                  <a:schemeClr val="bg1"/>
                </a:solidFill>
                <a:latin typeface="+mj-lt"/>
                <a:cs typeface="Tahoma" pitchFamily="34" charset="0"/>
              </a:rPr>
              <a:t>Les</a:t>
            </a:r>
            <a:r>
              <a:rPr kumimoji="0" lang="en-CA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ＭＳ Ｐゴシック" charset="0"/>
                <a:cs typeface="Tahoma" pitchFamily="34" charset="0"/>
              </a:rPr>
              <a:t> </a:t>
            </a:r>
            <a:r>
              <a:rPr kumimoji="0" lang="en-CA" sz="26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ＭＳ Ｐゴシック" charset="0"/>
                <a:cs typeface="Tahoma" pitchFamily="34" charset="0"/>
              </a:rPr>
              <a:t>prévsions</a:t>
            </a:r>
            <a:r>
              <a:rPr kumimoji="0" lang="en-CA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ＭＳ Ｐゴシック" charset="0"/>
                <a:cs typeface="Tahoma" pitchFamily="34" charset="0"/>
              </a:rPr>
              <a:t>: introduction</a:t>
            </a:r>
            <a:br>
              <a:rPr kumimoji="0" lang="en-CA" sz="2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ＭＳ Ｐゴシック" charset="0"/>
                <a:cs typeface="Tahoma" pitchFamily="34" charset="0"/>
              </a:rPr>
            </a:br>
            <a:endParaRPr kumimoji="0" lang="fr-FR" sz="2600" b="1" i="1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ＭＳ Ｐゴシック" charset="0"/>
              <a:cs typeface="Tahom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48003" y="1792054"/>
            <a:ext cx="6820423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fr-CA" sz="1800" b="1" dirty="0" smtClean="0"/>
              <a:t>Période: </a:t>
            </a:r>
            <a:r>
              <a:rPr lang="fr-CA" sz="1800" dirty="0" smtClean="0"/>
              <a:t>Unité de temps (quotidienne, hebdomadaire, mensuelle, trimestrielle, annuelle) </a:t>
            </a:r>
          </a:p>
          <a:p>
            <a:pPr eaLnBrk="1" hangingPunct="1"/>
            <a:endParaRPr lang="fr-CA" sz="1800" dirty="0" smtClean="0"/>
          </a:p>
          <a:p>
            <a:pPr eaLnBrk="1" hangingPunct="1"/>
            <a:endParaRPr lang="fr-CA" sz="1800" dirty="0" smtClean="0"/>
          </a:p>
          <a:p>
            <a:pPr eaLnBrk="1" hangingPunct="1"/>
            <a:endParaRPr lang="fr-CA" sz="1800" dirty="0" smtClean="0"/>
          </a:p>
          <a:p>
            <a:pPr eaLnBrk="1" hangingPunct="1"/>
            <a:r>
              <a:rPr lang="fr-CA" sz="1800" b="1" dirty="0" smtClean="0"/>
              <a:t>Horizon: </a:t>
            </a:r>
            <a:r>
              <a:rPr lang="fr-CA" sz="1800" dirty="0" smtClean="0"/>
              <a:t>nombre de périodes considérées dans la prévision </a:t>
            </a:r>
          </a:p>
          <a:p>
            <a:pPr eaLnBrk="1" hangingPunct="1"/>
            <a:endParaRPr lang="fr-CA" sz="1800" dirty="0" smtClean="0"/>
          </a:p>
          <a:p>
            <a:pPr eaLnBrk="1" hangingPunct="1"/>
            <a:endParaRPr lang="fr-CA" sz="1800" dirty="0" smtClean="0"/>
          </a:p>
          <a:p>
            <a:pPr eaLnBrk="1" hangingPunct="1"/>
            <a:endParaRPr lang="fr-CA" sz="1800" dirty="0" smtClean="0"/>
          </a:p>
          <a:p>
            <a:pPr eaLnBrk="1" hangingPunct="1"/>
            <a:r>
              <a:rPr lang="fr-CA" sz="1800" b="1" dirty="0" smtClean="0"/>
              <a:t>Intervalle: </a:t>
            </a:r>
            <a:r>
              <a:rPr lang="fr-CA" sz="1800" dirty="0" smtClean="0"/>
              <a:t>indique quand la prévision doit être mise </a:t>
            </a:r>
            <a:r>
              <a:rPr lang="fr-CA" dirty="0" smtClean="0"/>
              <a:t>à jour. </a:t>
            </a:r>
          </a:p>
        </p:txBody>
      </p:sp>
      <p:sp>
        <p:nvSpPr>
          <p:cNvPr id="5" name="Flèche vers la droite 6"/>
          <p:cNvSpPr/>
          <p:nvPr/>
        </p:nvSpPr>
        <p:spPr bwMode="auto">
          <a:xfrm>
            <a:off x="150313" y="2066348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25468" y="1590805"/>
            <a:ext cx="151565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fr-FR" sz="1200" b="1" dirty="0" smtClean="0"/>
              <a:t>Définition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Terminologie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Classification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Types 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Processus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Méthodes </a:t>
            </a:r>
          </a:p>
          <a:p>
            <a:endParaRPr lang="fr-FR" dirty="0"/>
          </a:p>
        </p:txBody>
      </p:sp>
      <p:sp>
        <p:nvSpPr>
          <p:cNvPr id="7" name="Titre 6"/>
          <p:cNvSpPr txBox="1">
            <a:spLocks noGrp="1"/>
          </p:cNvSpPr>
          <p:nvPr>
            <p:ph type="title"/>
          </p:nvPr>
        </p:nvSpPr>
        <p:spPr>
          <a:xfrm>
            <a:off x="1" y="257971"/>
            <a:ext cx="9020174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+mj-lt"/>
              </a:rPr>
              <a:t>Terminologie</a:t>
            </a:r>
            <a:endParaRPr lang="fr-FR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+mj-lt"/>
              </a:rPr>
              <a:t>Classification des prévisions en fonction du temps</a:t>
            </a:r>
            <a:endParaRPr lang="fr-FR" dirty="0">
              <a:latin typeface="+mj-lt"/>
            </a:endParaRP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 cstate="print"/>
          <a:srcRect l="43332" t="35912" r="50201" b="57666"/>
          <a:stretch>
            <a:fillRect/>
          </a:stretch>
        </p:blipFill>
        <p:spPr bwMode="auto">
          <a:xfrm>
            <a:off x="2122367" y="3065170"/>
            <a:ext cx="1217196" cy="830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lèche vers la droite 6"/>
          <p:cNvSpPr/>
          <p:nvPr/>
        </p:nvSpPr>
        <p:spPr bwMode="auto">
          <a:xfrm>
            <a:off x="150313" y="2567389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25468" y="1590805"/>
            <a:ext cx="151565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fr-FR" sz="1200" b="1" dirty="0" smtClean="0"/>
              <a:t>Définition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Terminologie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Classification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Types 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Processus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Méthodes </a:t>
            </a:r>
          </a:p>
          <a:p>
            <a:endParaRPr lang="fr-FR" dirty="0"/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 l="42507" t="21333" r="21239" b="43744"/>
          <a:stretch>
            <a:fillRect/>
          </a:stretch>
        </p:blipFill>
        <p:spPr bwMode="auto">
          <a:xfrm>
            <a:off x="1896014" y="1019084"/>
            <a:ext cx="7488449" cy="495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 l="42507" t="21333" r="40601" b="43949"/>
          <a:stretch>
            <a:fillRect/>
          </a:stretch>
        </p:blipFill>
        <p:spPr bwMode="auto">
          <a:xfrm>
            <a:off x="1910802" y="988528"/>
            <a:ext cx="3500619" cy="4943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 cstate="print"/>
          <a:srcRect l="42507" t="21333" r="32096" b="43744"/>
          <a:stretch>
            <a:fillRect/>
          </a:stretch>
        </p:blipFill>
        <p:spPr bwMode="auto">
          <a:xfrm>
            <a:off x="1876963" y="1017519"/>
            <a:ext cx="5263259" cy="4972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>
                <a:latin typeface="+mj-lt"/>
              </a:rPr>
              <a:t>Types de prévision</a:t>
            </a:r>
            <a:endParaRPr lang="fr-FR" dirty="0">
              <a:latin typeface="+mj-lt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2012516" y="5342350"/>
            <a:ext cx="5690992" cy="583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15" tIns="45707" rIns="91415" bIns="45707" numCol="1" anchor="t" anchorCtr="0" compatLnSpc="1">
            <a:prstTxWarp prst="textNoShape">
              <a:avLst/>
            </a:prstTxWarp>
          </a:bodyPr>
          <a:lstStyle/>
          <a:p>
            <a:pPr marL="312738" marR="0" lvl="0" indent="-312738" algn="l" defTabSz="836613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40000"/>
              </a:spcAft>
              <a:buClrTx/>
              <a:buSzTx/>
              <a:buFont typeface="Wingdings" charset="0"/>
              <a:buChar char="§"/>
              <a:tabLst/>
              <a:defRPr/>
            </a:pPr>
            <a:endParaRPr kumimoji="0" lang="en-US" sz="4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ＭＳ Ｐゴシック" charset="0"/>
              <a:cs typeface="+mn-cs"/>
            </a:endParaRP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 cstate="print"/>
          <a:srcRect l="19014" t="11105" r="54366" b="55434"/>
          <a:stretch>
            <a:fillRect/>
          </a:stretch>
        </p:blipFill>
        <p:spPr bwMode="auto">
          <a:xfrm>
            <a:off x="1908190" y="1390389"/>
            <a:ext cx="6421617" cy="4540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Flèche vers la droite 6"/>
          <p:cNvSpPr/>
          <p:nvPr/>
        </p:nvSpPr>
        <p:spPr bwMode="auto">
          <a:xfrm>
            <a:off x="200417" y="3306425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25468" y="1590805"/>
            <a:ext cx="151565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fr-FR" sz="1200" b="1" dirty="0" smtClean="0"/>
              <a:t>Définition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Terminologie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Classification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Types 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Processus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Méthodes </a:t>
            </a:r>
          </a:p>
          <a:p>
            <a:endParaRPr lang="fr-FR" dirty="0"/>
          </a:p>
        </p:txBody>
      </p:sp>
      <p:sp>
        <p:nvSpPr>
          <p:cNvPr id="8" name="ZoneTexte 7"/>
          <p:cNvSpPr txBox="1"/>
          <p:nvPr/>
        </p:nvSpPr>
        <p:spPr>
          <a:xfrm>
            <a:off x="2580362" y="3118981"/>
            <a:ext cx="2880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s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1691015" y="237995"/>
            <a:ext cx="658869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600" b="1" dirty="0" smtClean="0">
                <a:solidFill>
                  <a:schemeClr val="bg1"/>
                </a:solidFill>
                <a:latin typeface="+mj-lt"/>
              </a:rPr>
              <a:t>Etapes du processus de prévision</a:t>
            </a:r>
            <a:endParaRPr lang="fr-FR" sz="26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Rectangle 30"/>
          <p:cNvSpPr>
            <a:spLocks noChangeArrowheads="1"/>
          </p:cNvSpPr>
          <p:nvPr/>
        </p:nvSpPr>
        <p:spPr bwMode="auto">
          <a:xfrm>
            <a:off x="2154476" y="4413579"/>
            <a:ext cx="6976997" cy="397545"/>
          </a:xfrm>
          <a:prstGeom prst="rect">
            <a:avLst/>
          </a:prstGeom>
          <a:ln>
            <a:noFill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0488" tIns="44450" rIns="90488" bIns="44450">
            <a:spAutoFit/>
          </a:bodyPr>
          <a:lstStyle/>
          <a:p>
            <a:pPr algn="ctr" eaLnBrk="0" hangingPunct="0"/>
            <a:r>
              <a:rPr lang="fr-CA" dirty="0">
                <a:solidFill>
                  <a:srgbClr val="FC0128"/>
                </a:solidFill>
                <a:latin typeface="Times New Roman" pitchFamily="18" charset="0"/>
              </a:rPr>
              <a:t>1.</a:t>
            </a:r>
            <a:r>
              <a:rPr lang="fr-CA" dirty="0">
                <a:latin typeface="Times New Roman" pitchFamily="18" charset="0"/>
              </a:rPr>
              <a:t> Déterminer à quoi serviront les prévisions désirées</a:t>
            </a:r>
          </a:p>
        </p:txBody>
      </p:sp>
      <p:sp>
        <p:nvSpPr>
          <p:cNvPr id="8" name="Rectangle 31"/>
          <p:cNvSpPr>
            <a:spLocks noChangeArrowheads="1"/>
          </p:cNvSpPr>
          <p:nvPr/>
        </p:nvSpPr>
        <p:spPr bwMode="auto">
          <a:xfrm>
            <a:off x="2367419" y="4014051"/>
            <a:ext cx="6438378" cy="397545"/>
          </a:xfrm>
          <a:prstGeom prst="rect">
            <a:avLst/>
          </a:prstGeom>
          <a:ln>
            <a:noFill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0488" tIns="44450" rIns="90488" bIns="44450">
            <a:spAutoFit/>
          </a:bodyPr>
          <a:lstStyle/>
          <a:p>
            <a:pPr algn="ctr" eaLnBrk="0" hangingPunct="0"/>
            <a:r>
              <a:rPr lang="fr-CA" dirty="0">
                <a:solidFill>
                  <a:srgbClr val="FC0128"/>
                </a:solidFill>
                <a:latin typeface="Times New Roman" pitchFamily="18" charset="0"/>
              </a:rPr>
              <a:t>2.</a:t>
            </a:r>
            <a:r>
              <a:rPr lang="fr-CA" dirty="0">
                <a:latin typeface="Times New Roman" pitchFamily="18" charset="0"/>
              </a:rPr>
              <a:t> Établir l’horizon de planification</a:t>
            </a:r>
          </a:p>
        </p:txBody>
      </p:sp>
      <p:sp>
        <p:nvSpPr>
          <p:cNvPr id="9" name="Rectangle 32"/>
          <p:cNvSpPr>
            <a:spLocks noChangeArrowheads="1"/>
          </p:cNvSpPr>
          <p:nvPr/>
        </p:nvSpPr>
        <p:spPr bwMode="auto">
          <a:xfrm>
            <a:off x="2647904" y="3582949"/>
            <a:ext cx="5732007" cy="397545"/>
          </a:xfrm>
          <a:prstGeom prst="rect">
            <a:avLst/>
          </a:prstGeom>
          <a:ln>
            <a:noFill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0488" tIns="44450" rIns="90488" bIns="44450">
            <a:spAutoFit/>
          </a:bodyPr>
          <a:lstStyle/>
          <a:p>
            <a:pPr algn="ctr" eaLnBrk="0" hangingPunct="0"/>
            <a:r>
              <a:rPr lang="fr-CA" dirty="0">
                <a:solidFill>
                  <a:srgbClr val="FC0128"/>
                </a:solidFill>
                <a:latin typeface="Times New Roman" pitchFamily="18" charset="0"/>
              </a:rPr>
              <a:t>3.</a:t>
            </a:r>
            <a:r>
              <a:rPr lang="fr-CA" dirty="0">
                <a:latin typeface="Times New Roman" pitchFamily="18" charset="0"/>
              </a:rPr>
              <a:t>Choisir la méthode de prévision</a:t>
            </a:r>
          </a:p>
        </p:txBody>
      </p:sp>
      <p:sp>
        <p:nvSpPr>
          <p:cNvPr id="10" name="Rectangle 33"/>
          <p:cNvSpPr>
            <a:spLocks noChangeArrowheads="1"/>
          </p:cNvSpPr>
          <p:nvPr/>
        </p:nvSpPr>
        <p:spPr bwMode="auto">
          <a:xfrm>
            <a:off x="2911734" y="3158890"/>
            <a:ext cx="5092397" cy="397545"/>
          </a:xfrm>
          <a:prstGeom prst="rect">
            <a:avLst/>
          </a:prstGeom>
          <a:ln>
            <a:noFill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90488" tIns="44450" rIns="90488" bIns="44450">
            <a:spAutoFit/>
          </a:bodyPr>
          <a:lstStyle/>
          <a:p>
            <a:pPr eaLnBrk="0" hangingPunct="0"/>
            <a:r>
              <a:rPr lang="fr-CA" dirty="0">
                <a:solidFill>
                  <a:srgbClr val="FC0128"/>
                </a:solidFill>
                <a:latin typeface="Times New Roman" pitchFamily="18" charset="0"/>
              </a:rPr>
              <a:t>4. </a:t>
            </a:r>
            <a:r>
              <a:rPr lang="fr-CA" dirty="0">
                <a:latin typeface="Times New Roman" pitchFamily="18" charset="0"/>
              </a:rPr>
              <a:t>Trouver, analyser les données appropriées</a:t>
            </a:r>
          </a:p>
        </p:txBody>
      </p:sp>
      <p:sp>
        <p:nvSpPr>
          <p:cNvPr id="11" name="Rectangle 34"/>
          <p:cNvSpPr>
            <a:spLocks noChangeArrowheads="1"/>
          </p:cNvSpPr>
          <p:nvPr/>
        </p:nvSpPr>
        <p:spPr bwMode="auto">
          <a:xfrm>
            <a:off x="3858015" y="2835039"/>
            <a:ext cx="2918565" cy="397545"/>
          </a:xfrm>
          <a:prstGeom prst="rect">
            <a:avLst/>
          </a:prstGeom>
          <a:ln>
            <a:noFill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lIns="90488" tIns="44450" rIns="90488" bIns="44450">
            <a:spAutoFit/>
          </a:bodyPr>
          <a:lstStyle/>
          <a:p>
            <a:pPr eaLnBrk="0" hangingPunct="0"/>
            <a:r>
              <a:rPr lang="fr-CA" dirty="0">
                <a:solidFill>
                  <a:srgbClr val="FC0128"/>
                </a:solidFill>
                <a:latin typeface="Times New Roman" pitchFamily="18" charset="0"/>
              </a:rPr>
              <a:t>5.</a:t>
            </a:r>
            <a:r>
              <a:rPr lang="fr-CA" dirty="0">
                <a:latin typeface="Times New Roman" pitchFamily="18" charset="0"/>
              </a:rPr>
              <a:t> Obtenir les prévisions</a:t>
            </a:r>
          </a:p>
        </p:txBody>
      </p:sp>
      <p:sp>
        <p:nvSpPr>
          <p:cNvPr id="12" name="Rectangle 35"/>
          <p:cNvSpPr>
            <a:spLocks noChangeArrowheads="1"/>
          </p:cNvSpPr>
          <p:nvPr/>
        </p:nvSpPr>
        <p:spPr bwMode="auto">
          <a:xfrm>
            <a:off x="4295601" y="2360355"/>
            <a:ext cx="1954885" cy="397545"/>
          </a:xfrm>
          <a:prstGeom prst="rect">
            <a:avLst/>
          </a:prstGeom>
          <a:ln>
            <a:noFill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90488" tIns="44450" rIns="90488" bIns="44450">
            <a:spAutoFit/>
          </a:bodyPr>
          <a:lstStyle/>
          <a:p>
            <a:pPr eaLnBrk="0" hangingPunct="0"/>
            <a:r>
              <a:rPr lang="fr-CA" dirty="0">
                <a:solidFill>
                  <a:srgbClr val="FC0128"/>
                </a:solidFill>
                <a:latin typeface="Times New Roman" pitchFamily="18" charset="0"/>
              </a:rPr>
              <a:t>6. </a:t>
            </a:r>
            <a:r>
              <a:rPr lang="fr-CA" dirty="0">
                <a:latin typeface="Times New Roman" pitchFamily="18" charset="0"/>
              </a:rPr>
              <a:t>Faire le suivi</a:t>
            </a:r>
          </a:p>
        </p:txBody>
      </p:sp>
      <p:sp>
        <p:nvSpPr>
          <p:cNvPr id="13" name="Flèche vers la droite 6"/>
          <p:cNvSpPr/>
          <p:nvPr/>
        </p:nvSpPr>
        <p:spPr bwMode="auto">
          <a:xfrm>
            <a:off x="150313" y="3907675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00416" y="1478071"/>
            <a:ext cx="151565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fr-FR" sz="1200" b="1" dirty="0" smtClean="0"/>
              <a:t>Définition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Terminologie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Classification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Types 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Processus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Méthodes 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8" grpId="0" animBg="1" autoUpdateAnimBg="0"/>
      <p:bldP spid="9" grpId="0" animBg="1" autoUpdateAnimBg="0"/>
      <p:bldP spid="10" grpId="0" animBg="1" autoUpdateAnimBg="0"/>
      <p:bldP spid="11" grpId="0" animBg="1" autoUpdateAnimBg="0"/>
      <p:bldP spid="12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Méthodes de prévision</a:t>
            </a:r>
            <a:endParaRPr lang="fr-FR" dirty="0"/>
          </a:p>
        </p:txBody>
      </p:sp>
      <p:sp>
        <p:nvSpPr>
          <p:cNvPr id="6" name="Flèche vers la droite 6"/>
          <p:cNvSpPr/>
          <p:nvPr/>
        </p:nvSpPr>
        <p:spPr bwMode="auto">
          <a:xfrm>
            <a:off x="150313" y="5022491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00416" y="1478071"/>
            <a:ext cx="151565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fr-FR" sz="1200" b="1" dirty="0" smtClean="0"/>
              <a:t>Définition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Terminologie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Classification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Types 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Processus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Méthodes </a:t>
            </a:r>
          </a:p>
          <a:p>
            <a:endParaRPr lang="fr-FR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18986" t="11582" r="73959" b="79911"/>
          <a:stretch>
            <a:fillRect/>
          </a:stretch>
        </p:blipFill>
        <p:spPr bwMode="auto">
          <a:xfrm>
            <a:off x="2451897" y="3189345"/>
            <a:ext cx="1205705" cy="9692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 l="23329" t="47794" r="69855" b="43543"/>
          <a:stretch>
            <a:fillRect/>
          </a:stretch>
        </p:blipFill>
        <p:spPr bwMode="auto">
          <a:xfrm>
            <a:off x="5336088" y="3169085"/>
            <a:ext cx="1164921" cy="98705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/>
          <a:srcRect l="22100" t="28478" r="72403" b="60968"/>
          <a:stretch>
            <a:fillRect/>
          </a:stretch>
        </p:blipFill>
        <p:spPr bwMode="auto">
          <a:xfrm>
            <a:off x="4045906" y="1377862"/>
            <a:ext cx="1252604" cy="1202499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0000"/>
          </a:blip>
          <a:srcRect/>
          <a:stretch>
            <a:fillRect/>
          </a:stretch>
        </p:blipFill>
        <p:spPr bwMode="auto">
          <a:xfrm>
            <a:off x="2388198" y="4963005"/>
            <a:ext cx="1132067" cy="1190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52367" y="5027685"/>
            <a:ext cx="1671582" cy="115281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3" name="Flèche vers le bas 12"/>
          <p:cNvSpPr/>
          <p:nvPr/>
        </p:nvSpPr>
        <p:spPr bwMode="auto">
          <a:xfrm rot="16200000">
            <a:off x="3678122" y="5388525"/>
            <a:ext cx="780514" cy="404939"/>
          </a:xfrm>
          <a:prstGeom prst="downArrow">
            <a:avLst>
              <a:gd name="adj1" fmla="val 68182"/>
              <a:gd name="adj2" fmla="val 71951"/>
            </a:avLst>
          </a:prstGeom>
          <a:solidFill>
            <a:srgbClr val="990000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4" name="Flèche vers le bas 13"/>
          <p:cNvSpPr/>
          <p:nvPr/>
        </p:nvSpPr>
        <p:spPr bwMode="auto">
          <a:xfrm rot="5400000" flipH="1">
            <a:off x="6012533" y="5388525"/>
            <a:ext cx="780514" cy="404939"/>
          </a:xfrm>
          <a:prstGeom prst="downArrow">
            <a:avLst>
              <a:gd name="adj1" fmla="val 68182"/>
              <a:gd name="adj2" fmla="val 71951"/>
            </a:avLst>
          </a:prstGeom>
          <a:solidFill>
            <a:srgbClr val="990000"/>
          </a:solidFill>
          <a:ln>
            <a:noFill/>
            <a:headEnd type="none" w="med" len="med"/>
            <a:tailEnd type="none" w="med" len="med"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5" name="Image 14" descr="social-intranet1.gif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444701" y="4920671"/>
            <a:ext cx="1654885" cy="14903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5" presetClass="emph" presetSubtype="0" repeatCount="4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5" presetClass="emph" presetSubtype="0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 l="44019" t="56255" r="49513" b="34978"/>
          <a:stretch>
            <a:fillRect/>
          </a:stretch>
        </p:blipFill>
        <p:spPr bwMode="auto">
          <a:xfrm>
            <a:off x="2304790" y="3927085"/>
            <a:ext cx="1440491" cy="80775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54689" t="57790" r="37935" b="32859"/>
          <a:stretch>
            <a:fillRect/>
          </a:stretch>
        </p:blipFill>
        <p:spPr bwMode="auto">
          <a:xfrm>
            <a:off x="3807911" y="5749448"/>
            <a:ext cx="1730938" cy="9080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54689" t="35726" r="37935" b="56116"/>
          <a:stretch>
            <a:fillRect/>
          </a:stretch>
        </p:blipFill>
        <p:spPr bwMode="auto">
          <a:xfrm>
            <a:off x="3619908" y="1653435"/>
            <a:ext cx="1587475" cy="7265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 l="66317" t="58228" r="26852" b="32688"/>
          <a:stretch>
            <a:fillRect/>
          </a:stretch>
        </p:blipFill>
        <p:spPr bwMode="auto">
          <a:xfrm>
            <a:off x="6396623" y="5624188"/>
            <a:ext cx="1415441" cy="77870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 l="66317" t="47099" r="26852" b="44134"/>
          <a:stretch>
            <a:fillRect/>
          </a:stretch>
        </p:blipFill>
        <p:spPr bwMode="auto">
          <a:xfrm>
            <a:off x="6267191" y="3256768"/>
            <a:ext cx="1415441" cy="75156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 l="66317" t="36700" r="26852" b="54825"/>
          <a:stretch>
            <a:fillRect/>
          </a:stretch>
        </p:blipFill>
        <p:spPr bwMode="auto">
          <a:xfrm>
            <a:off x="6325644" y="4221270"/>
            <a:ext cx="1415441" cy="72651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 l="66317" t="25132" r="26852" b="65662"/>
          <a:stretch>
            <a:fillRect/>
          </a:stretch>
        </p:blipFill>
        <p:spPr bwMode="auto">
          <a:xfrm>
            <a:off x="6233786" y="1127341"/>
            <a:ext cx="1415441" cy="78914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 l="66317" t="13881" r="26852" b="76938"/>
          <a:stretch>
            <a:fillRect/>
          </a:stretch>
        </p:blipFill>
        <p:spPr bwMode="auto">
          <a:xfrm>
            <a:off x="6254661" y="2281827"/>
            <a:ext cx="1415441" cy="78705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6" name="Rectangle 15"/>
          <p:cNvSpPr/>
          <p:nvPr/>
        </p:nvSpPr>
        <p:spPr>
          <a:xfrm>
            <a:off x="2588802" y="373011"/>
            <a:ext cx="389241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600" b="1" dirty="0" smtClean="0">
                <a:solidFill>
                  <a:schemeClr val="bg1"/>
                </a:solidFill>
                <a:latin typeface="+mj-lt"/>
              </a:rPr>
              <a:t>Méthodes quantitatives</a:t>
            </a:r>
            <a:endParaRPr lang="fr-FR" sz="26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7" name="Flèche vers la droite 6"/>
          <p:cNvSpPr/>
          <p:nvPr/>
        </p:nvSpPr>
        <p:spPr bwMode="auto">
          <a:xfrm>
            <a:off x="150313" y="5022491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200416" y="1478071"/>
            <a:ext cx="151565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fr-FR" sz="1200" b="1" dirty="0" smtClean="0"/>
              <a:t>Définition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Terminologie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Classification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Types 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Processus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Méthodes </a:t>
            </a:r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7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10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3" dur="10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10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100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7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8" dur="100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19" dur="100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" dur="100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100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27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24" dur="25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25" dur="25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" dur="25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autoRev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7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30" dur="10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31" dur="10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2" dur="10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1000" autoRev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 l="38170" t="11764" r="55259" b="80116"/>
          <a:stretch>
            <a:fillRect/>
          </a:stretch>
        </p:blipFill>
        <p:spPr bwMode="auto">
          <a:xfrm>
            <a:off x="4365937" y="2395471"/>
            <a:ext cx="953037" cy="94015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 l="18901" t="34592" r="72406" b="56463"/>
          <a:stretch>
            <a:fillRect/>
          </a:stretch>
        </p:blipFill>
        <p:spPr bwMode="auto">
          <a:xfrm>
            <a:off x="7727325" y="4842455"/>
            <a:ext cx="1081825" cy="88864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 l="22540" t="19706" r="31925" b="65645"/>
          <a:stretch>
            <a:fillRect/>
          </a:stretch>
        </p:blipFill>
        <p:spPr bwMode="auto">
          <a:xfrm>
            <a:off x="2472745" y="3348508"/>
            <a:ext cx="5666704" cy="14553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 l="28225" t="34592" r="63703" b="56290"/>
          <a:stretch>
            <a:fillRect/>
          </a:stretch>
        </p:blipFill>
        <p:spPr bwMode="auto">
          <a:xfrm>
            <a:off x="2047743" y="4799525"/>
            <a:ext cx="1004552" cy="9058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 cstate="print"/>
          <a:srcRect l="37125" t="34592" r="55113" b="55901"/>
          <a:stretch>
            <a:fillRect/>
          </a:stretch>
        </p:blipFill>
        <p:spPr bwMode="auto">
          <a:xfrm>
            <a:off x="3219719" y="4760890"/>
            <a:ext cx="965915" cy="94445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 l="45715" t="34592" r="46523" b="56290"/>
          <a:stretch>
            <a:fillRect/>
          </a:stretch>
        </p:blipFill>
        <p:spPr bwMode="auto">
          <a:xfrm>
            <a:off x="4314421" y="4851038"/>
            <a:ext cx="965916" cy="9058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2" cstate="print"/>
          <a:srcRect l="62894" t="34592" r="28620" b="56679"/>
          <a:stretch>
            <a:fillRect/>
          </a:stretch>
        </p:blipFill>
        <p:spPr bwMode="auto">
          <a:xfrm>
            <a:off x="6413677" y="4851040"/>
            <a:ext cx="1056068" cy="86717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 cstate="print"/>
          <a:srcRect l="54511" t="34592" r="37710" b="56398"/>
          <a:stretch>
            <a:fillRect/>
          </a:stretch>
        </p:blipFill>
        <p:spPr bwMode="auto">
          <a:xfrm>
            <a:off x="5406982" y="4836016"/>
            <a:ext cx="968062" cy="8950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5" name="Flèche vers la droite 6"/>
          <p:cNvSpPr/>
          <p:nvPr/>
        </p:nvSpPr>
        <p:spPr bwMode="auto">
          <a:xfrm>
            <a:off x="150313" y="5022491"/>
            <a:ext cx="1773564" cy="501487"/>
          </a:xfrm>
          <a:prstGeom prst="rightArrow">
            <a:avLst>
              <a:gd name="adj1" fmla="val 50000"/>
              <a:gd name="adj2" fmla="val 29999"/>
            </a:avLst>
          </a:prstGeom>
          <a:solidFill>
            <a:srgbClr val="99000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vert="horz" wrap="non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200416" y="1478071"/>
            <a:ext cx="151565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/>
            <a:r>
              <a:rPr lang="fr-FR" sz="1200" b="1" dirty="0" smtClean="0"/>
              <a:t>Définition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Terminologie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Classification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Types </a:t>
            </a:r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Processus</a:t>
            </a:r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/>
            <a:endParaRPr lang="fr-FR" sz="1200" b="1" dirty="0" smtClean="0"/>
          </a:p>
          <a:p>
            <a:pPr marL="457200" indent="-457200">
              <a:buFont typeface="+mj-lt"/>
              <a:buAutoNum type="arabicPeriod"/>
            </a:pPr>
            <a:endParaRPr lang="fr-FR" sz="1200" b="1" dirty="0" smtClean="0"/>
          </a:p>
          <a:p>
            <a:pPr marL="457200" indent="-457200"/>
            <a:r>
              <a:rPr lang="fr-FR" sz="1200" b="1" dirty="0" smtClean="0"/>
              <a:t>Méthodes </a:t>
            </a:r>
          </a:p>
          <a:p>
            <a:endParaRPr lang="fr-FR" dirty="0"/>
          </a:p>
        </p:txBody>
      </p:sp>
      <p:sp>
        <p:nvSpPr>
          <p:cNvPr id="17" name="Rectangle 16"/>
          <p:cNvSpPr/>
          <p:nvPr/>
        </p:nvSpPr>
        <p:spPr>
          <a:xfrm>
            <a:off x="2588802" y="373011"/>
            <a:ext cx="39437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chemeClr val="bg1"/>
                </a:solidFill>
              </a:rPr>
              <a:t>Méthodes qualitatives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19050" cap="flat" cmpd="sng" algn="ctr">
          <a:solidFill>
            <a:srgbClr val="990000"/>
          </a:solidFill>
          <a:prstDash val="solid"/>
          <a:round/>
          <a:headEnd type="none" w="med" len="med"/>
          <a:tailEnd type="arrow"/>
        </a:ln>
        <a:effectLst/>
      </a:spPr>
      <a:bodyPr rtlCol="0" anchor="ctr"/>
      <a:lstStyle>
        <a:defPPr algn="ctr">
          <a:defRPr/>
        </a:defPPr>
      </a:lstStyle>
    </a:spDef>
    <a:lnDef>
      <a:spPr bwMode="auto">
        <a:solidFill>
          <a:schemeClr val="accent1"/>
        </a:solidFill>
        <a:ln w="19050" cap="flat" cmpd="sng" algn="ctr">
          <a:solidFill>
            <a:srgbClr val="990000"/>
          </a:solidFill>
          <a:prstDash val="solid"/>
          <a:round/>
          <a:headEnd type="none" w="med" len="med"/>
          <a:tailEnd type="arrow"/>
        </a:ln>
        <a:effectLst/>
      </a:spPr>
      <a:bodyPr/>
      <a:lstStyle/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8A058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5914F"/>
        </a:accent6>
        <a:hlink>
          <a:srgbClr val="C40505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Standarddesign">
  <a:themeElements>
    <a:clrScheme name="">
      <a:dk1>
        <a:srgbClr val="000000"/>
      </a:dk1>
      <a:lt1>
        <a:srgbClr val="FFFFFF"/>
      </a:lt1>
      <a:dk2>
        <a:srgbClr val="4C7013"/>
      </a:dk2>
      <a:lt2>
        <a:srgbClr val="0061B2"/>
      </a:lt2>
      <a:accent1>
        <a:srgbClr val="FEA501"/>
      </a:accent1>
      <a:accent2>
        <a:srgbClr val="C8A058"/>
      </a:accent2>
      <a:accent3>
        <a:srgbClr val="FFFFFF"/>
      </a:accent3>
      <a:accent4>
        <a:srgbClr val="000000"/>
      </a:accent4>
      <a:accent5>
        <a:srgbClr val="FECFAA"/>
      </a:accent5>
      <a:accent6>
        <a:srgbClr val="B5914F"/>
      </a:accent6>
      <a:hlink>
        <a:srgbClr val="990000"/>
      </a:hlink>
      <a:folHlink>
        <a:srgbClr val="990000"/>
      </a:folHlink>
    </a:clrScheme>
    <a:fontScheme name="Standard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4C7013"/>
        </a:dk2>
        <a:lt2>
          <a:srgbClr val="0061B2"/>
        </a:lt2>
        <a:accent1>
          <a:srgbClr val="FEA501"/>
        </a:accent1>
        <a:accent2>
          <a:srgbClr val="C8A058"/>
        </a:accent2>
        <a:accent3>
          <a:srgbClr val="FFFFFF"/>
        </a:accent3>
        <a:accent4>
          <a:srgbClr val="000000"/>
        </a:accent4>
        <a:accent5>
          <a:srgbClr val="FECFAA"/>
        </a:accent5>
        <a:accent6>
          <a:srgbClr val="B5914F"/>
        </a:accent6>
        <a:hlink>
          <a:srgbClr val="C40505"/>
        </a:hlink>
        <a:folHlink>
          <a:srgbClr val="919191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13939</TotalTime>
  <Words>267</Words>
  <Application>Microsoft Office PowerPoint</Application>
  <PresentationFormat>Affichage à l'écran (4:3)</PresentationFormat>
  <Paragraphs>239</Paragraphs>
  <Slides>10</Slides>
  <Notes>4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10</vt:i4>
      </vt:variant>
    </vt:vector>
  </HeadingPairs>
  <TitlesOfParts>
    <vt:vector size="12" baseType="lpstr">
      <vt:lpstr>Standarddesign</vt:lpstr>
      <vt:lpstr>1_Standarddesign</vt:lpstr>
      <vt:lpstr>CHAPITRE 2 : Les prévsions: introduction </vt:lpstr>
      <vt:lpstr>Plan</vt:lpstr>
      <vt:lpstr>Diapositive 3</vt:lpstr>
      <vt:lpstr>Terminologie</vt:lpstr>
      <vt:lpstr>Classification des prévisions en fonction du temps</vt:lpstr>
      <vt:lpstr>Types de prévision</vt:lpstr>
      <vt:lpstr>Diapositive 7</vt:lpstr>
      <vt:lpstr>Méthodes de prévision</vt:lpstr>
      <vt:lpstr>Diapositive 9</vt:lpstr>
      <vt:lpstr>Diapositive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seli</dc:creator>
  <dc:description>PresentationLoad.com</dc:description>
  <cp:lastModifiedBy>apedomeseli@yahoo.fr</cp:lastModifiedBy>
  <cp:revision>1359</cp:revision>
  <dcterms:created xsi:type="dcterms:W3CDTF">2007-11-27T23:54:21Z</dcterms:created>
  <dcterms:modified xsi:type="dcterms:W3CDTF">2013-09-04T13:14:32Z</dcterms:modified>
</cp:coreProperties>
</file>