
<file path=[Content_Types].xml><?xml version="1.0" encoding="utf-8"?>
<Types xmlns="http://schemas.openxmlformats.org/package/2006/content-types">
  <Default Extension="jpeg" ContentType="image/jpeg"/>
  <Default Extension="emf" ContentType="image/x-emf"/>
  <Default Extension="xls" ContentType="application/vnd.ms-excel"/>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p:sldMasterIdLst>
    <p:sldMasterId id="2147483648" r:id="rId2"/>
  </p:sldMasterIdLst>
  <p:notesMasterIdLst>
    <p:notesMasterId r:id="rId43"/>
  </p:notesMasterIdLst>
  <p:handoutMasterIdLst>
    <p:handoutMasterId r:id="rId44"/>
  </p:handoutMasterIdLst>
  <p:sldIdLst>
    <p:sldId id="256" r:id="rId3"/>
    <p:sldId id="270" r:id="rId4"/>
    <p:sldId id="315" r:id="rId5"/>
    <p:sldId id="336" r:id="rId6"/>
    <p:sldId id="402" r:id="rId7"/>
    <p:sldId id="406" r:id="rId8"/>
    <p:sldId id="405" r:id="rId9"/>
    <p:sldId id="418" r:id="rId10"/>
    <p:sldId id="426" r:id="rId11"/>
    <p:sldId id="424" r:id="rId12"/>
    <p:sldId id="425" r:id="rId13"/>
    <p:sldId id="422" r:id="rId14"/>
    <p:sldId id="419" r:id="rId15"/>
    <p:sldId id="428" r:id="rId16"/>
    <p:sldId id="427" r:id="rId17"/>
    <p:sldId id="429" r:id="rId18"/>
    <p:sldId id="430" r:id="rId19"/>
    <p:sldId id="431" r:id="rId20"/>
    <p:sldId id="432" r:id="rId21"/>
    <p:sldId id="433" r:id="rId22"/>
    <p:sldId id="434" r:id="rId23"/>
    <p:sldId id="435" r:id="rId24"/>
    <p:sldId id="420" r:id="rId25"/>
    <p:sldId id="360" r:id="rId26"/>
    <p:sldId id="407" r:id="rId27"/>
    <p:sldId id="361" r:id="rId28"/>
    <p:sldId id="362" r:id="rId29"/>
    <p:sldId id="337" r:id="rId30"/>
    <p:sldId id="363" r:id="rId31"/>
    <p:sldId id="408" r:id="rId32"/>
    <p:sldId id="410" r:id="rId33"/>
    <p:sldId id="409" r:id="rId34"/>
    <p:sldId id="411" r:id="rId35"/>
    <p:sldId id="412" r:id="rId36"/>
    <p:sldId id="413" r:id="rId37"/>
    <p:sldId id="414" r:id="rId38"/>
    <p:sldId id="416" r:id="rId39"/>
    <p:sldId id="415" r:id="rId40"/>
    <p:sldId id="417" r:id="rId41"/>
    <p:sldId id="380"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1E73"/>
    <a:srgbClr val="829DCB"/>
    <a:srgbClr val="BFD0FF"/>
    <a:srgbClr val="A4C4FF"/>
    <a:srgbClr val="2CFFF1"/>
    <a:srgbClr val="5F0866"/>
    <a:srgbClr val="76179D"/>
    <a:srgbClr val="B35EB8"/>
    <a:srgbClr val="7E4281"/>
    <a:srgbClr val="52156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294" autoAdjust="0"/>
    <p:restoredTop sz="87692" autoAdjust="0"/>
  </p:normalViewPr>
  <p:slideViewPr>
    <p:cSldViewPr snapToGrid="0" showGuides="1">
      <p:cViewPr varScale="1">
        <p:scale>
          <a:sx n="65" d="100"/>
          <a:sy n="65" d="100"/>
        </p:scale>
        <p:origin x="720" y="72"/>
      </p:cViewPr>
      <p:guideLst>
        <p:guide orient="horz" pos="2160"/>
        <p:guide pos="3840"/>
      </p:guideLst>
    </p:cSldViewPr>
  </p:slideViewPr>
  <p:notesTextViewPr>
    <p:cViewPr>
      <p:scale>
        <a:sx n="1" d="1"/>
        <a:sy n="1" d="1"/>
      </p:scale>
      <p:origin x="0" y="0"/>
    </p:cViewPr>
  </p:notesTextViewPr>
  <p:sorterViewPr>
    <p:cViewPr>
      <p:scale>
        <a:sx n="200" d="100"/>
        <a:sy n="200" d="100"/>
      </p:scale>
      <p:origin x="0" y="29336"/>
    </p:cViewPr>
  </p:sorterViewPr>
  <p:notesViewPr>
    <p:cSldViewPr snapToGrid="0" showGuides="1">
      <p:cViewPr>
        <p:scale>
          <a:sx n="100" d="100"/>
          <a:sy n="100" d="100"/>
        </p:scale>
        <p:origin x="-2832" y="69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commentAuthors" Target="commentAuthor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48" Type="http://schemas.openxmlformats.org/officeDocument/2006/relationships/theme" Target="theme/theme1.xml"/><Relationship Id="rId8" Type="http://schemas.openxmlformats.org/officeDocument/2006/relationships/slide" Target="slides/slide6.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3CEAAF3-9831-450B-8D59-2C09DB96C8FC}" type="datetimeFigureOut">
              <a:rPr lang="en-US"/>
              <a:pPr/>
              <a:t>9/24/2015</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6834459-7356-44BF-850D-8B30C4FB3B6B}" type="slidenum">
              <a:rPr/>
              <a:pPr/>
              <a:t>‹#›</a:t>
            </a:fld>
            <a:endParaRPr/>
          </a:p>
        </p:txBody>
      </p:sp>
    </p:spTree>
    <p:extLst>
      <p:ext uri="{BB962C8B-B14F-4D97-AF65-F5344CB8AC3E}">
        <p14:creationId xmlns:p14="http://schemas.microsoft.com/office/powerpoint/2010/main" val="246901652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50CD79-FC16-4410-AB61-17F26E6D3BC8}" type="datetimeFigureOut">
              <a:rPr lang="en-US"/>
              <a:pPr/>
              <a:t>9/24/2015</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dirty="0"/>
              <a:t>Click to edit Master text styles</a:t>
            </a:r>
          </a:p>
          <a:p>
            <a:pPr lvl="1"/>
            <a:r>
              <a:rPr dirty="0"/>
              <a:t>Second level</a:t>
            </a:r>
          </a:p>
          <a:p>
            <a:pPr lvl="2"/>
            <a:r>
              <a:rPr dirty="0"/>
              <a:t>Third level</a:t>
            </a:r>
          </a:p>
          <a:p>
            <a:pPr lvl="3"/>
            <a:r>
              <a:rPr dirty="0"/>
              <a:t>Fourth level</a:t>
            </a:r>
          </a:p>
          <a:p>
            <a:pPr lvl="4"/>
            <a:r>
              <a:rPr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3C37BE-C303-496D-B5CD-85F2937540FC}" type="slidenum">
              <a:rPr/>
              <a:pPr/>
              <a:t>‹#›</a:t>
            </a:fld>
            <a:endParaRPr/>
          </a:p>
        </p:txBody>
      </p:sp>
    </p:spTree>
    <p:extLst>
      <p:ext uri="{BB962C8B-B14F-4D97-AF65-F5344CB8AC3E}">
        <p14:creationId xmlns:p14="http://schemas.microsoft.com/office/powerpoint/2010/main" val="335084220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2400" kern="1200">
        <a:solidFill>
          <a:schemeClr val="tx1"/>
        </a:solidFill>
        <a:latin typeface="+mn-lt"/>
        <a:ea typeface="+mn-ea"/>
        <a:cs typeface="+mn-cs"/>
      </a:defRPr>
    </a:lvl1pPr>
    <a:lvl2pPr marL="457200" algn="l" defTabSz="914400" rtl="0" eaLnBrk="1" latinLnBrk="0" hangingPunct="1">
      <a:defRPr sz="2400" kern="1200">
        <a:solidFill>
          <a:schemeClr val="tx1"/>
        </a:solidFill>
        <a:latin typeface="+mn-lt"/>
        <a:ea typeface="+mn-ea"/>
        <a:cs typeface="+mn-cs"/>
      </a:defRPr>
    </a:lvl2pPr>
    <a:lvl3pPr marL="914400" algn="l" defTabSz="914400" rtl="0" eaLnBrk="1" latinLnBrk="0" hangingPunct="1">
      <a:defRPr sz="2400" kern="1200">
        <a:solidFill>
          <a:schemeClr val="tx1"/>
        </a:solidFill>
        <a:latin typeface="+mn-lt"/>
        <a:ea typeface="+mn-ea"/>
        <a:cs typeface="+mn-cs"/>
      </a:defRPr>
    </a:lvl3pPr>
    <a:lvl4pPr marL="1371600" algn="l" defTabSz="914400" rtl="0" eaLnBrk="1" latinLnBrk="0" hangingPunct="1">
      <a:defRPr sz="2400" kern="1200">
        <a:solidFill>
          <a:schemeClr val="tx1"/>
        </a:solidFill>
        <a:latin typeface="+mn-lt"/>
        <a:ea typeface="+mn-ea"/>
        <a:cs typeface="+mn-cs"/>
      </a:defRPr>
    </a:lvl4pPr>
    <a:lvl5pPr marL="1828800" algn="l" defTabSz="914400" rtl="0" eaLnBrk="1" latinLnBrk="0" hangingPunct="1">
      <a:defRPr sz="24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3" Type="http://schemas.openxmlformats.org/officeDocument/2006/relationships/hyperlink" Target="http://www.youtube.com/watch?v=ONqAaDszhoY" TargetMode="External"/><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1</a:t>
            </a:fld>
            <a:endParaRPr lang="en-US" dirty="0"/>
          </a:p>
        </p:txBody>
      </p:sp>
    </p:spTree>
    <p:extLst>
      <p:ext uri="{BB962C8B-B14F-4D97-AF65-F5344CB8AC3E}">
        <p14:creationId xmlns:p14="http://schemas.microsoft.com/office/powerpoint/2010/main" val="43466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2</a:t>
            </a:fld>
            <a:endParaRPr lang="en-US" dirty="0"/>
          </a:p>
        </p:txBody>
      </p:sp>
    </p:spTree>
    <p:extLst>
      <p:ext uri="{BB962C8B-B14F-4D97-AF65-F5344CB8AC3E}">
        <p14:creationId xmlns:p14="http://schemas.microsoft.com/office/powerpoint/2010/main" val="8273190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800" baseline="0" dirty="0" smtClean="0"/>
          </a:p>
          <a:p>
            <a:endParaRPr lang="en-US" sz="2800" baseline="0" dirty="0" smtClean="0"/>
          </a:p>
          <a:p>
            <a:endParaRPr lang="en-US" sz="2800" baseline="0" dirty="0" smtClean="0"/>
          </a:p>
          <a:p>
            <a:endParaRPr lang="en-US" sz="2800" baseline="0" dirty="0" smtClean="0"/>
          </a:p>
          <a:p>
            <a:endParaRPr lang="en-US" sz="2800" baseline="0" dirty="0" smtClean="0"/>
          </a:p>
          <a:p>
            <a:endParaRPr lang="en-US" sz="2800" baseline="0" dirty="0" smtClean="0"/>
          </a:p>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3</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2"/>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2"/>
                </a:solidFill>
                <a:effectLst/>
                <a:latin typeface="+mn-lt"/>
                <a:ea typeface="+mn-ea"/>
                <a:cs typeface="+mn-cs"/>
              </a:rPr>
              <a:t>Each could then have a steak with a baked potato or a burger with fries. </a:t>
            </a:r>
            <a:endParaRPr lang="en-US" sz="1200" dirty="0" smtClean="0">
              <a:solidFill>
                <a:schemeClr val="tx2"/>
              </a:solidFill>
            </a:endParaRPr>
          </a:p>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4</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5</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2"/>
                </a:solidFill>
                <a:effectLst/>
                <a:latin typeface="+mn-lt"/>
                <a:ea typeface="+mn-ea"/>
                <a:cs typeface="+mn-cs"/>
              </a:rPr>
              <a:t>Here the farmer faces a tradeoff between producing meat and producing potatoes. </a:t>
            </a:r>
            <a:endParaRPr lang="en-US" sz="1200" dirty="0" smtClean="0">
              <a:solidFill>
                <a:schemeClr val="tx2"/>
              </a:solidFill>
            </a:endParaRPr>
          </a:p>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6</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61000" cy="4314825"/>
          </a:xfrm>
        </p:spPr>
        <p:txBody>
          <a:bodyPr/>
          <a:lstStyle/>
          <a:p>
            <a:r>
              <a:rPr lang="en-US" sz="1200" b="1" kern="1200" dirty="0" smtClean="0">
                <a:solidFill>
                  <a:schemeClr val="tx2"/>
                </a:solidFill>
                <a:effectLst/>
                <a:latin typeface="+mn-lt"/>
                <a:ea typeface="+mn-ea"/>
                <a:cs typeface="+mn-cs"/>
              </a:rPr>
              <a:t>The Production Possibilities Frontier </a:t>
            </a:r>
          </a:p>
          <a:p>
            <a:endParaRPr lang="en-US" sz="1200" b="1" dirty="0" smtClean="0">
              <a:solidFill>
                <a:schemeClr val="tx2"/>
              </a:solidFill>
            </a:endParaRPr>
          </a:p>
          <a:p>
            <a:r>
              <a:rPr lang="en-US" sz="1100" kern="1200" dirty="0" smtClean="0">
                <a:solidFill>
                  <a:schemeClr val="tx2"/>
                </a:solidFill>
                <a:effectLst/>
                <a:latin typeface="+mn-lt"/>
                <a:ea typeface="+mn-ea"/>
                <a:cs typeface="+mn-cs"/>
              </a:rPr>
              <a:t>Panel (b) shows the combinations of meat and potatoes that the farmer can produce. Panel (c) shows the combinations of meat and potatoes that the rancher can produce. Both production possibilities frontiers are derived from panel (a) and the assumption that the farmer and rancher each work 8 hours a day. </a:t>
            </a:r>
          </a:p>
          <a:p>
            <a:endParaRPr lang="en-US" sz="1100" kern="1200" dirty="0" smtClean="0">
              <a:solidFill>
                <a:schemeClr val="tx2"/>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100" kern="1200" dirty="0" smtClean="0">
                <a:solidFill>
                  <a:schemeClr val="tx2"/>
                </a:solidFill>
                <a:effectLst/>
                <a:latin typeface="+mn-lt"/>
                <a:ea typeface="+mn-ea"/>
                <a:cs typeface="+mn-cs"/>
              </a:rPr>
              <a:t>The farmer’s technology for producing meat and potatoes (as summarized in panel (a) of Figure 3.1) allows him to switch between one good and the other at a constant rate. Whenever the farmer spends 1 hour less producing meat and 1 hour more producing potatoes, he reduces his output of meat by 1 kg and raises his output of potatoes by 4 kg—and this is true regardless of how much he is already producing. As a result, the production possibilities frontier is a straight line.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100" kern="1200" dirty="0" smtClean="0">
              <a:solidFill>
                <a:schemeClr val="tx2"/>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100" kern="1200" dirty="0" smtClean="0">
                <a:solidFill>
                  <a:schemeClr val="tx2"/>
                </a:solidFill>
                <a:effectLst/>
                <a:latin typeface="+mn-lt"/>
                <a:ea typeface="+mn-ea"/>
                <a:cs typeface="+mn-cs"/>
              </a:rPr>
              <a:t>If the farmer and rancher choose to be self-sufficient, rather than trade with each other, then each consumes exactly what he or she produces. In this case, the production possibilities frontier is also the consumption possibilities frontier. That is, without trade, Figure 3.1 shows the possible combinations of meat and potatoes that the farmer and rancher can each consume. These production possibilities frontiers are useful in showing the tradeoffs that the farmer and rancher face, but they do not tell us what the farmer and rancher will actually choose to do. </a:t>
            </a:r>
            <a:endParaRPr lang="en-US" sz="1100" dirty="0" smtClean="0">
              <a:solidFill>
                <a:schemeClr val="tx2"/>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100" dirty="0" smtClean="0">
              <a:solidFill>
                <a:schemeClr val="tx2"/>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100" kern="1200" dirty="0" smtClean="0">
                <a:solidFill>
                  <a:schemeClr val="tx2"/>
                </a:solidFill>
                <a:effectLst/>
                <a:latin typeface="+mn-lt"/>
                <a:ea typeface="+mn-ea"/>
                <a:cs typeface="+mn-cs"/>
              </a:rPr>
              <a:t>To determine their choices, we need to know the tastes of the farmer and the rancher. Let’s suppose they choose the combinations identified by points A and B in Figure 3.1: The farmer produces and consumes 16 kg of potatoes and 4 kg of meat, while the rancher produces and consumes 24 kg of potatoes and 12 kg of meat. </a:t>
            </a:r>
            <a:endParaRPr lang="en-US" sz="1100" dirty="0" smtClean="0">
              <a:solidFill>
                <a:schemeClr val="tx2"/>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dirty="0" smtClean="0">
              <a:solidFill>
                <a:schemeClr val="tx2"/>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dirty="0" smtClean="0">
              <a:solidFill>
                <a:schemeClr val="tx2"/>
              </a:solidFill>
            </a:endParaRPr>
          </a:p>
          <a:p>
            <a:endParaRPr lang="en-US" sz="1200" dirty="0" smtClean="0">
              <a:solidFill>
                <a:schemeClr val="tx2"/>
              </a:solidFill>
            </a:endParaRPr>
          </a:p>
          <a:p>
            <a:endParaRPr lang="en-US" sz="1200" dirty="0">
              <a:solidFill>
                <a:schemeClr val="tx2"/>
              </a:solidFill>
            </a:endParaRPr>
          </a:p>
        </p:txBody>
      </p:sp>
      <p:sp>
        <p:nvSpPr>
          <p:cNvPr id="4" name="Slide Number Placeholder 3"/>
          <p:cNvSpPr>
            <a:spLocks noGrp="1"/>
          </p:cNvSpPr>
          <p:nvPr>
            <p:ph type="sldNum" sz="quarter" idx="10"/>
          </p:nvPr>
        </p:nvSpPr>
        <p:spPr/>
        <p:txBody>
          <a:bodyPr/>
          <a:lstStyle/>
          <a:p>
            <a:fld id="{0A3C37BE-C303-496D-B5CD-85F2937540FC}" type="slidenum">
              <a:rPr lang="en-US" smtClean="0"/>
              <a:pPr/>
              <a:t>7</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8</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9</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10</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11</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12</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828675" y="4400550"/>
            <a:ext cx="5486400" cy="3600450"/>
          </a:xfrm>
        </p:spPr>
        <p:txBody>
          <a:bodyPr/>
          <a:lstStyle/>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13</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14</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15</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400" dirty="0" smtClean="0"/>
          </a:p>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16</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17</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18</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33425" y="4368800"/>
            <a:ext cx="5486400" cy="3600450"/>
          </a:xfrm>
        </p:spPr>
        <p:txBody>
          <a:bodyPr/>
          <a:lstStyle/>
          <a:p>
            <a:endParaRPr lang="en-US" sz="2400" dirty="0" smtClean="0"/>
          </a:p>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19</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20</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21</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22</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23</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73100" y="4400550"/>
            <a:ext cx="5854700" cy="4298950"/>
          </a:xfrm>
        </p:spPr>
        <p:txBody>
          <a:bodyPr/>
          <a:lstStyle/>
          <a:p>
            <a:r>
              <a:rPr lang="en-US" sz="1100" b="1" kern="1200" dirty="0" smtClean="0">
                <a:solidFill>
                  <a:schemeClr val="tx2"/>
                </a:solidFill>
                <a:effectLst/>
                <a:latin typeface="+mn-lt"/>
                <a:ea typeface="+mn-ea"/>
                <a:cs typeface="+mn-cs"/>
              </a:rPr>
              <a:t>Rancher: </a:t>
            </a:r>
            <a:r>
              <a:rPr lang="en-US" sz="1100" kern="1200" dirty="0" smtClean="0">
                <a:solidFill>
                  <a:schemeClr val="tx2"/>
                </a:solidFill>
                <a:effectLst/>
                <a:latin typeface="+mn-lt"/>
                <a:ea typeface="+mn-ea"/>
                <a:cs typeface="+mn-cs"/>
              </a:rPr>
              <a:t>Farmer, my friend, have I got a deal for you! I know how to improve life for both of us. I think you should stop producing meat altogether and devote all your time to growing potatoes. According to my calculations, if you work 8 hours a day growing potatoes, you’ll produce 32 kg of potatoes. If you give me 15 of those 32 kg, I’ll give you 5 kg of meat in return. In the end, you’ll get to eat 17 kg of potatoes and 5 kg of meat, instead of the 16 kg of potatoes and 4 kg of meat you now get. If you go along with my plan, you’ll have more of both foods. [To illustrate her point, the rancher shows the farmer panel (a) of Figure 3.2.] </a:t>
            </a:r>
          </a:p>
          <a:p>
            <a:r>
              <a:rPr lang="en-US" sz="1100" b="1" kern="1200" dirty="0" smtClean="0">
                <a:solidFill>
                  <a:schemeClr val="tx2"/>
                </a:solidFill>
                <a:effectLst/>
                <a:latin typeface="+mn-lt"/>
                <a:ea typeface="+mn-ea"/>
                <a:cs typeface="+mn-cs"/>
              </a:rPr>
              <a:t>Farmer: </a:t>
            </a:r>
            <a:r>
              <a:rPr lang="en-US" sz="1100" kern="1200" dirty="0" smtClean="0">
                <a:solidFill>
                  <a:schemeClr val="tx2"/>
                </a:solidFill>
                <a:effectLst/>
                <a:latin typeface="+mn-lt"/>
                <a:ea typeface="+mn-ea"/>
                <a:cs typeface="+mn-cs"/>
              </a:rPr>
              <a:t>(sounding skeptical) That seems like a good deal for me. But I don’t understand why you are offering it. If the deal is so good for me, it can’t be good for you too. </a:t>
            </a:r>
          </a:p>
          <a:p>
            <a:r>
              <a:rPr lang="en-US" sz="1100" b="1" kern="1200" dirty="0" smtClean="0">
                <a:solidFill>
                  <a:schemeClr val="tx2"/>
                </a:solidFill>
                <a:effectLst/>
                <a:latin typeface="+mn-lt"/>
                <a:ea typeface="+mn-ea"/>
                <a:cs typeface="+mn-cs"/>
              </a:rPr>
              <a:t>Rancher: </a:t>
            </a:r>
            <a:r>
              <a:rPr lang="en-US" sz="1100" kern="1200" dirty="0" smtClean="0">
                <a:solidFill>
                  <a:schemeClr val="tx2"/>
                </a:solidFill>
                <a:effectLst/>
                <a:latin typeface="+mn-lt"/>
                <a:ea typeface="+mn-ea"/>
                <a:cs typeface="+mn-cs"/>
              </a:rPr>
              <a:t>Oh, but it is! Suppose I spend 6 hours a day raising cattle and 2 hours growing potatoes. Then I can produce 18 kg of meat and 12 kg of potatoes. After I give you 5 kg of my meat in exchange for 15 kg of your potatoes, I’ll end up with 13 kg of meat and 27 kg of potatoes. So I’ll also consume more of both foods than I do now. [She points out panel (b) of Figure 3.2.] </a:t>
            </a:r>
            <a:endParaRPr lang="en-US" sz="1100" dirty="0" smtClean="0">
              <a:solidFill>
                <a:schemeClr val="tx2"/>
              </a:solidFill>
            </a:endParaRPr>
          </a:p>
          <a:p>
            <a:r>
              <a:rPr lang="en-US" sz="1100" b="1" kern="1200" dirty="0" smtClean="0">
                <a:solidFill>
                  <a:schemeClr val="tx2"/>
                </a:solidFill>
                <a:effectLst/>
                <a:latin typeface="+mn-lt"/>
                <a:ea typeface="+mn-ea"/>
                <a:cs typeface="+mn-cs"/>
              </a:rPr>
              <a:t>Farmer: </a:t>
            </a:r>
            <a:r>
              <a:rPr lang="en-US" sz="1100" kern="1200" dirty="0" smtClean="0">
                <a:solidFill>
                  <a:schemeClr val="tx2"/>
                </a:solidFill>
                <a:effectLst/>
                <a:latin typeface="+mn-lt"/>
                <a:ea typeface="+mn-ea"/>
                <a:cs typeface="+mn-cs"/>
              </a:rPr>
              <a:t>I don’t know. . . . This sounds too good to be true. </a:t>
            </a:r>
          </a:p>
          <a:p>
            <a:r>
              <a:rPr lang="en-US" sz="1100" b="1" kern="1200" dirty="0" smtClean="0">
                <a:solidFill>
                  <a:schemeClr val="tx2"/>
                </a:solidFill>
                <a:effectLst/>
                <a:latin typeface="+mn-lt"/>
                <a:ea typeface="+mn-ea"/>
                <a:cs typeface="+mn-cs"/>
              </a:rPr>
              <a:t>Rancher: </a:t>
            </a:r>
            <a:r>
              <a:rPr lang="en-US" sz="1100" kern="1200" dirty="0" smtClean="0">
                <a:solidFill>
                  <a:schemeClr val="tx2"/>
                </a:solidFill>
                <a:effectLst/>
                <a:latin typeface="+mn-lt"/>
                <a:ea typeface="+mn-ea"/>
                <a:cs typeface="+mn-cs"/>
              </a:rPr>
              <a:t>It’s really not as complicated as it seems at first. Here—I’ve summarized my proposal for you in a simple table. [The rancher indicates panel (c) of Figure 3.2.] </a:t>
            </a:r>
          </a:p>
          <a:p>
            <a:r>
              <a:rPr lang="en-US" sz="1100" b="1" kern="1200" dirty="0" smtClean="0">
                <a:solidFill>
                  <a:schemeClr val="tx2"/>
                </a:solidFill>
                <a:effectLst/>
                <a:latin typeface="+mn-lt"/>
                <a:ea typeface="+mn-ea"/>
                <a:cs typeface="+mn-cs"/>
              </a:rPr>
              <a:t>Farmer: </a:t>
            </a:r>
            <a:r>
              <a:rPr lang="en-US" sz="1100" kern="1200" dirty="0" smtClean="0">
                <a:solidFill>
                  <a:schemeClr val="tx2"/>
                </a:solidFill>
                <a:effectLst/>
                <a:latin typeface="+mn-lt"/>
                <a:ea typeface="+mn-ea"/>
                <a:cs typeface="+mn-cs"/>
              </a:rPr>
              <a:t>(after pausing to study panel [c]) These calculations seem correct, but I’m puzzled. How can this deal make us both better off? </a:t>
            </a:r>
          </a:p>
          <a:p>
            <a:r>
              <a:rPr lang="en-US" sz="1100" b="1" kern="1200" dirty="0" smtClean="0">
                <a:solidFill>
                  <a:schemeClr val="tx2"/>
                </a:solidFill>
                <a:effectLst/>
                <a:latin typeface="+mn-lt"/>
                <a:ea typeface="+mn-ea"/>
                <a:cs typeface="+mn-cs"/>
              </a:rPr>
              <a:t>Rancher: </a:t>
            </a:r>
            <a:r>
              <a:rPr lang="en-US" sz="1100" kern="1200" dirty="0" smtClean="0">
                <a:solidFill>
                  <a:schemeClr val="tx2"/>
                </a:solidFill>
                <a:effectLst/>
                <a:latin typeface="+mn-lt"/>
                <a:ea typeface="+mn-ea"/>
                <a:cs typeface="+mn-cs"/>
              </a:rPr>
              <a:t>We can both benefit because trade allows each of us to specialize in doing what we do best. You will spend more time growing potatoes and less time raising cattle. I will spend more time raising cattle and less time growing potatoes. As a result of specialization and trade, each of us can consume more meat and more potatoes without working any more hours. </a:t>
            </a:r>
            <a:endParaRPr lang="en-US" sz="1100" dirty="0" smtClean="0">
              <a:solidFill>
                <a:schemeClr val="tx2"/>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100" kern="1200" dirty="0" smtClean="0">
              <a:solidFill>
                <a:schemeClr val="tx2"/>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100" kern="1200" dirty="0" smtClean="0">
              <a:solidFill>
                <a:schemeClr val="tx2"/>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100" dirty="0" smtClean="0">
              <a:solidFill>
                <a:schemeClr val="tx2"/>
              </a:solidFill>
            </a:endParaRPr>
          </a:p>
          <a:p>
            <a:endParaRPr lang="en-US" sz="1100" dirty="0" smtClean="0">
              <a:solidFill>
                <a:schemeClr val="tx2"/>
              </a:solidFill>
            </a:endParaRPr>
          </a:p>
          <a:p>
            <a:endParaRPr lang="en-US" sz="1100" dirty="0" smtClean="0">
              <a:solidFill>
                <a:schemeClr val="tx2"/>
              </a:solidFill>
            </a:endParaRPr>
          </a:p>
          <a:p>
            <a:endParaRPr lang="en-US" sz="1100" dirty="0">
              <a:solidFill>
                <a:schemeClr val="tx2"/>
              </a:solidFill>
            </a:endParaRPr>
          </a:p>
        </p:txBody>
      </p:sp>
      <p:sp>
        <p:nvSpPr>
          <p:cNvPr id="4" name="Slide Number Placeholder 3"/>
          <p:cNvSpPr>
            <a:spLocks noGrp="1"/>
          </p:cNvSpPr>
          <p:nvPr>
            <p:ph type="sldNum" sz="quarter" idx="10"/>
          </p:nvPr>
        </p:nvSpPr>
        <p:spPr/>
        <p:txBody>
          <a:bodyPr/>
          <a:lstStyle/>
          <a:p>
            <a:fld id="{0A3C37BE-C303-496D-B5CD-85F2937540FC}" type="slidenum">
              <a:rPr lang="en-US" smtClean="0"/>
              <a:pPr/>
              <a:t>24</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25</a:t>
            </a:fld>
            <a:endParaRPr lang="en-US" dirty="0"/>
          </a:p>
        </p:txBody>
      </p:sp>
    </p:spTree>
    <p:extLst>
      <p:ext uri="{BB962C8B-B14F-4D97-AF65-F5344CB8AC3E}">
        <p14:creationId xmlns:p14="http://schemas.microsoft.com/office/powerpoint/2010/main" val="84310086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2"/>
                </a:solidFill>
                <a:effectLst/>
                <a:latin typeface="+mn-lt"/>
                <a:ea typeface="+mn-ea"/>
                <a:cs typeface="+mn-cs"/>
              </a:rPr>
              <a:t>As a first step in developing this principle, consider the following question: In our example, who can produce potatoes at lower cost—the farmer or the rancher?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2"/>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2"/>
                </a:solidFill>
                <a:effectLst/>
                <a:latin typeface="+mn-lt"/>
                <a:ea typeface="+mn-ea"/>
                <a:cs typeface="+mn-cs"/>
              </a:rPr>
              <a:t>There are two possible answers, and in these two answers lie the solution to our puzzle and the key to understanding the gains from trade. </a:t>
            </a:r>
            <a:endParaRPr lang="en-US" sz="1200" dirty="0" smtClean="0">
              <a:solidFill>
                <a:schemeClr val="tx2"/>
              </a:solidFill>
            </a:endParaRPr>
          </a:p>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26</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smtClean="0">
                <a:solidFill>
                  <a:schemeClr val="tx2"/>
                </a:solidFill>
                <a:effectLst/>
                <a:latin typeface="+mn-lt"/>
                <a:ea typeface="+mn-ea"/>
                <a:cs typeface="+mn-cs"/>
              </a:rPr>
              <a:t>How Trade Expands the Set of Consumption Opportunities </a:t>
            </a:r>
            <a:endParaRPr lang="en-US" sz="1200" b="1" dirty="0" smtClean="0">
              <a:solidFill>
                <a:schemeClr val="tx2"/>
              </a:solidFill>
            </a:endParaRPr>
          </a:p>
          <a:p>
            <a:endParaRPr lang="en-US" sz="1200" kern="1200" dirty="0" smtClean="0">
              <a:solidFill>
                <a:schemeClr val="tx2"/>
              </a:solidFill>
              <a:effectLst/>
              <a:latin typeface="+mn-lt"/>
              <a:ea typeface="+mn-ea"/>
              <a:cs typeface="+mn-cs"/>
            </a:endParaRPr>
          </a:p>
          <a:p>
            <a:r>
              <a:rPr lang="en-US" sz="1200" kern="1200" dirty="0" smtClean="0">
                <a:solidFill>
                  <a:schemeClr val="tx2"/>
                </a:solidFill>
                <a:effectLst/>
                <a:latin typeface="+mn-lt"/>
                <a:ea typeface="+mn-ea"/>
                <a:cs typeface="+mn-cs"/>
              </a:rPr>
              <a:t>The proposed trade between the farmer and the rancher offers each of them a combination of meat and potatoes that would be impossible in the absence of trade. In panel (a), the farmer gets to consume at point A* rather than point A. In panel (b), the rancher gets to consume at point B* rather than point B. Trade allows each to consume more meat and more potatoes. </a:t>
            </a:r>
            <a:endParaRPr lang="en-US" sz="1200" dirty="0" smtClean="0">
              <a:solidFill>
                <a:schemeClr val="tx2"/>
              </a:solidFill>
            </a:endParaRPr>
          </a:p>
          <a:p>
            <a:endParaRPr lang="en-US" sz="1200" dirty="0">
              <a:solidFill>
                <a:schemeClr val="tx2"/>
              </a:solidFill>
            </a:endParaRPr>
          </a:p>
        </p:txBody>
      </p:sp>
      <p:sp>
        <p:nvSpPr>
          <p:cNvPr id="4" name="Slide Number Placeholder 3"/>
          <p:cNvSpPr>
            <a:spLocks noGrp="1"/>
          </p:cNvSpPr>
          <p:nvPr>
            <p:ph type="sldNum" sz="quarter" idx="10"/>
          </p:nvPr>
        </p:nvSpPr>
        <p:spPr/>
        <p:txBody>
          <a:bodyPr/>
          <a:lstStyle/>
          <a:p>
            <a:fld id="{0A3C37BE-C303-496D-B5CD-85F2937540FC}" type="slidenum">
              <a:rPr lang="en-US" smtClean="0"/>
              <a:pPr/>
              <a:t>27</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28</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2"/>
                </a:solidFill>
                <a:effectLst/>
                <a:latin typeface="+mn-lt"/>
                <a:ea typeface="+mn-ea"/>
                <a:cs typeface="+mn-cs"/>
              </a:rPr>
              <a:t>One way to answer the question about the cost of producing potatoes is to compare the inputs required by the two producers.</a:t>
            </a:r>
            <a:r>
              <a:rPr lang="en-US" sz="1200" dirty="0" smtClean="0">
                <a:solidFill>
                  <a:schemeClr val="tx2"/>
                </a:solidFill>
              </a:rPr>
              <a:t> </a:t>
            </a:r>
            <a:r>
              <a:rPr lang="en-US" sz="1200" kern="1200" dirty="0" smtClean="0">
                <a:solidFill>
                  <a:schemeClr val="tx2"/>
                </a:solidFill>
                <a:effectLst/>
                <a:latin typeface="+mn-lt"/>
                <a:ea typeface="+mn-ea"/>
                <a:cs typeface="+mn-cs"/>
              </a:rPr>
              <a:t>Economists use the term </a:t>
            </a:r>
            <a:r>
              <a:rPr lang="en-US" sz="1200" i="1" kern="1200" dirty="0" smtClean="0">
                <a:solidFill>
                  <a:schemeClr val="tx2"/>
                </a:solidFill>
                <a:effectLst/>
                <a:latin typeface="+mn-lt"/>
                <a:ea typeface="+mn-ea"/>
                <a:cs typeface="+mn-cs"/>
              </a:rPr>
              <a:t>absolute advantage </a:t>
            </a:r>
            <a:r>
              <a:rPr lang="en-US" sz="1200" kern="1200" dirty="0" smtClean="0">
                <a:solidFill>
                  <a:schemeClr val="tx2"/>
                </a:solidFill>
                <a:effectLst/>
                <a:latin typeface="+mn-lt"/>
                <a:ea typeface="+mn-ea"/>
                <a:cs typeface="+mn-cs"/>
              </a:rPr>
              <a:t>when comparing the productivity of one person, firm, or nation to that of another. </a:t>
            </a:r>
            <a:r>
              <a:rPr lang="en-US" sz="1200" dirty="0" smtClean="0">
                <a:solidFill>
                  <a:schemeClr val="tx2"/>
                </a:solidFill>
              </a:rPr>
              <a:t> </a:t>
            </a:r>
            <a:r>
              <a:rPr lang="en-US" sz="1200" kern="1200" dirty="0" smtClean="0">
                <a:solidFill>
                  <a:schemeClr val="tx2"/>
                </a:solidFill>
                <a:effectLst/>
                <a:latin typeface="+mn-lt"/>
                <a:ea typeface="+mn-ea"/>
                <a:cs typeface="+mn-cs"/>
              </a:rPr>
              <a:t>The producer that requires a smaller quantity of inputs to produce a good is said to have an absolute advantage in producing that good. </a:t>
            </a:r>
            <a:endParaRPr lang="en-US" sz="1200" dirty="0" smtClean="0">
              <a:solidFill>
                <a:schemeClr val="tx2"/>
              </a:solidFill>
            </a:endParaRPr>
          </a:p>
          <a:p>
            <a:endParaRPr lang="en-US" sz="1200" dirty="0">
              <a:solidFill>
                <a:schemeClr val="tx2"/>
              </a:solidFill>
            </a:endParaRPr>
          </a:p>
        </p:txBody>
      </p:sp>
      <p:sp>
        <p:nvSpPr>
          <p:cNvPr id="4" name="Slide Number Placeholder 3"/>
          <p:cNvSpPr>
            <a:spLocks noGrp="1"/>
          </p:cNvSpPr>
          <p:nvPr>
            <p:ph type="sldNum" sz="quarter" idx="10"/>
          </p:nvPr>
        </p:nvSpPr>
        <p:spPr/>
        <p:txBody>
          <a:bodyPr/>
          <a:lstStyle/>
          <a:p>
            <a:fld id="{0A3C37BE-C303-496D-B5CD-85F2937540FC}" type="slidenum">
              <a:rPr lang="en-US" smtClean="0"/>
              <a:pPr/>
              <a:t>29</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kern="1200" dirty="0" smtClean="0">
                <a:solidFill>
                  <a:schemeClr val="tx2"/>
                </a:solidFill>
                <a:effectLst/>
                <a:latin typeface="+mn-lt"/>
                <a:ea typeface="+mn-ea"/>
                <a:cs typeface="+mn-cs"/>
              </a:rPr>
              <a:t>In our example, we assumed that the farmer and the rancher each spend 8 hours a day working. Time spent producing potatoes, therefore, takes away from time available for producing meat. As the rancher and farmer reallocate time between producing the two goods, they move along their production possibility frontiers; they give up units of one good to produce units of the other. The opportunity cost measures the tradeoff between the two goods that each producer faces.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100" kern="1200" dirty="0" smtClean="0">
              <a:solidFill>
                <a:schemeClr val="tx2"/>
              </a:solidFill>
              <a:effectLst/>
              <a:latin typeface="+mn-lt"/>
              <a:ea typeface="+mn-ea"/>
              <a:cs typeface="+mn-cs"/>
            </a:endParaRPr>
          </a:p>
          <a:p>
            <a:r>
              <a:rPr lang="en-US" sz="1100" kern="1200" dirty="0" smtClean="0">
                <a:solidFill>
                  <a:schemeClr val="tx2"/>
                </a:solidFill>
                <a:effectLst/>
                <a:latin typeface="+mn-lt"/>
                <a:ea typeface="+mn-ea"/>
                <a:cs typeface="+mn-cs"/>
              </a:rPr>
              <a:t>Let’s first consider the rancher’s opportunity cost. According to the table in panel (a) of Figure 3.1, producing 1 kg of potatoes takes her 10 minutes of work. </a:t>
            </a:r>
            <a:r>
              <a:rPr lang="en-US" sz="1100" dirty="0" smtClean="0">
                <a:solidFill>
                  <a:schemeClr val="tx2"/>
                </a:solidFill>
              </a:rPr>
              <a:t> </a:t>
            </a:r>
            <a:r>
              <a:rPr lang="en-US" sz="1100" kern="1200" dirty="0" smtClean="0">
                <a:solidFill>
                  <a:schemeClr val="tx2"/>
                </a:solidFill>
                <a:effectLst/>
                <a:latin typeface="+mn-lt"/>
                <a:ea typeface="+mn-ea"/>
                <a:cs typeface="+mn-cs"/>
              </a:rPr>
              <a:t>When the rancher spends that 10 minutes producing potatoes, she spends 10 minutes less producing meat.</a:t>
            </a:r>
            <a:r>
              <a:rPr lang="en-US" sz="1100" dirty="0" smtClean="0">
                <a:solidFill>
                  <a:schemeClr val="tx2"/>
                </a:solidFill>
              </a:rPr>
              <a:t> </a:t>
            </a:r>
            <a:r>
              <a:rPr lang="en-US" sz="1100" kern="1200" dirty="0" smtClean="0">
                <a:solidFill>
                  <a:schemeClr val="tx2"/>
                </a:solidFill>
                <a:effectLst/>
                <a:latin typeface="+mn-lt"/>
                <a:ea typeface="+mn-ea"/>
                <a:cs typeface="+mn-cs"/>
              </a:rPr>
              <a:t>Because the rancher needs 20 minutes to produce 1 kg of meat, 10 minutes of work would yield 0.5 kg of meat. Hence, the rancher’s opportunity cost of producing 1 kg of potatoes is 0.5 kg of meat. </a:t>
            </a:r>
          </a:p>
          <a:p>
            <a:endParaRPr lang="en-US" sz="1100" dirty="0" smtClean="0">
              <a:solidFill>
                <a:schemeClr val="tx2"/>
              </a:solidFill>
            </a:endParaRPr>
          </a:p>
          <a:p>
            <a:r>
              <a:rPr lang="en-US" sz="1100" kern="1200" dirty="0" smtClean="0">
                <a:solidFill>
                  <a:schemeClr val="tx2"/>
                </a:solidFill>
                <a:effectLst/>
                <a:latin typeface="+mn-lt"/>
                <a:ea typeface="+mn-ea"/>
                <a:cs typeface="+mn-cs"/>
              </a:rPr>
              <a:t>Now consider the farmer’s opportunity cost. Producing 1 kg of potatoes takes him 15 minutes. Because he needs 60 minutes to produce 1 kg of meat, 15 minutes of work would yield 0.25 kg of meat. Hence, the farmer’s opportunity cost of 1 kg of potatoes is 0.25 kg of meat. </a:t>
            </a:r>
            <a:endParaRPr lang="en-US" sz="1100" dirty="0" smtClean="0">
              <a:solidFill>
                <a:schemeClr val="tx2"/>
              </a:solidFill>
            </a:endParaRPr>
          </a:p>
          <a:p>
            <a:endParaRPr lang="en-US" sz="1100" kern="1200" dirty="0" smtClean="0">
              <a:solidFill>
                <a:schemeClr val="tx2"/>
              </a:solidFill>
              <a:effectLst/>
              <a:latin typeface="+mn-lt"/>
              <a:ea typeface="+mn-ea"/>
              <a:cs typeface="+mn-cs"/>
            </a:endParaRPr>
          </a:p>
          <a:p>
            <a:r>
              <a:rPr lang="en-US" sz="1100" kern="1200" dirty="0" smtClean="0">
                <a:solidFill>
                  <a:schemeClr val="tx2"/>
                </a:solidFill>
                <a:effectLst/>
                <a:latin typeface="+mn-lt"/>
                <a:ea typeface="+mn-ea"/>
                <a:cs typeface="+mn-cs"/>
              </a:rPr>
              <a:t>Table 3.1 shows the opportunity costs of meat and potatoes for the two producers. Notice that the opportunity cost of meat is the inverse of the opportunity cost of potatoes. Because 1 kg of potatoes costs the rancher 0.5 kg of meat, 1 kg of meat costs the rancher 2 kg of potatoes. Similarly, because 1 kg of potatoes costs the farmer 0.25 kg of meat, 1 kg of meat costs the farmer 4 kg of potatoes. </a:t>
            </a:r>
            <a:endParaRPr lang="en-US" sz="1100" dirty="0" smtClean="0">
              <a:solidFill>
                <a:schemeClr val="tx2"/>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dirty="0" smtClean="0">
              <a:solidFill>
                <a:schemeClr val="tx2"/>
              </a:solidFill>
            </a:endParaRPr>
          </a:p>
          <a:p>
            <a:endParaRPr lang="en-US" sz="1200" dirty="0">
              <a:solidFill>
                <a:schemeClr val="tx2"/>
              </a:solidFill>
            </a:endParaRPr>
          </a:p>
        </p:txBody>
      </p:sp>
      <p:sp>
        <p:nvSpPr>
          <p:cNvPr id="4" name="Slide Number Placeholder 3"/>
          <p:cNvSpPr>
            <a:spLocks noGrp="1"/>
          </p:cNvSpPr>
          <p:nvPr>
            <p:ph type="sldNum" sz="quarter" idx="10"/>
          </p:nvPr>
        </p:nvSpPr>
        <p:spPr/>
        <p:txBody>
          <a:bodyPr/>
          <a:lstStyle/>
          <a:p>
            <a:fld id="{0A3C37BE-C303-496D-B5CD-85F2937540FC}" type="slidenum">
              <a:rPr lang="en-US" smtClean="0"/>
              <a:pPr/>
              <a:t>30</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31</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2"/>
                </a:solidFill>
                <a:effectLst/>
                <a:latin typeface="+mn-lt"/>
                <a:ea typeface="+mn-ea"/>
                <a:cs typeface="+mn-cs"/>
              </a:rPr>
              <a:t>Economists use the term </a:t>
            </a:r>
            <a:r>
              <a:rPr lang="en-US" sz="1200" i="1" kern="1200" dirty="0" smtClean="0">
                <a:solidFill>
                  <a:schemeClr val="tx2"/>
                </a:solidFill>
                <a:effectLst/>
                <a:latin typeface="+mn-lt"/>
                <a:ea typeface="+mn-ea"/>
                <a:cs typeface="+mn-cs"/>
              </a:rPr>
              <a:t>comparative advantage </a:t>
            </a:r>
            <a:r>
              <a:rPr lang="en-US" sz="1200" kern="1200" dirty="0" smtClean="0">
                <a:solidFill>
                  <a:schemeClr val="tx2"/>
                </a:solidFill>
                <a:effectLst/>
                <a:latin typeface="+mn-lt"/>
                <a:ea typeface="+mn-ea"/>
                <a:cs typeface="+mn-cs"/>
              </a:rPr>
              <a:t>when describing the opportunity cost of two producers.</a:t>
            </a:r>
            <a:r>
              <a:rPr lang="en-US" sz="1200" dirty="0" smtClean="0">
                <a:solidFill>
                  <a:schemeClr val="tx2"/>
                </a:solidFill>
              </a:rPr>
              <a:t> </a:t>
            </a:r>
            <a:r>
              <a:rPr lang="en-US" sz="1200" kern="1200" dirty="0" smtClean="0">
                <a:solidFill>
                  <a:schemeClr val="tx2"/>
                </a:solidFill>
                <a:effectLst/>
                <a:latin typeface="+mn-lt"/>
                <a:ea typeface="+mn-ea"/>
                <a:cs typeface="+mn-cs"/>
              </a:rPr>
              <a:t>The producer who gives up less of other goods to produce good X has the smaller opportunity cost of producing good X and is said to have a comparative advantage in producing it. In our example, the farmer has a lower opportunity cost of producing potatoes than does the rancher: A kilogram of potatoes costs the farmer only 0.25 kg of meat, while it costs the rancher 0.50 kg of meat. </a:t>
            </a:r>
          </a:p>
          <a:p>
            <a:endParaRPr lang="en-US" sz="1200" kern="1200" dirty="0" smtClean="0">
              <a:solidFill>
                <a:schemeClr val="tx2"/>
              </a:solidFill>
              <a:effectLst/>
              <a:latin typeface="+mn-lt"/>
              <a:ea typeface="+mn-ea"/>
              <a:cs typeface="+mn-cs"/>
            </a:endParaRPr>
          </a:p>
          <a:p>
            <a:r>
              <a:rPr lang="en-US" sz="1200" kern="1200" dirty="0" smtClean="0">
                <a:solidFill>
                  <a:schemeClr val="tx2"/>
                </a:solidFill>
                <a:effectLst/>
                <a:latin typeface="+mn-lt"/>
                <a:ea typeface="+mn-ea"/>
                <a:cs typeface="+mn-cs"/>
              </a:rPr>
              <a:t>Conversely, the rancher has a lower opportunity cost of producing meat than does the farmer: A kilogram of meat costs the rancher 2 kg of potatoes, while it costs the farmer 4 kg of potatoes. </a:t>
            </a:r>
          </a:p>
          <a:p>
            <a:endParaRPr lang="en-US" sz="1200" kern="1200" dirty="0" smtClean="0">
              <a:solidFill>
                <a:schemeClr val="tx2"/>
              </a:solidFill>
              <a:effectLst/>
              <a:latin typeface="+mn-lt"/>
              <a:ea typeface="+mn-ea"/>
              <a:cs typeface="+mn-cs"/>
            </a:endParaRPr>
          </a:p>
          <a:p>
            <a:r>
              <a:rPr lang="en-US" sz="1200" kern="1200" dirty="0" smtClean="0">
                <a:solidFill>
                  <a:schemeClr val="tx2"/>
                </a:solidFill>
                <a:effectLst/>
                <a:latin typeface="+mn-lt"/>
                <a:ea typeface="+mn-ea"/>
                <a:cs typeface="+mn-cs"/>
              </a:rPr>
              <a:t>Thus, the farmer has a comparative advantage in growing potatoes, and the rancher has a comparative advantage in producing meat. </a:t>
            </a:r>
            <a:r>
              <a:rPr lang="en-US" sz="1200" dirty="0" smtClean="0">
                <a:solidFill>
                  <a:schemeClr val="tx2"/>
                </a:solidFill>
              </a:rPr>
              <a:t> </a:t>
            </a:r>
            <a:r>
              <a:rPr lang="en-US" sz="1200" kern="1200" dirty="0" smtClean="0">
                <a:solidFill>
                  <a:schemeClr val="tx2"/>
                </a:solidFill>
                <a:effectLst/>
                <a:latin typeface="+mn-lt"/>
                <a:ea typeface="+mn-ea"/>
                <a:cs typeface="+mn-cs"/>
              </a:rPr>
              <a:t>Although it is possible for one person to have an absolute advantage in both goods (as the rancher does in our example), it is impossible for one person to have a comparative advantage in both goods. </a:t>
            </a:r>
            <a:endParaRPr lang="en-US" sz="1200" dirty="0" smtClean="0">
              <a:solidFill>
                <a:schemeClr val="tx2"/>
              </a:solidFill>
            </a:endParaRPr>
          </a:p>
          <a:p>
            <a:endParaRPr lang="en-US" sz="1200" dirty="0" smtClean="0">
              <a:solidFill>
                <a:schemeClr val="tx2"/>
              </a:solidFill>
            </a:endParaRPr>
          </a:p>
          <a:p>
            <a:endParaRPr lang="en-US" sz="1200" dirty="0">
              <a:solidFill>
                <a:schemeClr val="tx2"/>
              </a:solidFill>
            </a:endParaRPr>
          </a:p>
        </p:txBody>
      </p:sp>
      <p:sp>
        <p:nvSpPr>
          <p:cNvPr id="4" name="Slide Number Placeholder 3"/>
          <p:cNvSpPr>
            <a:spLocks noGrp="1"/>
          </p:cNvSpPr>
          <p:nvPr>
            <p:ph type="sldNum" sz="quarter" idx="10"/>
          </p:nvPr>
        </p:nvSpPr>
        <p:spPr/>
        <p:txBody>
          <a:bodyPr/>
          <a:lstStyle/>
          <a:p>
            <a:fld id="{0A3C37BE-C303-496D-B5CD-85F2937540FC}" type="slidenum">
              <a:rPr lang="en-US" smtClean="0"/>
              <a:pPr/>
              <a:t>32</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35000" y="4552950"/>
            <a:ext cx="5486400" cy="3600450"/>
          </a:xfrm>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2"/>
                </a:solidFill>
                <a:effectLst/>
                <a:latin typeface="+mn-lt"/>
                <a:ea typeface="+mn-ea"/>
                <a:cs typeface="+mn-cs"/>
              </a:rPr>
              <a:t>In our example, the farmer spends more time growing potatoes, and the rancher spends more time producing meat. As a result, the total production of potatoes rises from 40 to 44 kg, and the total production of meat rises from 16 to 18 kg. The farmer and the rancher share the benefits of this increased production. </a:t>
            </a:r>
            <a:endParaRPr lang="en-US" sz="1200" dirty="0" smtClean="0">
              <a:solidFill>
                <a:schemeClr val="tx2"/>
              </a:solidFill>
            </a:endParaRPr>
          </a:p>
          <a:p>
            <a:endParaRPr lang="en-US" sz="1200" dirty="0" smtClean="0">
              <a:solidFill>
                <a:schemeClr val="tx2"/>
              </a:solidFill>
            </a:endParaRPr>
          </a:p>
          <a:p>
            <a:r>
              <a:rPr lang="en-US" sz="1200" kern="1200" dirty="0" smtClean="0">
                <a:solidFill>
                  <a:schemeClr val="tx2"/>
                </a:solidFill>
                <a:effectLst/>
                <a:latin typeface="+mn-lt"/>
                <a:ea typeface="+mn-ea"/>
                <a:cs typeface="+mn-cs"/>
              </a:rPr>
              <a:t>Consider the proposed deal from the viewpoint of the farmer. The farmer gets 5 kg of meat in exchange for 15 kg of potatoes.</a:t>
            </a:r>
            <a:r>
              <a:rPr lang="en-US" sz="1200" dirty="0" smtClean="0">
                <a:solidFill>
                  <a:schemeClr val="tx2"/>
                </a:solidFill>
              </a:rPr>
              <a:t> </a:t>
            </a:r>
            <a:r>
              <a:rPr lang="en-US" sz="1200" kern="1200" dirty="0" smtClean="0">
                <a:solidFill>
                  <a:schemeClr val="tx2"/>
                </a:solidFill>
                <a:effectLst/>
                <a:latin typeface="+mn-lt"/>
                <a:ea typeface="+mn-ea"/>
                <a:cs typeface="+mn-cs"/>
              </a:rPr>
              <a:t>In other words, the farmer buys each kilogram of meat for a price of 3 kg of potatoes.</a:t>
            </a:r>
            <a:r>
              <a:rPr lang="en-US" sz="1200" dirty="0" smtClean="0">
                <a:solidFill>
                  <a:schemeClr val="tx2"/>
                </a:solidFill>
              </a:rPr>
              <a:t> </a:t>
            </a:r>
            <a:r>
              <a:rPr lang="en-US" sz="1200" kern="1200" dirty="0" smtClean="0">
                <a:solidFill>
                  <a:schemeClr val="tx2"/>
                </a:solidFill>
                <a:effectLst/>
                <a:latin typeface="+mn-lt"/>
                <a:ea typeface="+mn-ea"/>
                <a:cs typeface="+mn-cs"/>
              </a:rPr>
              <a:t>This price of meat is lower than his opportunity cost for 1 kg of meat, which is 4 kg of potatoes.</a:t>
            </a:r>
            <a:r>
              <a:rPr lang="en-US" sz="1200" dirty="0" smtClean="0">
                <a:solidFill>
                  <a:schemeClr val="tx2"/>
                </a:solidFill>
              </a:rPr>
              <a:t> </a:t>
            </a:r>
            <a:r>
              <a:rPr lang="en-US" sz="1200" kern="1200" dirty="0" smtClean="0">
                <a:solidFill>
                  <a:schemeClr val="tx2"/>
                </a:solidFill>
                <a:effectLst/>
                <a:latin typeface="+mn-lt"/>
                <a:ea typeface="+mn-ea"/>
                <a:cs typeface="+mn-cs"/>
              </a:rPr>
              <a:t>Thus, the farmer benefits from the deal because he gets to buy meat at a good price. </a:t>
            </a:r>
            <a:endParaRPr lang="en-US" sz="1200" dirty="0" smtClean="0">
              <a:solidFill>
                <a:schemeClr val="tx2"/>
              </a:solidFill>
            </a:endParaRPr>
          </a:p>
          <a:p>
            <a:endParaRPr lang="en-US" sz="1200" kern="1200" dirty="0" smtClean="0">
              <a:solidFill>
                <a:schemeClr val="tx2"/>
              </a:solidFill>
              <a:effectLst/>
              <a:latin typeface="+mn-lt"/>
              <a:ea typeface="+mn-ea"/>
              <a:cs typeface="+mn-cs"/>
            </a:endParaRPr>
          </a:p>
          <a:p>
            <a:r>
              <a:rPr lang="en-US" sz="1200" kern="1200" dirty="0" smtClean="0">
                <a:solidFill>
                  <a:schemeClr val="tx2"/>
                </a:solidFill>
                <a:effectLst/>
                <a:latin typeface="+mn-lt"/>
                <a:ea typeface="+mn-ea"/>
                <a:cs typeface="+mn-cs"/>
              </a:rPr>
              <a:t>Now consider the deal from the rancher’s viewpoint.</a:t>
            </a:r>
            <a:r>
              <a:rPr lang="en-US" sz="1200" dirty="0" smtClean="0">
                <a:solidFill>
                  <a:schemeClr val="tx2"/>
                </a:solidFill>
              </a:rPr>
              <a:t> </a:t>
            </a:r>
            <a:r>
              <a:rPr lang="en-US" sz="1200" kern="1200" dirty="0" smtClean="0">
                <a:solidFill>
                  <a:schemeClr val="tx2"/>
                </a:solidFill>
                <a:effectLst/>
                <a:latin typeface="+mn-lt"/>
                <a:ea typeface="+mn-ea"/>
                <a:cs typeface="+mn-cs"/>
              </a:rPr>
              <a:t>The rancher buys 15 kg of potatoes for a price of 5 kg of meat. That is, the price of potatoes is one-third of a kilogram of meat.</a:t>
            </a:r>
            <a:r>
              <a:rPr lang="en-US" sz="1200" dirty="0" smtClean="0">
                <a:solidFill>
                  <a:schemeClr val="tx2"/>
                </a:solidFill>
              </a:rPr>
              <a:t> </a:t>
            </a:r>
            <a:r>
              <a:rPr lang="en-US" sz="1200" kern="1200" dirty="0" smtClean="0">
                <a:solidFill>
                  <a:schemeClr val="tx2"/>
                </a:solidFill>
                <a:effectLst/>
                <a:latin typeface="+mn-lt"/>
                <a:ea typeface="+mn-ea"/>
                <a:cs typeface="+mn-cs"/>
              </a:rPr>
              <a:t>This price of potatoes is lower than her opportunity cost of 1 kg of potatoes, which is 0.5 kg of meat.</a:t>
            </a:r>
            <a:r>
              <a:rPr lang="en-US" sz="1200" dirty="0" smtClean="0">
                <a:solidFill>
                  <a:schemeClr val="tx2"/>
                </a:solidFill>
              </a:rPr>
              <a:t> </a:t>
            </a:r>
            <a:r>
              <a:rPr lang="en-US" sz="1200" kern="1200" dirty="0" smtClean="0">
                <a:solidFill>
                  <a:schemeClr val="tx2"/>
                </a:solidFill>
                <a:effectLst/>
                <a:latin typeface="+mn-lt"/>
                <a:ea typeface="+mn-ea"/>
                <a:cs typeface="+mn-cs"/>
              </a:rPr>
              <a:t>The rancher benefits because she can buy potatoes at a good price. </a:t>
            </a:r>
            <a:endParaRPr lang="en-US" sz="1200" dirty="0" smtClean="0">
              <a:solidFill>
                <a:schemeClr val="tx2"/>
              </a:solidFill>
            </a:endParaRPr>
          </a:p>
          <a:p>
            <a:endParaRPr lang="en-US" sz="1200" dirty="0">
              <a:solidFill>
                <a:schemeClr val="tx2"/>
              </a:solidFill>
            </a:endParaRPr>
          </a:p>
        </p:txBody>
      </p:sp>
      <p:sp>
        <p:nvSpPr>
          <p:cNvPr id="4" name="Slide Number Placeholder 3"/>
          <p:cNvSpPr>
            <a:spLocks noGrp="1"/>
          </p:cNvSpPr>
          <p:nvPr>
            <p:ph type="sldNum" sz="quarter" idx="10"/>
          </p:nvPr>
        </p:nvSpPr>
        <p:spPr/>
        <p:txBody>
          <a:bodyPr/>
          <a:lstStyle/>
          <a:p>
            <a:fld id="{0A3C37BE-C303-496D-B5CD-85F2937540FC}" type="slidenum">
              <a:rPr lang="en-US" smtClean="0"/>
              <a:pPr/>
              <a:t>33</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u="sng" dirty="0" smtClean="0">
                <a:solidFill>
                  <a:schemeClr val="tx2"/>
                </a:solidFill>
              </a:rPr>
              <a:t>Video: </a:t>
            </a:r>
            <a:r>
              <a:rPr lang="en-US" sz="1200" b="1" u="sng" kern="1200" dirty="0" smtClean="0">
                <a:solidFill>
                  <a:schemeClr val="tx2"/>
                </a:solidFill>
                <a:latin typeface="+mn-lt"/>
                <a:ea typeface="+mn-ea"/>
                <a:cs typeface="+mn-cs"/>
              </a:rPr>
              <a:t>Canada and Free </a:t>
            </a:r>
            <a:r>
              <a:rPr lang="en-US" sz="1200" b="1" u="sng" dirty="0" smtClean="0">
                <a:solidFill>
                  <a:schemeClr val="tx2"/>
                </a:solidFill>
              </a:rPr>
              <a:t>T</a:t>
            </a:r>
            <a:r>
              <a:rPr lang="en-US" sz="1200" b="1" u="sng" kern="1200" dirty="0" smtClean="0">
                <a:solidFill>
                  <a:schemeClr val="tx2"/>
                </a:solidFill>
                <a:latin typeface="+mn-lt"/>
                <a:ea typeface="+mn-ea"/>
                <a:cs typeface="+mn-cs"/>
              </a:rPr>
              <a:t>rade with the European Union</a:t>
            </a:r>
            <a:endParaRPr lang="en-US" sz="1200" dirty="0" smtClean="0">
              <a:solidFill>
                <a:schemeClr val="tx2"/>
              </a:solidFill>
            </a:endParaRPr>
          </a:p>
          <a:p>
            <a:r>
              <a:rPr lang="en-US" sz="1200" dirty="0" smtClean="0">
                <a:solidFill>
                  <a:schemeClr val="tx2"/>
                </a:solidFill>
                <a:hlinkClick r:id="rId3"/>
              </a:rPr>
              <a:t>www.youtube.com/watch?v=ONqAaDszhoY</a:t>
            </a:r>
            <a:endParaRPr lang="en-US" sz="1200" dirty="0" smtClean="0">
              <a:solidFill>
                <a:schemeClr val="tx2"/>
              </a:solidFill>
            </a:endParaRPr>
          </a:p>
          <a:p>
            <a:endParaRPr lang="en-US" sz="1200" dirty="0">
              <a:solidFill>
                <a:schemeClr val="tx2"/>
              </a:solidFill>
            </a:endParaRPr>
          </a:p>
        </p:txBody>
      </p:sp>
      <p:sp>
        <p:nvSpPr>
          <p:cNvPr id="4" name="Slide Number Placeholder 3"/>
          <p:cNvSpPr>
            <a:spLocks noGrp="1"/>
          </p:cNvSpPr>
          <p:nvPr>
            <p:ph type="sldNum" sz="quarter" idx="10"/>
          </p:nvPr>
        </p:nvSpPr>
        <p:spPr/>
        <p:txBody>
          <a:bodyPr/>
          <a:lstStyle/>
          <a:p>
            <a:fld id="{0A3C37BE-C303-496D-B5CD-85F2937540FC}" type="slidenum">
              <a:rPr lang="en-US" smtClean="0"/>
              <a:pPr/>
              <a:t>34</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2"/>
                </a:solidFill>
                <a:effectLst/>
                <a:latin typeface="+mn-lt"/>
                <a:ea typeface="+mn-ea"/>
                <a:cs typeface="+mn-cs"/>
              </a:rPr>
              <a:t>In our example, the farmer and rancher agreed to trade at a rate of 3 kg of potatoes for each 1 kg of meat.</a:t>
            </a:r>
            <a:r>
              <a:rPr lang="en-US" sz="1200" dirty="0" smtClean="0">
                <a:solidFill>
                  <a:schemeClr val="tx2"/>
                </a:solidFill>
              </a:rPr>
              <a:t> T</a:t>
            </a:r>
            <a:r>
              <a:rPr lang="en-US" sz="1200" kern="1200" dirty="0" smtClean="0">
                <a:solidFill>
                  <a:schemeClr val="tx2"/>
                </a:solidFill>
                <a:effectLst/>
                <a:latin typeface="+mn-lt"/>
                <a:ea typeface="+mn-ea"/>
                <a:cs typeface="+mn-cs"/>
              </a:rPr>
              <a:t>his price is between the rancher’s opportunity cost (2 kg of potatoes per 1 kg of meat) and the farmer’s opportunity cost (4 kg of potatoes per 1 kg of meat).</a:t>
            </a:r>
            <a:r>
              <a:rPr lang="en-US" sz="1200" dirty="0" smtClean="0">
                <a:solidFill>
                  <a:schemeClr val="tx2"/>
                </a:solidFill>
              </a:rPr>
              <a:t> </a:t>
            </a:r>
            <a:r>
              <a:rPr lang="en-US" sz="1200" kern="1200" dirty="0" smtClean="0">
                <a:solidFill>
                  <a:schemeClr val="tx2"/>
                </a:solidFill>
                <a:effectLst/>
                <a:latin typeface="+mn-lt"/>
                <a:ea typeface="+mn-ea"/>
                <a:cs typeface="+mn-cs"/>
              </a:rPr>
              <a:t>The price need not be exactly in the middle for both parties to gain, but it must be somewhere between 2 and 4. To see why the price has to be in this range, consider what would happen if it was not.</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2"/>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2"/>
                </a:solidFill>
                <a:effectLst/>
                <a:latin typeface="+mn-lt"/>
                <a:ea typeface="+mn-ea"/>
                <a:cs typeface="+mn-cs"/>
              </a:rPr>
              <a:t>If the price of 1 kg of meat was below 2 kg of potatoes, both the farmer and the rancher would want to buy meat, because the price would be below their opportunity costs.</a:t>
            </a:r>
            <a:r>
              <a:rPr lang="en-US" sz="1200" dirty="0" smtClean="0">
                <a:solidFill>
                  <a:schemeClr val="tx2"/>
                </a:solidFill>
              </a:rPr>
              <a:t> </a:t>
            </a:r>
            <a:r>
              <a:rPr lang="en-US" sz="1200" kern="1200" dirty="0" smtClean="0">
                <a:solidFill>
                  <a:schemeClr val="tx2"/>
                </a:solidFill>
                <a:effectLst/>
                <a:latin typeface="+mn-lt"/>
                <a:ea typeface="+mn-ea"/>
                <a:cs typeface="+mn-cs"/>
              </a:rPr>
              <a:t>Similarly, if the price of meat was above 4 kg of potatoes, both would want to sell meat, because the price would be above their opportunity costs.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2"/>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2"/>
                </a:solidFill>
                <a:effectLst/>
                <a:latin typeface="+mn-lt"/>
                <a:ea typeface="+mn-ea"/>
                <a:cs typeface="+mn-cs"/>
              </a:rPr>
              <a:t>But there are only two members of this economy. They cannot both be buyers of meat, nor can they both be sellers.</a:t>
            </a:r>
            <a:r>
              <a:rPr lang="en-US" sz="1200" dirty="0" smtClean="0">
                <a:solidFill>
                  <a:schemeClr val="tx2"/>
                </a:solidFill>
              </a:rPr>
              <a:t> </a:t>
            </a:r>
            <a:r>
              <a:rPr lang="en-US" sz="1200" kern="1200" dirty="0" smtClean="0">
                <a:solidFill>
                  <a:schemeClr val="tx2"/>
                </a:solidFill>
                <a:effectLst/>
                <a:latin typeface="+mn-lt"/>
                <a:ea typeface="+mn-ea"/>
                <a:cs typeface="+mn-cs"/>
              </a:rPr>
              <a:t>Someone has to take the other side of the deal. A mutually advantageous trade can be struck at a price between 2 and 4.</a:t>
            </a:r>
            <a:r>
              <a:rPr lang="en-US" sz="1200" dirty="0" smtClean="0">
                <a:solidFill>
                  <a:schemeClr val="tx2"/>
                </a:solidFill>
              </a:rPr>
              <a:t> </a:t>
            </a:r>
            <a:r>
              <a:rPr lang="en-US" sz="1200" kern="1200" dirty="0" smtClean="0">
                <a:solidFill>
                  <a:schemeClr val="tx2"/>
                </a:solidFill>
                <a:effectLst/>
                <a:latin typeface="+mn-lt"/>
                <a:ea typeface="+mn-ea"/>
                <a:cs typeface="+mn-cs"/>
              </a:rPr>
              <a:t>In this price range, the rancher wants to sell meat to buy potatoes, and the farmer wants to sell potatoes to buy meat. </a:t>
            </a:r>
            <a:endParaRPr lang="en-US" sz="1200" dirty="0" smtClean="0">
              <a:solidFill>
                <a:schemeClr val="tx2"/>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dirty="0" smtClean="0">
              <a:solidFill>
                <a:schemeClr val="tx2"/>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dirty="0" smtClean="0">
              <a:solidFill>
                <a:schemeClr val="tx2"/>
              </a:solidFill>
            </a:endParaRPr>
          </a:p>
          <a:p>
            <a:endParaRPr lang="en-US" sz="1200" dirty="0">
              <a:solidFill>
                <a:schemeClr val="tx2"/>
              </a:solidFill>
            </a:endParaRPr>
          </a:p>
        </p:txBody>
      </p:sp>
      <p:sp>
        <p:nvSpPr>
          <p:cNvPr id="4" name="Slide Number Placeholder 3"/>
          <p:cNvSpPr>
            <a:spLocks noGrp="1"/>
          </p:cNvSpPr>
          <p:nvPr>
            <p:ph type="sldNum" sz="quarter" idx="10"/>
          </p:nvPr>
        </p:nvSpPr>
        <p:spPr/>
        <p:txBody>
          <a:bodyPr/>
          <a:lstStyle/>
          <a:p>
            <a:fld id="{0A3C37BE-C303-496D-B5CD-85F2937540FC}" type="slidenum">
              <a:rPr lang="en-US" smtClean="0"/>
              <a:pPr/>
              <a:t>35</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36</a:t>
            </a:fld>
            <a:endParaRPr lang="en-US" dirty="0"/>
          </a:p>
        </p:txBody>
      </p:sp>
    </p:spTree>
    <p:extLst>
      <p:ext uri="{BB962C8B-B14F-4D97-AF65-F5344CB8AC3E}">
        <p14:creationId xmlns:p14="http://schemas.microsoft.com/office/powerpoint/2010/main" val="41114692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37</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38</a:t>
            </a:fld>
            <a:endParaRPr lang="en-US" dirty="0"/>
          </a:p>
        </p:txBody>
      </p:sp>
    </p:spTree>
    <p:extLst>
      <p:ext uri="{BB962C8B-B14F-4D97-AF65-F5344CB8AC3E}">
        <p14:creationId xmlns:p14="http://schemas.microsoft.com/office/powerpoint/2010/main" val="327858638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73100" y="4279900"/>
            <a:ext cx="5562600" cy="4749800"/>
          </a:xfrm>
        </p:spPr>
        <p:txBody>
          <a:bodyPr/>
          <a:lstStyle/>
          <a:p>
            <a:r>
              <a:rPr lang="en-US" sz="900" b="1" kern="1200" dirty="0" smtClean="0">
                <a:solidFill>
                  <a:schemeClr val="tx2"/>
                </a:solidFill>
                <a:effectLst/>
                <a:latin typeface="+mn-lt"/>
                <a:ea typeface="+mn-ea"/>
                <a:cs typeface="+mn-cs"/>
              </a:rPr>
              <a:t>Activity 2</a:t>
            </a:r>
            <a:r>
              <a:rPr lang="en-US" sz="900" b="1" dirty="0" smtClean="0">
                <a:solidFill>
                  <a:schemeClr val="tx2"/>
                </a:solidFill>
              </a:rPr>
              <a:t>: </a:t>
            </a:r>
            <a:r>
              <a:rPr lang="en-US" sz="900" b="1" kern="1200" dirty="0" smtClean="0">
                <a:solidFill>
                  <a:schemeClr val="tx2"/>
                </a:solidFill>
                <a:effectLst/>
                <a:latin typeface="+mn-lt"/>
                <a:ea typeface="+mn-ea"/>
                <a:cs typeface="+mn-cs"/>
              </a:rPr>
              <a:t>A Short Trip with Many Contributors</a:t>
            </a:r>
          </a:p>
          <a:p>
            <a:r>
              <a:rPr lang="en-US" sz="900" b="1" kern="1200" dirty="0" smtClean="0">
                <a:solidFill>
                  <a:schemeClr val="tx2"/>
                </a:solidFill>
                <a:effectLst/>
                <a:latin typeface="+mn-lt"/>
                <a:ea typeface="+mn-ea"/>
                <a:cs typeface="+mn-cs"/>
              </a:rPr>
              <a:t>Type</a:t>
            </a:r>
            <a:r>
              <a:rPr lang="en-US" sz="900" b="1" dirty="0" smtClean="0">
                <a:solidFill>
                  <a:schemeClr val="tx2"/>
                </a:solidFill>
              </a:rPr>
              <a:t>: </a:t>
            </a:r>
            <a:r>
              <a:rPr lang="en-US" sz="900" kern="1200" dirty="0" smtClean="0">
                <a:solidFill>
                  <a:schemeClr val="tx2"/>
                </a:solidFill>
                <a:effectLst/>
                <a:latin typeface="+mn-lt"/>
                <a:ea typeface="+mn-ea"/>
                <a:cs typeface="+mn-cs"/>
              </a:rPr>
              <a:t>In-class assignment</a:t>
            </a:r>
          </a:p>
          <a:p>
            <a:r>
              <a:rPr lang="en-US" sz="900" b="1" kern="1200" dirty="0" smtClean="0">
                <a:solidFill>
                  <a:schemeClr val="tx2"/>
                </a:solidFill>
                <a:effectLst/>
                <a:latin typeface="+mn-lt"/>
                <a:ea typeface="+mn-ea"/>
                <a:cs typeface="+mn-cs"/>
              </a:rPr>
              <a:t>Topics:</a:t>
            </a:r>
            <a:r>
              <a:rPr lang="en-US" sz="900" b="1" dirty="0" smtClean="0">
                <a:solidFill>
                  <a:schemeClr val="tx2"/>
                </a:solidFill>
              </a:rPr>
              <a:t> </a:t>
            </a:r>
            <a:r>
              <a:rPr lang="en-US" sz="900" kern="1200" dirty="0" smtClean="0">
                <a:solidFill>
                  <a:schemeClr val="tx2"/>
                </a:solidFill>
                <a:effectLst/>
                <a:latin typeface="+mn-lt"/>
                <a:ea typeface="+mn-ea"/>
                <a:cs typeface="+mn-cs"/>
              </a:rPr>
              <a:t>Specialization, interdependence, self-interest, international linkages, role of government </a:t>
            </a:r>
          </a:p>
          <a:p>
            <a:r>
              <a:rPr lang="en-US" sz="900" b="1" kern="1200" dirty="0" smtClean="0">
                <a:solidFill>
                  <a:schemeClr val="tx2"/>
                </a:solidFill>
                <a:effectLst/>
                <a:latin typeface="+mn-lt"/>
                <a:ea typeface="+mn-ea"/>
                <a:cs typeface="+mn-cs"/>
              </a:rPr>
              <a:t>Materials needed: </a:t>
            </a:r>
            <a:r>
              <a:rPr lang="en-US" sz="900" kern="1200" dirty="0" smtClean="0">
                <a:solidFill>
                  <a:schemeClr val="tx2"/>
                </a:solidFill>
                <a:effectLst/>
                <a:latin typeface="+mn-lt"/>
                <a:ea typeface="+mn-ea"/>
                <a:cs typeface="+mn-cs"/>
              </a:rPr>
              <a:t>None</a:t>
            </a:r>
          </a:p>
          <a:p>
            <a:r>
              <a:rPr lang="en-US" sz="900" b="1" kern="1200" dirty="0" smtClean="0">
                <a:solidFill>
                  <a:schemeClr val="tx2"/>
                </a:solidFill>
                <a:effectLst/>
                <a:latin typeface="+mn-lt"/>
                <a:ea typeface="+mn-ea"/>
                <a:cs typeface="+mn-cs"/>
              </a:rPr>
              <a:t>Time: </a:t>
            </a:r>
            <a:r>
              <a:rPr lang="en-US" sz="900" kern="1200" dirty="0" smtClean="0">
                <a:solidFill>
                  <a:schemeClr val="tx2"/>
                </a:solidFill>
                <a:effectLst/>
                <a:latin typeface="+mn-lt"/>
                <a:ea typeface="+mn-ea"/>
                <a:cs typeface="+mn-cs"/>
              </a:rPr>
              <a:t>20 minutes</a:t>
            </a:r>
          </a:p>
          <a:p>
            <a:r>
              <a:rPr lang="en-US" sz="900" b="1" kern="1200" dirty="0" smtClean="0">
                <a:solidFill>
                  <a:schemeClr val="tx2"/>
                </a:solidFill>
                <a:effectLst/>
                <a:latin typeface="+mn-lt"/>
                <a:ea typeface="+mn-ea"/>
                <a:cs typeface="+mn-cs"/>
              </a:rPr>
              <a:t>Class limitations:</a:t>
            </a:r>
            <a:r>
              <a:rPr lang="en-US" sz="900" b="1" dirty="0" smtClean="0">
                <a:solidFill>
                  <a:schemeClr val="tx2"/>
                </a:solidFill>
              </a:rPr>
              <a:t> </a:t>
            </a:r>
            <a:r>
              <a:rPr lang="en-US" sz="900" kern="1200" dirty="0" smtClean="0">
                <a:solidFill>
                  <a:schemeClr val="tx2"/>
                </a:solidFill>
                <a:effectLst/>
                <a:latin typeface="+mn-lt"/>
                <a:ea typeface="+mn-ea"/>
                <a:cs typeface="+mn-cs"/>
              </a:rPr>
              <a:t>Works in any size class</a:t>
            </a:r>
          </a:p>
          <a:p>
            <a:r>
              <a:rPr lang="en-US" sz="900" b="1" kern="1200" dirty="0" smtClean="0">
                <a:solidFill>
                  <a:schemeClr val="tx2"/>
                </a:solidFill>
                <a:effectLst/>
                <a:latin typeface="+mn-lt"/>
                <a:ea typeface="+mn-ea"/>
                <a:cs typeface="+mn-cs"/>
              </a:rPr>
              <a:t>Purpose: </a:t>
            </a:r>
            <a:r>
              <a:rPr lang="en-US" sz="900" kern="1200" dirty="0" smtClean="0">
                <a:solidFill>
                  <a:schemeClr val="tx2"/>
                </a:solidFill>
                <a:effectLst/>
                <a:latin typeface="+mn-lt"/>
                <a:ea typeface="+mn-ea"/>
                <a:cs typeface="+mn-cs"/>
              </a:rPr>
              <a:t>This assignment shows the advantages of specialization, division of labour, and global links. It also introduces concepts of public and private financing. </a:t>
            </a:r>
          </a:p>
          <a:p>
            <a:r>
              <a:rPr lang="en-US" sz="900" b="1" kern="1200" dirty="0" smtClean="0">
                <a:solidFill>
                  <a:schemeClr val="tx2"/>
                </a:solidFill>
                <a:effectLst/>
                <a:latin typeface="+mn-lt"/>
                <a:ea typeface="+mn-ea"/>
                <a:cs typeface="+mn-cs"/>
              </a:rPr>
              <a:t>Instructions</a:t>
            </a:r>
            <a:r>
              <a:rPr lang="en-US" sz="900" b="1" dirty="0" smtClean="0">
                <a:solidFill>
                  <a:schemeClr val="tx2"/>
                </a:solidFill>
              </a:rPr>
              <a:t>: </a:t>
            </a:r>
            <a:r>
              <a:rPr lang="en-US" sz="900" kern="1200" dirty="0" smtClean="0">
                <a:solidFill>
                  <a:schemeClr val="tx2"/>
                </a:solidFill>
                <a:effectLst/>
                <a:latin typeface="+mn-lt"/>
                <a:ea typeface="+mn-ea"/>
                <a:cs typeface="+mn-cs"/>
              </a:rPr>
              <a:t>Ask the class to answer the following questions. Give them time to write an answer to a question, and then discuss their answers before moving to the next question.</a:t>
            </a:r>
          </a:p>
          <a:p>
            <a:r>
              <a:rPr lang="en-US" sz="900" kern="1200" dirty="0" smtClean="0">
                <a:solidFill>
                  <a:schemeClr val="tx2"/>
                </a:solidFill>
                <a:effectLst/>
                <a:latin typeface="+mn-lt"/>
                <a:ea typeface="+mn-ea"/>
                <a:cs typeface="+mn-cs"/>
              </a:rPr>
              <a:t>1. Think of a recent trip you have taken. The distance travelled is unimportant, just choose a specific trip. Where did this trip start and finish?</a:t>
            </a:r>
          </a:p>
          <a:p>
            <a:r>
              <a:rPr lang="en-US" sz="900" kern="1200" dirty="0" smtClean="0">
                <a:solidFill>
                  <a:schemeClr val="tx2"/>
                </a:solidFill>
                <a:effectLst/>
                <a:latin typeface="+mn-lt"/>
                <a:ea typeface="+mn-ea"/>
                <a:cs typeface="+mn-cs"/>
              </a:rPr>
              <a:t>2. Who produced the goods and services that made your trip possible? (List as many types of workers as possible.)</a:t>
            </a:r>
          </a:p>
          <a:p>
            <a:r>
              <a:rPr lang="en-US" sz="900" kern="1200" dirty="0" smtClean="0">
                <a:solidFill>
                  <a:schemeClr val="tx2"/>
                </a:solidFill>
                <a:effectLst/>
                <a:latin typeface="+mn-lt"/>
                <a:ea typeface="+mn-ea"/>
                <a:cs typeface="+mn-cs"/>
              </a:rPr>
              <a:t>3. How were the different elements of your trip financed (e.g., the vehicle, the road network, or the airport)?</a:t>
            </a:r>
          </a:p>
          <a:p>
            <a:r>
              <a:rPr lang="en-US" sz="900" b="1" kern="1200" dirty="0" smtClean="0">
                <a:solidFill>
                  <a:schemeClr val="tx2"/>
                </a:solidFill>
                <a:effectLst/>
                <a:latin typeface="+mn-lt"/>
                <a:ea typeface="+mn-ea"/>
                <a:cs typeface="+mn-cs"/>
              </a:rPr>
              <a:t>Common Answers and Points for Discussion</a:t>
            </a:r>
          </a:p>
          <a:p>
            <a:r>
              <a:rPr lang="en-US" sz="900" i="1" kern="1200" dirty="0" smtClean="0">
                <a:solidFill>
                  <a:schemeClr val="tx2"/>
                </a:solidFill>
                <a:effectLst/>
                <a:latin typeface="+mn-lt"/>
                <a:ea typeface="+mn-ea"/>
                <a:cs typeface="+mn-cs"/>
              </a:rPr>
              <a:t>2. Who produced the goods and services that made your trip possible? </a:t>
            </a:r>
            <a:endParaRPr lang="en-US" sz="900" kern="1200" dirty="0" smtClean="0">
              <a:solidFill>
                <a:schemeClr val="tx2"/>
              </a:solidFill>
              <a:effectLst/>
              <a:latin typeface="+mn-lt"/>
              <a:ea typeface="+mn-ea"/>
              <a:cs typeface="+mn-cs"/>
            </a:endParaRPr>
          </a:p>
          <a:p>
            <a:r>
              <a:rPr lang="en-US" sz="900" kern="1200" dirty="0" smtClean="0">
                <a:solidFill>
                  <a:schemeClr val="tx2"/>
                </a:solidFill>
                <a:effectLst/>
                <a:latin typeface="+mn-lt"/>
                <a:ea typeface="+mn-ea"/>
                <a:cs typeface="+mn-cs"/>
              </a:rPr>
              <a:t>The specific answers will vary depending on the mode of travel. The discussion below focuses on automobiles but the ideas easily extend to airplanes, busses, trains, or boats. Most students will include autoworkers, gas station attendants, and, if they travelled through snow, road maintenance crews. These answers touch on three important elements—the vehicle, the fuel, and the transportation network—but the details are much more complex. Any single element represents the work of a vast interlinking network of firms and individuals.</a:t>
            </a:r>
            <a:r>
              <a:rPr lang="en-US" sz="900" dirty="0" smtClean="0">
                <a:solidFill>
                  <a:schemeClr val="tx2"/>
                </a:solidFill>
              </a:rPr>
              <a:t> </a:t>
            </a:r>
            <a:r>
              <a:rPr lang="en-US" sz="900" kern="1200" dirty="0" smtClean="0">
                <a:solidFill>
                  <a:schemeClr val="tx2"/>
                </a:solidFill>
                <a:effectLst/>
                <a:latin typeface="+mn-lt"/>
                <a:ea typeface="+mn-ea"/>
                <a:cs typeface="+mn-cs"/>
              </a:rPr>
              <a:t>One important point is the complexity and connectedness of the modern economy. Change in one part of the world can affect many other countries. A second point is people work to earn money. The Chinese goose farmer isn’t motivated by concern for an automobile produced 7000 miles away, or even for the individuals wearing the goose down parka. He works to better his own economic well-being. Wages, profits, and rents coordinate this complex network.</a:t>
            </a:r>
          </a:p>
          <a:p>
            <a:r>
              <a:rPr lang="en-US" sz="900" i="1" kern="1200" dirty="0" smtClean="0">
                <a:solidFill>
                  <a:schemeClr val="tx2"/>
                </a:solidFill>
                <a:effectLst/>
                <a:latin typeface="+mn-lt"/>
                <a:ea typeface="+mn-ea"/>
                <a:cs typeface="+mn-cs"/>
              </a:rPr>
              <a:t>3. How were the different elements of your trip financed?</a:t>
            </a:r>
          </a:p>
          <a:p>
            <a:r>
              <a:rPr lang="en-US" sz="900" kern="1200" dirty="0" smtClean="0">
                <a:solidFill>
                  <a:schemeClr val="tx2"/>
                </a:solidFill>
                <a:effectLst/>
                <a:latin typeface="+mn-lt"/>
                <a:ea typeface="+mn-ea"/>
                <a:cs typeface="+mn-cs"/>
              </a:rPr>
              <a:t>Public and private financing are both involved in transportation. The students (or their parents) typically pay for gasoline, automobiles, airfare, or bus tickets, often using some form of credit. Highways, roads, and airports are usually publicly financed through bonds and taxes.</a:t>
            </a:r>
            <a:r>
              <a:rPr lang="en-US" sz="900" dirty="0" smtClean="0">
                <a:solidFill>
                  <a:schemeClr val="tx2"/>
                </a:solidFill>
              </a:rPr>
              <a:t> </a:t>
            </a:r>
            <a:r>
              <a:rPr lang="en-US" sz="900" kern="1200" dirty="0" smtClean="0">
                <a:solidFill>
                  <a:schemeClr val="tx2"/>
                </a:solidFill>
                <a:effectLst/>
                <a:latin typeface="+mn-lt"/>
                <a:ea typeface="+mn-ea"/>
                <a:cs typeface="+mn-cs"/>
              </a:rPr>
              <a:t>This can be a good place to introduce credit markets, their regulation, and the role of government.</a:t>
            </a:r>
            <a:endParaRPr lang="en-US" sz="900" kern="1200" dirty="0">
              <a:solidFill>
                <a:schemeClr val="tx2"/>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0A3C37BE-C303-496D-B5CD-85F2937540FC}" type="slidenum">
              <a:rPr lang="en-US" smtClean="0"/>
              <a:pPr/>
              <a:t>39</a:t>
            </a:fld>
            <a:endParaRPr lang="en-US" dirty="0"/>
          </a:p>
        </p:txBody>
      </p:sp>
    </p:spTree>
    <p:extLst>
      <p:ext uri="{BB962C8B-B14F-4D97-AF65-F5344CB8AC3E}">
        <p14:creationId xmlns:p14="http://schemas.microsoft.com/office/powerpoint/2010/main" val="326492944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40</a:t>
            </a:fld>
            <a:endParaRPr lang="en-US" dirty="0"/>
          </a:p>
        </p:txBody>
      </p:sp>
    </p:spTree>
    <p:extLst>
      <p:ext uri="{BB962C8B-B14F-4D97-AF65-F5344CB8AC3E}">
        <p14:creationId xmlns:p14="http://schemas.microsoft.com/office/powerpoint/2010/main" val="31785614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with Picture">
    <p:spTree>
      <p:nvGrpSpPr>
        <p:cNvPr id="1" name=""/>
        <p:cNvGrpSpPr/>
        <p:nvPr/>
      </p:nvGrpSpPr>
      <p:grpSpPr>
        <a:xfrm>
          <a:off x="0" y="0"/>
          <a:ext cx="0" cy="0"/>
          <a:chOff x="0" y="0"/>
          <a:chExt cx="0" cy="0"/>
        </a:xfrm>
      </p:grpSpPr>
      <p:grpSp>
        <p:nvGrpSpPr>
          <p:cNvPr id="13" name="Group 12"/>
          <p:cNvGrpSpPr/>
          <p:nvPr/>
        </p:nvGrpSpPr>
        <p:grpSpPr>
          <a:xfrm rot="10800000">
            <a:off x="0" y="5645510"/>
            <a:ext cx="12192000" cy="63125"/>
            <a:chOff x="507492" y="1501519"/>
            <a:chExt cx="8129016" cy="63125"/>
          </a:xfrm>
        </p:grpSpPr>
        <p:cxnSp>
          <p:nvCxnSpPr>
            <p:cNvPr id="17" name="Straight Connector 16"/>
            <p:cNvCxnSpPr/>
            <p:nvPr/>
          </p:nvCxnSpPr>
          <p:spPr>
            <a:xfrm>
              <a:off x="507492" y="1564644"/>
              <a:ext cx="8129016" cy="0"/>
            </a:xfrm>
            <a:prstGeom prst="line">
              <a:avLst/>
            </a:prstGeom>
            <a:ln w="38100" cap="flat">
              <a:solidFill>
                <a:srgbClr val="BFD0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507492" y="1501519"/>
              <a:ext cx="8129016" cy="0"/>
            </a:xfrm>
            <a:prstGeom prst="line">
              <a:avLst/>
            </a:prstGeom>
            <a:ln w="12700" cap="flat">
              <a:solidFill>
                <a:srgbClr val="BFD0FF"/>
              </a:solidFill>
              <a:miter lim="800000"/>
            </a:ln>
          </p:spPr>
          <p:style>
            <a:lnRef idx="1">
              <a:schemeClr val="accent1"/>
            </a:lnRef>
            <a:fillRef idx="0">
              <a:schemeClr val="accent1"/>
            </a:fillRef>
            <a:effectRef idx="0">
              <a:schemeClr val="accent1"/>
            </a:effectRef>
            <a:fontRef idx="minor">
              <a:schemeClr val="tx1"/>
            </a:fontRef>
          </p:style>
        </p:cxnSp>
      </p:grpSp>
      <p:grpSp>
        <p:nvGrpSpPr>
          <p:cNvPr id="14" name="Group 13"/>
          <p:cNvGrpSpPr/>
          <p:nvPr/>
        </p:nvGrpSpPr>
        <p:grpSpPr>
          <a:xfrm>
            <a:off x="0" y="1143000"/>
            <a:ext cx="12192000" cy="63125"/>
            <a:chOff x="507492" y="1501519"/>
            <a:chExt cx="8129016" cy="63125"/>
          </a:xfrm>
        </p:grpSpPr>
        <p:cxnSp>
          <p:nvCxnSpPr>
            <p:cNvPr id="15" name="Straight Connector 14"/>
            <p:cNvCxnSpPr/>
            <p:nvPr/>
          </p:nvCxnSpPr>
          <p:spPr>
            <a:xfrm>
              <a:off x="507492" y="1564644"/>
              <a:ext cx="8129016" cy="0"/>
            </a:xfrm>
            <a:prstGeom prst="line">
              <a:avLst/>
            </a:prstGeom>
            <a:ln w="38100" cap="flat">
              <a:solidFill>
                <a:srgbClr val="BFD0FF"/>
              </a:solidFill>
              <a:miter lim="800000"/>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507492" y="1501519"/>
              <a:ext cx="8129016" cy="0"/>
            </a:xfrm>
            <a:prstGeom prst="line">
              <a:avLst/>
            </a:prstGeom>
            <a:ln w="12700" cap="flat">
              <a:solidFill>
                <a:srgbClr val="BFD0FF"/>
              </a:solidFill>
              <a:miter lim="800000"/>
            </a:ln>
          </p:spPr>
          <p:style>
            <a:lnRef idx="1">
              <a:schemeClr val="accent1"/>
            </a:lnRef>
            <a:fillRef idx="0">
              <a:schemeClr val="accent1"/>
            </a:fillRef>
            <a:effectRef idx="0">
              <a:schemeClr val="accent1"/>
            </a:effectRef>
            <a:fontRef idx="minor">
              <a:schemeClr val="tx1"/>
            </a:fontRef>
          </p:style>
        </p:cxnSp>
      </p:grpSp>
      <p:sp>
        <p:nvSpPr>
          <p:cNvPr id="7" name="Rectangle 6"/>
          <p:cNvSpPr/>
          <p:nvPr userDrawn="1"/>
        </p:nvSpPr>
        <p:spPr>
          <a:xfrm>
            <a:off x="0" y="5778124"/>
            <a:ext cx="12192000" cy="1079876"/>
          </a:xfrm>
          <a:prstGeom prst="rect">
            <a:avLst/>
          </a:prstGeom>
          <a:solidFill>
            <a:srgbClr val="829D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8" name="Rectangle 7"/>
          <p:cNvSpPr/>
          <p:nvPr/>
        </p:nvSpPr>
        <p:spPr>
          <a:xfrm>
            <a:off x="0" y="0"/>
            <a:ext cx="12192000" cy="1079876"/>
          </a:xfrm>
          <a:prstGeom prst="rect">
            <a:avLst/>
          </a:prstGeom>
          <a:solidFill>
            <a:srgbClr val="829D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ctrTitle"/>
          </p:nvPr>
        </p:nvSpPr>
        <p:spPr>
          <a:xfrm>
            <a:off x="1104900" y="2292094"/>
            <a:ext cx="5734050" cy="2219691"/>
          </a:xfrm>
        </p:spPr>
        <p:txBody>
          <a:bodyPr anchor="ctr">
            <a:normAutofit/>
          </a:bodyPr>
          <a:lstStyle>
            <a:lvl1pPr algn="l">
              <a:defRPr sz="4400" b="1" cap="all" baseline="0">
                <a:solidFill>
                  <a:schemeClr val="tx1"/>
                </a:solidFill>
              </a:defRPr>
            </a:lvl1pPr>
          </a:lstStyle>
          <a:p>
            <a:r>
              <a:rPr dirty="0"/>
              <a:t>Click to edit Master title style</a:t>
            </a:r>
          </a:p>
        </p:txBody>
      </p:sp>
      <p:sp>
        <p:nvSpPr>
          <p:cNvPr id="3" name="Subtitle 2"/>
          <p:cNvSpPr>
            <a:spLocks noGrp="1"/>
          </p:cNvSpPr>
          <p:nvPr>
            <p:ph type="subTitle" idx="1"/>
          </p:nvPr>
        </p:nvSpPr>
        <p:spPr>
          <a:xfrm>
            <a:off x="1104900" y="4511784"/>
            <a:ext cx="5734050" cy="955565"/>
          </a:xfrm>
        </p:spPr>
        <p:txBody>
          <a:bodyPr>
            <a:normAutofit/>
          </a:bodyPr>
          <a:lstStyle>
            <a:lvl1pPr marL="0" indent="0" algn="l">
              <a:spcBef>
                <a:spcPts val="0"/>
              </a:spcBef>
              <a:buNone/>
              <a:defRPr sz="1800" b="1">
                <a:solidFill>
                  <a:srgbClr val="00000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dirty="0"/>
              <a:t>Click to edit Master subtitle style</a:t>
            </a:r>
          </a:p>
        </p:txBody>
      </p:sp>
      <p:sp>
        <p:nvSpPr>
          <p:cNvPr id="11" name="Picture Placeholder 10"/>
          <p:cNvSpPr>
            <a:spLocks noGrp="1"/>
          </p:cNvSpPr>
          <p:nvPr>
            <p:ph type="pic" sz="quarter" idx="13"/>
          </p:nvPr>
        </p:nvSpPr>
        <p:spPr>
          <a:xfrm>
            <a:off x="6981063" y="1310656"/>
            <a:ext cx="5210937" cy="4208604"/>
          </a:xfrm>
          <a:solidFill>
            <a:schemeClr val="tx1">
              <a:lumMod val="20000"/>
              <a:lumOff val="80000"/>
            </a:schemeClr>
          </a:solidFill>
        </p:spPr>
        <p:txBody>
          <a:bodyPr tIns="1005840"/>
          <a:lstStyle>
            <a:lvl1pPr marL="0" indent="0" algn="ctr">
              <a:buNone/>
              <a:defRPr/>
            </a:lvl1pPr>
          </a:lstStyle>
          <a:p>
            <a:endParaRPr/>
          </a:p>
        </p:txBody>
      </p:sp>
      <p:sp>
        <p:nvSpPr>
          <p:cNvPr id="4" name="Date Placeholder 3"/>
          <p:cNvSpPr>
            <a:spLocks noGrp="1"/>
          </p:cNvSpPr>
          <p:nvPr>
            <p:ph type="dt" sz="half" idx="14"/>
          </p:nvPr>
        </p:nvSpPr>
        <p:spPr/>
        <p:txBody>
          <a:bodyPr/>
          <a:lstStyle/>
          <a:p>
            <a:fld id="{A3EF0D11-F784-974A-916A-9030900E2640}" type="datetime1">
              <a:rPr lang="en-US" smtClean="0"/>
              <a:pPr/>
              <a:t>9/24/2015</a:t>
            </a:fld>
            <a:endParaRPr lang="en-CA" dirty="0"/>
          </a:p>
        </p:txBody>
      </p:sp>
      <p:sp>
        <p:nvSpPr>
          <p:cNvPr id="5" name="Footer Placeholder 4"/>
          <p:cNvSpPr>
            <a:spLocks noGrp="1"/>
          </p:cNvSpPr>
          <p:nvPr>
            <p:ph type="ftr" sz="quarter" idx="15"/>
          </p:nvPr>
        </p:nvSpPr>
        <p:spPr/>
        <p:txBody>
          <a:bodyPr/>
          <a:lstStyle>
            <a:lvl1pPr>
              <a:defRPr>
                <a:solidFill>
                  <a:srgbClr val="000000"/>
                </a:solidFill>
              </a:defRPr>
            </a:lvl1pPr>
          </a:lstStyle>
          <a:p>
            <a:r>
              <a:rPr lang="en-US" dirty="0" smtClean="0"/>
              <a:t>Copyright © 2014 by Nelson Education Ltd. </a:t>
            </a:r>
            <a:endParaRPr lang="en-US" dirty="0"/>
          </a:p>
        </p:txBody>
      </p:sp>
      <p:sp>
        <p:nvSpPr>
          <p:cNvPr id="6" name="Slide Number Placeholder 5"/>
          <p:cNvSpPr>
            <a:spLocks noGrp="1"/>
          </p:cNvSpPr>
          <p:nvPr>
            <p:ph type="sldNum" sz="quarter" idx="16"/>
          </p:nvPr>
        </p:nvSpPr>
        <p:spPr/>
        <p:txBody>
          <a:bodyPr/>
          <a:lstStyle>
            <a:lvl1pPr>
              <a:defRPr>
                <a:solidFill>
                  <a:srgbClr val="000000"/>
                </a:solidFill>
              </a:defRPr>
            </a:lvl1pPr>
          </a:lstStyle>
          <a:p>
            <a:r>
              <a:rPr lang="en-US" dirty="0" smtClean="0"/>
              <a:t>3-</a:t>
            </a:r>
            <a:fld id="{0FF54DE5-C571-48E8-A5BC-B369434E2F44}" type="slidenum">
              <a:rPr lang="en-US" smtClean="0"/>
              <a:pPr/>
              <a:t>‹#›</a:t>
            </a:fld>
            <a:endParaRPr lang="en-US" dirty="0"/>
          </a:p>
        </p:txBody>
      </p:sp>
    </p:spTree>
    <p:extLst>
      <p:ext uri="{BB962C8B-B14F-4D97-AF65-F5344CB8AC3E}">
        <p14:creationId xmlns:p14="http://schemas.microsoft.com/office/powerpoint/2010/main" val="2673943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5778124"/>
            <a:ext cx="12192000" cy="1079876"/>
          </a:xfrm>
          <a:prstGeom prst="rect">
            <a:avLst/>
          </a:prstGeom>
          <a:solidFill>
            <a:srgbClr val="829D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8" name="Rectangle 7"/>
          <p:cNvSpPr/>
          <p:nvPr/>
        </p:nvSpPr>
        <p:spPr>
          <a:xfrm>
            <a:off x="0" y="0"/>
            <a:ext cx="12192000" cy="1079876"/>
          </a:xfrm>
          <a:prstGeom prst="rect">
            <a:avLst/>
          </a:prstGeom>
          <a:solidFill>
            <a:srgbClr val="829D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ctrTitle"/>
          </p:nvPr>
        </p:nvSpPr>
        <p:spPr>
          <a:xfrm>
            <a:off x="1104900" y="2292094"/>
            <a:ext cx="10096500" cy="2219691"/>
          </a:xfrm>
        </p:spPr>
        <p:txBody>
          <a:bodyPr anchor="ctr">
            <a:normAutofit/>
          </a:bodyPr>
          <a:lstStyle>
            <a:lvl1pPr algn="l">
              <a:defRPr sz="4400" b="1" cap="all" baseline="0">
                <a:solidFill>
                  <a:srgbClr val="000000"/>
                </a:solidFill>
              </a:defRPr>
            </a:lvl1pPr>
          </a:lstStyle>
          <a:p>
            <a:r>
              <a:rPr dirty="0"/>
              <a:t>Click to edit Master title style</a:t>
            </a:r>
          </a:p>
        </p:txBody>
      </p:sp>
      <p:sp>
        <p:nvSpPr>
          <p:cNvPr id="3" name="Subtitle 2"/>
          <p:cNvSpPr>
            <a:spLocks noGrp="1"/>
          </p:cNvSpPr>
          <p:nvPr>
            <p:ph type="subTitle" idx="1"/>
          </p:nvPr>
        </p:nvSpPr>
        <p:spPr>
          <a:xfrm>
            <a:off x="1104898" y="4511784"/>
            <a:ext cx="10096501" cy="955565"/>
          </a:xfrm>
        </p:spPr>
        <p:txBody>
          <a:bodyPr>
            <a:normAutofit/>
          </a:bodyPr>
          <a:lstStyle>
            <a:lvl1pPr marL="0" indent="0" algn="l">
              <a:spcBef>
                <a:spcPts val="0"/>
              </a:spcBef>
              <a:buNone/>
              <a:defRPr sz="1800" b="1">
                <a:solidFill>
                  <a:srgbClr val="00000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dirty="0"/>
              <a:t>Click to edit Master subtitle style</a:t>
            </a:r>
          </a:p>
        </p:txBody>
      </p:sp>
      <p:sp>
        <p:nvSpPr>
          <p:cNvPr id="4" name="Date Placeholder 3"/>
          <p:cNvSpPr>
            <a:spLocks noGrp="1"/>
          </p:cNvSpPr>
          <p:nvPr>
            <p:ph type="dt" sz="half" idx="10"/>
          </p:nvPr>
        </p:nvSpPr>
        <p:spPr/>
        <p:txBody>
          <a:bodyPr/>
          <a:lstStyle/>
          <a:p>
            <a:fld id="{EA37FD8C-5A0A-0B41-BED1-610E9626BFE5}" type="datetime1">
              <a:rPr lang="en-US" smtClean="0"/>
              <a:pPr/>
              <a:t>9/24/2015</a:t>
            </a:fld>
            <a:endParaRPr dirty="0"/>
          </a:p>
        </p:txBody>
      </p:sp>
      <p:sp>
        <p:nvSpPr>
          <p:cNvPr id="5" name="Footer Placeholder 4"/>
          <p:cNvSpPr>
            <a:spLocks noGrp="1"/>
          </p:cNvSpPr>
          <p:nvPr>
            <p:ph type="ftr" sz="quarter" idx="11"/>
          </p:nvPr>
        </p:nvSpPr>
        <p:spPr/>
        <p:txBody>
          <a:bodyPr/>
          <a:lstStyle>
            <a:lvl1pPr>
              <a:defRPr>
                <a:solidFill>
                  <a:schemeClr val="tx1"/>
                </a:solidFill>
              </a:defRPr>
            </a:lvl1p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lvl1pPr>
              <a:defRPr>
                <a:solidFill>
                  <a:srgbClr val="000000"/>
                </a:solidFill>
              </a:defRPr>
            </a:lvl1pPr>
          </a:lstStyle>
          <a:p>
            <a:r>
              <a:rPr lang="en-US" dirty="0" smtClean="0"/>
              <a:t>3-</a:t>
            </a:r>
            <a:fld id="{0FF54DE5-C571-48E8-A5BC-B369434E2F44}" type="slidenum">
              <a:rPr lang="en-US" smtClean="0"/>
              <a:pPr/>
              <a:t>‹#›</a:t>
            </a:fld>
            <a:endParaRPr lang="en-US" dirty="0"/>
          </a:p>
        </p:txBody>
      </p:sp>
    </p:spTree>
    <p:extLst>
      <p:ext uri="{BB962C8B-B14F-4D97-AF65-F5344CB8AC3E}">
        <p14:creationId xmlns:p14="http://schemas.microsoft.com/office/powerpoint/2010/main" val="1659756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dirty="0"/>
              <a:t>Click to edit Master title style</a:t>
            </a:r>
          </a:p>
        </p:txBody>
      </p:sp>
      <p:sp>
        <p:nvSpPr>
          <p:cNvPr id="3" name="Content Placeholder 2"/>
          <p:cNvSpPr>
            <a:spLocks noGrp="1"/>
          </p:cNvSpPr>
          <p:nvPr>
            <p:ph idx="1"/>
          </p:nvPr>
        </p:nvSpPr>
        <p:spPr/>
        <p:txBody>
          <a:bodyPr/>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4" name="Date Placeholder 3"/>
          <p:cNvSpPr>
            <a:spLocks noGrp="1"/>
          </p:cNvSpPr>
          <p:nvPr>
            <p:ph type="dt" sz="half" idx="10"/>
          </p:nvPr>
        </p:nvSpPr>
        <p:spPr/>
        <p:txBody>
          <a:bodyPr/>
          <a:lstStyle/>
          <a:p>
            <a:fld id="{1A32AD28-58C6-1342-A786-CDF6DCB93F13}" type="datetime1">
              <a:rPr lang="en-US" smtClean="0"/>
              <a:pPr/>
              <a:t>9/24/2015</a:t>
            </a:fld>
            <a:endParaRPr/>
          </a:p>
        </p:txBody>
      </p:sp>
      <p:sp>
        <p:nvSpPr>
          <p:cNvPr id="5" name="Footer Placeholder 4"/>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3-</a:t>
            </a:r>
            <a:fld id="{0FF54DE5-C571-48E8-A5BC-B369434E2F44}" type="slidenum">
              <a:rPr smtClean="0"/>
              <a:pPr/>
              <a:t>‹#›</a:t>
            </a:fld>
            <a:endParaRPr dirty="0"/>
          </a:p>
        </p:txBody>
      </p:sp>
    </p:spTree>
    <p:extLst>
      <p:ext uri="{BB962C8B-B14F-4D97-AF65-F5344CB8AC3E}">
        <p14:creationId xmlns:p14="http://schemas.microsoft.com/office/powerpoint/2010/main" val="37868768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6489170" y="273053"/>
            <a:ext cx="4723005" cy="5853113"/>
          </a:xfrm>
        </p:spPr>
        <p:txBody>
          <a:bodyPr/>
          <a:lstStyle>
            <a:lvl1pPr>
              <a:defRPr sz="3200" b="0"/>
            </a:lvl1pPr>
            <a:lvl2pPr>
              <a:defRPr sz="2800" b="0"/>
            </a:lvl2pPr>
            <a:lvl3pPr>
              <a:defRPr sz="2400" b="0"/>
            </a:lvl3pPr>
            <a:lvl4pPr>
              <a:defRPr sz="2000" b="0"/>
            </a:lvl4pPr>
            <a:lvl5pPr>
              <a:defRPr sz="2000" b="0"/>
            </a:lvl5pPr>
            <a:lvl6pPr>
              <a:defRPr sz="2000"/>
            </a:lvl6pPr>
            <a:lvl7pPr>
              <a:defRPr sz="2000"/>
            </a:lvl7pPr>
            <a:lvl8pPr>
              <a:defRPr sz="2000"/>
            </a:lvl8pPr>
            <a:lvl9pPr>
              <a:defRPr sz="2000"/>
            </a:lvl9pPr>
          </a:lstStyle>
          <a:p>
            <a:pPr lvl="0"/>
            <a:r>
              <a:rPr lang="fr-CA" dirty="0" smtClean="0"/>
              <a:t>Click to </a:t>
            </a:r>
            <a:r>
              <a:rPr lang="fr-CA" dirty="0" err="1" smtClean="0"/>
              <a:t>edit</a:t>
            </a:r>
            <a:r>
              <a:rPr lang="fr-CA" dirty="0" smtClean="0"/>
              <a:t> Master </a:t>
            </a:r>
            <a:r>
              <a:rPr lang="fr-CA" dirty="0" err="1" smtClean="0"/>
              <a:t>text</a:t>
            </a:r>
            <a:r>
              <a:rPr lang="fr-CA" dirty="0" smtClean="0"/>
              <a:t> styles</a:t>
            </a:r>
          </a:p>
          <a:p>
            <a:pPr lvl="1"/>
            <a:r>
              <a:rPr lang="fr-CA" dirty="0" smtClean="0"/>
              <a:t>Second </a:t>
            </a:r>
            <a:r>
              <a:rPr lang="fr-CA" dirty="0" err="1" smtClean="0"/>
              <a:t>level</a:t>
            </a:r>
            <a:endParaRPr lang="fr-CA" dirty="0" smtClean="0"/>
          </a:p>
          <a:p>
            <a:pPr lvl="2"/>
            <a:r>
              <a:rPr lang="fr-CA" dirty="0" err="1" smtClean="0"/>
              <a:t>Third</a:t>
            </a:r>
            <a:r>
              <a:rPr lang="fr-CA" dirty="0" smtClean="0"/>
              <a:t> </a:t>
            </a:r>
            <a:r>
              <a:rPr lang="fr-CA" dirty="0" err="1" smtClean="0"/>
              <a:t>level</a:t>
            </a:r>
            <a:endParaRPr lang="fr-CA" dirty="0" smtClean="0"/>
          </a:p>
          <a:p>
            <a:pPr lvl="3"/>
            <a:r>
              <a:rPr lang="fr-CA" dirty="0" err="1" smtClean="0"/>
              <a:t>Fourth</a:t>
            </a:r>
            <a:r>
              <a:rPr lang="fr-CA" dirty="0" smtClean="0"/>
              <a:t> </a:t>
            </a:r>
            <a:r>
              <a:rPr lang="fr-CA" dirty="0" err="1" smtClean="0"/>
              <a:t>level</a:t>
            </a:r>
            <a:endParaRPr lang="fr-CA" dirty="0" smtClean="0"/>
          </a:p>
          <a:p>
            <a:pPr lvl="4"/>
            <a:r>
              <a:rPr lang="fr-CA" dirty="0" err="1" smtClean="0"/>
              <a:t>Fifth</a:t>
            </a:r>
            <a:r>
              <a:rPr lang="fr-CA" dirty="0" smtClean="0"/>
              <a:t> </a:t>
            </a:r>
            <a:r>
              <a:rPr lang="fr-CA" dirty="0" err="1" smtClean="0"/>
              <a:t>level</a:t>
            </a:r>
            <a:endParaRPr lang="en-US" dirty="0"/>
          </a:p>
        </p:txBody>
      </p:sp>
      <p:sp>
        <p:nvSpPr>
          <p:cNvPr id="4" name="Text Placeholder 3"/>
          <p:cNvSpPr>
            <a:spLocks noGrp="1"/>
          </p:cNvSpPr>
          <p:nvPr>
            <p:ph type="body" sz="half" idx="2"/>
          </p:nvPr>
        </p:nvSpPr>
        <p:spPr>
          <a:xfrm>
            <a:off x="1126069" y="2184400"/>
            <a:ext cx="5304076" cy="3941766"/>
          </a:xfrm>
        </p:spPr>
        <p:txBody>
          <a:bodyPr>
            <a:normAutofit/>
          </a:bodyPr>
          <a:lstStyle>
            <a:lvl1pPr marL="0" indent="0">
              <a:buNone/>
              <a:defRPr sz="2800" b="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CA" dirty="0" smtClean="0"/>
              <a:t>Click to </a:t>
            </a:r>
            <a:r>
              <a:rPr lang="fr-CA" dirty="0" err="1" smtClean="0"/>
              <a:t>edit</a:t>
            </a:r>
            <a:r>
              <a:rPr lang="fr-CA" dirty="0" smtClean="0"/>
              <a:t> Master </a:t>
            </a:r>
            <a:r>
              <a:rPr lang="fr-CA" dirty="0" err="1" smtClean="0"/>
              <a:t>text</a:t>
            </a:r>
            <a:r>
              <a:rPr lang="fr-CA" dirty="0" smtClean="0"/>
              <a:t> styles</a:t>
            </a:r>
          </a:p>
        </p:txBody>
      </p:sp>
      <p:sp>
        <p:nvSpPr>
          <p:cNvPr id="5" name="Date Placeholder 4"/>
          <p:cNvSpPr>
            <a:spLocks noGrp="1"/>
          </p:cNvSpPr>
          <p:nvPr>
            <p:ph type="dt" sz="half" idx="10"/>
          </p:nvPr>
        </p:nvSpPr>
        <p:spPr/>
        <p:txBody>
          <a:bodyPr/>
          <a:lstStyle/>
          <a:p>
            <a:fld id="{90F5C800-715B-3B45-B422-769CCBA347C1}" type="datetime1">
              <a:rPr lang="en-US" smtClean="0"/>
              <a:pPr/>
              <a:t>9/24/2015</a:t>
            </a:fld>
            <a:endParaRPr lang="en-US" dirty="0"/>
          </a:p>
        </p:txBody>
      </p:sp>
      <p:sp>
        <p:nvSpPr>
          <p:cNvPr id="6" name="Footer Placeholder 5"/>
          <p:cNvSpPr>
            <a:spLocks noGrp="1"/>
          </p:cNvSpPr>
          <p:nvPr>
            <p:ph type="ftr" sz="quarter" idx="11"/>
          </p:nvPr>
        </p:nvSpPr>
        <p:spPr/>
        <p:txBody>
          <a:bodyPr/>
          <a:lstStyle/>
          <a:p>
            <a:r>
              <a:rPr lang="en-US" dirty="0" smtClean="0"/>
              <a:t>Copyright © 2014 by Nelson Education Ltd. </a:t>
            </a:r>
            <a:endParaRPr lang="en-US" dirty="0"/>
          </a:p>
        </p:txBody>
      </p:sp>
      <p:sp>
        <p:nvSpPr>
          <p:cNvPr id="7" name="Slide Number Placeholder 6"/>
          <p:cNvSpPr>
            <a:spLocks noGrp="1"/>
          </p:cNvSpPr>
          <p:nvPr>
            <p:ph type="sldNum" sz="quarter" idx="12"/>
          </p:nvPr>
        </p:nvSpPr>
        <p:spPr/>
        <p:txBody>
          <a:bodyPr/>
          <a:lstStyle/>
          <a:p>
            <a:r>
              <a:rPr lang="en-US" dirty="0" smtClean="0"/>
              <a:t>3-</a:t>
            </a:r>
            <a:fld id="{22C1DC5E-AE66-8645-9971-1B26E9033952}" type="slidenum">
              <a:rPr lang="en-US" smtClean="0"/>
              <a:pPr/>
              <a:t>‹#›</a:t>
            </a:fld>
            <a:endParaRPr lang="en-US" dirty="0"/>
          </a:p>
        </p:txBody>
      </p:sp>
      <p:sp>
        <p:nvSpPr>
          <p:cNvPr id="8" name="Rectangle 7"/>
          <p:cNvSpPr/>
          <p:nvPr userDrawn="1"/>
        </p:nvSpPr>
        <p:spPr>
          <a:xfrm>
            <a:off x="1113367" y="417670"/>
            <a:ext cx="3217334" cy="707886"/>
          </a:xfrm>
          <a:prstGeom prst="rect">
            <a:avLst/>
          </a:prstGeom>
        </p:spPr>
        <p:txBody>
          <a:bodyPr wrap="square">
            <a:spAutoFit/>
          </a:bodyPr>
          <a:lstStyle/>
          <a:p>
            <a:pPr>
              <a:defRPr/>
            </a:pPr>
            <a:r>
              <a:rPr lang="en-US" sz="4000" b="1" dirty="0" smtClean="0">
                <a:solidFill>
                  <a:srgbClr val="521569"/>
                </a:solidFill>
                <a:latin typeface="Book Antiqua" pitchFamily="18" charset="0"/>
                <a:ea typeface="ＭＳ Ｐゴシック" charset="-128"/>
                <a:cs typeface="Arial" charset="0"/>
              </a:rPr>
              <a:t>QuickQuiz</a:t>
            </a:r>
            <a:endParaRPr lang="en-CA" sz="2800" b="1" dirty="0">
              <a:solidFill>
                <a:srgbClr val="521569"/>
              </a:solidFill>
              <a:latin typeface="Book Antiqua" pitchFamily="18" charset="0"/>
              <a:ea typeface="ＭＳ Ｐゴシック" charset="-128"/>
            </a:endParaRPr>
          </a:p>
        </p:txBody>
      </p:sp>
    </p:spTree>
    <p:extLst>
      <p:ext uri="{BB962C8B-B14F-4D97-AF65-F5344CB8AC3E}">
        <p14:creationId xmlns:p14="http://schemas.microsoft.com/office/powerpoint/2010/main" val="14076996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cSld name="Custom Layout">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Click to </a:t>
            </a:r>
            <a:r>
              <a:rPr lang="fr-CA" dirty="0" err="1" smtClean="0"/>
              <a:t>edit</a:t>
            </a:r>
            <a:r>
              <a:rPr lang="fr-CA" dirty="0" smtClean="0"/>
              <a:t> Master </a:t>
            </a:r>
            <a:r>
              <a:rPr lang="fr-CA" dirty="0" err="1" smtClean="0"/>
              <a:t>title</a:t>
            </a:r>
            <a:r>
              <a:rPr lang="fr-CA" dirty="0" smtClean="0"/>
              <a:t> style</a:t>
            </a:r>
            <a:endParaRPr lang="en-US" dirty="0"/>
          </a:p>
        </p:txBody>
      </p:sp>
      <p:sp>
        <p:nvSpPr>
          <p:cNvPr id="3" name="Date Placeholder 2"/>
          <p:cNvSpPr>
            <a:spLocks noGrp="1"/>
          </p:cNvSpPr>
          <p:nvPr>
            <p:ph type="dt" sz="half" idx="10"/>
          </p:nvPr>
        </p:nvSpPr>
        <p:spPr/>
        <p:txBody>
          <a:bodyPr/>
          <a:lstStyle/>
          <a:p>
            <a:fld id="{41E1ED69-A855-AF4B-83C5-95D4C485D14C}" type="datetime1">
              <a:rPr lang="en-US" smtClean="0"/>
              <a:pPr/>
              <a:t>9/24/2015</a:t>
            </a:fld>
            <a:endParaRPr lang="en-CA" dirty="0"/>
          </a:p>
        </p:txBody>
      </p:sp>
      <p:sp>
        <p:nvSpPr>
          <p:cNvPr id="4" name="Footer Placeholder 3"/>
          <p:cNvSpPr>
            <a:spLocks noGrp="1"/>
          </p:cNvSpPr>
          <p:nvPr>
            <p:ph type="ftr" sz="quarter" idx="11"/>
          </p:nvPr>
        </p:nvSpPr>
        <p:spPr/>
        <p:txBody>
          <a:bodyPr/>
          <a:lstStyle/>
          <a:p>
            <a:r>
              <a:rPr lang="en-US" dirty="0" smtClean="0"/>
              <a:t>Copyright © 2014 by Nelson Education Ltd. </a:t>
            </a:r>
            <a:endParaRPr lang="en-US" dirty="0"/>
          </a:p>
        </p:txBody>
      </p:sp>
      <p:sp>
        <p:nvSpPr>
          <p:cNvPr id="5" name="Slide Number Placeholder 4"/>
          <p:cNvSpPr>
            <a:spLocks noGrp="1"/>
          </p:cNvSpPr>
          <p:nvPr>
            <p:ph type="sldNum" sz="quarter" idx="12"/>
          </p:nvPr>
        </p:nvSpPr>
        <p:spPr/>
        <p:txBody>
          <a:bodyPr/>
          <a:lstStyle/>
          <a:p>
            <a:r>
              <a:rPr lang="en-US" dirty="0" smtClean="0"/>
              <a:t>3-</a:t>
            </a:r>
            <a:fld id="{0FF54DE5-C571-48E8-A5BC-B369434E2F44}" type="slidenum">
              <a:rPr lang="en-US" smtClean="0"/>
              <a:pPr/>
              <a:t>‹#›</a:t>
            </a:fld>
            <a:endParaRPr lang="en-US" dirty="0"/>
          </a:p>
        </p:txBody>
      </p:sp>
    </p:spTree>
    <p:extLst>
      <p:ext uri="{BB962C8B-B14F-4D97-AF65-F5344CB8AC3E}">
        <p14:creationId xmlns:p14="http://schemas.microsoft.com/office/powerpoint/2010/main" val="195040554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xmlns:mv="urn:schemas-microsoft-com:mac:vml">
      <p:transition spd="med">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0" y="76200"/>
            <a:ext cx="12190482" cy="1096962"/>
          </a:xfrm>
          <a:prstGeom prst="rect">
            <a:avLst/>
          </a:prstGeom>
        </p:spPr>
        <p:txBody>
          <a:bodyPr vert="horz" lIns="0" tIns="45720" rIns="0" bIns="45720" rtlCol="0" anchor="b">
            <a:normAutofit/>
          </a:bodyPr>
          <a:lstStyle/>
          <a:p>
            <a:r>
              <a:rPr dirty="0"/>
              <a:t>Click to edit Master title style</a:t>
            </a:r>
          </a:p>
        </p:txBody>
      </p:sp>
      <p:sp>
        <p:nvSpPr>
          <p:cNvPr id="3" name="Text Placeholder 2"/>
          <p:cNvSpPr>
            <a:spLocks noGrp="1"/>
          </p:cNvSpPr>
          <p:nvPr>
            <p:ph type="body" idx="1"/>
          </p:nvPr>
        </p:nvSpPr>
        <p:spPr>
          <a:xfrm>
            <a:off x="1104900" y="1600200"/>
            <a:ext cx="9982200" cy="4572000"/>
          </a:xfrm>
          <a:prstGeom prst="rect">
            <a:avLst/>
          </a:prstGeom>
        </p:spPr>
        <p:txBody>
          <a:bodyPr vert="horz" lIns="0" tIns="45720" rIns="0" bIns="45720" rtlCol="0">
            <a:normAutofit/>
          </a:bodyPr>
          <a:lstStyle/>
          <a:p>
            <a:pPr lvl="0"/>
            <a:r>
              <a:rPr dirty="0"/>
              <a:t>Click to edit Master text styles</a:t>
            </a:r>
          </a:p>
          <a:p>
            <a:pPr lvl="1"/>
            <a:r>
              <a:rPr dirty="0"/>
              <a:t>Second level</a:t>
            </a:r>
          </a:p>
          <a:p>
            <a:pPr lvl="2"/>
            <a:r>
              <a:rPr dirty="0"/>
              <a:t>Third level</a:t>
            </a:r>
          </a:p>
          <a:p>
            <a:pPr lvl="3"/>
            <a:r>
              <a:rPr dirty="0"/>
              <a:t>Fourth level</a:t>
            </a:r>
          </a:p>
          <a:p>
            <a:pPr lvl="4"/>
            <a:r>
              <a:rPr dirty="0"/>
              <a:t>Fifth level</a:t>
            </a:r>
          </a:p>
          <a:p>
            <a:pPr lvl="5"/>
            <a:r>
              <a:rPr dirty="0"/>
              <a:t>Sixth level</a:t>
            </a:r>
          </a:p>
          <a:p>
            <a:pPr lvl="6"/>
            <a:r>
              <a:rPr dirty="0"/>
              <a:t>Seventh level</a:t>
            </a:r>
          </a:p>
          <a:p>
            <a:pPr lvl="7"/>
            <a:r>
              <a:rPr dirty="0"/>
              <a:t>Eighth level</a:t>
            </a:r>
          </a:p>
          <a:p>
            <a:pPr lvl="8"/>
            <a:r>
              <a:rPr dirty="0"/>
              <a:t>Ninth level</a:t>
            </a:r>
          </a:p>
        </p:txBody>
      </p:sp>
      <p:sp>
        <p:nvSpPr>
          <p:cNvPr id="4" name="Date Placeholder 3"/>
          <p:cNvSpPr>
            <a:spLocks noGrp="1"/>
          </p:cNvSpPr>
          <p:nvPr>
            <p:ph type="dt" sz="half" idx="2"/>
          </p:nvPr>
        </p:nvSpPr>
        <p:spPr>
          <a:xfrm>
            <a:off x="1104899" y="6356351"/>
            <a:ext cx="1829559" cy="365125"/>
          </a:xfrm>
          <a:prstGeom prst="rect">
            <a:avLst/>
          </a:prstGeom>
        </p:spPr>
        <p:txBody>
          <a:bodyPr vert="horz" lIns="0" tIns="45720" rIns="0" bIns="45720" rtlCol="0" anchor="ctr"/>
          <a:lstStyle>
            <a:lvl1pPr algn="l">
              <a:defRPr sz="1200">
                <a:solidFill>
                  <a:schemeClr val="tx1">
                    <a:lumMod val="60000"/>
                    <a:lumOff val="40000"/>
                  </a:schemeClr>
                </a:solidFill>
              </a:defRPr>
            </a:lvl1pPr>
          </a:lstStyle>
          <a:p>
            <a:fld id="{3DA9320E-E777-E848-8415-5F7338CD8CE7}" type="datetime1">
              <a:rPr lang="en-US" smtClean="0"/>
              <a:pPr/>
              <a:t>9/24/2015</a:t>
            </a:fld>
            <a:endParaRPr/>
          </a:p>
        </p:txBody>
      </p:sp>
      <p:sp>
        <p:nvSpPr>
          <p:cNvPr id="5" name="Footer Placeholder 4"/>
          <p:cNvSpPr>
            <a:spLocks noGrp="1"/>
          </p:cNvSpPr>
          <p:nvPr>
            <p:ph type="ftr" sz="quarter" idx="3"/>
          </p:nvPr>
        </p:nvSpPr>
        <p:spPr>
          <a:xfrm>
            <a:off x="2934459" y="6356350"/>
            <a:ext cx="6323082" cy="365126"/>
          </a:xfrm>
          <a:prstGeom prst="rect">
            <a:avLst/>
          </a:prstGeom>
        </p:spPr>
        <p:txBody>
          <a:bodyPr vert="horz" lIns="0" tIns="45720" rIns="0" bIns="45720" rtlCol="0" anchor="ctr"/>
          <a:lstStyle>
            <a:lvl1pPr algn="ctr">
              <a:defRPr sz="1200">
                <a:solidFill>
                  <a:srgbClr val="000000"/>
                </a:solidFill>
              </a:defRPr>
            </a:lvl1pPr>
          </a:lstStyle>
          <a:p>
            <a:r>
              <a:rPr lang="en-US" dirty="0" smtClean="0"/>
              <a:t>Copyright © 2014 by Nelson Education Ltd. </a:t>
            </a:r>
            <a:endParaRPr lang="en-CA" dirty="0" smtClean="0">
              <a:latin typeface="Arial" charset="0"/>
            </a:endParaRPr>
          </a:p>
        </p:txBody>
      </p:sp>
      <p:sp>
        <p:nvSpPr>
          <p:cNvPr id="6" name="Slide Number Placeholder 5"/>
          <p:cNvSpPr>
            <a:spLocks noGrp="1"/>
          </p:cNvSpPr>
          <p:nvPr>
            <p:ph type="sldNum" sz="quarter" idx="4"/>
          </p:nvPr>
        </p:nvSpPr>
        <p:spPr>
          <a:xfrm>
            <a:off x="9256782" y="6356351"/>
            <a:ext cx="1828800" cy="365125"/>
          </a:xfrm>
          <a:prstGeom prst="rect">
            <a:avLst/>
          </a:prstGeom>
        </p:spPr>
        <p:txBody>
          <a:bodyPr vert="horz" lIns="0" tIns="45720" rIns="0" bIns="45720" rtlCol="0" anchor="ctr"/>
          <a:lstStyle>
            <a:lvl1pPr algn="r">
              <a:defRPr sz="1200">
                <a:solidFill>
                  <a:srgbClr val="000000"/>
                </a:solidFill>
              </a:defRPr>
            </a:lvl1pPr>
          </a:lstStyle>
          <a:p>
            <a:r>
              <a:rPr lang="en-US" dirty="0" smtClean="0"/>
              <a:t>3-</a:t>
            </a:r>
            <a:fld id="{0FF54DE5-C571-48E8-A5BC-B369434E2F44}" type="slidenum">
              <a:rPr lang="en-US" smtClean="0"/>
              <a:pPr/>
              <a:t>‹#›</a:t>
            </a:fld>
            <a:endParaRPr lang="en-US" dirty="0"/>
          </a:p>
        </p:txBody>
      </p:sp>
      <p:grpSp>
        <p:nvGrpSpPr>
          <p:cNvPr id="15" name="Group 14"/>
          <p:cNvGrpSpPr/>
          <p:nvPr/>
        </p:nvGrpSpPr>
        <p:grpSpPr>
          <a:xfrm>
            <a:off x="1103376" y="1219201"/>
            <a:ext cx="9985248" cy="84403"/>
            <a:chOff x="1073150" y="1219201"/>
            <a:chExt cx="10058400" cy="63125"/>
          </a:xfrm>
        </p:grpSpPr>
        <p:cxnSp>
          <p:nvCxnSpPr>
            <p:cNvPr id="13" name="Straight Connector 12"/>
            <p:cNvCxnSpPr/>
            <p:nvPr/>
          </p:nvCxnSpPr>
          <p:spPr>
            <a:xfrm rot="10800000">
              <a:off x="1073150" y="1219201"/>
              <a:ext cx="10058400" cy="0"/>
            </a:xfrm>
            <a:prstGeom prst="line">
              <a:avLst/>
            </a:prstGeom>
            <a:ln w="38100" cap="flat">
              <a:solidFill>
                <a:srgbClr val="BFD0FF"/>
              </a:solidFill>
              <a:miter lim="800000"/>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0800000">
              <a:off x="1073150" y="1282326"/>
              <a:ext cx="10058400" cy="0"/>
            </a:xfrm>
            <a:prstGeom prst="line">
              <a:avLst/>
            </a:prstGeom>
            <a:ln w="12700" cap="flat">
              <a:solidFill>
                <a:srgbClr val="BFD0FF"/>
              </a:solidFill>
              <a:miter lim="800000"/>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346251051"/>
      </p:ext>
    </p:extLst>
  </p:cSld>
  <p:clrMap bg1="lt1" tx1="dk1" bg2="lt2" tx2="dk2" accent1="accent1" accent2="accent2" accent3="accent3" accent4="accent4" accent5="accent5" accent6="accent6" hlink="hlink" folHlink="folHlink"/>
  <p:sldLayoutIdLst>
    <p:sldLayoutId id="2147483660" r:id="rId1"/>
    <p:sldLayoutId id="2147483649" r:id="rId2"/>
    <p:sldLayoutId id="2147483650" r:id="rId3"/>
    <p:sldLayoutId id="2147483680" r:id="rId4"/>
    <p:sldLayoutId id="2147483681" r:id="rId5"/>
  </p:sldLayoutIdLst>
  <mc:AlternateContent xmlns:mc="http://schemas.openxmlformats.org/markup-compatibility/2006" xmlns:p14="http://schemas.microsoft.com/office/powerpoint/2010/main">
    <mc:Choice Requires="p14">
      <p:transition spd="med" p14:dur="700">
        <p:fade/>
      </p:transition>
    </mc:Choice>
    <mc:Fallback xmlns="" xmlns:mv="urn:schemas-microsoft-com:mac:vml">
      <p:transition spd="med">
        <p:fade/>
      </p:transition>
    </mc:Fallback>
  </mc:AlternateContent>
  <p:hf hdr="0" dt="0"/>
  <p:txStyles>
    <p:titleStyle>
      <a:lvl1pPr algn="ctr" defTabSz="914400" rtl="0" eaLnBrk="1" latinLnBrk="0" hangingPunct="1">
        <a:lnSpc>
          <a:spcPct val="90000"/>
        </a:lnSpc>
        <a:spcBef>
          <a:spcPct val="0"/>
        </a:spcBef>
        <a:buNone/>
        <a:defRPr sz="4400" b="1" kern="1200">
          <a:solidFill>
            <a:srgbClr val="000000"/>
          </a:solidFill>
          <a:latin typeface="+mj-lt"/>
          <a:ea typeface="+mj-ea"/>
          <a:cs typeface="+mj-cs"/>
        </a:defRPr>
      </a:lvl1pPr>
    </p:titleStyle>
    <p:bodyStyle>
      <a:lvl1pPr marL="228600" indent="-228600" algn="l" defTabSz="914400" rtl="0" eaLnBrk="1" latinLnBrk="0" hangingPunct="1">
        <a:lnSpc>
          <a:spcPct val="90000"/>
        </a:lnSpc>
        <a:spcBef>
          <a:spcPts val="1800"/>
        </a:spcBef>
        <a:buFont typeface="Wingdings" panose="05000000000000000000" pitchFamily="2" charset="2"/>
        <a:buChar char="§"/>
        <a:defRPr sz="2000" b="1" kern="1200">
          <a:solidFill>
            <a:srgbClr val="000000"/>
          </a:solidFill>
          <a:latin typeface="+mn-lt"/>
          <a:ea typeface="+mn-ea"/>
          <a:cs typeface="+mn-cs"/>
        </a:defRPr>
      </a:lvl1pPr>
      <a:lvl2pPr marL="685800" indent="-228600" algn="l" defTabSz="914400" rtl="0" eaLnBrk="1" latinLnBrk="0" hangingPunct="1">
        <a:lnSpc>
          <a:spcPct val="90000"/>
        </a:lnSpc>
        <a:spcBef>
          <a:spcPts val="600"/>
        </a:spcBef>
        <a:buFont typeface="Wingdings" panose="05000000000000000000" pitchFamily="2" charset="2"/>
        <a:buChar char="§"/>
        <a:defRPr sz="1600" b="1" kern="1200">
          <a:solidFill>
            <a:srgbClr val="000000"/>
          </a:solidFill>
          <a:latin typeface="+mn-lt"/>
          <a:ea typeface="+mn-ea"/>
          <a:cs typeface="+mn-cs"/>
        </a:defRPr>
      </a:lvl2pPr>
      <a:lvl3pPr marL="1143000" indent="-228600" algn="l" defTabSz="914400" rtl="0" eaLnBrk="1" latinLnBrk="0" hangingPunct="1">
        <a:lnSpc>
          <a:spcPct val="90000"/>
        </a:lnSpc>
        <a:spcBef>
          <a:spcPts val="600"/>
        </a:spcBef>
        <a:buFont typeface="Wingdings" panose="05000000000000000000" pitchFamily="2" charset="2"/>
        <a:buChar char="§"/>
        <a:defRPr sz="1400" b="1" kern="1200">
          <a:solidFill>
            <a:srgbClr val="000000"/>
          </a:solidFill>
          <a:latin typeface="+mn-lt"/>
          <a:ea typeface="+mn-ea"/>
          <a:cs typeface="+mn-cs"/>
        </a:defRPr>
      </a:lvl3pPr>
      <a:lvl4pPr marL="1600200" indent="-228600" algn="l" defTabSz="914400" rtl="0" eaLnBrk="1" latinLnBrk="0" hangingPunct="1">
        <a:lnSpc>
          <a:spcPct val="90000"/>
        </a:lnSpc>
        <a:spcBef>
          <a:spcPts val="600"/>
        </a:spcBef>
        <a:buFont typeface="Wingdings" panose="05000000000000000000" pitchFamily="2" charset="2"/>
        <a:buChar char="§"/>
        <a:defRPr sz="1400" b="1" kern="1200">
          <a:solidFill>
            <a:srgbClr val="000000"/>
          </a:solidFill>
          <a:latin typeface="+mn-lt"/>
          <a:ea typeface="+mn-ea"/>
          <a:cs typeface="+mn-cs"/>
        </a:defRPr>
      </a:lvl4pPr>
      <a:lvl5pPr marL="2057400" indent="-228600" algn="l" defTabSz="914400" rtl="0" eaLnBrk="1" latinLnBrk="0" hangingPunct="1">
        <a:lnSpc>
          <a:spcPct val="90000"/>
        </a:lnSpc>
        <a:spcBef>
          <a:spcPts val="600"/>
        </a:spcBef>
        <a:buFont typeface="Wingdings" panose="05000000000000000000" pitchFamily="2" charset="2"/>
        <a:buChar char="§"/>
        <a:defRPr sz="1400" b="1" kern="1200">
          <a:solidFill>
            <a:srgbClr val="000000"/>
          </a:solidFill>
          <a:latin typeface="+mn-lt"/>
          <a:ea typeface="+mn-ea"/>
          <a:cs typeface="+mn-cs"/>
        </a:defRPr>
      </a:lvl5pPr>
      <a:lvl6pPr marL="2514600" indent="-228600" algn="l" defTabSz="914400" rtl="0" eaLnBrk="1" latinLnBrk="0" hangingPunct="1">
        <a:lnSpc>
          <a:spcPct val="90000"/>
        </a:lnSpc>
        <a:spcBef>
          <a:spcPts val="500"/>
        </a:spcBef>
        <a:buFont typeface="Wingdings" panose="05000000000000000000" pitchFamily="2" charset="2"/>
        <a:buChar char="§"/>
        <a:defRPr sz="1400" b="1" kern="1200">
          <a:solidFill>
            <a:srgbClr val="000000"/>
          </a:solidFill>
          <a:latin typeface="+mn-lt"/>
          <a:ea typeface="+mn-ea"/>
          <a:cs typeface="+mn-cs"/>
        </a:defRPr>
      </a:lvl6pPr>
      <a:lvl7pPr marL="2971800" indent="-228600" algn="l" defTabSz="914400" rtl="0" eaLnBrk="1" latinLnBrk="0" hangingPunct="1">
        <a:lnSpc>
          <a:spcPct val="90000"/>
        </a:lnSpc>
        <a:spcBef>
          <a:spcPts val="500"/>
        </a:spcBef>
        <a:buFont typeface="Wingdings" panose="05000000000000000000" pitchFamily="2" charset="2"/>
        <a:buChar char="§"/>
        <a:defRPr sz="1400" b="1" kern="1200">
          <a:solidFill>
            <a:srgbClr val="000000"/>
          </a:solidFill>
          <a:latin typeface="+mn-lt"/>
          <a:ea typeface="+mn-ea"/>
          <a:cs typeface="+mn-cs"/>
        </a:defRPr>
      </a:lvl7pPr>
      <a:lvl8pPr marL="3429000" indent="-228600" algn="l" defTabSz="914400" rtl="0" eaLnBrk="1" latinLnBrk="0" hangingPunct="1">
        <a:lnSpc>
          <a:spcPct val="90000"/>
        </a:lnSpc>
        <a:spcBef>
          <a:spcPts val="500"/>
        </a:spcBef>
        <a:buFont typeface="Wingdings" panose="05000000000000000000" pitchFamily="2" charset="2"/>
        <a:buChar char="§"/>
        <a:defRPr sz="1400" b="1" kern="1200">
          <a:solidFill>
            <a:srgbClr val="000000"/>
          </a:solidFill>
          <a:latin typeface="+mn-lt"/>
          <a:ea typeface="+mn-ea"/>
          <a:cs typeface="+mn-cs"/>
        </a:defRPr>
      </a:lvl8pPr>
      <a:lvl9pPr marL="3886200" indent="-228600" algn="l" defTabSz="914400" rtl="0" eaLnBrk="1" latinLnBrk="0" hangingPunct="1">
        <a:lnSpc>
          <a:spcPct val="90000"/>
        </a:lnSpc>
        <a:spcBef>
          <a:spcPts val="500"/>
        </a:spcBef>
        <a:buFont typeface="Wingdings" panose="05000000000000000000" pitchFamily="2" charset="2"/>
        <a:buChar char="§"/>
        <a:defRPr sz="1400" b="1" kern="1200">
          <a:solidFill>
            <a:srgbClr val="000000"/>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696">
          <p15:clr>
            <a:srgbClr val="F26B43"/>
          </p15:clr>
        </p15:guide>
        <p15:guide id="2" pos="6984">
          <p15:clr>
            <a:srgbClr val="F26B43"/>
          </p15:clr>
        </p15:guide>
        <p15:guide id="3" orient="horz" pos="1008">
          <p15:clr>
            <a:srgbClr val="F26B43"/>
          </p15:clr>
        </p15:guide>
        <p15:guide id="4" orient="horz" pos="3888">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3.xml"/><Relationship Id="rId5" Type="http://schemas.openxmlformats.org/officeDocument/2006/relationships/image" Target="../media/image5.jpeg"/><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3.xml"/><Relationship Id="rId1" Type="http://schemas.openxmlformats.org/officeDocument/2006/relationships/vmlDrawing" Target="../drawings/vmlDrawing1.vml"/><Relationship Id="rId5" Type="http://schemas.openxmlformats.org/officeDocument/2006/relationships/image" Target="../media/image6.emf"/><Relationship Id="rId4" Type="http://schemas.openxmlformats.org/officeDocument/2006/relationships/oleObject" Target="../embeddings/Microsoft_Excel_97-2003_Worksheet1.xls"/></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3.xml"/><Relationship Id="rId4" Type="http://schemas.openxmlformats.org/officeDocument/2006/relationships/image" Target="../media/image8.jpeg"/></Relationships>
</file>

<file path=ppt/slides/_rels/slide2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55600" y="1570030"/>
            <a:ext cx="6883400" cy="3763970"/>
          </a:xfrm>
          <a:prstGeom prst="rect">
            <a:avLst/>
          </a:prstGeom>
        </p:spPr>
        <p:txBody>
          <a:bodyPr wrap="square">
            <a:spAutoFit/>
          </a:bodyPr>
          <a:lstStyle/>
          <a:p>
            <a:pPr eaLnBrk="0" hangingPunct="0">
              <a:buClr>
                <a:srgbClr val="A30018"/>
              </a:buClr>
              <a:buSzPct val="65000"/>
              <a:buFont typeface="Wingdings" pitchFamily="2" charset="2"/>
              <a:buNone/>
              <a:defRPr/>
            </a:pPr>
            <a:r>
              <a:rPr lang="en-US" sz="2800" kern="0" dirty="0" smtClean="0">
                <a:latin typeface="Calibri" pitchFamily="34" charset="0"/>
              </a:rPr>
              <a:t>PowerPoint Presentations for </a:t>
            </a:r>
          </a:p>
          <a:p>
            <a:pPr eaLnBrk="0" hangingPunct="0">
              <a:buClr>
                <a:srgbClr val="A30018"/>
              </a:buClr>
              <a:buSzPct val="65000"/>
              <a:buFont typeface="Wingdings" pitchFamily="2" charset="2"/>
              <a:buNone/>
              <a:defRPr/>
            </a:pPr>
            <a:r>
              <a:rPr lang="en-US" sz="3600" b="1" i="1" kern="0" dirty="0" smtClean="0">
                <a:latin typeface="Calibri" pitchFamily="34" charset="0"/>
              </a:rPr>
              <a:t>Principles of Microeconomics</a:t>
            </a:r>
          </a:p>
          <a:p>
            <a:pPr eaLnBrk="0" hangingPunct="0">
              <a:buClr>
                <a:srgbClr val="A30018"/>
              </a:buClr>
              <a:buSzPct val="65000"/>
              <a:buFont typeface="Wingdings" pitchFamily="2" charset="2"/>
              <a:buNone/>
              <a:defRPr/>
            </a:pPr>
            <a:r>
              <a:rPr lang="en-US" kern="0" dirty="0" smtClean="0">
                <a:latin typeface="Calibri" pitchFamily="34" charset="0"/>
              </a:rPr>
              <a:t>Sixth Canadian Edition</a:t>
            </a:r>
            <a:endParaRPr lang="en-US" b="1" i="1" kern="0" dirty="0" smtClean="0">
              <a:latin typeface="Calibri" pitchFamily="34" charset="0"/>
            </a:endParaRPr>
          </a:p>
          <a:p>
            <a:pPr eaLnBrk="0" hangingPunct="0">
              <a:buClr>
                <a:srgbClr val="A30018"/>
              </a:buClr>
              <a:buSzPct val="65000"/>
              <a:buFont typeface="Wingdings" pitchFamily="2" charset="2"/>
              <a:buNone/>
              <a:defRPr/>
            </a:pPr>
            <a:r>
              <a:rPr lang="en-US" kern="0" dirty="0" smtClean="0">
                <a:latin typeface="Calibri" pitchFamily="34" charset="0"/>
              </a:rPr>
              <a:t>by Mankiw/Kneebone/McKenzie</a:t>
            </a:r>
            <a:r>
              <a:rPr lang="en-US" b="1" kern="0" dirty="0" smtClean="0">
                <a:latin typeface="Calibri" pitchFamily="34" charset="0"/>
              </a:rPr>
              <a:t/>
            </a:r>
            <a:br>
              <a:rPr lang="en-US" b="1" kern="0" dirty="0" smtClean="0">
                <a:latin typeface="Calibri" pitchFamily="34" charset="0"/>
              </a:rPr>
            </a:br>
            <a:endParaRPr lang="en-US" b="1" kern="0" dirty="0" smtClean="0">
              <a:latin typeface="Calibri" pitchFamily="34" charset="0"/>
            </a:endParaRPr>
          </a:p>
          <a:p>
            <a:pPr eaLnBrk="0" hangingPunct="0">
              <a:buClr>
                <a:srgbClr val="A30018"/>
              </a:buClr>
              <a:buSzPct val="65000"/>
              <a:buFont typeface="Wingdings" pitchFamily="2" charset="2"/>
              <a:buNone/>
              <a:defRPr/>
            </a:pPr>
            <a:endParaRPr lang="en-US" b="1" kern="0" dirty="0" smtClean="0">
              <a:latin typeface="Calibri" pitchFamily="34" charset="0"/>
            </a:endParaRPr>
          </a:p>
          <a:p>
            <a:pPr algn="r" eaLnBrk="0" hangingPunct="0">
              <a:buClr>
                <a:srgbClr val="A30018"/>
              </a:buClr>
              <a:buSzPct val="65000"/>
              <a:buFont typeface="Wingdings" pitchFamily="2" charset="2"/>
              <a:buNone/>
              <a:defRPr/>
            </a:pPr>
            <a:r>
              <a:rPr lang="en-US" kern="0" dirty="0" smtClean="0">
                <a:latin typeface="Calibri" pitchFamily="34" charset="0"/>
              </a:rPr>
              <a:t>Adapted for the </a:t>
            </a:r>
          </a:p>
          <a:p>
            <a:pPr algn="r" eaLnBrk="0" hangingPunct="0">
              <a:lnSpc>
                <a:spcPct val="80000"/>
              </a:lnSpc>
              <a:spcBef>
                <a:spcPts val="600"/>
              </a:spcBef>
              <a:buClr>
                <a:srgbClr val="A30018"/>
              </a:buClr>
              <a:buSzPct val="65000"/>
              <a:buFont typeface="Wingdings" pitchFamily="2" charset="2"/>
              <a:buNone/>
              <a:defRPr/>
            </a:pPr>
            <a:r>
              <a:rPr lang="en-US" kern="0" dirty="0" smtClean="0">
                <a:latin typeface="Calibri" pitchFamily="34" charset="0"/>
              </a:rPr>
              <a:t>Sixth Canadian Edition by</a:t>
            </a:r>
          </a:p>
          <a:p>
            <a:pPr algn="r" eaLnBrk="0" hangingPunct="0">
              <a:lnSpc>
                <a:spcPct val="80000"/>
              </a:lnSpc>
              <a:spcBef>
                <a:spcPts val="600"/>
              </a:spcBef>
              <a:buClr>
                <a:srgbClr val="A30018"/>
              </a:buClr>
              <a:buSzPct val="65000"/>
              <a:buFont typeface="Wingdings" pitchFamily="2" charset="2"/>
              <a:buNone/>
              <a:defRPr/>
            </a:pPr>
            <a:endParaRPr lang="en-US" sz="1100" kern="0" dirty="0" smtClean="0">
              <a:latin typeface="Calibri" pitchFamily="34" charset="0"/>
            </a:endParaRPr>
          </a:p>
          <a:p>
            <a:pPr algn="r" eaLnBrk="0" hangingPunct="0">
              <a:lnSpc>
                <a:spcPct val="80000"/>
              </a:lnSpc>
              <a:spcBef>
                <a:spcPts val="600"/>
              </a:spcBef>
              <a:buClr>
                <a:srgbClr val="A30018"/>
              </a:buClr>
              <a:buSzPct val="65000"/>
              <a:buFont typeface="Wingdings" pitchFamily="2" charset="2"/>
              <a:buNone/>
              <a:defRPr/>
            </a:pPr>
            <a:r>
              <a:rPr lang="en-US" sz="2400" kern="0" dirty="0" smtClean="0">
                <a:latin typeface="Calibri" pitchFamily="34" charset="0"/>
              </a:rPr>
              <a:t>Marc Prud’homme</a:t>
            </a:r>
          </a:p>
          <a:p>
            <a:pPr algn="r" eaLnBrk="0" hangingPunct="0">
              <a:lnSpc>
                <a:spcPct val="80000"/>
              </a:lnSpc>
              <a:spcBef>
                <a:spcPts val="600"/>
              </a:spcBef>
              <a:buClr>
                <a:srgbClr val="A30018"/>
              </a:buClr>
              <a:buSzPct val="65000"/>
              <a:buFont typeface="Wingdings" pitchFamily="2" charset="2"/>
              <a:buNone/>
              <a:defRPr/>
            </a:pPr>
            <a:r>
              <a:rPr lang="en-US" sz="2400" kern="0" dirty="0" smtClean="0">
                <a:latin typeface="Calibri" pitchFamily="34" charset="0"/>
              </a:rPr>
              <a:t>University of Ottawa</a:t>
            </a:r>
            <a:endParaRPr lang="en-US" sz="2400" kern="0" dirty="0">
              <a:latin typeface="Calibri" pitchFamily="34"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29600" y="1394615"/>
            <a:ext cx="3463290" cy="4114800"/>
          </a:xfrm>
          <a:prstGeom prst="rect">
            <a:avLst/>
          </a:prstGeom>
        </p:spPr>
      </p:pic>
    </p:spTree>
    <p:extLst>
      <p:ext uri="{BB962C8B-B14F-4D97-AF65-F5344CB8AC3E}">
        <p14:creationId xmlns:p14="http://schemas.microsoft.com/office/powerpoint/2010/main" val="16521339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1118" y="1996378"/>
            <a:ext cx="5926667" cy="2219691"/>
          </a:xfrm>
        </p:spPr>
        <p:txBody>
          <a:bodyPr>
            <a:normAutofit/>
          </a:bodyPr>
          <a:lstStyle/>
          <a:p>
            <a:r>
              <a:rPr lang="en-US" dirty="0"/>
              <a:t>Interdependence and the</a:t>
            </a:r>
            <a:r>
              <a:rPr lang="en-US" dirty="0" smtClean="0"/>
              <a:t> Gains </a:t>
            </a:r>
            <a:r>
              <a:rPr lang="en-US" dirty="0"/>
              <a:t>from trade</a:t>
            </a:r>
          </a:p>
        </p:txBody>
      </p:sp>
      <p:sp>
        <p:nvSpPr>
          <p:cNvPr id="3" name="Subtitle 2"/>
          <p:cNvSpPr>
            <a:spLocks noGrp="1"/>
          </p:cNvSpPr>
          <p:nvPr>
            <p:ph type="subTitle" idx="1"/>
          </p:nvPr>
        </p:nvSpPr>
        <p:spPr>
          <a:xfrm>
            <a:off x="647704" y="4499084"/>
            <a:ext cx="10096501" cy="955565"/>
          </a:xfrm>
        </p:spPr>
        <p:txBody>
          <a:bodyPr>
            <a:normAutofit/>
          </a:bodyPr>
          <a:lstStyle/>
          <a:p>
            <a:r>
              <a:rPr lang="en-US" sz="3600" dirty="0" smtClean="0"/>
              <a:t>Chapter 3</a:t>
            </a:r>
            <a:endParaRPr lang="en-US" sz="3600" dirty="0"/>
          </a:p>
        </p:txBody>
      </p:sp>
      <p:sp>
        <p:nvSpPr>
          <p:cNvPr id="4" name="Footer Placeholder 3"/>
          <p:cNvSpPr>
            <a:spLocks noGrp="1"/>
          </p:cNvSpPr>
          <p:nvPr>
            <p:ph type="ftr" sz="quarter" idx="11"/>
          </p:nvPr>
        </p:nvSpPr>
        <p:spPr/>
        <p:txBody>
          <a:bodyPr/>
          <a:lstStyle/>
          <a:p>
            <a:r>
              <a:rPr lang="en-US" dirty="0" smtClean="0"/>
              <a:t>Copyright © 2014 by Nelson Education Ltd. </a:t>
            </a:r>
            <a:endParaRPr lang="en-US" dirty="0"/>
          </a:p>
        </p:txBody>
      </p:sp>
      <p:pic>
        <p:nvPicPr>
          <p:cNvPr id="49154" name="Picture 2" descr="\\NIBBLES\Nelson\Authors\Mankiw_6ce\supplements\6ce Image Library\macro\Macro jpegs\C03_P01_pg049.jpg"/>
          <p:cNvPicPr>
            <a:picLocks noChangeAspect="1" noChangeArrowheads="1"/>
          </p:cNvPicPr>
          <p:nvPr/>
        </p:nvPicPr>
        <p:blipFill>
          <a:blip r:embed="rId3" cstate="print"/>
          <a:srcRect/>
          <a:stretch>
            <a:fillRect/>
          </a:stretch>
        </p:blipFill>
        <p:spPr bwMode="auto">
          <a:xfrm>
            <a:off x="6603995" y="1918003"/>
            <a:ext cx="5305608" cy="3122008"/>
          </a:xfrm>
          <a:prstGeom prst="rect">
            <a:avLst/>
          </a:prstGeom>
          <a:noFill/>
        </p:spPr>
      </p:pic>
      <p:sp>
        <p:nvSpPr>
          <p:cNvPr id="7" name="Slide Number Placeholder 6"/>
          <p:cNvSpPr>
            <a:spLocks noGrp="1"/>
          </p:cNvSpPr>
          <p:nvPr>
            <p:ph type="sldNum" sz="quarter" idx="12"/>
          </p:nvPr>
        </p:nvSpPr>
        <p:spPr/>
        <p:txBody>
          <a:bodyPr/>
          <a:lstStyle/>
          <a:p>
            <a:r>
              <a:rPr lang="en-US" dirty="0" smtClean="0"/>
              <a:t>3-</a:t>
            </a:r>
            <a:fld id="{0FF54DE5-C571-48E8-A5BC-B369434E2F44}" type="slidenum">
              <a:rPr lang="en-US" smtClean="0"/>
              <a:pPr/>
              <a:t>2</a:t>
            </a:fld>
            <a:endParaRPr lang="en-US" dirty="0"/>
          </a:p>
        </p:txBody>
      </p:sp>
    </p:spTree>
    <p:extLst>
      <p:ext uri="{BB962C8B-B14F-4D97-AF65-F5344CB8AC3E}">
        <p14:creationId xmlns:p14="http://schemas.microsoft.com/office/powerpoint/2010/main" val="119700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0" y="139700"/>
            <a:ext cx="12190482" cy="1096962"/>
          </a:xfrm>
        </p:spPr>
        <p:txBody>
          <a:bodyPr>
            <a:noAutofit/>
          </a:bodyPr>
          <a:lstStyle/>
          <a:p>
            <a:pPr algn="ctr"/>
            <a:r>
              <a:rPr lang="en-US" sz="4000" dirty="0" smtClean="0"/>
              <a:t>INTERDEPENDENCE AND </a:t>
            </a:r>
            <a:br>
              <a:rPr lang="en-US" sz="4000" dirty="0" smtClean="0"/>
            </a:br>
            <a:r>
              <a:rPr lang="en-US" sz="4000" dirty="0" smtClean="0"/>
              <a:t>THE GAINS FROM TRADE</a:t>
            </a:r>
            <a:endParaRPr lang="en-US" sz="4000" dirty="0"/>
          </a:p>
        </p:txBody>
      </p:sp>
      <p:sp>
        <p:nvSpPr>
          <p:cNvPr id="14" name="Content Placeholder 13"/>
          <p:cNvSpPr>
            <a:spLocks noGrp="1"/>
          </p:cNvSpPr>
          <p:nvPr>
            <p:ph idx="1"/>
          </p:nvPr>
        </p:nvSpPr>
        <p:spPr>
          <a:xfrm>
            <a:off x="1122299" y="1524000"/>
            <a:ext cx="9982200" cy="4165599"/>
          </a:xfrm>
        </p:spPr>
        <p:txBody>
          <a:bodyPr anchor="ctr">
            <a:noAutofit/>
          </a:bodyPr>
          <a:lstStyle/>
          <a:p>
            <a:pPr lvl="1">
              <a:lnSpc>
                <a:spcPct val="110000"/>
              </a:lnSpc>
            </a:pPr>
            <a:r>
              <a:rPr lang="en-US" sz="2800" b="0" dirty="0"/>
              <a:t>One of the ten principles of economics highlighted in</a:t>
            </a:r>
            <a:r>
              <a:rPr lang="en-US" sz="2800" b="0" dirty="0" smtClean="0"/>
              <a:t> Chapter </a:t>
            </a:r>
            <a:r>
              <a:rPr lang="en-US" sz="2800" b="0" dirty="0"/>
              <a:t>1 is that trade can make everyone better off. </a:t>
            </a:r>
            <a:endParaRPr lang="en-US" sz="2800" b="0" dirty="0" smtClean="0"/>
          </a:p>
          <a:p>
            <a:pPr lvl="1">
              <a:lnSpc>
                <a:spcPct val="110000"/>
              </a:lnSpc>
            </a:pPr>
            <a:r>
              <a:rPr lang="en-US" sz="2800" b="0" dirty="0" smtClean="0"/>
              <a:t>This </a:t>
            </a:r>
            <a:r>
              <a:rPr lang="en-US" sz="2800" b="0" dirty="0"/>
              <a:t>principle explains why people trade with their </a:t>
            </a:r>
            <a:r>
              <a:rPr lang="en-US" sz="2800" b="0" dirty="0" smtClean="0"/>
              <a:t>neighbours </a:t>
            </a:r>
            <a:r>
              <a:rPr lang="en-US" sz="2800" b="0" dirty="0"/>
              <a:t>and why nations trade with other nations. </a:t>
            </a:r>
            <a:endParaRPr lang="en-US" sz="2800" b="0" dirty="0" smtClean="0"/>
          </a:p>
          <a:p>
            <a:pPr lvl="1">
              <a:lnSpc>
                <a:spcPct val="110000"/>
              </a:lnSpc>
            </a:pPr>
            <a:r>
              <a:rPr lang="en-US" sz="2800" b="0" dirty="0" smtClean="0"/>
              <a:t>What </a:t>
            </a:r>
            <a:r>
              <a:rPr lang="en-US" sz="2800" b="0" dirty="0"/>
              <a:t>exactly do people gain when they trade with one another? </a:t>
            </a:r>
            <a:endParaRPr lang="en-US" sz="2800" b="0" dirty="0" smtClean="0"/>
          </a:p>
          <a:p>
            <a:pPr lvl="1">
              <a:lnSpc>
                <a:spcPct val="110000"/>
              </a:lnSpc>
            </a:pPr>
            <a:r>
              <a:rPr lang="en-US" sz="2800" b="0" dirty="0" smtClean="0"/>
              <a:t>Why </a:t>
            </a:r>
            <a:r>
              <a:rPr lang="en-US" sz="2800" b="0" dirty="0"/>
              <a:t>do people choose to become interdependent?</a:t>
            </a:r>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3-</a:t>
            </a:r>
            <a:fld id="{0FF54DE5-C571-48E8-A5BC-B369434E2F44}" type="slidenum">
              <a:rPr lang="en-US" smtClean="0"/>
              <a:pPr/>
              <a:t>3</a:t>
            </a:fld>
            <a:endParaRPr lang="en-US" dirty="0"/>
          </a:p>
        </p:txBody>
      </p:sp>
    </p:spTree>
    <p:extLst>
      <p:ext uri="{BB962C8B-B14F-4D97-AF65-F5344CB8AC3E}">
        <p14:creationId xmlns:p14="http://schemas.microsoft.com/office/powerpoint/2010/main" val="2477234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0" y="127000"/>
            <a:ext cx="12192000" cy="1096962"/>
          </a:xfrm>
        </p:spPr>
        <p:txBody>
          <a:bodyPr>
            <a:noAutofit/>
          </a:bodyPr>
          <a:lstStyle/>
          <a:p>
            <a:r>
              <a:rPr lang="en-US" sz="4000" dirty="0" smtClean="0"/>
              <a:t>A PARABLE FOR THE </a:t>
            </a:r>
            <a:br>
              <a:rPr lang="en-US" sz="4000" dirty="0" smtClean="0"/>
            </a:br>
            <a:r>
              <a:rPr lang="en-US" sz="4000" dirty="0" smtClean="0"/>
              <a:t>MODERN ECONOMY</a:t>
            </a:r>
            <a:endParaRPr lang="en-US" sz="4000" dirty="0"/>
          </a:p>
        </p:txBody>
      </p:sp>
      <p:sp>
        <p:nvSpPr>
          <p:cNvPr id="14" name="Content Placeholder 13"/>
          <p:cNvSpPr>
            <a:spLocks noGrp="1"/>
          </p:cNvSpPr>
          <p:nvPr>
            <p:ph idx="1"/>
          </p:nvPr>
        </p:nvSpPr>
        <p:spPr>
          <a:xfrm>
            <a:off x="1122299" y="1659467"/>
            <a:ext cx="9982200" cy="4182533"/>
          </a:xfrm>
        </p:spPr>
        <p:txBody>
          <a:bodyPr anchor="ctr">
            <a:normAutofit/>
          </a:bodyPr>
          <a:lstStyle/>
          <a:p>
            <a:pPr>
              <a:lnSpc>
                <a:spcPct val="100000"/>
              </a:lnSpc>
            </a:pPr>
            <a:r>
              <a:rPr lang="en-US" sz="3200" b="0" dirty="0" smtClean="0"/>
              <a:t>Imagine </a:t>
            </a:r>
            <a:r>
              <a:rPr lang="en-US" sz="3200" b="0" dirty="0"/>
              <a:t>that </a:t>
            </a:r>
            <a:r>
              <a:rPr lang="en-US" sz="3200" b="0" dirty="0" smtClean="0"/>
              <a:t>in the world there are: </a:t>
            </a:r>
          </a:p>
          <a:p>
            <a:pPr lvl="1">
              <a:lnSpc>
                <a:spcPct val="100000"/>
              </a:lnSpc>
            </a:pPr>
            <a:r>
              <a:rPr lang="en-US" sz="3200" b="0" dirty="0" smtClean="0"/>
              <a:t>two goods—meat </a:t>
            </a:r>
            <a:r>
              <a:rPr lang="en-US" sz="3200" b="0" dirty="0"/>
              <a:t>and </a:t>
            </a:r>
            <a:r>
              <a:rPr lang="en-US" sz="3200" b="0" dirty="0" smtClean="0"/>
              <a:t>potatoes—</a:t>
            </a:r>
          </a:p>
          <a:p>
            <a:pPr lvl="1">
              <a:lnSpc>
                <a:spcPct val="100000"/>
              </a:lnSpc>
            </a:pPr>
            <a:r>
              <a:rPr lang="en-US" sz="3200" b="0" dirty="0" smtClean="0"/>
              <a:t>and two people—a </a:t>
            </a:r>
            <a:r>
              <a:rPr lang="en-US" sz="3200" b="0" dirty="0"/>
              <a:t>cattle rancher and a potato </a:t>
            </a:r>
            <a:r>
              <a:rPr lang="en-US" sz="3200" b="0" dirty="0" smtClean="0"/>
              <a:t>farmer—each of whom would </a:t>
            </a:r>
            <a:r>
              <a:rPr lang="en-US" sz="3200" b="0" dirty="0"/>
              <a:t>like to eat both meat and potatoes</a:t>
            </a:r>
            <a:r>
              <a:rPr lang="en-US" sz="3200" b="0" dirty="0" smtClean="0"/>
              <a:t>.</a:t>
            </a:r>
          </a:p>
          <a:p>
            <a:pPr>
              <a:lnSpc>
                <a:spcPct val="100000"/>
              </a:lnSpc>
            </a:pPr>
            <a:r>
              <a:rPr lang="en-US" sz="3200" b="0" dirty="0"/>
              <a:t>It is easy to see that trade would allow them to enjoy greater </a:t>
            </a:r>
            <a:r>
              <a:rPr lang="en-US" sz="3200" b="0" dirty="0" smtClean="0"/>
              <a:t>variety. </a:t>
            </a:r>
            <a:endParaRPr lang="en-US" sz="3200" b="0" dirty="0"/>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3-</a:t>
            </a:r>
            <a:fld id="{0FF54DE5-C571-48E8-A5BC-B369434E2F44}" type="slidenum">
              <a:rPr lang="en-US" smtClean="0"/>
              <a:pPr/>
              <a:t>4</a:t>
            </a:fld>
            <a:endParaRPr lang="en-US" dirty="0"/>
          </a:p>
        </p:txBody>
      </p:sp>
    </p:spTree>
    <p:extLst>
      <p:ext uri="{BB962C8B-B14F-4D97-AF65-F5344CB8AC3E}">
        <p14:creationId xmlns:p14="http://schemas.microsoft.com/office/powerpoint/2010/main" val="33246857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ontent Placeholder 13"/>
          <p:cNvSpPr>
            <a:spLocks noGrp="1"/>
          </p:cNvSpPr>
          <p:nvPr>
            <p:ph idx="1"/>
          </p:nvPr>
        </p:nvSpPr>
        <p:spPr>
          <a:xfrm>
            <a:off x="1033398" y="1659467"/>
            <a:ext cx="10269601" cy="4627033"/>
          </a:xfrm>
        </p:spPr>
        <p:txBody>
          <a:bodyPr anchor="t" anchorCtr="0">
            <a:noAutofit/>
          </a:bodyPr>
          <a:lstStyle/>
          <a:p>
            <a:pPr>
              <a:lnSpc>
                <a:spcPct val="100000"/>
              </a:lnSpc>
            </a:pPr>
            <a:r>
              <a:rPr lang="en-US" sz="2600" b="0" dirty="0"/>
              <a:t>Suppose, for example, that the potato farmer is able to raise cattle and produce meat, but that he is not very good at it. </a:t>
            </a:r>
            <a:endParaRPr lang="en-US" sz="2600" b="0" dirty="0" smtClean="0"/>
          </a:p>
          <a:p>
            <a:pPr>
              <a:lnSpc>
                <a:spcPct val="100000"/>
              </a:lnSpc>
            </a:pPr>
            <a:r>
              <a:rPr lang="en-US" sz="2600" b="0" dirty="0" smtClean="0"/>
              <a:t>Suppose </a:t>
            </a:r>
            <a:r>
              <a:rPr lang="en-US" sz="2600" b="0" dirty="0"/>
              <a:t>that the cattle rancher is able to grow potatoes, but that her land is not very well suited for it. </a:t>
            </a:r>
            <a:endParaRPr lang="en-US" sz="2600" b="0" dirty="0" smtClean="0"/>
          </a:p>
          <a:p>
            <a:pPr>
              <a:lnSpc>
                <a:spcPct val="100000"/>
              </a:lnSpc>
            </a:pPr>
            <a:r>
              <a:rPr lang="en-US" sz="2600" b="0" dirty="0" smtClean="0"/>
              <a:t>The farmer </a:t>
            </a:r>
            <a:r>
              <a:rPr lang="en-US" sz="2600" b="0" dirty="0"/>
              <a:t>and the rancher can each benefit by specializing in what he or she does best and then trading with the other</a:t>
            </a:r>
            <a:r>
              <a:rPr lang="en-US" sz="2600" b="0" dirty="0" smtClean="0"/>
              <a:t>.</a:t>
            </a:r>
          </a:p>
          <a:p>
            <a:pPr>
              <a:lnSpc>
                <a:spcPct val="100000"/>
              </a:lnSpc>
            </a:pPr>
            <a:r>
              <a:rPr lang="en-US" sz="2600" b="0" dirty="0" smtClean="0"/>
              <a:t>The gains from trade are less obvious, however, when one person is better at producing every good. </a:t>
            </a:r>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3-</a:t>
            </a:r>
            <a:fld id="{0FF54DE5-C571-48E8-A5BC-B369434E2F44}" type="slidenum">
              <a:rPr lang="en-US" smtClean="0"/>
              <a:pPr/>
              <a:t>5</a:t>
            </a:fld>
            <a:endParaRPr lang="en-US" dirty="0"/>
          </a:p>
        </p:txBody>
      </p:sp>
      <p:sp>
        <p:nvSpPr>
          <p:cNvPr id="8" name="Title 12"/>
          <p:cNvSpPr>
            <a:spLocks noGrp="1"/>
          </p:cNvSpPr>
          <p:nvPr>
            <p:ph type="title"/>
          </p:nvPr>
        </p:nvSpPr>
        <p:spPr>
          <a:xfrm>
            <a:off x="0" y="114300"/>
            <a:ext cx="12192000" cy="1096962"/>
          </a:xfrm>
        </p:spPr>
        <p:txBody>
          <a:bodyPr>
            <a:noAutofit/>
          </a:bodyPr>
          <a:lstStyle/>
          <a:p>
            <a:r>
              <a:rPr lang="en-US" sz="4000" dirty="0" smtClean="0"/>
              <a:t>A PARABLE FOR THE </a:t>
            </a:r>
            <a:br>
              <a:rPr lang="en-US" sz="4000" dirty="0" smtClean="0"/>
            </a:br>
            <a:r>
              <a:rPr lang="en-US" sz="4000" dirty="0" smtClean="0"/>
              <a:t>MODERN ECONOMY</a:t>
            </a:r>
            <a:endParaRPr lang="en-US" sz="4000" dirty="0"/>
          </a:p>
        </p:txBody>
      </p:sp>
    </p:spTree>
    <p:extLst>
      <p:ext uri="{BB962C8B-B14F-4D97-AF65-F5344CB8AC3E}">
        <p14:creationId xmlns:p14="http://schemas.microsoft.com/office/powerpoint/2010/main" val="22381716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1" y="76200"/>
            <a:ext cx="12192002" cy="1096962"/>
          </a:xfrm>
        </p:spPr>
        <p:txBody>
          <a:bodyPr>
            <a:normAutofit/>
          </a:bodyPr>
          <a:lstStyle/>
          <a:p>
            <a:pPr algn="ctr"/>
            <a:r>
              <a:rPr lang="en-US" sz="4400" dirty="0" smtClean="0"/>
              <a:t>Production Possibilities</a:t>
            </a:r>
            <a:endParaRPr lang="en-US" sz="4400" dirty="0"/>
          </a:p>
        </p:txBody>
      </p:sp>
      <p:sp>
        <p:nvSpPr>
          <p:cNvPr id="14" name="Content Placeholder 13"/>
          <p:cNvSpPr>
            <a:spLocks noGrp="1"/>
          </p:cNvSpPr>
          <p:nvPr>
            <p:ph idx="1"/>
          </p:nvPr>
        </p:nvSpPr>
        <p:spPr>
          <a:xfrm>
            <a:off x="1122299" y="1659467"/>
            <a:ext cx="9982200" cy="4182533"/>
          </a:xfrm>
        </p:spPr>
        <p:txBody>
          <a:bodyPr anchor="ctr">
            <a:normAutofit/>
          </a:bodyPr>
          <a:lstStyle/>
          <a:p>
            <a:pPr>
              <a:lnSpc>
                <a:spcPct val="100000"/>
              </a:lnSpc>
            </a:pPr>
            <a:r>
              <a:rPr lang="en-US" sz="3600" b="0" dirty="0" smtClean="0"/>
              <a:t>A production </a:t>
            </a:r>
            <a:r>
              <a:rPr lang="en-US" sz="3600" b="0" dirty="0"/>
              <a:t>possibilities frontier shows the various mixes of output that an economy can produce. </a:t>
            </a:r>
            <a:endParaRPr lang="en-US" sz="3600" b="0" dirty="0" smtClean="0"/>
          </a:p>
          <a:p>
            <a:pPr>
              <a:lnSpc>
                <a:spcPct val="100000"/>
              </a:lnSpc>
            </a:pPr>
            <a:r>
              <a:rPr lang="en-US" sz="3600" b="0" dirty="0" smtClean="0"/>
              <a:t>It </a:t>
            </a:r>
            <a:r>
              <a:rPr lang="en-US" sz="3600" b="0" dirty="0"/>
              <a:t>illustrates one of the ten principles of economics in Chapter 1: People face tradeoffs. </a:t>
            </a:r>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3-</a:t>
            </a:r>
            <a:fld id="{0FF54DE5-C571-48E8-A5BC-B369434E2F44}" type="slidenum">
              <a:rPr lang="en-US" smtClean="0"/>
              <a:pPr/>
              <a:t>6</a:t>
            </a:fld>
            <a:endParaRPr lang="en-US" dirty="0"/>
          </a:p>
        </p:txBody>
      </p:sp>
    </p:spTree>
    <p:extLst>
      <p:ext uri="{BB962C8B-B14F-4D97-AF65-F5344CB8AC3E}">
        <p14:creationId xmlns:p14="http://schemas.microsoft.com/office/powerpoint/2010/main" val="10762920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1100667" y="25400"/>
            <a:ext cx="9973733" cy="1096962"/>
          </a:xfrm>
        </p:spPr>
        <p:txBody>
          <a:bodyPr>
            <a:normAutofit fontScale="90000"/>
          </a:bodyPr>
          <a:lstStyle/>
          <a:p>
            <a:r>
              <a:rPr lang="en-US" sz="4900" dirty="0" smtClean="0"/>
              <a:t>FIGURE 3.1</a:t>
            </a:r>
            <a:r>
              <a:rPr lang="en-US" sz="4400" dirty="0" smtClean="0"/>
              <a:t/>
            </a:r>
            <a:br>
              <a:rPr lang="en-US" sz="4400" dirty="0" smtClean="0"/>
            </a:br>
            <a:r>
              <a:rPr lang="en-US" sz="3600" dirty="0" smtClean="0"/>
              <a:t>The Production Possibilities Frontier</a:t>
            </a:r>
            <a:endParaRPr lang="en-US" sz="3600" dirty="0"/>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9" name="Slide Number Placeholder 8"/>
          <p:cNvSpPr>
            <a:spLocks noGrp="1"/>
          </p:cNvSpPr>
          <p:nvPr>
            <p:ph type="sldNum" sz="quarter" idx="12"/>
          </p:nvPr>
        </p:nvSpPr>
        <p:spPr/>
        <p:txBody>
          <a:bodyPr/>
          <a:lstStyle/>
          <a:p>
            <a:r>
              <a:rPr lang="en-US" dirty="0" smtClean="0"/>
              <a:t>3-</a:t>
            </a:r>
            <a:fld id="{0FF54DE5-C571-48E8-A5BC-B369434E2F44}" type="slidenum">
              <a:rPr lang="en-US" smtClean="0"/>
              <a:pPr/>
              <a:t>7</a:t>
            </a:fld>
            <a:endParaRPr lang="en-US" dirty="0"/>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43859" y="1428750"/>
            <a:ext cx="5652489" cy="1773330"/>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82741" y="3311881"/>
            <a:ext cx="4546609" cy="3050819"/>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86835" y="3311883"/>
            <a:ext cx="4074382" cy="3050818"/>
          </a:xfrm>
          <a:prstGeom prst="rect">
            <a:avLst/>
          </a:prstGeom>
        </p:spPr>
      </p:pic>
    </p:spTree>
    <p:extLst>
      <p:ext uri="{BB962C8B-B14F-4D97-AF65-F5344CB8AC3E}">
        <p14:creationId xmlns:p14="http://schemas.microsoft.com/office/powerpoint/2010/main" val="20796977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4" name="TextBox 3"/>
          <p:cNvSpPr txBox="1"/>
          <p:nvPr/>
        </p:nvSpPr>
        <p:spPr>
          <a:xfrm>
            <a:off x="1574800" y="2489200"/>
            <a:ext cx="184666" cy="369332"/>
          </a:xfrm>
          <a:prstGeom prst="rect">
            <a:avLst/>
          </a:prstGeom>
          <a:noFill/>
        </p:spPr>
        <p:txBody>
          <a:bodyPr wrap="none" rtlCol="0">
            <a:spAutoFit/>
          </a:bodyPr>
          <a:lstStyle/>
          <a:p>
            <a:endParaRPr lang="en-US" dirty="0"/>
          </a:p>
        </p:txBody>
      </p:sp>
      <p:sp>
        <p:nvSpPr>
          <p:cNvPr id="20" name="Rectangle 3"/>
          <p:cNvSpPr txBox="1">
            <a:spLocks noChangeArrowheads="1"/>
          </p:cNvSpPr>
          <p:nvPr/>
        </p:nvSpPr>
        <p:spPr>
          <a:xfrm>
            <a:off x="1286932" y="1828799"/>
            <a:ext cx="10075335" cy="4492625"/>
          </a:xfrm>
          <a:prstGeom prst="rect">
            <a:avLst/>
          </a:prstGeom>
        </p:spPr>
        <p:txBody>
          <a:bodyPr vert="horz" lIns="0" tIns="45720" rIns="0" bIns="45720" rtlCol="0">
            <a:normAutofit/>
          </a:bodyPr>
          <a:lstStyle>
            <a:lvl1pPr marL="228600" indent="-228600" algn="l" defTabSz="914400" rtl="0" eaLnBrk="1" latinLnBrk="0" hangingPunct="1">
              <a:lnSpc>
                <a:spcPct val="90000"/>
              </a:lnSpc>
              <a:spcBef>
                <a:spcPts val="1800"/>
              </a:spcBef>
              <a:buFont typeface="Wingdings" panose="05000000000000000000" pitchFamily="2" charset="2"/>
              <a:buChar char="§"/>
              <a:defRPr sz="2000" b="1" kern="1200">
                <a:solidFill>
                  <a:srgbClr val="000000"/>
                </a:solidFill>
                <a:latin typeface="+mn-lt"/>
                <a:ea typeface="+mn-ea"/>
                <a:cs typeface="+mn-cs"/>
              </a:defRPr>
            </a:lvl1pPr>
            <a:lvl2pPr marL="685800" indent="-228600" algn="l" defTabSz="914400" rtl="0" eaLnBrk="1" latinLnBrk="0" hangingPunct="1">
              <a:lnSpc>
                <a:spcPct val="90000"/>
              </a:lnSpc>
              <a:spcBef>
                <a:spcPts val="600"/>
              </a:spcBef>
              <a:buFont typeface="Wingdings" panose="05000000000000000000" pitchFamily="2" charset="2"/>
              <a:buChar char="§"/>
              <a:defRPr sz="1600" b="1" kern="1200">
                <a:solidFill>
                  <a:srgbClr val="000000"/>
                </a:solidFill>
                <a:latin typeface="+mn-lt"/>
                <a:ea typeface="+mn-ea"/>
                <a:cs typeface="+mn-cs"/>
              </a:defRPr>
            </a:lvl2pPr>
            <a:lvl3pPr marL="1143000" indent="-228600" algn="l" defTabSz="914400" rtl="0" eaLnBrk="1" latinLnBrk="0" hangingPunct="1">
              <a:lnSpc>
                <a:spcPct val="90000"/>
              </a:lnSpc>
              <a:spcBef>
                <a:spcPts val="600"/>
              </a:spcBef>
              <a:buFont typeface="Wingdings" panose="05000000000000000000" pitchFamily="2" charset="2"/>
              <a:buChar char="§"/>
              <a:defRPr sz="1400" b="1" kern="1200">
                <a:solidFill>
                  <a:srgbClr val="000000"/>
                </a:solidFill>
                <a:latin typeface="+mn-lt"/>
                <a:ea typeface="+mn-ea"/>
                <a:cs typeface="+mn-cs"/>
              </a:defRPr>
            </a:lvl3pPr>
            <a:lvl4pPr marL="1600200" indent="-228600" algn="l" defTabSz="914400" rtl="0" eaLnBrk="1" latinLnBrk="0" hangingPunct="1">
              <a:lnSpc>
                <a:spcPct val="90000"/>
              </a:lnSpc>
              <a:spcBef>
                <a:spcPts val="600"/>
              </a:spcBef>
              <a:buFont typeface="Wingdings" panose="05000000000000000000" pitchFamily="2" charset="2"/>
              <a:buChar char="§"/>
              <a:defRPr sz="1400" b="1" kern="1200">
                <a:solidFill>
                  <a:srgbClr val="000000"/>
                </a:solidFill>
                <a:latin typeface="+mn-lt"/>
                <a:ea typeface="+mn-ea"/>
                <a:cs typeface="+mn-cs"/>
              </a:defRPr>
            </a:lvl4pPr>
            <a:lvl5pPr marL="2057400" indent="-228600" algn="l" defTabSz="914400" rtl="0" eaLnBrk="1" latinLnBrk="0" hangingPunct="1">
              <a:lnSpc>
                <a:spcPct val="90000"/>
              </a:lnSpc>
              <a:spcBef>
                <a:spcPts val="600"/>
              </a:spcBef>
              <a:buFont typeface="Wingdings" panose="05000000000000000000" pitchFamily="2" charset="2"/>
              <a:buChar char="§"/>
              <a:defRPr sz="1400" b="1" kern="1200">
                <a:solidFill>
                  <a:srgbClr val="000000"/>
                </a:solidFill>
                <a:latin typeface="+mn-lt"/>
                <a:ea typeface="+mn-ea"/>
                <a:cs typeface="+mn-cs"/>
              </a:defRPr>
            </a:lvl5pPr>
            <a:lvl6pPr marL="2514600" indent="-228600" algn="l" defTabSz="914400" rtl="0" eaLnBrk="1" latinLnBrk="0" hangingPunct="1">
              <a:lnSpc>
                <a:spcPct val="90000"/>
              </a:lnSpc>
              <a:spcBef>
                <a:spcPts val="500"/>
              </a:spcBef>
              <a:buFont typeface="Wingdings" panose="05000000000000000000" pitchFamily="2" charset="2"/>
              <a:buChar char="§"/>
              <a:defRPr sz="1400" b="1" kern="1200">
                <a:solidFill>
                  <a:srgbClr val="000000"/>
                </a:solidFill>
                <a:latin typeface="+mn-lt"/>
                <a:ea typeface="+mn-ea"/>
                <a:cs typeface="+mn-cs"/>
              </a:defRPr>
            </a:lvl6pPr>
            <a:lvl7pPr marL="2971800" indent="-228600" algn="l" defTabSz="914400" rtl="0" eaLnBrk="1" latinLnBrk="0" hangingPunct="1">
              <a:lnSpc>
                <a:spcPct val="90000"/>
              </a:lnSpc>
              <a:spcBef>
                <a:spcPts val="500"/>
              </a:spcBef>
              <a:buFont typeface="Wingdings" panose="05000000000000000000" pitchFamily="2" charset="2"/>
              <a:buChar char="§"/>
              <a:defRPr sz="1400" b="1" kern="1200">
                <a:solidFill>
                  <a:srgbClr val="000000"/>
                </a:solidFill>
                <a:latin typeface="+mn-lt"/>
                <a:ea typeface="+mn-ea"/>
                <a:cs typeface="+mn-cs"/>
              </a:defRPr>
            </a:lvl7pPr>
            <a:lvl8pPr marL="3429000" indent="-228600" algn="l" defTabSz="914400" rtl="0" eaLnBrk="1" latinLnBrk="0" hangingPunct="1">
              <a:lnSpc>
                <a:spcPct val="90000"/>
              </a:lnSpc>
              <a:spcBef>
                <a:spcPts val="500"/>
              </a:spcBef>
              <a:buFont typeface="Wingdings" panose="05000000000000000000" pitchFamily="2" charset="2"/>
              <a:buChar char="§"/>
              <a:defRPr sz="1400" b="1" kern="1200">
                <a:solidFill>
                  <a:srgbClr val="000000"/>
                </a:solidFill>
                <a:latin typeface="+mn-lt"/>
                <a:ea typeface="+mn-ea"/>
                <a:cs typeface="+mn-cs"/>
              </a:defRPr>
            </a:lvl8pPr>
            <a:lvl9pPr marL="3886200" indent="-228600" algn="l" defTabSz="914400" rtl="0" eaLnBrk="1" latinLnBrk="0" hangingPunct="1">
              <a:lnSpc>
                <a:spcPct val="90000"/>
              </a:lnSpc>
              <a:spcBef>
                <a:spcPts val="500"/>
              </a:spcBef>
              <a:buFont typeface="Wingdings" panose="05000000000000000000" pitchFamily="2" charset="2"/>
              <a:buChar char="§"/>
              <a:defRPr sz="1400" b="1" kern="1200">
                <a:solidFill>
                  <a:srgbClr val="000000"/>
                </a:solidFill>
                <a:latin typeface="+mn-lt"/>
                <a:ea typeface="+mn-ea"/>
                <a:cs typeface="+mn-cs"/>
              </a:defRPr>
            </a:lvl9pPr>
          </a:lstStyle>
          <a:p>
            <a:pPr>
              <a:spcBef>
                <a:spcPct val="50000"/>
              </a:spcBef>
              <a:buClr>
                <a:srgbClr val="0070C0"/>
              </a:buClr>
            </a:pPr>
            <a:r>
              <a:rPr lang="en-US" sz="2800" b="0" dirty="0" smtClean="0">
                <a:ea typeface="ＭＳ Ｐゴシック" charset="0"/>
              </a:rPr>
              <a:t>Two countries: Canada and Japan</a:t>
            </a:r>
          </a:p>
          <a:p>
            <a:pPr>
              <a:spcBef>
                <a:spcPct val="50000"/>
              </a:spcBef>
              <a:buClr>
                <a:srgbClr val="0070C0"/>
              </a:buClr>
            </a:pPr>
            <a:r>
              <a:rPr lang="en-US" sz="2800" b="0" dirty="0" smtClean="0">
                <a:ea typeface="ＭＳ Ｐゴシック" charset="0"/>
              </a:rPr>
              <a:t>Two goods: computers and wheat</a:t>
            </a:r>
          </a:p>
          <a:p>
            <a:pPr>
              <a:spcBef>
                <a:spcPct val="50000"/>
              </a:spcBef>
              <a:buClr>
                <a:srgbClr val="0070C0"/>
              </a:buClr>
            </a:pPr>
            <a:r>
              <a:rPr lang="en-US" sz="2800" b="0" dirty="0" smtClean="0">
                <a:ea typeface="ＭＳ Ｐゴシック" charset="0"/>
              </a:rPr>
              <a:t>One resource: labour (measured in hours)</a:t>
            </a:r>
          </a:p>
          <a:p>
            <a:pPr>
              <a:lnSpc>
                <a:spcPct val="100000"/>
              </a:lnSpc>
              <a:spcBef>
                <a:spcPct val="50000"/>
              </a:spcBef>
              <a:buClr>
                <a:srgbClr val="0070C0"/>
              </a:buClr>
            </a:pPr>
            <a:r>
              <a:rPr lang="en-US" sz="2800" b="0" dirty="0" smtClean="0">
                <a:ea typeface="ＭＳ Ｐゴシック" charset="0"/>
              </a:rPr>
              <a:t>We will look at how much of both goods each country produces and consumes:</a:t>
            </a:r>
          </a:p>
          <a:p>
            <a:pPr lvl="1">
              <a:spcBef>
                <a:spcPct val="25000"/>
              </a:spcBef>
              <a:buClr>
                <a:srgbClr val="0070C0"/>
              </a:buClr>
            </a:pPr>
            <a:r>
              <a:rPr lang="en-US" sz="2800" b="0" dirty="0" smtClean="0">
                <a:ea typeface="ＭＳ Ｐゴシック" charset="0"/>
              </a:rPr>
              <a:t>if the country chooses to be self-sufficient</a:t>
            </a:r>
          </a:p>
          <a:p>
            <a:pPr lvl="1">
              <a:spcBef>
                <a:spcPct val="25000"/>
              </a:spcBef>
              <a:buClr>
                <a:srgbClr val="0070C0"/>
              </a:buClr>
            </a:pPr>
            <a:r>
              <a:rPr lang="en-US" sz="2800" b="0" dirty="0" smtClean="0">
                <a:ea typeface="ＭＳ Ｐゴシック" charset="0"/>
              </a:rPr>
              <a:t>if it trades with the other country</a:t>
            </a:r>
            <a:endParaRPr lang="en-US" sz="2800" b="0" dirty="0">
              <a:ea typeface="ＭＳ Ｐゴシック" charset="0"/>
            </a:endParaRPr>
          </a:p>
        </p:txBody>
      </p:sp>
      <p:sp>
        <p:nvSpPr>
          <p:cNvPr id="7" name="Slide Number Placeholder 6"/>
          <p:cNvSpPr>
            <a:spLocks noGrp="1"/>
          </p:cNvSpPr>
          <p:nvPr>
            <p:ph type="sldNum" sz="quarter" idx="12"/>
          </p:nvPr>
        </p:nvSpPr>
        <p:spPr/>
        <p:txBody>
          <a:bodyPr/>
          <a:lstStyle/>
          <a:p>
            <a:r>
              <a:rPr lang="en-US" dirty="0" smtClean="0"/>
              <a:t>3-</a:t>
            </a:r>
            <a:fld id="{0FF54DE5-C571-48E8-A5BC-B369434E2F44}" type="slidenum">
              <a:rPr lang="en-US" smtClean="0"/>
              <a:pPr/>
              <a:t>8</a:t>
            </a:fld>
            <a:endParaRPr lang="en-US" dirty="0"/>
          </a:p>
        </p:txBody>
      </p:sp>
      <p:sp>
        <p:nvSpPr>
          <p:cNvPr id="8" name="Rectangle 7"/>
          <p:cNvSpPr/>
          <p:nvPr/>
        </p:nvSpPr>
        <p:spPr>
          <a:xfrm>
            <a:off x="1049866" y="62070"/>
            <a:ext cx="10024534" cy="1138773"/>
          </a:xfrm>
          <a:prstGeom prst="rect">
            <a:avLst/>
          </a:prstGeom>
        </p:spPr>
        <p:txBody>
          <a:bodyPr wrap="square">
            <a:spAutoFit/>
          </a:bodyPr>
          <a:lstStyle/>
          <a:p>
            <a:pPr>
              <a:defRPr/>
            </a:pPr>
            <a:r>
              <a:rPr lang="en-US" sz="4000" b="1" dirty="0" smtClean="0">
                <a:solidFill>
                  <a:srgbClr val="521569"/>
                </a:solidFill>
                <a:latin typeface="Book Antiqua" pitchFamily="18" charset="0"/>
                <a:ea typeface="ＭＳ Ｐゴシック" charset="-128"/>
                <a:cs typeface="Arial" charset="0"/>
              </a:rPr>
              <a:t>Active Learning  </a:t>
            </a:r>
            <a:r>
              <a:rPr lang="en-US" sz="3200" b="1" dirty="0" smtClean="0">
                <a:solidFill>
                  <a:srgbClr val="521569"/>
                </a:solidFill>
                <a:ea typeface="ＭＳ Ｐゴシック" charset="-128"/>
                <a:cs typeface="Arial" charset="0"/>
              </a:rPr>
              <a:t/>
            </a:r>
            <a:br>
              <a:rPr lang="en-US" sz="3200" b="1" dirty="0" smtClean="0">
                <a:solidFill>
                  <a:srgbClr val="521569"/>
                </a:solidFill>
                <a:ea typeface="ＭＳ Ｐゴシック" charset="-128"/>
                <a:cs typeface="Arial" charset="0"/>
              </a:rPr>
            </a:br>
            <a:r>
              <a:rPr lang="en-US" sz="2800" b="1" dirty="0" smtClean="0">
                <a:solidFill>
                  <a:srgbClr val="521569"/>
                </a:solidFill>
                <a:latin typeface="Book Antiqua" pitchFamily="18" charset="0"/>
                <a:ea typeface="ＭＳ Ｐゴシック" charset="-128"/>
                <a:cs typeface="Arial" charset="0"/>
              </a:rPr>
              <a:t>Production and Consumption with and without Trade</a:t>
            </a:r>
            <a:endParaRPr lang="en-CA" sz="2800" b="1" dirty="0">
              <a:solidFill>
                <a:srgbClr val="521569"/>
              </a:solidFill>
              <a:latin typeface="Book Antiqua" pitchFamily="18" charset="0"/>
              <a:ea typeface="ＭＳ Ｐゴシック" charset="-128"/>
            </a:endParaRPr>
          </a:p>
        </p:txBody>
      </p:sp>
    </p:spTree>
    <p:extLst>
      <p:ext uri="{BB962C8B-B14F-4D97-AF65-F5344CB8AC3E}">
        <p14:creationId xmlns:p14="http://schemas.microsoft.com/office/powerpoint/2010/main" val="18166746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animEffect transition="in" filter="wipe(left)">
                                      <p:cBhvr>
                                        <p:cTn id="7" dur="500"/>
                                        <p:tgtEl>
                                          <p:spTgt spid="2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0">
                                            <p:txEl>
                                              <p:pRg st="1" end="1"/>
                                            </p:txEl>
                                          </p:spTgt>
                                        </p:tgtEl>
                                        <p:attrNameLst>
                                          <p:attrName>style.visibility</p:attrName>
                                        </p:attrNameLst>
                                      </p:cBhvr>
                                      <p:to>
                                        <p:strVal val="visible"/>
                                      </p:to>
                                    </p:set>
                                    <p:animEffect transition="in" filter="wipe(left)">
                                      <p:cBhvr>
                                        <p:cTn id="12" dur="500"/>
                                        <p:tgtEl>
                                          <p:spTgt spid="2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wipe(left)">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0">
                                            <p:txEl>
                                              <p:pRg st="3" end="3"/>
                                            </p:txEl>
                                          </p:spTgt>
                                        </p:tgtEl>
                                        <p:attrNameLst>
                                          <p:attrName>style.visibility</p:attrName>
                                        </p:attrNameLst>
                                      </p:cBhvr>
                                      <p:to>
                                        <p:strVal val="visible"/>
                                      </p:to>
                                    </p:set>
                                    <p:animEffect transition="in" filter="wipe(left)">
                                      <p:cBhvr>
                                        <p:cTn id="22" dur="500"/>
                                        <p:tgtEl>
                                          <p:spTgt spid="2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0">
                                            <p:txEl>
                                              <p:pRg st="4" end="4"/>
                                            </p:txEl>
                                          </p:spTgt>
                                        </p:tgtEl>
                                        <p:attrNameLst>
                                          <p:attrName>style.visibility</p:attrName>
                                        </p:attrNameLst>
                                      </p:cBhvr>
                                      <p:to>
                                        <p:strVal val="visible"/>
                                      </p:to>
                                    </p:set>
                                    <p:animEffect transition="in" filter="wipe(left)">
                                      <p:cBhvr>
                                        <p:cTn id="27" dur="500"/>
                                        <p:tgtEl>
                                          <p:spTgt spid="20">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20">
                                            <p:txEl>
                                              <p:pRg st="5" end="5"/>
                                            </p:txEl>
                                          </p:spTgt>
                                        </p:tgtEl>
                                        <p:attrNameLst>
                                          <p:attrName>style.visibility</p:attrName>
                                        </p:attrNameLst>
                                      </p:cBhvr>
                                      <p:to>
                                        <p:strVal val="visible"/>
                                      </p:to>
                                    </p:set>
                                    <p:animEffect transition="in" filter="wipe(left)">
                                      <p:cBhvr>
                                        <p:cTn id="32" dur="500"/>
                                        <p:tgtEl>
                                          <p:spTgt spid="2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bldLvl="4"/>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18" name="Rectangle 2"/>
          <p:cNvSpPr txBox="1">
            <a:spLocks noChangeArrowheads="1"/>
          </p:cNvSpPr>
          <p:nvPr/>
        </p:nvSpPr>
        <p:spPr>
          <a:xfrm>
            <a:off x="1117600" y="1833562"/>
            <a:ext cx="9956799" cy="4059238"/>
          </a:xfrm>
          <a:prstGeom prst="rect">
            <a:avLst/>
          </a:prstGeom>
        </p:spPr>
        <p:txBody>
          <a:bodyPr vert="horz" lIns="0" tIns="45720" rIns="0" bIns="45720" rtlCol="0">
            <a:normAutofit fontScale="92500"/>
          </a:bodyPr>
          <a:lstStyle>
            <a:lvl1pPr marL="228600" indent="-228600" algn="l" defTabSz="914400" rtl="0" eaLnBrk="1" latinLnBrk="0" hangingPunct="1">
              <a:lnSpc>
                <a:spcPct val="90000"/>
              </a:lnSpc>
              <a:spcBef>
                <a:spcPts val="1800"/>
              </a:spcBef>
              <a:buFont typeface="Wingdings" panose="05000000000000000000" pitchFamily="2" charset="2"/>
              <a:buChar char="§"/>
              <a:defRPr sz="2000" b="1" kern="1200">
                <a:solidFill>
                  <a:srgbClr val="000000"/>
                </a:solidFill>
                <a:latin typeface="+mn-lt"/>
                <a:ea typeface="+mn-ea"/>
                <a:cs typeface="+mn-cs"/>
              </a:defRPr>
            </a:lvl1pPr>
            <a:lvl2pPr marL="685800" indent="-228600" algn="l" defTabSz="914400" rtl="0" eaLnBrk="1" latinLnBrk="0" hangingPunct="1">
              <a:lnSpc>
                <a:spcPct val="90000"/>
              </a:lnSpc>
              <a:spcBef>
                <a:spcPts val="600"/>
              </a:spcBef>
              <a:buFont typeface="Wingdings" panose="05000000000000000000" pitchFamily="2" charset="2"/>
              <a:buChar char="§"/>
              <a:defRPr sz="1600" b="1" kern="1200">
                <a:solidFill>
                  <a:srgbClr val="000000"/>
                </a:solidFill>
                <a:latin typeface="+mn-lt"/>
                <a:ea typeface="+mn-ea"/>
                <a:cs typeface="+mn-cs"/>
              </a:defRPr>
            </a:lvl2pPr>
            <a:lvl3pPr marL="1143000" indent="-228600" algn="l" defTabSz="914400" rtl="0" eaLnBrk="1" latinLnBrk="0" hangingPunct="1">
              <a:lnSpc>
                <a:spcPct val="90000"/>
              </a:lnSpc>
              <a:spcBef>
                <a:spcPts val="600"/>
              </a:spcBef>
              <a:buFont typeface="Wingdings" panose="05000000000000000000" pitchFamily="2" charset="2"/>
              <a:buChar char="§"/>
              <a:defRPr sz="1400" b="1" kern="1200">
                <a:solidFill>
                  <a:srgbClr val="000000"/>
                </a:solidFill>
                <a:latin typeface="+mn-lt"/>
                <a:ea typeface="+mn-ea"/>
                <a:cs typeface="+mn-cs"/>
              </a:defRPr>
            </a:lvl3pPr>
            <a:lvl4pPr marL="1600200" indent="-228600" algn="l" defTabSz="914400" rtl="0" eaLnBrk="1" latinLnBrk="0" hangingPunct="1">
              <a:lnSpc>
                <a:spcPct val="90000"/>
              </a:lnSpc>
              <a:spcBef>
                <a:spcPts val="600"/>
              </a:spcBef>
              <a:buFont typeface="Wingdings" panose="05000000000000000000" pitchFamily="2" charset="2"/>
              <a:buChar char="§"/>
              <a:defRPr sz="1400" b="1" kern="1200">
                <a:solidFill>
                  <a:srgbClr val="000000"/>
                </a:solidFill>
                <a:latin typeface="+mn-lt"/>
                <a:ea typeface="+mn-ea"/>
                <a:cs typeface="+mn-cs"/>
              </a:defRPr>
            </a:lvl4pPr>
            <a:lvl5pPr marL="2057400" indent="-228600" algn="l" defTabSz="914400" rtl="0" eaLnBrk="1" latinLnBrk="0" hangingPunct="1">
              <a:lnSpc>
                <a:spcPct val="90000"/>
              </a:lnSpc>
              <a:spcBef>
                <a:spcPts val="600"/>
              </a:spcBef>
              <a:buFont typeface="Wingdings" panose="05000000000000000000" pitchFamily="2" charset="2"/>
              <a:buChar char="§"/>
              <a:defRPr sz="1400" b="1" kern="1200">
                <a:solidFill>
                  <a:srgbClr val="000000"/>
                </a:solidFill>
                <a:latin typeface="+mn-lt"/>
                <a:ea typeface="+mn-ea"/>
                <a:cs typeface="+mn-cs"/>
              </a:defRPr>
            </a:lvl5pPr>
            <a:lvl6pPr marL="2514600" indent="-228600" algn="l" defTabSz="914400" rtl="0" eaLnBrk="1" latinLnBrk="0" hangingPunct="1">
              <a:lnSpc>
                <a:spcPct val="90000"/>
              </a:lnSpc>
              <a:spcBef>
                <a:spcPts val="500"/>
              </a:spcBef>
              <a:buFont typeface="Wingdings" panose="05000000000000000000" pitchFamily="2" charset="2"/>
              <a:buChar char="§"/>
              <a:defRPr sz="1400" b="1" kern="1200">
                <a:solidFill>
                  <a:srgbClr val="000000"/>
                </a:solidFill>
                <a:latin typeface="+mn-lt"/>
                <a:ea typeface="+mn-ea"/>
                <a:cs typeface="+mn-cs"/>
              </a:defRPr>
            </a:lvl6pPr>
            <a:lvl7pPr marL="2971800" indent="-228600" algn="l" defTabSz="914400" rtl="0" eaLnBrk="1" latinLnBrk="0" hangingPunct="1">
              <a:lnSpc>
                <a:spcPct val="90000"/>
              </a:lnSpc>
              <a:spcBef>
                <a:spcPts val="500"/>
              </a:spcBef>
              <a:buFont typeface="Wingdings" panose="05000000000000000000" pitchFamily="2" charset="2"/>
              <a:buChar char="§"/>
              <a:defRPr sz="1400" b="1" kern="1200">
                <a:solidFill>
                  <a:srgbClr val="000000"/>
                </a:solidFill>
                <a:latin typeface="+mn-lt"/>
                <a:ea typeface="+mn-ea"/>
                <a:cs typeface="+mn-cs"/>
              </a:defRPr>
            </a:lvl7pPr>
            <a:lvl8pPr marL="3429000" indent="-228600" algn="l" defTabSz="914400" rtl="0" eaLnBrk="1" latinLnBrk="0" hangingPunct="1">
              <a:lnSpc>
                <a:spcPct val="90000"/>
              </a:lnSpc>
              <a:spcBef>
                <a:spcPts val="500"/>
              </a:spcBef>
              <a:buFont typeface="Wingdings" panose="05000000000000000000" pitchFamily="2" charset="2"/>
              <a:buChar char="§"/>
              <a:defRPr sz="1400" b="1" kern="1200">
                <a:solidFill>
                  <a:srgbClr val="000000"/>
                </a:solidFill>
                <a:latin typeface="+mn-lt"/>
                <a:ea typeface="+mn-ea"/>
                <a:cs typeface="+mn-cs"/>
              </a:defRPr>
            </a:lvl8pPr>
            <a:lvl9pPr marL="3886200" indent="-228600" algn="l" defTabSz="914400" rtl="0" eaLnBrk="1" latinLnBrk="0" hangingPunct="1">
              <a:lnSpc>
                <a:spcPct val="90000"/>
              </a:lnSpc>
              <a:spcBef>
                <a:spcPts val="500"/>
              </a:spcBef>
              <a:buFont typeface="Wingdings" panose="05000000000000000000" pitchFamily="2" charset="2"/>
              <a:buChar char="§"/>
              <a:defRPr sz="1400" b="1" kern="1200">
                <a:solidFill>
                  <a:srgbClr val="000000"/>
                </a:solidFill>
                <a:latin typeface="+mn-lt"/>
                <a:ea typeface="+mn-ea"/>
                <a:cs typeface="+mn-cs"/>
              </a:defRPr>
            </a:lvl9pPr>
          </a:lstStyle>
          <a:p>
            <a:pPr marL="0" indent="0">
              <a:buSzPct val="115000"/>
              <a:buFont typeface="Wingdings" charset="0"/>
              <a:buNone/>
            </a:pPr>
            <a:r>
              <a:rPr lang="en-US" sz="3200" b="0" dirty="0" smtClean="0">
                <a:ea typeface="ＭＳ Ｐゴシック" charset="0"/>
              </a:rPr>
              <a:t>Use the following information to draw Canada</a:t>
            </a:r>
            <a:r>
              <a:rPr lang="ja-JP" altLang="en-US" sz="3200" b="0" dirty="0" smtClean="0">
                <a:ea typeface="ＭＳ Ｐゴシック" charset="0"/>
              </a:rPr>
              <a:t>’</a:t>
            </a:r>
            <a:r>
              <a:rPr lang="en-US" sz="3200" b="0" dirty="0" smtClean="0">
                <a:ea typeface="ＭＳ Ｐゴシック" charset="0"/>
              </a:rPr>
              <a:t>s PPF.</a:t>
            </a:r>
          </a:p>
          <a:p>
            <a:pPr marL="463550" lvl="1" indent="-349250">
              <a:lnSpc>
                <a:spcPct val="105000"/>
              </a:lnSpc>
              <a:spcBef>
                <a:spcPct val="25000"/>
              </a:spcBef>
              <a:buClr>
                <a:srgbClr val="0070C0"/>
              </a:buClr>
              <a:buSzPct val="115000"/>
            </a:pPr>
            <a:r>
              <a:rPr lang="en-US" sz="2800" b="0" dirty="0">
                <a:ea typeface="ＭＳ Ｐゴシック" charset="0"/>
              </a:rPr>
              <a:t>Canada has </a:t>
            </a:r>
            <a:r>
              <a:rPr lang="en-US" sz="2800" b="0" dirty="0" smtClean="0">
                <a:ea typeface="ＭＳ Ｐゴシック" charset="0"/>
              </a:rPr>
              <a:t>50 000 </a:t>
            </a:r>
            <a:r>
              <a:rPr lang="en-US" sz="2800" b="0" dirty="0">
                <a:ea typeface="ＭＳ Ｐゴシック" charset="0"/>
              </a:rPr>
              <a:t>hours of labour available for </a:t>
            </a:r>
            <a:r>
              <a:rPr lang="en-US" sz="2800" b="0" dirty="0" smtClean="0">
                <a:ea typeface="ＭＳ Ｐゴシック" charset="0"/>
              </a:rPr>
              <a:t>production per </a:t>
            </a:r>
            <a:r>
              <a:rPr lang="en-US" sz="2800" b="0" dirty="0">
                <a:ea typeface="ＭＳ Ｐゴシック" charset="0"/>
              </a:rPr>
              <a:t>month.  </a:t>
            </a:r>
          </a:p>
          <a:p>
            <a:pPr marL="463550" lvl="1" indent="-349250">
              <a:lnSpc>
                <a:spcPct val="105000"/>
              </a:lnSpc>
              <a:spcBef>
                <a:spcPct val="25000"/>
              </a:spcBef>
              <a:buClr>
                <a:srgbClr val="0070C0"/>
              </a:buClr>
              <a:buSzPct val="115000"/>
            </a:pPr>
            <a:r>
              <a:rPr lang="en-US" sz="2800" b="0" dirty="0">
                <a:ea typeface="ＭＳ Ｐゴシック" charset="0"/>
              </a:rPr>
              <a:t>Producing one computer requires 100 hours of labour. </a:t>
            </a:r>
          </a:p>
          <a:p>
            <a:pPr marL="463550" lvl="1" indent="-349250">
              <a:lnSpc>
                <a:spcPct val="105000"/>
              </a:lnSpc>
              <a:spcBef>
                <a:spcPct val="25000"/>
              </a:spcBef>
              <a:buClr>
                <a:srgbClr val="0070C0"/>
              </a:buClr>
              <a:buSzPct val="115000"/>
            </a:pPr>
            <a:r>
              <a:rPr lang="en-US" sz="2800" b="0" dirty="0">
                <a:ea typeface="ＭＳ Ｐゴシック" charset="0"/>
              </a:rPr>
              <a:t>Producing one </a:t>
            </a:r>
            <a:r>
              <a:rPr lang="en-US" sz="2800" b="0" dirty="0" smtClean="0">
                <a:ea typeface="ＭＳ Ｐゴシック" charset="0"/>
              </a:rPr>
              <a:t>ton </a:t>
            </a:r>
            <a:r>
              <a:rPr lang="en-US" sz="2800" b="0" dirty="0">
                <a:ea typeface="ＭＳ Ｐゴシック" charset="0"/>
              </a:rPr>
              <a:t>of wheat requires 10 hours of </a:t>
            </a:r>
            <a:r>
              <a:rPr lang="en-US" sz="2800" b="0" dirty="0" smtClean="0">
                <a:ea typeface="ＭＳ Ｐゴシック" charset="0"/>
              </a:rPr>
              <a:t>labour.</a:t>
            </a:r>
          </a:p>
          <a:p>
            <a:pPr marL="114300" lvl="1" indent="0">
              <a:lnSpc>
                <a:spcPct val="105000"/>
              </a:lnSpc>
              <a:spcBef>
                <a:spcPct val="25000"/>
              </a:spcBef>
              <a:buClr>
                <a:srgbClr val="0070C0"/>
              </a:buClr>
              <a:buSzPct val="115000"/>
              <a:buNone/>
            </a:pPr>
            <a:r>
              <a:rPr lang="en-US" sz="3200" b="0" dirty="0" smtClean="0">
                <a:ea typeface="ＭＳ Ｐゴシック" charset="0"/>
              </a:rPr>
              <a:t>Your graph should measure computers on the horizontal axis. </a:t>
            </a:r>
            <a:endParaRPr lang="en-US" sz="3200" b="0" dirty="0">
              <a:ea typeface="ＭＳ Ｐゴシック" charset="0"/>
            </a:endParaRPr>
          </a:p>
        </p:txBody>
      </p:sp>
      <p:sp>
        <p:nvSpPr>
          <p:cNvPr id="7" name="Slide Number Placeholder 6"/>
          <p:cNvSpPr>
            <a:spLocks noGrp="1"/>
          </p:cNvSpPr>
          <p:nvPr>
            <p:ph type="sldNum" sz="quarter" idx="12"/>
          </p:nvPr>
        </p:nvSpPr>
        <p:spPr/>
        <p:txBody>
          <a:bodyPr/>
          <a:lstStyle/>
          <a:p>
            <a:r>
              <a:rPr lang="en-US" dirty="0" smtClean="0"/>
              <a:t>3-</a:t>
            </a:r>
            <a:fld id="{0FF54DE5-C571-48E8-A5BC-B369434E2F44}" type="slidenum">
              <a:rPr lang="en-US" smtClean="0"/>
              <a:pPr/>
              <a:t>9</a:t>
            </a:fld>
            <a:endParaRPr lang="en-US" dirty="0"/>
          </a:p>
        </p:txBody>
      </p:sp>
      <p:sp>
        <p:nvSpPr>
          <p:cNvPr id="8" name="Rectangle 7"/>
          <p:cNvSpPr/>
          <p:nvPr/>
        </p:nvSpPr>
        <p:spPr>
          <a:xfrm>
            <a:off x="1049866" y="100170"/>
            <a:ext cx="6379633" cy="1138773"/>
          </a:xfrm>
          <a:prstGeom prst="rect">
            <a:avLst/>
          </a:prstGeom>
        </p:spPr>
        <p:txBody>
          <a:bodyPr wrap="square">
            <a:spAutoFit/>
          </a:bodyPr>
          <a:lstStyle/>
          <a:p>
            <a:pPr>
              <a:defRPr/>
            </a:pPr>
            <a:r>
              <a:rPr lang="en-US" sz="4000" b="1" dirty="0" smtClean="0">
                <a:solidFill>
                  <a:srgbClr val="521569"/>
                </a:solidFill>
                <a:latin typeface="Book Antiqua" pitchFamily="18" charset="0"/>
                <a:ea typeface="ＭＳ Ｐゴシック" charset="-128"/>
                <a:cs typeface="Arial" charset="0"/>
              </a:rPr>
              <a:t>Active Learning  </a:t>
            </a:r>
            <a:r>
              <a:rPr lang="en-US" sz="3200" b="1" dirty="0" smtClean="0">
                <a:solidFill>
                  <a:srgbClr val="521569"/>
                </a:solidFill>
                <a:ea typeface="ＭＳ Ｐゴシック" charset="-128"/>
                <a:cs typeface="Arial" charset="0"/>
              </a:rPr>
              <a:t/>
            </a:r>
            <a:br>
              <a:rPr lang="en-US" sz="3200" b="1" dirty="0" smtClean="0">
                <a:solidFill>
                  <a:srgbClr val="521569"/>
                </a:solidFill>
                <a:ea typeface="ＭＳ Ｐゴシック" charset="-128"/>
                <a:cs typeface="Arial" charset="0"/>
              </a:rPr>
            </a:br>
            <a:r>
              <a:rPr lang="en-US" sz="2800" b="1" dirty="0" smtClean="0">
                <a:solidFill>
                  <a:srgbClr val="521569"/>
                </a:solidFill>
                <a:latin typeface="Book Antiqua" pitchFamily="18" charset="0"/>
                <a:ea typeface="ＭＳ Ｐゴシック" charset="-128"/>
                <a:cs typeface="Arial" charset="0"/>
              </a:rPr>
              <a:t>Derive Canada’s PPF</a:t>
            </a:r>
            <a:endParaRPr lang="en-CA" sz="2800" b="1" dirty="0">
              <a:solidFill>
                <a:srgbClr val="521569"/>
              </a:solidFill>
              <a:latin typeface="Book Antiqua" pitchFamily="18" charset="0"/>
              <a:ea typeface="ＭＳ Ｐゴシック" charset="-128"/>
            </a:endParaRPr>
          </a:p>
        </p:txBody>
      </p:sp>
    </p:spTree>
    <p:extLst>
      <p:ext uri="{BB962C8B-B14F-4D97-AF65-F5344CB8AC3E}">
        <p14:creationId xmlns:p14="http://schemas.microsoft.com/office/powerpoint/2010/main" val="35990136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grpSp>
        <p:nvGrpSpPr>
          <p:cNvPr id="36" name="Group 2"/>
          <p:cNvGrpSpPr>
            <a:grpSpLocks/>
          </p:cNvGrpSpPr>
          <p:nvPr/>
        </p:nvGrpSpPr>
        <p:grpSpPr bwMode="auto">
          <a:xfrm>
            <a:off x="1253596" y="1219199"/>
            <a:ext cx="7315200" cy="5140855"/>
            <a:chOff x="203" y="468"/>
            <a:chExt cx="4608" cy="3357"/>
          </a:xfrm>
        </p:grpSpPr>
        <p:grpSp>
          <p:nvGrpSpPr>
            <p:cNvPr id="37" name="Group 3"/>
            <p:cNvGrpSpPr>
              <a:grpSpLocks/>
            </p:cNvGrpSpPr>
            <p:nvPr/>
          </p:nvGrpSpPr>
          <p:grpSpPr bwMode="auto">
            <a:xfrm>
              <a:off x="203" y="972"/>
              <a:ext cx="3474" cy="2853"/>
              <a:chOff x="212" y="1350"/>
              <a:chExt cx="3474" cy="2853"/>
            </a:xfrm>
          </p:grpSpPr>
          <p:grpSp>
            <p:nvGrpSpPr>
              <p:cNvPr id="42" name="Group 4"/>
              <p:cNvGrpSpPr>
                <a:grpSpLocks/>
              </p:cNvGrpSpPr>
              <p:nvPr/>
            </p:nvGrpSpPr>
            <p:grpSpPr bwMode="auto">
              <a:xfrm>
                <a:off x="868" y="1350"/>
                <a:ext cx="2818" cy="2480"/>
                <a:chOff x="2416" y="1770"/>
                <a:chExt cx="610" cy="548"/>
              </a:xfrm>
            </p:grpSpPr>
            <p:sp>
              <p:nvSpPr>
                <p:cNvPr id="74" name="Line 5"/>
                <p:cNvSpPr>
                  <a:spLocks noChangeShapeType="1"/>
                </p:cNvSpPr>
                <p:nvPr/>
              </p:nvSpPr>
              <p:spPr bwMode="auto">
                <a:xfrm>
                  <a:off x="2416" y="1770"/>
                  <a:ext cx="0" cy="5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75" name="Line 6"/>
                <p:cNvSpPr>
                  <a:spLocks noChangeShapeType="1"/>
                </p:cNvSpPr>
                <p:nvPr/>
              </p:nvSpPr>
              <p:spPr bwMode="auto">
                <a:xfrm>
                  <a:off x="2416" y="2318"/>
                  <a:ext cx="61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grpSp>
            <p:nvGrpSpPr>
              <p:cNvPr id="43" name="Group 7"/>
              <p:cNvGrpSpPr>
                <a:grpSpLocks/>
              </p:cNvGrpSpPr>
              <p:nvPr/>
            </p:nvGrpSpPr>
            <p:grpSpPr bwMode="auto">
              <a:xfrm>
                <a:off x="214" y="1834"/>
                <a:ext cx="654" cy="301"/>
                <a:chOff x="212" y="1834"/>
                <a:chExt cx="654" cy="301"/>
              </a:xfrm>
            </p:grpSpPr>
            <p:sp>
              <p:nvSpPr>
                <p:cNvPr id="72" name="Line 8"/>
                <p:cNvSpPr>
                  <a:spLocks noChangeShapeType="1"/>
                </p:cNvSpPr>
                <p:nvPr/>
              </p:nvSpPr>
              <p:spPr bwMode="auto">
                <a:xfrm flipH="1">
                  <a:off x="800" y="1992"/>
                  <a:ext cx="66" cy="0"/>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73" name="Text Box 9"/>
                <p:cNvSpPr txBox="1">
                  <a:spLocks noChangeArrowheads="1"/>
                </p:cNvSpPr>
                <p:nvPr/>
              </p:nvSpPr>
              <p:spPr bwMode="auto">
                <a:xfrm>
                  <a:off x="212" y="1834"/>
                  <a:ext cx="602" cy="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400" dirty="0" smtClean="0">
                      <a:cs typeface="Arial" charset="0"/>
                    </a:rPr>
                    <a:t>4000</a:t>
                  </a:r>
                  <a:endParaRPr lang="en-US" sz="2400" dirty="0">
                    <a:cs typeface="Arial" charset="0"/>
                  </a:endParaRPr>
                </a:p>
              </p:txBody>
            </p:sp>
          </p:grpSp>
          <p:grpSp>
            <p:nvGrpSpPr>
              <p:cNvPr id="44" name="Group 10"/>
              <p:cNvGrpSpPr>
                <a:grpSpLocks/>
              </p:cNvGrpSpPr>
              <p:nvPr/>
            </p:nvGrpSpPr>
            <p:grpSpPr bwMode="auto">
              <a:xfrm>
                <a:off x="1144" y="3828"/>
                <a:ext cx="464" cy="374"/>
                <a:chOff x="1142" y="3830"/>
                <a:chExt cx="464" cy="374"/>
              </a:xfrm>
            </p:grpSpPr>
            <p:sp>
              <p:nvSpPr>
                <p:cNvPr id="70" name="Line 11"/>
                <p:cNvSpPr>
                  <a:spLocks noChangeShapeType="1"/>
                </p:cNvSpPr>
                <p:nvPr/>
              </p:nvSpPr>
              <p:spPr bwMode="auto">
                <a:xfrm flipV="1">
                  <a:off x="1370" y="3830"/>
                  <a:ext cx="0" cy="64"/>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71" name="Text Box 12"/>
                <p:cNvSpPr txBox="1">
                  <a:spLocks noChangeArrowheads="1"/>
                </p:cNvSpPr>
                <p:nvPr/>
              </p:nvSpPr>
              <p:spPr bwMode="auto">
                <a:xfrm>
                  <a:off x="1142" y="3916"/>
                  <a:ext cx="46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400" dirty="0">
                      <a:cs typeface="Arial" charset="0"/>
                    </a:rPr>
                    <a:t>100</a:t>
                  </a:r>
                </a:p>
              </p:txBody>
            </p:sp>
          </p:grpSp>
          <p:grpSp>
            <p:nvGrpSpPr>
              <p:cNvPr id="45" name="Group 13"/>
              <p:cNvGrpSpPr>
                <a:grpSpLocks/>
              </p:cNvGrpSpPr>
              <p:nvPr/>
            </p:nvGrpSpPr>
            <p:grpSpPr bwMode="auto">
              <a:xfrm>
                <a:off x="212" y="1374"/>
                <a:ext cx="654" cy="301"/>
                <a:chOff x="212" y="1834"/>
                <a:chExt cx="654" cy="301"/>
              </a:xfrm>
            </p:grpSpPr>
            <p:sp>
              <p:nvSpPr>
                <p:cNvPr id="68" name="Line 14"/>
                <p:cNvSpPr>
                  <a:spLocks noChangeShapeType="1"/>
                </p:cNvSpPr>
                <p:nvPr/>
              </p:nvSpPr>
              <p:spPr bwMode="auto">
                <a:xfrm flipH="1">
                  <a:off x="800" y="1992"/>
                  <a:ext cx="66" cy="0"/>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69" name="Text Box 15"/>
                <p:cNvSpPr txBox="1">
                  <a:spLocks noChangeArrowheads="1"/>
                </p:cNvSpPr>
                <p:nvPr/>
              </p:nvSpPr>
              <p:spPr bwMode="auto">
                <a:xfrm>
                  <a:off x="212" y="1834"/>
                  <a:ext cx="602" cy="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400" dirty="0" smtClean="0">
                      <a:cs typeface="Arial" charset="0"/>
                    </a:rPr>
                    <a:t>5000</a:t>
                  </a:r>
                  <a:endParaRPr lang="en-US" sz="2400" dirty="0">
                    <a:cs typeface="Arial" charset="0"/>
                  </a:endParaRPr>
                </a:p>
              </p:txBody>
            </p:sp>
          </p:grpSp>
          <p:grpSp>
            <p:nvGrpSpPr>
              <p:cNvPr id="46" name="Group 16"/>
              <p:cNvGrpSpPr>
                <a:grpSpLocks/>
              </p:cNvGrpSpPr>
              <p:nvPr/>
            </p:nvGrpSpPr>
            <p:grpSpPr bwMode="auto">
              <a:xfrm>
                <a:off x="214" y="2756"/>
                <a:ext cx="654" cy="301"/>
                <a:chOff x="212" y="1834"/>
                <a:chExt cx="654" cy="301"/>
              </a:xfrm>
            </p:grpSpPr>
            <p:sp>
              <p:nvSpPr>
                <p:cNvPr id="66" name="Line 17"/>
                <p:cNvSpPr>
                  <a:spLocks noChangeShapeType="1"/>
                </p:cNvSpPr>
                <p:nvPr/>
              </p:nvSpPr>
              <p:spPr bwMode="auto">
                <a:xfrm flipH="1">
                  <a:off x="800" y="1992"/>
                  <a:ext cx="66" cy="0"/>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67" name="Text Box 18"/>
                <p:cNvSpPr txBox="1">
                  <a:spLocks noChangeArrowheads="1"/>
                </p:cNvSpPr>
                <p:nvPr/>
              </p:nvSpPr>
              <p:spPr bwMode="auto">
                <a:xfrm>
                  <a:off x="212" y="1834"/>
                  <a:ext cx="602" cy="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400" dirty="0" smtClean="0">
                      <a:cs typeface="Arial" charset="0"/>
                    </a:rPr>
                    <a:t>2000</a:t>
                  </a:r>
                  <a:endParaRPr lang="en-US" sz="2400" dirty="0">
                    <a:cs typeface="Arial" charset="0"/>
                  </a:endParaRPr>
                </a:p>
              </p:txBody>
            </p:sp>
          </p:grpSp>
          <p:grpSp>
            <p:nvGrpSpPr>
              <p:cNvPr id="47" name="Group 19"/>
              <p:cNvGrpSpPr>
                <a:grpSpLocks/>
              </p:cNvGrpSpPr>
              <p:nvPr/>
            </p:nvGrpSpPr>
            <p:grpSpPr bwMode="auto">
              <a:xfrm>
                <a:off x="214" y="3216"/>
                <a:ext cx="654" cy="301"/>
                <a:chOff x="212" y="1834"/>
                <a:chExt cx="654" cy="301"/>
              </a:xfrm>
            </p:grpSpPr>
            <p:sp>
              <p:nvSpPr>
                <p:cNvPr id="64" name="Line 20"/>
                <p:cNvSpPr>
                  <a:spLocks noChangeShapeType="1"/>
                </p:cNvSpPr>
                <p:nvPr/>
              </p:nvSpPr>
              <p:spPr bwMode="auto">
                <a:xfrm flipH="1">
                  <a:off x="800" y="1992"/>
                  <a:ext cx="66" cy="0"/>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65" name="Text Box 21"/>
                <p:cNvSpPr txBox="1">
                  <a:spLocks noChangeArrowheads="1"/>
                </p:cNvSpPr>
                <p:nvPr/>
              </p:nvSpPr>
              <p:spPr bwMode="auto">
                <a:xfrm>
                  <a:off x="212" y="1834"/>
                  <a:ext cx="602" cy="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400" dirty="0" smtClean="0">
                      <a:cs typeface="Arial" charset="0"/>
                    </a:rPr>
                    <a:t>1000</a:t>
                  </a:r>
                  <a:endParaRPr lang="en-US" sz="2400" dirty="0">
                    <a:cs typeface="Arial" charset="0"/>
                  </a:endParaRPr>
                </a:p>
              </p:txBody>
            </p:sp>
          </p:grpSp>
          <p:grpSp>
            <p:nvGrpSpPr>
              <p:cNvPr id="48" name="Group 22"/>
              <p:cNvGrpSpPr>
                <a:grpSpLocks/>
              </p:cNvGrpSpPr>
              <p:nvPr/>
            </p:nvGrpSpPr>
            <p:grpSpPr bwMode="auto">
              <a:xfrm>
                <a:off x="212" y="2292"/>
                <a:ext cx="654" cy="301"/>
                <a:chOff x="212" y="1834"/>
                <a:chExt cx="654" cy="301"/>
              </a:xfrm>
            </p:grpSpPr>
            <p:sp>
              <p:nvSpPr>
                <p:cNvPr id="62" name="Line 23"/>
                <p:cNvSpPr>
                  <a:spLocks noChangeShapeType="1"/>
                </p:cNvSpPr>
                <p:nvPr/>
              </p:nvSpPr>
              <p:spPr bwMode="auto">
                <a:xfrm flipH="1">
                  <a:off x="800" y="1992"/>
                  <a:ext cx="66" cy="0"/>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63" name="Text Box 24"/>
                <p:cNvSpPr txBox="1">
                  <a:spLocks noChangeArrowheads="1"/>
                </p:cNvSpPr>
                <p:nvPr/>
              </p:nvSpPr>
              <p:spPr bwMode="auto">
                <a:xfrm>
                  <a:off x="212" y="1834"/>
                  <a:ext cx="602" cy="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400" dirty="0" smtClean="0">
                      <a:cs typeface="Arial" charset="0"/>
                    </a:rPr>
                    <a:t>3000</a:t>
                  </a:r>
                  <a:endParaRPr lang="en-US" sz="2400" dirty="0">
                    <a:cs typeface="Arial" charset="0"/>
                  </a:endParaRPr>
                </a:p>
              </p:txBody>
            </p:sp>
          </p:grpSp>
          <p:grpSp>
            <p:nvGrpSpPr>
              <p:cNvPr id="49" name="Group 25"/>
              <p:cNvGrpSpPr>
                <a:grpSpLocks/>
              </p:cNvGrpSpPr>
              <p:nvPr/>
            </p:nvGrpSpPr>
            <p:grpSpPr bwMode="auto">
              <a:xfrm>
                <a:off x="3188" y="3828"/>
                <a:ext cx="464" cy="374"/>
                <a:chOff x="1142" y="3830"/>
                <a:chExt cx="464" cy="374"/>
              </a:xfrm>
            </p:grpSpPr>
            <p:sp>
              <p:nvSpPr>
                <p:cNvPr id="60" name="Line 26"/>
                <p:cNvSpPr>
                  <a:spLocks noChangeShapeType="1"/>
                </p:cNvSpPr>
                <p:nvPr/>
              </p:nvSpPr>
              <p:spPr bwMode="auto">
                <a:xfrm flipV="1">
                  <a:off x="1370" y="3830"/>
                  <a:ext cx="0" cy="64"/>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61" name="Text Box 27"/>
                <p:cNvSpPr txBox="1">
                  <a:spLocks noChangeArrowheads="1"/>
                </p:cNvSpPr>
                <p:nvPr/>
              </p:nvSpPr>
              <p:spPr bwMode="auto">
                <a:xfrm>
                  <a:off x="1142" y="3916"/>
                  <a:ext cx="46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400" dirty="0">
                      <a:cs typeface="Arial" charset="0"/>
                    </a:rPr>
                    <a:t>500</a:t>
                  </a:r>
                </a:p>
              </p:txBody>
            </p:sp>
          </p:grpSp>
          <p:grpSp>
            <p:nvGrpSpPr>
              <p:cNvPr id="50" name="Group 28"/>
              <p:cNvGrpSpPr>
                <a:grpSpLocks/>
              </p:cNvGrpSpPr>
              <p:nvPr/>
            </p:nvGrpSpPr>
            <p:grpSpPr bwMode="auto">
              <a:xfrm>
                <a:off x="1659" y="3828"/>
                <a:ext cx="464" cy="374"/>
                <a:chOff x="1142" y="3830"/>
                <a:chExt cx="464" cy="374"/>
              </a:xfrm>
            </p:grpSpPr>
            <p:sp>
              <p:nvSpPr>
                <p:cNvPr id="58" name="Line 29"/>
                <p:cNvSpPr>
                  <a:spLocks noChangeShapeType="1"/>
                </p:cNvSpPr>
                <p:nvPr/>
              </p:nvSpPr>
              <p:spPr bwMode="auto">
                <a:xfrm flipV="1">
                  <a:off x="1370" y="3830"/>
                  <a:ext cx="0" cy="64"/>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9" name="Text Box 30"/>
                <p:cNvSpPr txBox="1">
                  <a:spLocks noChangeArrowheads="1"/>
                </p:cNvSpPr>
                <p:nvPr/>
              </p:nvSpPr>
              <p:spPr bwMode="auto">
                <a:xfrm>
                  <a:off x="1142" y="3916"/>
                  <a:ext cx="46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400" dirty="0">
                      <a:cs typeface="Arial" charset="0"/>
                    </a:rPr>
                    <a:t>200</a:t>
                  </a:r>
                </a:p>
              </p:txBody>
            </p:sp>
          </p:grpSp>
          <p:grpSp>
            <p:nvGrpSpPr>
              <p:cNvPr id="51" name="Group 31"/>
              <p:cNvGrpSpPr>
                <a:grpSpLocks/>
              </p:cNvGrpSpPr>
              <p:nvPr/>
            </p:nvGrpSpPr>
            <p:grpSpPr bwMode="auto">
              <a:xfrm>
                <a:off x="2164" y="3829"/>
                <a:ext cx="464" cy="374"/>
                <a:chOff x="1142" y="3830"/>
                <a:chExt cx="464" cy="374"/>
              </a:xfrm>
            </p:grpSpPr>
            <p:sp>
              <p:nvSpPr>
                <p:cNvPr id="56" name="Line 32"/>
                <p:cNvSpPr>
                  <a:spLocks noChangeShapeType="1"/>
                </p:cNvSpPr>
                <p:nvPr/>
              </p:nvSpPr>
              <p:spPr bwMode="auto">
                <a:xfrm flipV="1">
                  <a:off x="1370" y="3830"/>
                  <a:ext cx="0" cy="64"/>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7" name="Text Box 33"/>
                <p:cNvSpPr txBox="1">
                  <a:spLocks noChangeArrowheads="1"/>
                </p:cNvSpPr>
                <p:nvPr/>
              </p:nvSpPr>
              <p:spPr bwMode="auto">
                <a:xfrm>
                  <a:off x="1142" y="3916"/>
                  <a:ext cx="46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400" dirty="0">
                      <a:cs typeface="Arial" charset="0"/>
                    </a:rPr>
                    <a:t>300</a:t>
                  </a:r>
                </a:p>
              </p:txBody>
            </p:sp>
          </p:grpSp>
          <p:grpSp>
            <p:nvGrpSpPr>
              <p:cNvPr id="52" name="Group 34"/>
              <p:cNvGrpSpPr>
                <a:grpSpLocks/>
              </p:cNvGrpSpPr>
              <p:nvPr/>
            </p:nvGrpSpPr>
            <p:grpSpPr bwMode="auto">
              <a:xfrm>
                <a:off x="2673" y="3829"/>
                <a:ext cx="464" cy="374"/>
                <a:chOff x="1142" y="3830"/>
                <a:chExt cx="464" cy="374"/>
              </a:xfrm>
            </p:grpSpPr>
            <p:sp>
              <p:nvSpPr>
                <p:cNvPr id="54" name="Line 35"/>
                <p:cNvSpPr>
                  <a:spLocks noChangeShapeType="1"/>
                </p:cNvSpPr>
                <p:nvPr/>
              </p:nvSpPr>
              <p:spPr bwMode="auto">
                <a:xfrm flipV="1">
                  <a:off x="1370" y="3830"/>
                  <a:ext cx="0" cy="64"/>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5" name="Text Box 36"/>
                <p:cNvSpPr txBox="1">
                  <a:spLocks noChangeArrowheads="1"/>
                </p:cNvSpPr>
                <p:nvPr/>
              </p:nvSpPr>
              <p:spPr bwMode="auto">
                <a:xfrm>
                  <a:off x="1142" y="3916"/>
                  <a:ext cx="46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400" dirty="0">
                      <a:cs typeface="Arial" charset="0"/>
                    </a:rPr>
                    <a:t>400</a:t>
                  </a:r>
                </a:p>
              </p:txBody>
            </p:sp>
          </p:grpSp>
          <p:sp>
            <p:nvSpPr>
              <p:cNvPr id="53" name="Text Box 37"/>
              <p:cNvSpPr txBox="1">
                <a:spLocks noChangeArrowheads="1"/>
              </p:cNvSpPr>
              <p:nvPr/>
            </p:nvSpPr>
            <p:spPr bwMode="auto">
              <a:xfrm>
                <a:off x="621" y="3798"/>
                <a:ext cx="26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400" dirty="0">
                    <a:cs typeface="Arial" charset="0"/>
                  </a:rPr>
                  <a:t>0</a:t>
                </a:r>
              </a:p>
            </p:txBody>
          </p:sp>
        </p:grpSp>
        <p:sp>
          <p:nvSpPr>
            <p:cNvPr id="40" name="Text Box 38"/>
            <p:cNvSpPr txBox="1">
              <a:spLocks noChangeArrowheads="1"/>
            </p:cNvSpPr>
            <p:nvPr/>
          </p:nvSpPr>
          <p:spPr bwMode="auto">
            <a:xfrm>
              <a:off x="3604" y="3311"/>
              <a:ext cx="1207"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400" b="1" dirty="0">
                  <a:cs typeface="Arial" charset="0"/>
                </a:rPr>
                <a:t>Computers</a:t>
              </a:r>
            </a:p>
          </p:txBody>
        </p:sp>
        <p:sp>
          <p:nvSpPr>
            <p:cNvPr id="41" name="Text Box 39"/>
            <p:cNvSpPr txBox="1">
              <a:spLocks noChangeArrowheads="1"/>
            </p:cNvSpPr>
            <p:nvPr/>
          </p:nvSpPr>
          <p:spPr bwMode="auto">
            <a:xfrm>
              <a:off x="277" y="468"/>
              <a:ext cx="752" cy="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400" b="1" dirty="0">
                  <a:cs typeface="Arial" charset="0"/>
                </a:rPr>
                <a:t>Wheat (</a:t>
              </a:r>
              <a:r>
                <a:rPr lang="en-US" sz="2400" b="1" dirty="0" smtClean="0">
                  <a:cs typeface="Arial" charset="0"/>
                </a:rPr>
                <a:t>tons</a:t>
              </a:r>
              <a:r>
                <a:rPr lang="en-US" sz="2400" b="1" dirty="0">
                  <a:cs typeface="Arial" charset="0"/>
                </a:rPr>
                <a:t>)</a:t>
              </a:r>
            </a:p>
          </p:txBody>
        </p:sp>
      </p:grpSp>
      <p:grpSp>
        <p:nvGrpSpPr>
          <p:cNvPr id="76" name="Group 41"/>
          <p:cNvGrpSpPr>
            <a:grpSpLocks/>
          </p:cNvGrpSpPr>
          <p:nvPr/>
        </p:nvGrpSpPr>
        <p:grpSpPr bwMode="auto">
          <a:xfrm>
            <a:off x="4985590" y="1457855"/>
            <a:ext cx="6200168" cy="2551376"/>
            <a:chOff x="2706" y="834"/>
            <a:chExt cx="2736" cy="1460"/>
          </a:xfrm>
        </p:grpSpPr>
        <p:sp>
          <p:nvSpPr>
            <p:cNvPr id="77" name="Rectangle 42"/>
            <p:cNvSpPr>
              <a:spLocks noChangeArrowheads="1"/>
            </p:cNvSpPr>
            <p:nvPr/>
          </p:nvSpPr>
          <p:spPr bwMode="auto">
            <a:xfrm>
              <a:off x="2711" y="834"/>
              <a:ext cx="2711" cy="1460"/>
            </a:xfrm>
            <a:prstGeom prst="rect">
              <a:avLst/>
            </a:prstGeom>
            <a:solidFill>
              <a:srgbClr val="CCFFC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AU" dirty="0">
                <a:cs typeface="Arial" charset="0"/>
              </a:endParaRPr>
            </a:p>
          </p:txBody>
        </p:sp>
        <p:sp>
          <p:nvSpPr>
            <p:cNvPr id="78" name="Text Box 43"/>
            <p:cNvSpPr txBox="1">
              <a:spLocks noChangeArrowheads="1"/>
            </p:cNvSpPr>
            <p:nvPr/>
          </p:nvSpPr>
          <p:spPr bwMode="auto">
            <a:xfrm>
              <a:off x="2706" y="834"/>
              <a:ext cx="2736" cy="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700" dirty="0">
                  <a:latin typeface="+mn-lt"/>
                  <a:cs typeface="Arial" charset="0"/>
                </a:rPr>
                <a:t>Canada has enough labour to produce</a:t>
              </a:r>
              <a:r>
                <a:rPr lang="en-US" sz="2700" dirty="0" smtClean="0">
                  <a:latin typeface="+mn-lt"/>
                  <a:cs typeface="Arial" charset="0"/>
                </a:rPr>
                <a:t> </a:t>
              </a:r>
            </a:p>
            <a:p>
              <a:pPr eaLnBrk="1" hangingPunct="1">
                <a:spcBef>
                  <a:spcPct val="50000"/>
                </a:spcBef>
              </a:pPr>
              <a:r>
                <a:rPr lang="en-US" sz="2700" dirty="0" smtClean="0">
                  <a:latin typeface="+mn-lt"/>
                  <a:cs typeface="Arial" charset="0"/>
                </a:rPr>
                <a:t> 500 computers,</a:t>
              </a:r>
              <a:endParaRPr lang="en-US" sz="2700" dirty="0">
                <a:latin typeface="+mn-lt"/>
                <a:cs typeface="Arial" charset="0"/>
              </a:endParaRPr>
            </a:p>
          </p:txBody>
        </p:sp>
      </p:grpSp>
      <p:sp>
        <p:nvSpPr>
          <p:cNvPr id="79" name="Line 44"/>
          <p:cNvSpPr>
            <a:spLocks noChangeShapeType="1"/>
          </p:cNvSpPr>
          <p:nvPr/>
        </p:nvSpPr>
        <p:spPr bwMode="auto">
          <a:xfrm>
            <a:off x="2319867" y="2252133"/>
            <a:ext cx="4023254" cy="3514197"/>
          </a:xfrm>
          <a:prstGeom prst="line">
            <a:avLst/>
          </a:prstGeom>
          <a:noFill/>
          <a:ln w="50800">
            <a:solidFill>
              <a:srgbClr val="0033CC"/>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80" name="Oval 46"/>
          <p:cNvSpPr>
            <a:spLocks noChangeArrowheads="1"/>
          </p:cNvSpPr>
          <p:nvPr/>
        </p:nvSpPr>
        <p:spPr bwMode="auto">
          <a:xfrm>
            <a:off x="2223558" y="2171699"/>
            <a:ext cx="141288" cy="138113"/>
          </a:xfrm>
          <a:prstGeom prst="ellipse">
            <a:avLst/>
          </a:prstGeom>
          <a:solidFill>
            <a:srgbClr val="0033C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AU" dirty="0">
              <a:cs typeface="Arial" charset="0"/>
            </a:endParaRPr>
          </a:p>
        </p:txBody>
      </p:sp>
      <p:sp>
        <p:nvSpPr>
          <p:cNvPr id="81" name="Text Box 48"/>
          <p:cNvSpPr txBox="1">
            <a:spLocks noChangeArrowheads="1"/>
          </p:cNvSpPr>
          <p:nvPr/>
        </p:nvSpPr>
        <p:spPr bwMode="auto">
          <a:xfrm>
            <a:off x="5008874" y="2949166"/>
            <a:ext cx="422751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700" dirty="0" smtClean="0">
                <a:latin typeface="+mn-lt"/>
                <a:cs typeface="Arial" charset="0"/>
              </a:rPr>
              <a:t> or </a:t>
            </a:r>
            <a:r>
              <a:rPr lang="en-US" sz="2700" dirty="0">
                <a:latin typeface="+mn-lt"/>
                <a:cs typeface="Arial" charset="0"/>
              </a:rPr>
              <a:t>5000 </a:t>
            </a:r>
            <a:r>
              <a:rPr lang="en-US" sz="2700" dirty="0" smtClean="0">
                <a:latin typeface="+mn-lt"/>
                <a:cs typeface="Arial" charset="0"/>
              </a:rPr>
              <a:t>tons </a:t>
            </a:r>
            <a:r>
              <a:rPr lang="en-US" sz="2700" dirty="0">
                <a:latin typeface="+mn-lt"/>
                <a:cs typeface="Arial" charset="0"/>
              </a:rPr>
              <a:t>of wheat,</a:t>
            </a:r>
          </a:p>
        </p:txBody>
      </p:sp>
      <p:sp>
        <p:nvSpPr>
          <p:cNvPr id="82" name="Text Box 49"/>
          <p:cNvSpPr txBox="1">
            <a:spLocks noChangeArrowheads="1"/>
          </p:cNvSpPr>
          <p:nvPr/>
        </p:nvSpPr>
        <p:spPr bwMode="auto">
          <a:xfrm>
            <a:off x="5014647" y="3454315"/>
            <a:ext cx="6108061"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700" dirty="0" smtClean="0">
                <a:latin typeface="+mn-lt"/>
                <a:cs typeface="Arial" charset="0"/>
              </a:rPr>
              <a:t> or </a:t>
            </a:r>
            <a:r>
              <a:rPr lang="en-US" sz="2700" dirty="0">
                <a:latin typeface="+mn-lt"/>
                <a:cs typeface="Arial" charset="0"/>
              </a:rPr>
              <a:t>any combination along the PPF.</a:t>
            </a:r>
          </a:p>
        </p:txBody>
      </p:sp>
      <p:sp>
        <p:nvSpPr>
          <p:cNvPr id="83" name="Oval 45"/>
          <p:cNvSpPr>
            <a:spLocks noChangeArrowheads="1"/>
          </p:cNvSpPr>
          <p:nvPr/>
        </p:nvSpPr>
        <p:spPr bwMode="auto">
          <a:xfrm>
            <a:off x="6270096" y="5699655"/>
            <a:ext cx="141287" cy="138112"/>
          </a:xfrm>
          <a:prstGeom prst="ellipse">
            <a:avLst/>
          </a:prstGeom>
          <a:solidFill>
            <a:srgbClr val="0033C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AU" dirty="0">
              <a:cs typeface="Arial" charset="0"/>
            </a:endParaRPr>
          </a:p>
        </p:txBody>
      </p:sp>
      <p:sp>
        <p:nvSpPr>
          <p:cNvPr id="84" name="Slide Number Placeholder 83"/>
          <p:cNvSpPr>
            <a:spLocks noGrp="1"/>
          </p:cNvSpPr>
          <p:nvPr>
            <p:ph type="sldNum" sz="quarter" idx="12"/>
          </p:nvPr>
        </p:nvSpPr>
        <p:spPr/>
        <p:txBody>
          <a:bodyPr/>
          <a:lstStyle/>
          <a:p>
            <a:r>
              <a:rPr lang="en-US" dirty="0" smtClean="0"/>
              <a:t>3-</a:t>
            </a:r>
            <a:fld id="{0FF54DE5-C571-48E8-A5BC-B369434E2F44}" type="slidenum">
              <a:rPr lang="en-US" smtClean="0"/>
              <a:pPr/>
              <a:t>10</a:t>
            </a:fld>
            <a:endParaRPr lang="en-US" dirty="0"/>
          </a:p>
        </p:txBody>
      </p:sp>
      <p:sp>
        <p:nvSpPr>
          <p:cNvPr id="85" name="Rectangle 84"/>
          <p:cNvSpPr/>
          <p:nvPr/>
        </p:nvSpPr>
        <p:spPr>
          <a:xfrm>
            <a:off x="1049866" y="87470"/>
            <a:ext cx="6379633" cy="1138773"/>
          </a:xfrm>
          <a:prstGeom prst="rect">
            <a:avLst/>
          </a:prstGeom>
        </p:spPr>
        <p:txBody>
          <a:bodyPr wrap="square">
            <a:spAutoFit/>
          </a:bodyPr>
          <a:lstStyle/>
          <a:p>
            <a:pPr>
              <a:defRPr/>
            </a:pPr>
            <a:r>
              <a:rPr lang="en-US" sz="4000" b="1" dirty="0" smtClean="0">
                <a:solidFill>
                  <a:srgbClr val="521569"/>
                </a:solidFill>
                <a:latin typeface="Book Antiqua" pitchFamily="18" charset="0"/>
                <a:ea typeface="ＭＳ Ｐゴシック" charset="-128"/>
                <a:cs typeface="Arial" charset="0"/>
              </a:rPr>
              <a:t>Active Learning  </a:t>
            </a:r>
            <a:r>
              <a:rPr lang="en-US" sz="3200" b="1" dirty="0" smtClean="0">
                <a:solidFill>
                  <a:srgbClr val="521569"/>
                </a:solidFill>
                <a:ea typeface="ＭＳ Ｐゴシック" charset="-128"/>
                <a:cs typeface="Arial" charset="0"/>
              </a:rPr>
              <a:t/>
            </a:r>
            <a:br>
              <a:rPr lang="en-US" sz="3200" b="1" dirty="0" smtClean="0">
                <a:solidFill>
                  <a:srgbClr val="521569"/>
                </a:solidFill>
                <a:ea typeface="ＭＳ Ｐゴシック" charset="-128"/>
                <a:cs typeface="Arial" charset="0"/>
              </a:rPr>
            </a:br>
            <a:r>
              <a:rPr lang="en-US" sz="2800" b="1" dirty="0" smtClean="0">
                <a:solidFill>
                  <a:srgbClr val="521569"/>
                </a:solidFill>
                <a:latin typeface="Book Antiqua" pitchFamily="18" charset="0"/>
                <a:ea typeface="ＭＳ Ｐゴシック" charset="-128"/>
                <a:cs typeface="Arial" charset="0"/>
              </a:rPr>
              <a:t>Canada’s PPF</a:t>
            </a:r>
            <a:endParaRPr lang="en-CA" sz="2800" b="1" dirty="0">
              <a:solidFill>
                <a:srgbClr val="521569"/>
              </a:solidFill>
              <a:latin typeface="Book Antiqua" pitchFamily="18" charset="0"/>
              <a:ea typeface="ＭＳ Ｐゴシック" charset="-128"/>
            </a:endParaRPr>
          </a:p>
        </p:txBody>
      </p:sp>
    </p:spTree>
    <p:extLst>
      <p:ext uri="{BB962C8B-B14F-4D97-AF65-F5344CB8AC3E}">
        <p14:creationId xmlns:p14="http://schemas.microsoft.com/office/powerpoint/2010/main" val="525318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6"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strips(downRight)">
                                      <p:cBhvr>
                                        <p:cTn id="7" dur="500"/>
                                        <p:tgtEl>
                                          <p:spTgt spid="36"/>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76"/>
                                        </p:tgtEl>
                                        <p:attrNameLst>
                                          <p:attrName>style.visibility</p:attrName>
                                        </p:attrNameLst>
                                      </p:cBhvr>
                                      <p:to>
                                        <p:strVal val="visible"/>
                                      </p:to>
                                    </p:set>
                                    <p:animEffect transition="in" filter="dissolve">
                                      <p:cBhvr>
                                        <p:cTn id="12" dur="500"/>
                                        <p:tgtEl>
                                          <p:spTgt spid="76"/>
                                        </p:tgtEl>
                                      </p:cBhvr>
                                    </p:animEffect>
                                  </p:childTnLst>
                                </p:cTn>
                              </p:par>
                            </p:childTnLst>
                          </p:cTn>
                        </p:par>
                        <p:par>
                          <p:cTn id="13" fill="hold">
                            <p:stCondLst>
                              <p:cond delay="500"/>
                            </p:stCondLst>
                            <p:childTnLst>
                              <p:par>
                                <p:cTn id="14" presetID="23" presetClass="entr" presetSubtype="32" fill="hold" grpId="0" nodeType="afterEffect">
                                  <p:stCondLst>
                                    <p:cond delay="0"/>
                                  </p:stCondLst>
                                  <p:childTnLst>
                                    <p:set>
                                      <p:cBhvr>
                                        <p:cTn id="15" dur="1" fill="hold">
                                          <p:stCondLst>
                                            <p:cond delay="0"/>
                                          </p:stCondLst>
                                        </p:cTn>
                                        <p:tgtEl>
                                          <p:spTgt spid="83"/>
                                        </p:tgtEl>
                                        <p:attrNameLst>
                                          <p:attrName>style.visibility</p:attrName>
                                        </p:attrNameLst>
                                      </p:cBhvr>
                                      <p:to>
                                        <p:strVal val="visible"/>
                                      </p:to>
                                    </p:set>
                                    <p:anim calcmode="lin" valueType="num">
                                      <p:cBhvr>
                                        <p:cTn id="16" dur="500" fill="hold"/>
                                        <p:tgtEl>
                                          <p:spTgt spid="83"/>
                                        </p:tgtEl>
                                        <p:attrNameLst>
                                          <p:attrName>ppt_w</p:attrName>
                                        </p:attrNameLst>
                                      </p:cBhvr>
                                      <p:tavLst>
                                        <p:tav tm="0">
                                          <p:val>
                                            <p:strVal val="4*#ppt_w"/>
                                          </p:val>
                                        </p:tav>
                                        <p:tav tm="100000">
                                          <p:val>
                                            <p:strVal val="#ppt_w"/>
                                          </p:val>
                                        </p:tav>
                                      </p:tavLst>
                                    </p:anim>
                                    <p:anim calcmode="lin" valueType="num">
                                      <p:cBhvr>
                                        <p:cTn id="17" dur="500" fill="hold"/>
                                        <p:tgtEl>
                                          <p:spTgt spid="83"/>
                                        </p:tgtEl>
                                        <p:attrNameLst>
                                          <p:attrName>ppt_h</p:attrName>
                                        </p:attrNameLst>
                                      </p:cBhvr>
                                      <p:tavLst>
                                        <p:tav tm="0">
                                          <p:val>
                                            <p:strVal val="4*#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81"/>
                                        </p:tgtEl>
                                        <p:attrNameLst>
                                          <p:attrName>style.visibility</p:attrName>
                                        </p:attrNameLst>
                                      </p:cBhvr>
                                      <p:to>
                                        <p:strVal val="visible"/>
                                      </p:to>
                                    </p:set>
                                    <p:animEffect transition="in" filter="dissolve">
                                      <p:cBhvr>
                                        <p:cTn id="22" dur="500"/>
                                        <p:tgtEl>
                                          <p:spTgt spid="81"/>
                                        </p:tgtEl>
                                      </p:cBhvr>
                                    </p:animEffect>
                                  </p:childTnLst>
                                </p:cTn>
                              </p:par>
                            </p:childTnLst>
                          </p:cTn>
                        </p:par>
                        <p:par>
                          <p:cTn id="23" fill="hold">
                            <p:stCondLst>
                              <p:cond delay="500"/>
                            </p:stCondLst>
                            <p:childTnLst>
                              <p:par>
                                <p:cTn id="24" presetID="23" presetClass="entr" presetSubtype="32" fill="hold" grpId="0" nodeType="afterEffect">
                                  <p:stCondLst>
                                    <p:cond delay="0"/>
                                  </p:stCondLst>
                                  <p:childTnLst>
                                    <p:set>
                                      <p:cBhvr>
                                        <p:cTn id="25" dur="1" fill="hold">
                                          <p:stCondLst>
                                            <p:cond delay="0"/>
                                          </p:stCondLst>
                                        </p:cTn>
                                        <p:tgtEl>
                                          <p:spTgt spid="80"/>
                                        </p:tgtEl>
                                        <p:attrNameLst>
                                          <p:attrName>style.visibility</p:attrName>
                                        </p:attrNameLst>
                                      </p:cBhvr>
                                      <p:to>
                                        <p:strVal val="visible"/>
                                      </p:to>
                                    </p:set>
                                    <p:anim calcmode="lin" valueType="num">
                                      <p:cBhvr>
                                        <p:cTn id="26" dur="500" fill="hold"/>
                                        <p:tgtEl>
                                          <p:spTgt spid="80"/>
                                        </p:tgtEl>
                                        <p:attrNameLst>
                                          <p:attrName>ppt_w</p:attrName>
                                        </p:attrNameLst>
                                      </p:cBhvr>
                                      <p:tavLst>
                                        <p:tav tm="0">
                                          <p:val>
                                            <p:strVal val="4*#ppt_w"/>
                                          </p:val>
                                        </p:tav>
                                        <p:tav tm="100000">
                                          <p:val>
                                            <p:strVal val="#ppt_w"/>
                                          </p:val>
                                        </p:tav>
                                      </p:tavLst>
                                    </p:anim>
                                    <p:anim calcmode="lin" valueType="num">
                                      <p:cBhvr>
                                        <p:cTn id="27" dur="500" fill="hold"/>
                                        <p:tgtEl>
                                          <p:spTgt spid="80"/>
                                        </p:tgtEl>
                                        <p:attrNameLst>
                                          <p:attrName>ppt_h</p:attrName>
                                        </p:attrNameLst>
                                      </p:cBhvr>
                                      <p:tavLst>
                                        <p:tav tm="0">
                                          <p:val>
                                            <p:strVal val="4*#ppt_h"/>
                                          </p:val>
                                        </p:tav>
                                        <p:tav tm="100000">
                                          <p:val>
                                            <p:strVal val="#ppt_h"/>
                                          </p:val>
                                        </p:tav>
                                      </p:tavLst>
                                    </p:anim>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82"/>
                                        </p:tgtEl>
                                        <p:attrNameLst>
                                          <p:attrName>style.visibility</p:attrName>
                                        </p:attrNameLst>
                                      </p:cBhvr>
                                      <p:to>
                                        <p:strVal val="visible"/>
                                      </p:to>
                                    </p:set>
                                    <p:animEffect transition="in" filter="dissolve">
                                      <p:cBhvr>
                                        <p:cTn id="32" dur="500"/>
                                        <p:tgtEl>
                                          <p:spTgt spid="82"/>
                                        </p:tgtEl>
                                      </p:cBhvr>
                                    </p:animEffect>
                                  </p:childTnLst>
                                </p:cTn>
                              </p:par>
                            </p:childTnLst>
                          </p:cTn>
                        </p:par>
                        <p:par>
                          <p:cTn id="33" fill="hold">
                            <p:stCondLst>
                              <p:cond delay="500"/>
                            </p:stCondLst>
                            <p:childTnLst>
                              <p:par>
                                <p:cTn id="34" presetID="18" presetClass="entr" presetSubtype="6" fill="hold" grpId="0" nodeType="afterEffect">
                                  <p:stCondLst>
                                    <p:cond delay="0"/>
                                  </p:stCondLst>
                                  <p:childTnLst>
                                    <p:set>
                                      <p:cBhvr>
                                        <p:cTn id="35" dur="1" fill="hold">
                                          <p:stCondLst>
                                            <p:cond delay="0"/>
                                          </p:stCondLst>
                                        </p:cTn>
                                        <p:tgtEl>
                                          <p:spTgt spid="79"/>
                                        </p:tgtEl>
                                        <p:attrNameLst>
                                          <p:attrName>style.visibility</p:attrName>
                                        </p:attrNameLst>
                                      </p:cBhvr>
                                      <p:to>
                                        <p:strVal val="visible"/>
                                      </p:to>
                                    </p:set>
                                    <p:animEffect transition="in" filter="strips(downRight)">
                                      <p:cBhvr>
                                        <p:cTn id="36" dur="5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animBg="1"/>
      <p:bldP spid="80" grpId="0" animBg="1"/>
      <p:bldP spid="81" grpId="0"/>
      <p:bldP spid="82" grpId="0"/>
      <p:bldP spid="8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grpSp>
        <p:nvGrpSpPr>
          <p:cNvPr id="84" name="Group 2"/>
          <p:cNvGrpSpPr>
            <a:grpSpLocks/>
          </p:cNvGrpSpPr>
          <p:nvPr/>
        </p:nvGrpSpPr>
        <p:grpSpPr bwMode="auto">
          <a:xfrm>
            <a:off x="1053571" y="1219199"/>
            <a:ext cx="7515225" cy="5140855"/>
            <a:chOff x="77" y="468"/>
            <a:chExt cx="4734" cy="3357"/>
          </a:xfrm>
        </p:grpSpPr>
        <p:grpSp>
          <p:nvGrpSpPr>
            <p:cNvPr id="85" name="Group 3"/>
            <p:cNvGrpSpPr>
              <a:grpSpLocks/>
            </p:cNvGrpSpPr>
            <p:nvPr/>
          </p:nvGrpSpPr>
          <p:grpSpPr bwMode="auto">
            <a:xfrm>
              <a:off x="203" y="972"/>
              <a:ext cx="3474" cy="2853"/>
              <a:chOff x="212" y="1350"/>
              <a:chExt cx="3474" cy="2853"/>
            </a:xfrm>
          </p:grpSpPr>
          <p:grpSp>
            <p:nvGrpSpPr>
              <p:cNvPr id="88" name="Group 4"/>
              <p:cNvGrpSpPr>
                <a:grpSpLocks/>
              </p:cNvGrpSpPr>
              <p:nvPr/>
            </p:nvGrpSpPr>
            <p:grpSpPr bwMode="auto">
              <a:xfrm>
                <a:off x="868" y="1350"/>
                <a:ext cx="2818" cy="2480"/>
                <a:chOff x="2416" y="1770"/>
                <a:chExt cx="610" cy="548"/>
              </a:xfrm>
            </p:grpSpPr>
            <p:sp>
              <p:nvSpPr>
                <p:cNvPr id="120" name="Line 5"/>
                <p:cNvSpPr>
                  <a:spLocks noChangeShapeType="1"/>
                </p:cNvSpPr>
                <p:nvPr/>
              </p:nvSpPr>
              <p:spPr bwMode="auto">
                <a:xfrm>
                  <a:off x="2416" y="1770"/>
                  <a:ext cx="0" cy="5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21" name="Line 6"/>
                <p:cNvSpPr>
                  <a:spLocks noChangeShapeType="1"/>
                </p:cNvSpPr>
                <p:nvPr/>
              </p:nvSpPr>
              <p:spPr bwMode="auto">
                <a:xfrm>
                  <a:off x="2416" y="2318"/>
                  <a:ext cx="61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grpSp>
            <p:nvGrpSpPr>
              <p:cNvPr id="89" name="Group 7"/>
              <p:cNvGrpSpPr>
                <a:grpSpLocks/>
              </p:cNvGrpSpPr>
              <p:nvPr/>
            </p:nvGrpSpPr>
            <p:grpSpPr bwMode="auto">
              <a:xfrm>
                <a:off x="214" y="1834"/>
                <a:ext cx="654" cy="301"/>
                <a:chOff x="212" y="1834"/>
                <a:chExt cx="654" cy="301"/>
              </a:xfrm>
            </p:grpSpPr>
            <p:sp>
              <p:nvSpPr>
                <p:cNvPr id="118" name="Line 8"/>
                <p:cNvSpPr>
                  <a:spLocks noChangeShapeType="1"/>
                </p:cNvSpPr>
                <p:nvPr/>
              </p:nvSpPr>
              <p:spPr bwMode="auto">
                <a:xfrm flipH="1">
                  <a:off x="800" y="1992"/>
                  <a:ext cx="66" cy="0"/>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19" name="Text Box 9"/>
                <p:cNvSpPr txBox="1">
                  <a:spLocks noChangeArrowheads="1"/>
                </p:cNvSpPr>
                <p:nvPr/>
              </p:nvSpPr>
              <p:spPr bwMode="auto">
                <a:xfrm>
                  <a:off x="212" y="1834"/>
                  <a:ext cx="602" cy="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400" dirty="0" smtClean="0">
                      <a:cs typeface="Arial" charset="0"/>
                    </a:rPr>
                    <a:t>4000</a:t>
                  </a:r>
                  <a:endParaRPr lang="en-US" sz="2400" dirty="0">
                    <a:cs typeface="Arial" charset="0"/>
                  </a:endParaRPr>
                </a:p>
              </p:txBody>
            </p:sp>
          </p:grpSp>
          <p:grpSp>
            <p:nvGrpSpPr>
              <p:cNvPr id="90" name="Group 10"/>
              <p:cNvGrpSpPr>
                <a:grpSpLocks/>
              </p:cNvGrpSpPr>
              <p:nvPr/>
            </p:nvGrpSpPr>
            <p:grpSpPr bwMode="auto">
              <a:xfrm>
                <a:off x="1144" y="3828"/>
                <a:ext cx="464" cy="374"/>
                <a:chOff x="1142" y="3830"/>
                <a:chExt cx="464" cy="374"/>
              </a:xfrm>
            </p:grpSpPr>
            <p:sp>
              <p:nvSpPr>
                <p:cNvPr id="116" name="Line 11"/>
                <p:cNvSpPr>
                  <a:spLocks noChangeShapeType="1"/>
                </p:cNvSpPr>
                <p:nvPr/>
              </p:nvSpPr>
              <p:spPr bwMode="auto">
                <a:xfrm flipV="1">
                  <a:off x="1370" y="3830"/>
                  <a:ext cx="0" cy="64"/>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17" name="Text Box 12"/>
                <p:cNvSpPr txBox="1">
                  <a:spLocks noChangeArrowheads="1"/>
                </p:cNvSpPr>
                <p:nvPr/>
              </p:nvSpPr>
              <p:spPr bwMode="auto">
                <a:xfrm>
                  <a:off x="1142" y="3916"/>
                  <a:ext cx="46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400" dirty="0">
                      <a:cs typeface="Arial" charset="0"/>
                    </a:rPr>
                    <a:t>100</a:t>
                  </a:r>
                </a:p>
              </p:txBody>
            </p:sp>
          </p:grpSp>
          <p:grpSp>
            <p:nvGrpSpPr>
              <p:cNvPr id="91" name="Group 13"/>
              <p:cNvGrpSpPr>
                <a:grpSpLocks/>
              </p:cNvGrpSpPr>
              <p:nvPr/>
            </p:nvGrpSpPr>
            <p:grpSpPr bwMode="auto">
              <a:xfrm>
                <a:off x="212" y="1374"/>
                <a:ext cx="654" cy="301"/>
                <a:chOff x="212" y="1834"/>
                <a:chExt cx="654" cy="301"/>
              </a:xfrm>
            </p:grpSpPr>
            <p:sp>
              <p:nvSpPr>
                <p:cNvPr id="114" name="Line 14"/>
                <p:cNvSpPr>
                  <a:spLocks noChangeShapeType="1"/>
                </p:cNvSpPr>
                <p:nvPr/>
              </p:nvSpPr>
              <p:spPr bwMode="auto">
                <a:xfrm flipH="1">
                  <a:off x="800" y="1992"/>
                  <a:ext cx="66" cy="0"/>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15" name="Text Box 15"/>
                <p:cNvSpPr txBox="1">
                  <a:spLocks noChangeArrowheads="1"/>
                </p:cNvSpPr>
                <p:nvPr/>
              </p:nvSpPr>
              <p:spPr bwMode="auto">
                <a:xfrm>
                  <a:off x="212" y="1834"/>
                  <a:ext cx="602" cy="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400" dirty="0" smtClean="0">
                      <a:cs typeface="Arial" charset="0"/>
                    </a:rPr>
                    <a:t>5000</a:t>
                  </a:r>
                  <a:endParaRPr lang="en-US" sz="2400" dirty="0">
                    <a:cs typeface="Arial" charset="0"/>
                  </a:endParaRPr>
                </a:p>
              </p:txBody>
            </p:sp>
          </p:grpSp>
          <p:grpSp>
            <p:nvGrpSpPr>
              <p:cNvPr id="92" name="Group 16"/>
              <p:cNvGrpSpPr>
                <a:grpSpLocks/>
              </p:cNvGrpSpPr>
              <p:nvPr/>
            </p:nvGrpSpPr>
            <p:grpSpPr bwMode="auto">
              <a:xfrm>
                <a:off x="214" y="2756"/>
                <a:ext cx="654" cy="301"/>
                <a:chOff x="212" y="1834"/>
                <a:chExt cx="654" cy="301"/>
              </a:xfrm>
            </p:grpSpPr>
            <p:sp>
              <p:nvSpPr>
                <p:cNvPr id="112" name="Line 17"/>
                <p:cNvSpPr>
                  <a:spLocks noChangeShapeType="1"/>
                </p:cNvSpPr>
                <p:nvPr/>
              </p:nvSpPr>
              <p:spPr bwMode="auto">
                <a:xfrm flipH="1">
                  <a:off x="800" y="1992"/>
                  <a:ext cx="66" cy="0"/>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13" name="Text Box 18"/>
                <p:cNvSpPr txBox="1">
                  <a:spLocks noChangeArrowheads="1"/>
                </p:cNvSpPr>
                <p:nvPr/>
              </p:nvSpPr>
              <p:spPr bwMode="auto">
                <a:xfrm>
                  <a:off x="212" y="1834"/>
                  <a:ext cx="602" cy="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400" dirty="0" smtClean="0">
                      <a:cs typeface="Arial" charset="0"/>
                    </a:rPr>
                    <a:t>2000</a:t>
                  </a:r>
                  <a:endParaRPr lang="en-US" sz="2400" dirty="0">
                    <a:cs typeface="Arial" charset="0"/>
                  </a:endParaRPr>
                </a:p>
              </p:txBody>
            </p:sp>
          </p:grpSp>
          <p:grpSp>
            <p:nvGrpSpPr>
              <p:cNvPr id="93" name="Group 19"/>
              <p:cNvGrpSpPr>
                <a:grpSpLocks/>
              </p:cNvGrpSpPr>
              <p:nvPr/>
            </p:nvGrpSpPr>
            <p:grpSpPr bwMode="auto">
              <a:xfrm>
                <a:off x="214" y="3216"/>
                <a:ext cx="654" cy="301"/>
                <a:chOff x="212" y="1834"/>
                <a:chExt cx="654" cy="301"/>
              </a:xfrm>
            </p:grpSpPr>
            <p:sp>
              <p:nvSpPr>
                <p:cNvPr id="110" name="Line 20"/>
                <p:cNvSpPr>
                  <a:spLocks noChangeShapeType="1"/>
                </p:cNvSpPr>
                <p:nvPr/>
              </p:nvSpPr>
              <p:spPr bwMode="auto">
                <a:xfrm flipH="1">
                  <a:off x="800" y="1992"/>
                  <a:ext cx="66" cy="0"/>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11" name="Text Box 21"/>
                <p:cNvSpPr txBox="1">
                  <a:spLocks noChangeArrowheads="1"/>
                </p:cNvSpPr>
                <p:nvPr/>
              </p:nvSpPr>
              <p:spPr bwMode="auto">
                <a:xfrm>
                  <a:off x="212" y="1834"/>
                  <a:ext cx="602" cy="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400" dirty="0" smtClean="0">
                      <a:cs typeface="Arial" charset="0"/>
                    </a:rPr>
                    <a:t>1000</a:t>
                  </a:r>
                  <a:endParaRPr lang="en-US" sz="2400" dirty="0">
                    <a:cs typeface="Arial" charset="0"/>
                  </a:endParaRPr>
                </a:p>
              </p:txBody>
            </p:sp>
          </p:grpSp>
          <p:grpSp>
            <p:nvGrpSpPr>
              <p:cNvPr id="94" name="Group 22"/>
              <p:cNvGrpSpPr>
                <a:grpSpLocks/>
              </p:cNvGrpSpPr>
              <p:nvPr/>
            </p:nvGrpSpPr>
            <p:grpSpPr bwMode="auto">
              <a:xfrm>
                <a:off x="212" y="2292"/>
                <a:ext cx="654" cy="301"/>
                <a:chOff x="212" y="1834"/>
                <a:chExt cx="654" cy="301"/>
              </a:xfrm>
            </p:grpSpPr>
            <p:sp>
              <p:nvSpPr>
                <p:cNvPr id="108" name="Line 23"/>
                <p:cNvSpPr>
                  <a:spLocks noChangeShapeType="1"/>
                </p:cNvSpPr>
                <p:nvPr/>
              </p:nvSpPr>
              <p:spPr bwMode="auto">
                <a:xfrm flipH="1">
                  <a:off x="800" y="1992"/>
                  <a:ext cx="66" cy="0"/>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09" name="Text Box 24"/>
                <p:cNvSpPr txBox="1">
                  <a:spLocks noChangeArrowheads="1"/>
                </p:cNvSpPr>
                <p:nvPr/>
              </p:nvSpPr>
              <p:spPr bwMode="auto">
                <a:xfrm>
                  <a:off x="212" y="1834"/>
                  <a:ext cx="602" cy="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400" dirty="0" smtClean="0">
                      <a:cs typeface="Arial" charset="0"/>
                    </a:rPr>
                    <a:t>3000</a:t>
                  </a:r>
                  <a:endParaRPr lang="en-US" sz="2400" dirty="0">
                    <a:cs typeface="Arial" charset="0"/>
                  </a:endParaRPr>
                </a:p>
              </p:txBody>
            </p:sp>
          </p:grpSp>
          <p:grpSp>
            <p:nvGrpSpPr>
              <p:cNvPr id="95" name="Group 25"/>
              <p:cNvGrpSpPr>
                <a:grpSpLocks/>
              </p:cNvGrpSpPr>
              <p:nvPr/>
            </p:nvGrpSpPr>
            <p:grpSpPr bwMode="auto">
              <a:xfrm>
                <a:off x="3188" y="3828"/>
                <a:ext cx="464" cy="374"/>
                <a:chOff x="1142" y="3830"/>
                <a:chExt cx="464" cy="374"/>
              </a:xfrm>
            </p:grpSpPr>
            <p:sp>
              <p:nvSpPr>
                <p:cNvPr id="106" name="Line 26"/>
                <p:cNvSpPr>
                  <a:spLocks noChangeShapeType="1"/>
                </p:cNvSpPr>
                <p:nvPr/>
              </p:nvSpPr>
              <p:spPr bwMode="auto">
                <a:xfrm flipV="1">
                  <a:off x="1370" y="3830"/>
                  <a:ext cx="0" cy="64"/>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07" name="Text Box 27"/>
                <p:cNvSpPr txBox="1">
                  <a:spLocks noChangeArrowheads="1"/>
                </p:cNvSpPr>
                <p:nvPr/>
              </p:nvSpPr>
              <p:spPr bwMode="auto">
                <a:xfrm>
                  <a:off x="1142" y="3916"/>
                  <a:ext cx="46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400" dirty="0">
                      <a:cs typeface="Arial" charset="0"/>
                    </a:rPr>
                    <a:t>500</a:t>
                  </a:r>
                </a:p>
              </p:txBody>
            </p:sp>
          </p:grpSp>
          <p:grpSp>
            <p:nvGrpSpPr>
              <p:cNvPr id="96" name="Group 28"/>
              <p:cNvGrpSpPr>
                <a:grpSpLocks/>
              </p:cNvGrpSpPr>
              <p:nvPr/>
            </p:nvGrpSpPr>
            <p:grpSpPr bwMode="auto">
              <a:xfrm>
                <a:off x="1659" y="3828"/>
                <a:ext cx="464" cy="374"/>
                <a:chOff x="1142" y="3830"/>
                <a:chExt cx="464" cy="374"/>
              </a:xfrm>
            </p:grpSpPr>
            <p:sp>
              <p:nvSpPr>
                <p:cNvPr id="104" name="Line 29"/>
                <p:cNvSpPr>
                  <a:spLocks noChangeShapeType="1"/>
                </p:cNvSpPr>
                <p:nvPr/>
              </p:nvSpPr>
              <p:spPr bwMode="auto">
                <a:xfrm flipV="1">
                  <a:off x="1370" y="3830"/>
                  <a:ext cx="0" cy="64"/>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05" name="Text Box 30"/>
                <p:cNvSpPr txBox="1">
                  <a:spLocks noChangeArrowheads="1"/>
                </p:cNvSpPr>
                <p:nvPr/>
              </p:nvSpPr>
              <p:spPr bwMode="auto">
                <a:xfrm>
                  <a:off x="1142" y="3916"/>
                  <a:ext cx="46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400" dirty="0">
                      <a:cs typeface="Arial" charset="0"/>
                    </a:rPr>
                    <a:t>200</a:t>
                  </a:r>
                </a:p>
              </p:txBody>
            </p:sp>
          </p:grpSp>
          <p:grpSp>
            <p:nvGrpSpPr>
              <p:cNvPr id="97" name="Group 31"/>
              <p:cNvGrpSpPr>
                <a:grpSpLocks/>
              </p:cNvGrpSpPr>
              <p:nvPr/>
            </p:nvGrpSpPr>
            <p:grpSpPr bwMode="auto">
              <a:xfrm>
                <a:off x="2164" y="3829"/>
                <a:ext cx="464" cy="374"/>
                <a:chOff x="1142" y="3830"/>
                <a:chExt cx="464" cy="374"/>
              </a:xfrm>
            </p:grpSpPr>
            <p:sp>
              <p:nvSpPr>
                <p:cNvPr id="102" name="Line 32"/>
                <p:cNvSpPr>
                  <a:spLocks noChangeShapeType="1"/>
                </p:cNvSpPr>
                <p:nvPr/>
              </p:nvSpPr>
              <p:spPr bwMode="auto">
                <a:xfrm flipV="1">
                  <a:off x="1370" y="3830"/>
                  <a:ext cx="0" cy="64"/>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03" name="Text Box 33"/>
                <p:cNvSpPr txBox="1">
                  <a:spLocks noChangeArrowheads="1"/>
                </p:cNvSpPr>
                <p:nvPr/>
              </p:nvSpPr>
              <p:spPr bwMode="auto">
                <a:xfrm>
                  <a:off x="1142" y="3916"/>
                  <a:ext cx="46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400" dirty="0">
                      <a:cs typeface="Arial" charset="0"/>
                    </a:rPr>
                    <a:t>300</a:t>
                  </a:r>
                </a:p>
              </p:txBody>
            </p:sp>
          </p:grpSp>
          <p:grpSp>
            <p:nvGrpSpPr>
              <p:cNvPr id="98" name="Group 34"/>
              <p:cNvGrpSpPr>
                <a:grpSpLocks/>
              </p:cNvGrpSpPr>
              <p:nvPr/>
            </p:nvGrpSpPr>
            <p:grpSpPr bwMode="auto">
              <a:xfrm>
                <a:off x="2673" y="3829"/>
                <a:ext cx="464" cy="374"/>
                <a:chOff x="1142" y="3830"/>
                <a:chExt cx="464" cy="374"/>
              </a:xfrm>
            </p:grpSpPr>
            <p:sp>
              <p:nvSpPr>
                <p:cNvPr id="100" name="Line 35"/>
                <p:cNvSpPr>
                  <a:spLocks noChangeShapeType="1"/>
                </p:cNvSpPr>
                <p:nvPr/>
              </p:nvSpPr>
              <p:spPr bwMode="auto">
                <a:xfrm flipV="1">
                  <a:off x="1370" y="3830"/>
                  <a:ext cx="0" cy="64"/>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01" name="Text Box 36"/>
                <p:cNvSpPr txBox="1">
                  <a:spLocks noChangeArrowheads="1"/>
                </p:cNvSpPr>
                <p:nvPr/>
              </p:nvSpPr>
              <p:spPr bwMode="auto">
                <a:xfrm>
                  <a:off x="1142" y="3916"/>
                  <a:ext cx="46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400" dirty="0">
                      <a:cs typeface="Arial" charset="0"/>
                    </a:rPr>
                    <a:t>400</a:t>
                  </a:r>
                </a:p>
              </p:txBody>
            </p:sp>
          </p:grpSp>
          <p:sp>
            <p:nvSpPr>
              <p:cNvPr id="99" name="Text Box 37"/>
              <p:cNvSpPr txBox="1">
                <a:spLocks noChangeArrowheads="1"/>
              </p:cNvSpPr>
              <p:nvPr/>
            </p:nvSpPr>
            <p:spPr bwMode="auto">
              <a:xfrm>
                <a:off x="621" y="3798"/>
                <a:ext cx="26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400" dirty="0">
                    <a:cs typeface="Arial" charset="0"/>
                  </a:rPr>
                  <a:t>0</a:t>
                </a:r>
              </a:p>
            </p:txBody>
          </p:sp>
        </p:grpSp>
        <p:sp>
          <p:nvSpPr>
            <p:cNvPr id="86" name="Text Box 38"/>
            <p:cNvSpPr txBox="1">
              <a:spLocks noChangeArrowheads="1"/>
            </p:cNvSpPr>
            <p:nvPr/>
          </p:nvSpPr>
          <p:spPr bwMode="auto">
            <a:xfrm>
              <a:off x="3604" y="3311"/>
              <a:ext cx="1207"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400" b="1" dirty="0">
                  <a:cs typeface="Arial" charset="0"/>
                </a:rPr>
                <a:t>Computers</a:t>
              </a:r>
            </a:p>
          </p:txBody>
        </p:sp>
        <p:sp>
          <p:nvSpPr>
            <p:cNvPr id="87" name="Text Box 39"/>
            <p:cNvSpPr txBox="1">
              <a:spLocks noChangeArrowheads="1"/>
            </p:cNvSpPr>
            <p:nvPr/>
          </p:nvSpPr>
          <p:spPr bwMode="auto">
            <a:xfrm>
              <a:off x="77" y="468"/>
              <a:ext cx="928" cy="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400" b="1" dirty="0">
                  <a:cs typeface="Arial" charset="0"/>
                </a:rPr>
                <a:t>Wheat (</a:t>
              </a:r>
              <a:r>
                <a:rPr lang="en-US" sz="2400" b="1" dirty="0" smtClean="0">
                  <a:cs typeface="Arial" charset="0"/>
                </a:rPr>
                <a:t>tons)</a:t>
              </a:r>
              <a:endParaRPr lang="en-US" sz="2400" b="1" dirty="0">
                <a:cs typeface="Arial" charset="0"/>
              </a:endParaRPr>
            </a:p>
          </p:txBody>
        </p:sp>
      </p:grpSp>
      <p:sp>
        <p:nvSpPr>
          <p:cNvPr id="125" name="Line 44"/>
          <p:cNvSpPr>
            <a:spLocks noChangeShapeType="1"/>
          </p:cNvSpPr>
          <p:nvPr/>
        </p:nvSpPr>
        <p:spPr bwMode="auto">
          <a:xfrm>
            <a:off x="2319867" y="2252133"/>
            <a:ext cx="4023254" cy="3514197"/>
          </a:xfrm>
          <a:prstGeom prst="line">
            <a:avLst/>
          </a:prstGeom>
          <a:noFill/>
          <a:ln w="50800">
            <a:solidFill>
              <a:srgbClr val="0033CC"/>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26" name="Oval 46"/>
          <p:cNvSpPr>
            <a:spLocks noChangeArrowheads="1"/>
          </p:cNvSpPr>
          <p:nvPr/>
        </p:nvSpPr>
        <p:spPr bwMode="auto">
          <a:xfrm>
            <a:off x="2223558" y="2171699"/>
            <a:ext cx="141288" cy="138113"/>
          </a:xfrm>
          <a:prstGeom prst="ellipse">
            <a:avLst/>
          </a:prstGeom>
          <a:solidFill>
            <a:srgbClr val="0033C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AU" dirty="0">
              <a:cs typeface="Arial" charset="0"/>
            </a:endParaRPr>
          </a:p>
        </p:txBody>
      </p:sp>
      <p:sp>
        <p:nvSpPr>
          <p:cNvPr id="129" name="Oval 45"/>
          <p:cNvSpPr>
            <a:spLocks noChangeArrowheads="1"/>
          </p:cNvSpPr>
          <p:nvPr/>
        </p:nvSpPr>
        <p:spPr bwMode="auto">
          <a:xfrm>
            <a:off x="6270096" y="5699655"/>
            <a:ext cx="141287" cy="138112"/>
          </a:xfrm>
          <a:prstGeom prst="ellipse">
            <a:avLst/>
          </a:prstGeom>
          <a:solidFill>
            <a:srgbClr val="0033C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AU" dirty="0">
              <a:cs typeface="Arial" charset="0"/>
            </a:endParaRPr>
          </a:p>
        </p:txBody>
      </p:sp>
      <p:grpSp>
        <p:nvGrpSpPr>
          <p:cNvPr id="130" name="Group 47"/>
          <p:cNvGrpSpPr>
            <a:grpSpLocks/>
          </p:cNvGrpSpPr>
          <p:nvPr/>
        </p:nvGrpSpPr>
        <p:grpSpPr bwMode="auto">
          <a:xfrm>
            <a:off x="2333623" y="3949168"/>
            <a:ext cx="2062163" cy="1898650"/>
            <a:chOff x="862" y="2253"/>
            <a:chExt cx="1299" cy="1196"/>
          </a:xfrm>
        </p:grpSpPr>
        <p:grpSp>
          <p:nvGrpSpPr>
            <p:cNvPr id="131" name="Group 48"/>
            <p:cNvGrpSpPr>
              <a:grpSpLocks/>
            </p:cNvGrpSpPr>
            <p:nvPr/>
          </p:nvGrpSpPr>
          <p:grpSpPr bwMode="auto">
            <a:xfrm>
              <a:off x="862" y="2300"/>
              <a:ext cx="1249" cy="1149"/>
              <a:chOff x="357" y="2450"/>
              <a:chExt cx="795" cy="646"/>
            </a:xfrm>
          </p:grpSpPr>
          <p:sp>
            <p:nvSpPr>
              <p:cNvPr id="133" name="Line 49"/>
              <p:cNvSpPr>
                <a:spLocks noChangeShapeType="1"/>
              </p:cNvSpPr>
              <p:nvPr/>
            </p:nvSpPr>
            <p:spPr bwMode="auto">
              <a:xfrm>
                <a:off x="357" y="2450"/>
                <a:ext cx="795" cy="0"/>
              </a:xfrm>
              <a:prstGeom prst="line">
                <a:avLst/>
              </a:prstGeom>
              <a:noFill/>
              <a:ln w="9525">
                <a:solidFill>
                  <a:srgbClr val="969696"/>
                </a:solidFill>
                <a:prstDash val="lg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34" name="Line 50"/>
              <p:cNvSpPr>
                <a:spLocks noChangeShapeType="1"/>
              </p:cNvSpPr>
              <p:nvPr/>
            </p:nvSpPr>
            <p:spPr bwMode="auto">
              <a:xfrm>
                <a:off x="1152" y="2451"/>
                <a:ext cx="0" cy="645"/>
              </a:xfrm>
              <a:prstGeom prst="line">
                <a:avLst/>
              </a:prstGeom>
              <a:noFill/>
              <a:ln w="9525">
                <a:solidFill>
                  <a:srgbClr val="969696"/>
                </a:solidFill>
                <a:prstDash val="lgDash"/>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132" name="Oval 51"/>
            <p:cNvSpPr>
              <a:spLocks noChangeArrowheads="1"/>
            </p:cNvSpPr>
            <p:nvPr/>
          </p:nvSpPr>
          <p:spPr bwMode="auto">
            <a:xfrm>
              <a:off x="2073" y="2253"/>
              <a:ext cx="88" cy="86"/>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AU" dirty="0">
                <a:cs typeface="Arial" charset="0"/>
              </a:endParaRPr>
            </a:p>
          </p:txBody>
        </p:sp>
      </p:grpSp>
      <p:sp>
        <p:nvSpPr>
          <p:cNvPr id="135" name="Text Box 41"/>
          <p:cNvSpPr txBox="1">
            <a:spLocks noChangeArrowheads="1"/>
          </p:cNvSpPr>
          <p:nvPr/>
        </p:nvSpPr>
        <p:spPr bwMode="auto">
          <a:xfrm>
            <a:off x="5130799" y="1544638"/>
            <a:ext cx="6129867" cy="1349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03225" indent="-403225"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lnSpc>
                <a:spcPct val="105000"/>
              </a:lnSpc>
              <a:spcBef>
                <a:spcPct val="50000"/>
              </a:spcBef>
            </a:pPr>
            <a:r>
              <a:rPr lang="en-US" sz="2600" dirty="0" smtClean="0">
                <a:latin typeface="+mn-lt"/>
                <a:cs typeface="Arial" charset="0"/>
              </a:rPr>
              <a:t>	Suppose </a:t>
            </a:r>
            <a:r>
              <a:rPr lang="en-US" sz="2600" dirty="0">
                <a:latin typeface="+mn-lt"/>
                <a:cs typeface="Arial" charset="0"/>
              </a:rPr>
              <a:t>Canada uses half its </a:t>
            </a:r>
            <a:r>
              <a:rPr lang="en-US" sz="2600" dirty="0" smtClean="0">
                <a:latin typeface="+mn-lt"/>
                <a:cs typeface="Arial" charset="0"/>
              </a:rPr>
              <a:t>labour to </a:t>
            </a:r>
            <a:r>
              <a:rPr lang="en-US" sz="2600" dirty="0">
                <a:latin typeface="+mn-lt"/>
                <a:cs typeface="Arial" charset="0"/>
              </a:rPr>
              <a:t>produce each of the two goods. </a:t>
            </a:r>
          </a:p>
        </p:txBody>
      </p:sp>
      <p:sp>
        <p:nvSpPr>
          <p:cNvPr id="136" name="Text Box 46"/>
          <p:cNvSpPr txBox="1">
            <a:spLocks noChangeArrowheads="1"/>
          </p:cNvSpPr>
          <p:nvPr/>
        </p:nvSpPr>
        <p:spPr bwMode="auto">
          <a:xfrm>
            <a:off x="5487458" y="2928936"/>
            <a:ext cx="6158442" cy="929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tabLst>
                <a:tab pos="463550" algn="l"/>
                <a:tab pos="914400" algn="l"/>
              </a:tabLst>
              <a:defRPr>
                <a:solidFill>
                  <a:schemeClr val="tx1"/>
                </a:solidFill>
                <a:latin typeface="Arial" charset="0"/>
                <a:ea typeface="ＭＳ Ｐゴシック" charset="0"/>
                <a:cs typeface="ＭＳ Ｐゴシック" charset="0"/>
              </a:defRPr>
            </a:lvl1pPr>
            <a:lvl2pPr marL="742950" indent="-285750" eaLnBrk="0" hangingPunct="0">
              <a:tabLst>
                <a:tab pos="463550" algn="l"/>
                <a:tab pos="914400" algn="l"/>
              </a:tabLst>
              <a:defRPr>
                <a:solidFill>
                  <a:schemeClr val="tx1"/>
                </a:solidFill>
                <a:latin typeface="Arial" charset="0"/>
                <a:ea typeface="ＭＳ Ｐゴシック" charset="0"/>
              </a:defRPr>
            </a:lvl2pPr>
            <a:lvl3pPr marL="1143000" indent="-228600" eaLnBrk="0" hangingPunct="0">
              <a:tabLst>
                <a:tab pos="463550" algn="l"/>
                <a:tab pos="914400" algn="l"/>
              </a:tabLst>
              <a:defRPr>
                <a:solidFill>
                  <a:schemeClr val="tx1"/>
                </a:solidFill>
                <a:latin typeface="Arial" charset="0"/>
                <a:ea typeface="ＭＳ Ｐゴシック" charset="0"/>
              </a:defRPr>
            </a:lvl3pPr>
            <a:lvl4pPr marL="1600200" indent="-228600" eaLnBrk="0" hangingPunct="0">
              <a:tabLst>
                <a:tab pos="463550" algn="l"/>
                <a:tab pos="914400" algn="l"/>
              </a:tabLst>
              <a:defRPr>
                <a:solidFill>
                  <a:schemeClr val="tx1"/>
                </a:solidFill>
                <a:latin typeface="Arial" charset="0"/>
                <a:ea typeface="ＭＳ Ｐゴシック" charset="0"/>
              </a:defRPr>
            </a:lvl4pPr>
            <a:lvl5pPr marL="2057400" indent="-228600" eaLnBrk="0" hangingPunct="0">
              <a:tabLst>
                <a:tab pos="463550" algn="l"/>
                <a:tab pos="914400" algn="l"/>
              </a:tabLst>
              <a:defRPr>
                <a:solidFill>
                  <a:schemeClr val="tx1"/>
                </a:solidFill>
                <a:latin typeface="Arial" charset="0"/>
                <a:ea typeface="ＭＳ Ｐゴシック" charset="0"/>
              </a:defRPr>
            </a:lvl5pPr>
            <a:lvl6pPr marL="2514600" indent="-228600" eaLnBrk="0" fontAlgn="base" hangingPunct="0">
              <a:spcBef>
                <a:spcPct val="0"/>
              </a:spcBef>
              <a:spcAft>
                <a:spcPct val="0"/>
              </a:spcAft>
              <a:tabLst>
                <a:tab pos="463550" algn="l"/>
                <a:tab pos="914400" algn="l"/>
              </a:tabLst>
              <a:defRPr>
                <a:solidFill>
                  <a:schemeClr val="tx1"/>
                </a:solidFill>
                <a:latin typeface="Arial" charset="0"/>
                <a:ea typeface="ＭＳ Ｐゴシック" charset="0"/>
              </a:defRPr>
            </a:lvl6pPr>
            <a:lvl7pPr marL="2971800" indent="-228600" eaLnBrk="0" fontAlgn="base" hangingPunct="0">
              <a:spcBef>
                <a:spcPct val="0"/>
              </a:spcBef>
              <a:spcAft>
                <a:spcPct val="0"/>
              </a:spcAft>
              <a:tabLst>
                <a:tab pos="463550" algn="l"/>
                <a:tab pos="914400" algn="l"/>
              </a:tabLst>
              <a:defRPr>
                <a:solidFill>
                  <a:schemeClr val="tx1"/>
                </a:solidFill>
                <a:latin typeface="Arial" charset="0"/>
                <a:ea typeface="ＭＳ Ｐゴシック" charset="0"/>
              </a:defRPr>
            </a:lvl7pPr>
            <a:lvl8pPr marL="3429000" indent="-228600" eaLnBrk="0" fontAlgn="base" hangingPunct="0">
              <a:spcBef>
                <a:spcPct val="0"/>
              </a:spcBef>
              <a:spcAft>
                <a:spcPct val="0"/>
              </a:spcAft>
              <a:tabLst>
                <a:tab pos="463550" algn="l"/>
                <a:tab pos="914400" algn="l"/>
              </a:tabLst>
              <a:defRPr>
                <a:solidFill>
                  <a:schemeClr val="tx1"/>
                </a:solidFill>
                <a:latin typeface="Arial" charset="0"/>
                <a:ea typeface="ＭＳ Ｐゴシック" charset="0"/>
              </a:defRPr>
            </a:lvl8pPr>
            <a:lvl9pPr marL="3886200" indent="-228600" eaLnBrk="0" fontAlgn="base" hangingPunct="0">
              <a:spcBef>
                <a:spcPct val="0"/>
              </a:spcBef>
              <a:spcAft>
                <a:spcPct val="0"/>
              </a:spcAft>
              <a:tabLst>
                <a:tab pos="463550" algn="l"/>
                <a:tab pos="914400" algn="l"/>
              </a:tabLst>
              <a:defRPr>
                <a:solidFill>
                  <a:schemeClr val="tx1"/>
                </a:solidFill>
                <a:latin typeface="Arial" charset="0"/>
                <a:ea typeface="ＭＳ Ｐゴシック" charset="0"/>
              </a:defRPr>
            </a:lvl9pPr>
          </a:lstStyle>
          <a:p>
            <a:pPr eaLnBrk="1" hangingPunct="1">
              <a:lnSpc>
                <a:spcPct val="105000"/>
              </a:lnSpc>
            </a:pPr>
            <a:r>
              <a:rPr lang="en-US" sz="2600" dirty="0">
                <a:latin typeface="+mn-lt"/>
                <a:cs typeface="Arial" charset="0"/>
              </a:rPr>
              <a:t>Then it will produce and </a:t>
            </a:r>
            <a:r>
              <a:rPr lang="en-US" sz="2600" dirty="0" smtClean="0">
                <a:latin typeface="+mn-lt"/>
                <a:cs typeface="Arial" charset="0"/>
              </a:rPr>
              <a:t>consume </a:t>
            </a:r>
            <a:br>
              <a:rPr lang="en-US" sz="2600" dirty="0" smtClean="0">
                <a:latin typeface="+mn-lt"/>
                <a:cs typeface="Arial" charset="0"/>
              </a:rPr>
            </a:br>
            <a:r>
              <a:rPr lang="en-US" sz="2600" dirty="0" smtClean="0">
                <a:latin typeface="+mn-lt"/>
                <a:cs typeface="Arial" charset="0"/>
              </a:rPr>
              <a:t>250 </a:t>
            </a:r>
            <a:r>
              <a:rPr lang="en-US" sz="2600" dirty="0">
                <a:latin typeface="+mn-lt"/>
                <a:cs typeface="Arial" charset="0"/>
              </a:rPr>
              <a:t>computers </a:t>
            </a:r>
            <a:r>
              <a:rPr lang="en-US" sz="2600" dirty="0" smtClean="0">
                <a:latin typeface="+mn-lt"/>
                <a:cs typeface="Arial" charset="0"/>
              </a:rPr>
              <a:t>and 2500 tons of wheat</a:t>
            </a:r>
            <a:r>
              <a:rPr lang="en-US" sz="2600" dirty="0">
                <a:latin typeface="+mn-lt"/>
                <a:cs typeface="Arial" charset="0"/>
              </a:rPr>
              <a:t>.</a:t>
            </a:r>
          </a:p>
        </p:txBody>
      </p:sp>
      <p:sp>
        <p:nvSpPr>
          <p:cNvPr id="53" name="Slide Number Placeholder 52"/>
          <p:cNvSpPr>
            <a:spLocks noGrp="1"/>
          </p:cNvSpPr>
          <p:nvPr>
            <p:ph type="sldNum" sz="quarter" idx="12"/>
          </p:nvPr>
        </p:nvSpPr>
        <p:spPr/>
        <p:txBody>
          <a:bodyPr/>
          <a:lstStyle/>
          <a:p>
            <a:r>
              <a:rPr lang="en-US" dirty="0" smtClean="0"/>
              <a:t>3-</a:t>
            </a:r>
            <a:fld id="{0FF54DE5-C571-48E8-A5BC-B369434E2F44}" type="slidenum">
              <a:rPr lang="en-US" smtClean="0"/>
              <a:pPr/>
              <a:t>11</a:t>
            </a:fld>
            <a:endParaRPr lang="en-US" dirty="0"/>
          </a:p>
        </p:txBody>
      </p:sp>
      <p:sp>
        <p:nvSpPr>
          <p:cNvPr id="54" name="Rectangle 53"/>
          <p:cNvSpPr/>
          <p:nvPr/>
        </p:nvSpPr>
        <p:spPr>
          <a:xfrm>
            <a:off x="1049866" y="87470"/>
            <a:ext cx="6379633" cy="1138773"/>
          </a:xfrm>
          <a:prstGeom prst="rect">
            <a:avLst/>
          </a:prstGeom>
        </p:spPr>
        <p:txBody>
          <a:bodyPr wrap="square">
            <a:spAutoFit/>
          </a:bodyPr>
          <a:lstStyle/>
          <a:p>
            <a:pPr>
              <a:defRPr/>
            </a:pPr>
            <a:r>
              <a:rPr lang="en-US" sz="4000" b="1" dirty="0" smtClean="0">
                <a:solidFill>
                  <a:srgbClr val="521569"/>
                </a:solidFill>
                <a:latin typeface="Book Antiqua" pitchFamily="18" charset="0"/>
                <a:ea typeface="ＭＳ Ｐゴシック" charset="-128"/>
                <a:cs typeface="Arial" charset="0"/>
              </a:rPr>
              <a:t>Active Learning  </a:t>
            </a:r>
            <a:r>
              <a:rPr lang="en-US" sz="3200" b="1" dirty="0" smtClean="0">
                <a:solidFill>
                  <a:srgbClr val="521569"/>
                </a:solidFill>
                <a:ea typeface="ＭＳ Ｐゴシック" charset="-128"/>
                <a:cs typeface="Arial" charset="0"/>
              </a:rPr>
              <a:t/>
            </a:r>
            <a:br>
              <a:rPr lang="en-US" sz="3200" b="1" dirty="0" smtClean="0">
                <a:solidFill>
                  <a:srgbClr val="521569"/>
                </a:solidFill>
                <a:ea typeface="ＭＳ Ｐゴシック" charset="-128"/>
                <a:cs typeface="Arial" charset="0"/>
              </a:rPr>
            </a:br>
            <a:r>
              <a:rPr lang="en-US" sz="2800" b="1" dirty="0" smtClean="0">
                <a:solidFill>
                  <a:srgbClr val="521569"/>
                </a:solidFill>
                <a:latin typeface="Book Antiqua" pitchFamily="18" charset="0"/>
                <a:ea typeface="ＭＳ Ｐゴシック" charset="-128"/>
                <a:cs typeface="Arial" charset="0"/>
              </a:rPr>
              <a:t>Canada without Trade</a:t>
            </a:r>
            <a:endParaRPr lang="en-CA" sz="2800" b="1" dirty="0">
              <a:solidFill>
                <a:srgbClr val="521569"/>
              </a:solidFill>
              <a:latin typeface="Book Antiqua" pitchFamily="18" charset="0"/>
              <a:ea typeface="ＭＳ Ｐゴシック" charset="-128"/>
            </a:endParaRPr>
          </a:p>
        </p:txBody>
      </p:sp>
    </p:spTree>
    <p:extLst>
      <p:ext uri="{BB962C8B-B14F-4D97-AF65-F5344CB8AC3E}">
        <p14:creationId xmlns:p14="http://schemas.microsoft.com/office/powerpoint/2010/main" val="27603781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6" fill="hold" nodeType="clickEffect">
                                  <p:stCondLst>
                                    <p:cond delay="0"/>
                                  </p:stCondLst>
                                  <p:childTnLst>
                                    <p:set>
                                      <p:cBhvr>
                                        <p:cTn id="6" dur="1" fill="hold">
                                          <p:stCondLst>
                                            <p:cond delay="0"/>
                                          </p:stCondLst>
                                        </p:cTn>
                                        <p:tgtEl>
                                          <p:spTgt spid="84"/>
                                        </p:tgtEl>
                                        <p:attrNameLst>
                                          <p:attrName>style.visibility</p:attrName>
                                        </p:attrNameLst>
                                      </p:cBhvr>
                                      <p:to>
                                        <p:strVal val="visible"/>
                                      </p:to>
                                    </p:set>
                                    <p:animEffect transition="in" filter="strips(downRight)">
                                      <p:cBhvr>
                                        <p:cTn id="7" dur="500"/>
                                        <p:tgtEl>
                                          <p:spTgt spid="84"/>
                                        </p:tgtEl>
                                      </p:cBhvr>
                                    </p:animEffect>
                                  </p:childTnLst>
                                </p:cTn>
                              </p:par>
                            </p:childTnLst>
                          </p:cTn>
                        </p:par>
                        <p:par>
                          <p:cTn id="8" fill="hold">
                            <p:stCondLst>
                              <p:cond delay="500"/>
                            </p:stCondLst>
                            <p:childTnLst>
                              <p:par>
                                <p:cTn id="9" presetID="23" presetClass="entr" presetSubtype="32" fill="hold" grpId="0" nodeType="afterEffect">
                                  <p:stCondLst>
                                    <p:cond delay="0"/>
                                  </p:stCondLst>
                                  <p:childTnLst>
                                    <p:set>
                                      <p:cBhvr>
                                        <p:cTn id="10" dur="1" fill="hold">
                                          <p:stCondLst>
                                            <p:cond delay="0"/>
                                          </p:stCondLst>
                                        </p:cTn>
                                        <p:tgtEl>
                                          <p:spTgt spid="129"/>
                                        </p:tgtEl>
                                        <p:attrNameLst>
                                          <p:attrName>style.visibility</p:attrName>
                                        </p:attrNameLst>
                                      </p:cBhvr>
                                      <p:to>
                                        <p:strVal val="visible"/>
                                      </p:to>
                                    </p:set>
                                    <p:anim calcmode="lin" valueType="num">
                                      <p:cBhvr>
                                        <p:cTn id="11" dur="500" fill="hold"/>
                                        <p:tgtEl>
                                          <p:spTgt spid="129"/>
                                        </p:tgtEl>
                                        <p:attrNameLst>
                                          <p:attrName>ppt_w</p:attrName>
                                        </p:attrNameLst>
                                      </p:cBhvr>
                                      <p:tavLst>
                                        <p:tav tm="0">
                                          <p:val>
                                            <p:strVal val="4*#ppt_w"/>
                                          </p:val>
                                        </p:tav>
                                        <p:tav tm="100000">
                                          <p:val>
                                            <p:strVal val="#ppt_w"/>
                                          </p:val>
                                        </p:tav>
                                      </p:tavLst>
                                    </p:anim>
                                    <p:anim calcmode="lin" valueType="num">
                                      <p:cBhvr>
                                        <p:cTn id="12" dur="500" fill="hold"/>
                                        <p:tgtEl>
                                          <p:spTgt spid="129"/>
                                        </p:tgtEl>
                                        <p:attrNameLst>
                                          <p:attrName>ppt_h</p:attrName>
                                        </p:attrNameLst>
                                      </p:cBhvr>
                                      <p:tavLst>
                                        <p:tav tm="0">
                                          <p:val>
                                            <p:strVal val="4*#ppt_h"/>
                                          </p:val>
                                        </p:tav>
                                        <p:tav tm="100000">
                                          <p:val>
                                            <p:strVal val="#ppt_h"/>
                                          </p:val>
                                        </p:tav>
                                      </p:tavLst>
                                    </p:anim>
                                  </p:childTnLst>
                                </p:cTn>
                              </p:par>
                            </p:childTnLst>
                          </p:cTn>
                        </p:par>
                        <p:par>
                          <p:cTn id="13" fill="hold">
                            <p:stCondLst>
                              <p:cond delay="1000"/>
                            </p:stCondLst>
                            <p:childTnLst>
                              <p:par>
                                <p:cTn id="14" presetID="23" presetClass="entr" presetSubtype="32" fill="hold" grpId="0" nodeType="afterEffect">
                                  <p:stCondLst>
                                    <p:cond delay="0"/>
                                  </p:stCondLst>
                                  <p:childTnLst>
                                    <p:set>
                                      <p:cBhvr>
                                        <p:cTn id="15" dur="1" fill="hold">
                                          <p:stCondLst>
                                            <p:cond delay="0"/>
                                          </p:stCondLst>
                                        </p:cTn>
                                        <p:tgtEl>
                                          <p:spTgt spid="126"/>
                                        </p:tgtEl>
                                        <p:attrNameLst>
                                          <p:attrName>style.visibility</p:attrName>
                                        </p:attrNameLst>
                                      </p:cBhvr>
                                      <p:to>
                                        <p:strVal val="visible"/>
                                      </p:to>
                                    </p:set>
                                    <p:anim calcmode="lin" valueType="num">
                                      <p:cBhvr>
                                        <p:cTn id="16" dur="500" fill="hold"/>
                                        <p:tgtEl>
                                          <p:spTgt spid="126"/>
                                        </p:tgtEl>
                                        <p:attrNameLst>
                                          <p:attrName>ppt_w</p:attrName>
                                        </p:attrNameLst>
                                      </p:cBhvr>
                                      <p:tavLst>
                                        <p:tav tm="0">
                                          <p:val>
                                            <p:strVal val="4*#ppt_w"/>
                                          </p:val>
                                        </p:tav>
                                        <p:tav tm="100000">
                                          <p:val>
                                            <p:strVal val="#ppt_w"/>
                                          </p:val>
                                        </p:tav>
                                      </p:tavLst>
                                    </p:anim>
                                    <p:anim calcmode="lin" valueType="num">
                                      <p:cBhvr>
                                        <p:cTn id="17" dur="500" fill="hold"/>
                                        <p:tgtEl>
                                          <p:spTgt spid="126"/>
                                        </p:tgtEl>
                                        <p:attrNameLst>
                                          <p:attrName>ppt_h</p:attrName>
                                        </p:attrNameLst>
                                      </p:cBhvr>
                                      <p:tavLst>
                                        <p:tav tm="0">
                                          <p:val>
                                            <p:strVal val="4*#ppt_h"/>
                                          </p:val>
                                        </p:tav>
                                        <p:tav tm="100000">
                                          <p:val>
                                            <p:strVal val="#ppt_h"/>
                                          </p:val>
                                        </p:tav>
                                      </p:tavLst>
                                    </p:anim>
                                  </p:childTnLst>
                                </p:cTn>
                              </p:par>
                            </p:childTnLst>
                          </p:cTn>
                        </p:par>
                        <p:par>
                          <p:cTn id="18" fill="hold">
                            <p:stCondLst>
                              <p:cond delay="1500"/>
                            </p:stCondLst>
                            <p:childTnLst>
                              <p:par>
                                <p:cTn id="19" presetID="18" presetClass="entr" presetSubtype="6" fill="hold" grpId="0" nodeType="afterEffect">
                                  <p:stCondLst>
                                    <p:cond delay="0"/>
                                  </p:stCondLst>
                                  <p:childTnLst>
                                    <p:set>
                                      <p:cBhvr>
                                        <p:cTn id="20" dur="1" fill="hold">
                                          <p:stCondLst>
                                            <p:cond delay="0"/>
                                          </p:stCondLst>
                                        </p:cTn>
                                        <p:tgtEl>
                                          <p:spTgt spid="125"/>
                                        </p:tgtEl>
                                        <p:attrNameLst>
                                          <p:attrName>style.visibility</p:attrName>
                                        </p:attrNameLst>
                                      </p:cBhvr>
                                      <p:to>
                                        <p:strVal val="visible"/>
                                      </p:to>
                                    </p:set>
                                    <p:animEffect transition="in" filter="strips(downRight)">
                                      <p:cBhvr>
                                        <p:cTn id="21" dur="500"/>
                                        <p:tgtEl>
                                          <p:spTgt spid="125"/>
                                        </p:tgtEl>
                                      </p:cBhvr>
                                    </p:animEffect>
                                  </p:childTnLst>
                                </p:cTn>
                              </p:par>
                            </p:childTnLst>
                          </p:cTn>
                        </p:par>
                      </p:childTnLst>
                    </p:cTn>
                  </p:par>
                  <p:par>
                    <p:cTn id="22" fill="hold">
                      <p:stCondLst>
                        <p:cond delay="indefinite"/>
                      </p:stCondLst>
                      <p:childTnLst>
                        <p:par>
                          <p:cTn id="23" fill="hold">
                            <p:stCondLst>
                              <p:cond delay="0"/>
                            </p:stCondLst>
                            <p:childTnLst>
                              <p:par>
                                <p:cTn id="24" presetID="18" presetClass="entr" presetSubtype="3" fill="hold" nodeType="clickEffect">
                                  <p:stCondLst>
                                    <p:cond delay="0"/>
                                  </p:stCondLst>
                                  <p:childTnLst>
                                    <p:set>
                                      <p:cBhvr>
                                        <p:cTn id="25" dur="1" fill="hold">
                                          <p:stCondLst>
                                            <p:cond delay="0"/>
                                          </p:stCondLst>
                                        </p:cTn>
                                        <p:tgtEl>
                                          <p:spTgt spid="130"/>
                                        </p:tgtEl>
                                        <p:attrNameLst>
                                          <p:attrName>style.visibility</p:attrName>
                                        </p:attrNameLst>
                                      </p:cBhvr>
                                      <p:to>
                                        <p:strVal val="visible"/>
                                      </p:to>
                                    </p:set>
                                    <p:animEffect transition="in" filter="strips(upRight)">
                                      <p:cBhvr>
                                        <p:cTn id="26" dur="500"/>
                                        <p:tgtEl>
                                          <p:spTgt spid="130"/>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135"/>
                                        </p:tgtEl>
                                        <p:attrNameLst>
                                          <p:attrName>style.visibility</p:attrName>
                                        </p:attrNameLst>
                                      </p:cBhvr>
                                      <p:to>
                                        <p:strVal val="visible"/>
                                      </p:to>
                                    </p:set>
                                    <p:animEffect transition="in" filter="wipe(left)">
                                      <p:cBhvr>
                                        <p:cTn id="31" dur="500"/>
                                        <p:tgtEl>
                                          <p:spTgt spid="135"/>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136"/>
                                        </p:tgtEl>
                                        <p:attrNameLst>
                                          <p:attrName>style.visibility</p:attrName>
                                        </p:attrNameLst>
                                      </p:cBhvr>
                                      <p:to>
                                        <p:strVal val="visible"/>
                                      </p:to>
                                    </p:set>
                                    <p:animEffect transition="in" filter="wipe(left)">
                                      <p:cBhvr>
                                        <p:cTn id="36" dur="500"/>
                                        <p:tgtEl>
                                          <p:spTgt spid="1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 grpId="0" animBg="1"/>
      <p:bldP spid="126" grpId="0" animBg="1"/>
      <p:bldP spid="129" grpId="0" animBg="1"/>
      <p:bldP spid="135" grpId="0"/>
      <p:bldP spid="13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18" name="Rectangle 2"/>
          <p:cNvSpPr txBox="1">
            <a:spLocks noChangeArrowheads="1"/>
          </p:cNvSpPr>
          <p:nvPr/>
        </p:nvSpPr>
        <p:spPr>
          <a:xfrm>
            <a:off x="1117600" y="1833562"/>
            <a:ext cx="9956799" cy="4059238"/>
          </a:xfrm>
          <a:prstGeom prst="rect">
            <a:avLst/>
          </a:prstGeom>
        </p:spPr>
        <p:txBody>
          <a:bodyPr vert="horz" lIns="0" tIns="45720" rIns="0" bIns="45720" rtlCol="0">
            <a:normAutofit fontScale="92500"/>
          </a:bodyPr>
          <a:lstStyle>
            <a:lvl1pPr marL="228600" indent="-228600" algn="l" defTabSz="914400" rtl="0" eaLnBrk="1" latinLnBrk="0" hangingPunct="1">
              <a:lnSpc>
                <a:spcPct val="90000"/>
              </a:lnSpc>
              <a:spcBef>
                <a:spcPts val="1800"/>
              </a:spcBef>
              <a:buFont typeface="Wingdings" panose="05000000000000000000" pitchFamily="2" charset="2"/>
              <a:buChar char="§"/>
              <a:defRPr sz="2000" b="1" kern="1200">
                <a:solidFill>
                  <a:srgbClr val="000000"/>
                </a:solidFill>
                <a:latin typeface="+mn-lt"/>
                <a:ea typeface="+mn-ea"/>
                <a:cs typeface="+mn-cs"/>
              </a:defRPr>
            </a:lvl1pPr>
            <a:lvl2pPr marL="685800" indent="-228600" algn="l" defTabSz="914400" rtl="0" eaLnBrk="1" latinLnBrk="0" hangingPunct="1">
              <a:lnSpc>
                <a:spcPct val="90000"/>
              </a:lnSpc>
              <a:spcBef>
                <a:spcPts val="600"/>
              </a:spcBef>
              <a:buFont typeface="Wingdings" panose="05000000000000000000" pitchFamily="2" charset="2"/>
              <a:buChar char="§"/>
              <a:defRPr sz="1600" b="1" kern="1200">
                <a:solidFill>
                  <a:srgbClr val="000000"/>
                </a:solidFill>
                <a:latin typeface="+mn-lt"/>
                <a:ea typeface="+mn-ea"/>
                <a:cs typeface="+mn-cs"/>
              </a:defRPr>
            </a:lvl2pPr>
            <a:lvl3pPr marL="1143000" indent="-228600" algn="l" defTabSz="914400" rtl="0" eaLnBrk="1" latinLnBrk="0" hangingPunct="1">
              <a:lnSpc>
                <a:spcPct val="90000"/>
              </a:lnSpc>
              <a:spcBef>
                <a:spcPts val="600"/>
              </a:spcBef>
              <a:buFont typeface="Wingdings" panose="05000000000000000000" pitchFamily="2" charset="2"/>
              <a:buChar char="§"/>
              <a:defRPr sz="1400" b="1" kern="1200">
                <a:solidFill>
                  <a:srgbClr val="000000"/>
                </a:solidFill>
                <a:latin typeface="+mn-lt"/>
                <a:ea typeface="+mn-ea"/>
                <a:cs typeface="+mn-cs"/>
              </a:defRPr>
            </a:lvl3pPr>
            <a:lvl4pPr marL="1600200" indent="-228600" algn="l" defTabSz="914400" rtl="0" eaLnBrk="1" latinLnBrk="0" hangingPunct="1">
              <a:lnSpc>
                <a:spcPct val="90000"/>
              </a:lnSpc>
              <a:spcBef>
                <a:spcPts val="600"/>
              </a:spcBef>
              <a:buFont typeface="Wingdings" panose="05000000000000000000" pitchFamily="2" charset="2"/>
              <a:buChar char="§"/>
              <a:defRPr sz="1400" b="1" kern="1200">
                <a:solidFill>
                  <a:srgbClr val="000000"/>
                </a:solidFill>
                <a:latin typeface="+mn-lt"/>
                <a:ea typeface="+mn-ea"/>
                <a:cs typeface="+mn-cs"/>
              </a:defRPr>
            </a:lvl4pPr>
            <a:lvl5pPr marL="2057400" indent="-228600" algn="l" defTabSz="914400" rtl="0" eaLnBrk="1" latinLnBrk="0" hangingPunct="1">
              <a:lnSpc>
                <a:spcPct val="90000"/>
              </a:lnSpc>
              <a:spcBef>
                <a:spcPts val="600"/>
              </a:spcBef>
              <a:buFont typeface="Wingdings" panose="05000000000000000000" pitchFamily="2" charset="2"/>
              <a:buChar char="§"/>
              <a:defRPr sz="1400" b="1" kern="1200">
                <a:solidFill>
                  <a:srgbClr val="000000"/>
                </a:solidFill>
                <a:latin typeface="+mn-lt"/>
                <a:ea typeface="+mn-ea"/>
                <a:cs typeface="+mn-cs"/>
              </a:defRPr>
            </a:lvl5pPr>
            <a:lvl6pPr marL="2514600" indent="-228600" algn="l" defTabSz="914400" rtl="0" eaLnBrk="1" latinLnBrk="0" hangingPunct="1">
              <a:lnSpc>
                <a:spcPct val="90000"/>
              </a:lnSpc>
              <a:spcBef>
                <a:spcPts val="500"/>
              </a:spcBef>
              <a:buFont typeface="Wingdings" panose="05000000000000000000" pitchFamily="2" charset="2"/>
              <a:buChar char="§"/>
              <a:defRPr sz="1400" b="1" kern="1200">
                <a:solidFill>
                  <a:srgbClr val="000000"/>
                </a:solidFill>
                <a:latin typeface="+mn-lt"/>
                <a:ea typeface="+mn-ea"/>
                <a:cs typeface="+mn-cs"/>
              </a:defRPr>
            </a:lvl6pPr>
            <a:lvl7pPr marL="2971800" indent="-228600" algn="l" defTabSz="914400" rtl="0" eaLnBrk="1" latinLnBrk="0" hangingPunct="1">
              <a:lnSpc>
                <a:spcPct val="90000"/>
              </a:lnSpc>
              <a:spcBef>
                <a:spcPts val="500"/>
              </a:spcBef>
              <a:buFont typeface="Wingdings" panose="05000000000000000000" pitchFamily="2" charset="2"/>
              <a:buChar char="§"/>
              <a:defRPr sz="1400" b="1" kern="1200">
                <a:solidFill>
                  <a:srgbClr val="000000"/>
                </a:solidFill>
                <a:latin typeface="+mn-lt"/>
                <a:ea typeface="+mn-ea"/>
                <a:cs typeface="+mn-cs"/>
              </a:defRPr>
            </a:lvl7pPr>
            <a:lvl8pPr marL="3429000" indent="-228600" algn="l" defTabSz="914400" rtl="0" eaLnBrk="1" latinLnBrk="0" hangingPunct="1">
              <a:lnSpc>
                <a:spcPct val="90000"/>
              </a:lnSpc>
              <a:spcBef>
                <a:spcPts val="500"/>
              </a:spcBef>
              <a:buFont typeface="Wingdings" panose="05000000000000000000" pitchFamily="2" charset="2"/>
              <a:buChar char="§"/>
              <a:defRPr sz="1400" b="1" kern="1200">
                <a:solidFill>
                  <a:srgbClr val="000000"/>
                </a:solidFill>
                <a:latin typeface="+mn-lt"/>
                <a:ea typeface="+mn-ea"/>
                <a:cs typeface="+mn-cs"/>
              </a:defRPr>
            </a:lvl8pPr>
            <a:lvl9pPr marL="3886200" indent="-228600" algn="l" defTabSz="914400" rtl="0" eaLnBrk="1" latinLnBrk="0" hangingPunct="1">
              <a:lnSpc>
                <a:spcPct val="90000"/>
              </a:lnSpc>
              <a:spcBef>
                <a:spcPts val="500"/>
              </a:spcBef>
              <a:buFont typeface="Wingdings" panose="05000000000000000000" pitchFamily="2" charset="2"/>
              <a:buChar char="§"/>
              <a:defRPr sz="1400" b="1" kern="1200">
                <a:solidFill>
                  <a:srgbClr val="000000"/>
                </a:solidFill>
                <a:latin typeface="+mn-lt"/>
                <a:ea typeface="+mn-ea"/>
                <a:cs typeface="+mn-cs"/>
              </a:defRPr>
            </a:lvl9pPr>
          </a:lstStyle>
          <a:p>
            <a:pPr marL="0" indent="0">
              <a:buSzPct val="115000"/>
              <a:buFont typeface="Wingdings" charset="0"/>
              <a:buNone/>
            </a:pPr>
            <a:r>
              <a:rPr lang="en-US" sz="3200" b="0" dirty="0" smtClean="0">
                <a:ea typeface="ＭＳ Ｐゴシック" charset="0"/>
              </a:rPr>
              <a:t>Use the following information to draw Japan</a:t>
            </a:r>
            <a:r>
              <a:rPr lang="ja-JP" altLang="en-US" sz="3200" b="0" dirty="0" smtClean="0">
                <a:ea typeface="ＭＳ Ｐゴシック" charset="0"/>
              </a:rPr>
              <a:t>’</a:t>
            </a:r>
            <a:r>
              <a:rPr lang="en-US" sz="3200" b="0" dirty="0" smtClean="0">
                <a:ea typeface="ＭＳ Ｐゴシック" charset="0"/>
              </a:rPr>
              <a:t>s PPF.</a:t>
            </a:r>
          </a:p>
          <a:p>
            <a:pPr marL="463550" lvl="1" indent="-349250">
              <a:lnSpc>
                <a:spcPct val="105000"/>
              </a:lnSpc>
              <a:spcBef>
                <a:spcPct val="25000"/>
              </a:spcBef>
              <a:buClr>
                <a:srgbClr val="0070C0"/>
              </a:buClr>
              <a:buSzPct val="115000"/>
            </a:pPr>
            <a:r>
              <a:rPr lang="en-US" sz="2800" b="0" dirty="0" smtClean="0">
                <a:ea typeface="ＭＳ Ｐゴシック" charset="0"/>
              </a:rPr>
              <a:t>Japan has 30 000 hours of labour available for production per month.</a:t>
            </a:r>
          </a:p>
          <a:p>
            <a:pPr marL="463550" lvl="1" indent="-349250">
              <a:lnSpc>
                <a:spcPct val="105000"/>
              </a:lnSpc>
              <a:spcBef>
                <a:spcPct val="25000"/>
              </a:spcBef>
              <a:buClr>
                <a:srgbClr val="0070C0"/>
              </a:buClr>
              <a:buSzPct val="115000"/>
            </a:pPr>
            <a:r>
              <a:rPr lang="en-US" sz="2800" b="0" dirty="0" smtClean="0">
                <a:ea typeface="ＭＳ Ｐゴシック" charset="0"/>
              </a:rPr>
              <a:t>Producing one computer requires 125 hours of labour.  </a:t>
            </a:r>
          </a:p>
          <a:p>
            <a:pPr marL="463550" lvl="1" indent="-349250">
              <a:lnSpc>
                <a:spcPct val="105000"/>
              </a:lnSpc>
              <a:spcBef>
                <a:spcPct val="25000"/>
              </a:spcBef>
              <a:buClr>
                <a:srgbClr val="0070C0"/>
              </a:buClr>
              <a:buSzPct val="115000"/>
            </a:pPr>
            <a:r>
              <a:rPr lang="en-US" sz="2800" b="0" dirty="0" smtClean="0">
                <a:ea typeface="ＭＳ Ｐゴシック" charset="0"/>
              </a:rPr>
              <a:t>Producing one ton of wheat requires 25 hours of labour.</a:t>
            </a:r>
          </a:p>
          <a:p>
            <a:pPr marL="0" indent="0">
              <a:buSzPct val="115000"/>
              <a:buFont typeface="Wingdings" charset="0"/>
              <a:buNone/>
            </a:pPr>
            <a:r>
              <a:rPr lang="en-US" sz="3200" b="0" dirty="0" smtClean="0">
                <a:ea typeface="ＭＳ Ｐゴシック" charset="0"/>
              </a:rPr>
              <a:t>Your graph should measure computers on the horizontal axis. </a:t>
            </a:r>
            <a:endParaRPr lang="en-US" sz="3200" b="0" dirty="0">
              <a:ea typeface="ＭＳ Ｐゴシック" charset="0"/>
            </a:endParaRPr>
          </a:p>
        </p:txBody>
      </p:sp>
      <p:sp>
        <p:nvSpPr>
          <p:cNvPr id="7" name="Slide Number Placeholder 6"/>
          <p:cNvSpPr>
            <a:spLocks noGrp="1"/>
          </p:cNvSpPr>
          <p:nvPr>
            <p:ph type="sldNum" sz="quarter" idx="12"/>
          </p:nvPr>
        </p:nvSpPr>
        <p:spPr/>
        <p:txBody>
          <a:bodyPr/>
          <a:lstStyle/>
          <a:p>
            <a:r>
              <a:rPr lang="en-US" dirty="0" smtClean="0"/>
              <a:t>3-</a:t>
            </a:r>
            <a:fld id="{0FF54DE5-C571-48E8-A5BC-B369434E2F44}" type="slidenum">
              <a:rPr lang="en-US" smtClean="0"/>
              <a:pPr/>
              <a:t>12</a:t>
            </a:fld>
            <a:endParaRPr lang="en-US" dirty="0"/>
          </a:p>
        </p:txBody>
      </p:sp>
      <p:sp>
        <p:nvSpPr>
          <p:cNvPr id="8" name="Rectangle 7"/>
          <p:cNvSpPr/>
          <p:nvPr/>
        </p:nvSpPr>
        <p:spPr>
          <a:xfrm>
            <a:off x="1049866" y="23970"/>
            <a:ext cx="6379633" cy="1138773"/>
          </a:xfrm>
          <a:prstGeom prst="rect">
            <a:avLst/>
          </a:prstGeom>
        </p:spPr>
        <p:txBody>
          <a:bodyPr wrap="square">
            <a:spAutoFit/>
          </a:bodyPr>
          <a:lstStyle/>
          <a:p>
            <a:pPr>
              <a:defRPr/>
            </a:pPr>
            <a:r>
              <a:rPr lang="en-US" sz="4000" b="1" dirty="0" smtClean="0">
                <a:solidFill>
                  <a:srgbClr val="521569"/>
                </a:solidFill>
                <a:latin typeface="Book Antiqua" pitchFamily="18" charset="0"/>
                <a:ea typeface="ＭＳ Ｐゴシック" charset="-128"/>
                <a:cs typeface="Arial" charset="0"/>
              </a:rPr>
              <a:t>Active Learning  </a:t>
            </a:r>
            <a:r>
              <a:rPr lang="en-US" sz="3200" b="1" dirty="0" smtClean="0">
                <a:solidFill>
                  <a:srgbClr val="521569"/>
                </a:solidFill>
                <a:ea typeface="ＭＳ Ｐゴシック" charset="-128"/>
                <a:cs typeface="Arial" charset="0"/>
              </a:rPr>
              <a:t/>
            </a:r>
            <a:br>
              <a:rPr lang="en-US" sz="3200" b="1" dirty="0" smtClean="0">
                <a:solidFill>
                  <a:srgbClr val="521569"/>
                </a:solidFill>
                <a:ea typeface="ＭＳ Ｐゴシック" charset="-128"/>
                <a:cs typeface="Arial" charset="0"/>
              </a:rPr>
            </a:br>
            <a:r>
              <a:rPr lang="en-US" sz="2800" b="1" dirty="0" smtClean="0">
                <a:solidFill>
                  <a:srgbClr val="521569"/>
                </a:solidFill>
                <a:latin typeface="Book Antiqua" pitchFamily="18" charset="0"/>
                <a:ea typeface="ＭＳ Ｐゴシック" charset="-128"/>
                <a:cs typeface="Arial" charset="0"/>
              </a:rPr>
              <a:t>Derive Japan’s PPF</a:t>
            </a:r>
            <a:endParaRPr lang="en-CA" sz="2800" b="1" dirty="0">
              <a:solidFill>
                <a:srgbClr val="521569"/>
              </a:solidFill>
              <a:latin typeface="Book Antiqua" pitchFamily="18" charset="0"/>
              <a:ea typeface="ＭＳ Ｐゴシック" charset="-128"/>
            </a:endParaRPr>
          </a:p>
        </p:txBody>
      </p:sp>
    </p:spTree>
    <p:extLst>
      <p:ext uri="{BB962C8B-B14F-4D97-AF65-F5344CB8AC3E}">
        <p14:creationId xmlns:p14="http://schemas.microsoft.com/office/powerpoint/2010/main" val="2025693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grpSp>
        <p:nvGrpSpPr>
          <p:cNvPr id="7" name="Group 2"/>
          <p:cNvGrpSpPr>
            <a:grpSpLocks/>
          </p:cNvGrpSpPr>
          <p:nvPr/>
        </p:nvGrpSpPr>
        <p:grpSpPr bwMode="auto">
          <a:xfrm>
            <a:off x="1713971" y="1498071"/>
            <a:ext cx="7515226" cy="4759325"/>
            <a:chOff x="454" y="955"/>
            <a:chExt cx="4734" cy="2998"/>
          </a:xfrm>
        </p:grpSpPr>
        <p:sp>
          <p:nvSpPr>
            <p:cNvPr id="9" name="Text Box 3"/>
            <p:cNvSpPr txBox="1">
              <a:spLocks noChangeArrowheads="1"/>
            </p:cNvSpPr>
            <p:nvPr/>
          </p:nvSpPr>
          <p:spPr bwMode="auto">
            <a:xfrm>
              <a:off x="3981" y="3420"/>
              <a:ext cx="1207"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400" b="1" dirty="0">
                  <a:cs typeface="Arial" charset="0"/>
                </a:rPr>
                <a:t>Computers</a:t>
              </a:r>
            </a:p>
          </p:txBody>
        </p:sp>
        <p:sp>
          <p:nvSpPr>
            <p:cNvPr id="10" name="Text Box 4"/>
            <p:cNvSpPr txBox="1">
              <a:spLocks noChangeArrowheads="1"/>
            </p:cNvSpPr>
            <p:nvPr/>
          </p:nvSpPr>
          <p:spPr bwMode="auto">
            <a:xfrm>
              <a:off x="454" y="955"/>
              <a:ext cx="879" cy="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400" b="1" dirty="0">
                  <a:cs typeface="Arial" charset="0"/>
                </a:rPr>
                <a:t>Wheat (</a:t>
              </a:r>
              <a:r>
                <a:rPr lang="en-US" sz="2400" b="1" dirty="0" smtClean="0">
                  <a:cs typeface="Arial" charset="0"/>
                </a:rPr>
                <a:t>tons</a:t>
              </a:r>
              <a:r>
                <a:rPr lang="en-US" sz="2400" b="1" dirty="0">
                  <a:cs typeface="Arial" charset="0"/>
                </a:rPr>
                <a:t>)</a:t>
              </a:r>
            </a:p>
          </p:txBody>
        </p:sp>
        <p:grpSp>
          <p:nvGrpSpPr>
            <p:cNvPr id="11" name="Group 5"/>
            <p:cNvGrpSpPr>
              <a:grpSpLocks/>
            </p:cNvGrpSpPr>
            <p:nvPr/>
          </p:nvGrpSpPr>
          <p:grpSpPr bwMode="auto">
            <a:xfrm>
              <a:off x="559" y="1379"/>
              <a:ext cx="3521" cy="2574"/>
              <a:chOff x="559" y="1379"/>
              <a:chExt cx="3521" cy="2574"/>
            </a:xfrm>
          </p:grpSpPr>
          <p:grpSp>
            <p:nvGrpSpPr>
              <p:cNvPr id="12" name="Group 6"/>
              <p:cNvGrpSpPr>
                <a:grpSpLocks/>
              </p:cNvGrpSpPr>
              <p:nvPr/>
            </p:nvGrpSpPr>
            <p:grpSpPr bwMode="auto">
              <a:xfrm>
                <a:off x="1259" y="1379"/>
                <a:ext cx="2780" cy="2170"/>
                <a:chOff x="2416" y="1770"/>
                <a:chExt cx="610" cy="548"/>
              </a:xfrm>
            </p:grpSpPr>
            <p:sp>
              <p:nvSpPr>
                <p:cNvPr id="29" name="Line 7"/>
                <p:cNvSpPr>
                  <a:spLocks noChangeShapeType="1"/>
                </p:cNvSpPr>
                <p:nvPr/>
              </p:nvSpPr>
              <p:spPr bwMode="auto">
                <a:xfrm>
                  <a:off x="2416" y="1770"/>
                  <a:ext cx="0" cy="5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 name="Line 8"/>
                <p:cNvSpPr>
                  <a:spLocks noChangeShapeType="1"/>
                </p:cNvSpPr>
                <p:nvPr/>
              </p:nvSpPr>
              <p:spPr bwMode="auto">
                <a:xfrm>
                  <a:off x="2416" y="2318"/>
                  <a:ext cx="61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grpSp>
            <p:nvGrpSpPr>
              <p:cNvPr id="13" name="Group 9"/>
              <p:cNvGrpSpPr>
                <a:grpSpLocks/>
              </p:cNvGrpSpPr>
              <p:nvPr/>
            </p:nvGrpSpPr>
            <p:grpSpPr bwMode="auto">
              <a:xfrm>
                <a:off x="559" y="1659"/>
                <a:ext cx="700" cy="288"/>
                <a:chOff x="559" y="1659"/>
                <a:chExt cx="700" cy="288"/>
              </a:xfrm>
            </p:grpSpPr>
            <p:sp>
              <p:nvSpPr>
                <p:cNvPr id="27" name="Line 10"/>
                <p:cNvSpPr>
                  <a:spLocks noChangeShapeType="1"/>
                </p:cNvSpPr>
                <p:nvPr/>
              </p:nvSpPr>
              <p:spPr bwMode="auto">
                <a:xfrm flipH="1">
                  <a:off x="1153" y="1819"/>
                  <a:ext cx="106" cy="0"/>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8" name="Text Box 11"/>
                <p:cNvSpPr txBox="1">
                  <a:spLocks noChangeArrowheads="1"/>
                </p:cNvSpPr>
                <p:nvPr/>
              </p:nvSpPr>
              <p:spPr bwMode="auto">
                <a:xfrm>
                  <a:off x="559" y="1659"/>
                  <a:ext cx="607"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400" dirty="0" smtClean="0">
                      <a:cs typeface="Arial" charset="0"/>
                    </a:rPr>
                    <a:t>2000</a:t>
                  </a:r>
                  <a:endParaRPr lang="en-US" sz="2400" dirty="0">
                    <a:cs typeface="Arial" charset="0"/>
                  </a:endParaRPr>
                </a:p>
              </p:txBody>
            </p:sp>
          </p:grpSp>
          <p:grpSp>
            <p:nvGrpSpPr>
              <p:cNvPr id="14" name="Group 12"/>
              <p:cNvGrpSpPr>
                <a:grpSpLocks/>
              </p:cNvGrpSpPr>
              <p:nvPr/>
            </p:nvGrpSpPr>
            <p:grpSpPr bwMode="auto">
              <a:xfrm>
                <a:off x="559" y="2528"/>
                <a:ext cx="700" cy="288"/>
                <a:chOff x="559" y="2528"/>
                <a:chExt cx="700" cy="288"/>
              </a:xfrm>
            </p:grpSpPr>
            <p:sp>
              <p:nvSpPr>
                <p:cNvPr id="25" name="Line 13"/>
                <p:cNvSpPr>
                  <a:spLocks noChangeShapeType="1"/>
                </p:cNvSpPr>
                <p:nvPr/>
              </p:nvSpPr>
              <p:spPr bwMode="auto">
                <a:xfrm flipH="1">
                  <a:off x="1153" y="2688"/>
                  <a:ext cx="106" cy="0"/>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6" name="Text Box 14"/>
                <p:cNvSpPr txBox="1">
                  <a:spLocks noChangeArrowheads="1"/>
                </p:cNvSpPr>
                <p:nvPr/>
              </p:nvSpPr>
              <p:spPr bwMode="auto">
                <a:xfrm>
                  <a:off x="559" y="2528"/>
                  <a:ext cx="607"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400" dirty="0" smtClean="0">
                      <a:cs typeface="Arial" charset="0"/>
                    </a:rPr>
                    <a:t>1000</a:t>
                  </a:r>
                  <a:endParaRPr lang="en-US" sz="2400" dirty="0">
                    <a:cs typeface="Arial" charset="0"/>
                  </a:endParaRPr>
                </a:p>
              </p:txBody>
            </p:sp>
          </p:grpSp>
          <p:grpSp>
            <p:nvGrpSpPr>
              <p:cNvPr id="15" name="Group 15"/>
              <p:cNvGrpSpPr>
                <a:grpSpLocks/>
              </p:cNvGrpSpPr>
              <p:nvPr/>
            </p:nvGrpSpPr>
            <p:grpSpPr bwMode="auto">
              <a:xfrm>
                <a:off x="2527" y="3549"/>
                <a:ext cx="743" cy="402"/>
                <a:chOff x="2527" y="3549"/>
                <a:chExt cx="743" cy="402"/>
              </a:xfrm>
            </p:grpSpPr>
            <p:sp>
              <p:nvSpPr>
                <p:cNvPr id="23" name="Line 16"/>
                <p:cNvSpPr>
                  <a:spLocks noChangeShapeType="1"/>
                </p:cNvSpPr>
                <p:nvPr/>
              </p:nvSpPr>
              <p:spPr bwMode="auto">
                <a:xfrm flipV="1">
                  <a:off x="2892" y="3549"/>
                  <a:ext cx="0" cy="102"/>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4" name="Text Box 17"/>
                <p:cNvSpPr txBox="1">
                  <a:spLocks noChangeArrowheads="1"/>
                </p:cNvSpPr>
                <p:nvPr/>
              </p:nvSpPr>
              <p:spPr bwMode="auto">
                <a:xfrm>
                  <a:off x="2527" y="3663"/>
                  <a:ext cx="743"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400" dirty="0">
                      <a:cs typeface="Arial" charset="0"/>
                    </a:rPr>
                    <a:t>200</a:t>
                  </a:r>
                </a:p>
              </p:txBody>
            </p:sp>
          </p:grpSp>
          <p:sp>
            <p:nvSpPr>
              <p:cNvPr id="16" name="Text Box 18"/>
              <p:cNvSpPr txBox="1">
                <a:spLocks noChangeArrowheads="1"/>
              </p:cNvSpPr>
              <p:nvPr/>
            </p:nvSpPr>
            <p:spPr bwMode="auto">
              <a:xfrm>
                <a:off x="863" y="3489"/>
                <a:ext cx="427" cy="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400" dirty="0">
                    <a:cs typeface="Arial" charset="0"/>
                  </a:rPr>
                  <a:t>0</a:t>
                </a:r>
              </a:p>
            </p:txBody>
          </p:sp>
          <p:grpSp>
            <p:nvGrpSpPr>
              <p:cNvPr id="17" name="Group 19"/>
              <p:cNvGrpSpPr>
                <a:grpSpLocks/>
              </p:cNvGrpSpPr>
              <p:nvPr/>
            </p:nvGrpSpPr>
            <p:grpSpPr bwMode="auto">
              <a:xfrm>
                <a:off x="1702" y="3546"/>
                <a:ext cx="743" cy="405"/>
                <a:chOff x="1702" y="3546"/>
                <a:chExt cx="743" cy="405"/>
              </a:xfrm>
            </p:grpSpPr>
            <p:sp>
              <p:nvSpPr>
                <p:cNvPr id="21" name="Text Box 20"/>
                <p:cNvSpPr txBox="1">
                  <a:spLocks noChangeArrowheads="1"/>
                </p:cNvSpPr>
                <p:nvPr/>
              </p:nvSpPr>
              <p:spPr bwMode="auto">
                <a:xfrm>
                  <a:off x="1702" y="3663"/>
                  <a:ext cx="743"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400" dirty="0">
                      <a:cs typeface="Arial" charset="0"/>
                    </a:rPr>
                    <a:t>100</a:t>
                  </a:r>
                </a:p>
              </p:txBody>
            </p:sp>
            <p:sp>
              <p:nvSpPr>
                <p:cNvPr id="22" name="Line 21"/>
                <p:cNvSpPr>
                  <a:spLocks noChangeShapeType="1"/>
                </p:cNvSpPr>
                <p:nvPr/>
              </p:nvSpPr>
              <p:spPr bwMode="auto">
                <a:xfrm flipV="1">
                  <a:off x="2067" y="3546"/>
                  <a:ext cx="0" cy="102"/>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grpSp>
            <p:nvGrpSpPr>
              <p:cNvPr id="18" name="Group 22"/>
              <p:cNvGrpSpPr>
                <a:grpSpLocks/>
              </p:cNvGrpSpPr>
              <p:nvPr/>
            </p:nvGrpSpPr>
            <p:grpSpPr bwMode="auto">
              <a:xfrm>
                <a:off x="3336" y="3546"/>
                <a:ext cx="744" cy="407"/>
                <a:chOff x="3336" y="3546"/>
                <a:chExt cx="744" cy="407"/>
              </a:xfrm>
            </p:grpSpPr>
            <p:sp>
              <p:nvSpPr>
                <p:cNvPr id="19" name="Text Box 23"/>
                <p:cNvSpPr txBox="1">
                  <a:spLocks noChangeArrowheads="1"/>
                </p:cNvSpPr>
                <p:nvPr/>
              </p:nvSpPr>
              <p:spPr bwMode="auto">
                <a:xfrm>
                  <a:off x="3336" y="3665"/>
                  <a:ext cx="74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400" dirty="0">
                      <a:cs typeface="Arial" charset="0"/>
                    </a:rPr>
                    <a:t>300</a:t>
                  </a:r>
                </a:p>
              </p:txBody>
            </p:sp>
            <p:sp>
              <p:nvSpPr>
                <p:cNvPr id="20" name="Line 24"/>
                <p:cNvSpPr>
                  <a:spLocks noChangeShapeType="1"/>
                </p:cNvSpPr>
                <p:nvPr/>
              </p:nvSpPr>
              <p:spPr bwMode="auto">
                <a:xfrm flipV="1">
                  <a:off x="3702" y="3546"/>
                  <a:ext cx="0" cy="102"/>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grpSp>
      </p:grpSp>
      <p:sp>
        <p:nvSpPr>
          <p:cNvPr id="31" name="Line 27"/>
          <p:cNvSpPr>
            <a:spLocks noChangeShapeType="1"/>
          </p:cNvSpPr>
          <p:nvPr/>
        </p:nvSpPr>
        <p:spPr bwMode="auto">
          <a:xfrm>
            <a:off x="2982383" y="3860271"/>
            <a:ext cx="3222625" cy="1754187"/>
          </a:xfrm>
          <a:prstGeom prst="line">
            <a:avLst/>
          </a:prstGeom>
          <a:noFill/>
          <a:ln w="50800">
            <a:solidFill>
              <a:srgbClr val="0033CC"/>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2" name="Oval 28"/>
          <p:cNvSpPr>
            <a:spLocks noChangeArrowheads="1"/>
          </p:cNvSpPr>
          <p:nvPr/>
        </p:nvSpPr>
        <p:spPr bwMode="auto">
          <a:xfrm>
            <a:off x="2910946" y="3796771"/>
            <a:ext cx="141287" cy="138112"/>
          </a:xfrm>
          <a:prstGeom prst="ellipse">
            <a:avLst/>
          </a:prstGeom>
          <a:solidFill>
            <a:srgbClr val="0033C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AU" dirty="0">
              <a:cs typeface="Arial" charset="0"/>
            </a:endParaRPr>
          </a:p>
        </p:txBody>
      </p:sp>
      <p:grpSp>
        <p:nvGrpSpPr>
          <p:cNvPr id="33" name="Group 29"/>
          <p:cNvGrpSpPr>
            <a:grpSpLocks/>
          </p:cNvGrpSpPr>
          <p:nvPr/>
        </p:nvGrpSpPr>
        <p:grpSpPr bwMode="auto">
          <a:xfrm>
            <a:off x="4834464" y="2082801"/>
            <a:ext cx="6444207" cy="1422679"/>
            <a:chOff x="2807" y="930"/>
            <a:chExt cx="2733" cy="807"/>
          </a:xfrm>
        </p:grpSpPr>
        <p:sp>
          <p:nvSpPr>
            <p:cNvPr id="34" name="Rectangle 30"/>
            <p:cNvSpPr>
              <a:spLocks noChangeArrowheads="1"/>
            </p:cNvSpPr>
            <p:nvPr/>
          </p:nvSpPr>
          <p:spPr bwMode="auto">
            <a:xfrm>
              <a:off x="2807" y="930"/>
              <a:ext cx="2733" cy="807"/>
            </a:xfrm>
            <a:prstGeom prst="rect">
              <a:avLst/>
            </a:prstGeom>
            <a:solidFill>
              <a:srgbClr val="FFCCC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AU" dirty="0">
                <a:cs typeface="Arial" charset="0"/>
              </a:endParaRPr>
            </a:p>
          </p:txBody>
        </p:sp>
        <p:sp>
          <p:nvSpPr>
            <p:cNvPr id="35" name="Text Box 31"/>
            <p:cNvSpPr txBox="1">
              <a:spLocks noChangeArrowheads="1"/>
            </p:cNvSpPr>
            <p:nvPr/>
          </p:nvSpPr>
          <p:spPr bwMode="auto">
            <a:xfrm>
              <a:off x="2850" y="938"/>
              <a:ext cx="2617" cy="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400" dirty="0" smtClean="0">
                  <a:latin typeface="+mn-lt"/>
                  <a:cs typeface="Arial" charset="0"/>
                </a:rPr>
                <a:t>Japan has enough labour to produce 240 computers, or 1200 tons of wheat, or any combination along the PPF.</a:t>
              </a:r>
              <a:endParaRPr lang="en-US" sz="2400" dirty="0">
                <a:latin typeface="+mn-lt"/>
                <a:cs typeface="Arial" charset="0"/>
              </a:endParaRPr>
            </a:p>
          </p:txBody>
        </p:sp>
      </p:grpSp>
      <p:sp>
        <p:nvSpPr>
          <p:cNvPr id="38" name="Oval 34"/>
          <p:cNvSpPr>
            <a:spLocks noChangeArrowheads="1"/>
          </p:cNvSpPr>
          <p:nvPr/>
        </p:nvSpPr>
        <p:spPr bwMode="auto">
          <a:xfrm>
            <a:off x="6097058" y="5543021"/>
            <a:ext cx="141288" cy="138112"/>
          </a:xfrm>
          <a:prstGeom prst="ellipse">
            <a:avLst/>
          </a:prstGeom>
          <a:solidFill>
            <a:srgbClr val="0033C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AU" dirty="0">
              <a:cs typeface="Arial" charset="0"/>
            </a:endParaRPr>
          </a:p>
        </p:txBody>
      </p:sp>
      <p:sp>
        <p:nvSpPr>
          <p:cNvPr id="36" name="Slide Number Placeholder 35"/>
          <p:cNvSpPr>
            <a:spLocks noGrp="1"/>
          </p:cNvSpPr>
          <p:nvPr>
            <p:ph type="sldNum" sz="quarter" idx="12"/>
          </p:nvPr>
        </p:nvSpPr>
        <p:spPr/>
        <p:txBody>
          <a:bodyPr/>
          <a:lstStyle/>
          <a:p>
            <a:r>
              <a:rPr lang="en-US" dirty="0" smtClean="0"/>
              <a:t>3-</a:t>
            </a:r>
            <a:fld id="{0FF54DE5-C571-48E8-A5BC-B369434E2F44}" type="slidenum">
              <a:rPr lang="en-US" smtClean="0"/>
              <a:pPr/>
              <a:t>13</a:t>
            </a:fld>
            <a:endParaRPr lang="en-US" dirty="0"/>
          </a:p>
        </p:txBody>
      </p:sp>
      <p:sp>
        <p:nvSpPr>
          <p:cNvPr id="37" name="Rectangle 36"/>
          <p:cNvSpPr/>
          <p:nvPr/>
        </p:nvSpPr>
        <p:spPr>
          <a:xfrm>
            <a:off x="1062566" y="11270"/>
            <a:ext cx="6379633" cy="1138773"/>
          </a:xfrm>
          <a:prstGeom prst="rect">
            <a:avLst/>
          </a:prstGeom>
        </p:spPr>
        <p:txBody>
          <a:bodyPr wrap="square">
            <a:spAutoFit/>
          </a:bodyPr>
          <a:lstStyle/>
          <a:p>
            <a:pPr>
              <a:defRPr/>
            </a:pPr>
            <a:r>
              <a:rPr lang="en-US" sz="4000" b="1" dirty="0" smtClean="0">
                <a:solidFill>
                  <a:srgbClr val="521569"/>
                </a:solidFill>
                <a:latin typeface="Book Antiqua" pitchFamily="18" charset="0"/>
                <a:ea typeface="ＭＳ Ｐゴシック" charset="-128"/>
                <a:cs typeface="Arial" charset="0"/>
              </a:rPr>
              <a:t>Active Learning  </a:t>
            </a:r>
            <a:r>
              <a:rPr lang="en-US" sz="3200" b="1" dirty="0" smtClean="0">
                <a:solidFill>
                  <a:srgbClr val="521569"/>
                </a:solidFill>
                <a:ea typeface="ＭＳ Ｐゴシック" charset="-128"/>
                <a:cs typeface="Arial" charset="0"/>
              </a:rPr>
              <a:t/>
            </a:r>
            <a:br>
              <a:rPr lang="en-US" sz="3200" b="1" dirty="0" smtClean="0">
                <a:solidFill>
                  <a:srgbClr val="521569"/>
                </a:solidFill>
                <a:ea typeface="ＭＳ Ｐゴシック" charset="-128"/>
                <a:cs typeface="Arial" charset="0"/>
              </a:rPr>
            </a:br>
            <a:r>
              <a:rPr lang="en-US" sz="2800" b="1" dirty="0" smtClean="0">
                <a:solidFill>
                  <a:srgbClr val="521569"/>
                </a:solidFill>
                <a:latin typeface="Book Antiqua" pitchFamily="18" charset="0"/>
                <a:ea typeface="ＭＳ Ｐゴシック" charset="-128"/>
                <a:cs typeface="Arial" charset="0"/>
              </a:rPr>
              <a:t>Japan’s PPF</a:t>
            </a:r>
            <a:endParaRPr lang="en-CA" sz="2800" b="1" dirty="0">
              <a:solidFill>
                <a:srgbClr val="521569"/>
              </a:solidFill>
              <a:latin typeface="Book Antiqua" pitchFamily="18" charset="0"/>
              <a:ea typeface="ＭＳ Ｐゴシック" charset="-128"/>
            </a:endParaRPr>
          </a:p>
        </p:txBody>
      </p:sp>
    </p:spTree>
    <p:extLst>
      <p:ext uri="{BB962C8B-B14F-4D97-AF65-F5344CB8AC3E}">
        <p14:creationId xmlns:p14="http://schemas.microsoft.com/office/powerpoint/2010/main" val="38551907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trips(downRight)">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dissolve">
                                      <p:cBhvr>
                                        <p:cTn id="12" dur="500"/>
                                        <p:tgtEl>
                                          <p:spTgt spid="33"/>
                                        </p:tgtEl>
                                      </p:cBhvr>
                                    </p:animEffect>
                                  </p:childTnLst>
                                </p:cTn>
                              </p:par>
                            </p:childTnLst>
                          </p:cTn>
                        </p:par>
                        <p:par>
                          <p:cTn id="13" fill="hold">
                            <p:stCondLst>
                              <p:cond delay="500"/>
                            </p:stCondLst>
                            <p:childTnLst>
                              <p:par>
                                <p:cTn id="14" presetID="23" presetClass="entr" presetSubtype="32" fill="hold" grpId="0" nodeType="afterEffect">
                                  <p:stCondLst>
                                    <p:cond delay="0"/>
                                  </p:stCondLst>
                                  <p:childTnLst>
                                    <p:set>
                                      <p:cBhvr>
                                        <p:cTn id="15" dur="1" fill="hold">
                                          <p:stCondLst>
                                            <p:cond delay="0"/>
                                          </p:stCondLst>
                                        </p:cTn>
                                        <p:tgtEl>
                                          <p:spTgt spid="38"/>
                                        </p:tgtEl>
                                        <p:attrNameLst>
                                          <p:attrName>style.visibility</p:attrName>
                                        </p:attrNameLst>
                                      </p:cBhvr>
                                      <p:to>
                                        <p:strVal val="visible"/>
                                      </p:to>
                                    </p:set>
                                    <p:anim calcmode="lin" valueType="num">
                                      <p:cBhvr>
                                        <p:cTn id="16" dur="500" fill="hold"/>
                                        <p:tgtEl>
                                          <p:spTgt spid="38"/>
                                        </p:tgtEl>
                                        <p:attrNameLst>
                                          <p:attrName>ppt_w</p:attrName>
                                        </p:attrNameLst>
                                      </p:cBhvr>
                                      <p:tavLst>
                                        <p:tav tm="0">
                                          <p:val>
                                            <p:strVal val="4*#ppt_w"/>
                                          </p:val>
                                        </p:tav>
                                        <p:tav tm="100000">
                                          <p:val>
                                            <p:strVal val="#ppt_w"/>
                                          </p:val>
                                        </p:tav>
                                      </p:tavLst>
                                    </p:anim>
                                    <p:anim calcmode="lin" valueType="num">
                                      <p:cBhvr>
                                        <p:cTn id="17" dur="500" fill="hold"/>
                                        <p:tgtEl>
                                          <p:spTgt spid="38"/>
                                        </p:tgtEl>
                                        <p:attrNameLst>
                                          <p:attrName>ppt_h</p:attrName>
                                        </p:attrNameLst>
                                      </p:cBhvr>
                                      <p:tavLst>
                                        <p:tav tm="0">
                                          <p:val>
                                            <p:strVal val="4*#ppt_h"/>
                                          </p:val>
                                        </p:tav>
                                        <p:tav tm="100000">
                                          <p:val>
                                            <p:strVal val="#ppt_h"/>
                                          </p:val>
                                        </p:tav>
                                      </p:tavLst>
                                    </p:anim>
                                  </p:childTnLst>
                                </p:cTn>
                              </p:par>
                            </p:childTnLst>
                          </p:cTn>
                        </p:par>
                        <p:par>
                          <p:cTn id="18" fill="hold">
                            <p:stCondLst>
                              <p:cond delay="1000"/>
                            </p:stCondLst>
                            <p:childTnLst>
                              <p:par>
                                <p:cTn id="19" presetID="23" presetClass="entr" presetSubtype="32" fill="hold" grpId="0" nodeType="afterEffect">
                                  <p:stCondLst>
                                    <p:cond delay="0"/>
                                  </p:stCondLst>
                                  <p:childTnLst>
                                    <p:set>
                                      <p:cBhvr>
                                        <p:cTn id="20" dur="1" fill="hold">
                                          <p:stCondLst>
                                            <p:cond delay="0"/>
                                          </p:stCondLst>
                                        </p:cTn>
                                        <p:tgtEl>
                                          <p:spTgt spid="32"/>
                                        </p:tgtEl>
                                        <p:attrNameLst>
                                          <p:attrName>style.visibility</p:attrName>
                                        </p:attrNameLst>
                                      </p:cBhvr>
                                      <p:to>
                                        <p:strVal val="visible"/>
                                      </p:to>
                                    </p:set>
                                    <p:anim calcmode="lin" valueType="num">
                                      <p:cBhvr>
                                        <p:cTn id="21" dur="500" fill="hold"/>
                                        <p:tgtEl>
                                          <p:spTgt spid="32"/>
                                        </p:tgtEl>
                                        <p:attrNameLst>
                                          <p:attrName>ppt_w</p:attrName>
                                        </p:attrNameLst>
                                      </p:cBhvr>
                                      <p:tavLst>
                                        <p:tav tm="0">
                                          <p:val>
                                            <p:strVal val="4*#ppt_w"/>
                                          </p:val>
                                        </p:tav>
                                        <p:tav tm="100000">
                                          <p:val>
                                            <p:strVal val="#ppt_w"/>
                                          </p:val>
                                        </p:tav>
                                      </p:tavLst>
                                    </p:anim>
                                    <p:anim calcmode="lin" valueType="num">
                                      <p:cBhvr>
                                        <p:cTn id="22" dur="500" fill="hold"/>
                                        <p:tgtEl>
                                          <p:spTgt spid="32"/>
                                        </p:tgtEl>
                                        <p:attrNameLst>
                                          <p:attrName>ppt_h</p:attrName>
                                        </p:attrNameLst>
                                      </p:cBhvr>
                                      <p:tavLst>
                                        <p:tav tm="0">
                                          <p:val>
                                            <p:strVal val="4*#ppt_h"/>
                                          </p:val>
                                        </p:tav>
                                        <p:tav tm="100000">
                                          <p:val>
                                            <p:strVal val="#ppt_h"/>
                                          </p:val>
                                        </p:tav>
                                      </p:tavLst>
                                    </p:anim>
                                  </p:childTnLst>
                                </p:cTn>
                              </p:par>
                            </p:childTnLst>
                          </p:cTn>
                        </p:par>
                        <p:par>
                          <p:cTn id="23" fill="hold">
                            <p:stCondLst>
                              <p:cond delay="1500"/>
                            </p:stCondLst>
                            <p:childTnLst>
                              <p:par>
                                <p:cTn id="24" presetID="18" presetClass="entr" presetSubtype="6" fill="hold" grpId="0" nodeType="afterEffect">
                                  <p:stCondLst>
                                    <p:cond delay="0"/>
                                  </p:stCondLst>
                                  <p:childTnLst>
                                    <p:set>
                                      <p:cBhvr>
                                        <p:cTn id="25" dur="1" fill="hold">
                                          <p:stCondLst>
                                            <p:cond delay="0"/>
                                          </p:stCondLst>
                                        </p:cTn>
                                        <p:tgtEl>
                                          <p:spTgt spid="31"/>
                                        </p:tgtEl>
                                        <p:attrNameLst>
                                          <p:attrName>style.visibility</p:attrName>
                                        </p:attrNameLst>
                                      </p:cBhvr>
                                      <p:to>
                                        <p:strVal val="visible"/>
                                      </p:to>
                                    </p:set>
                                    <p:animEffect transition="in" filter="strips(downRight)">
                                      <p:cBhvr>
                                        <p:cTn id="26"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grpSp>
        <p:nvGrpSpPr>
          <p:cNvPr id="7" name="Group 2"/>
          <p:cNvGrpSpPr>
            <a:grpSpLocks/>
          </p:cNvGrpSpPr>
          <p:nvPr/>
        </p:nvGrpSpPr>
        <p:grpSpPr bwMode="auto">
          <a:xfrm>
            <a:off x="1713971" y="1498071"/>
            <a:ext cx="7515226" cy="4759325"/>
            <a:chOff x="454" y="955"/>
            <a:chExt cx="4734" cy="2998"/>
          </a:xfrm>
        </p:grpSpPr>
        <p:sp>
          <p:nvSpPr>
            <p:cNvPr id="9" name="Text Box 3"/>
            <p:cNvSpPr txBox="1">
              <a:spLocks noChangeArrowheads="1"/>
            </p:cNvSpPr>
            <p:nvPr/>
          </p:nvSpPr>
          <p:spPr bwMode="auto">
            <a:xfrm>
              <a:off x="3981" y="3420"/>
              <a:ext cx="1207"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400" b="1" dirty="0">
                  <a:cs typeface="Arial" charset="0"/>
                </a:rPr>
                <a:t>Computers</a:t>
              </a:r>
            </a:p>
          </p:txBody>
        </p:sp>
        <p:sp>
          <p:nvSpPr>
            <p:cNvPr id="10" name="Text Box 4"/>
            <p:cNvSpPr txBox="1">
              <a:spLocks noChangeArrowheads="1"/>
            </p:cNvSpPr>
            <p:nvPr/>
          </p:nvSpPr>
          <p:spPr bwMode="auto">
            <a:xfrm>
              <a:off x="454" y="955"/>
              <a:ext cx="919" cy="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400" b="1" dirty="0">
                  <a:cs typeface="Arial" charset="0"/>
                </a:rPr>
                <a:t>Wheat (</a:t>
              </a:r>
              <a:r>
                <a:rPr lang="en-US" sz="2400" b="1" dirty="0" smtClean="0">
                  <a:cs typeface="Arial" charset="0"/>
                </a:rPr>
                <a:t>tons</a:t>
              </a:r>
              <a:r>
                <a:rPr lang="en-US" sz="2400" b="1" dirty="0">
                  <a:cs typeface="Arial" charset="0"/>
                </a:rPr>
                <a:t>)</a:t>
              </a:r>
            </a:p>
          </p:txBody>
        </p:sp>
        <p:grpSp>
          <p:nvGrpSpPr>
            <p:cNvPr id="11" name="Group 5"/>
            <p:cNvGrpSpPr>
              <a:grpSpLocks/>
            </p:cNvGrpSpPr>
            <p:nvPr/>
          </p:nvGrpSpPr>
          <p:grpSpPr bwMode="auto">
            <a:xfrm>
              <a:off x="559" y="1379"/>
              <a:ext cx="3521" cy="2574"/>
              <a:chOff x="559" y="1379"/>
              <a:chExt cx="3521" cy="2574"/>
            </a:xfrm>
          </p:grpSpPr>
          <p:grpSp>
            <p:nvGrpSpPr>
              <p:cNvPr id="12" name="Group 6"/>
              <p:cNvGrpSpPr>
                <a:grpSpLocks/>
              </p:cNvGrpSpPr>
              <p:nvPr/>
            </p:nvGrpSpPr>
            <p:grpSpPr bwMode="auto">
              <a:xfrm>
                <a:off x="1259" y="1379"/>
                <a:ext cx="2780" cy="2170"/>
                <a:chOff x="2416" y="1770"/>
                <a:chExt cx="610" cy="548"/>
              </a:xfrm>
            </p:grpSpPr>
            <p:sp>
              <p:nvSpPr>
                <p:cNvPr id="29" name="Line 7"/>
                <p:cNvSpPr>
                  <a:spLocks noChangeShapeType="1"/>
                </p:cNvSpPr>
                <p:nvPr/>
              </p:nvSpPr>
              <p:spPr bwMode="auto">
                <a:xfrm>
                  <a:off x="2416" y="1770"/>
                  <a:ext cx="0" cy="5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 name="Line 8"/>
                <p:cNvSpPr>
                  <a:spLocks noChangeShapeType="1"/>
                </p:cNvSpPr>
                <p:nvPr/>
              </p:nvSpPr>
              <p:spPr bwMode="auto">
                <a:xfrm>
                  <a:off x="2416" y="2318"/>
                  <a:ext cx="61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grpSp>
            <p:nvGrpSpPr>
              <p:cNvPr id="13" name="Group 9"/>
              <p:cNvGrpSpPr>
                <a:grpSpLocks/>
              </p:cNvGrpSpPr>
              <p:nvPr/>
            </p:nvGrpSpPr>
            <p:grpSpPr bwMode="auto">
              <a:xfrm>
                <a:off x="559" y="1659"/>
                <a:ext cx="700" cy="288"/>
                <a:chOff x="559" y="1659"/>
                <a:chExt cx="700" cy="288"/>
              </a:xfrm>
            </p:grpSpPr>
            <p:sp>
              <p:nvSpPr>
                <p:cNvPr id="27" name="Line 10"/>
                <p:cNvSpPr>
                  <a:spLocks noChangeShapeType="1"/>
                </p:cNvSpPr>
                <p:nvPr/>
              </p:nvSpPr>
              <p:spPr bwMode="auto">
                <a:xfrm flipH="1">
                  <a:off x="1153" y="1819"/>
                  <a:ext cx="106" cy="0"/>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8" name="Text Box 11"/>
                <p:cNvSpPr txBox="1">
                  <a:spLocks noChangeArrowheads="1"/>
                </p:cNvSpPr>
                <p:nvPr/>
              </p:nvSpPr>
              <p:spPr bwMode="auto">
                <a:xfrm>
                  <a:off x="559" y="1659"/>
                  <a:ext cx="607"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400" dirty="0" smtClean="0">
                      <a:cs typeface="Arial" charset="0"/>
                    </a:rPr>
                    <a:t>2000</a:t>
                  </a:r>
                  <a:endParaRPr lang="en-US" sz="2400" dirty="0">
                    <a:cs typeface="Arial" charset="0"/>
                  </a:endParaRPr>
                </a:p>
              </p:txBody>
            </p:sp>
          </p:grpSp>
          <p:grpSp>
            <p:nvGrpSpPr>
              <p:cNvPr id="14" name="Group 12"/>
              <p:cNvGrpSpPr>
                <a:grpSpLocks/>
              </p:cNvGrpSpPr>
              <p:nvPr/>
            </p:nvGrpSpPr>
            <p:grpSpPr bwMode="auto">
              <a:xfrm>
                <a:off x="559" y="2528"/>
                <a:ext cx="700" cy="288"/>
                <a:chOff x="559" y="2528"/>
                <a:chExt cx="700" cy="288"/>
              </a:xfrm>
            </p:grpSpPr>
            <p:sp>
              <p:nvSpPr>
                <p:cNvPr id="25" name="Line 13"/>
                <p:cNvSpPr>
                  <a:spLocks noChangeShapeType="1"/>
                </p:cNvSpPr>
                <p:nvPr/>
              </p:nvSpPr>
              <p:spPr bwMode="auto">
                <a:xfrm flipH="1">
                  <a:off x="1153" y="2688"/>
                  <a:ext cx="106" cy="0"/>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6" name="Text Box 14"/>
                <p:cNvSpPr txBox="1">
                  <a:spLocks noChangeArrowheads="1"/>
                </p:cNvSpPr>
                <p:nvPr/>
              </p:nvSpPr>
              <p:spPr bwMode="auto">
                <a:xfrm>
                  <a:off x="559" y="2528"/>
                  <a:ext cx="607"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400" dirty="0" smtClean="0">
                      <a:cs typeface="Arial" charset="0"/>
                    </a:rPr>
                    <a:t>1000</a:t>
                  </a:r>
                  <a:endParaRPr lang="en-US" sz="2400" dirty="0">
                    <a:cs typeface="Arial" charset="0"/>
                  </a:endParaRPr>
                </a:p>
              </p:txBody>
            </p:sp>
          </p:grpSp>
          <p:grpSp>
            <p:nvGrpSpPr>
              <p:cNvPr id="15" name="Group 15"/>
              <p:cNvGrpSpPr>
                <a:grpSpLocks/>
              </p:cNvGrpSpPr>
              <p:nvPr/>
            </p:nvGrpSpPr>
            <p:grpSpPr bwMode="auto">
              <a:xfrm>
                <a:off x="2527" y="3549"/>
                <a:ext cx="743" cy="402"/>
                <a:chOff x="2527" y="3549"/>
                <a:chExt cx="743" cy="402"/>
              </a:xfrm>
            </p:grpSpPr>
            <p:sp>
              <p:nvSpPr>
                <p:cNvPr id="23" name="Line 16"/>
                <p:cNvSpPr>
                  <a:spLocks noChangeShapeType="1"/>
                </p:cNvSpPr>
                <p:nvPr/>
              </p:nvSpPr>
              <p:spPr bwMode="auto">
                <a:xfrm flipV="1">
                  <a:off x="2892" y="3549"/>
                  <a:ext cx="0" cy="102"/>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4" name="Text Box 17"/>
                <p:cNvSpPr txBox="1">
                  <a:spLocks noChangeArrowheads="1"/>
                </p:cNvSpPr>
                <p:nvPr/>
              </p:nvSpPr>
              <p:spPr bwMode="auto">
                <a:xfrm>
                  <a:off x="2527" y="3663"/>
                  <a:ext cx="743"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400" dirty="0">
                      <a:cs typeface="Arial" charset="0"/>
                    </a:rPr>
                    <a:t>200</a:t>
                  </a:r>
                </a:p>
              </p:txBody>
            </p:sp>
          </p:grpSp>
          <p:sp>
            <p:nvSpPr>
              <p:cNvPr id="16" name="Text Box 18"/>
              <p:cNvSpPr txBox="1">
                <a:spLocks noChangeArrowheads="1"/>
              </p:cNvSpPr>
              <p:nvPr/>
            </p:nvSpPr>
            <p:spPr bwMode="auto">
              <a:xfrm>
                <a:off x="863" y="3489"/>
                <a:ext cx="427" cy="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400" dirty="0">
                    <a:cs typeface="Arial" charset="0"/>
                  </a:rPr>
                  <a:t>0</a:t>
                </a:r>
              </a:p>
            </p:txBody>
          </p:sp>
          <p:grpSp>
            <p:nvGrpSpPr>
              <p:cNvPr id="17" name="Group 19"/>
              <p:cNvGrpSpPr>
                <a:grpSpLocks/>
              </p:cNvGrpSpPr>
              <p:nvPr/>
            </p:nvGrpSpPr>
            <p:grpSpPr bwMode="auto">
              <a:xfrm>
                <a:off x="1702" y="3546"/>
                <a:ext cx="743" cy="405"/>
                <a:chOff x="1702" y="3546"/>
                <a:chExt cx="743" cy="405"/>
              </a:xfrm>
            </p:grpSpPr>
            <p:sp>
              <p:nvSpPr>
                <p:cNvPr id="21" name="Text Box 20"/>
                <p:cNvSpPr txBox="1">
                  <a:spLocks noChangeArrowheads="1"/>
                </p:cNvSpPr>
                <p:nvPr/>
              </p:nvSpPr>
              <p:spPr bwMode="auto">
                <a:xfrm>
                  <a:off x="1702" y="3663"/>
                  <a:ext cx="743"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400" dirty="0">
                      <a:cs typeface="Arial" charset="0"/>
                    </a:rPr>
                    <a:t>100</a:t>
                  </a:r>
                </a:p>
              </p:txBody>
            </p:sp>
            <p:sp>
              <p:nvSpPr>
                <p:cNvPr id="22" name="Line 21"/>
                <p:cNvSpPr>
                  <a:spLocks noChangeShapeType="1"/>
                </p:cNvSpPr>
                <p:nvPr/>
              </p:nvSpPr>
              <p:spPr bwMode="auto">
                <a:xfrm flipV="1">
                  <a:off x="2067" y="3546"/>
                  <a:ext cx="0" cy="102"/>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grpSp>
            <p:nvGrpSpPr>
              <p:cNvPr id="18" name="Group 22"/>
              <p:cNvGrpSpPr>
                <a:grpSpLocks/>
              </p:cNvGrpSpPr>
              <p:nvPr/>
            </p:nvGrpSpPr>
            <p:grpSpPr bwMode="auto">
              <a:xfrm>
                <a:off x="3336" y="3546"/>
                <a:ext cx="744" cy="407"/>
                <a:chOff x="3336" y="3546"/>
                <a:chExt cx="744" cy="407"/>
              </a:xfrm>
            </p:grpSpPr>
            <p:sp>
              <p:nvSpPr>
                <p:cNvPr id="19" name="Text Box 23"/>
                <p:cNvSpPr txBox="1">
                  <a:spLocks noChangeArrowheads="1"/>
                </p:cNvSpPr>
                <p:nvPr/>
              </p:nvSpPr>
              <p:spPr bwMode="auto">
                <a:xfrm>
                  <a:off x="3336" y="3665"/>
                  <a:ext cx="74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400" dirty="0">
                      <a:cs typeface="Arial" charset="0"/>
                    </a:rPr>
                    <a:t>300</a:t>
                  </a:r>
                </a:p>
              </p:txBody>
            </p:sp>
            <p:sp>
              <p:nvSpPr>
                <p:cNvPr id="20" name="Line 24"/>
                <p:cNvSpPr>
                  <a:spLocks noChangeShapeType="1"/>
                </p:cNvSpPr>
                <p:nvPr/>
              </p:nvSpPr>
              <p:spPr bwMode="auto">
                <a:xfrm flipV="1">
                  <a:off x="3702" y="3546"/>
                  <a:ext cx="0" cy="102"/>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grpSp>
      </p:grpSp>
      <p:sp>
        <p:nvSpPr>
          <p:cNvPr id="31" name="Line 27"/>
          <p:cNvSpPr>
            <a:spLocks noChangeShapeType="1"/>
          </p:cNvSpPr>
          <p:nvPr/>
        </p:nvSpPr>
        <p:spPr bwMode="auto">
          <a:xfrm>
            <a:off x="2982383" y="3860271"/>
            <a:ext cx="3222625" cy="1754187"/>
          </a:xfrm>
          <a:prstGeom prst="line">
            <a:avLst/>
          </a:prstGeom>
          <a:noFill/>
          <a:ln w="50800">
            <a:solidFill>
              <a:srgbClr val="0033CC"/>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2" name="Oval 28"/>
          <p:cNvSpPr>
            <a:spLocks noChangeArrowheads="1"/>
          </p:cNvSpPr>
          <p:nvPr/>
        </p:nvSpPr>
        <p:spPr bwMode="auto">
          <a:xfrm>
            <a:off x="2910946" y="3796771"/>
            <a:ext cx="141287" cy="138112"/>
          </a:xfrm>
          <a:prstGeom prst="ellipse">
            <a:avLst/>
          </a:prstGeom>
          <a:solidFill>
            <a:srgbClr val="0033C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AU" dirty="0">
              <a:cs typeface="Arial" charset="0"/>
            </a:endParaRPr>
          </a:p>
        </p:txBody>
      </p:sp>
      <p:sp>
        <p:nvSpPr>
          <p:cNvPr id="38" name="Oval 34"/>
          <p:cNvSpPr>
            <a:spLocks noChangeArrowheads="1"/>
          </p:cNvSpPr>
          <p:nvPr/>
        </p:nvSpPr>
        <p:spPr bwMode="auto">
          <a:xfrm>
            <a:off x="6097058" y="5543021"/>
            <a:ext cx="141288" cy="138112"/>
          </a:xfrm>
          <a:prstGeom prst="ellipse">
            <a:avLst/>
          </a:prstGeom>
          <a:solidFill>
            <a:srgbClr val="0033C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AU" dirty="0">
              <a:cs typeface="Arial" charset="0"/>
            </a:endParaRPr>
          </a:p>
        </p:txBody>
      </p:sp>
      <p:grpSp>
        <p:nvGrpSpPr>
          <p:cNvPr id="36" name="Group 30"/>
          <p:cNvGrpSpPr>
            <a:grpSpLocks/>
          </p:cNvGrpSpPr>
          <p:nvPr/>
        </p:nvGrpSpPr>
        <p:grpSpPr bwMode="auto">
          <a:xfrm>
            <a:off x="3041120" y="4657197"/>
            <a:ext cx="1636712" cy="957262"/>
            <a:chOff x="881" y="2955"/>
            <a:chExt cx="1031" cy="603"/>
          </a:xfrm>
        </p:grpSpPr>
        <p:grpSp>
          <p:nvGrpSpPr>
            <p:cNvPr id="37" name="Group 31"/>
            <p:cNvGrpSpPr>
              <a:grpSpLocks/>
            </p:cNvGrpSpPr>
            <p:nvPr/>
          </p:nvGrpSpPr>
          <p:grpSpPr bwMode="auto">
            <a:xfrm>
              <a:off x="881" y="3002"/>
              <a:ext cx="988" cy="556"/>
              <a:chOff x="357" y="2450"/>
              <a:chExt cx="795" cy="646"/>
            </a:xfrm>
          </p:grpSpPr>
          <p:sp>
            <p:nvSpPr>
              <p:cNvPr id="41" name="Line 32"/>
              <p:cNvSpPr>
                <a:spLocks noChangeShapeType="1"/>
              </p:cNvSpPr>
              <p:nvPr/>
            </p:nvSpPr>
            <p:spPr bwMode="auto">
              <a:xfrm>
                <a:off x="357" y="2450"/>
                <a:ext cx="795" cy="0"/>
              </a:xfrm>
              <a:prstGeom prst="line">
                <a:avLst/>
              </a:prstGeom>
              <a:noFill/>
              <a:ln w="9525">
                <a:solidFill>
                  <a:srgbClr val="969696"/>
                </a:solidFill>
                <a:prstDash val="lg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2" name="Line 33"/>
              <p:cNvSpPr>
                <a:spLocks noChangeShapeType="1"/>
              </p:cNvSpPr>
              <p:nvPr/>
            </p:nvSpPr>
            <p:spPr bwMode="auto">
              <a:xfrm>
                <a:off x="1152" y="2451"/>
                <a:ext cx="0" cy="645"/>
              </a:xfrm>
              <a:prstGeom prst="line">
                <a:avLst/>
              </a:prstGeom>
              <a:noFill/>
              <a:ln w="9525">
                <a:solidFill>
                  <a:srgbClr val="969696"/>
                </a:solidFill>
                <a:prstDash val="lgDash"/>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40" name="Oval 34"/>
            <p:cNvSpPr>
              <a:spLocks noChangeArrowheads="1"/>
            </p:cNvSpPr>
            <p:nvPr/>
          </p:nvSpPr>
          <p:spPr bwMode="auto">
            <a:xfrm>
              <a:off x="1823" y="2955"/>
              <a:ext cx="89" cy="87"/>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AU" dirty="0">
                <a:cs typeface="Arial" charset="0"/>
              </a:endParaRPr>
            </a:p>
          </p:txBody>
        </p:sp>
      </p:grpSp>
      <p:sp>
        <p:nvSpPr>
          <p:cNvPr id="43" name="Text Box 35"/>
          <p:cNvSpPr txBox="1">
            <a:spLocks noChangeArrowheads="1"/>
          </p:cNvSpPr>
          <p:nvPr/>
        </p:nvSpPr>
        <p:spPr bwMode="auto">
          <a:xfrm>
            <a:off x="4714878" y="1831446"/>
            <a:ext cx="6461122"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569913" indent="-569913"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lnSpc>
                <a:spcPct val="105000"/>
              </a:lnSpc>
              <a:spcBef>
                <a:spcPct val="50000"/>
              </a:spcBef>
            </a:pPr>
            <a:r>
              <a:rPr lang="en-US" sz="2600" dirty="0" smtClean="0">
                <a:latin typeface="+mn-lt"/>
                <a:cs typeface="Arial" charset="0"/>
              </a:rPr>
              <a:t>	Suppose </a:t>
            </a:r>
            <a:r>
              <a:rPr lang="en-US" sz="2600" dirty="0">
                <a:latin typeface="+mn-lt"/>
                <a:cs typeface="Arial" charset="0"/>
              </a:rPr>
              <a:t>Japan uses half its labour to produce each good. </a:t>
            </a:r>
          </a:p>
        </p:txBody>
      </p:sp>
      <p:sp>
        <p:nvSpPr>
          <p:cNvPr id="44" name="Text Box 36"/>
          <p:cNvSpPr txBox="1">
            <a:spLocks noChangeArrowheads="1"/>
          </p:cNvSpPr>
          <p:nvPr/>
        </p:nvSpPr>
        <p:spPr bwMode="auto">
          <a:xfrm>
            <a:off x="5321300" y="2955925"/>
            <a:ext cx="6286500" cy="929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tabLst>
                <a:tab pos="569913" algn="l"/>
                <a:tab pos="1200150" algn="l"/>
              </a:tabLst>
              <a:defRPr>
                <a:solidFill>
                  <a:schemeClr val="tx1"/>
                </a:solidFill>
                <a:latin typeface="Arial" charset="0"/>
                <a:ea typeface="ＭＳ Ｐゴシック" charset="0"/>
                <a:cs typeface="ＭＳ Ｐゴシック" charset="0"/>
              </a:defRPr>
            </a:lvl1pPr>
            <a:lvl2pPr marL="742950" indent="-285750" eaLnBrk="0" hangingPunct="0">
              <a:tabLst>
                <a:tab pos="569913" algn="l"/>
                <a:tab pos="1200150" algn="l"/>
              </a:tabLst>
              <a:defRPr>
                <a:solidFill>
                  <a:schemeClr val="tx1"/>
                </a:solidFill>
                <a:latin typeface="Arial" charset="0"/>
                <a:ea typeface="ＭＳ Ｐゴシック" charset="0"/>
              </a:defRPr>
            </a:lvl2pPr>
            <a:lvl3pPr marL="1143000" indent="-228600" eaLnBrk="0" hangingPunct="0">
              <a:tabLst>
                <a:tab pos="569913" algn="l"/>
                <a:tab pos="1200150" algn="l"/>
              </a:tabLst>
              <a:defRPr>
                <a:solidFill>
                  <a:schemeClr val="tx1"/>
                </a:solidFill>
                <a:latin typeface="Arial" charset="0"/>
                <a:ea typeface="ＭＳ Ｐゴシック" charset="0"/>
              </a:defRPr>
            </a:lvl3pPr>
            <a:lvl4pPr marL="1600200" indent="-228600" eaLnBrk="0" hangingPunct="0">
              <a:tabLst>
                <a:tab pos="569913" algn="l"/>
                <a:tab pos="1200150" algn="l"/>
              </a:tabLst>
              <a:defRPr>
                <a:solidFill>
                  <a:schemeClr val="tx1"/>
                </a:solidFill>
                <a:latin typeface="Arial" charset="0"/>
                <a:ea typeface="ＭＳ Ｐゴシック" charset="0"/>
              </a:defRPr>
            </a:lvl4pPr>
            <a:lvl5pPr marL="2057400" indent="-228600" eaLnBrk="0" hangingPunct="0">
              <a:tabLst>
                <a:tab pos="569913" algn="l"/>
                <a:tab pos="1200150" algn="l"/>
              </a:tabLst>
              <a:defRPr>
                <a:solidFill>
                  <a:schemeClr val="tx1"/>
                </a:solidFill>
                <a:latin typeface="Arial" charset="0"/>
                <a:ea typeface="ＭＳ Ｐゴシック" charset="0"/>
              </a:defRPr>
            </a:lvl5pPr>
            <a:lvl6pPr marL="2514600" indent="-228600" eaLnBrk="0" fontAlgn="base" hangingPunct="0">
              <a:spcBef>
                <a:spcPct val="0"/>
              </a:spcBef>
              <a:spcAft>
                <a:spcPct val="0"/>
              </a:spcAft>
              <a:tabLst>
                <a:tab pos="569913" algn="l"/>
                <a:tab pos="1200150" algn="l"/>
              </a:tabLst>
              <a:defRPr>
                <a:solidFill>
                  <a:schemeClr val="tx1"/>
                </a:solidFill>
                <a:latin typeface="Arial" charset="0"/>
                <a:ea typeface="ＭＳ Ｐゴシック" charset="0"/>
              </a:defRPr>
            </a:lvl6pPr>
            <a:lvl7pPr marL="2971800" indent="-228600" eaLnBrk="0" fontAlgn="base" hangingPunct="0">
              <a:spcBef>
                <a:spcPct val="0"/>
              </a:spcBef>
              <a:spcAft>
                <a:spcPct val="0"/>
              </a:spcAft>
              <a:tabLst>
                <a:tab pos="569913" algn="l"/>
                <a:tab pos="1200150" algn="l"/>
              </a:tabLst>
              <a:defRPr>
                <a:solidFill>
                  <a:schemeClr val="tx1"/>
                </a:solidFill>
                <a:latin typeface="Arial" charset="0"/>
                <a:ea typeface="ＭＳ Ｐゴシック" charset="0"/>
              </a:defRPr>
            </a:lvl7pPr>
            <a:lvl8pPr marL="3429000" indent="-228600" eaLnBrk="0" fontAlgn="base" hangingPunct="0">
              <a:spcBef>
                <a:spcPct val="0"/>
              </a:spcBef>
              <a:spcAft>
                <a:spcPct val="0"/>
              </a:spcAft>
              <a:tabLst>
                <a:tab pos="569913" algn="l"/>
                <a:tab pos="1200150" algn="l"/>
              </a:tabLst>
              <a:defRPr>
                <a:solidFill>
                  <a:schemeClr val="tx1"/>
                </a:solidFill>
                <a:latin typeface="Arial" charset="0"/>
                <a:ea typeface="ＭＳ Ｐゴシック" charset="0"/>
              </a:defRPr>
            </a:lvl8pPr>
            <a:lvl9pPr marL="3886200" indent="-228600" eaLnBrk="0" fontAlgn="base" hangingPunct="0">
              <a:spcBef>
                <a:spcPct val="0"/>
              </a:spcBef>
              <a:spcAft>
                <a:spcPct val="0"/>
              </a:spcAft>
              <a:tabLst>
                <a:tab pos="569913" algn="l"/>
                <a:tab pos="1200150" algn="l"/>
              </a:tabLst>
              <a:defRPr>
                <a:solidFill>
                  <a:schemeClr val="tx1"/>
                </a:solidFill>
                <a:latin typeface="Arial" charset="0"/>
                <a:ea typeface="ＭＳ Ｐゴシック" charset="0"/>
              </a:defRPr>
            </a:lvl9pPr>
          </a:lstStyle>
          <a:p>
            <a:pPr eaLnBrk="1" hangingPunct="1">
              <a:lnSpc>
                <a:spcPct val="105000"/>
              </a:lnSpc>
            </a:pPr>
            <a:r>
              <a:rPr lang="en-US" sz="2600" dirty="0">
                <a:latin typeface="+mn-lt"/>
                <a:cs typeface="Arial" charset="0"/>
              </a:rPr>
              <a:t>Then it will produce and </a:t>
            </a:r>
            <a:r>
              <a:rPr lang="en-US" sz="2600" dirty="0" smtClean="0">
                <a:latin typeface="+mn-lt"/>
                <a:cs typeface="Arial" charset="0"/>
              </a:rPr>
              <a:t>consume </a:t>
            </a:r>
            <a:br>
              <a:rPr lang="en-US" sz="2600" dirty="0" smtClean="0">
                <a:latin typeface="+mn-lt"/>
                <a:cs typeface="Arial" charset="0"/>
              </a:rPr>
            </a:br>
            <a:r>
              <a:rPr lang="en-US" sz="2600" dirty="0" smtClean="0">
                <a:latin typeface="+mn-lt"/>
                <a:cs typeface="Arial" charset="0"/>
              </a:rPr>
              <a:t>120 </a:t>
            </a:r>
            <a:r>
              <a:rPr lang="en-US" sz="2600" dirty="0">
                <a:latin typeface="+mn-lt"/>
                <a:cs typeface="Arial" charset="0"/>
              </a:rPr>
              <a:t>computers </a:t>
            </a:r>
            <a:r>
              <a:rPr lang="en-US" sz="2600" dirty="0" smtClean="0">
                <a:latin typeface="+mn-lt"/>
                <a:cs typeface="Arial" charset="0"/>
              </a:rPr>
              <a:t>and 600 tons </a:t>
            </a:r>
            <a:r>
              <a:rPr lang="en-US" sz="2600" dirty="0">
                <a:latin typeface="+mn-lt"/>
                <a:cs typeface="Arial" charset="0"/>
              </a:rPr>
              <a:t>of wheat.</a:t>
            </a:r>
          </a:p>
        </p:txBody>
      </p:sp>
      <p:sp>
        <p:nvSpPr>
          <p:cNvPr id="39" name="Slide Number Placeholder 38"/>
          <p:cNvSpPr>
            <a:spLocks noGrp="1"/>
          </p:cNvSpPr>
          <p:nvPr>
            <p:ph type="sldNum" sz="quarter" idx="12"/>
          </p:nvPr>
        </p:nvSpPr>
        <p:spPr/>
        <p:txBody>
          <a:bodyPr/>
          <a:lstStyle/>
          <a:p>
            <a:r>
              <a:rPr lang="en-US" dirty="0" smtClean="0"/>
              <a:t>3-</a:t>
            </a:r>
            <a:fld id="{0FF54DE5-C571-48E8-A5BC-B369434E2F44}" type="slidenum">
              <a:rPr lang="en-US" smtClean="0"/>
              <a:pPr/>
              <a:t>14</a:t>
            </a:fld>
            <a:endParaRPr lang="en-US" dirty="0"/>
          </a:p>
        </p:txBody>
      </p:sp>
      <p:sp>
        <p:nvSpPr>
          <p:cNvPr id="45" name="Rectangle 44"/>
          <p:cNvSpPr/>
          <p:nvPr/>
        </p:nvSpPr>
        <p:spPr>
          <a:xfrm>
            <a:off x="1075266" y="36670"/>
            <a:ext cx="6379633" cy="1138773"/>
          </a:xfrm>
          <a:prstGeom prst="rect">
            <a:avLst/>
          </a:prstGeom>
        </p:spPr>
        <p:txBody>
          <a:bodyPr wrap="square">
            <a:spAutoFit/>
          </a:bodyPr>
          <a:lstStyle/>
          <a:p>
            <a:pPr>
              <a:defRPr/>
            </a:pPr>
            <a:r>
              <a:rPr lang="en-US" sz="4000" b="1" dirty="0" smtClean="0">
                <a:solidFill>
                  <a:srgbClr val="521569"/>
                </a:solidFill>
                <a:latin typeface="Book Antiqua" pitchFamily="18" charset="0"/>
                <a:ea typeface="ＭＳ Ｐゴシック" charset="-128"/>
                <a:cs typeface="Arial" charset="0"/>
              </a:rPr>
              <a:t>Active Learning  </a:t>
            </a:r>
            <a:r>
              <a:rPr lang="en-US" sz="3200" b="1" dirty="0" smtClean="0">
                <a:solidFill>
                  <a:srgbClr val="521569"/>
                </a:solidFill>
                <a:ea typeface="ＭＳ Ｐゴシック" charset="-128"/>
                <a:cs typeface="Arial" charset="0"/>
              </a:rPr>
              <a:t/>
            </a:r>
            <a:br>
              <a:rPr lang="en-US" sz="3200" b="1" dirty="0" smtClean="0">
                <a:solidFill>
                  <a:srgbClr val="521569"/>
                </a:solidFill>
                <a:ea typeface="ＭＳ Ｐゴシック" charset="-128"/>
                <a:cs typeface="Arial" charset="0"/>
              </a:rPr>
            </a:br>
            <a:r>
              <a:rPr lang="en-US" sz="2800" b="1" dirty="0" smtClean="0">
                <a:solidFill>
                  <a:srgbClr val="521569"/>
                </a:solidFill>
                <a:latin typeface="Book Antiqua" pitchFamily="18" charset="0"/>
                <a:ea typeface="ＭＳ Ｐゴシック" charset="-128"/>
                <a:cs typeface="Arial" charset="0"/>
              </a:rPr>
              <a:t>Japan without Trade</a:t>
            </a:r>
            <a:endParaRPr lang="en-CA" sz="2800" b="1" dirty="0">
              <a:solidFill>
                <a:srgbClr val="521569"/>
              </a:solidFill>
              <a:latin typeface="Book Antiqua" pitchFamily="18" charset="0"/>
              <a:ea typeface="ＭＳ Ｐゴシック" charset="-128"/>
            </a:endParaRPr>
          </a:p>
        </p:txBody>
      </p:sp>
    </p:spTree>
    <p:extLst>
      <p:ext uri="{BB962C8B-B14F-4D97-AF65-F5344CB8AC3E}">
        <p14:creationId xmlns:p14="http://schemas.microsoft.com/office/powerpoint/2010/main" val="4187498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trips(downRight)">
                                      <p:cBhvr>
                                        <p:cTn id="7" dur="500"/>
                                        <p:tgtEl>
                                          <p:spTgt spid="7"/>
                                        </p:tgtEl>
                                      </p:cBhvr>
                                    </p:animEffect>
                                  </p:childTnLst>
                                </p:cTn>
                              </p:par>
                            </p:childTnLst>
                          </p:cTn>
                        </p:par>
                        <p:par>
                          <p:cTn id="8" fill="hold">
                            <p:stCondLst>
                              <p:cond delay="500"/>
                            </p:stCondLst>
                            <p:childTnLst>
                              <p:par>
                                <p:cTn id="9" presetID="23" presetClass="entr" presetSubtype="32" fill="hold" grpId="0" nodeType="afterEffect">
                                  <p:stCondLst>
                                    <p:cond delay="0"/>
                                  </p:stCondLst>
                                  <p:childTnLst>
                                    <p:set>
                                      <p:cBhvr>
                                        <p:cTn id="10" dur="1" fill="hold">
                                          <p:stCondLst>
                                            <p:cond delay="0"/>
                                          </p:stCondLst>
                                        </p:cTn>
                                        <p:tgtEl>
                                          <p:spTgt spid="38"/>
                                        </p:tgtEl>
                                        <p:attrNameLst>
                                          <p:attrName>style.visibility</p:attrName>
                                        </p:attrNameLst>
                                      </p:cBhvr>
                                      <p:to>
                                        <p:strVal val="visible"/>
                                      </p:to>
                                    </p:set>
                                    <p:anim calcmode="lin" valueType="num">
                                      <p:cBhvr>
                                        <p:cTn id="11" dur="500" fill="hold"/>
                                        <p:tgtEl>
                                          <p:spTgt spid="38"/>
                                        </p:tgtEl>
                                        <p:attrNameLst>
                                          <p:attrName>ppt_w</p:attrName>
                                        </p:attrNameLst>
                                      </p:cBhvr>
                                      <p:tavLst>
                                        <p:tav tm="0">
                                          <p:val>
                                            <p:strVal val="4*#ppt_w"/>
                                          </p:val>
                                        </p:tav>
                                        <p:tav tm="100000">
                                          <p:val>
                                            <p:strVal val="#ppt_w"/>
                                          </p:val>
                                        </p:tav>
                                      </p:tavLst>
                                    </p:anim>
                                    <p:anim calcmode="lin" valueType="num">
                                      <p:cBhvr>
                                        <p:cTn id="12" dur="500" fill="hold"/>
                                        <p:tgtEl>
                                          <p:spTgt spid="38"/>
                                        </p:tgtEl>
                                        <p:attrNameLst>
                                          <p:attrName>ppt_h</p:attrName>
                                        </p:attrNameLst>
                                      </p:cBhvr>
                                      <p:tavLst>
                                        <p:tav tm="0">
                                          <p:val>
                                            <p:strVal val="4*#ppt_h"/>
                                          </p:val>
                                        </p:tav>
                                        <p:tav tm="100000">
                                          <p:val>
                                            <p:strVal val="#ppt_h"/>
                                          </p:val>
                                        </p:tav>
                                      </p:tavLst>
                                    </p:anim>
                                  </p:childTnLst>
                                </p:cTn>
                              </p:par>
                            </p:childTnLst>
                          </p:cTn>
                        </p:par>
                        <p:par>
                          <p:cTn id="13" fill="hold">
                            <p:stCondLst>
                              <p:cond delay="1000"/>
                            </p:stCondLst>
                            <p:childTnLst>
                              <p:par>
                                <p:cTn id="14" presetID="23" presetClass="entr" presetSubtype="32" fill="hold" grpId="0" nodeType="afterEffect">
                                  <p:stCondLst>
                                    <p:cond delay="0"/>
                                  </p:stCondLst>
                                  <p:childTnLst>
                                    <p:set>
                                      <p:cBhvr>
                                        <p:cTn id="15" dur="1" fill="hold">
                                          <p:stCondLst>
                                            <p:cond delay="0"/>
                                          </p:stCondLst>
                                        </p:cTn>
                                        <p:tgtEl>
                                          <p:spTgt spid="32"/>
                                        </p:tgtEl>
                                        <p:attrNameLst>
                                          <p:attrName>style.visibility</p:attrName>
                                        </p:attrNameLst>
                                      </p:cBhvr>
                                      <p:to>
                                        <p:strVal val="visible"/>
                                      </p:to>
                                    </p:set>
                                    <p:anim calcmode="lin" valueType="num">
                                      <p:cBhvr>
                                        <p:cTn id="16" dur="500" fill="hold"/>
                                        <p:tgtEl>
                                          <p:spTgt spid="32"/>
                                        </p:tgtEl>
                                        <p:attrNameLst>
                                          <p:attrName>ppt_w</p:attrName>
                                        </p:attrNameLst>
                                      </p:cBhvr>
                                      <p:tavLst>
                                        <p:tav tm="0">
                                          <p:val>
                                            <p:strVal val="4*#ppt_w"/>
                                          </p:val>
                                        </p:tav>
                                        <p:tav tm="100000">
                                          <p:val>
                                            <p:strVal val="#ppt_w"/>
                                          </p:val>
                                        </p:tav>
                                      </p:tavLst>
                                    </p:anim>
                                    <p:anim calcmode="lin" valueType="num">
                                      <p:cBhvr>
                                        <p:cTn id="17" dur="500" fill="hold"/>
                                        <p:tgtEl>
                                          <p:spTgt spid="32"/>
                                        </p:tgtEl>
                                        <p:attrNameLst>
                                          <p:attrName>ppt_h</p:attrName>
                                        </p:attrNameLst>
                                      </p:cBhvr>
                                      <p:tavLst>
                                        <p:tav tm="0">
                                          <p:val>
                                            <p:strVal val="4*#ppt_h"/>
                                          </p:val>
                                        </p:tav>
                                        <p:tav tm="100000">
                                          <p:val>
                                            <p:strVal val="#ppt_h"/>
                                          </p:val>
                                        </p:tav>
                                      </p:tavLst>
                                    </p:anim>
                                  </p:childTnLst>
                                </p:cTn>
                              </p:par>
                            </p:childTnLst>
                          </p:cTn>
                        </p:par>
                        <p:par>
                          <p:cTn id="18" fill="hold">
                            <p:stCondLst>
                              <p:cond delay="1500"/>
                            </p:stCondLst>
                            <p:childTnLst>
                              <p:par>
                                <p:cTn id="19" presetID="18" presetClass="entr" presetSubtype="6" fill="hold" grpId="0" nodeType="after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strips(downRight)">
                                      <p:cBhvr>
                                        <p:cTn id="21" dur="500"/>
                                        <p:tgtEl>
                                          <p:spTgt spid="31"/>
                                        </p:tgtEl>
                                      </p:cBhvr>
                                    </p:animEffect>
                                  </p:childTnLst>
                                </p:cTn>
                              </p:par>
                            </p:childTnLst>
                          </p:cTn>
                        </p:par>
                      </p:childTnLst>
                    </p:cTn>
                  </p:par>
                  <p:par>
                    <p:cTn id="22" fill="hold">
                      <p:stCondLst>
                        <p:cond delay="indefinite"/>
                      </p:stCondLst>
                      <p:childTnLst>
                        <p:par>
                          <p:cTn id="23" fill="hold">
                            <p:stCondLst>
                              <p:cond delay="0"/>
                            </p:stCondLst>
                            <p:childTnLst>
                              <p:par>
                                <p:cTn id="24" presetID="18" presetClass="entr" presetSubtype="3" fill="hold" nodeType="clickEffect">
                                  <p:stCondLst>
                                    <p:cond delay="0"/>
                                  </p:stCondLst>
                                  <p:childTnLst>
                                    <p:set>
                                      <p:cBhvr>
                                        <p:cTn id="25" dur="1" fill="hold">
                                          <p:stCondLst>
                                            <p:cond delay="0"/>
                                          </p:stCondLst>
                                        </p:cTn>
                                        <p:tgtEl>
                                          <p:spTgt spid="36"/>
                                        </p:tgtEl>
                                        <p:attrNameLst>
                                          <p:attrName>style.visibility</p:attrName>
                                        </p:attrNameLst>
                                      </p:cBhvr>
                                      <p:to>
                                        <p:strVal val="visible"/>
                                      </p:to>
                                    </p:set>
                                    <p:animEffect transition="in" filter="strips(upRight)">
                                      <p:cBhvr>
                                        <p:cTn id="26" dur="500"/>
                                        <p:tgtEl>
                                          <p:spTgt spid="36"/>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43"/>
                                        </p:tgtEl>
                                        <p:attrNameLst>
                                          <p:attrName>style.visibility</p:attrName>
                                        </p:attrNameLst>
                                      </p:cBhvr>
                                      <p:to>
                                        <p:strVal val="visible"/>
                                      </p:to>
                                    </p:set>
                                    <p:animEffect transition="in" filter="wipe(left)">
                                      <p:cBhvr>
                                        <p:cTn id="31" dur="500"/>
                                        <p:tgtEl>
                                          <p:spTgt spid="43"/>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44"/>
                                        </p:tgtEl>
                                        <p:attrNameLst>
                                          <p:attrName>style.visibility</p:attrName>
                                        </p:attrNameLst>
                                      </p:cBhvr>
                                      <p:to>
                                        <p:strVal val="visible"/>
                                      </p:to>
                                    </p:set>
                                    <p:animEffect transition="in" filter="wipe(left)">
                                      <p:cBhvr>
                                        <p:cTn id="36"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8" grpId="0" animBg="1"/>
      <p:bldP spid="43" grpId="0"/>
      <p:bldP spid="4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7" name="Rectangle 3"/>
          <p:cNvSpPr txBox="1">
            <a:spLocks noChangeArrowheads="1"/>
          </p:cNvSpPr>
          <p:nvPr/>
        </p:nvSpPr>
        <p:spPr>
          <a:xfrm>
            <a:off x="1121302" y="1587499"/>
            <a:ext cx="9813397" cy="4279901"/>
          </a:xfrm>
          <a:prstGeom prst="rect">
            <a:avLst/>
          </a:prstGeom>
        </p:spPr>
        <p:txBody>
          <a:bodyPr vert="horz" lIns="0" tIns="45720" rIns="0" bIns="45720" rtlCol="0">
            <a:normAutofit/>
          </a:bodyPr>
          <a:lstStyle>
            <a:lvl1pPr marL="228600" indent="-228600" algn="l" defTabSz="914400" rtl="0" eaLnBrk="1" latinLnBrk="0" hangingPunct="1">
              <a:lnSpc>
                <a:spcPct val="90000"/>
              </a:lnSpc>
              <a:spcBef>
                <a:spcPts val="1800"/>
              </a:spcBef>
              <a:buFont typeface="Wingdings" panose="05000000000000000000" pitchFamily="2" charset="2"/>
              <a:buChar char="§"/>
              <a:defRPr sz="2000" b="1" kern="1200">
                <a:solidFill>
                  <a:srgbClr val="000000"/>
                </a:solidFill>
                <a:latin typeface="+mn-lt"/>
                <a:ea typeface="+mn-ea"/>
                <a:cs typeface="+mn-cs"/>
              </a:defRPr>
            </a:lvl1pPr>
            <a:lvl2pPr marL="685800" indent="-228600" algn="l" defTabSz="914400" rtl="0" eaLnBrk="1" latinLnBrk="0" hangingPunct="1">
              <a:lnSpc>
                <a:spcPct val="90000"/>
              </a:lnSpc>
              <a:spcBef>
                <a:spcPts val="600"/>
              </a:spcBef>
              <a:buFont typeface="Wingdings" panose="05000000000000000000" pitchFamily="2" charset="2"/>
              <a:buChar char="§"/>
              <a:defRPr sz="1600" b="1" kern="1200">
                <a:solidFill>
                  <a:srgbClr val="000000"/>
                </a:solidFill>
                <a:latin typeface="+mn-lt"/>
                <a:ea typeface="+mn-ea"/>
                <a:cs typeface="+mn-cs"/>
              </a:defRPr>
            </a:lvl2pPr>
            <a:lvl3pPr marL="1143000" indent="-228600" algn="l" defTabSz="914400" rtl="0" eaLnBrk="1" latinLnBrk="0" hangingPunct="1">
              <a:lnSpc>
                <a:spcPct val="90000"/>
              </a:lnSpc>
              <a:spcBef>
                <a:spcPts val="600"/>
              </a:spcBef>
              <a:buFont typeface="Wingdings" panose="05000000000000000000" pitchFamily="2" charset="2"/>
              <a:buChar char="§"/>
              <a:defRPr sz="1400" b="1" kern="1200">
                <a:solidFill>
                  <a:srgbClr val="000000"/>
                </a:solidFill>
                <a:latin typeface="+mn-lt"/>
                <a:ea typeface="+mn-ea"/>
                <a:cs typeface="+mn-cs"/>
              </a:defRPr>
            </a:lvl3pPr>
            <a:lvl4pPr marL="1600200" indent="-228600" algn="l" defTabSz="914400" rtl="0" eaLnBrk="1" latinLnBrk="0" hangingPunct="1">
              <a:lnSpc>
                <a:spcPct val="90000"/>
              </a:lnSpc>
              <a:spcBef>
                <a:spcPts val="600"/>
              </a:spcBef>
              <a:buFont typeface="Wingdings" panose="05000000000000000000" pitchFamily="2" charset="2"/>
              <a:buChar char="§"/>
              <a:defRPr sz="1400" b="1" kern="1200">
                <a:solidFill>
                  <a:srgbClr val="000000"/>
                </a:solidFill>
                <a:latin typeface="+mn-lt"/>
                <a:ea typeface="+mn-ea"/>
                <a:cs typeface="+mn-cs"/>
              </a:defRPr>
            </a:lvl4pPr>
            <a:lvl5pPr marL="2057400" indent="-228600" algn="l" defTabSz="914400" rtl="0" eaLnBrk="1" latinLnBrk="0" hangingPunct="1">
              <a:lnSpc>
                <a:spcPct val="90000"/>
              </a:lnSpc>
              <a:spcBef>
                <a:spcPts val="600"/>
              </a:spcBef>
              <a:buFont typeface="Wingdings" panose="05000000000000000000" pitchFamily="2" charset="2"/>
              <a:buChar char="§"/>
              <a:defRPr sz="1400" b="1" kern="1200">
                <a:solidFill>
                  <a:srgbClr val="000000"/>
                </a:solidFill>
                <a:latin typeface="+mn-lt"/>
                <a:ea typeface="+mn-ea"/>
                <a:cs typeface="+mn-cs"/>
              </a:defRPr>
            </a:lvl5pPr>
            <a:lvl6pPr marL="2514600" indent="-228600" algn="l" defTabSz="914400" rtl="0" eaLnBrk="1" latinLnBrk="0" hangingPunct="1">
              <a:lnSpc>
                <a:spcPct val="90000"/>
              </a:lnSpc>
              <a:spcBef>
                <a:spcPts val="500"/>
              </a:spcBef>
              <a:buFont typeface="Wingdings" panose="05000000000000000000" pitchFamily="2" charset="2"/>
              <a:buChar char="§"/>
              <a:defRPr sz="1400" b="1" kern="1200">
                <a:solidFill>
                  <a:srgbClr val="000000"/>
                </a:solidFill>
                <a:latin typeface="+mn-lt"/>
                <a:ea typeface="+mn-ea"/>
                <a:cs typeface="+mn-cs"/>
              </a:defRPr>
            </a:lvl6pPr>
            <a:lvl7pPr marL="2971800" indent="-228600" algn="l" defTabSz="914400" rtl="0" eaLnBrk="1" latinLnBrk="0" hangingPunct="1">
              <a:lnSpc>
                <a:spcPct val="90000"/>
              </a:lnSpc>
              <a:spcBef>
                <a:spcPts val="500"/>
              </a:spcBef>
              <a:buFont typeface="Wingdings" panose="05000000000000000000" pitchFamily="2" charset="2"/>
              <a:buChar char="§"/>
              <a:defRPr sz="1400" b="1" kern="1200">
                <a:solidFill>
                  <a:srgbClr val="000000"/>
                </a:solidFill>
                <a:latin typeface="+mn-lt"/>
                <a:ea typeface="+mn-ea"/>
                <a:cs typeface="+mn-cs"/>
              </a:defRPr>
            </a:lvl7pPr>
            <a:lvl8pPr marL="3429000" indent="-228600" algn="l" defTabSz="914400" rtl="0" eaLnBrk="1" latinLnBrk="0" hangingPunct="1">
              <a:lnSpc>
                <a:spcPct val="90000"/>
              </a:lnSpc>
              <a:spcBef>
                <a:spcPts val="500"/>
              </a:spcBef>
              <a:buFont typeface="Wingdings" panose="05000000000000000000" pitchFamily="2" charset="2"/>
              <a:buChar char="§"/>
              <a:defRPr sz="1400" b="1" kern="1200">
                <a:solidFill>
                  <a:srgbClr val="000000"/>
                </a:solidFill>
                <a:latin typeface="+mn-lt"/>
                <a:ea typeface="+mn-ea"/>
                <a:cs typeface="+mn-cs"/>
              </a:defRPr>
            </a:lvl8pPr>
            <a:lvl9pPr marL="3886200" indent="-228600" algn="l" defTabSz="914400" rtl="0" eaLnBrk="1" latinLnBrk="0" hangingPunct="1">
              <a:lnSpc>
                <a:spcPct val="90000"/>
              </a:lnSpc>
              <a:spcBef>
                <a:spcPts val="500"/>
              </a:spcBef>
              <a:buFont typeface="Wingdings" panose="05000000000000000000" pitchFamily="2" charset="2"/>
              <a:buChar char="§"/>
              <a:defRPr sz="1400" b="1" kern="1200">
                <a:solidFill>
                  <a:srgbClr val="000000"/>
                </a:solidFill>
                <a:latin typeface="+mn-lt"/>
                <a:ea typeface="+mn-ea"/>
                <a:cs typeface="+mn-cs"/>
              </a:defRPr>
            </a:lvl9pPr>
          </a:lstStyle>
          <a:p>
            <a:pPr>
              <a:buClr>
                <a:srgbClr val="0070C0"/>
              </a:buClr>
            </a:pPr>
            <a:r>
              <a:rPr lang="en-US" sz="2800" b="0" dirty="0" smtClean="0">
                <a:ea typeface="ＭＳ Ｐゴシック" charset="0"/>
              </a:rPr>
              <a:t>Without trade, </a:t>
            </a:r>
          </a:p>
          <a:p>
            <a:pPr lvl="1">
              <a:buClr>
                <a:srgbClr val="0070C0"/>
              </a:buClr>
            </a:pPr>
            <a:r>
              <a:rPr lang="en-US" sz="2800" b="0" dirty="0" smtClean="0">
                <a:ea typeface="ＭＳ Ｐゴシック" charset="0"/>
              </a:rPr>
              <a:t>Canadian consumers get 250 computers and </a:t>
            </a:r>
            <a:br>
              <a:rPr lang="en-US" sz="2800" b="0" dirty="0" smtClean="0">
                <a:ea typeface="ＭＳ Ｐゴシック" charset="0"/>
              </a:rPr>
            </a:br>
            <a:r>
              <a:rPr lang="en-US" sz="2800" b="0" dirty="0" smtClean="0">
                <a:ea typeface="ＭＳ Ｐゴシック" charset="0"/>
              </a:rPr>
              <a:t>2500 tons of wheat.</a:t>
            </a:r>
          </a:p>
          <a:p>
            <a:pPr lvl="1">
              <a:buClr>
                <a:srgbClr val="0070C0"/>
              </a:buClr>
            </a:pPr>
            <a:r>
              <a:rPr lang="en-US" sz="2800" b="0" dirty="0" smtClean="0">
                <a:ea typeface="ＭＳ Ｐゴシック" charset="0"/>
              </a:rPr>
              <a:t>Japanese consumers get 120 computers and </a:t>
            </a:r>
            <a:br>
              <a:rPr lang="en-US" sz="2800" b="0" dirty="0" smtClean="0">
                <a:ea typeface="ＭＳ Ｐゴシック" charset="0"/>
              </a:rPr>
            </a:br>
            <a:r>
              <a:rPr lang="en-US" sz="2800" b="0" dirty="0" smtClean="0">
                <a:ea typeface="ＭＳ Ｐゴシック" charset="0"/>
              </a:rPr>
              <a:t>600 tons wheat.</a:t>
            </a:r>
          </a:p>
          <a:p>
            <a:pPr>
              <a:buClr>
                <a:srgbClr val="0070C0"/>
              </a:buClr>
            </a:pPr>
            <a:r>
              <a:rPr lang="en-US" sz="2800" b="0" dirty="0" smtClean="0">
                <a:ea typeface="ＭＳ Ｐゴシック" charset="0"/>
              </a:rPr>
              <a:t>We will compare consumption without trade to consumption with trade. </a:t>
            </a:r>
          </a:p>
          <a:p>
            <a:pPr>
              <a:buClr>
                <a:srgbClr val="0070C0"/>
              </a:buClr>
            </a:pPr>
            <a:r>
              <a:rPr lang="en-US" sz="2800" b="0" dirty="0" smtClean="0">
                <a:ea typeface="ＭＳ Ｐゴシック" charset="0"/>
              </a:rPr>
              <a:t>First, we need to see how much of each good is produced and traded by the two countries.  </a:t>
            </a:r>
            <a:endParaRPr lang="en-US" sz="2800" b="0" dirty="0">
              <a:ea typeface="ＭＳ Ｐゴシック" charset="0"/>
            </a:endParaRPr>
          </a:p>
        </p:txBody>
      </p:sp>
      <p:sp>
        <p:nvSpPr>
          <p:cNvPr id="8" name="Slide Number Placeholder 7"/>
          <p:cNvSpPr>
            <a:spLocks noGrp="1"/>
          </p:cNvSpPr>
          <p:nvPr>
            <p:ph type="sldNum" sz="quarter" idx="12"/>
          </p:nvPr>
        </p:nvSpPr>
        <p:spPr/>
        <p:txBody>
          <a:bodyPr/>
          <a:lstStyle/>
          <a:p>
            <a:r>
              <a:rPr lang="en-US" dirty="0" smtClean="0"/>
              <a:t>3-</a:t>
            </a:r>
            <a:fld id="{0FF54DE5-C571-48E8-A5BC-B369434E2F44}" type="slidenum">
              <a:rPr lang="en-US" smtClean="0"/>
              <a:pPr/>
              <a:t>15</a:t>
            </a:fld>
            <a:endParaRPr lang="en-US" dirty="0"/>
          </a:p>
        </p:txBody>
      </p:sp>
      <p:sp>
        <p:nvSpPr>
          <p:cNvPr id="9" name="Rectangle 8"/>
          <p:cNvSpPr/>
          <p:nvPr/>
        </p:nvSpPr>
        <p:spPr>
          <a:xfrm>
            <a:off x="1011766" y="11270"/>
            <a:ext cx="7382934" cy="1138773"/>
          </a:xfrm>
          <a:prstGeom prst="rect">
            <a:avLst/>
          </a:prstGeom>
        </p:spPr>
        <p:txBody>
          <a:bodyPr wrap="square">
            <a:spAutoFit/>
          </a:bodyPr>
          <a:lstStyle/>
          <a:p>
            <a:pPr>
              <a:defRPr/>
            </a:pPr>
            <a:r>
              <a:rPr lang="en-US" sz="4000" b="1" dirty="0" smtClean="0">
                <a:solidFill>
                  <a:srgbClr val="521569"/>
                </a:solidFill>
                <a:latin typeface="Book Antiqua" pitchFamily="18" charset="0"/>
                <a:ea typeface="ＭＳ Ｐゴシック" charset="-128"/>
                <a:cs typeface="Arial" charset="0"/>
              </a:rPr>
              <a:t>Active Learning  </a:t>
            </a:r>
            <a:r>
              <a:rPr lang="en-US" sz="3200" b="1" dirty="0" smtClean="0">
                <a:solidFill>
                  <a:srgbClr val="521569"/>
                </a:solidFill>
                <a:ea typeface="ＭＳ Ｐゴシック" charset="-128"/>
                <a:cs typeface="Arial" charset="0"/>
              </a:rPr>
              <a:t/>
            </a:r>
            <a:br>
              <a:rPr lang="en-US" sz="3200" b="1" dirty="0" smtClean="0">
                <a:solidFill>
                  <a:srgbClr val="521569"/>
                </a:solidFill>
                <a:ea typeface="ＭＳ Ｐゴシック" charset="-128"/>
                <a:cs typeface="Arial" charset="0"/>
              </a:rPr>
            </a:br>
            <a:r>
              <a:rPr lang="en-US" sz="2800" b="1" dirty="0" smtClean="0">
                <a:solidFill>
                  <a:srgbClr val="521569"/>
                </a:solidFill>
                <a:latin typeface="Book Antiqua" pitchFamily="18" charset="0"/>
                <a:ea typeface="ＭＳ Ｐゴシック" charset="-128"/>
                <a:cs typeface="Arial" charset="0"/>
              </a:rPr>
              <a:t>Consumption with and without Trade</a:t>
            </a:r>
            <a:endParaRPr lang="en-CA" sz="2800" b="1" dirty="0">
              <a:solidFill>
                <a:srgbClr val="521569"/>
              </a:solidFill>
              <a:latin typeface="Book Antiqua" pitchFamily="18" charset="0"/>
              <a:ea typeface="ＭＳ Ｐゴシック" charset="-128"/>
            </a:endParaRPr>
          </a:p>
        </p:txBody>
      </p:sp>
    </p:spTree>
    <p:extLst>
      <p:ext uri="{BB962C8B-B14F-4D97-AF65-F5344CB8AC3E}">
        <p14:creationId xmlns:p14="http://schemas.microsoft.com/office/powerpoint/2010/main" val="1961492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left)">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wipe(left)">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wipe(left)">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wipe(left)">
                                      <p:cBhvr>
                                        <p:cTn id="22" dur="500"/>
                                        <p:tgtEl>
                                          <p:spTgt spid="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7">
                                            <p:txEl>
                                              <p:pRg st="4" end="4"/>
                                            </p:txEl>
                                          </p:spTgt>
                                        </p:tgtEl>
                                        <p:attrNameLst>
                                          <p:attrName>style.visibility</p:attrName>
                                        </p:attrNameLst>
                                      </p:cBhvr>
                                      <p:to>
                                        <p:strVal val="visible"/>
                                      </p:to>
                                    </p:set>
                                    <p:animEffect transition="in" filter="wipe(left)">
                                      <p:cBhvr>
                                        <p:cTn id="27" dur="5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bldLvl="4"/>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4" name="TextBox 3"/>
          <p:cNvSpPr txBox="1"/>
          <p:nvPr/>
        </p:nvSpPr>
        <p:spPr>
          <a:xfrm>
            <a:off x="1574800" y="2489200"/>
            <a:ext cx="184666" cy="369332"/>
          </a:xfrm>
          <a:prstGeom prst="rect">
            <a:avLst/>
          </a:prstGeom>
          <a:noFill/>
        </p:spPr>
        <p:txBody>
          <a:bodyPr wrap="none" rtlCol="0">
            <a:spAutoFit/>
          </a:bodyPr>
          <a:lstStyle/>
          <a:p>
            <a:endParaRPr lang="en-US" dirty="0"/>
          </a:p>
        </p:txBody>
      </p:sp>
      <p:sp>
        <p:nvSpPr>
          <p:cNvPr id="7" name="Rectangle 2"/>
          <p:cNvSpPr txBox="1">
            <a:spLocks noChangeArrowheads="1"/>
          </p:cNvSpPr>
          <p:nvPr/>
        </p:nvSpPr>
        <p:spPr>
          <a:xfrm>
            <a:off x="1028699" y="1552575"/>
            <a:ext cx="9855201" cy="4773613"/>
          </a:xfrm>
          <a:prstGeom prst="rect">
            <a:avLst/>
          </a:prstGeom>
        </p:spPr>
        <p:txBody>
          <a:bodyPr vert="horz" lIns="0" tIns="45720" rIns="0" bIns="45720" rtlCol="0">
            <a:normAutofit/>
          </a:bodyPr>
          <a:lstStyle>
            <a:lvl1pPr marL="228600" indent="-228600" algn="l" defTabSz="914400" rtl="0" eaLnBrk="1" latinLnBrk="0" hangingPunct="1">
              <a:lnSpc>
                <a:spcPct val="90000"/>
              </a:lnSpc>
              <a:spcBef>
                <a:spcPts val="1800"/>
              </a:spcBef>
              <a:buFont typeface="Wingdings" panose="05000000000000000000" pitchFamily="2" charset="2"/>
              <a:buChar char="§"/>
              <a:defRPr sz="2000" b="1" kern="1200">
                <a:solidFill>
                  <a:srgbClr val="000000"/>
                </a:solidFill>
                <a:latin typeface="+mn-lt"/>
                <a:ea typeface="+mn-ea"/>
                <a:cs typeface="+mn-cs"/>
              </a:defRPr>
            </a:lvl1pPr>
            <a:lvl2pPr marL="685800" indent="-228600" algn="l" defTabSz="914400" rtl="0" eaLnBrk="1" latinLnBrk="0" hangingPunct="1">
              <a:lnSpc>
                <a:spcPct val="90000"/>
              </a:lnSpc>
              <a:spcBef>
                <a:spcPts val="600"/>
              </a:spcBef>
              <a:buFont typeface="Wingdings" panose="05000000000000000000" pitchFamily="2" charset="2"/>
              <a:buChar char="§"/>
              <a:defRPr sz="1600" b="1" kern="1200">
                <a:solidFill>
                  <a:srgbClr val="000000"/>
                </a:solidFill>
                <a:latin typeface="+mn-lt"/>
                <a:ea typeface="+mn-ea"/>
                <a:cs typeface="+mn-cs"/>
              </a:defRPr>
            </a:lvl2pPr>
            <a:lvl3pPr marL="1143000" indent="-228600" algn="l" defTabSz="914400" rtl="0" eaLnBrk="1" latinLnBrk="0" hangingPunct="1">
              <a:lnSpc>
                <a:spcPct val="90000"/>
              </a:lnSpc>
              <a:spcBef>
                <a:spcPts val="600"/>
              </a:spcBef>
              <a:buFont typeface="Wingdings" panose="05000000000000000000" pitchFamily="2" charset="2"/>
              <a:buChar char="§"/>
              <a:defRPr sz="1400" b="1" kern="1200">
                <a:solidFill>
                  <a:srgbClr val="000000"/>
                </a:solidFill>
                <a:latin typeface="+mn-lt"/>
                <a:ea typeface="+mn-ea"/>
                <a:cs typeface="+mn-cs"/>
              </a:defRPr>
            </a:lvl3pPr>
            <a:lvl4pPr marL="1600200" indent="-228600" algn="l" defTabSz="914400" rtl="0" eaLnBrk="1" latinLnBrk="0" hangingPunct="1">
              <a:lnSpc>
                <a:spcPct val="90000"/>
              </a:lnSpc>
              <a:spcBef>
                <a:spcPts val="600"/>
              </a:spcBef>
              <a:buFont typeface="Wingdings" panose="05000000000000000000" pitchFamily="2" charset="2"/>
              <a:buChar char="§"/>
              <a:defRPr sz="1400" b="1" kern="1200">
                <a:solidFill>
                  <a:srgbClr val="000000"/>
                </a:solidFill>
                <a:latin typeface="+mn-lt"/>
                <a:ea typeface="+mn-ea"/>
                <a:cs typeface="+mn-cs"/>
              </a:defRPr>
            </a:lvl4pPr>
            <a:lvl5pPr marL="2057400" indent="-228600" algn="l" defTabSz="914400" rtl="0" eaLnBrk="1" latinLnBrk="0" hangingPunct="1">
              <a:lnSpc>
                <a:spcPct val="90000"/>
              </a:lnSpc>
              <a:spcBef>
                <a:spcPts val="600"/>
              </a:spcBef>
              <a:buFont typeface="Wingdings" panose="05000000000000000000" pitchFamily="2" charset="2"/>
              <a:buChar char="§"/>
              <a:defRPr sz="1400" b="1" kern="1200">
                <a:solidFill>
                  <a:srgbClr val="000000"/>
                </a:solidFill>
                <a:latin typeface="+mn-lt"/>
                <a:ea typeface="+mn-ea"/>
                <a:cs typeface="+mn-cs"/>
              </a:defRPr>
            </a:lvl5pPr>
            <a:lvl6pPr marL="2514600" indent="-228600" algn="l" defTabSz="914400" rtl="0" eaLnBrk="1" latinLnBrk="0" hangingPunct="1">
              <a:lnSpc>
                <a:spcPct val="90000"/>
              </a:lnSpc>
              <a:spcBef>
                <a:spcPts val="500"/>
              </a:spcBef>
              <a:buFont typeface="Wingdings" panose="05000000000000000000" pitchFamily="2" charset="2"/>
              <a:buChar char="§"/>
              <a:defRPr sz="1400" b="1" kern="1200">
                <a:solidFill>
                  <a:srgbClr val="000000"/>
                </a:solidFill>
                <a:latin typeface="+mn-lt"/>
                <a:ea typeface="+mn-ea"/>
                <a:cs typeface="+mn-cs"/>
              </a:defRPr>
            </a:lvl6pPr>
            <a:lvl7pPr marL="2971800" indent="-228600" algn="l" defTabSz="914400" rtl="0" eaLnBrk="1" latinLnBrk="0" hangingPunct="1">
              <a:lnSpc>
                <a:spcPct val="90000"/>
              </a:lnSpc>
              <a:spcBef>
                <a:spcPts val="500"/>
              </a:spcBef>
              <a:buFont typeface="Wingdings" panose="05000000000000000000" pitchFamily="2" charset="2"/>
              <a:buChar char="§"/>
              <a:defRPr sz="1400" b="1" kern="1200">
                <a:solidFill>
                  <a:srgbClr val="000000"/>
                </a:solidFill>
                <a:latin typeface="+mn-lt"/>
                <a:ea typeface="+mn-ea"/>
                <a:cs typeface="+mn-cs"/>
              </a:defRPr>
            </a:lvl7pPr>
            <a:lvl8pPr marL="3429000" indent="-228600" algn="l" defTabSz="914400" rtl="0" eaLnBrk="1" latinLnBrk="0" hangingPunct="1">
              <a:lnSpc>
                <a:spcPct val="90000"/>
              </a:lnSpc>
              <a:spcBef>
                <a:spcPts val="500"/>
              </a:spcBef>
              <a:buFont typeface="Wingdings" panose="05000000000000000000" pitchFamily="2" charset="2"/>
              <a:buChar char="§"/>
              <a:defRPr sz="1400" b="1" kern="1200">
                <a:solidFill>
                  <a:srgbClr val="000000"/>
                </a:solidFill>
                <a:latin typeface="+mn-lt"/>
                <a:ea typeface="+mn-ea"/>
                <a:cs typeface="+mn-cs"/>
              </a:defRPr>
            </a:lvl8pPr>
            <a:lvl9pPr marL="3886200" indent="-228600" algn="l" defTabSz="914400" rtl="0" eaLnBrk="1" latinLnBrk="0" hangingPunct="1">
              <a:lnSpc>
                <a:spcPct val="90000"/>
              </a:lnSpc>
              <a:spcBef>
                <a:spcPts val="500"/>
              </a:spcBef>
              <a:buFont typeface="Wingdings" panose="05000000000000000000" pitchFamily="2" charset="2"/>
              <a:buChar char="§"/>
              <a:defRPr sz="1400" b="1" kern="1200">
                <a:solidFill>
                  <a:srgbClr val="000000"/>
                </a:solidFill>
                <a:latin typeface="+mn-lt"/>
                <a:ea typeface="+mn-ea"/>
                <a:cs typeface="+mn-cs"/>
              </a:defRPr>
            </a:lvl9pPr>
          </a:lstStyle>
          <a:p>
            <a:pPr marL="463550" indent="-463550">
              <a:lnSpc>
                <a:spcPct val="110000"/>
              </a:lnSpc>
              <a:buSzPct val="115000"/>
              <a:buFont typeface="Wingdings" charset="0"/>
              <a:buNone/>
            </a:pPr>
            <a:r>
              <a:rPr lang="en-US" sz="2800" b="0" dirty="0" smtClean="0">
                <a:solidFill>
                  <a:srgbClr val="0070C0"/>
                </a:solidFill>
                <a:ea typeface="ＭＳ Ｐゴシック" charset="0"/>
              </a:rPr>
              <a:t>1.</a:t>
            </a:r>
            <a:r>
              <a:rPr lang="en-US" sz="2800" b="0" dirty="0" smtClean="0">
                <a:solidFill>
                  <a:srgbClr val="339966"/>
                </a:solidFill>
                <a:ea typeface="ＭＳ Ｐゴシック" charset="0"/>
              </a:rPr>
              <a:t>	</a:t>
            </a:r>
            <a:r>
              <a:rPr lang="en-US" sz="2800" b="0" dirty="0" smtClean="0">
                <a:ea typeface="ＭＳ Ｐゴシック" charset="0"/>
              </a:rPr>
              <a:t>Suppose Canada produces 3400 tons of wheat. How many computers would Canada be able to produce with its remaining labour? Draw the point representing this combination of computers and wheat on Canada’s PPF.</a:t>
            </a:r>
          </a:p>
          <a:p>
            <a:pPr marL="463550" indent="-463550">
              <a:lnSpc>
                <a:spcPct val="110000"/>
              </a:lnSpc>
              <a:buSzPct val="115000"/>
              <a:buFont typeface="Wingdings" charset="0"/>
              <a:buNone/>
            </a:pPr>
            <a:r>
              <a:rPr lang="en-US" sz="2800" b="0" dirty="0" smtClean="0">
                <a:solidFill>
                  <a:srgbClr val="0070C0"/>
                </a:solidFill>
                <a:ea typeface="ＭＳ Ｐゴシック" charset="0"/>
              </a:rPr>
              <a:t>2.</a:t>
            </a:r>
            <a:r>
              <a:rPr lang="en-US" sz="2800" b="0" dirty="0" smtClean="0">
                <a:solidFill>
                  <a:srgbClr val="339966"/>
                </a:solidFill>
                <a:ea typeface="ＭＳ Ｐゴシック" charset="0"/>
              </a:rPr>
              <a:t>	</a:t>
            </a:r>
            <a:r>
              <a:rPr lang="en-US" sz="2800" b="0" dirty="0" smtClean="0">
                <a:ea typeface="ＭＳ Ｐゴシック" charset="0"/>
              </a:rPr>
              <a:t>Suppose Japan produces 240 computers.  </a:t>
            </a:r>
            <a:br>
              <a:rPr lang="en-US" sz="2800" b="0" dirty="0" smtClean="0">
                <a:ea typeface="ＭＳ Ｐゴシック" charset="0"/>
              </a:rPr>
            </a:br>
            <a:r>
              <a:rPr lang="en-US" sz="2800" b="0" dirty="0" smtClean="0">
                <a:ea typeface="ＭＳ Ｐゴシック" charset="0"/>
              </a:rPr>
              <a:t>How many tons of wheat would Japan be able to produce with its remaining labour? Draw this point on Japan</a:t>
            </a:r>
            <a:r>
              <a:rPr lang="ja-JP" altLang="en-US" sz="2800" b="0" dirty="0" smtClean="0">
                <a:ea typeface="ＭＳ Ｐゴシック" charset="0"/>
              </a:rPr>
              <a:t>’</a:t>
            </a:r>
            <a:r>
              <a:rPr lang="en-US" sz="2800" b="0" dirty="0" smtClean="0">
                <a:ea typeface="ＭＳ Ｐゴシック" charset="0"/>
              </a:rPr>
              <a:t>s PPF.</a:t>
            </a:r>
            <a:endParaRPr lang="en-US" sz="2800" b="0" dirty="0">
              <a:ea typeface="ＭＳ Ｐゴシック" charset="0"/>
            </a:endParaRPr>
          </a:p>
        </p:txBody>
      </p:sp>
      <p:sp>
        <p:nvSpPr>
          <p:cNvPr id="8" name="Slide Number Placeholder 7"/>
          <p:cNvSpPr>
            <a:spLocks noGrp="1"/>
          </p:cNvSpPr>
          <p:nvPr>
            <p:ph type="sldNum" sz="quarter" idx="12"/>
          </p:nvPr>
        </p:nvSpPr>
        <p:spPr/>
        <p:txBody>
          <a:bodyPr/>
          <a:lstStyle/>
          <a:p>
            <a:r>
              <a:rPr lang="en-US" dirty="0" smtClean="0"/>
              <a:t>3-</a:t>
            </a:r>
            <a:fld id="{0FF54DE5-C571-48E8-A5BC-B369434E2F44}" type="slidenum">
              <a:rPr lang="en-US" smtClean="0"/>
              <a:pPr/>
              <a:t>16</a:t>
            </a:fld>
            <a:endParaRPr lang="en-US" dirty="0"/>
          </a:p>
        </p:txBody>
      </p:sp>
      <p:sp>
        <p:nvSpPr>
          <p:cNvPr id="9" name="Rectangle 8"/>
          <p:cNvSpPr/>
          <p:nvPr/>
        </p:nvSpPr>
        <p:spPr>
          <a:xfrm>
            <a:off x="1037166" y="36670"/>
            <a:ext cx="6379633" cy="1138773"/>
          </a:xfrm>
          <a:prstGeom prst="rect">
            <a:avLst/>
          </a:prstGeom>
        </p:spPr>
        <p:txBody>
          <a:bodyPr wrap="square">
            <a:spAutoFit/>
          </a:bodyPr>
          <a:lstStyle/>
          <a:p>
            <a:pPr>
              <a:defRPr/>
            </a:pPr>
            <a:r>
              <a:rPr lang="en-US" sz="4000" b="1" dirty="0" smtClean="0">
                <a:solidFill>
                  <a:srgbClr val="521569"/>
                </a:solidFill>
                <a:latin typeface="Book Antiqua" pitchFamily="18" charset="0"/>
                <a:ea typeface="ＭＳ Ｐゴシック" charset="-128"/>
                <a:cs typeface="Arial" charset="0"/>
              </a:rPr>
              <a:t>Active Learning  </a:t>
            </a:r>
            <a:r>
              <a:rPr lang="en-US" sz="3200" b="1" dirty="0" smtClean="0">
                <a:solidFill>
                  <a:srgbClr val="521569"/>
                </a:solidFill>
                <a:ea typeface="ＭＳ Ｐゴシック" charset="-128"/>
                <a:cs typeface="Arial" charset="0"/>
              </a:rPr>
              <a:t/>
            </a:r>
            <a:br>
              <a:rPr lang="en-US" sz="3200" b="1" dirty="0" smtClean="0">
                <a:solidFill>
                  <a:srgbClr val="521569"/>
                </a:solidFill>
                <a:ea typeface="ＭＳ Ｐゴシック" charset="-128"/>
                <a:cs typeface="Arial" charset="0"/>
              </a:rPr>
            </a:br>
            <a:r>
              <a:rPr lang="en-US" sz="2800" b="1" dirty="0" smtClean="0">
                <a:solidFill>
                  <a:srgbClr val="521569"/>
                </a:solidFill>
                <a:latin typeface="Book Antiqua" pitchFamily="18" charset="0"/>
                <a:ea typeface="ＭＳ Ｐゴシック" charset="-128"/>
                <a:cs typeface="Arial" charset="0"/>
              </a:rPr>
              <a:t>Production under Trade</a:t>
            </a:r>
            <a:endParaRPr lang="en-CA" sz="2800" b="1" dirty="0">
              <a:solidFill>
                <a:srgbClr val="521569"/>
              </a:solidFill>
              <a:latin typeface="Book Antiqua" pitchFamily="18" charset="0"/>
              <a:ea typeface="ＭＳ Ｐゴシック" charset="-128"/>
            </a:endParaRPr>
          </a:p>
        </p:txBody>
      </p:sp>
    </p:spTree>
    <p:extLst>
      <p:ext uri="{BB962C8B-B14F-4D97-AF65-F5344CB8AC3E}">
        <p14:creationId xmlns:p14="http://schemas.microsoft.com/office/powerpoint/2010/main" val="106262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a:xfrm>
            <a:off x="2934459" y="6508750"/>
            <a:ext cx="6323082" cy="365126"/>
          </a:xfrm>
        </p:spPr>
        <p:txBody>
          <a:bodyPr/>
          <a:lstStyle/>
          <a:p>
            <a:r>
              <a:rPr lang="en-US" dirty="0" smtClean="0"/>
              <a:t>Copyright © 2014 by Nelson Education Ltd. </a:t>
            </a:r>
            <a:endParaRPr lang="en-US" dirty="0"/>
          </a:p>
        </p:txBody>
      </p:sp>
      <p:grpSp>
        <p:nvGrpSpPr>
          <p:cNvPr id="45" name="Group 2"/>
          <p:cNvGrpSpPr>
            <a:grpSpLocks/>
          </p:cNvGrpSpPr>
          <p:nvPr/>
        </p:nvGrpSpPr>
        <p:grpSpPr bwMode="auto">
          <a:xfrm>
            <a:off x="2320397" y="2076443"/>
            <a:ext cx="5514975" cy="4529138"/>
            <a:chOff x="212" y="1350"/>
            <a:chExt cx="3474" cy="2853"/>
          </a:xfrm>
        </p:grpSpPr>
        <p:grpSp>
          <p:nvGrpSpPr>
            <p:cNvPr id="46" name="Group 3"/>
            <p:cNvGrpSpPr>
              <a:grpSpLocks/>
            </p:cNvGrpSpPr>
            <p:nvPr/>
          </p:nvGrpSpPr>
          <p:grpSpPr bwMode="auto">
            <a:xfrm>
              <a:off x="868" y="1350"/>
              <a:ext cx="2818" cy="2480"/>
              <a:chOff x="2416" y="1770"/>
              <a:chExt cx="610" cy="548"/>
            </a:xfrm>
          </p:grpSpPr>
          <p:sp>
            <p:nvSpPr>
              <p:cNvPr id="78" name="Line 4"/>
              <p:cNvSpPr>
                <a:spLocks noChangeShapeType="1"/>
              </p:cNvSpPr>
              <p:nvPr/>
            </p:nvSpPr>
            <p:spPr bwMode="auto">
              <a:xfrm>
                <a:off x="2416" y="1770"/>
                <a:ext cx="0" cy="5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79" name="Line 5"/>
              <p:cNvSpPr>
                <a:spLocks noChangeShapeType="1"/>
              </p:cNvSpPr>
              <p:nvPr/>
            </p:nvSpPr>
            <p:spPr bwMode="auto">
              <a:xfrm>
                <a:off x="2416" y="2318"/>
                <a:ext cx="61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grpSp>
          <p:nvGrpSpPr>
            <p:cNvPr id="47" name="Group 6"/>
            <p:cNvGrpSpPr>
              <a:grpSpLocks/>
            </p:cNvGrpSpPr>
            <p:nvPr/>
          </p:nvGrpSpPr>
          <p:grpSpPr bwMode="auto">
            <a:xfrm>
              <a:off x="214" y="1834"/>
              <a:ext cx="654" cy="288"/>
              <a:chOff x="212" y="1834"/>
              <a:chExt cx="654" cy="288"/>
            </a:xfrm>
          </p:grpSpPr>
          <p:sp>
            <p:nvSpPr>
              <p:cNvPr id="76" name="Line 7"/>
              <p:cNvSpPr>
                <a:spLocks noChangeShapeType="1"/>
              </p:cNvSpPr>
              <p:nvPr/>
            </p:nvSpPr>
            <p:spPr bwMode="auto">
              <a:xfrm flipH="1">
                <a:off x="800" y="1992"/>
                <a:ext cx="66" cy="0"/>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77" name="Text Box 8"/>
              <p:cNvSpPr txBox="1">
                <a:spLocks noChangeArrowheads="1"/>
              </p:cNvSpPr>
              <p:nvPr/>
            </p:nvSpPr>
            <p:spPr bwMode="auto">
              <a:xfrm>
                <a:off x="212" y="1834"/>
                <a:ext cx="60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400" dirty="0" smtClean="0">
                    <a:cs typeface="Arial" charset="0"/>
                  </a:rPr>
                  <a:t>4000</a:t>
                </a:r>
                <a:endParaRPr lang="en-US" sz="2400" dirty="0">
                  <a:cs typeface="Arial" charset="0"/>
                </a:endParaRPr>
              </a:p>
            </p:txBody>
          </p:sp>
        </p:grpSp>
        <p:grpSp>
          <p:nvGrpSpPr>
            <p:cNvPr id="48" name="Group 9"/>
            <p:cNvGrpSpPr>
              <a:grpSpLocks/>
            </p:cNvGrpSpPr>
            <p:nvPr/>
          </p:nvGrpSpPr>
          <p:grpSpPr bwMode="auto">
            <a:xfrm>
              <a:off x="1144" y="3828"/>
              <a:ext cx="464" cy="374"/>
              <a:chOff x="1142" y="3830"/>
              <a:chExt cx="464" cy="374"/>
            </a:xfrm>
          </p:grpSpPr>
          <p:sp>
            <p:nvSpPr>
              <p:cNvPr id="74" name="Line 10"/>
              <p:cNvSpPr>
                <a:spLocks noChangeShapeType="1"/>
              </p:cNvSpPr>
              <p:nvPr/>
            </p:nvSpPr>
            <p:spPr bwMode="auto">
              <a:xfrm flipV="1">
                <a:off x="1370" y="3830"/>
                <a:ext cx="0" cy="64"/>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75" name="Text Box 11"/>
              <p:cNvSpPr txBox="1">
                <a:spLocks noChangeArrowheads="1"/>
              </p:cNvSpPr>
              <p:nvPr/>
            </p:nvSpPr>
            <p:spPr bwMode="auto">
              <a:xfrm>
                <a:off x="1142" y="3916"/>
                <a:ext cx="46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400" dirty="0">
                    <a:cs typeface="Arial" charset="0"/>
                  </a:rPr>
                  <a:t>100</a:t>
                </a:r>
              </a:p>
            </p:txBody>
          </p:sp>
        </p:grpSp>
        <p:grpSp>
          <p:nvGrpSpPr>
            <p:cNvPr id="49" name="Group 12"/>
            <p:cNvGrpSpPr>
              <a:grpSpLocks/>
            </p:cNvGrpSpPr>
            <p:nvPr/>
          </p:nvGrpSpPr>
          <p:grpSpPr bwMode="auto">
            <a:xfrm>
              <a:off x="212" y="1374"/>
              <a:ext cx="654" cy="288"/>
              <a:chOff x="212" y="1834"/>
              <a:chExt cx="654" cy="288"/>
            </a:xfrm>
          </p:grpSpPr>
          <p:sp>
            <p:nvSpPr>
              <p:cNvPr id="72" name="Line 13"/>
              <p:cNvSpPr>
                <a:spLocks noChangeShapeType="1"/>
              </p:cNvSpPr>
              <p:nvPr/>
            </p:nvSpPr>
            <p:spPr bwMode="auto">
              <a:xfrm flipH="1">
                <a:off x="800" y="1992"/>
                <a:ext cx="66" cy="0"/>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73" name="Text Box 14"/>
              <p:cNvSpPr txBox="1">
                <a:spLocks noChangeArrowheads="1"/>
              </p:cNvSpPr>
              <p:nvPr/>
            </p:nvSpPr>
            <p:spPr bwMode="auto">
              <a:xfrm>
                <a:off x="212" y="1834"/>
                <a:ext cx="60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400" dirty="0" smtClean="0">
                    <a:cs typeface="Arial" charset="0"/>
                  </a:rPr>
                  <a:t>5000</a:t>
                </a:r>
                <a:endParaRPr lang="en-US" sz="2400" dirty="0">
                  <a:cs typeface="Arial" charset="0"/>
                </a:endParaRPr>
              </a:p>
            </p:txBody>
          </p:sp>
        </p:grpSp>
        <p:grpSp>
          <p:nvGrpSpPr>
            <p:cNvPr id="50" name="Group 15"/>
            <p:cNvGrpSpPr>
              <a:grpSpLocks/>
            </p:cNvGrpSpPr>
            <p:nvPr/>
          </p:nvGrpSpPr>
          <p:grpSpPr bwMode="auto">
            <a:xfrm>
              <a:off x="214" y="2756"/>
              <a:ext cx="654" cy="288"/>
              <a:chOff x="212" y="1834"/>
              <a:chExt cx="654" cy="288"/>
            </a:xfrm>
          </p:grpSpPr>
          <p:sp>
            <p:nvSpPr>
              <p:cNvPr id="70" name="Line 16"/>
              <p:cNvSpPr>
                <a:spLocks noChangeShapeType="1"/>
              </p:cNvSpPr>
              <p:nvPr/>
            </p:nvSpPr>
            <p:spPr bwMode="auto">
              <a:xfrm flipH="1">
                <a:off x="800" y="1992"/>
                <a:ext cx="66" cy="0"/>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71" name="Text Box 17"/>
              <p:cNvSpPr txBox="1">
                <a:spLocks noChangeArrowheads="1"/>
              </p:cNvSpPr>
              <p:nvPr/>
            </p:nvSpPr>
            <p:spPr bwMode="auto">
              <a:xfrm>
                <a:off x="212" y="1834"/>
                <a:ext cx="60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400" dirty="0" smtClean="0">
                    <a:cs typeface="Arial" charset="0"/>
                  </a:rPr>
                  <a:t>2000</a:t>
                </a:r>
                <a:endParaRPr lang="en-US" sz="2400" dirty="0">
                  <a:cs typeface="Arial" charset="0"/>
                </a:endParaRPr>
              </a:p>
            </p:txBody>
          </p:sp>
        </p:grpSp>
        <p:grpSp>
          <p:nvGrpSpPr>
            <p:cNvPr id="51" name="Group 18"/>
            <p:cNvGrpSpPr>
              <a:grpSpLocks/>
            </p:cNvGrpSpPr>
            <p:nvPr/>
          </p:nvGrpSpPr>
          <p:grpSpPr bwMode="auto">
            <a:xfrm>
              <a:off x="214" y="3216"/>
              <a:ext cx="654" cy="288"/>
              <a:chOff x="212" y="1834"/>
              <a:chExt cx="654" cy="288"/>
            </a:xfrm>
          </p:grpSpPr>
          <p:sp>
            <p:nvSpPr>
              <p:cNvPr id="68" name="Line 19"/>
              <p:cNvSpPr>
                <a:spLocks noChangeShapeType="1"/>
              </p:cNvSpPr>
              <p:nvPr/>
            </p:nvSpPr>
            <p:spPr bwMode="auto">
              <a:xfrm flipH="1">
                <a:off x="800" y="1992"/>
                <a:ext cx="66" cy="0"/>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69" name="Text Box 20"/>
              <p:cNvSpPr txBox="1">
                <a:spLocks noChangeArrowheads="1"/>
              </p:cNvSpPr>
              <p:nvPr/>
            </p:nvSpPr>
            <p:spPr bwMode="auto">
              <a:xfrm>
                <a:off x="212" y="1834"/>
                <a:ext cx="60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400" dirty="0" smtClean="0">
                    <a:cs typeface="Arial" charset="0"/>
                  </a:rPr>
                  <a:t>1000</a:t>
                </a:r>
                <a:endParaRPr lang="en-US" sz="2400" dirty="0">
                  <a:cs typeface="Arial" charset="0"/>
                </a:endParaRPr>
              </a:p>
            </p:txBody>
          </p:sp>
        </p:grpSp>
        <p:grpSp>
          <p:nvGrpSpPr>
            <p:cNvPr id="52" name="Group 21"/>
            <p:cNvGrpSpPr>
              <a:grpSpLocks/>
            </p:cNvGrpSpPr>
            <p:nvPr/>
          </p:nvGrpSpPr>
          <p:grpSpPr bwMode="auto">
            <a:xfrm>
              <a:off x="212" y="2292"/>
              <a:ext cx="654" cy="288"/>
              <a:chOff x="212" y="1834"/>
              <a:chExt cx="654" cy="288"/>
            </a:xfrm>
          </p:grpSpPr>
          <p:sp>
            <p:nvSpPr>
              <p:cNvPr id="66" name="Line 22"/>
              <p:cNvSpPr>
                <a:spLocks noChangeShapeType="1"/>
              </p:cNvSpPr>
              <p:nvPr/>
            </p:nvSpPr>
            <p:spPr bwMode="auto">
              <a:xfrm flipH="1">
                <a:off x="800" y="1992"/>
                <a:ext cx="66" cy="0"/>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67" name="Text Box 23"/>
              <p:cNvSpPr txBox="1">
                <a:spLocks noChangeArrowheads="1"/>
              </p:cNvSpPr>
              <p:nvPr/>
            </p:nvSpPr>
            <p:spPr bwMode="auto">
              <a:xfrm>
                <a:off x="212" y="1834"/>
                <a:ext cx="60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400" dirty="0" smtClean="0">
                    <a:cs typeface="Arial" charset="0"/>
                  </a:rPr>
                  <a:t>3000</a:t>
                </a:r>
                <a:endParaRPr lang="en-US" sz="2400" dirty="0">
                  <a:cs typeface="Arial" charset="0"/>
                </a:endParaRPr>
              </a:p>
            </p:txBody>
          </p:sp>
        </p:grpSp>
        <p:grpSp>
          <p:nvGrpSpPr>
            <p:cNvPr id="53" name="Group 24"/>
            <p:cNvGrpSpPr>
              <a:grpSpLocks/>
            </p:cNvGrpSpPr>
            <p:nvPr/>
          </p:nvGrpSpPr>
          <p:grpSpPr bwMode="auto">
            <a:xfrm>
              <a:off x="3188" y="3828"/>
              <a:ext cx="464" cy="374"/>
              <a:chOff x="1142" y="3830"/>
              <a:chExt cx="464" cy="374"/>
            </a:xfrm>
          </p:grpSpPr>
          <p:sp>
            <p:nvSpPr>
              <p:cNvPr id="64" name="Line 25"/>
              <p:cNvSpPr>
                <a:spLocks noChangeShapeType="1"/>
              </p:cNvSpPr>
              <p:nvPr/>
            </p:nvSpPr>
            <p:spPr bwMode="auto">
              <a:xfrm flipV="1">
                <a:off x="1370" y="3830"/>
                <a:ext cx="0" cy="64"/>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65" name="Text Box 26"/>
              <p:cNvSpPr txBox="1">
                <a:spLocks noChangeArrowheads="1"/>
              </p:cNvSpPr>
              <p:nvPr/>
            </p:nvSpPr>
            <p:spPr bwMode="auto">
              <a:xfrm>
                <a:off x="1142" y="3916"/>
                <a:ext cx="46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400" dirty="0">
                    <a:cs typeface="Arial" charset="0"/>
                  </a:rPr>
                  <a:t>500</a:t>
                </a:r>
              </a:p>
            </p:txBody>
          </p:sp>
        </p:grpSp>
        <p:grpSp>
          <p:nvGrpSpPr>
            <p:cNvPr id="54" name="Group 27"/>
            <p:cNvGrpSpPr>
              <a:grpSpLocks/>
            </p:cNvGrpSpPr>
            <p:nvPr/>
          </p:nvGrpSpPr>
          <p:grpSpPr bwMode="auto">
            <a:xfrm>
              <a:off x="1659" y="3828"/>
              <a:ext cx="464" cy="374"/>
              <a:chOff x="1142" y="3830"/>
              <a:chExt cx="464" cy="374"/>
            </a:xfrm>
          </p:grpSpPr>
          <p:sp>
            <p:nvSpPr>
              <p:cNvPr id="62" name="Line 28"/>
              <p:cNvSpPr>
                <a:spLocks noChangeShapeType="1"/>
              </p:cNvSpPr>
              <p:nvPr/>
            </p:nvSpPr>
            <p:spPr bwMode="auto">
              <a:xfrm flipV="1">
                <a:off x="1370" y="3830"/>
                <a:ext cx="0" cy="64"/>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63" name="Text Box 29"/>
              <p:cNvSpPr txBox="1">
                <a:spLocks noChangeArrowheads="1"/>
              </p:cNvSpPr>
              <p:nvPr/>
            </p:nvSpPr>
            <p:spPr bwMode="auto">
              <a:xfrm>
                <a:off x="1142" y="3916"/>
                <a:ext cx="46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400" dirty="0">
                    <a:cs typeface="Arial" charset="0"/>
                  </a:rPr>
                  <a:t>200</a:t>
                </a:r>
              </a:p>
            </p:txBody>
          </p:sp>
        </p:grpSp>
        <p:grpSp>
          <p:nvGrpSpPr>
            <p:cNvPr id="55" name="Group 30"/>
            <p:cNvGrpSpPr>
              <a:grpSpLocks/>
            </p:cNvGrpSpPr>
            <p:nvPr/>
          </p:nvGrpSpPr>
          <p:grpSpPr bwMode="auto">
            <a:xfrm>
              <a:off x="2164" y="3829"/>
              <a:ext cx="464" cy="374"/>
              <a:chOff x="1142" y="3830"/>
              <a:chExt cx="464" cy="374"/>
            </a:xfrm>
          </p:grpSpPr>
          <p:sp>
            <p:nvSpPr>
              <p:cNvPr id="60" name="Line 31"/>
              <p:cNvSpPr>
                <a:spLocks noChangeShapeType="1"/>
              </p:cNvSpPr>
              <p:nvPr/>
            </p:nvSpPr>
            <p:spPr bwMode="auto">
              <a:xfrm flipV="1">
                <a:off x="1370" y="3830"/>
                <a:ext cx="0" cy="64"/>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61" name="Text Box 32"/>
              <p:cNvSpPr txBox="1">
                <a:spLocks noChangeArrowheads="1"/>
              </p:cNvSpPr>
              <p:nvPr/>
            </p:nvSpPr>
            <p:spPr bwMode="auto">
              <a:xfrm>
                <a:off x="1142" y="3916"/>
                <a:ext cx="46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400" dirty="0">
                    <a:cs typeface="Arial" charset="0"/>
                  </a:rPr>
                  <a:t>300</a:t>
                </a:r>
              </a:p>
            </p:txBody>
          </p:sp>
        </p:grpSp>
        <p:grpSp>
          <p:nvGrpSpPr>
            <p:cNvPr id="56" name="Group 33"/>
            <p:cNvGrpSpPr>
              <a:grpSpLocks/>
            </p:cNvGrpSpPr>
            <p:nvPr/>
          </p:nvGrpSpPr>
          <p:grpSpPr bwMode="auto">
            <a:xfrm>
              <a:off x="2673" y="3829"/>
              <a:ext cx="464" cy="374"/>
              <a:chOff x="1142" y="3830"/>
              <a:chExt cx="464" cy="374"/>
            </a:xfrm>
          </p:grpSpPr>
          <p:sp>
            <p:nvSpPr>
              <p:cNvPr id="58" name="Line 34"/>
              <p:cNvSpPr>
                <a:spLocks noChangeShapeType="1"/>
              </p:cNvSpPr>
              <p:nvPr/>
            </p:nvSpPr>
            <p:spPr bwMode="auto">
              <a:xfrm flipV="1">
                <a:off x="1370" y="3830"/>
                <a:ext cx="0" cy="64"/>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9" name="Text Box 35"/>
              <p:cNvSpPr txBox="1">
                <a:spLocks noChangeArrowheads="1"/>
              </p:cNvSpPr>
              <p:nvPr/>
            </p:nvSpPr>
            <p:spPr bwMode="auto">
              <a:xfrm>
                <a:off x="1142" y="3916"/>
                <a:ext cx="46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400" dirty="0">
                    <a:cs typeface="Arial" charset="0"/>
                  </a:rPr>
                  <a:t>400</a:t>
                </a:r>
              </a:p>
            </p:txBody>
          </p:sp>
        </p:grpSp>
        <p:sp>
          <p:nvSpPr>
            <p:cNvPr id="57" name="Text Box 36"/>
            <p:cNvSpPr txBox="1">
              <a:spLocks noChangeArrowheads="1"/>
            </p:cNvSpPr>
            <p:nvPr/>
          </p:nvSpPr>
          <p:spPr bwMode="auto">
            <a:xfrm>
              <a:off x="621" y="3798"/>
              <a:ext cx="26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400" dirty="0">
                  <a:cs typeface="Arial" charset="0"/>
                </a:rPr>
                <a:t>0</a:t>
              </a:r>
            </a:p>
          </p:txBody>
        </p:sp>
      </p:grpSp>
      <p:grpSp>
        <p:nvGrpSpPr>
          <p:cNvPr id="80" name="Group 37"/>
          <p:cNvGrpSpPr>
            <a:grpSpLocks/>
          </p:cNvGrpSpPr>
          <p:nvPr/>
        </p:nvGrpSpPr>
        <p:grpSpPr bwMode="auto">
          <a:xfrm>
            <a:off x="2056872" y="1276343"/>
            <a:ext cx="7578725" cy="4970463"/>
            <a:chOff x="37" y="468"/>
            <a:chExt cx="4774" cy="3131"/>
          </a:xfrm>
        </p:grpSpPr>
        <p:sp>
          <p:nvSpPr>
            <p:cNvPr id="81" name="Text Box 38"/>
            <p:cNvSpPr txBox="1">
              <a:spLocks noChangeArrowheads="1"/>
            </p:cNvSpPr>
            <p:nvPr/>
          </p:nvSpPr>
          <p:spPr bwMode="auto">
            <a:xfrm>
              <a:off x="3604" y="3311"/>
              <a:ext cx="1207"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400" b="1" dirty="0">
                  <a:cs typeface="Arial" charset="0"/>
                </a:rPr>
                <a:t>Computers</a:t>
              </a:r>
            </a:p>
          </p:txBody>
        </p:sp>
        <p:sp>
          <p:nvSpPr>
            <p:cNvPr id="82" name="Text Box 39"/>
            <p:cNvSpPr txBox="1">
              <a:spLocks noChangeArrowheads="1"/>
            </p:cNvSpPr>
            <p:nvPr/>
          </p:nvSpPr>
          <p:spPr bwMode="auto">
            <a:xfrm>
              <a:off x="37" y="468"/>
              <a:ext cx="968" cy="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400" b="1" dirty="0">
                  <a:cs typeface="Arial" charset="0"/>
                </a:rPr>
                <a:t>Wheat (</a:t>
              </a:r>
              <a:r>
                <a:rPr lang="en-US" sz="2400" b="1" dirty="0" smtClean="0">
                  <a:cs typeface="Arial" charset="0"/>
                </a:rPr>
                <a:t>tons</a:t>
              </a:r>
              <a:r>
                <a:rPr lang="en-US" sz="2400" b="1" dirty="0">
                  <a:cs typeface="Arial" charset="0"/>
                </a:rPr>
                <a:t>)</a:t>
              </a:r>
            </a:p>
          </p:txBody>
        </p:sp>
      </p:grpSp>
      <p:sp>
        <p:nvSpPr>
          <p:cNvPr id="83" name="Text Box 41"/>
          <p:cNvSpPr txBox="1">
            <a:spLocks noChangeArrowheads="1"/>
          </p:cNvSpPr>
          <p:nvPr/>
        </p:nvSpPr>
        <p:spPr bwMode="auto">
          <a:xfrm>
            <a:off x="5527147" y="2043106"/>
            <a:ext cx="5835120"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600" dirty="0">
                <a:latin typeface="+mn-lt"/>
                <a:cs typeface="Arial" charset="0"/>
              </a:rPr>
              <a:t>Producing 3400 </a:t>
            </a:r>
            <a:r>
              <a:rPr lang="en-US" sz="2600" dirty="0" smtClean="0">
                <a:latin typeface="+mn-lt"/>
                <a:cs typeface="Arial" charset="0"/>
              </a:rPr>
              <a:t>tons </a:t>
            </a:r>
            <a:r>
              <a:rPr lang="en-US" sz="2600" dirty="0">
                <a:latin typeface="+mn-lt"/>
                <a:cs typeface="Arial" charset="0"/>
              </a:rPr>
              <a:t>of wheat requires </a:t>
            </a:r>
            <a:r>
              <a:rPr lang="en-US" sz="2600" dirty="0" smtClean="0">
                <a:latin typeface="+mn-lt"/>
                <a:cs typeface="Arial" charset="0"/>
              </a:rPr>
              <a:t>34 000 </a:t>
            </a:r>
            <a:r>
              <a:rPr lang="en-US" sz="2600" dirty="0">
                <a:latin typeface="+mn-lt"/>
                <a:cs typeface="Arial" charset="0"/>
              </a:rPr>
              <a:t>labour hours. </a:t>
            </a:r>
          </a:p>
        </p:txBody>
      </p:sp>
      <p:sp>
        <p:nvSpPr>
          <p:cNvPr id="84" name="Line 42"/>
          <p:cNvSpPr>
            <a:spLocks noChangeShapeType="1"/>
          </p:cNvSpPr>
          <p:nvPr/>
        </p:nvSpPr>
        <p:spPr bwMode="auto">
          <a:xfrm>
            <a:off x="3353859" y="2362193"/>
            <a:ext cx="4056063" cy="3649663"/>
          </a:xfrm>
          <a:prstGeom prst="line">
            <a:avLst/>
          </a:prstGeom>
          <a:noFill/>
          <a:ln w="50800">
            <a:solidFill>
              <a:srgbClr val="333399"/>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85" name="Oval 43"/>
          <p:cNvSpPr>
            <a:spLocks noChangeArrowheads="1"/>
          </p:cNvSpPr>
          <p:nvPr/>
        </p:nvSpPr>
        <p:spPr bwMode="auto">
          <a:xfrm>
            <a:off x="7336897" y="5945181"/>
            <a:ext cx="141287" cy="138112"/>
          </a:xfrm>
          <a:prstGeom prst="ellipse">
            <a:avLst/>
          </a:prstGeom>
          <a:solidFill>
            <a:srgbClr val="333399"/>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AU" dirty="0">
              <a:cs typeface="Arial" charset="0"/>
            </a:endParaRPr>
          </a:p>
        </p:txBody>
      </p:sp>
      <p:sp>
        <p:nvSpPr>
          <p:cNvPr id="86" name="Oval 44"/>
          <p:cNvSpPr>
            <a:spLocks noChangeArrowheads="1"/>
          </p:cNvSpPr>
          <p:nvPr/>
        </p:nvSpPr>
        <p:spPr bwMode="auto">
          <a:xfrm>
            <a:off x="3290359" y="2298693"/>
            <a:ext cx="141288" cy="138113"/>
          </a:xfrm>
          <a:prstGeom prst="ellipse">
            <a:avLst/>
          </a:prstGeom>
          <a:solidFill>
            <a:srgbClr val="333399"/>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AU" dirty="0">
              <a:cs typeface="Arial" charset="0"/>
            </a:endParaRPr>
          </a:p>
        </p:txBody>
      </p:sp>
      <p:grpSp>
        <p:nvGrpSpPr>
          <p:cNvPr id="87" name="Group 46"/>
          <p:cNvGrpSpPr>
            <a:grpSpLocks/>
          </p:cNvGrpSpPr>
          <p:nvPr/>
        </p:nvGrpSpPr>
        <p:grpSpPr bwMode="auto">
          <a:xfrm>
            <a:off x="3369734" y="3436931"/>
            <a:ext cx="1323975" cy="2574925"/>
            <a:chOff x="864" y="1829"/>
            <a:chExt cx="834" cy="1622"/>
          </a:xfrm>
        </p:grpSpPr>
        <p:grpSp>
          <p:nvGrpSpPr>
            <p:cNvPr id="88" name="Group 47"/>
            <p:cNvGrpSpPr>
              <a:grpSpLocks/>
            </p:cNvGrpSpPr>
            <p:nvPr/>
          </p:nvGrpSpPr>
          <p:grpSpPr bwMode="auto">
            <a:xfrm>
              <a:off x="864" y="1870"/>
              <a:ext cx="788" cy="1581"/>
              <a:chOff x="357" y="2450"/>
              <a:chExt cx="795" cy="646"/>
            </a:xfrm>
          </p:grpSpPr>
          <p:sp>
            <p:nvSpPr>
              <p:cNvPr id="90" name="Line 48"/>
              <p:cNvSpPr>
                <a:spLocks noChangeShapeType="1"/>
              </p:cNvSpPr>
              <p:nvPr/>
            </p:nvSpPr>
            <p:spPr bwMode="auto">
              <a:xfrm>
                <a:off x="357" y="2450"/>
                <a:ext cx="795" cy="0"/>
              </a:xfrm>
              <a:prstGeom prst="line">
                <a:avLst/>
              </a:prstGeom>
              <a:noFill/>
              <a:ln w="9525">
                <a:solidFill>
                  <a:srgbClr val="969696"/>
                </a:solidFill>
                <a:prstDash val="lg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91" name="Line 49"/>
              <p:cNvSpPr>
                <a:spLocks noChangeShapeType="1"/>
              </p:cNvSpPr>
              <p:nvPr/>
            </p:nvSpPr>
            <p:spPr bwMode="auto">
              <a:xfrm>
                <a:off x="1152" y="2451"/>
                <a:ext cx="0" cy="645"/>
              </a:xfrm>
              <a:prstGeom prst="line">
                <a:avLst/>
              </a:prstGeom>
              <a:noFill/>
              <a:ln w="9525">
                <a:solidFill>
                  <a:srgbClr val="969696"/>
                </a:solidFill>
                <a:prstDash val="lgDash"/>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89" name="Oval 50"/>
            <p:cNvSpPr>
              <a:spLocks noChangeArrowheads="1"/>
            </p:cNvSpPr>
            <p:nvPr/>
          </p:nvSpPr>
          <p:spPr bwMode="auto">
            <a:xfrm>
              <a:off x="1609" y="1829"/>
              <a:ext cx="89" cy="87"/>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AU" dirty="0">
                <a:cs typeface="Arial" charset="0"/>
              </a:endParaRPr>
            </a:p>
          </p:txBody>
        </p:sp>
      </p:grpSp>
      <p:sp>
        <p:nvSpPr>
          <p:cNvPr id="92" name="Text Box 51"/>
          <p:cNvSpPr txBox="1">
            <a:spLocks noChangeArrowheads="1"/>
          </p:cNvSpPr>
          <p:nvPr/>
        </p:nvSpPr>
        <p:spPr bwMode="auto">
          <a:xfrm>
            <a:off x="6678084" y="3063868"/>
            <a:ext cx="4565649"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600" dirty="0">
                <a:latin typeface="+mn-lt"/>
                <a:cs typeface="Arial" charset="0"/>
              </a:rPr>
              <a:t>The remaining </a:t>
            </a:r>
            <a:r>
              <a:rPr lang="en-US" sz="2600" dirty="0" smtClean="0">
                <a:latin typeface="+mn-lt"/>
                <a:cs typeface="Arial" charset="0"/>
              </a:rPr>
              <a:t>16 000 </a:t>
            </a:r>
            <a:r>
              <a:rPr lang="en-US" sz="2600" dirty="0">
                <a:latin typeface="+mn-lt"/>
                <a:cs typeface="Arial" charset="0"/>
              </a:rPr>
              <a:t>labour hours are used to produce 160 computers. </a:t>
            </a:r>
          </a:p>
        </p:txBody>
      </p:sp>
      <p:sp>
        <p:nvSpPr>
          <p:cNvPr id="93" name="Slide Number Placeholder 92"/>
          <p:cNvSpPr>
            <a:spLocks noGrp="1"/>
          </p:cNvSpPr>
          <p:nvPr>
            <p:ph type="sldNum" sz="quarter" idx="12"/>
          </p:nvPr>
        </p:nvSpPr>
        <p:spPr>
          <a:xfrm>
            <a:off x="9256782" y="6483351"/>
            <a:ext cx="1828800" cy="365125"/>
          </a:xfrm>
        </p:spPr>
        <p:txBody>
          <a:bodyPr/>
          <a:lstStyle/>
          <a:p>
            <a:r>
              <a:rPr lang="en-US" dirty="0" smtClean="0"/>
              <a:t>3-</a:t>
            </a:r>
            <a:fld id="{0FF54DE5-C571-48E8-A5BC-B369434E2F44}" type="slidenum">
              <a:rPr lang="en-US" smtClean="0"/>
              <a:pPr/>
              <a:t>17</a:t>
            </a:fld>
            <a:endParaRPr lang="en-US" dirty="0"/>
          </a:p>
        </p:txBody>
      </p:sp>
      <p:sp>
        <p:nvSpPr>
          <p:cNvPr id="94" name="Rectangle 93"/>
          <p:cNvSpPr/>
          <p:nvPr/>
        </p:nvSpPr>
        <p:spPr>
          <a:xfrm>
            <a:off x="1049866" y="87470"/>
            <a:ext cx="6379633" cy="1138773"/>
          </a:xfrm>
          <a:prstGeom prst="rect">
            <a:avLst/>
          </a:prstGeom>
        </p:spPr>
        <p:txBody>
          <a:bodyPr wrap="square">
            <a:spAutoFit/>
          </a:bodyPr>
          <a:lstStyle/>
          <a:p>
            <a:pPr>
              <a:defRPr/>
            </a:pPr>
            <a:r>
              <a:rPr lang="en-US" sz="4000" b="1" dirty="0" smtClean="0">
                <a:solidFill>
                  <a:srgbClr val="521569"/>
                </a:solidFill>
                <a:latin typeface="Book Antiqua" pitchFamily="18" charset="0"/>
                <a:ea typeface="ＭＳ Ｐゴシック" charset="-128"/>
                <a:cs typeface="Arial" charset="0"/>
              </a:rPr>
              <a:t>Active Learning  </a:t>
            </a:r>
            <a:r>
              <a:rPr lang="en-US" sz="3200" b="1" dirty="0" smtClean="0">
                <a:solidFill>
                  <a:srgbClr val="521569"/>
                </a:solidFill>
                <a:ea typeface="ＭＳ Ｐゴシック" charset="-128"/>
                <a:cs typeface="Arial" charset="0"/>
              </a:rPr>
              <a:t/>
            </a:r>
            <a:br>
              <a:rPr lang="en-US" sz="3200" b="1" dirty="0" smtClean="0">
                <a:solidFill>
                  <a:srgbClr val="521569"/>
                </a:solidFill>
                <a:ea typeface="ＭＳ Ｐゴシック" charset="-128"/>
                <a:cs typeface="Arial" charset="0"/>
              </a:rPr>
            </a:br>
            <a:r>
              <a:rPr lang="en-US" sz="2800" b="1" dirty="0" smtClean="0">
                <a:solidFill>
                  <a:srgbClr val="521569"/>
                </a:solidFill>
                <a:latin typeface="Book Antiqua" pitchFamily="18" charset="0"/>
                <a:ea typeface="ＭＳ Ｐゴシック" charset="-128"/>
                <a:cs typeface="Arial" charset="0"/>
              </a:rPr>
              <a:t>Canada’s Production with Trade</a:t>
            </a:r>
            <a:endParaRPr lang="en-CA" sz="2800" b="1" dirty="0">
              <a:solidFill>
                <a:srgbClr val="521569"/>
              </a:solidFill>
              <a:latin typeface="Book Antiqua" pitchFamily="18" charset="0"/>
              <a:ea typeface="ＭＳ Ｐゴシック" charset="-128"/>
            </a:endParaRPr>
          </a:p>
        </p:txBody>
      </p:sp>
    </p:spTree>
    <p:extLst>
      <p:ext uri="{BB962C8B-B14F-4D97-AF65-F5344CB8AC3E}">
        <p14:creationId xmlns:p14="http://schemas.microsoft.com/office/powerpoint/2010/main" val="38583398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3"/>
                                        </p:tgtEl>
                                        <p:attrNameLst>
                                          <p:attrName>style.visibility</p:attrName>
                                        </p:attrNameLst>
                                      </p:cBhvr>
                                      <p:to>
                                        <p:strVal val="visible"/>
                                      </p:to>
                                    </p:set>
                                    <p:animEffect transition="in" filter="wipe(left)">
                                      <p:cBhvr>
                                        <p:cTn id="7" dur="500"/>
                                        <p:tgtEl>
                                          <p:spTgt spid="8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2"/>
                                        </p:tgtEl>
                                        <p:attrNameLst>
                                          <p:attrName>style.visibility</p:attrName>
                                        </p:attrNameLst>
                                      </p:cBhvr>
                                      <p:to>
                                        <p:strVal val="visible"/>
                                      </p:to>
                                    </p:set>
                                    <p:animEffect transition="in" filter="wipe(left)">
                                      <p:cBhvr>
                                        <p:cTn id="12" dur="500"/>
                                        <p:tgtEl>
                                          <p:spTgt spid="92"/>
                                        </p:tgtEl>
                                      </p:cBhvr>
                                    </p:animEffect>
                                  </p:childTnLst>
                                </p:cTn>
                              </p:par>
                            </p:childTnLst>
                          </p:cTn>
                        </p:par>
                        <p:par>
                          <p:cTn id="13" fill="hold">
                            <p:stCondLst>
                              <p:cond delay="500"/>
                            </p:stCondLst>
                            <p:childTnLst>
                              <p:par>
                                <p:cTn id="14" presetID="18" presetClass="entr" presetSubtype="3" fill="hold" nodeType="afterEffect">
                                  <p:stCondLst>
                                    <p:cond delay="0"/>
                                  </p:stCondLst>
                                  <p:childTnLst>
                                    <p:set>
                                      <p:cBhvr>
                                        <p:cTn id="15" dur="1" fill="hold">
                                          <p:stCondLst>
                                            <p:cond delay="0"/>
                                          </p:stCondLst>
                                        </p:cTn>
                                        <p:tgtEl>
                                          <p:spTgt spid="87"/>
                                        </p:tgtEl>
                                        <p:attrNameLst>
                                          <p:attrName>style.visibility</p:attrName>
                                        </p:attrNameLst>
                                      </p:cBhvr>
                                      <p:to>
                                        <p:strVal val="visible"/>
                                      </p:to>
                                    </p:set>
                                    <p:animEffect transition="in" filter="strips(upRight)">
                                      <p:cBhvr>
                                        <p:cTn id="16"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9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93" name="Text Box 3"/>
          <p:cNvSpPr txBox="1">
            <a:spLocks noChangeArrowheads="1"/>
          </p:cNvSpPr>
          <p:nvPr/>
        </p:nvSpPr>
        <p:spPr bwMode="auto">
          <a:xfrm>
            <a:off x="5713415" y="1585385"/>
            <a:ext cx="5394852" cy="929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lnSpc>
                <a:spcPct val="105000"/>
              </a:lnSpc>
              <a:spcBef>
                <a:spcPct val="50000"/>
              </a:spcBef>
            </a:pPr>
            <a:r>
              <a:rPr lang="en-US" sz="2600" dirty="0">
                <a:latin typeface="+mn-lt"/>
                <a:cs typeface="Arial" charset="0"/>
              </a:rPr>
              <a:t>Producing 240 computers requires all of Japan</a:t>
            </a:r>
            <a:r>
              <a:rPr lang="ja-JP" altLang="en-US" sz="2600" dirty="0">
                <a:latin typeface="+mn-lt"/>
                <a:cs typeface="Arial" charset="0"/>
              </a:rPr>
              <a:t>’</a:t>
            </a:r>
            <a:r>
              <a:rPr lang="en-US" sz="2600" dirty="0">
                <a:latin typeface="+mn-lt"/>
                <a:cs typeface="Arial" charset="0"/>
              </a:rPr>
              <a:t>s </a:t>
            </a:r>
            <a:r>
              <a:rPr lang="en-US" sz="2600" dirty="0" smtClean="0">
                <a:latin typeface="+mn-lt"/>
                <a:cs typeface="Arial" charset="0"/>
              </a:rPr>
              <a:t>30 000 </a:t>
            </a:r>
            <a:r>
              <a:rPr lang="en-US" sz="2600" dirty="0">
                <a:latin typeface="+mn-lt"/>
                <a:cs typeface="Arial" charset="0"/>
              </a:rPr>
              <a:t>labour hours.</a:t>
            </a:r>
          </a:p>
        </p:txBody>
      </p:sp>
      <p:grpSp>
        <p:nvGrpSpPr>
          <p:cNvPr id="94" name="Group 5"/>
          <p:cNvGrpSpPr>
            <a:grpSpLocks/>
          </p:cNvGrpSpPr>
          <p:nvPr/>
        </p:nvGrpSpPr>
        <p:grpSpPr bwMode="auto">
          <a:xfrm>
            <a:off x="2044702" y="1552048"/>
            <a:ext cx="7472363" cy="4759325"/>
            <a:chOff x="481" y="955"/>
            <a:chExt cx="4707" cy="2998"/>
          </a:xfrm>
        </p:grpSpPr>
        <p:sp>
          <p:nvSpPr>
            <p:cNvPr id="95" name="Text Box 6"/>
            <p:cNvSpPr txBox="1">
              <a:spLocks noChangeArrowheads="1"/>
            </p:cNvSpPr>
            <p:nvPr/>
          </p:nvSpPr>
          <p:spPr bwMode="auto">
            <a:xfrm>
              <a:off x="3981" y="3420"/>
              <a:ext cx="1207"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400" b="1" dirty="0">
                  <a:cs typeface="Arial" charset="0"/>
                </a:rPr>
                <a:t>Computers</a:t>
              </a:r>
            </a:p>
          </p:txBody>
        </p:sp>
        <p:sp>
          <p:nvSpPr>
            <p:cNvPr id="96" name="Text Box 7"/>
            <p:cNvSpPr txBox="1">
              <a:spLocks noChangeArrowheads="1"/>
            </p:cNvSpPr>
            <p:nvPr/>
          </p:nvSpPr>
          <p:spPr bwMode="auto">
            <a:xfrm>
              <a:off x="481" y="955"/>
              <a:ext cx="932" cy="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400" b="1" dirty="0">
                  <a:cs typeface="Arial" charset="0"/>
                </a:rPr>
                <a:t>Wheat (</a:t>
              </a:r>
              <a:r>
                <a:rPr lang="en-US" sz="2400" b="1" dirty="0" smtClean="0">
                  <a:cs typeface="Arial" charset="0"/>
                </a:rPr>
                <a:t>tons</a:t>
              </a:r>
              <a:r>
                <a:rPr lang="en-US" sz="2400" b="1" dirty="0">
                  <a:cs typeface="Arial" charset="0"/>
                </a:rPr>
                <a:t>)</a:t>
              </a:r>
            </a:p>
          </p:txBody>
        </p:sp>
        <p:grpSp>
          <p:nvGrpSpPr>
            <p:cNvPr id="97" name="Group 8"/>
            <p:cNvGrpSpPr>
              <a:grpSpLocks/>
            </p:cNvGrpSpPr>
            <p:nvPr/>
          </p:nvGrpSpPr>
          <p:grpSpPr bwMode="auto">
            <a:xfrm>
              <a:off x="559" y="1379"/>
              <a:ext cx="3521" cy="2574"/>
              <a:chOff x="559" y="1379"/>
              <a:chExt cx="3521" cy="2574"/>
            </a:xfrm>
          </p:grpSpPr>
          <p:grpSp>
            <p:nvGrpSpPr>
              <p:cNvPr id="98" name="Group 9"/>
              <p:cNvGrpSpPr>
                <a:grpSpLocks/>
              </p:cNvGrpSpPr>
              <p:nvPr/>
            </p:nvGrpSpPr>
            <p:grpSpPr bwMode="auto">
              <a:xfrm>
                <a:off x="1259" y="1379"/>
                <a:ext cx="2780" cy="2170"/>
                <a:chOff x="2416" y="1770"/>
                <a:chExt cx="610" cy="548"/>
              </a:xfrm>
            </p:grpSpPr>
            <p:sp>
              <p:nvSpPr>
                <p:cNvPr id="115" name="Line 10"/>
                <p:cNvSpPr>
                  <a:spLocks noChangeShapeType="1"/>
                </p:cNvSpPr>
                <p:nvPr/>
              </p:nvSpPr>
              <p:spPr bwMode="auto">
                <a:xfrm>
                  <a:off x="2416" y="1770"/>
                  <a:ext cx="0" cy="5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16" name="Line 11"/>
                <p:cNvSpPr>
                  <a:spLocks noChangeShapeType="1"/>
                </p:cNvSpPr>
                <p:nvPr/>
              </p:nvSpPr>
              <p:spPr bwMode="auto">
                <a:xfrm>
                  <a:off x="2416" y="2318"/>
                  <a:ext cx="61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grpSp>
            <p:nvGrpSpPr>
              <p:cNvPr id="99" name="Group 12"/>
              <p:cNvGrpSpPr>
                <a:grpSpLocks/>
              </p:cNvGrpSpPr>
              <p:nvPr/>
            </p:nvGrpSpPr>
            <p:grpSpPr bwMode="auto">
              <a:xfrm>
                <a:off x="559" y="1659"/>
                <a:ext cx="700" cy="288"/>
                <a:chOff x="559" y="1659"/>
                <a:chExt cx="700" cy="288"/>
              </a:xfrm>
            </p:grpSpPr>
            <p:sp>
              <p:nvSpPr>
                <p:cNvPr id="113" name="Line 13"/>
                <p:cNvSpPr>
                  <a:spLocks noChangeShapeType="1"/>
                </p:cNvSpPr>
                <p:nvPr/>
              </p:nvSpPr>
              <p:spPr bwMode="auto">
                <a:xfrm flipH="1">
                  <a:off x="1153" y="1819"/>
                  <a:ext cx="106" cy="0"/>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14" name="Text Box 14"/>
                <p:cNvSpPr txBox="1">
                  <a:spLocks noChangeArrowheads="1"/>
                </p:cNvSpPr>
                <p:nvPr/>
              </p:nvSpPr>
              <p:spPr bwMode="auto">
                <a:xfrm>
                  <a:off x="559" y="1659"/>
                  <a:ext cx="607"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400" dirty="0" smtClean="0">
                      <a:cs typeface="Arial" charset="0"/>
                    </a:rPr>
                    <a:t>2000</a:t>
                  </a:r>
                  <a:endParaRPr lang="en-US" sz="2400" dirty="0">
                    <a:cs typeface="Arial" charset="0"/>
                  </a:endParaRPr>
                </a:p>
              </p:txBody>
            </p:sp>
          </p:grpSp>
          <p:grpSp>
            <p:nvGrpSpPr>
              <p:cNvPr id="100" name="Group 15"/>
              <p:cNvGrpSpPr>
                <a:grpSpLocks/>
              </p:cNvGrpSpPr>
              <p:nvPr/>
            </p:nvGrpSpPr>
            <p:grpSpPr bwMode="auto">
              <a:xfrm>
                <a:off x="559" y="2528"/>
                <a:ext cx="700" cy="288"/>
                <a:chOff x="559" y="2528"/>
                <a:chExt cx="700" cy="288"/>
              </a:xfrm>
            </p:grpSpPr>
            <p:sp>
              <p:nvSpPr>
                <p:cNvPr id="111" name="Line 16"/>
                <p:cNvSpPr>
                  <a:spLocks noChangeShapeType="1"/>
                </p:cNvSpPr>
                <p:nvPr/>
              </p:nvSpPr>
              <p:spPr bwMode="auto">
                <a:xfrm flipH="1">
                  <a:off x="1153" y="2688"/>
                  <a:ext cx="106" cy="0"/>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12" name="Text Box 17"/>
                <p:cNvSpPr txBox="1">
                  <a:spLocks noChangeArrowheads="1"/>
                </p:cNvSpPr>
                <p:nvPr/>
              </p:nvSpPr>
              <p:spPr bwMode="auto">
                <a:xfrm>
                  <a:off x="559" y="2528"/>
                  <a:ext cx="607"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400" dirty="0" smtClean="0">
                      <a:cs typeface="Arial" charset="0"/>
                    </a:rPr>
                    <a:t>1000</a:t>
                  </a:r>
                  <a:endParaRPr lang="en-US" sz="2400" dirty="0">
                    <a:cs typeface="Arial" charset="0"/>
                  </a:endParaRPr>
                </a:p>
              </p:txBody>
            </p:sp>
          </p:grpSp>
          <p:grpSp>
            <p:nvGrpSpPr>
              <p:cNvPr id="101" name="Group 18"/>
              <p:cNvGrpSpPr>
                <a:grpSpLocks/>
              </p:cNvGrpSpPr>
              <p:nvPr/>
            </p:nvGrpSpPr>
            <p:grpSpPr bwMode="auto">
              <a:xfrm>
                <a:off x="2527" y="3549"/>
                <a:ext cx="743" cy="402"/>
                <a:chOff x="2527" y="3549"/>
                <a:chExt cx="743" cy="402"/>
              </a:xfrm>
            </p:grpSpPr>
            <p:sp>
              <p:nvSpPr>
                <p:cNvPr id="109" name="Line 19"/>
                <p:cNvSpPr>
                  <a:spLocks noChangeShapeType="1"/>
                </p:cNvSpPr>
                <p:nvPr/>
              </p:nvSpPr>
              <p:spPr bwMode="auto">
                <a:xfrm flipV="1">
                  <a:off x="2892" y="3549"/>
                  <a:ext cx="0" cy="102"/>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10" name="Text Box 20"/>
                <p:cNvSpPr txBox="1">
                  <a:spLocks noChangeArrowheads="1"/>
                </p:cNvSpPr>
                <p:nvPr/>
              </p:nvSpPr>
              <p:spPr bwMode="auto">
                <a:xfrm>
                  <a:off x="2527" y="3663"/>
                  <a:ext cx="743"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400" dirty="0">
                      <a:cs typeface="Arial" charset="0"/>
                    </a:rPr>
                    <a:t>200</a:t>
                  </a:r>
                </a:p>
              </p:txBody>
            </p:sp>
          </p:grpSp>
          <p:sp>
            <p:nvSpPr>
              <p:cNvPr id="102" name="Text Box 21"/>
              <p:cNvSpPr txBox="1">
                <a:spLocks noChangeArrowheads="1"/>
              </p:cNvSpPr>
              <p:nvPr/>
            </p:nvSpPr>
            <p:spPr bwMode="auto">
              <a:xfrm>
                <a:off x="863" y="3489"/>
                <a:ext cx="427" cy="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400" dirty="0">
                    <a:cs typeface="Arial" charset="0"/>
                  </a:rPr>
                  <a:t>0</a:t>
                </a:r>
              </a:p>
            </p:txBody>
          </p:sp>
          <p:grpSp>
            <p:nvGrpSpPr>
              <p:cNvPr id="103" name="Group 22"/>
              <p:cNvGrpSpPr>
                <a:grpSpLocks/>
              </p:cNvGrpSpPr>
              <p:nvPr/>
            </p:nvGrpSpPr>
            <p:grpSpPr bwMode="auto">
              <a:xfrm>
                <a:off x="1702" y="3546"/>
                <a:ext cx="743" cy="405"/>
                <a:chOff x="1702" y="3546"/>
                <a:chExt cx="743" cy="405"/>
              </a:xfrm>
            </p:grpSpPr>
            <p:sp>
              <p:nvSpPr>
                <p:cNvPr id="107" name="Text Box 23"/>
                <p:cNvSpPr txBox="1">
                  <a:spLocks noChangeArrowheads="1"/>
                </p:cNvSpPr>
                <p:nvPr/>
              </p:nvSpPr>
              <p:spPr bwMode="auto">
                <a:xfrm>
                  <a:off x="1702" y="3663"/>
                  <a:ext cx="743"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400" dirty="0">
                      <a:cs typeface="Arial" charset="0"/>
                    </a:rPr>
                    <a:t>100</a:t>
                  </a:r>
                </a:p>
              </p:txBody>
            </p:sp>
            <p:sp>
              <p:nvSpPr>
                <p:cNvPr id="108" name="Line 24"/>
                <p:cNvSpPr>
                  <a:spLocks noChangeShapeType="1"/>
                </p:cNvSpPr>
                <p:nvPr/>
              </p:nvSpPr>
              <p:spPr bwMode="auto">
                <a:xfrm flipV="1">
                  <a:off x="2067" y="3546"/>
                  <a:ext cx="0" cy="102"/>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grpSp>
            <p:nvGrpSpPr>
              <p:cNvPr id="104" name="Group 25"/>
              <p:cNvGrpSpPr>
                <a:grpSpLocks/>
              </p:cNvGrpSpPr>
              <p:nvPr/>
            </p:nvGrpSpPr>
            <p:grpSpPr bwMode="auto">
              <a:xfrm>
                <a:off x="3336" y="3546"/>
                <a:ext cx="744" cy="407"/>
                <a:chOff x="3336" y="3546"/>
                <a:chExt cx="744" cy="407"/>
              </a:xfrm>
            </p:grpSpPr>
            <p:sp>
              <p:nvSpPr>
                <p:cNvPr id="105" name="Text Box 26"/>
                <p:cNvSpPr txBox="1">
                  <a:spLocks noChangeArrowheads="1"/>
                </p:cNvSpPr>
                <p:nvPr/>
              </p:nvSpPr>
              <p:spPr bwMode="auto">
                <a:xfrm>
                  <a:off x="3336" y="3665"/>
                  <a:ext cx="74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400" dirty="0">
                      <a:cs typeface="Arial" charset="0"/>
                    </a:rPr>
                    <a:t>300</a:t>
                  </a:r>
                </a:p>
              </p:txBody>
            </p:sp>
            <p:sp>
              <p:nvSpPr>
                <p:cNvPr id="106" name="Line 27"/>
                <p:cNvSpPr>
                  <a:spLocks noChangeShapeType="1"/>
                </p:cNvSpPr>
                <p:nvPr/>
              </p:nvSpPr>
              <p:spPr bwMode="auto">
                <a:xfrm flipV="1">
                  <a:off x="3702" y="3546"/>
                  <a:ext cx="0" cy="102"/>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grpSp>
      </p:grpSp>
      <p:grpSp>
        <p:nvGrpSpPr>
          <p:cNvPr id="117" name="Group 28"/>
          <p:cNvGrpSpPr>
            <a:grpSpLocks/>
          </p:cNvGrpSpPr>
          <p:nvPr/>
        </p:nvGrpSpPr>
        <p:grpSpPr bwMode="auto">
          <a:xfrm>
            <a:off x="3198815" y="3850748"/>
            <a:ext cx="3327400" cy="1884362"/>
            <a:chOff x="831" y="2413"/>
            <a:chExt cx="2096" cy="1187"/>
          </a:xfrm>
        </p:grpSpPr>
        <p:sp>
          <p:nvSpPr>
            <p:cNvPr id="118" name="Line 29"/>
            <p:cNvSpPr>
              <a:spLocks noChangeShapeType="1"/>
            </p:cNvSpPr>
            <p:nvPr/>
          </p:nvSpPr>
          <p:spPr bwMode="auto">
            <a:xfrm>
              <a:off x="876" y="2453"/>
              <a:ext cx="2030" cy="1105"/>
            </a:xfrm>
            <a:prstGeom prst="line">
              <a:avLst/>
            </a:prstGeom>
            <a:noFill/>
            <a:ln w="50800">
              <a:solidFill>
                <a:srgbClr val="333399"/>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19" name="Oval 30"/>
            <p:cNvSpPr>
              <a:spLocks noChangeArrowheads="1"/>
            </p:cNvSpPr>
            <p:nvPr/>
          </p:nvSpPr>
          <p:spPr bwMode="auto">
            <a:xfrm>
              <a:off x="831" y="2413"/>
              <a:ext cx="89" cy="87"/>
            </a:xfrm>
            <a:prstGeom prst="ellipse">
              <a:avLst/>
            </a:prstGeom>
            <a:solidFill>
              <a:srgbClr val="333399"/>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AU" dirty="0">
                <a:cs typeface="Arial" charset="0"/>
              </a:endParaRPr>
            </a:p>
          </p:txBody>
        </p:sp>
        <p:sp>
          <p:nvSpPr>
            <p:cNvPr id="120" name="Oval 31"/>
            <p:cNvSpPr>
              <a:spLocks noChangeArrowheads="1"/>
            </p:cNvSpPr>
            <p:nvPr/>
          </p:nvSpPr>
          <p:spPr bwMode="auto">
            <a:xfrm>
              <a:off x="2838" y="3513"/>
              <a:ext cx="89" cy="87"/>
            </a:xfrm>
            <a:prstGeom prst="ellipse">
              <a:avLst/>
            </a:prstGeom>
            <a:solidFill>
              <a:srgbClr val="333399"/>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AU" dirty="0">
                <a:cs typeface="Arial" charset="0"/>
              </a:endParaRPr>
            </a:p>
          </p:txBody>
        </p:sp>
      </p:grpSp>
      <p:sp>
        <p:nvSpPr>
          <p:cNvPr id="121" name="Oval 32"/>
          <p:cNvSpPr>
            <a:spLocks noChangeArrowheads="1"/>
          </p:cNvSpPr>
          <p:nvPr/>
        </p:nvSpPr>
        <p:spPr bwMode="auto">
          <a:xfrm>
            <a:off x="6386515" y="5596998"/>
            <a:ext cx="141287" cy="138112"/>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AU" dirty="0">
              <a:cs typeface="Arial" charset="0"/>
            </a:endParaRPr>
          </a:p>
        </p:txBody>
      </p:sp>
      <p:sp>
        <p:nvSpPr>
          <p:cNvPr id="122" name="Text Box 33"/>
          <p:cNvSpPr txBox="1">
            <a:spLocks noChangeArrowheads="1"/>
          </p:cNvSpPr>
          <p:nvPr/>
        </p:nvSpPr>
        <p:spPr bwMode="auto">
          <a:xfrm>
            <a:off x="5695952" y="2928410"/>
            <a:ext cx="4578350"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lnSpc>
                <a:spcPct val="105000"/>
              </a:lnSpc>
              <a:spcBef>
                <a:spcPct val="50000"/>
              </a:spcBef>
            </a:pPr>
            <a:r>
              <a:rPr lang="en-US" sz="2600" dirty="0">
                <a:latin typeface="+mn-lt"/>
                <a:cs typeface="Arial" charset="0"/>
              </a:rPr>
              <a:t>So, Japan would produce </a:t>
            </a:r>
            <a:br>
              <a:rPr lang="en-US" sz="2600" dirty="0">
                <a:latin typeface="+mn-lt"/>
                <a:cs typeface="Arial" charset="0"/>
              </a:rPr>
            </a:br>
            <a:r>
              <a:rPr lang="en-US" sz="2600" dirty="0">
                <a:latin typeface="+mn-lt"/>
                <a:cs typeface="Arial" charset="0"/>
              </a:rPr>
              <a:t>0 </a:t>
            </a:r>
            <a:r>
              <a:rPr lang="en-US" sz="2600" dirty="0" smtClean="0">
                <a:latin typeface="+mn-lt"/>
                <a:cs typeface="Arial" charset="0"/>
              </a:rPr>
              <a:t>tons </a:t>
            </a:r>
            <a:r>
              <a:rPr lang="en-US" sz="2600" dirty="0">
                <a:latin typeface="+mn-lt"/>
                <a:cs typeface="Arial" charset="0"/>
              </a:rPr>
              <a:t>of wheat.  </a:t>
            </a:r>
          </a:p>
        </p:txBody>
      </p:sp>
      <p:sp>
        <p:nvSpPr>
          <p:cNvPr id="36" name="Slide Number Placeholder 35"/>
          <p:cNvSpPr>
            <a:spLocks noGrp="1"/>
          </p:cNvSpPr>
          <p:nvPr>
            <p:ph type="sldNum" sz="quarter" idx="12"/>
          </p:nvPr>
        </p:nvSpPr>
        <p:spPr/>
        <p:txBody>
          <a:bodyPr/>
          <a:lstStyle/>
          <a:p>
            <a:r>
              <a:rPr lang="en-US" dirty="0" smtClean="0"/>
              <a:t>3-</a:t>
            </a:r>
            <a:fld id="{0FF54DE5-C571-48E8-A5BC-B369434E2F44}" type="slidenum">
              <a:rPr lang="en-US" smtClean="0"/>
              <a:pPr/>
              <a:t>18</a:t>
            </a:fld>
            <a:endParaRPr lang="en-US" dirty="0"/>
          </a:p>
        </p:txBody>
      </p:sp>
      <p:sp>
        <p:nvSpPr>
          <p:cNvPr id="37" name="Rectangle 36"/>
          <p:cNvSpPr/>
          <p:nvPr/>
        </p:nvSpPr>
        <p:spPr>
          <a:xfrm>
            <a:off x="1087966" y="11270"/>
            <a:ext cx="6379633" cy="1138773"/>
          </a:xfrm>
          <a:prstGeom prst="rect">
            <a:avLst/>
          </a:prstGeom>
        </p:spPr>
        <p:txBody>
          <a:bodyPr wrap="square">
            <a:spAutoFit/>
          </a:bodyPr>
          <a:lstStyle/>
          <a:p>
            <a:pPr>
              <a:defRPr/>
            </a:pPr>
            <a:r>
              <a:rPr lang="en-US" sz="4000" b="1" dirty="0" smtClean="0">
                <a:solidFill>
                  <a:srgbClr val="521569"/>
                </a:solidFill>
                <a:latin typeface="Book Antiqua" pitchFamily="18" charset="0"/>
                <a:ea typeface="ＭＳ Ｐゴシック" charset="-128"/>
                <a:cs typeface="Arial" charset="0"/>
              </a:rPr>
              <a:t>Active Learning  </a:t>
            </a:r>
            <a:r>
              <a:rPr lang="en-US" sz="3200" b="1" dirty="0" smtClean="0">
                <a:solidFill>
                  <a:srgbClr val="521569"/>
                </a:solidFill>
                <a:ea typeface="ＭＳ Ｐゴシック" charset="-128"/>
                <a:cs typeface="Arial" charset="0"/>
              </a:rPr>
              <a:t/>
            </a:r>
            <a:br>
              <a:rPr lang="en-US" sz="3200" b="1" dirty="0" smtClean="0">
                <a:solidFill>
                  <a:srgbClr val="521569"/>
                </a:solidFill>
                <a:ea typeface="ＭＳ Ｐゴシック" charset="-128"/>
                <a:cs typeface="Arial" charset="0"/>
              </a:rPr>
            </a:br>
            <a:r>
              <a:rPr lang="en-US" sz="2800" b="1" dirty="0" smtClean="0">
                <a:solidFill>
                  <a:srgbClr val="521569"/>
                </a:solidFill>
                <a:latin typeface="Book Antiqua" pitchFamily="18" charset="0"/>
                <a:ea typeface="ＭＳ Ｐゴシック" charset="-128"/>
                <a:cs typeface="Arial" charset="0"/>
              </a:rPr>
              <a:t>Japan’s Production with Trade</a:t>
            </a:r>
            <a:endParaRPr lang="en-CA" sz="2800" b="1" dirty="0">
              <a:solidFill>
                <a:srgbClr val="521569"/>
              </a:solidFill>
              <a:latin typeface="Book Antiqua" pitchFamily="18" charset="0"/>
              <a:ea typeface="ＭＳ Ｐゴシック" charset="-128"/>
            </a:endParaRPr>
          </a:p>
        </p:txBody>
      </p:sp>
    </p:spTree>
    <p:extLst>
      <p:ext uri="{BB962C8B-B14F-4D97-AF65-F5344CB8AC3E}">
        <p14:creationId xmlns:p14="http://schemas.microsoft.com/office/powerpoint/2010/main" val="39819412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3"/>
                                        </p:tgtEl>
                                        <p:attrNameLst>
                                          <p:attrName>style.visibility</p:attrName>
                                        </p:attrNameLst>
                                      </p:cBhvr>
                                      <p:to>
                                        <p:strVal val="visible"/>
                                      </p:to>
                                    </p:set>
                                    <p:animEffect transition="in" filter="wipe(left)">
                                      <p:cBhvr>
                                        <p:cTn id="7" dur="500"/>
                                        <p:tgtEl>
                                          <p:spTgt spid="9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2"/>
                                        </p:tgtEl>
                                        <p:attrNameLst>
                                          <p:attrName>style.visibility</p:attrName>
                                        </p:attrNameLst>
                                      </p:cBhvr>
                                      <p:to>
                                        <p:strVal val="visible"/>
                                      </p:to>
                                    </p:set>
                                    <p:animEffect transition="in" filter="wipe(left)">
                                      <p:cBhvr>
                                        <p:cTn id="12" dur="500"/>
                                        <p:tgtEl>
                                          <p:spTgt spid="122"/>
                                        </p:tgtEl>
                                      </p:cBhvr>
                                    </p:animEffect>
                                  </p:childTnLst>
                                </p:cTn>
                              </p:par>
                            </p:childTnLst>
                          </p:cTn>
                        </p:par>
                        <p:par>
                          <p:cTn id="13" fill="hold">
                            <p:stCondLst>
                              <p:cond delay="500"/>
                            </p:stCondLst>
                            <p:childTnLst>
                              <p:par>
                                <p:cTn id="14" presetID="23" presetClass="entr" presetSubtype="32" fill="hold" grpId="0" nodeType="afterEffect">
                                  <p:stCondLst>
                                    <p:cond delay="0"/>
                                  </p:stCondLst>
                                  <p:childTnLst>
                                    <p:set>
                                      <p:cBhvr>
                                        <p:cTn id="15" dur="1" fill="hold">
                                          <p:stCondLst>
                                            <p:cond delay="0"/>
                                          </p:stCondLst>
                                        </p:cTn>
                                        <p:tgtEl>
                                          <p:spTgt spid="121"/>
                                        </p:tgtEl>
                                        <p:attrNameLst>
                                          <p:attrName>style.visibility</p:attrName>
                                        </p:attrNameLst>
                                      </p:cBhvr>
                                      <p:to>
                                        <p:strVal val="visible"/>
                                      </p:to>
                                    </p:set>
                                    <p:anim calcmode="lin" valueType="num">
                                      <p:cBhvr>
                                        <p:cTn id="16" dur="500" fill="hold"/>
                                        <p:tgtEl>
                                          <p:spTgt spid="121"/>
                                        </p:tgtEl>
                                        <p:attrNameLst>
                                          <p:attrName>ppt_w</p:attrName>
                                        </p:attrNameLst>
                                      </p:cBhvr>
                                      <p:tavLst>
                                        <p:tav tm="0">
                                          <p:val>
                                            <p:strVal val="4*#ppt_w"/>
                                          </p:val>
                                        </p:tav>
                                        <p:tav tm="100000">
                                          <p:val>
                                            <p:strVal val="#ppt_w"/>
                                          </p:val>
                                        </p:tav>
                                      </p:tavLst>
                                    </p:anim>
                                    <p:anim calcmode="lin" valueType="num">
                                      <p:cBhvr>
                                        <p:cTn id="17" dur="500" fill="hold"/>
                                        <p:tgtEl>
                                          <p:spTgt spid="121"/>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 grpId="0"/>
      <p:bldP spid="121" grpId="0" animBg="1"/>
      <p:bldP spid="12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4" name="TextBox 3"/>
          <p:cNvSpPr txBox="1"/>
          <p:nvPr/>
        </p:nvSpPr>
        <p:spPr>
          <a:xfrm>
            <a:off x="1574800" y="2489200"/>
            <a:ext cx="184666" cy="369332"/>
          </a:xfrm>
          <a:prstGeom prst="rect">
            <a:avLst/>
          </a:prstGeom>
          <a:noFill/>
        </p:spPr>
        <p:txBody>
          <a:bodyPr wrap="none" rtlCol="0">
            <a:spAutoFit/>
          </a:bodyPr>
          <a:lstStyle/>
          <a:p>
            <a:endParaRPr lang="en-US" dirty="0"/>
          </a:p>
        </p:txBody>
      </p:sp>
      <p:sp>
        <p:nvSpPr>
          <p:cNvPr id="8" name="Rectangle 5"/>
          <p:cNvSpPr>
            <a:spLocks noChangeArrowheads="1"/>
          </p:cNvSpPr>
          <p:nvPr/>
        </p:nvSpPr>
        <p:spPr bwMode="auto">
          <a:xfrm>
            <a:off x="982133" y="3544359"/>
            <a:ext cx="10196856" cy="223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lnSpc>
                <a:spcPct val="105000"/>
              </a:lnSpc>
              <a:spcBef>
                <a:spcPct val="45000"/>
              </a:spcBef>
              <a:buClr>
                <a:srgbClr val="0070C0"/>
              </a:buClr>
              <a:buSzPct val="120000"/>
              <a:buFont typeface="Wingdings" charset="0"/>
              <a:buChar char="§"/>
            </a:pPr>
            <a:r>
              <a:rPr lang="en-US" sz="2800" dirty="0"/>
              <a:t>How much of each good is consumed in Canada?</a:t>
            </a:r>
            <a:r>
              <a:rPr lang="en-US" sz="2800" dirty="0" smtClean="0"/>
              <a:t> Plot </a:t>
            </a:r>
            <a:r>
              <a:rPr lang="en-US" sz="2800" dirty="0"/>
              <a:t>this combination on </a:t>
            </a:r>
            <a:r>
              <a:rPr lang="en-US" sz="2800" dirty="0" smtClean="0"/>
              <a:t>Canada’s </a:t>
            </a:r>
            <a:r>
              <a:rPr lang="en-US" sz="2800" dirty="0"/>
              <a:t>PPF. </a:t>
            </a:r>
          </a:p>
          <a:p>
            <a:pPr marL="342900" indent="-342900">
              <a:lnSpc>
                <a:spcPct val="105000"/>
              </a:lnSpc>
              <a:spcBef>
                <a:spcPct val="45000"/>
              </a:spcBef>
              <a:buClr>
                <a:srgbClr val="0070C0"/>
              </a:buClr>
              <a:buSzPct val="120000"/>
              <a:buFont typeface="Wingdings" charset="0"/>
              <a:buChar char="§"/>
            </a:pPr>
            <a:r>
              <a:rPr lang="en-US" sz="2800" dirty="0"/>
              <a:t>How much of each good is consumed in Japan?</a:t>
            </a:r>
            <a:r>
              <a:rPr lang="en-US" sz="2800" dirty="0" smtClean="0"/>
              <a:t> Plot </a:t>
            </a:r>
            <a:r>
              <a:rPr lang="en-US" sz="2800" dirty="0"/>
              <a:t>this combination on Japan</a:t>
            </a:r>
            <a:r>
              <a:rPr lang="ja-JP" altLang="en-US" sz="2800" dirty="0"/>
              <a:t>’</a:t>
            </a:r>
            <a:r>
              <a:rPr lang="en-US" sz="2800" dirty="0"/>
              <a:t>s PPF. </a:t>
            </a:r>
          </a:p>
        </p:txBody>
      </p:sp>
      <p:sp>
        <p:nvSpPr>
          <p:cNvPr id="9" name="Text Box 7"/>
          <p:cNvSpPr txBox="1">
            <a:spLocks noChangeArrowheads="1"/>
          </p:cNvSpPr>
          <p:nvPr/>
        </p:nvSpPr>
        <p:spPr bwMode="auto">
          <a:xfrm>
            <a:off x="1083733" y="1417638"/>
            <a:ext cx="10007599" cy="2027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lnSpc>
                <a:spcPct val="105000"/>
              </a:lnSpc>
              <a:spcBef>
                <a:spcPct val="50000"/>
              </a:spcBef>
            </a:pPr>
            <a:r>
              <a:rPr lang="en-US" sz="2800" dirty="0">
                <a:latin typeface="+mn-lt"/>
                <a:cs typeface="Arial" charset="0"/>
              </a:rPr>
              <a:t>Suppose Canada exports 700 </a:t>
            </a:r>
            <a:r>
              <a:rPr lang="en-US" sz="2800" dirty="0" smtClean="0">
                <a:latin typeface="+mn-lt"/>
                <a:cs typeface="Arial" charset="0"/>
              </a:rPr>
              <a:t>tons </a:t>
            </a:r>
            <a:r>
              <a:rPr lang="en-US" sz="2800" dirty="0">
                <a:latin typeface="+mn-lt"/>
                <a:cs typeface="Arial" charset="0"/>
              </a:rPr>
              <a:t>of wheat to </a:t>
            </a:r>
            <a:r>
              <a:rPr lang="en-US" sz="2800" dirty="0" smtClean="0">
                <a:latin typeface="+mn-lt"/>
                <a:cs typeface="Arial" charset="0"/>
              </a:rPr>
              <a:t>Japan </a:t>
            </a:r>
            <a:r>
              <a:rPr lang="en-US" sz="2800" dirty="0">
                <a:latin typeface="+mn-lt"/>
                <a:cs typeface="Arial" charset="0"/>
              </a:rPr>
              <a:t>and imports 110 computers from Japan.</a:t>
            </a:r>
          </a:p>
          <a:p>
            <a:pPr eaLnBrk="1" hangingPunct="1">
              <a:lnSpc>
                <a:spcPct val="105000"/>
              </a:lnSpc>
              <a:spcBef>
                <a:spcPct val="30000"/>
              </a:spcBef>
            </a:pPr>
            <a:r>
              <a:rPr lang="en-US" sz="2800" dirty="0">
                <a:latin typeface="+mn-lt"/>
                <a:cs typeface="Arial" charset="0"/>
              </a:rPr>
              <a:t>(So, Japan imports 700 </a:t>
            </a:r>
            <a:r>
              <a:rPr lang="en-US" sz="2800" dirty="0" smtClean="0">
                <a:latin typeface="+mn-lt"/>
                <a:cs typeface="Arial" charset="0"/>
              </a:rPr>
              <a:t>tons </a:t>
            </a:r>
            <a:r>
              <a:rPr lang="en-US" sz="2800" dirty="0">
                <a:latin typeface="+mn-lt"/>
                <a:cs typeface="Arial" charset="0"/>
              </a:rPr>
              <a:t>wheat and exports 110 computers.)</a:t>
            </a:r>
          </a:p>
        </p:txBody>
      </p:sp>
      <p:sp>
        <p:nvSpPr>
          <p:cNvPr id="10" name="Slide Number Placeholder 9"/>
          <p:cNvSpPr>
            <a:spLocks noGrp="1"/>
          </p:cNvSpPr>
          <p:nvPr>
            <p:ph type="sldNum" sz="quarter" idx="12"/>
          </p:nvPr>
        </p:nvSpPr>
        <p:spPr/>
        <p:txBody>
          <a:bodyPr/>
          <a:lstStyle/>
          <a:p>
            <a:r>
              <a:rPr lang="en-US" dirty="0" smtClean="0"/>
              <a:t>3-</a:t>
            </a:r>
            <a:fld id="{0FF54DE5-C571-48E8-A5BC-B369434E2F44}" type="slidenum">
              <a:rPr lang="en-US" smtClean="0"/>
              <a:pPr/>
              <a:t>19</a:t>
            </a:fld>
            <a:endParaRPr lang="en-US" dirty="0"/>
          </a:p>
        </p:txBody>
      </p:sp>
      <p:sp>
        <p:nvSpPr>
          <p:cNvPr id="11" name="Rectangle 10"/>
          <p:cNvSpPr/>
          <p:nvPr/>
        </p:nvSpPr>
        <p:spPr>
          <a:xfrm>
            <a:off x="1049866" y="49370"/>
            <a:ext cx="6379633" cy="1138773"/>
          </a:xfrm>
          <a:prstGeom prst="rect">
            <a:avLst/>
          </a:prstGeom>
        </p:spPr>
        <p:txBody>
          <a:bodyPr wrap="square">
            <a:spAutoFit/>
          </a:bodyPr>
          <a:lstStyle/>
          <a:p>
            <a:pPr>
              <a:defRPr/>
            </a:pPr>
            <a:r>
              <a:rPr lang="en-US" sz="4000" b="1" dirty="0" smtClean="0">
                <a:solidFill>
                  <a:srgbClr val="521569"/>
                </a:solidFill>
                <a:latin typeface="Book Antiqua" pitchFamily="18" charset="0"/>
                <a:ea typeface="ＭＳ Ｐゴシック" charset="-128"/>
                <a:cs typeface="Arial" charset="0"/>
              </a:rPr>
              <a:t>Active Learning  </a:t>
            </a:r>
            <a:r>
              <a:rPr lang="en-US" sz="3200" b="1" dirty="0" smtClean="0">
                <a:solidFill>
                  <a:srgbClr val="521569"/>
                </a:solidFill>
                <a:ea typeface="ＭＳ Ｐゴシック" charset="-128"/>
                <a:cs typeface="Arial" charset="0"/>
              </a:rPr>
              <a:t/>
            </a:r>
            <a:br>
              <a:rPr lang="en-US" sz="3200" b="1" dirty="0" smtClean="0">
                <a:solidFill>
                  <a:srgbClr val="521569"/>
                </a:solidFill>
                <a:ea typeface="ＭＳ Ｐゴシック" charset="-128"/>
                <a:cs typeface="Arial" charset="0"/>
              </a:rPr>
            </a:br>
            <a:r>
              <a:rPr lang="en-US" sz="2800" b="1" dirty="0" smtClean="0">
                <a:solidFill>
                  <a:srgbClr val="521569"/>
                </a:solidFill>
                <a:latin typeface="Book Antiqua" pitchFamily="18" charset="0"/>
                <a:ea typeface="ＭＳ Ｐゴシック" charset="-128"/>
                <a:cs typeface="Arial" charset="0"/>
              </a:rPr>
              <a:t>Consumption under Trade</a:t>
            </a:r>
            <a:endParaRPr lang="en-CA" sz="2800" b="1" dirty="0">
              <a:solidFill>
                <a:srgbClr val="521569"/>
              </a:solidFill>
              <a:latin typeface="Book Antiqua" pitchFamily="18" charset="0"/>
              <a:ea typeface="ＭＳ Ｐゴシック" charset="-128"/>
            </a:endParaRPr>
          </a:p>
        </p:txBody>
      </p:sp>
    </p:spTree>
    <p:extLst>
      <p:ext uri="{BB962C8B-B14F-4D97-AF65-F5344CB8AC3E}">
        <p14:creationId xmlns:p14="http://schemas.microsoft.com/office/powerpoint/2010/main" val="23810752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4" name="TextBox 3"/>
          <p:cNvSpPr txBox="1"/>
          <p:nvPr/>
        </p:nvSpPr>
        <p:spPr>
          <a:xfrm>
            <a:off x="1574800" y="2489200"/>
            <a:ext cx="184666" cy="369332"/>
          </a:xfrm>
          <a:prstGeom prst="rect">
            <a:avLst/>
          </a:prstGeom>
          <a:noFill/>
        </p:spPr>
        <p:txBody>
          <a:bodyPr wrap="none" rtlCol="0">
            <a:spAutoFit/>
          </a:bodyPr>
          <a:lstStyle/>
          <a:p>
            <a:endParaRPr lang="en-US" dirty="0"/>
          </a:p>
        </p:txBody>
      </p:sp>
      <p:grpSp>
        <p:nvGrpSpPr>
          <p:cNvPr id="10" name="Group 2"/>
          <p:cNvGrpSpPr>
            <a:grpSpLocks/>
          </p:cNvGrpSpPr>
          <p:nvPr/>
        </p:nvGrpSpPr>
        <p:grpSpPr bwMode="auto">
          <a:xfrm>
            <a:off x="1033463" y="1864784"/>
            <a:ext cx="5514975" cy="4529138"/>
            <a:chOff x="212" y="1350"/>
            <a:chExt cx="3474" cy="2853"/>
          </a:xfrm>
        </p:grpSpPr>
        <p:grpSp>
          <p:nvGrpSpPr>
            <p:cNvPr id="11" name="Group 3"/>
            <p:cNvGrpSpPr>
              <a:grpSpLocks/>
            </p:cNvGrpSpPr>
            <p:nvPr/>
          </p:nvGrpSpPr>
          <p:grpSpPr bwMode="auto">
            <a:xfrm>
              <a:off x="868" y="1350"/>
              <a:ext cx="2818" cy="2480"/>
              <a:chOff x="2416" y="1770"/>
              <a:chExt cx="610" cy="548"/>
            </a:xfrm>
          </p:grpSpPr>
          <p:sp>
            <p:nvSpPr>
              <p:cNvPr id="43" name="Line 4"/>
              <p:cNvSpPr>
                <a:spLocks noChangeShapeType="1"/>
              </p:cNvSpPr>
              <p:nvPr/>
            </p:nvSpPr>
            <p:spPr bwMode="auto">
              <a:xfrm>
                <a:off x="2416" y="1770"/>
                <a:ext cx="0" cy="5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4" name="Line 5"/>
              <p:cNvSpPr>
                <a:spLocks noChangeShapeType="1"/>
              </p:cNvSpPr>
              <p:nvPr/>
            </p:nvSpPr>
            <p:spPr bwMode="auto">
              <a:xfrm>
                <a:off x="2416" y="2318"/>
                <a:ext cx="61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grpSp>
          <p:nvGrpSpPr>
            <p:cNvPr id="12" name="Group 6"/>
            <p:cNvGrpSpPr>
              <a:grpSpLocks/>
            </p:cNvGrpSpPr>
            <p:nvPr/>
          </p:nvGrpSpPr>
          <p:grpSpPr bwMode="auto">
            <a:xfrm>
              <a:off x="214" y="1834"/>
              <a:ext cx="654" cy="288"/>
              <a:chOff x="212" y="1834"/>
              <a:chExt cx="654" cy="288"/>
            </a:xfrm>
          </p:grpSpPr>
          <p:sp>
            <p:nvSpPr>
              <p:cNvPr id="41" name="Line 7"/>
              <p:cNvSpPr>
                <a:spLocks noChangeShapeType="1"/>
              </p:cNvSpPr>
              <p:nvPr/>
            </p:nvSpPr>
            <p:spPr bwMode="auto">
              <a:xfrm flipH="1">
                <a:off x="800" y="1992"/>
                <a:ext cx="66" cy="0"/>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2" name="Text Box 8"/>
              <p:cNvSpPr txBox="1">
                <a:spLocks noChangeArrowheads="1"/>
              </p:cNvSpPr>
              <p:nvPr/>
            </p:nvSpPr>
            <p:spPr bwMode="auto">
              <a:xfrm>
                <a:off x="212" y="1834"/>
                <a:ext cx="60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400" dirty="0" smtClean="0">
                    <a:cs typeface="Arial" charset="0"/>
                  </a:rPr>
                  <a:t>4000</a:t>
                </a:r>
                <a:endParaRPr lang="en-US" sz="2400" dirty="0">
                  <a:cs typeface="Arial" charset="0"/>
                </a:endParaRPr>
              </a:p>
            </p:txBody>
          </p:sp>
        </p:grpSp>
        <p:grpSp>
          <p:nvGrpSpPr>
            <p:cNvPr id="13" name="Group 9"/>
            <p:cNvGrpSpPr>
              <a:grpSpLocks/>
            </p:cNvGrpSpPr>
            <p:nvPr/>
          </p:nvGrpSpPr>
          <p:grpSpPr bwMode="auto">
            <a:xfrm>
              <a:off x="1144" y="3828"/>
              <a:ext cx="464" cy="374"/>
              <a:chOff x="1142" y="3830"/>
              <a:chExt cx="464" cy="374"/>
            </a:xfrm>
          </p:grpSpPr>
          <p:sp>
            <p:nvSpPr>
              <p:cNvPr id="39" name="Line 10"/>
              <p:cNvSpPr>
                <a:spLocks noChangeShapeType="1"/>
              </p:cNvSpPr>
              <p:nvPr/>
            </p:nvSpPr>
            <p:spPr bwMode="auto">
              <a:xfrm flipV="1">
                <a:off x="1370" y="3830"/>
                <a:ext cx="0" cy="64"/>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0" name="Text Box 11"/>
              <p:cNvSpPr txBox="1">
                <a:spLocks noChangeArrowheads="1"/>
              </p:cNvSpPr>
              <p:nvPr/>
            </p:nvSpPr>
            <p:spPr bwMode="auto">
              <a:xfrm>
                <a:off x="1142" y="3916"/>
                <a:ext cx="46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400" dirty="0">
                    <a:cs typeface="Arial" charset="0"/>
                  </a:rPr>
                  <a:t>100</a:t>
                </a:r>
              </a:p>
            </p:txBody>
          </p:sp>
        </p:grpSp>
        <p:grpSp>
          <p:nvGrpSpPr>
            <p:cNvPr id="14" name="Group 12"/>
            <p:cNvGrpSpPr>
              <a:grpSpLocks/>
            </p:cNvGrpSpPr>
            <p:nvPr/>
          </p:nvGrpSpPr>
          <p:grpSpPr bwMode="auto">
            <a:xfrm>
              <a:off x="212" y="1374"/>
              <a:ext cx="654" cy="288"/>
              <a:chOff x="212" y="1834"/>
              <a:chExt cx="654" cy="288"/>
            </a:xfrm>
          </p:grpSpPr>
          <p:sp>
            <p:nvSpPr>
              <p:cNvPr id="37" name="Line 13"/>
              <p:cNvSpPr>
                <a:spLocks noChangeShapeType="1"/>
              </p:cNvSpPr>
              <p:nvPr/>
            </p:nvSpPr>
            <p:spPr bwMode="auto">
              <a:xfrm flipH="1">
                <a:off x="800" y="1992"/>
                <a:ext cx="66" cy="0"/>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8" name="Text Box 14"/>
              <p:cNvSpPr txBox="1">
                <a:spLocks noChangeArrowheads="1"/>
              </p:cNvSpPr>
              <p:nvPr/>
            </p:nvSpPr>
            <p:spPr bwMode="auto">
              <a:xfrm>
                <a:off x="212" y="1834"/>
                <a:ext cx="60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400" dirty="0" smtClean="0">
                    <a:cs typeface="Arial" charset="0"/>
                  </a:rPr>
                  <a:t>5000</a:t>
                </a:r>
                <a:endParaRPr lang="en-US" sz="2400" dirty="0">
                  <a:cs typeface="Arial" charset="0"/>
                </a:endParaRPr>
              </a:p>
            </p:txBody>
          </p:sp>
        </p:grpSp>
        <p:grpSp>
          <p:nvGrpSpPr>
            <p:cNvPr id="15" name="Group 15"/>
            <p:cNvGrpSpPr>
              <a:grpSpLocks/>
            </p:cNvGrpSpPr>
            <p:nvPr/>
          </p:nvGrpSpPr>
          <p:grpSpPr bwMode="auto">
            <a:xfrm>
              <a:off x="214" y="2756"/>
              <a:ext cx="654" cy="288"/>
              <a:chOff x="212" y="1834"/>
              <a:chExt cx="654" cy="288"/>
            </a:xfrm>
          </p:grpSpPr>
          <p:sp>
            <p:nvSpPr>
              <p:cNvPr id="35" name="Line 16"/>
              <p:cNvSpPr>
                <a:spLocks noChangeShapeType="1"/>
              </p:cNvSpPr>
              <p:nvPr/>
            </p:nvSpPr>
            <p:spPr bwMode="auto">
              <a:xfrm flipH="1">
                <a:off x="800" y="1992"/>
                <a:ext cx="66" cy="0"/>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6" name="Text Box 17"/>
              <p:cNvSpPr txBox="1">
                <a:spLocks noChangeArrowheads="1"/>
              </p:cNvSpPr>
              <p:nvPr/>
            </p:nvSpPr>
            <p:spPr bwMode="auto">
              <a:xfrm>
                <a:off x="212" y="1834"/>
                <a:ext cx="60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400" dirty="0" smtClean="0">
                    <a:cs typeface="Arial" charset="0"/>
                  </a:rPr>
                  <a:t>2000</a:t>
                </a:r>
                <a:endParaRPr lang="en-US" sz="2400" dirty="0">
                  <a:cs typeface="Arial" charset="0"/>
                </a:endParaRPr>
              </a:p>
            </p:txBody>
          </p:sp>
        </p:grpSp>
        <p:grpSp>
          <p:nvGrpSpPr>
            <p:cNvPr id="16" name="Group 18"/>
            <p:cNvGrpSpPr>
              <a:grpSpLocks/>
            </p:cNvGrpSpPr>
            <p:nvPr/>
          </p:nvGrpSpPr>
          <p:grpSpPr bwMode="auto">
            <a:xfrm>
              <a:off x="214" y="3216"/>
              <a:ext cx="654" cy="288"/>
              <a:chOff x="212" y="1834"/>
              <a:chExt cx="654" cy="288"/>
            </a:xfrm>
          </p:grpSpPr>
          <p:sp>
            <p:nvSpPr>
              <p:cNvPr id="33" name="Line 19"/>
              <p:cNvSpPr>
                <a:spLocks noChangeShapeType="1"/>
              </p:cNvSpPr>
              <p:nvPr/>
            </p:nvSpPr>
            <p:spPr bwMode="auto">
              <a:xfrm flipH="1">
                <a:off x="800" y="1992"/>
                <a:ext cx="66" cy="0"/>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4" name="Text Box 20"/>
              <p:cNvSpPr txBox="1">
                <a:spLocks noChangeArrowheads="1"/>
              </p:cNvSpPr>
              <p:nvPr/>
            </p:nvSpPr>
            <p:spPr bwMode="auto">
              <a:xfrm>
                <a:off x="212" y="1834"/>
                <a:ext cx="60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400" dirty="0" smtClean="0">
                    <a:cs typeface="Arial" charset="0"/>
                  </a:rPr>
                  <a:t>1000</a:t>
                </a:r>
                <a:endParaRPr lang="en-US" sz="2400" dirty="0">
                  <a:cs typeface="Arial" charset="0"/>
                </a:endParaRPr>
              </a:p>
            </p:txBody>
          </p:sp>
        </p:grpSp>
        <p:grpSp>
          <p:nvGrpSpPr>
            <p:cNvPr id="17" name="Group 21"/>
            <p:cNvGrpSpPr>
              <a:grpSpLocks/>
            </p:cNvGrpSpPr>
            <p:nvPr/>
          </p:nvGrpSpPr>
          <p:grpSpPr bwMode="auto">
            <a:xfrm>
              <a:off x="212" y="2292"/>
              <a:ext cx="654" cy="288"/>
              <a:chOff x="212" y="1834"/>
              <a:chExt cx="654" cy="288"/>
            </a:xfrm>
          </p:grpSpPr>
          <p:sp>
            <p:nvSpPr>
              <p:cNvPr id="31" name="Line 22"/>
              <p:cNvSpPr>
                <a:spLocks noChangeShapeType="1"/>
              </p:cNvSpPr>
              <p:nvPr/>
            </p:nvSpPr>
            <p:spPr bwMode="auto">
              <a:xfrm flipH="1">
                <a:off x="800" y="1992"/>
                <a:ext cx="66" cy="0"/>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2" name="Text Box 23"/>
              <p:cNvSpPr txBox="1">
                <a:spLocks noChangeArrowheads="1"/>
              </p:cNvSpPr>
              <p:nvPr/>
            </p:nvSpPr>
            <p:spPr bwMode="auto">
              <a:xfrm>
                <a:off x="212" y="1834"/>
                <a:ext cx="60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400" dirty="0" smtClean="0">
                    <a:cs typeface="Arial" charset="0"/>
                  </a:rPr>
                  <a:t>3000</a:t>
                </a:r>
                <a:endParaRPr lang="en-US" sz="2400" dirty="0">
                  <a:cs typeface="Arial" charset="0"/>
                </a:endParaRPr>
              </a:p>
            </p:txBody>
          </p:sp>
        </p:grpSp>
        <p:grpSp>
          <p:nvGrpSpPr>
            <p:cNvPr id="18" name="Group 24"/>
            <p:cNvGrpSpPr>
              <a:grpSpLocks/>
            </p:cNvGrpSpPr>
            <p:nvPr/>
          </p:nvGrpSpPr>
          <p:grpSpPr bwMode="auto">
            <a:xfrm>
              <a:off x="3188" y="3828"/>
              <a:ext cx="464" cy="374"/>
              <a:chOff x="1142" y="3830"/>
              <a:chExt cx="464" cy="374"/>
            </a:xfrm>
          </p:grpSpPr>
          <p:sp>
            <p:nvSpPr>
              <p:cNvPr id="29" name="Line 25"/>
              <p:cNvSpPr>
                <a:spLocks noChangeShapeType="1"/>
              </p:cNvSpPr>
              <p:nvPr/>
            </p:nvSpPr>
            <p:spPr bwMode="auto">
              <a:xfrm flipV="1">
                <a:off x="1370" y="3830"/>
                <a:ext cx="0" cy="64"/>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 name="Text Box 26"/>
              <p:cNvSpPr txBox="1">
                <a:spLocks noChangeArrowheads="1"/>
              </p:cNvSpPr>
              <p:nvPr/>
            </p:nvSpPr>
            <p:spPr bwMode="auto">
              <a:xfrm>
                <a:off x="1142" y="3916"/>
                <a:ext cx="46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400" dirty="0">
                    <a:cs typeface="Arial" charset="0"/>
                  </a:rPr>
                  <a:t>500</a:t>
                </a:r>
              </a:p>
            </p:txBody>
          </p:sp>
        </p:grpSp>
        <p:grpSp>
          <p:nvGrpSpPr>
            <p:cNvPr id="19" name="Group 27"/>
            <p:cNvGrpSpPr>
              <a:grpSpLocks/>
            </p:cNvGrpSpPr>
            <p:nvPr/>
          </p:nvGrpSpPr>
          <p:grpSpPr bwMode="auto">
            <a:xfrm>
              <a:off x="1659" y="3828"/>
              <a:ext cx="464" cy="374"/>
              <a:chOff x="1142" y="3830"/>
              <a:chExt cx="464" cy="374"/>
            </a:xfrm>
          </p:grpSpPr>
          <p:sp>
            <p:nvSpPr>
              <p:cNvPr id="27" name="Line 28"/>
              <p:cNvSpPr>
                <a:spLocks noChangeShapeType="1"/>
              </p:cNvSpPr>
              <p:nvPr/>
            </p:nvSpPr>
            <p:spPr bwMode="auto">
              <a:xfrm flipV="1">
                <a:off x="1370" y="3830"/>
                <a:ext cx="0" cy="64"/>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8" name="Text Box 29"/>
              <p:cNvSpPr txBox="1">
                <a:spLocks noChangeArrowheads="1"/>
              </p:cNvSpPr>
              <p:nvPr/>
            </p:nvSpPr>
            <p:spPr bwMode="auto">
              <a:xfrm>
                <a:off x="1142" y="3916"/>
                <a:ext cx="46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400" dirty="0">
                    <a:cs typeface="Arial" charset="0"/>
                  </a:rPr>
                  <a:t>200</a:t>
                </a:r>
              </a:p>
            </p:txBody>
          </p:sp>
        </p:grpSp>
        <p:grpSp>
          <p:nvGrpSpPr>
            <p:cNvPr id="20" name="Group 30"/>
            <p:cNvGrpSpPr>
              <a:grpSpLocks/>
            </p:cNvGrpSpPr>
            <p:nvPr/>
          </p:nvGrpSpPr>
          <p:grpSpPr bwMode="auto">
            <a:xfrm>
              <a:off x="2155" y="3829"/>
              <a:ext cx="464" cy="374"/>
              <a:chOff x="1133" y="3830"/>
              <a:chExt cx="464" cy="374"/>
            </a:xfrm>
          </p:grpSpPr>
          <p:sp>
            <p:nvSpPr>
              <p:cNvPr id="25" name="Line 31"/>
              <p:cNvSpPr>
                <a:spLocks noChangeShapeType="1"/>
              </p:cNvSpPr>
              <p:nvPr/>
            </p:nvSpPr>
            <p:spPr bwMode="auto">
              <a:xfrm flipV="1">
                <a:off x="1370" y="3830"/>
                <a:ext cx="0" cy="64"/>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6" name="Text Box 32"/>
              <p:cNvSpPr txBox="1">
                <a:spLocks noChangeArrowheads="1"/>
              </p:cNvSpPr>
              <p:nvPr/>
            </p:nvSpPr>
            <p:spPr bwMode="auto">
              <a:xfrm>
                <a:off x="1133" y="3916"/>
                <a:ext cx="46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400" dirty="0">
                    <a:cs typeface="Arial" charset="0"/>
                  </a:rPr>
                  <a:t>300</a:t>
                </a:r>
              </a:p>
            </p:txBody>
          </p:sp>
        </p:grpSp>
        <p:grpSp>
          <p:nvGrpSpPr>
            <p:cNvPr id="21" name="Group 33"/>
            <p:cNvGrpSpPr>
              <a:grpSpLocks/>
            </p:cNvGrpSpPr>
            <p:nvPr/>
          </p:nvGrpSpPr>
          <p:grpSpPr bwMode="auto">
            <a:xfrm>
              <a:off x="2673" y="3829"/>
              <a:ext cx="464" cy="374"/>
              <a:chOff x="1142" y="3830"/>
              <a:chExt cx="464" cy="374"/>
            </a:xfrm>
          </p:grpSpPr>
          <p:sp>
            <p:nvSpPr>
              <p:cNvPr id="23" name="Line 34"/>
              <p:cNvSpPr>
                <a:spLocks noChangeShapeType="1"/>
              </p:cNvSpPr>
              <p:nvPr/>
            </p:nvSpPr>
            <p:spPr bwMode="auto">
              <a:xfrm flipV="1">
                <a:off x="1370" y="3830"/>
                <a:ext cx="0" cy="64"/>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4" name="Text Box 35"/>
              <p:cNvSpPr txBox="1">
                <a:spLocks noChangeArrowheads="1"/>
              </p:cNvSpPr>
              <p:nvPr/>
            </p:nvSpPr>
            <p:spPr bwMode="auto">
              <a:xfrm>
                <a:off x="1142" y="3916"/>
                <a:ext cx="46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400" dirty="0">
                    <a:cs typeface="Arial" charset="0"/>
                  </a:rPr>
                  <a:t>400</a:t>
                </a:r>
              </a:p>
            </p:txBody>
          </p:sp>
        </p:grpSp>
        <p:sp>
          <p:nvSpPr>
            <p:cNvPr id="22" name="Text Box 36"/>
            <p:cNvSpPr txBox="1">
              <a:spLocks noChangeArrowheads="1"/>
            </p:cNvSpPr>
            <p:nvPr/>
          </p:nvSpPr>
          <p:spPr bwMode="auto">
            <a:xfrm>
              <a:off x="621" y="3798"/>
              <a:ext cx="26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400" dirty="0">
                  <a:cs typeface="Arial" charset="0"/>
                </a:rPr>
                <a:t>0</a:t>
              </a:r>
            </a:p>
          </p:txBody>
        </p:sp>
      </p:grpSp>
      <p:grpSp>
        <p:nvGrpSpPr>
          <p:cNvPr id="45" name="Group 37"/>
          <p:cNvGrpSpPr>
            <a:grpSpLocks/>
          </p:cNvGrpSpPr>
          <p:nvPr/>
        </p:nvGrpSpPr>
        <p:grpSpPr bwMode="auto">
          <a:xfrm>
            <a:off x="762000" y="1229784"/>
            <a:ext cx="7556500" cy="4970463"/>
            <a:chOff x="51" y="468"/>
            <a:chExt cx="4760" cy="3131"/>
          </a:xfrm>
        </p:grpSpPr>
        <p:sp>
          <p:nvSpPr>
            <p:cNvPr id="46" name="Text Box 38"/>
            <p:cNvSpPr txBox="1">
              <a:spLocks noChangeArrowheads="1"/>
            </p:cNvSpPr>
            <p:nvPr/>
          </p:nvSpPr>
          <p:spPr bwMode="auto">
            <a:xfrm>
              <a:off x="3604" y="3311"/>
              <a:ext cx="1207"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400" b="1" dirty="0">
                  <a:cs typeface="Arial" charset="0"/>
                </a:rPr>
                <a:t>Computers</a:t>
              </a:r>
            </a:p>
          </p:txBody>
        </p:sp>
        <p:sp>
          <p:nvSpPr>
            <p:cNvPr id="47" name="Text Box 39"/>
            <p:cNvSpPr txBox="1">
              <a:spLocks noChangeArrowheads="1"/>
            </p:cNvSpPr>
            <p:nvPr/>
          </p:nvSpPr>
          <p:spPr bwMode="auto">
            <a:xfrm>
              <a:off x="51" y="468"/>
              <a:ext cx="954" cy="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400" b="1" dirty="0">
                  <a:cs typeface="Arial" charset="0"/>
                </a:rPr>
                <a:t>Wheat (</a:t>
              </a:r>
              <a:r>
                <a:rPr lang="en-US" sz="2400" b="1" dirty="0" smtClean="0">
                  <a:cs typeface="Arial" charset="0"/>
                </a:rPr>
                <a:t>tons</a:t>
              </a:r>
              <a:r>
                <a:rPr lang="en-US" sz="2400" b="1" dirty="0">
                  <a:cs typeface="Arial" charset="0"/>
                </a:rPr>
                <a:t>)</a:t>
              </a:r>
            </a:p>
          </p:txBody>
        </p:sp>
      </p:grpSp>
      <p:sp>
        <p:nvSpPr>
          <p:cNvPr id="48" name="Line 41"/>
          <p:cNvSpPr>
            <a:spLocks noChangeShapeType="1"/>
          </p:cNvSpPr>
          <p:nvPr/>
        </p:nvSpPr>
        <p:spPr bwMode="auto">
          <a:xfrm>
            <a:off x="2066925" y="2150534"/>
            <a:ext cx="4056063" cy="3649663"/>
          </a:xfrm>
          <a:prstGeom prst="line">
            <a:avLst/>
          </a:prstGeom>
          <a:noFill/>
          <a:ln w="50800">
            <a:solidFill>
              <a:srgbClr val="333399"/>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9" name="Oval 42"/>
          <p:cNvSpPr>
            <a:spLocks noChangeArrowheads="1"/>
          </p:cNvSpPr>
          <p:nvPr/>
        </p:nvSpPr>
        <p:spPr bwMode="auto">
          <a:xfrm>
            <a:off x="6049963" y="5733522"/>
            <a:ext cx="141287" cy="138112"/>
          </a:xfrm>
          <a:prstGeom prst="ellipse">
            <a:avLst/>
          </a:prstGeom>
          <a:solidFill>
            <a:srgbClr val="333399"/>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AU" dirty="0">
              <a:cs typeface="Arial" charset="0"/>
            </a:endParaRPr>
          </a:p>
        </p:txBody>
      </p:sp>
      <p:sp>
        <p:nvSpPr>
          <p:cNvPr id="50" name="Oval 43"/>
          <p:cNvSpPr>
            <a:spLocks noChangeArrowheads="1"/>
          </p:cNvSpPr>
          <p:nvPr/>
        </p:nvSpPr>
        <p:spPr bwMode="auto">
          <a:xfrm>
            <a:off x="2003425" y="2087034"/>
            <a:ext cx="141288" cy="138113"/>
          </a:xfrm>
          <a:prstGeom prst="ellipse">
            <a:avLst/>
          </a:prstGeom>
          <a:solidFill>
            <a:srgbClr val="333399"/>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AU" dirty="0">
              <a:cs typeface="Arial" charset="0"/>
            </a:endParaRPr>
          </a:p>
        </p:txBody>
      </p:sp>
      <p:grpSp>
        <p:nvGrpSpPr>
          <p:cNvPr id="51" name="Group 45"/>
          <p:cNvGrpSpPr>
            <a:grpSpLocks/>
          </p:cNvGrpSpPr>
          <p:nvPr/>
        </p:nvGrpSpPr>
        <p:grpSpPr bwMode="auto">
          <a:xfrm>
            <a:off x="2167825" y="3912105"/>
            <a:ext cx="2032740" cy="1910686"/>
            <a:chOff x="1056" y="2179"/>
            <a:chExt cx="1279" cy="1232"/>
          </a:xfrm>
        </p:grpSpPr>
        <p:grpSp>
          <p:nvGrpSpPr>
            <p:cNvPr id="52" name="Group 46"/>
            <p:cNvGrpSpPr>
              <a:grpSpLocks/>
            </p:cNvGrpSpPr>
            <p:nvPr/>
          </p:nvGrpSpPr>
          <p:grpSpPr bwMode="auto">
            <a:xfrm>
              <a:off x="1056" y="2179"/>
              <a:ext cx="1255" cy="1232"/>
              <a:chOff x="468" y="2450"/>
              <a:chExt cx="708" cy="628"/>
            </a:xfrm>
          </p:grpSpPr>
          <p:sp>
            <p:nvSpPr>
              <p:cNvPr id="54" name="Line 47"/>
              <p:cNvSpPr>
                <a:spLocks noChangeShapeType="1"/>
              </p:cNvSpPr>
              <p:nvPr/>
            </p:nvSpPr>
            <p:spPr bwMode="auto">
              <a:xfrm flipV="1">
                <a:off x="468" y="2450"/>
                <a:ext cx="684" cy="4"/>
              </a:xfrm>
              <a:prstGeom prst="line">
                <a:avLst/>
              </a:prstGeom>
              <a:noFill/>
              <a:ln w="9525">
                <a:solidFill>
                  <a:srgbClr val="969696"/>
                </a:solidFill>
                <a:prstDash val="lg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5" name="Line 48"/>
              <p:cNvSpPr>
                <a:spLocks noChangeShapeType="1"/>
              </p:cNvSpPr>
              <p:nvPr/>
            </p:nvSpPr>
            <p:spPr bwMode="auto">
              <a:xfrm flipH="1">
                <a:off x="1170" y="2503"/>
                <a:ext cx="6" cy="575"/>
              </a:xfrm>
              <a:prstGeom prst="line">
                <a:avLst/>
              </a:prstGeom>
              <a:noFill/>
              <a:ln w="9525">
                <a:solidFill>
                  <a:srgbClr val="969696"/>
                </a:solidFill>
                <a:prstDash val="lgDash"/>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53" name="Oval 49"/>
            <p:cNvSpPr>
              <a:spLocks noChangeArrowheads="1"/>
            </p:cNvSpPr>
            <p:nvPr/>
          </p:nvSpPr>
          <p:spPr bwMode="auto">
            <a:xfrm>
              <a:off x="2246" y="2179"/>
              <a:ext cx="89" cy="87"/>
            </a:xfrm>
            <a:prstGeom prst="ellipse">
              <a:avLst/>
            </a:prstGeom>
            <a:solidFill>
              <a:srgbClr val="3366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AU" dirty="0">
                <a:cs typeface="Arial" charset="0"/>
              </a:endParaRPr>
            </a:p>
          </p:txBody>
        </p:sp>
      </p:grpSp>
      <p:sp>
        <p:nvSpPr>
          <p:cNvPr id="56" name="Rectangle 65"/>
          <p:cNvSpPr>
            <a:spLocks noChangeArrowheads="1"/>
          </p:cNvSpPr>
          <p:nvPr/>
        </p:nvSpPr>
        <p:spPr bwMode="auto">
          <a:xfrm>
            <a:off x="4929188" y="1315509"/>
            <a:ext cx="1660525" cy="4556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0"/>
              <a:buNone/>
            </a:pPr>
            <a:endParaRPr lang="en-AU" sz="2400" dirty="0">
              <a:cs typeface="Arial" charset="0"/>
            </a:endParaRPr>
          </a:p>
        </p:txBody>
      </p:sp>
      <p:sp>
        <p:nvSpPr>
          <p:cNvPr id="57" name="Line 66"/>
          <p:cNvSpPr>
            <a:spLocks noChangeShapeType="1"/>
          </p:cNvSpPr>
          <p:nvPr/>
        </p:nvSpPr>
        <p:spPr bwMode="auto">
          <a:xfrm>
            <a:off x="4929188" y="1315509"/>
            <a:ext cx="1660525"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58" name="Line 69"/>
          <p:cNvSpPr>
            <a:spLocks noChangeShapeType="1"/>
          </p:cNvSpPr>
          <p:nvPr/>
        </p:nvSpPr>
        <p:spPr bwMode="auto">
          <a:xfrm>
            <a:off x="4929188" y="3980922"/>
            <a:ext cx="1660525"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59" name="Line 70"/>
          <p:cNvSpPr>
            <a:spLocks noChangeShapeType="1"/>
          </p:cNvSpPr>
          <p:nvPr/>
        </p:nvSpPr>
        <p:spPr bwMode="auto">
          <a:xfrm>
            <a:off x="4929188" y="1315509"/>
            <a:ext cx="0" cy="455613"/>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60" name="Line 74"/>
          <p:cNvSpPr>
            <a:spLocks noChangeShapeType="1"/>
          </p:cNvSpPr>
          <p:nvPr/>
        </p:nvSpPr>
        <p:spPr bwMode="auto">
          <a:xfrm>
            <a:off x="6589713" y="1315509"/>
            <a:ext cx="1624012"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61" name="Line 75"/>
          <p:cNvSpPr>
            <a:spLocks noChangeShapeType="1"/>
          </p:cNvSpPr>
          <p:nvPr/>
        </p:nvSpPr>
        <p:spPr bwMode="auto">
          <a:xfrm>
            <a:off x="4929188" y="1771122"/>
            <a:ext cx="0" cy="455612"/>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62" name="Line 78"/>
          <p:cNvSpPr>
            <a:spLocks noChangeShapeType="1"/>
          </p:cNvSpPr>
          <p:nvPr/>
        </p:nvSpPr>
        <p:spPr bwMode="auto">
          <a:xfrm>
            <a:off x="4929188" y="2226734"/>
            <a:ext cx="0" cy="455613"/>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63" name="Line 80"/>
          <p:cNvSpPr>
            <a:spLocks noChangeShapeType="1"/>
          </p:cNvSpPr>
          <p:nvPr/>
        </p:nvSpPr>
        <p:spPr bwMode="auto">
          <a:xfrm>
            <a:off x="4929188" y="2682347"/>
            <a:ext cx="0" cy="477837"/>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64" name="Line 82"/>
          <p:cNvSpPr>
            <a:spLocks noChangeShapeType="1"/>
          </p:cNvSpPr>
          <p:nvPr/>
        </p:nvSpPr>
        <p:spPr bwMode="auto">
          <a:xfrm>
            <a:off x="4929188" y="3160184"/>
            <a:ext cx="0" cy="820738"/>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65" name="Line 84"/>
          <p:cNvSpPr>
            <a:spLocks noChangeShapeType="1"/>
          </p:cNvSpPr>
          <p:nvPr/>
        </p:nvSpPr>
        <p:spPr bwMode="auto">
          <a:xfrm>
            <a:off x="6589713" y="3980922"/>
            <a:ext cx="1624012"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grpSp>
        <p:nvGrpSpPr>
          <p:cNvPr id="66" name="Group 98"/>
          <p:cNvGrpSpPr>
            <a:grpSpLocks/>
          </p:cNvGrpSpPr>
          <p:nvPr/>
        </p:nvGrpSpPr>
        <p:grpSpPr bwMode="auto">
          <a:xfrm>
            <a:off x="2076450" y="3218922"/>
            <a:ext cx="1323975" cy="2586037"/>
            <a:chOff x="860" y="1825"/>
            <a:chExt cx="834" cy="1629"/>
          </a:xfrm>
        </p:grpSpPr>
        <p:grpSp>
          <p:nvGrpSpPr>
            <p:cNvPr id="67" name="Group 94"/>
            <p:cNvGrpSpPr>
              <a:grpSpLocks/>
            </p:cNvGrpSpPr>
            <p:nvPr/>
          </p:nvGrpSpPr>
          <p:grpSpPr bwMode="auto">
            <a:xfrm>
              <a:off x="860" y="1870"/>
              <a:ext cx="793" cy="1584"/>
              <a:chOff x="357" y="2450"/>
              <a:chExt cx="795" cy="646"/>
            </a:xfrm>
          </p:grpSpPr>
          <p:sp>
            <p:nvSpPr>
              <p:cNvPr id="69" name="Line 95"/>
              <p:cNvSpPr>
                <a:spLocks noChangeShapeType="1"/>
              </p:cNvSpPr>
              <p:nvPr/>
            </p:nvSpPr>
            <p:spPr bwMode="auto">
              <a:xfrm>
                <a:off x="357" y="2450"/>
                <a:ext cx="795" cy="0"/>
              </a:xfrm>
              <a:prstGeom prst="line">
                <a:avLst/>
              </a:prstGeom>
              <a:noFill/>
              <a:ln w="9525">
                <a:solidFill>
                  <a:srgbClr val="969696"/>
                </a:solidFill>
                <a:prstDash val="lg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70" name="Line 96"/>
              <p:cNvSpPr>
                <a:spLocks noChangeShapeType="1"/>
              </p:cNvSpPr>
              <p:nvPr/>
            </p:nvSpPr>
            <p:spPr bwMode="auto">
              <a:xfrm>
                <a:off x="1152" y="2451"/>
                <a:ext cx="0" cy="645"/>
              </a:xfrm>
              <a:prstGeom prst="line">
                <a:avLst/>
              </a:prstGeom>
              <a:noFill/>
              <a:ln w="9525">
                <a:solidFill>
                  <a:srgbClr val="969696"/>
                </a:solidFill>
                <a:prstDash val="lgDash"/>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68" name="Oval 97"/>
            <p:cNvSpPr>
              <a:spLocks noChangeArrowheads="1"/>
            </p:cNvSpPr>
            <p:nvPr/>
          </p:nvSpPr>
          <p:spPr bwMode="auto">
            <a:xfrm>
              <a:off x="1605" y="1825"/>
              <a:ext cx="89" cy="87"/>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AU" dirty="0">
                <a:cs typeface="Arial" charset="0"/>
              </a:endParaRPr>
            </a:p>
          </p:txBody>
        </p:sp>
      </p:grpSp>
      <p:grpSp>
        <p:nvGrpSpPr>
          <p:cNvPr id="117" name="Group 90"/>
          <p:cNvGrpSpPr>
            <a:grpSpLocks/>
          </p:cNvGrpSpPr>
          <p:nvPr/>
        </p:nvGrpSpPr>
        <p:grpSpPr bwMode="auto">
          <a:xfrm>
            <a:off x="5504921" y="3498849"/>
            <a:ext cx="6009746" cy="1060099"/>
            <a:chOff x="2657" y="1788"/>
            <a:chExt cx="2843" cy="517"/>
          </a:xfrm>
        </p:grpSpPr>
        <p:sp>
          <p:nvSpPr>
            <p:cNvPr id="118" name="Rectangle 54"/>
            <p:cNvSpPr>
              <a:spLocks noChangeArrowheads="1"/>
            </p:cNvSpPr>
            <p:nvPr/>
          </p:nvSpPr>
          <p:spPr bwMode="auto">
            <a:xfrm>
              <a:off x="4726" y="1788"/>
              <a:ext cx="774" cy="51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0"/>
                <a:buNone/>
              </a:pPr>
              <a:r>
                <a:rPr lang="en-US" sz="2400" dirty="0">
                  <a:cs typeface="Arial" charset="0"/>
                </a:rPr>
                <a:t>2700</a:t>
              </a:r>
            </a:p>
          </p:txBody>
        </p:sp>
        <p:sp>
          <p:nvSpPr>
            <p:cNvPr id="119" name="Rectangle 55"/>
            <p:cNvSpPr>
              <a:spLocks noChangeArrowheads="1"/>
            </p:cNvSpPr>
            <p:nvPr/>
          </p:nvSpPr>
          <p:spPr bwMode="auto">
            <a:xfrm>
              <a:off x="3703" y="1788"/>
              <a:ext cx="1023" cy="51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0"/>
                <a:buNone/>
              </a:pPr>
              <a:r>
                <a:rPr lang="en-US" sz="2400" dirty="0">
                  <a:cs typeface="Arial" charset="0"/>
                </a:rPr>
                <a:t>270</a:t>
              </a:r>
            </a:p>
          </p:txBody>
        </p:sp>
        <p:sp>
          <p:nvSpPr>
            <p:cNvPr id="120" name="Rectangle 56"/>
            <p:cNvSpPr>
              <a:spLocks noChangeArrowheads="1"/>
            </p:cNvSpPr>
            <p:nvPr/>
          </p:nvSpPr>
          <p:spPr bwMode="auto">
            <a:xfrm>
              <a:off x="2657" y="1788"/>
              <a:ext cx="1046" cy="51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spcBef>
                  <a:spcPct val="45000"/>
                </a:spcBef>
                <a:buClr>
                  <a:srgbClr val="00B85C"/>
                </a:buClr>
                <a:buSzPct val="120000"/>
                <a:buFont typeface="Wingdings" charset="0"/>
                <a:buNone/>
              </a:pPr>
              <a:r>
                <a:rPr lang="en-US" sz="2400" dirty="0">
                  <a:cs typeface="Arial" charset="0"/>
                </a:rPr>
                <a:t>= amount consumed</a:t>
              </a:r>
            </a:p>
          </p:txBody>
        </p:sp>
      </p:grpSp>
      <p:grpSp>
        <p:nvGrpSpPr>
          <p:cNvPr id="121" name="Group 91"/>
          <p:cNvGrpSpPr>
            <a:grpSpLocks/>
          </p:cNvGrpSpPr>
          <p:nvPr/>
        </p:nvGrpSpPr>
        <p:grpSpPr bwMode="auto">
          <a:xfrm>
            <a:off x="5504921" y="2565400"/>
            <a:ext cx="6009746" cy="588489"/>
            <a:chOff x="2657" y="1200"/>
            <a:chExt cx="2843" cy="287"/>
          </a:xfrm>
        </p:grpSpPr>
        <p:sp>
          <p:nvSpPr>
            <p:cNvPr id="122" name="Rectangle 51"/>
            <p:cNvSpPr>
              <a:spLocks noChangeArrowheads="1"/>
            </p:cNvSpPr>
            <p:nvPr/>
          </p:nvSpPr>
          <p:spPr bwMode="auto">
            <a:xfrm>
              <a:off x="4726" y="1200"/>
              <a:ext cx="774" cy="2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0"/>
                <a:buNone/>
              </a:pPr>
              <a:r>
                <a:rPr lang="en-US" sz="2400" dirty="0">
                  <a:cs typeface="Arial" charset="0"/>
                </a:rPr>
                <a:t>0</a:t>
              </a:r>
            </a:p>
          </p:txBody>
        </p:sp>
        <p:sp>
          <p:nvSpPr>
            <p:cNvPr id="123" name="Rectangle 52"/>
            <p:cNvSpPr>
              <a:spLocks noChangeArrowheads="1"/>
            </p:cNvSpPr>
            <p:nvPr/>
          </p:nvSpPr>
          <p:spPr bwMode="auto">
            <a:xfrm>
              <a:off x="3703" y="1200"/>
              <a:ext cx="1023" cy="2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0"/>
                <a:buNone/>
              </a:pPr>
              <a:r>
                <a:rPr lang="en-US" sz="2400" dirty="0">
                  <a:cs typeface="Arial" charset="0"/>
                </a:rPr>
                <a:t>110</a:t>
              </a:r>
            </a:p>
          </p:txBody>
        </p:sp>
        <p:sp>
          <p:nvSpPr>
            <p:cNvPr id="124" name="Rectangle 53"/>
            <p:cNvSpPr>
              <a:spLocks noChangeArrowheads="1"/>
            </p:cNvSpPr>
            <p:nvPr/>
          </p:nvSpPr>
          <p:spPr bwMode="auto">
            <a:xfrm>
              <a:off x="2657" y="1200"/>
              <a:ext cx="1046" cy="2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spcBef>
                  <a:spcPct val="45000"/>
                </a:spcBef>
                <a:buClr>
                  <a:srgbClr val="00B85C"/>
                </a:buClr>
                <a:buSzPct val="120000"/>
                <a:buFont typeface="Wingdings" charset="0"/>
                <a:buNone/>
              </a:pPr>
              <a:r>
                <a:rPr lang="en-US" sz="2400" dirty="0">
                  <a:cs typeface="Arial" charset="0"/>
                </a:rPr>
                <a:t>+ imported</a:t>
              </a:r>
            </a:p>
          </p:txBody>
        </p:sp>
      </p:grpSp>
      <p:grpSp>
        <p:nvGrpSpPr>
          <p:cNvPr id="125" name="Group 92"/>
          <p:cNvGrpSpPr>
            <a:grpSpLocks/>
          </p:cNvGrpSpPr>
          <p:nvPr/>
        </p:nvGrpSpPr>
        <p:grpSpPr bwMode="auto">
          <a:xfrm>
            <a:off x="5504921" y="3021013"/>
            <a:ext cx="6009746" cy="617194"/>
            <a:chOff x="2657" y="1487"/>
            <a:chExt cx="2843" cy="301"/>
          </a:xfrm>
        </p:grpSpPr>
        <p:sp>
          <p:nvSpPr>
            <p:cNvPr id="126" name="Rectangle 57"/>
            <p:cNvSpPr>
              <a:spLocks noChangeArrowheads="1"/>
            </p:cNvSpPr>
            <p:nvPr/>
          </p:nvSpPr>
          <p:spPr bwMode="auto">
            <a:xfrm>
              <a:off x="4726" y="1487"/>
              <a:ext cx="774" cy="30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0"/>
                <a:buNone/>
              </a:pPr>
              <a:r>
                <a:rPr lang="en-US" sz="2400" dirty="0">
                  <a:cs typeface="Arial" charset="0"/>
                </a:rPr>
                <a:t>700</a:t>
              </a:r>
            </a:p>
          </p:txBody>
        </p:sp>
        <p:sp>
          <p:nvSpPr>
            <p:cNvPr id="127" name="Rectangle 58"/>
            <p:cNvSpPr>
              <a:spLocks noChangeArrowheads="1"/>
            </p:cNvSpPr>
            <p:nvPr/>
          </p:nvSpPr>
          <p:spPr bwMode="auto">
            <a:xfrm>
              <a:off x="3703" y="1487"/>
              <a:ext cx="1023" cy="30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0"/>
                <a:buNone/>
              </a:pPr>
              <a:r>
                <a:rPr lang="en-US" sz="2400" dirty="0">
                  <a:cs typeface="Arial" charset="0"/>
                </a:rPr>
                <a:t>0</a:t>
              </a:r>
            </a:p>
          </p:txBody>
        </p:sp>
        <p:sp>
          <p:nvSpPr>
            <p:cNvPr id="128" name="Rectangle 59"/>
            <p:cNvSpPr>
              <a:spLocks noChangeArrowheads="1"/>
            </p:cNvSpPr>
            <p:nvPr/>
          </p:nvSpPr>
          <p:spPr bwMode="auto">
            <a:xfrm>
              <a:off x="2657" y="1487"/>
              <a:ext cx="1046" cy="30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spcBef>
                  <a:spcPct val="45000"/>
                </a:spcBef>
                <a:buClr>
                  <a:srgbClr val="00B85C"/>
                </a:buClr>
                <a:buSzPct val="120000"/>
                <a:buFont typeface="Wingdings" charset="0"/>
                <a:buNone/>
              </a:pPr>
              <a:r>
                <a:rPr lang="en-US" sz="2400" dirty="0">
                  <a:cs typeface="Arial" charset="0"/>
                </a:rPr>
                <a:t>– exported</a:t>
              </a:r>
            </a:p>
          </p:txBody>
        </p:sp>
      </p:grpSp>
      <p:grpSp>
        <p:nvGrpSpPr>
          <p:cNvPr id="129" name="Group 88"/>
          <p:cNvGrpSpPr>
            <a:grpSpLocks/>
          </p:cNvGrpSpPr>
          <p:nvPr/>
        </p:nvGrpSpPr>
        <p:grpSpPr bwMode="auto">
          <a:xfrm>
            <a:off x="5504921" y="2109787"/>
            <a:ext cx="6009746" cy="588487"/>
            <a:chOff x="2657" y="913"/>
            <a:chExt cx="2843" cy="287"/>
          </a:xfrm>
        </p:grpSpPr>
        <p:sp>
          <p:nvSpPr>
            <p:cNvPr id="130" name="Rectangle 60"/>
            <p:cNvSpPr>
              <a:spLocks noChangeArrowheads="1"/>
            </p:cNvSpPr>
            <p:nvPr/>
          </p:nvSpPr>
          <p:spPr bwMode="auto">
            <a:xfrm>
              <a:off x="4726" y="913"/>
              <a:ext cx="774" cy="2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0"/>
                <a:buNone/>
              </a:pPr>
              <a:r>
                <a:rPr lang="en-US" sz="2400" dirty="0">
                  <a:cs typeface="Arial" charset="0"/>
                </a:rPr>
                <a:t>3400</a:t>
              </a:r>
            </a:p>
          </p:txBody>
        </p:sp>
        <p:sp>
          <p:nvSpPr>
            <p:cNvPr id="131" name="Rectangle 61"/>
            <p:cNvSpPr>
              <a:spLocks noChangeArrowheads="1"/>
            </p:cNvSpPr>
            <p:nvPr/>
          </p:nvSpPr>
          <p:spPr bwMode="auto">
            <a:xfrm>
              <a:off x="3703" y="913"/>
              <a:ext cx="1023" cy="2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0"/>
                <a:buNone/>
              </a:pPr>
              <a:r>
                <a:rPr lang="en-US" sz="2400" dirty="0">
                  <a:cs typeface="Arial" charset="0"/>
                </a:rPr>
                <a:t>160</a:t>
              </a:r>
            </a:p>
          </p:txBody>
        </p:sp>
        <p:sp>
          <p:nvSpPr>
            <p:cNvPr id="132" name="Rectangle 62"/>
            <p:cNvSpPr>
              <a:spLocks noChangeArrowheads="1"/>
            </p:cNvSpPr>
            <p:nvPr/>
          </p:nvSpPr>
          <p:spPr bwMode="auto">
            <a:xfrm>
              <a:off x="2657" y="913"/>
              <a:ext cx="1046" cy="2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spcBef>
                  <a:spcPct val="45000"/>
                </a:spcBef>
                <a:buClr>
                  <a:srgbClr val="00B85C"/>
                </a:buClr>
                <a:buSzPct val="120000"/>
                <a:buFont typeface="Wingdings" charset="0"/>
                <a:buNone/>
              </a:pPr>
              <a:r>
                <a:rPr lang="en-US" sz="2400" dirty="0">
                  <a:cs typeface="Arial" charset="0"/>
                </a:rPr>
                <a:t>produced</a:t>
              </a:r>
            </a:p>
          </p:txBody>
        </p:sp>
      </p:grpSp>
      <p:sp>
        <p:nvSpPr>
          <p:cNvPr id="133" name="Rectangle 65"/>
          <p:cNvSpPr>
            <a:spLocks noChangeArrowheads="1"/>
          </p:cNvSpPr>
          <p:nvPr/>
        </p:nvSpPr>
        <p:spPr bwMode="auto">
          <a:xfrm>
            <a:off x="5504921" y="1654175"/>
            <a:ext cx="2211114" cy="58848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0"/>
              <a:buNone/>
            </a:pPr>
            <a:endParaRPr lang="en-AU" sz="2400" dirty="0">
              <a:cs typeface="Arial" charset="0"/>
            </a:endParaRPr>
          </a:p>
        </p:txBody>
      </p:sp>
      <p:sp>
        <p:nvSpPr>
          <p:cNvPr id="134" name="Line 66"/>
          <p:cNvSpPr>
            <a:spLocks noChangeShapeType="1"/>
          </p:cNvSpPr>
          <p:nvPr/>
        </p:nvSpPr>
        <p:spPr bwMode="auto">
          <a:xfrm>
            <a:off x="5504921" y="1654175"/>
            <a:ext cx="2211114"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135" name="Line 68"/>
          <p:cNvSpPr>
            <a:spLocks noChangeShapeType="1"/>
          </p:cNvSpPr>
          <p:nvPr/>
        </p:nvSpPr>
        <p:spPr bwMode="auto">
          <a:xfrm>
            <a:off x="5504921" y="3498850"/>
            <a:ext cx="600974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36" name="Line 69"/>
          <p:cNvSpPr>
            <a:spLocks noChangeShapeType="1"/>
          </p:cNvSpPr>
          <p:nvPr/>
        </p:nvSpPr>
        <p:spPr bwMode="auto">
          <a:xfrm>
            <a:off x="5504921" y="4319588"/>
            <a:ext cx="2211114"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137" name="Line 70"/>
          <p:cNvSpPr>
            <a:spLocks noChangeShapeType="1"/>
          </p:cNvSpPr>
          <p:nvPr/>
        </p:nvSpPr>
        <p:spPr bwMode="auto">
          <a:xfrm>
            <a:off x="5504921" y="1654175"/>
            <a:ext cx="0" cy="588489"/>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grpSp>
        <p:nvGrpSpPr>
          <p:cNvPr id="138" name="Group 87"/>
          <p:cNvGrpSpPr>
            <a:grpSpLocks/>
          </p:cNvGrpSpPr>
          <p:nvPr/>
        </p:nvGrpSpPr>
        <p:grpSpPr bwMode="auto">
          <a:xfrm>
            <a:off x="5504921" y="1654175"/>
            <a:ext cx="6009746" cy="3442758"/>
            <a:chOff x="2657" y="626"/>
            <a:chExt cx="2843" cy="1679"/>
          </a:xfrm>
        </p:grpSpPr>
        <p:sp>
          <p:nvSpPr>
            <p:cNvPr id="139" name="Rectangle 63"/>
            <p:cNvSpPr>
              <a:spLocks noChangeArrowheads="1"/>
            </p:cNvSpPr>
            <p:nvPr/>
          </p:nvSpPr>
          <p:spPr bwMode="auto">
            <a:xfrm>
              <a:off x="4726" y="626"/>
              <a:ext cx="774" cy="2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0"/>
                <a:buNone/>
              </a:pPr>
              <a:r>
                <a:rPr lang="en-US" sz="2400" dirty="0">
                  <a:cs typeface="Arial" charset="0"/>
                </a:rPr>
                <a:t>wheat</a:t>
              </a:r>
            </a:p>
          </p:txBody>
        </p:sp>
        <p:sp>
          <p:nvSpPr>
            <p:cNvPr id="140" name="Rectangle 64"/>
            <p:cNvSpPr>
              <a:spLocks noChangeArrowheads="1"/>
            </p:cNvSpPr>
            <p:nvPr/>
          </p:nvSpPr>
          <p:spPr bwMode="auto">
            <a:xfrm>
              <a:off x="3703" y="626"/>
              <a:ext cx="1023" cy="2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0"/>
                <a:buNone/>
              </a:pPr>
              <a:r>
                <a:rPr lang="en-US" sz="2400" dirty="0">
                  <a:cs typeface="Arial" charset="0"/>
                </a:rPr>
                <a:t>computers</a:t>
              </a:r>
            </a:p>
          </p:txBody>
        </p:sp>
        <p:sp>
          <p:nvSpPr>
            <p:cNvPr id="141" name="Line 67"/>
            <p:cNvSpPr>
              <a:spLocks noChangeShapeType="1"/>
            </p:cNvSpPr>
            <p:nvPr/>
          </p:nvSpPr>
          <p:spPr bwMode="auto">
            <a:xfrm>
              <a:off x="2657" y="913"/>
              <a:ext cx="2843"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42" name="Line 71"/>
            <p:cNvSpPr>
              <a:spLocks noChangeShapeType="1"/>
            </p:cNvSpPr>
            <p:nvPr/>
          </p:nvSpPr>
          <p:spPr bwMode="auto">
            <a:xfrm>
              <a:off x="3703" y="626"/>
              <a:ext cx="0" cy="1679"/>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43" name="Line 72"/>
            <p:cNvSpPr>
              <a:spLocks noChangeShapeType="1"/>
            </p:cNvSpPr>
            <p:nvPr/>
          </p:nvSpPr>
          <p:spPr bwMode="auto">
            <a:xfrm>
              <a:off x="4726" y="626"/>
              <a:ext cx="0" cy="1679"/>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144" name="Line 73"/>
          <p:cNvSpPr>
            <a:spLocks noChangeShapeType="1"/>
          </p:cNvSpPr>
          <p:nvPr/>
        </p:nvSpPr>
        <p:spPr bwMode="auto">
          <a:xfrm>
            <a:off x="10018183" y="1654175"/>
            <a:ext cx="0" cy="588489"/>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145" name="Line 74"/>
          <p:cNvSpPr>
            <a:spLocks noChangeShapeType="1"/>
          </p:cNvSpPr>
          <p:nvPr/>
        </p:nvSpPr>
        <p:spPr bwMode="auto">
          <a:xfrm>
            <a:off x="7165445" y="1654175"/>
            <a:ext cx="2162494"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146" name="Line 75"/>
          <p:cNvSpPr>
            <a:spLocks noChangeShapeType="1"/>
          </p:cNvSpPr>
          <p:nvPr/>
        </p:nvSpPr>
        <p:spPr bwMode="auto">
          <a:xfrm>
            <a:off x="5504921" y="2109787"/>
            <a:ext cx="0" cy="588487"/>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147" name="Line 76"/>
          <p:cNvSpPr>
            <a:spLocks noChangeShapeType="1"/>
          </p:cNvSpPr>
          <p:nvPr/>
        </p:nvSpPr>
        <p:spPr bwMode="auto">
          <a:xfrm>
            <a:off x="8789458" y="1654175"/>
            <a:ext cx="163614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148" name="Line 77"/>
          <p:cNvSpPr>
            <a:spLocks noChangeShapeType="1"/>
          </p:cNvSpPr>
          <p:nvPr/>
        </p:nvSpPr>
        <p:spPr bwMode="auto">
          <a:xfrm>
            <a:off x="10018183" y="2109787"/>
            <a:ext cx="0" cy="588487"/>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149" name="Line 78"/>
          <p:cNvSpPr>
            <a:spLocks noChangeShapeType="1"/>
          </p:cNvSpPr>
          <p:nvPr/>
        </p:nvSpPr>
        <p:spPr bwMode="auto">
          <a:xfrm>
            <a:off x="5504921" y="2565400"/>
            <a:ext cx="0" cy="588489"/>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150" name="Line 79"/>
          <p:cNvSpPr>
            <a:spLocks noChangeShapeType="1"/>
          </p:cNvSpPr>
          <p:nvPr/>
        </p:nvSpPr>
        <p:spPr bwMode="auto">
          <a:xfrm>
            <a:off x="10018183" y="2565400"/>
            <a:ext cx="0" cy="588489"/>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151" name="Line 80"/>
          <p:cNvSpPr>
            <a:spLocks noChangeShapeType="1"/>
          </p:cNvSpPr>
          <p:nvPr/>
        </p:nvSpPr>
        <p:spPr bwMode="auto">
          <a:xfrm>
            <a:off x="5504921" y="3021013"/>
            <a:ext cx="0" cy="617194"/>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152" name="Line 81"/>
          <p:cNvSpPr>
            <a:spLocks noChangeShapeType="1"/>
          </p:cNvSpPr>
          <p:nvPr/>
        </p:nvSpPr>
        <p:spPr bwMode="auto">
          <a:xfrm>
            <a:off x="10018183" y="3021013"/>
            <a:ext cx="0" cy="617194"/>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153" name="Line 82"/>
          <p:cNvSpPr>
            <a:spLocks noChangeShapeType="1"/>
          </p:cNvSpPr>
          <p:nvPr/>
        </p:nvSpPr>
        <p:spPr bwMode="auto">
          <a:xfrm>
            <a:off x="5504921" y="3498849"/>
            <a:ext cx="0" cy="1060099"/>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154" name="Line 83"/>
          <p:cNvSpPr>
            <a:spLocks noChangeShapeType="1"/>
          </p:cNvSpPr>
          <p:nvPr/>
        </p:nvSpPr>
        <p:spPr bwMode="auto">
          <a:xfrm>
            <a:off x="10018183" y="3498849"/>
            <a:ext cx="0" cy="1060099"/>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155" name="Line 84"/>
          <p:cNvSpPr>
            <a:spLocks noChangeShapeType="1"/>
          </p:cNvSpPr>
          <p:nvPr/>
        </p:nvSpPr>
        <p:spPr bwMode="auto">
          <a:xfrm>
            <a:off x="7165445" y="4319588"/>
            <a:ext cx="2162494"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156" name="Line 85"/>
          <p:cNvSpPr>
            <a:spLocks noChangeShapeType="1"/>
          </p:cNvSpPr>
          <p:nvPr/>
        </p:nvSpPr>
        <p:spPr bwMode="auto">
          <a:xfrm>
            <a:off x="8789458" y="4319588"/>
            <a:ext cx="163614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107" name="Slide Number Placeholder 106"/>
          <p:cNvSpPr>
            <a:spLocks noGrp="1"/>
          </p:cNvSpPr>
          <p:nvPr>
            <p:ph type="sldNum" sz="quarter" idx="12"/>
          </p:nvPr>
        </p:nvSpPr>
        <p:spPr/>
        <p:txBody>
          <a:bodyPr/>
          <a:lstStyle/>
          <a:p>
            <a:r>
              <a:rPr lang="en-US" dirty="0" smtClean="0"/>
              <a:t>3-</a:t>
            </a:r>
            <a:fld id="{0FF54DE5-C571-48E8-A5BC-B369434E2F44}" type="slidenum">
              <a:rPr lang="en-US" smtClean="0"/>
              <a:pPr/>
              <a:t>20</a:t>
            </a:fld>
            <a:endParaRPr lang="en-US" dirty="0"/>
          </a:p>
        </p:txBody>
      </p:sp>
      <p:sp>
        <p:nvSpPr>
          <p:cNvPr id="108" name="Rectangle 107"/>
          <p:cNvSpPr/>
          <p:nvPr/>
        </p:nvSpPr>
        <p:spPr>
          <a:xfrm>
            <a:off x="1049866" y="11270"/>
            <a:ext cx="6379633" cy="1138773"/>
          </a:xfrm>
          <a:prstGeom prst="rect">
            <a:avLst/>
          </a:prstGeom>
        </p:spPr>
        <p:txBody>
          <a:bodyPr wrap="square">
            <a:spAutoFit/>
          </a:bodyPr>
          <a:lstStyle/>
          <a:p>
            <a:pPr>
              <a:defRPr/>
            </a:pPr>
            <a:r>
              <a:rPr lang="en-US" sz="4000" b="1" dirty="0" smtClean="0">
                <a:solidFill>
                  <a:srgbClr val="521569"/>
                </a:solidFill>
                <a:latin typeface="Book Antiqua" pitchFamily="18" charset="0"/>
                <a:ea typeface="ＭＳ Ｐゴシック" charset="-128"/>
                <a:cs typeface="Arial" charset="0"/>
              </a:rPr>
              <a:t>Active Learning  </a:t>
            </a:r>
            <a:r>
              <a:rPr lang="en-US" sz="3200" b="1" dirty="0" smtClean="0">
                <a:solidFill>
                  <a:srgbClr val="521569"/>
                </a:solidFill>
                <a:ea typeface="ＭＳ Ｐゴシック" charset="-128"/>
                <a:cs typeface="Arial" charset="0"/>
              </a:rPr>
              <a:t/>
            </a:r>
            <a:br>
              <a:rPr lang="en-US" sz="3200" b="1" dirty="0" smtClean="0">
                <a:solidFill>
                  <a:srgbClr val="521569"/>
                </a:solidFill>
                <a:ea typeface="ＭＳ Ｐゴシック" charset="-128"/>
                <a:cs typeface="Arial" charset="0"/>
              </a:rPr>
            </a:br>
            <a:r>
              <a:rPr lang="en-US" sz="2800" b="1" dirty="0" smtClean="0">
                <a:solidFill>
                  <a:srgbClr val="521569"/>
                </a:solidFill>
                <a:latin typeface="Book Antiqua" pitchFamily="18" charset="0"/>
                <a:ea typeface="ＭＳ Ｐゴシック" charset="-128"/>
                <a:cs typeface="Arial" charset="0"/>
              </a:rPr>
              <a:t>Canada’s Consumption with Trade</a:t>
            </a:r>
            <a:endParaRPr lang="en-CA" sz="2800" b="1" dirty="0">
              <a:solidFill>
                <a:srgbClr val="521569"/>
              </a:solidFill>
              <a:latin typeface="Book Antiqua" pitchFamily="18" charset="0"/>
              <a:ea typeface="ＭＳ Ｐゴシック" charset="-128"/>
            </a:endParaRPr>
          </a:p>
        </p:txBody>
      </p:sp>
    </p:spTree>
    <p:extLst>
      <p:ext uri="{BB962C8B-B14F-4D97-AF65-F5344CB8AC3E}">
        <p14:creationId xmlns:p14="http://schemas.microsoft.com/office/powerpoint/2010/main" val="14275784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strips(upRight)">
                                      <p:cBhvr>
                                        <p:cTn id="7" dur="1000"/>
                                        <p:tgtEl>
                                          <p:spTgt spid="66"/>
                                        </p:tgtEl>
                                      </p:cBhvr>
                                    </p:animEffect>
                                  </p:childTnLst>
                                </p:cTn>
                              </p:par>
                              <p:par>
                                <p:cTn id="8" presetID="18" presetClass="entr" presetSubtype="3" fill="hold" nodeType="withEffect">
                                  <p:stCondLst>
                                    <p:cond delay="0"/>
                                  </p:stCondLst>
                                  <p:childTnLst>
                                    <p:set>
                                      <p:cBhvr>
                                        <p:cTn id="9" dur="1" fill="hold">
                                          <p:stCondLst>
                                            <p:cond delay="0"/>
                                          </p:stCondLst>
                                        </p:cTn>
                                        <p:tgtEl>
                                          <p:spTgt spid="51"/>
                                        </p:tgtEl>
                                        <p:attrNameLst>
                                          <p:attrName>style.visibility</p:attrName>
                                        </p:attrNameLst>
                                      </p:cBhvr>
                                      <p:to>
                                        <p:strVal val="visible"/>
                                      </p:to>
                                    </p:set>
                                    <p:animEffect transition="in" filter="strips(upRight)">
                                      <p:cBhvr>
                                        <p:cTn id="10" dur="1000"/>
                                        <p:tgtEl>
                                          <p:spTgt spid="51"/>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nodeType="clickEffect">
                                  <p:stCondLst>
                                    <p:cond delay="0"/>
                                  </p:stCondLst>
                                  <p:childTnLst>
                                    <p:set>
                                      <p:cBhvr>
                                        <p:cTn id="14" dur="1" fill="hold">
                                          <p:stCondLst>
                                            <p:cond delay="0"/>
                                          </p:stCondLst>
                                        </p:cTn>
                                        <p:tgtEl>
                                          <p:spTgt spid="129"/>
                                        </p:tgtEl>
                                        <p:attrNameLst>
                                          <p:attrName>style.visibility</p:attrName>
                                        </p:attrNameLst>
                                      </p:cBhvr>
                                      <p:to>
                                        <p:strVal val="visible"/>
                                      </p:to>
                                    </p:set>
                                    <p:animEffect transition="in" filter="wipe(left)">
                                      <p:cBhvr>
                                        <p:cTn id="15" dur="500"/>
                                        <p:tgtEl>
                                          <p:spTgt spid="129"/>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nodeType="clickEffect">
                                  <p:stCondLst>
                                    <p:cond delay="0"/>
                                  </p:stCondLst>
                                  <p:childTnLst>
                                    <p:set>
                                      <p:cBhvr>
                                        <p:cTn id="19" dur="1" fill="hold">
                                          <p:stCondLst>
                                            <p:cond delay="0"/>
                                          </p:stCondLst>
                                        </p:cTn>
                                        <p:tgtEl>
                                          <p:spTgt spid="121"/>
                                        </p:tgtEl>
                                        <p:attrNameLst>
                                          <p:attrName>style.visibility</p:attrName>
                                        </p:attrNameLst>
                                      </p:cBhvr>
                                      <p:to>
                                        <p:strVal val="visible"/>
                                      </p:to>
                                    </p:set>
                                    <p:animEffect transition="in" filter="wipe(left)">
                                      <p:cBhvr>
                                        <p:cTn id="20" dur="500"/>
                                        <p:tgtEl>
                                          <p:spTgt spid="121"/>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nodeType="clickEffect">
                                  <p:stCondLst>
                                    <p:cond delay="0"/>
                                  </p:stCondLst>
                                  <p:childTnLst>
                                    <p:set>
                                      <p:cBhvr>
                                        <p:cTn id="24" dur="1" fill="hold">
                                          <p:stCondLst>
                                            <p:cond delay="0"/>
                                          </p:stCondLst>
                                        </p:cTn>
                                        <p:tgtEl>
                                          <p:spTgt spid="125"/>
                                        </p:tgtEl>
                                        <p:attrNameLst>
                                          <p:attrName>style.visibility</p:attrName>
                                        </p:attrNameLst>
                                      </p:cBhvr>
                                      <p:to>
                                        <p:strVal val="visible"/>
                                      </p:to>
                                    </p:set>
                                    <p:animEffect transition="in" filter="wipe(left)">
                                      <p:cBhvr>
                                        <p:cTn id="25" dur="500"/>
                                        <p:tgtEl>
                                          <p:spTgt spid="125"/>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135"/>
                                        </p:tgtEl>
                                        <p:attrNameLst>
                                          <p:attrName>style.visibility</p:attrName>
                                        </p:attrNameLst>
                                      </p:cBhvr>
                                      <p:to>
                                        <p:strVal val="visible"/>
                                      </p:to>
                                    </p:set>
                                    <p:animEffect transition="in" filter="wipe(left)">
                                      <p:cBhvr>
                                        <p:cTn id="30" dur="500"/>
                                        <p:tgtEl>
                                          <p:spTgt spid="135"/>
                                        </p:tgtEl>
                                      </p:cBhvr>
                                    </p:animEffect>
                                  </p:childTnLst>
                                </p:cTn>
                              </p:par>
                            </p:childTnLst>
                          </p:cTn>
                        </p:par>
                        <p:par>
                          <p:cTn id="31" fill="hold">
                            <p:stCondLst>
                              <p:cond delay="500"/>
                            </p:stCondLst>
                            <p:childTnLst>
                              <p:par>
                                <p:cTn id="32" presetID="22" presetClass="entr" presetSubtype="8" fill="hold" nodeType="afterEffect">
                                  <p:stCondLst>
                                    <p:cond delay="0"/>
                                  </p:stCondLst>
                                  <p:childTnLst>
                                    <p:set>
                                      <p:cBhvr>
                                        <p:cTn id="33" dur="1" fill="hold">
                                          <p:stCondLst>
                                            <p:cond delay="0"/>
                                          </p:stCondLst>
                                        </p:cTn>
                                        <p:tgtEl>
                                          <p:spTgt spid="117"/>
                                        </p:tgtEl>
                                        <p:attrNameLst>
                                          <p:attrName>style.visibility</p:attrName>
                                        </p:attrNameLst>
                                      </p:cBhvr>
                                      <p:to>
                                        <p:strVal val="visible"/>
                                      </p:to>
                                    </p:set>
                                    <p:animEffect transition="in" filter="wipe(left)">
                                      <p:cBhvr>
                                        <p:cTn id="34" dur="500"/>
                                        <p:tgtEl>
                                          <p:spTgt spid="1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 name="Rectangle 65"/>
          <p:cNvSpPr>
            <a:spLocks noChangeArrowheads="1"/>
          </p:cNvSpPr>
          <p:nvPr/>
        </p:nvSpPr>
        <p:spPr bwMode="auto">
          <a:xfrm>
            <a:off x="5068888" y="1506009"/>
            <a:ext cx="1660525" cy="4556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0"/>
              <a:buNone/>
            </a:pPr>
            <a:endParaRPr lang="en-AU" sz="2400" dirty="0">
              <a:cs typeface="Arial" charset="0"/>
            </a:endParaRPr>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grpSp>
        <p:nvGrpSpPr>
          <p:cNvPr id="107" name="Group 4"/>
          <p:cNvGrpSpPr>
            <a:grpSpLocks/>
          </p:cNvGrpSpPr>
          <p:nvPr/>
        </p:nvGrpSpPr>
        <p:grpSpPr bwMode="auto">
          <a:xfrm>
            <a:off x="1168400" y="1582738"/>
            <a:ext cx="7586663" cy="4759325"/>
            <a:chOff x="409" y="955"/>
            <a:chExt cx="4779" cy="2998"/>
          </a:xfrm>
        </p:grpSpPr>
        <p:sp>
          <p:nvSpPr>
            <p:cNvPr id="108" name="Text Box 5"/>
            <p:cNvSpPr txBox="1">
              <a:spLocks noChangeArrowheads="1"/>
            </p:cNvSpPr>
            <p:nvPr/>
          </p:nvSpPr>
          <p:spPr bwMode="auto">
            <a:xfrm>
              <a:off x="3981" y="3420"/>
              <a:ext cx="1207"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400" b="1" dirty="0">
                  <a:cs typeface="Arial" charset="0"/>
                </a:rPr>
                <a:t>Computers</a:t>
              </a:r>
            </a:p>
          </p:txBody>
        </p:sp>
        <p:sp>
          <p:nvSpPr>
            <p:cNvPr id="109" name="Text Box 6"/>
            <p:cNvSpPr txBox="1">
              <a:spLocks noChangeArrowheads="1"/>
            </p:cNvSpPr>
            <p:nvPr/>
          </p:nvSpPr>
          <p:spPr bwMode="auto">
            <a:xfrm>
              <a:off x="409" y="955"/>
              <a:ext cx="924" cy="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400" b="1" dirty="0">
                  <a:cs typeface="Arial" charset="0"/>
                </a:rPr>
                <a:t>Wheat (</a:t>
              </a:r>
              <a:r>
                <a:rPr lang="en-US" sz="2400" b="1" dirty="0" smtClean="0">
                  <a:cs typeface="Arial" charset="0"/>
                </a:rPr>
                <a:t>tons</a:t>
              </a:r>
              <a:r>
                <a:rPr lang="en-US" sz="2400" b="1" dirty="0">
                  <a:cs typeface="Arial" charset="0"/>
                </a:rPr>
                <a:t>)</a:t>
              </a:r>
            </a:p>
          </p:txBody>
        </p:sp>
        <p:grpSp>
          <p:nvGrpSpPr>
            <p:cNvPr id="110" name="Group 7"/>
            <p:cNvGrpSpPr>
              <a:grpSpLocks/>
            </p:cNvGrpSpPr>
            <p:nvPr/>
          </p:nvGrpSpPr>
          <p:grpSpPr bwMode="auto">
            <a:xfrm>
              <a:off x="559" y="1379"/>
              <a:ext cx="3598" cy="2574"/>
              <a:chOff x="559" y="1379"/>
              <a:chExt cx="3598" cy="2574"/>
            </a:xfrm>
          </p:grpSpPr>
          <p:grpSp>
            <p:nvGrpSpPr>
              <p:cNvPr id="111" name="Group 8"/>
              <p:cNvGrpSpPr>
                <a:grpSpLocks/>
              </p:cNvGrpSpPr>
              <p:nvPr/>
            </p:nvGrpSpPr>
            <p:grpSpPr bwMode="auto">
              <a:xfrm>
                <a:off x="1259" y="1379"/>
                <a:ext cx="2780" cy="2170"/>
                <a:chOff x="2416" y="1770"/>
                <a:chExt cx="610" cy="548"/>
              </a:xfrm>
            </p:grpSpPr>
            <p:sp>
              <p:nvSpPr>
                <p:cNvPr id="168" name="Line 9"/>
                <p:cNvSpPr>
                  <a:spLocks noChangeShapeType="1"/>
                </p:cNvSpPr>
                <p:nvPr/>
              </p:nvSpPr>
              <p:spPr bwMode="auto">
                <a:xfrm>
                  <a:off x="2416" y="1770"/>
                  <a:ext cx="0" cy="5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69" name="Line 10"/>
                <p:cNvSpPr>
                  <a:spLocks noChangeShapeType="1"/>
                </p:cNvSpPr>
                <p:nvPr/>
              </p:nvSpPr>
              <p:spPr bwMode="auto">
                <a:xfrm>
                  <a:off x="2416" y="2318"/>
                  <a:ext cx="61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grpSp>
            <p:nvGrpSpPr>
              <p:cNvPr id="112" name="Group 11"/>
              <p:cNvGrpSpPr>
                <a:grpSpLocks/>
              </p:cNvGrpSpPr>
              <p:nvPr/>
            </p:nvGrpSpPr>
            <p:grpSpPr bwMode="auto">
              <a:xfrm>
                <a:off x="559" y="1659"/>
                <a:ext cx="700" cy="288"/>
                <a:chOff x="559" y="1659"/>
                <a:chExt cx="700" cy="288"/>
              </a:xfrm>
            </p:grpSpPr>
            <p:sp>
              <p:nvSpPr>
                <p:cNvPr id="166" name="Line 12"/>
                <p:cNvSpPr>
                  <a:spLocks noChangeShapeType="1"/>
                </p:cNvSpPr>
                <p:nvPr/>
              </p:nvSpPr>
              <p:spPr bwMode="auto">
                <a:xfrm flipH="1">
                  <a:off x="1153" y="1819"/>
                  <a:ext cx="106" cy="0"/>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67" name="Text Box 13"/>
                <p:cNvSpPr txBox="1">
                  <a:spLocks noChangeArrowheads="1"/>
                </p:cNvSpPr>
                <p:nvPr/>
              </p:nvSpPr>
              <p:spPr bwMode="auto">
                <a:xfrm>
                  <a:off x="559" y="1659"/>
                  <a:ext cx="607"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400" dirty="0" smtClean="0">
                      <a:cs typeface="Arial" charset="0"/>
                    </a:rPr>
                    <a:t>2000</a:t>
                  </a:r>
                  <a:endParaRPr lang="en-US" sz="2400" dirty="0">
                    <a:cs typeface="Arial" charset="0"/>
                  </a:endParaRPr>
                </a:p>
              </p:txBody>
            </p:sp>
          </p:grpSp>
          <p:grpSp>
            <p:nvGrpSpPr>
              <p:cNvPr id="113" name="Group 14"/>
              <p:cNvGrpSpPr>
                <a:grpSpLocks/>
              </p:cNvGrpSpPr>
              <p:nvPr/>
            </p:nvGrpSpPr>
            <p:grpSpPr bwMode="auto">
              <a:xfrm>
                <a:off x="559" y="2528"/>
                <a:ext cx="700" cy="288"/>
                <a:chOff x="559" y="2528"/>
                <a:chExt cx="700" cy="288"/>
              </a:xfrm>
            </p:grpSpPr>
            <p:sp>
              <p:nvSpPr>
                <p:cNvPr id="164" name="Line 15"/>
                <p:cNvSpPr>
                  <a:spLocks noChangeShapeType="1"/>
                </p:cNvSpPr>
                <p:nvPr/>
              </p:nvSpPr>
              <p:spPr bwMode="auto">
                <a:xfrm flipH="1">
                  <a:off x="1153" y="2688"/>
                  <a:ext cx="106" cy="0"/>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65" name="Text Box 16"/>
                <p:cNvSpPr txBox="1">
                  <a:spLocks noChangeArrowheads="1"/>
                </p:cNvSpPr>
                <p:nvPr/>
              </p:nvSpPr>
              <p:spPr bwMode="auto">
                <a:xfrm>
                  <a:off x="559" y="2528"/>
                  <a:ext cx="607"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400" dirty="0" smtClean="0">
                      <a:cs typeface="Arial" charset="0"/>
                    </a:rPr>
                    <a:t>1000</a:t>
                  </a:r>
                  <a:endParaRPr lang="en-US" sz="2400" dirty="0">
                    <a:cs typeface="Arial" charset="0"/>
                  </a:endParaRPr>
                </a:p>
              </p:txBody>
            </p:sp>
          </p:grpSp>
          <p:grpSp>
            <p:nvGrpSpPr>
              <p:cNvPr id="114" name="Group 17"/>
              <p:cNvGrpSpPr>
                <a:grpSpLocks/>
              </p:cNvGrpSpPr>
              <p:nvPr/>
            </p:nvGrpSpPr>
            <p:grpSpPr bwMode="auto">
              <a:xfrm>
                <a:off x="2527" y="3549"/>
                <a:ext cx="743" cy="402"/>
                <a:chOff x="2527" y="3549"/>
                <a:chExt cx="743" cy="402"/>
              </a:xfrm>
            </p:grpSpPr>
            <p:sp>
              <p:nvSpPr>
                <p:cNvPr id="162" name="Line 18"/>
                <p:cNvSpPr>
                  <a:spLocks noChangeShapeType="1"/>
                </p:cNvSpPr>
                <p:nvPr/>
              </p:nvSpPr>
              <p:spPr bwMode="auto">
                <a:xfrm flipV="1">
                  <a:off x="2892" y="3549"/>
                  <a:ext cx="0" cy="102"/>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63" name="Text Box 19"/>
                <p:cNvSpPr txBox="1">
                  <a:spLocks noChangeArrowheads="1"/>
                </p:cNvSpPr>
                <p:nvPr/>
              </p:nvSpPr>
              <p:spPr bwMode="auto">
                <a:xfrm>
                  <a:off x="2527" y="3663"/>
                  <a:ext cx="743"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400" dirty="0">
                      <a:cs typeface="Arial" charset="0"/>
                    </a:rPr>
                    <a:t>200</a:t>
                  </a:r>
                </a:p>
              </p:txBody>
            </p:sp>
          </p:grpSp>
          <p:sp>
            <p:nvSpPr>
              <p:cNvPr id="115" name="Text Box 20"/>
              <p:cNvSpPr txBox="1">
                <a:spLocks noChangeArrowheads="1"/>
              </p:cNvSpPr>
              <p:nvPr/>
            </p:nvSpPr>
            <p:spPr bwMode="auto">
              <a:xfrm>
                <a:off x="863" y="3489"/>
                <a:ext cx="427" cy="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400" dirty="0">
                    <a:cs typeface="Arial" charset="0"/>
                  </a:rPr>
                  <a:t>0</a:t>
                </a:r>
              </a:p>
            </p:txBody>
          </p:sp>
          <p:grpSp>
            <p:nvGrpSpPr>
              <p:cNvPr id="116" name="Group 21"/>
              <p:cNvGrpSpPr>
                <a:grpSpLocks/>
              </p:cNvGrpSpPr>
              <p:nvPr/>
            </p:nvGrpSpPr>
            <p:grpSpPr bwMode="auto">
              <a:xfrm>
                <a:off x="1531" y="3546"/>
                <a:ext cx="743" cy="405"/>
                <a:chOff x="1531" y="3546"/>
                <a:chExt cx="743" cy="405"/>
              </a:xfrm>
            </p:grpSpPr>
            <p:sp>
              <p:nvSpPr>
                <p:cNvPr id="160" name="Text Box 22"/>
                <p:cNvSpPr txBox="1">
                  <a:spLocks noChangeArrowheads="1"/>
                </p:cNvSpPr>
                <p:nvPr/>
              </p:nvSpPr>
              <p:spPr bwMode="auto">
                <a:xfrm>
                  <a:off x="1531" y="3663"/>
                  <a:ext cx="743"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400" dirty="0">
                      <a:cs typeface="Arial" charset="0"/>
                    </a:rPr>
                    <a:t>100</a:t>
                  </a:r>
                </a:p>
              </p:txBody>
            </p:sp>
            <p:sp>
              <p:nvSpPr>
                <p:cNvPr id="161" name="Line 23"/>
                <p:cNvSpPr>
                  <a:spLocks noChangeShapeType="1"/>
                </p:cNvSpPr>
                <p:nvPr/>
              </p:nvSpPr>
              <p:spPr bwMode="auto">
                <a:xfrm flipV="1">
                  <a:off x="1968" y="3546"/>
                  <a:ext cx="0" cy="102"/>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grpSp>
            <p:nvGrpSpPr>
              <p:cNvPr id="157" name="Group 24"/>
              <p:cNvGrpSpPr>
                <a:grpSpLocks/>
              </p:cNvGrpSpPr>
              <p:nvPr/>
            </p:nvGrpSpPr>
            <p:grpSpPr bwMode="auto">
              <a:xfrm>
                <a:off x="3413" y="3546"/>
                <a:ext cx="744" cy="407"/>
                <a:chOff x="3413" y="3546"/>
                <a:chExt cx="744" cy="407"/>
              </a:xfrm>
            </p:grpSpPr>
            <p:sp>
              <p:nvSpPr>
                <p:cNvPr id="158" name="Text Box 25"/>
                <p:cNvSpPr txBox="1">
                  <a:spLocks noChangeArrowheads="1"/>
                </p:cNvSpPr>
                <p:nvPr/>
              </p:nvSpPr>
              <p:spPr bwMode="auto">
                <a:xfrm>
                  <a:off x="3413" y="3665"/>
                  <a:ext cx="74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400" dirty="0">
                      <a:cs typeface="Arial" charset="0"/>
                    </a:rPr>
                    <a:t>300</a:t>
                  </a:r>
                </a:p>
              </p:txBody>
            </p:sp>
            <p:sp>
              <p:nvSpPr>
                <p:cNvPr id="159" name="Line 26"/>
                <p:cNvSpPr>
                  <a:spLocks noChangeShapeType="1"/>
                </p:cNvSpPr>
                <p:nvPr/>
              </p:nvSpPr>
              <p:spPr bwMode="auto">
                <a:xfrm flipV="1">
                  <a:off x="3790" y="3546"/>
                  <a:ext cx="0" cy="102"/>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grpSp>
      </p:grpSp>
      <p:grpSp>
        <p:nvGrpSpPr>
          <p:cNvPr id="170" name="Group 27"/>
          <p:cNvGrpSpPr>
            <a:grpSpLocks/>
          </p:cNvGrpSpPr>
          <p:nvPr/>
        </p:nvGrpSpPr>
        <p:grpSpPr bwMode="auto">
          <a:xfrm>
            <a:off x="2436813" y="3881438"/>
            <a:ext cx="3327400" cy="1884362"/>
            <a:chOff x="831" y="2413"/>
            <a:chExt cx="2096" cy="1187"/>
          </a:xfrm>
        </p:grpSpPr>
        <p:sp>
          <p:nvSpPr>
            <p:cNvPr id="171" name="Line 28"/>
            <p:cNvSpPr>
              <a:spLocks noChangeShapeType="1"/>
            </p:cNvSpPr>
            <p:nvPr/>
          </p:nvSpPr>
          <p:spPr bwMode="auto">
            <a:xfrm>
              <a:off x="876" y="2453"/>
              <a:ext cx="2030" cy="1105"/>
            </a:xfrm>
            <a:prstGeom prst="line">
              <a:avLst/>
            </a:prstGeom>
            <a:noFill/>
            <a:ln w="50800">
              <a:solidFill>
                <a:srgbClr val="333399"/>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72" name="Oval 29"/>
            <p:cNvSpPr>
              <a:spLocks noChangeArrowheads="1"/>
            </p:cNvSpPr>
            <p:nvPr/>
          </p:nvSpPr>
          <p:spPr bwMode="auto">
            <a:xfrm>
              <a:off x="831" y="2413"/>
              <a:ext cx="89" cy="87"/>
            </a:xfrm>
            <a:prstGeom prst="ellipse">
              <a:avLst/>
            </a:prstGeom>
            <a:solidFill>
              <a:srgbClr val="333399"/>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AU" dirty="0">
                <a:cs typeface="Arial" charset="0"/>
              </a:endParaRPr>
            </a:p>
          </p:txBody>
        </p:sp>
        <p:sp>
          <p:nvSpPr>
            <p:cNvPr id="173" name="Oval 30"/>
            <p:cNvSpPr>
              <a:spLocks noChangeArrowheads="1"/>
            </p:cNvSpPr>
            <p:nvPr/>
          </p:nvSpPr>
          <p:spPr bwMode="auto">
            <a:xfrm>
              <a:off x="2838" y="3513"/>
              <a:ext cx="89" cy="87"/>
            </a:xfrm>
            <a:prstGeom prst="ellipse">
              <a:avLst/>
            </a:prstGeom>
            <a:solidFill>
              <a:srgbClr val="333399"/>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AU" dirty="0">
                <a:cs typeface="Arial" charset="0"/>
              </a:endParaRPr>
            </a:p>
          </p:txBody>
        </p:sp>
      </p:grpSp>
      <p:grpSp>
        <p:nvGrpSpPr>
          <p:cNvPr id="174" name="Group 31"/>
          <p:cNvGrpSpPr>
            <a:grpSpLocks/>
          </p:cNvGrpSpPr>
          <p:nvPr/>
        </p:nvGrpSpPr>
        <p:grpSpPr bwMode="auto">
          <a:xfrm>
            <a:off x="2555831" y="4656667"/>
            <a:ext cx="1558970" cy="1094846"/>
            <a:chOff x="1052" y="2860"/>
            <a:chExt cx="1015" cy="699"/>
          </a:xfrm>
        </p:grpSpPr>
        <p:grpSp>
          <p:nvGrpSpPr>
            <p:cNvPr id="175" name="Group 32"/>
            <p:cNvGrpSpPr>
              <a:grpSpLocks/>
            </p:cNvGrpSpPr>
            <p:nvPr/>
          </p:nvGrpSpPr>
          <p:grpSpPr bwMode="auto">
            <a:xfrm>
              <a:off x="1052" y="2903"/>
              <a:ext cx="971" cy="656"/>
              <a:chOff x="479" y="2450"/>
              <a:chExt cx="673" cy="646"/>
            </a:xfrm>
          </p:grpSpPr>
          <p:sp>
            <p:nvSpPr>
              <p:cNvPr id="177" name="Line 33"/>
              <p:cNvSpPr>
                <a:spLocks noChangeShapeType="1"/>
              </p:cNvSpPr>
              <p:nvPr/>
            </p:nvSpPr>
            <p:spPr bwMode="auto">
              <a:xfrm flipV="1">
                <a:off x="479" y="2450"/>
                <a:ext cx="673" cy="13"/>
              </a:xfrm>
              <a:prstGeom prst="line">
                <a:avLst/>
              </a:prstGeom>
              <a:noFill/>
              <a:ln w="9525">
                <a:solidFill>
                  <a:srgbClr val="969696"/>
                </a:solidFill>
                <a:prstDash val="lg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78" name="Line 34"/>
              <p:cNvSpPr>
                <a:spLocks noChangeShapeType="1"/>
              </p:cNvSpPr>
              <p:nvPr/>
            </p:nvSpPr>
            <p:spPr bwMode="auto">
              <a:xfrm>
                <a:off x="1152" y="2451"/>
                <a:ext cx="0" cy="645"/>
              </a:xfrm>
              <a:prstGeom prst="line">
                <a:avLst/>
              </a:prstGeom>
              <a:noFill/>
              <a:ln w="9525">
                <a:solidFill>
                  <a:srgbClr val="969696"/>
                </a:solidFill>
                <a:prstDash val="lgDash"/>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176" name="Oval 35"/>
            <p:cNvSpPr>
              <a:spLocks noChangeArrowheads="1"/>
            </p:cNvSpPr>
            <p:nvPr/>
          </p:nvSpPr>
          <p:spPr bwMode="auto">
            <a:xfrm>
              <a:off x="1978" y="2860"/>
              <a:ext cx="89" cy="87"/>
            </a:xfrm>
            <a:prstGeom prst="ellipse">
              <a:avLst/>
            </a:prstGeom>
            <a:solidFill>
              <a:srgbClr val="3366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AU" dirty="0">
                <a:cs typeface="Arial" charset="0"/>
              </a:endParaRPr>
            </a:p>
          </p:txBody>
        </p:sp>
      </p:grpSp>
      <p:sp>
        <p:nvSpPr>
          <p:cNvPr id="196" name="Line 52"/>
          <p:cNvSpPr>
            <a:spLocks noChangeShapeType="1"/>
          </p:cNvSpPr>
          <p:nvPr/>
        </p:nvSpPr>
        <p:spPr bwMode="auto">
          <a:xfrm>
            <a:off x="4929188" y="1276350"/>
            <a:ext cx="1719262"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199" name="Line 56"/>
          <p:cNvSpPr>
            <a:spLocks noChangeShapeType="1"/>
          </p:cNvSpPr>
          <p:nvPr/>
        </p:nvSpPr>
        <p:spPr bwMode="auto">
          <a:xfrm>
            <a:off x="4929188" y="1276350"/>
            <a:ext cx="0" cy="455613"/>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206" name="Line 59"/>
          <p:cNvSpPr>
            <a:spLocks noChangeShapeType="1"/>
          </p:cNvSpPr>
          <p:nvPr/>
        </p:nvSpPr>
        <p:spPr bwMode="auto">
          <a:xfrm>
            <a:off x="9601200" y="1276350"/>
            <a:ext cx="0" cy="455613"/>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207" name="Line 60"/>
          <p:cNvSpPr>
            <a:spLocks noChangeShapeType="1"/>
          </p:cNvSpPr>
          <p:nvPr/>
        </p:nvSpPr>
        <p:spPr bwMode="auto">
          <a:xfrm>
            <a:off x="6648450" y="1276350"/>
            <a:ext cx="1681163"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209" name="Line 62"/>
          <p:cNvSpPr>
            <a:spLocks noChangeShapeType="1"/>
          </p:cNvSpPr>
          <p:nvPr/>
        </p:nvSpPr>
        <p:spPr bwMode="auto">
          <a:xfrm>
            <a:off x="8329613" y="1276350"/>
            <a:ext cx="1271587"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219" name="Oval 82"/>
          <p:cNvSpPr>
            <a:spLocks noChangeArrowheads="1"/>
          </p:cNvSpPr>
          <p:nvPr/>
        </p:nvSpPr>
        <p:spPr bwMode="auto">
          <a:xfrm>
            <a:off x="5622925" y="5629275"/>
            <a:ext cx="141288" cy="138113"/>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AU" dirty="0">
              <a:cs typeface="Arial" charset="0"/>
            </a:endParaRPr>
          </a:p>
        </p:txBody>
      </p:sp>
      <p:sp>
        <p:nvSpPr>
          <p:cNvPr id="261" name="Line 66"/>
          <p:cNvSpPr>
            <a:spLocks noChangeShapeType="1"/>
          </p:cNvSpPr>
          <p:nvPr/>
        </p:nvSpPr>
        <p:spPr bwMode="auto">
          <a:xfrm>
            <a:off x="4929188" y="1315509"/>
            <a:ext cx="1660525"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262" name="Line 69"/>
          <p:cNvSpPr>
            <a:spLocks noChangeShapeType="1"/>
          </p:cNvSpPr>
          <p:nvPr/>
        </p:nvSpPr>
        <p:spPr bwMode="auto">
          <a:xfrm>
            <a:off x="4929188" y="3980922"/>
            <a:ext cx="1660525"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263" name="Line 70"/>
          <p:cNvSpPr>
            <a:spLocks noChangeShapeType="1"/>
          </p:cNvSpPr>
          <p:nvPr/>
        </p:nvSpPr>
        <p:spPr bwMode="auto">
          <a:xfrm>
            <a:off x="4929188" y="1315509"/>
            <a:ext cx="0" cy="455613"/>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264" name="Line 74"/>
          <p:cNvSpPr>
            <a:spLocks noChangeShapeType="1"/>
          </p:cNvSpPr>
          <p:nvPr/>
        </p:nvSpPr>
        <p:spPr bwMode="auto">
          <a:xfrm>
            <a:off x="6589713" y="1315509"/>
            <a:ext cx="1624012"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265" name="Line 75"/>
          <p:cNvSpPr>
            <a:spLocks noChangeShapeType="1"/>
          </p:cNvSpPr>
          <p:nvPr/>
        </p:nvSpPr>
        <p:spPr bwMode="auto">
          <a:xfrm>
            <a:off x="4929188" y="1771122"/>
            <a:ext cx="0" cy="455612"/>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266" name="Line 78"/>
          <p:cNvSpPr>
            <a:spLocks noChangeShapeType="1"/>
          </p:cNvSpPr>
          <p:nvPr/>
        </p:nvSpPr>
        <p:spPr bwMode="auto">
          <a:xfrm>
            <a:off x="4929188" y="2226734"/>
            <a:ext cx="0" cy="455613"/>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267" name="Line 80"/>
          <p:cNvSpPr>
            <a:spLocks noChangeShapeType="1"/>
          </p:cNvSpPr>
          <p:nvPr/>
        </p:nvSpPr>
        <p:spPr bwMode="auto">
          <a:xfrm>
            <a:off x="4929188" y="2682347"/>
            <a:ext cx="0" cy="477837"/>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268" name="Line 82"/>
          <p:cNvSpPr>
            <a:spLocks noChangeShapeType="1"/>
          </p:cNvSpPr>
          <p:nvPr/>
        </p:nvSpPr>
        <p:spPr bwMode="auto">
          <a:xfrm>
            <a:off x="4929188" y="3160184"/>
            <a:ext cx="0" cy="820738"/>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269" name="Line 84"/>
          <p:cNvSpPr>
            <a:spLocks noChangeShapeType="1"/>
          </p:cNvSpPr>
          <p:nvPr/>
        </p:nvSpPr>
        <p:spPr bwMode="auto">
          <a:xfrm>
            <a:off x="6589713" y="3980922"/>
            <a:ext cx="1624012"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grpSp>
        <p:nvGrpSpPr>
          <p:cNvPr id="270" name="Group 90"/>
          <p:cNvGrpSpPr>
            <a:grpSpLocks/>
          </p:cNvGrpSpPr>
          <p:nvPr/>
        </p:nvGrpSpPr>
        <p:grpSpPr bwMode="auto">
          <a:xfrm>
            <a:off x="5504921" y="3498849"/>
            <a:ext cx="6009746" cy="1060099"/>
            <a:chOff x="2657" y="1788"/>
            <a:chExt cx="2843" cy="517"/>
          </a:xfrm>
        </p:grpSpPr>
        <p:sp>
          <p:nvSpPr>
            <p:cNvPr id="271" name="Rectangle 54"/>
            <p:cNvSpPr>
              <a:spLocks noChangeArrowheads="1"/>
            </p:cNvSpPr>
            <p:nvPr/>
          </p:nvSpPr>
          <p:spPr bwMode="auto">
            <a:xfrm>
              <a:off x="4726" y="1788"/>
              <a:ext cx="774" cy="51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0"/>
                <a:buNone/>
              </a:pPr>
              <a:r>
                <a:rPr lang="en-US" sz="2400" dirty="0" smtClean="0">
                  <a:cs typeface="Arial" charset="0"/>
                </a:rPr>
                <a:t>700</a:t>
              </a:r>
              <a:endParaRPr lang="en-US" sz="2400" dirty="0">
                <a:cs typeface="Arial" charset="0"/>
              </a:endParaRPr>
            </a:p>
          </p:txBody>
        </p:sp>
        <p:sp>
          <p:nvSpPr>
            <p:cNvPr id="272" name="Rectangle 55"/>
            <p:cNvSpPr>
              <a:spLocks noChangeArrowheads="1"/>
            </p:cNvSpPr>
            <p:nvPr/>
          </p:nvSpPr>
          <p:spPr bwMode="auto">
            <a:xfrm>
              <a:off x="3703" y="1788"/>
              <a:ext cx="1023" cy="51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0"/>
                <a:buNone/>
              </a:pPr>
              <a:r>
                <a:rPr lang="en-US" sz="2400" dirty="0" smtClean="0">
                  <a:cs typeface="Arial" charset="0"/>
                </a:rPr>
                <a:t>130</a:t>
              </a:r>
              <a:endParaRPr lang="en-US" sz="2400" dirty="0">
                <a:cs typeface="Arial" charset="0"/>
              </a:endParaRPr>
            </a:p>
          </p:txBody>
        </p:sp>
        <p:sp>
          <p:nvSpPr>
            <p:cNvPr id="273" name="Rectangle 56"/>
            <p:cNvSpPr>
              <a:spLocks noChangeArrowheads="1"/>
            </p:cNvSpPr>
            <p:nvPr/>
          </p:nvSpPr>
          <p:spPr bwMode="auto">
            <a:xfrm>
              <a:off x="2657" y="1788"/>
              <a:ext cx="1046" cy="51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spcBef>
                  <a:spcPct val="45000"/>
                </a:spcBef>
                <a:buClr>
                  <a:srgbClr val="00B85C"/>
                </a:buClr>
                <a:buSzPct val="120000"/>
                <a:buFont typeface="Wingdings" charset="0"/>
                <a:buNone/>
              </a:pPr>
              <a:r>
                <a:rPr lang="en-US" sz="2400" dirty="0">
                  <a:cs typeface="Arial" charset="0"/>
                </a:rPr>
                <a:t>= amount consumed</a:t>
              </a:r>
            </a:p>
          </p:txBody>
        </p:sp>
      </p:grpSp>
      <p:grpSp>
        <p:nvGrpSpPr>
          <p:cNvPr id="274" name="Group 91"/>
          <p:cNvGrpSpPr>
            <a:grpSpLocks/>
          </p:cNvGrpSpPr>
          <p:nvPr/>
        </p:nvGrpSpPr>
        <p:grpSpPr bwMode="auto">
          <a:xfrm>
            <a:off x="5504921" y="2565400"/>
            <a:ext cx="6009746" cy="588489"/>
            <a:chOff x="2657" y="1200"/>
            <a:chExt cx="2843" cy="287"/>
          </a:xfrm>
        </p:grpSpPr>
        <p:sp>
          <p:nvSpPr>
            <p:cNvPr id="275" name="Rectangle 51"/>
            <p:cNvSpPr>
              <a:spLocks noChangeArrowheads="1"/>
            </p:cNvSpPr>
            <p:nvPr/>
          </p:nvSpPr>
          <p:spPr bwMode="auto">
            <a:xfrm>
              <a:off x="4726" y="1200"/>
              <a:ext cx="774" cy="2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0"/>
                <a:buNone/>
              </a:pPr>
              <a:r>
                <a:rPr lang="en-US" sz="2400" dirty="0" smtClean="0">
                  <a:cs typeface="Arial" charset="0"/>
                </a:rPr>
                <a:t>700</a:t>
              </a:r>
              <a:endParaRPr lang="en-US" sz="2400" dirty="0">
                <a:cs typeface="Arial" charset="0"/>
              </a:endParaRPr>
            </a:p>
          </p:txBody>
        </p:sp>
        <p:sp>
          <p:nvSpPr>
            <p:cNvPr id="276" name="Rectangle 52"/>
            <p:cNvSpPr>
              <a:spLocks noChangeArrowheads="1"/>
            </p:cNvSpPr>
            <p:nvPr/>
          </p:nvSpPr>
          <p:spPr bwMode="auto">
            <a:xfrm>
              <a:off x="3703" y="1200"/>
              <a:ext cx="1023" cy="2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0"/>
                <a:buNone/>
              </a:pPr>
              <a:r>
                <a:rPr lang="en-US" sz="2400" dirty="0" smtClean="0">
                  <a:cs typeface="Arial" charset="0"/>
                </a:rPr>
                <a:t>0</a:t>
              </a:r>
              <a:endParaRPr lang="en-US" sz="2400" dirty="0">
                <a:cs typeface="Arial" charset="0"/>
              </a:endParaRPr>
            </a:p>
          </p:txBody>
        </p:sp>
        <p:sp>
          <p:nvSpPr>
            <p:cNvPr id="277" name="Rectangle 53"/>
            <p:cNvSpPr>
              <a:spLocks noChangeArrowheads="1"/>
            </p:cNvSpPr>
            <p:nvPr/>
          </p:nvSpPr>
          <p:spPr bwMode="auto">
            <a:xfrm>
              <a:off x="2657" y="1200"/>
              <a:ext cx="1046" cy="2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spcBef>
                  <a:spcPct val="45000"/>
                </a:spcBef>
                <a:buClr>
                  <a:srgbClr val="00B85C"/>
                </a:buClr>
                <a:buSzPct val="120000"/>
                <a:buFont typeface="Wingdings" charset="0"/>
                <a:buNone/>
              </a:pPr>
              <a:r>
                <a:rPr lang="en-US" sz="2400" dirty="0">
                  <a:cs typeface="Arial" charset="0"/>
                </a:rPr>
                <a:t>+ imported</a:t>
              </a:r>
            </a:p>
          </p:txBody>
        </p:sp>
      </p:grpSp>
      <p:grpSp>
        <p:nvGrpSpPr>
          <p:cNvPr id="278" name="Group 92"/>
          <p:cNvGrpSpPr>
            <a:grpSpLocks/>
          </p:cNvGrpSpPr>
          <p:nvPr/>
        </p:nvGrpSpPr>
        <p:grpSpPr bwMode="auto">
          <a:xfrm>
            <a:off x="5504921" y="3021013"/>
            <a:ext cx="6009746" cy="617194"/>
            <a:chOff x="2657" y="1487"/>
            <a:chExt cx="2843" cy="301"/>
          </a:xfrm>
        </p:grpSpPr>
        <p:sp>
          <p:nvSpPr>
            <p:cNvPr id="279" name="Rectangle 57"/>
            <p:cNvSpPr>
              <a:spLocks noChangeArrowheads="1"/>
            </p:cNvSpPr>
            <p:nvPr/>
          </p:nvSpPr>
          <p:spPr bwMode="auto">
            <a:xfrm>
              <a:off x="4726" y="1487"/>
              <a:ext cx="774" cy="30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0"/>
                <a:buNone/>
              </a:pPr>
              <a:r>
                <a:rPr lang="en-US" sz="2400" dirty="0">
                  <a:cs typeface="Arial" charset="0"/>
                </a:rPr>
                <a:t>0</a:t>
              </a:r>
            </a:p>
          </p:txBody>
        </p:sp>
        <p:sp>
          <p:nvSpPr>
            <p:cNvPr id="280" name="Rectangle 58"/>
            <p:cNvSpPr>
              <a:spLocks noChangeArrowheads="1"/>
            </p:cNvSpPr>
            <p:nvPr/>
          </p:nvSpPr>
          <p:spPr bwMode="auto">
            <a:xfrm>
              <a:off x="3703" y="1487"/>
              <a:ext cx="1023" cy="30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0"/>
                <a:buNone/>
              </a:pPr>
              <a:r>
                <a:rPr lang="en-US" sz="2400" dirty="0" smtClean="0">
                  <a:cs typeface="Arial" charset="0"/>
                </a:rPr>
                <a:t>110</a:t>
              </a:r>
              <a:endParaRPr lang="en-US" sz="2400" dirty="0">
                <a:cs typeface="Arial" charset="0"/>
              </a:endParaRPr>
            </a:p>
          </p:txBody>
        </p:sp>
        <p:sp>
          <p:nvSpPr>
            <p:cNvPr id="281" name="Rectangle 59"/>
            <p:cNvSpPr>
              <a:spLocks noChangeArrowheads="1"/>
            </p:cNvSpPr>
            <p:nvPr/>
          </p:nvSpPr>
          <p:spPr bwMode="auto">
            <a:xfrm>
              <a:off x="2657" y="1487"/>
              <a:ext cx="1046" cy="30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spcBef>
                  <a:spcPct val="45000"/>
                </a:spcBef>
                <a:buClr>
                  <a:srgbClr val="00B85C"/>
                </a:buClr>
                <a:buSzPct val="120000"/>
                <a:buFont typeface="Wingdings" charset="0"/>
                <a:buNone/>
              </a:pPr>
              <a:r>
                <a:rPr lang="en-US" sz="2400" dirty="0">
                  <a:cs typeface="Arial" charset="0"/>
                </a:rPr>
                <a:t>– exported</a:t>
              </a:r>
            </a:p>
          </p:txBody>
        </p:sp>
      </p:grpSp>
      <p:grpSp>
        <p:nvGrpSpPr>
          <p:cNvPr id="282" name="Group 88"/>
          <p:cNvGrpSpPr>
            <a:grpSpLocks/>
          </p:cNvGrpSpPr>
          <p:nvPr/>
        </p:nvGrpSpPr>
        <p:grpSpPr bwMode="auto">
          <a:xfrm>
            <a:off x="5504921" y="2109787"/>
            <a:ext cx="6009746" cy="588487"/>
            <a:chOff x="2657" y="913"/>
            <a:chExt cx="2843" cy="287"/>
          </a:xfrm>
        </p:grpSpPr>
        <p:sp>
          <p:nvSpPr>
            <p:cNvPr id="283" name="Rectangle 60"/>
            <p:cNvSpPr>
              <a:spLocks noChangeArrowheads="1"/>
            </p:cNvSpPr>
            <p:nvPr/>
          </p:nvSpPr>
          <p:spPr bwMode="auto">
            <a:xfrm>
              <a:off x="4726" y="913"/>
              <a:ext cx="774" cy="2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0"/>
                <a:buNone/>
              </a:pPr>
              <a:r>
                <a:rPr lang="en-US" sz="2400" dirty="0" smtClean="0">
                  <a:cs typeface="Arial" charset="0"/>
                </a:rPr>
                <a:t>0</a:t>
              </a:r>
              <a:endParaRPr lang="en-US" sz="2400" dirty="0">
                <a:cs typeface="Arial" charset="0"/>
              </a:endParaRPr>
            </a:p>
          </p:txBody>
        </p:sp>
        <p:sp>
          <p:nvSpPr>
            <p:cNvPr id="284" name="Rectangle 61"/>
            <p:cNvSpPr>
              <a:spLocks noChangeArrowheads="1"/>
            </p:cNvSpPr>
            <p:nvPr/>
          </p:nvSpPr>
          <p:spPr bwMode="auto">
            <a:xfrm>
              <a:off x="3703" y="913"/>
              <a:ext cx="1023" cy="2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0"/>
                <a:buNone/>
              </a:pPr>
              <a:r>
                <a:rPr lang="en-US" sz="2400" dirty="0" smtClean="0">
                  <a:cs typeface="Arial" charset="0"/>
                </a:rPr>
                <a:t>240</a:t>
              </a:r>
              <a:endParaRPr lang="en-US" sz="2400" dirty="0">
                <a:cs typeface="Arial" charset="0"/>
              </a:endParaRPr>
            </a:p>
          </p:txBody>
        </p:sp>
        <p:sp>
          <p:nvSpPr>
            <p:cNvPr id="285" name="Rectangle 62"/>
            <p:cNvSpPr>
              <a:spLocks noChangeArrowheads="1"/>
            </p:cNvSpPr>
            <p:nvPr/>
          </p:nvSpPr>
          <p:spPr bwMode="auto">
            <a:xfrm>
              <a:off x="2657" y="913"/>
              <a:ext cx="1046" cy="2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spcBef>
                  <a:spcPct val="45000"/>
                </a:spcBef>
                <a:buClr>
                  <a:srgbClr val="00B85C"/>
                </a:buClr>
                <a:buSzPct val="120000"/>
                <a:buFont typeface="Wingdings" charset="0"/>
                <a:buNone/>
              </a:pPr>
              <a:r>
                <a:rPr lang="en-US" sz="2400" dirty="0">
                  <a:cs typeface="Arial" charset="0"/>
                </a:rPr>
                <a:t>produced</a:t>
              </a:r>
            </a:p>
          </p:txBody>
        </p:sp>
      </p:grpSp>
      <p:sp>
        <p:nvSpPr>
          <p:cNvPr id="286" name="Rectangle 65"/>
          <p:cNvSpPr>
            <a:spLocks noChangeArrowheads="1"/>
          </p:cNvSpPr>
          <p:nvPr/>
        </p:nvSpPr>
        <p:spPr bwMode="auto">
          <a:xfrm>
            <a:off x="5504921" y="1654175"/>
            <a:ext cx="2211114" cy="58848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0"/>
              <a:buNone/>
            </a:pPr>
            <a:endParaRPr lang="en-AU" sz="2400" dirty="0">
              <a:cs typeface="Arial" charset="0"/>
            </a:endParaRPr>
          </a:p>
        </p:txBody>
      </p:sp>
      <p:sp>
        <p:nvSpPr>
          <p:cNvPr id="287" name="Line 66"/>
          <p:cNvSpPr>
            <a:spLocks noChangeShapeType="1"/>
          </p:cNvSpPr>
          <p:nvPr/>
        </p:nvSpPr>
        <p:spPr bwMode="auto">
          <a:xfrm>
            <a:off x="5504921" y="1654175"/>
            <a:ext cx="2211114"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288" name="Line 68"/>
          <p:cNvSpPr>
            <a:spLocks noChangeShapeType="1"/>
          </p:cNvSpPr>
          <p:nvPr/>
        </p:nvSpPr>
        <p:spPr bwMode="auto">
          <a:xfrm>
            <a:off x="5504921" y="3498850"/>
            <a:ext cx="600974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89" name="Line 69"/>
          <p:cNvSpPr>
            <a:spLocks noChangeShapeType="1"/>
          </p:cNvSpPr>
          <p:nvPr/>
        </p:nvSpPr>
        <p:spPr bwMode="auto">
          <a:xfrm>
            <a:off x="5504921" y="4319588"/>
            <a:ext cx="2211114"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290" name="Line 70"/>
          <p:cNvSpPr>
            <a:spLocks noChangeShapeType="1"/>
          </p:cNvSpPr>
          <p:nvPr/>
        </p:nvSpPr>
        <p:spPr bwMode="auto">
          <a:xfrm>
            <a:off x="5504921" y="1654175"/>
            <a:ext cx="0" cy="588489"/>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grpSp>
        <p:nvGrpSpPr>
          <p:cNvPr id="291" name="Group 87"/>
          <p:cNvGrpSpPr>
            <a:grpSpLocks/>
          </p:cNvGrpSpPr>
          <p:nvPr/>
        </p:nvGrpSpPr>
        <p:grpSpPr bwMode="auto">
          <a:xfrm>
            <a:off x="5504921" y="1654175"/>
            <a:ext cx="6009746" cy="3442758"/>
            <a:chOff x="2657" y="626"/>
            <a:chExt cx="2843" cy="1679"/>
          </a:xfrm>
        </p:grpSpPr>
        <p:sp>
          <p:nvSpPr>
            <p:cNvPr id="292" name="Rectangle 63"/>
            <p:cNvSpPr>
              <a:spLocks noChangeArrowheads="1"/>
            </p:cNvSpPr>
            <p:nvPr/>
          </p:nvSpPr>
          <p:spPr bwMode="auto">
            <a:xfrm>
              <a:off x="4726" y="626"/>
              <a:ext cx="774" cy="2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0"/>
                <a:buNone/>
              </a:pPr>
              <a:r>
                <a:rPr lang="en-US" sz="2400" dirty="0">
                  <a:cs typeface="Arial" charset="0"/>
                </a:rPr>
                <a:t>wheat</a:t>
              </a:r>
            </a:p>
          </p:txBody>
        </p:sp>
        <p:sp>
          <p:nvSpPr>
            <p:cNvPr id="293" name="Rectangle 64"/>
            <p:cNvSpPr>
              <a:spLocks noChangeArrowheads="1"/>
            </p:cNvSpPr>
            <p:nvPr/>
          </p:nvSpPr>
          <p:spPr bwMode="auto">
            <a:xfrm>
              <a:off x="3703" y="626"/>
              <a:ext cx="1023" cy="2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0"/>
                <a:buNone/>
              </a:pPr>
              <a:r>
                <a:rPr lang="en-US" sz="2400" dirty="0">
                  <a:cs typeface="Arial" charset="0"/>
                </a:rPr>
                <a:t>computers</a:t>
              </a:r>
            </a:p>
          </p:txBody>
        </p:sp>
        <p:sp>
          <p:nvSpPr>
            <p:cNvPr id="294" name="Line 67"/>
            <p:cNvSpPr>
              <a:spLocks noChangeShapeType="1"/>
            </p:cNvSpPr>
            <p:nvPr/>
          </p:nvSpPr>
          <p:spPr bwMode="auto">
            <a:xfrm>
              <a:off x="2657" y="913"/>
              <a:ext cx="2843"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95" name="Line 71"/>
            <p:cNvSpPr>
              <a:spLocks noChangeShapeType="1"/>
            </p:cNvSpPr>
            <p:nvPr/>
          </p:nvSpPr>
          <p:spPr bwMode="auto">
            <a:xfrm>
              <a:off x="3703" y="626"/>
              <a:ext cx="0" cy="1679"/>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96" name="Line 72"/>
            <p:cNvSpPr>
              <a:spLocks noChangeShapeType="1"/>
            </p:cNvSpPr>
            <p:nvPr/>
          </p:nvSpPr>
          <p:spPr bwMode="auto">
            <a:xfrm>
              <a:off x="4726" y="626"/>
              <a:ext cx="0" cy="1679"/>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297" name="Line 73"/>
          <p:cNvSpPr>
            <a:spLocks noChangeShapeType="1"/>
          </p:cNvSpPr>
          <p:nvPr/>
        </p:nvSpPr>
        <p:spPr bwMode="auto">
          <a:xfrm>
            <a:off x="10018183" y="1654175"/>
            <a:ext cx="0" cy="588489"/>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298" name="Line 74"/>
          <p:cNvSpPr>
            <a:spLocks noChangeShapeType="1"/>
          </p:cNvSpPr>
          <p:nvPr/>
        </p:nvSpPr>
        <p:spPr bwMode="auto">
          <a:xfrm>
            <a:off x="7165445" y="1654175"/>
            <a:ext cx="2162494"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299" name="Line 75"/>
          <p:cNvSpPr>
            <a:spLocks noChangeShapeType="1"/>
          </p:cNvSpPr>
          <p:nvPr/>
        </p:nvSpPr>
        <p:spPr bwMode="auto">
          <a:xfrm>
            <a:off x="5504921" y="2109787"/>
            <a:ext cx="0" cy="588487"/>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300" name="Line 76"/>
          <p:cNvSpPr>
            <a:spLocks noChangeShapeType="1"/>
          </p:cNvSpPr>
          <p:nvPr/>
        </p:nvSpPr>
        <p:spPr bwMode="auto">
          <a:xfrm>
            <a:off x="8789458" y="1654175"/>
            <a:ext cx="163614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301" name="Line 77"/>
          <p:cNvSpPr>
            <a:spLocks noChangeShapeType="1"/>
          </p:cNvSpPr>
          <p:nvPr/>
        </p:nvSpPr>
        <p:spPr bwMode="auto">
          <a:xfrm>
            <a:off x="10018183" y="2109787"/>
            <a:ext cx="0" cy="588487"/>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302" name="Line 78"/>
          <p:cNvSpPr>
            <a:spLocks noChangeShapeType="1"/>
          </p:cNvSpPr>
          <p:nvPr/>
        </p:nvSpPr>
        <p:spPr bwMode="auto">
          <a:xfrm>
            <a:off x="5504921" y="2565400"/>
            <a:ext cx="0" cy="588489"/>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303" name="Line 79"/>
          <p:cNvSpPr>
            <a:spLocks noChangeShapeType="1"/>
          </p:cNvSpPr>
          <p:nvPr/>
        </p:nvSpPr>
        <p:spPr bwMode="auto">
          <a:xfrm>
            <a:off x="10018183" y="2565400"/>
            <a:ext cx="0" cy="588489"/>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304" name="Line 80"/>
          <p:cNvSpPr>
            <a:spLocks noChangeShapeType="1"/>
          </p:cNvSpPr>
          <p:nvPr/>
        </p:nvSpPr>
        <p:spPr bwMode="auto">
          <a:xfrm>
            <a:off x="5504921" y="3021013"/>
            <a:ext cx="0" cy="617194"/>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305" name="Line 81"/>
          <p:cNvSpPr>
            <a:spLocks noChangeShapeType="1"/>
          </p:cNvSpPr>
          <p:nvPr/>
        </p:nvSpPr>
        <p:spPr bwMode="auto">
          <a:xfrm>
            <a:off x="10018183" y="3021013"/>
            <a:ext cx="0" cy="617194"/>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306" name="Line 82"/>
          <p:cNvSpPr>
            <a:spLocks noChangeShapeType="1"/>
          </p:cNvSpPr>
          <p:nvPr/>
        </p:nvSpPr>
        <p:spPr bwMode="auto">
          <a:xfrm>
            <a:off x="5504921" y="3498849"/>
            <a:ext cx="0" cy="1060099"/>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307" name="Line 83"/>
          <p:cNvSpPr>
            <a:spLocks noChangeShapeType="1"/>
          </p:cNvSpPr>
          <p:nvPr/>
        </p:nvSpPr>
        <p:spPr bwMode="auto">
          <a:xfrm>
            <a:off x="10018183" y="3498849"/>
            <a:ext cx="0" cy="1060099"/>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308" name="Line 84"/>
          <p:cNvSpPr>
            <a:spLocks noChangeShapeType="1"/>
          </p:cNvSpPr>
          <p:nvPr/>
        </p:nvSpPr>
        <p:spPr bwMode="auto">
          <a:xfrm>
            <a:off x="7165445" y="4319588"/>
            <a:ext cx="2162494"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309" name="Line 85"/>
          <p:cNvSpPr>
            <a:spLocks noChangeShapeType="1"/>
          </p:cNvSpPr>
          <p:nvPr/>
        </p:nvSpPr>
        <p:spPr bwMode="auto">
          <a:xfrm>
            <a:off x="8789458" y="4319588"/>
            <a:ext cx="163614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round/>
                <a:headEnd/>
                <a:tailEnd/>
              </a14:hiddenLine>
            </a:ext>
          </a:extLst>
        </p:spPr>
        <p:txBody>
          <a:bodyPr/>
          <a:lstStyle/>
          <a:p>
            <a:endParaRPr lang="en-US" dirty="0"/>
          </a:p>
        </p:txBody>
      </p:sp>
      <p:sp>
        <p:nvSpPr>
          <p:cNvPr id="94" name="Slide Number Placeholder 93"/>
          <p:cNvSpPr>
            <a:spLocks noGrp="1"/>
          </p:cNvSpPr>
          <p:nvPr>
            <p:ph type="sldNum" sz="quarter" idx="12"/>
          </p:nvPr>
        </p:nvSpPr>
        <p:spPr/>
        <p:txBody>
          <a:bodyPr/>
          <a:lstStyle/>
          <a:p>
            <a:r>
              <a:rPr lang="en-US" dirty="0" smtClean="0"/>
              <a:t>3-</a:t>
            </a:r>
            <a:fld id="{0FF54DE5-C571-48E8-A5BC-B369434E2F44}" type="slidenum">
              <a:rPr lang="en-US" smtClean="0"/>
              <a:pPr/>
              <a:t>21</a:t>
            </a:fld>
            <a:endParaRPr lang="en-US" dirty="0"/>
          </a:p>
        </p:txBody>
      </p:sp>
      <p:sp>
        <p:nvSpPr>
          <p:cNvPr id="95" name="Rectangle 94"/>
          <p:cNvSpPr/>
          <p:nvPr/>
        </p:nvSpPr>
        <p:spPr>
          <a:xfrm>
            <a:off x="1087966" y="-1430"/>
            <a:ext cx="6379633" cy="1138773"/>
          </a:xfrm>
          <a:prstGeom prst="rect">
            <a:avLst/>
          </a:prstGeom>
        </p:spPr>
        <p:txBody>
          <a:bodyPr wrap="square">
            <a:spAutoFit/>
          </a:bodyPr>
          <a:lstStyle/>
          <a:p>
            <a:pPr>
              <a:defRPr/>
            </a:pPr>
            <a:r>
              <a:rPr lang="en-US" sz="4000" b="1" dirty="0" smtClean="0">
                <a:solidFill>
                  <a:srgbClr val="521569"/>
                </a:solidFill>
                <a:latin typeface="Book Antiqua" pitchFamily="18" charset="0"/>
                <a:ea typeface="ＭＳ Ｐゴシック" charset="-128"/>
                <a:cs typeface="Arial" charset="0"/>
              </a:rPr>
              <a:t>Active Learning  </a:t>
            </a:r>
            <a:r>
              <a:rPr lang="en-US" sz="3200" b="1" dirty="0" smtClean="0">
                <a:solidFill>
                  <a:srgbClr val="521569"/>
                </a:solidFill>
                <a:ea typeface="ＭＳ Ｐゴシック" charset="-128"/>
                <a:cs typeface="Arial" charset="0"/>
              </a:rPr>
              <a:t/>
            </a:r>
            <a:br>
              <a:rPr lang="en-US" sz="3200" b="1" dirty="0" smtClean="0">
                <a:solidFill>
                  <a:srgbClr val="521569"/>
                </a:solidFill>
                <a:ea typeface="ＭＳ Ｐゴシック" charset="-128"/>
                <a:cs typeface="Arial" charset="0"/>
              </a:rPr>
            </a:br>
            <a:r>
              <a:rPr lang="en-US" sz="2800" b="1" dirty="0" smtClean="0">
                <a:solidFill>
                  <a:srgbClr val="521569"/>
                </a:solidFill>
                <a:latin typeface="Book Antiqua" pitchFamily="18" charset="0"/>
                <a:ea typeface="ＭＳ Ｐゴシック" charset="-128"/>
                <a:cs typeface="Arial" charset="0"/>
              </a:rPr>
              <a:t>Japan’s Consumption with Trade</a:t>
            </a:r>
            <a:endParaRPr lang="en-CA" sz="2800" b="1" dirty="0">
              <a:solidFill>
                <a:srgbClr val="521569"/>
              </a:solidFill>
              <a:latin typeface="Book Antiqua" pitchFamily="18" charset="0"/>
              <a:ea typeface="ＭＳ Ｐゴシック" charset="-128"/>
            </a:endParaRPr>
          </a:p>
        </p:txBody>
      </p:sp>
    </p:spTree>
    <p:extLst>
      <p:ext uri="{BB962C8B-B14F-4D97-AF65-F5344CB8AC3E}">
        <p14:creationId xmlns:p14="http://schemas.microsoft.com/office/powerpoint/2010/main" val="400326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withEffect">
                                  <p:stCondLst>
                                    <p:cond delay="0"/>
                                  </p:stCondLst>
                                  <p:childTnLst>
                                    <p:set>
                                      <p:cBhvr>
                                        <p:cTn id="6" dur="1" fill="hold">
                                          <p:stCondLst>
                                            <p:cond delay="0"/>
                                          </p:stCondLst>
                                        </p:cTn>
                                        <p:tgtEl>
                                          <p:spTgt spid="219"/>
                                        </p:tgtEl>
                                        <p:attrNameLst>
                                          <p:attrName>style.visibility</p:attrName>
                                        </p:attrNameLst>
                                      </p:cBhvr>
                                      <p:to>
                                        <p:strVal val="visible"/>
                                      </p:to>
                                    </p:set>
                                    <p:anim calcmode="lin" valueType="num">
                                      <p:cBhvr>
                                        <p:cTn id="7" dur="1000" fill="hold"/>
                                        <p:tgtEl>
                                          <p:spTgt spid="219"/>
                                        </p:tgtEl>
                                        <p:attrNameLst>
                                          <p:attrName>ppt_w</p:attrName>
                                        </p:attrNameLst>
                                      </p:cBhvr>
                                      <p:tavLst>
                                        <p:tav tm="0">
                                          <p:val>
                                            <p:strVal val="4*#ppt_w"/>
                                          </p:val>
                                        </p:tav>
                                        <p:tav tm="100000">
                                          <p:val>
                                            <p:strVal val="#ppt_w"/>
                                          </p:val>
                                        </p:tav>
                                      </p:tavLst>
                                    </p:anim>
                                    <p:anim calcmode="lin" valueType="num">
                                      <p:cBhvr>
                                        <p:cTn id="8" dur="1000" fill="hold"/>
                                        <p:tgtEl>
                                          <p:spTgt spid="219"/>
                                        </p:tgtEl>
                                        <p:attrNameLst>
                                          <p:attrName>ppt_h</p:attrName>
                                        </p:attrNameLst>
                                      </p:cBhvr>
                                      <p:tavLst>
                                        <p:tav tm="0">
                                          <p:val>
                                            <p:strVal val="4*#ppt_h"/>
                                          </p:val>
                                        </p:tav>
                                        <p:tav tm="100000">
                                          <p:val>
                                            <p:strVal val="#ppt_h"/>
                                          </p:val>
                                        </p:tav>
                                      </p:tavLst>
                                    </p:anim>
                                  </p:childTnLst>
                                </p:cTn>
                              </p:par>
                              <p:par>
                                <p:cTn id="9" presetID="18" presetClass="entr" presetSubtype="3" fill="hold" nodeType="withEffect">
                                  <p:stCondLst>
                                    <p:cond delay="0"/>
                                  </p:stCondLst>
                                  <p:childTnLst>
                                    <p:set>
                                      <p:cBhvr>
                                        <p:cTn id="10" dur="1" fill="hold">
                                          <p:stCondLst>
                                            <p:cond delay="0"/>
                                          </p:stCondLst>
                                        </p:cTn>
                                        <p:tgtEl>
                                          <p:spTgt spid="174"/>
                                        </p:tgtEl>
                                        <p:attrNameLst>
                                          <p:attrName>style.visibility</p:attrName>
                                        </p:attrNameLst>
                                      </p:cBhvr>
                                      <p:to>
                                        <p:strVal val="visible"/>
                                      </p:to>
                                    </p:set>
                                    <p:animEffect transition="in" filter="strips(upRight)">
                                      <p:cBhvr>
                                        <p:cTn id="11" dur="1000"/>
                                        <p:tgtEl>
                                          <p:spTgt spid="174"/>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282"/>
                                        </p:tgtEl>
                                        <p:attrNameLst>
                                          <p:attrName>style.visibility</p:attrName>
                                        </p:attrNameLst>
                                      </p:cBhvr>
                                      <p:to>
                                        <p:strVal val="visible"/>
                                      </p:to>
                                    </p:set>
                                    <p:animEffect transition="in" filter="wipe(left)">
                                      <p:cBhvr>
                                        <p:cTn id="16" dur="500"/>
                                        <p:tgtEl>
                                          <p:spTgt spid="282"/>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274"/>
                                        </p:tgtEl>
                                        <p:attrNameLst>
                                          <p:attrName>style.visibility</p:attrName>
                                        </p:attrNameLst>
                                      </p:cBhvr>
                                      <p:to>
                                        <p:strVal val="visible"/>
                                      </p:to>
                                    </p:set>
                                    <p:animEffect transition="in" filter="wipe(left)">
                                      <p:cBhvr>
                                        <p:cTn id="21" dur="500"/>
                                        <p:tgtEl>
                                          <p:spTgt spid="274"/>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nodeType="clickEffect">
                                  <p:stCondLst>
                                    <p:cond delay="0"/>
                                  </p:stCondLst>
                                  <p:childTnLst>
                                    <p:set>
                                      <p:cBhvr>
                                        <p:cTn id="25" dur="1" fill="hold">
                                          <p:stCondLst>
                                            <p:cond delay="0"/>
                                          </p:stCondLst>
                                        </p:cTn>
                                        <p:tgtEl>
                                          <p:spTgt spid="278"/>
                                        </p:tgtEl>
                                        <p:attrNameLst>
                                          <p:attrName>style.visibility</p:attrName>
                                        </p:attrNameLst>
                                      </p:cBhvr>
                                      <p:to>
                                        <p:strVal val="visible"/>
                                      </p:to>
                                    </p:set>
                                    <p:animEffect transition="in" filter="wipe(left)">
                                      <p:cBhvr>
                                        <p:cTn id="26" dur="500"/>
                                        <p:tgtEl>
                                          <p:spTgt spid="278"/>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288"/>
                                        </p:tgtEl>
                                        <p:attrNameLst>
                                          <p:attrName>style.visibility</p:attrName>
                                        </p:attrNameLst>
                                      </p:cBhvr>
                                      <p:to>
                                        <p:strVal val="visible"/>
                                      </p:to>
                                    </p:set>
                                    <p:animEffect transition="in" filter="wipe(left)">
                                      <p:cBhvr>
                                        <p:cTn id="31" dur="500"/>
                                        <p:tgtEl>
                                          <p:spTgt spid="288"/>
                                        </p:tgtEl>
                                      </p:cBhvr>
                                    </p:animEffect>
                                  </p:childTnLst>
                                </p:cTn>
                              </p:par>
                            </p:childTnLst>
                          </p:cTn>
                        </p:par>
                        <p:par>
                          <p:cTn id="32" fill="hold">
                            <p:stCondLst>
                              <p:cond delay="500"/>
                            </p:stCondLst>
                            <p:childTnLst>
                              <p:par>
                                <p:cTn id="33" presetID="22" presetClass="entr" presetSubtype="8" fill="hold" nodeType="afterEffect">
                                  <p:stCondLst>
                                    <p:cond delay="0"/>
                                  </p:stCondLst>
                                  <p:childTnLst>
                                    <p:set>
                                      <p:cBhvr>
                                        <p:cTn id="34" dur="1" fill="hold">
                                          <p:stCondLst>
                                            <p:cond delay="0"/>
                                          </p:stCondLst>
                                        </p:cTn>
                                        <p:tgtEl>
                                          <p:spTgt spid="270"/>
                                        </p:tgtEl>
                                        <p:attrNameLst>
                                          <p:attrName>style.visibility</p:attrName>
                                        </p:attrNameLst>
                                      </p:cBhvr>
                                      <p:to>
                                        <p:strVal val="visible"/>
                                      </p:to>
                                    </p:set>
                                    <p:animEffect transition="in" filter="wipe(left)">
                                      <p:cBhvr>
                                        <p:cTn id="35" dur="500"/>
                                        <p:tgtEl>
                                          <p:spTgt spid="2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9" grpId="0" animBg="1"/>
      <p:bldP spid="28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Rectangle 59"/>
          <p:cNvSpPr>
            <a:spLocks noChangeArrowheads="1"/>
          </p:cNvSpPr>
          <p:nvPr/>
        </p:nvSpPr>
        <p:spPr bwMode="auto">
          <a:xfrm>
            <a:off x="2123016" y="4003146"/>
            <a:ext cx="7904163" cy="2570162"/>
          </a:xfrm>
          <a:prstGeom prst="rect">
            <a:avLst/>
          </a:prstGeom>
          <a:solidFill>
            <a:srgbClr val="CCFFC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AU" sz="1400" dirty="0">
              <a:cs typeface="Arial" charset="0"/>
            </a:endParaRPr>
          </a:p>
        </p:txBody>
      </p:sp>
      <p:sp>
        <p:nvSpPr>
          <p:cNvPr id="95" name="Rectangle 58"/>
          <p:cNvSpPr>
            <a:spLocks noChangeArrowheads="1"/>
          </p:cNvSpPr>
          <p:nvPr/>
        </p:nvSpPr>
        <p:spPr bwMode="auto">
          <a:xfrm>
            <a:off x="2111904" y="1385358"/>
            <a:ext cx="7904162" cy="2617788"/>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AU" sz="1400" dirty="0">
              <a:cs typeface="Arial" charset="0"/>
            </a:endParaRPr>
          </a:p>
        </p:txBody>
      </p:sp>
      <p:grpSp>
        <p:nvGrpSpPr>
          <p:cNvPr id="96" name="Group 52"/>
          <p:cNvGrpSpPr>
            <a:grpSpLocks/>
          </p:cNvGrpSpPr>
          <p:nvPr/>
        </p:nvGrpSpPr>
        <p:grpSpPr bwMode="auto">
          <a:xfrm>
            <a:off x="2107141" y="3449108"/>
            <a:ext cx="7913688" cy="552450"/>
            <a:chOff x="378" y="1986"/>
            <a:chExt cx="4985" cy="348"/>
          </a:xfrm>
        </p:grpSpPr>
        <p:sp>
          <p:nvSpPr>
            <p:cNvPr id="97" name="Rectangle 4"/>
            <p:cNvSpPr>
              <a:spLocks noChangeArrowheads="1"/>
            </p:cNvSpPr>
            <p:nvPr/>
          </p:nvSpPr>
          <p:spPr bwMode="auto">
            <a:xfrm>
              <a:off x="4231" y="1986"/>
              <a:ext cx="1132" cy="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lnSpc>
                  <a:spcPct val="105000"/>
                </a:lnSpc>
                <a:spcBef>
                  <a:spcPct val="45000"/>
                </a:spcBef>
                <a:buClr>
                  <a:srgbClr val="00B85C"/>
                </a:buClr>
                <a:buSzPct val="120000"/>
                <a:buFont typeface="Wingdings" charset="0"/>
                <a:buNone/>
              </a:pPr>
              <a:r>
                <a:rPr lang="en-US" sz="2000" b="1" dirty="0">
                  <a:solidFill>
                    <a:srgbClr val="0000FF"/>
                  </a:solidFill>
                  <a:cs typeface="Arial" charset="0"/>
                </a:rPr>
                <a:t>200</a:t>
              </a:r>
            </a:p>
          </p:txBody>
        </p:sp>
        <p:sp>
          <p:nvSpPr>
            <p:cNvPr id="98" name="Rectangle 5"/>
            <p:cNvSpPr>
              <a:spLocks noChangeArrowheads="1"/>
            </p:cNvSpPr>
            <p:nvPr/>
          </p:nvSpPr>
          <p:spPr bwMode="auto">
            <a:xfrm>
              <a:off x="2910" y="1986"/>
              <a:ext cx="1321" cy="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lnSpc>
                  <a:spcPct val="105000"/>
                </a:lnSpc>
                <a:spcBef>
                  <a:spcPct val="45000"/>
                </a:spcBef>
                <a:buClr>
                  <a:srgbClr val="00B85C"/>
                </a:buClr>
                <a:buSzPct val="120000"/>
                <a:buFont typeface="Wingdings" charset="0"/>
                <a:buNone/>
              </a:pPr>
              <a:r>
                <a:rPr lang="en-US" sz="2000" dirty="0" smtClean="0">
                  <a:cs typeface="Arial" charset="0"/>
                </a:rPr>
                <a:t>2700</a:t>
              </a:r>
              <a:endParaRPr lang="en-US" sz="2000" dirty="0">
                <a:cs typeface="Arial" charset="0"/>
              </a:endParaRPr>
            </a:p>
          </p:txBody>
        </p:sp>
        <p:sp>
          <p:nvSpPr>
            <p:cNvPr id="99" name="Rectangle 6"/>
            <p:cNvSpPr>
              <a:spLocks noChangeArrowheads="1"/>
            </p:cNvSpPr>
            <p:nvPr/>
          </p:nvSpPr>
          <p:spPr bwMode="auto">
            <a:xfrm>
              <a:off x="1534" y="1986"/>
              <a:ext cx="1376" cy="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lnSpc>
                  <a:spcPct val="105000"/>
                </a:lnSpc>
                <a:spcBef>
                  <a:spcPct val="45000"/>
                </a:spcBef>
                <a:buClr>
                  <a:srgbClr val="00B85C"/>
                </a:buClr>
                <a:buSzPct val="120000"/>
                <a:buFont typeface="Wingdings" charset="0"/>
                <a:buNone/>
              </a:pPr>
              <a:r>
                <a:rPr lang="en-US" sz="2000" dirty="0" smtClean="0">
                  <a:cs typeface="Arial" charset="0"/>
                </a:rPr>
                <a:t>2500</a:t>
              </a:r>
              <a:endParaRPr lang="en-US" sz="2000" dirty="0">
                <a:cs typeface="Arial" charset="0"/>
              </a:endParaRPr>
            </a:p>
          </p:txBody>
        </p:sp>
        <p:sp>
          <p:nvSpPr>
            <p:cNvPr id="100" name="Rectangle 7"/>
            <p:cNvSpPr>
              <a:spLocks noChangeArrowheads="1"/>
            </p:cNvSpPr>
            <p:nvPr/>
          </p:nvSpPr>
          <p:spPr bwMode="auto">
            <a:xfrm>
              <a:off x="378" y="1986"/>
              <a:ext cx="1156" cy="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lnSpc>
                  <a:spcPct val="105000"/>
                </a:lnSpc>
                <a:spcBef>
                  <a:spcPct val="45000"/>
                </a:spcBef>
                <a:buClr>
                  <a:srgbClr val="00B85C"/>
                </a:buClr>
                <a:buSzPct val="120000"/>
                <a:buFont typeface="Wingdings" charset="0"/>
                <a:buNone/>
              </a:pPr>
              <a:r>
                <a:rPr lang="en-US" sz="2000" dirty="0">
                  <a:cs typeface="Arial" charset="0"/>
                </a:rPr>
                <a:t>wheat</a:t>
              </a:r>
            </a:p>
          </p:txBody>
        </p:sp>
      </p:grpSp>
      <p:grpSp>
        <p:nvGrpSpPr>
          <p:cNvPr id="101" name="Group 53"/>
          <p:cNvGrpSpPr>
            <a:grpSpLocks/>
          </p:cNvGrpSpPr>
          <p:nvPr/>
        </p:nvGrpSpPr>
        <p:grpSpPr bwMode="auto">
          <a:xfrm>
            <a:off x="2107141" y="2888721"/>
            <a:ext cx="7913688" cy="560387"/>
            <a:chOff x="378" y="1633"/>
            <a:chExt cx="4985" cy="353"/>
          </a:xfrm>
        </p:grpSpPr>
        <p:sp>
          <p:nvSpPr>
            <p:cNvPr id="102" name="Rectangle 8"/>
            <p:cNvSpPr>
              <a:spLocks noChangeArrowheads="1"/>
            </p:cNvSpPr>
            <p:nvPr/>
          </p:nvSpPr>
          <p:spPr bwMode="auto">
            <a:xfrm>
              <a:off x="4231" y="1633"/>
              <a:ext cx="1132" cy="3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lnSpc>
                  <a:spcPct val="105000"/>
                </a:lnSpc>
                <a:spcBef>
                  <a:spcPct val="45000"/>
                </a:spcBef>
                <a:buClr>
                  <a:srgbClr val="00B85C"/>
                </a:buClr>
                <a:buSzPct val="120000"/>
                <a:buFont typeface="Wingdings" charset="0"/>
                <a:buNone/>
              </a:pPr>
              <a:r>
                <a:rPr lang="en-US" sz="2000" b="1" dirty="0">
                  <a:solidFill>
                    <a:srgbClr val="0000FF"/>
                  </a:solidFill>
                  <a:cs typeface="Arial" charset="0"/>
                </a:rPr>
                <a:t>20</a:t>
              </a:r>
            </a:p>
          </p:txBody>
        </p:sp>
        <p:sp>
          <p:nvSpPr>
            <p:cNvPr id="103" name="Rectangle 9"/>
            <p:cNvSpPr>
              <a:spLocks noChangeArrowheads="1"/>
            </p:cNvSpPr>
            <p:nvPr/>
          </p:nvSpPr>
          <p:spPr bwMode="auto">
            <a:xfrm>
              <a:off x="2910" y="1633"/>
              <a:ext cx="1321" cy="3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lnSpc>
                  <a:spcPct val="105000"/>
                </a:lnSpc>
                <a:spcBef>
                  <a:spcPct val="45000"/>
                </a:spcBef>
                <a:buClr>
                  <a:srgbClr val="00B85C"/>
                </a:buClr>
                <a:buSzPct val="120000"/>
                <a:buFont typeface="Wingdings" charset="0"/>
                <a:buNone/>
              </a:pPr>
              <a:r>
                <a:rPr lang="en-US" sz="2000" dirty="0">
                  <a:cs typeface="Arial" charset="0"/>
                </a:rPr>
                <a:t>270</a:t>
              </a:r>
            </a:p>
          </p:txBody>
        </p:sp>
        <p:sp>
          <p:nvSpPr>
            <p:cNvPr id="104" name="Rectangle 10"/>
            <p:cNvSpPr>
              <a:spLocks noChangeArrowheads="1"/>
            </p:cNvSpPr>
            <p:nvPr/>
          </p:nvSpPr>
          <p:spPr bwMode="auto">
            <a:xfrm>
              <a:off x="1534" y="1633"/>
              <a:ext cx="1376" cy="3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lnSpc>
                  <a:spcPct val="105000"/>
                </a:lnSpc>
                <a:spcBef>
                  <a:spcPct val="45000"/>
                </a:spcBef>
                <a:buClr>
                  <a:srgbClr val="00B85C"/>
                </a:buClr>
                <a:buSzPct val="120000"/>
                <a:buFont typeface="Wingdings" charset="0"/>
                <a:buNone/>
              </a:pPr>
              <a:r>
                <a:rPr lang="en-US" sz="2000" dirty="0">
                  <a:cs typeface="Arial" charset="0"/>
                </a:rPr>
                <a:t>250</a:t>
              </a:r>
            </a:p>
          </p:txBody>
        </p:sp>
        <p:sp>
          <p:nvSpPr>
            <p:cNvPr id="105" name="Rectangle 11"/>
            <p:cNvSpPr>
              <a:spLocks noChangeArrowheads="1"/>
            </p:cNvSpPr>
            <p:nvPr/>
          </p:nvSpPr>
          <p:spPr bwMode="auto">
            <a:xfrm>
              <a:off x="378" y="1633"/>
              <a:ext cx="1156" cy="3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lnSpc>
                  <a:spcPct val="105000"/>
                </a:lnSpc>
                <a:spcBef>
                  <a:spcPct val="45000"/>
                </a:spcBef>
                <a:buClr>
                  <a:srgbClr val="00B85C"/>
                </a:buClr>
                <a:buSzPct val="120000"/>
                <a:buFont typeface="Wingdings" charset="0"/>
                <a:buNone/>
              </a:pPr>
              <a:r>
                <a:rPr lang="en-US" sz="2000" dirty="0">
                  <a:cs typeface="Arial" charset="0"/>
                </a:rPr>
                <a:t>computers</a:t>
              </a:r>
            </a:p>
          </p:txBody>
        </p:sp>
      </p:grpSp>
      <p:sp>
        <p:nvSpPr>
          <p:cNvPr id="106" name="Rectangle 12"/>
          <p:cNvSpPr>
            <a:spLocks noChangeArrowheads="1"/>
          </p:cNvSpPr>
          <p:nvPr/>
        </p:nvSpPr>
        <p:spPr bwMode="auto">
          <a:xfrm>
            <a:off x="8223779" y="1998133"/>
            <a:ext cx="1797050" cy="89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lnSpc>
                <a:spcPct val="105000"/>
              </a:lnSpc>
              <a:spcBef>
                <a:spcPct val="45000"/>
              </a:spcBef>
              <a:buClr>
                <a:srgbClr val="00B85C"/>
              </a:buClr>
              <a:buSzPct val="120000"/>
              <a:buFont typeface="Wingdings" charset="0"/>
              <a:buNone/>
            </a:pPr>
            <a:r>
              <a:rPr lang="en-US" sz="2000" dirty="0">
                <a:cs typeface="Arial" charset="0"/>
              </a:rPr>
              <a:t>gains from trade</a:t>
            </a:r>
          </a:p>
        </p:txBody>
      </p:sp>
      <p:sp>
        <p:nvSpPr>
          <p:cNvPr id="117" name="Rectangle 13"/>
          <p:cNvSpPr>
            <a:spLocks noChangeArrowheads="1"/>
          </p:cNvSpPr>
          <p:nvPr/>
        </p:nvSpPr>
        <p:spPr bwMode="auto">
          <a:xfrm>
            <a:off x="6126691" y="1998133"/>
            <a:ext cx="2097088" cy="89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lnSpc>
                <a:spcPct val="105000"/>
              </a:lnSpc>
              <a:spcBef>
                <a:spcPct val="45000"/>
              </a:spcBef>
              <a:buClr>
                <a:srgbClr val="00B85C"/>
              </a:buClr>
              <a:buSzPct val="120000"/>
              <a:buFont typeface="Wingdings" charset="0"/>
              <a:buNone/>
            </a:pPr>
            <a:r>
              <a:rPr lang="en-US" sz="2000" dirty="0">
                <a:cs typeface="Arial" charset="0"/>
              </a:rPr>
              <a:t>consumption with trade</a:t>
            </a:r>
          </a:p>
        </p:txBody>
      </p:sp>
      <p:sp>
        <p:nvSpPr>
          <p:cNvPr id="118" name="Rectangle 14"/>
          <p:cNvSpPr>
            <a:spLocks noChangeArrowheads="1"/>
          </p:cNvSpPr>
          <p:nvPr/>
        </p:nvSpPr>
        <p:spPr bwMode="auto">
          <a:xfrm>
            <a:off x="3942291" y="1998133"/>
            <a:ext cx="2184400" cy="89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lnSpc>
                <a:spcPct val="105000"/>
              </a:lnSpc>
              <a:spcBef>
                <a:spcPct val="45000"/>
              </a:spcBef>
              <a:buClr>
                <a:srgbClr val="00B85C"/>
              </a:buClr>
              <a:buSzPct val="120000"/>
              <a:buFont typeface="Wingdings" charset="0"/>
              <a:buNone/>
            </a:pPr>
            <a:r>
              <a:rPr lang="en-US" sz="2000" dirty="0">
                <a:cs typeface="Arial" charset="0"/>
              </a:rPr>
              <a:t>consumption without trade</a:t>
            </a:r>
          </a:p>
        </p:txBody>
      </p:sp>
      <p:sp>
        <p:nvSpPr>
          <p:cNvPr id="119" name="Rectangle 15"/>
          <p:cNvSpPr>
            <a:spLocks noChangeArrowheads="1"/>
          </p:cNvSpPr>
          <p:nvPr/>
        </p:nvSpPr>
        <p:spPr bwMode="auto">
          <a:xfrm>
            <a:off x="2107141" y="1998133"/>
            <a:ext cx="1835150" cy="89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nSpc>
                <a:spcPct val="105000"/>
              </a:lnSpc>
              <a:spcBef>
                <a:spcPct val="45000"/>
              </a:spcBef>
              <a:buClr>
                <a:srgbClr val="00B85C"/>
              </a:buClr>
              <a:buSzPct val="120000"/>
              <a:buFont typeface="Wingdings" charset="0"/>
              <a:buNone/>
            </a:pPr>
            <a:endParaRPr lang="en-AU" sz="2000" dirty="0">
              <a:cs typeface="Arial" charset="0"/>
            </a:endParaRPr>
          </a:p>
        </p:txBody>
      </p:sp>
      <p:sp>
        <p:nvSpPr>
          <p:cNvPr id="120" name="Rectangle 16"/>
          <p:cNvSpPr>
            <a:spLocks noChangeArrowheads="1"/>
          </p:cNvSpPr>
          <p:nvPr/>
        </p:nvSpPr>
        <p:spPr bwMode="auto">
          <a:xfrm>
            <a:off x="2107141" y="1383771"/>
            <a:ext cx="7913688" cy="614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nSpc>
                <a:spcPct val="105000"/>
              </a:lnSpc>
              <a:spcBef>
                <a:spcPct val="45000"/>
              </a:spcBef>
              <a:buClr>
                <a:srgbClr val="00B85C"/>
              </a:buClr>
              <a:buSzPct val="120000"/>
              <a:buFont typeface="Wingdings" charset="0"/>
              <a:buNone/>
            </a:pPr>
            <a:r>
              <a:rPr lang="en-US" sz="2000" b="1" dirty="0">
                <a:cs typeface="Arial" charset="0"/>
              </a:rPr>
              <a:t>Canada</a:t>
            </a:r>
          </a:p>
        </p:txBody>
      </p:sp>
      <p:sp>
        <p:nvSpPr>
          <p:cNvPr id="121" name="Line 17"/>
          <p:cNvSpPr>
            <a:spLocks noChangeShapeType="1"/>
          </p:cNvSpPr>
          <p:nvPr/>
        </p:nvSpPr>
        <p:spPr bwMode="auto">
          <a:xfrm>
            <a:off x="2107141" y="1383771"/>
            <a:ext cx="7913688" cy="0"/>
          </a:xfrm>
          <a:prstGeom prst="line">
            <a:avLst/>
          </a:prstGeom>
          <a:noFill/>
          <a:ln w="28575" cap="sq">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400" dirty="0"/>
          </a:p>
        </p:txBody>
      </p:sp>
      <p:sp>
        <p:nvSpPr>
          <p:cNvPr id="122" name="Line 18"/>
          <p:cNvSpPr>
            <a:spLocks noChangeShapeType="1"/>
          </p:cNvSpPr>
          <p:nvPr/>
        </p:nvSpPr>
        <p:spPr bwMode="auto">
          <a:xfrm>
            <a:off x="2107141" y="1998133"/>
            <a:ext cx="791368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400" dirty="0"/>
          </a:p>
        </p:txBody>
      </p:sp>
      <p:sp>
        <p:nvSpPr>
          <p:cNvPr id="123" name="Line 19"/>
          <p:cNvSpPr>
            <a:spLocks noChangeShapeType="1"/>
          </p:cNvSpPr>
          <p:nvPr/>
        </p:nvSpPr>
        <p:spPr bwMode="auto">
          <a:xfrm>
            <a:off x="2107141" y="2888721"/>
            <a:ext cx="791368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400" dirty="0"/>
          </a:p>
        </p:txBody>
      </p:sp>
      <p:sp>
        <p:nvSpPr>
          <p:cNvPr id="124" name="Line 20"/>
          <p:cNvSpPr>
            <a:spLocks noChangeShapeType="1"/>
          </p:cNvSpPr>
          <p:nvPr/>
        </p:nvSpPr>
        <p:spPr bwMode="auto">
          <a:xfrm>
            <a:off x="2107141" y="3449108"/>
            <a:ext cx="791368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400" dirty="0"/>
          </a:p>
        </p:txBody>
      </p:sp>
      <p:sp>
        <p:nvSpPr>
          <p:cNvPr id="125" name="Line 21"/>
          <p:cNvSpPr>
            <a:spLocks noChangeShapeType="1"/>
          </p:cNvSpPr>
          <p:nvPr/>
        </p:nvSpPr>
        <p:spPr bwMode="auto">
          <a:xfrm>
            <a:off x="2107141" y="4001558"/>
            <a:ext cx="7913688" cy="0"/>
          </a:xfrm>
          <a:prstGeom prst="line">
            <a:avLst/>
          </a:prstGeom>
          <a:noFill/>
          <a:ln w="28575" cap="sq">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400" dirty="0"/>
          </a:p>
        </p:txBody>
      </p:sp>
      <p:sp>
        <p:nvSpPr>
          <p:cNvPr id="126" name="Line 22"/>
          <p:cNvSpPr>
            <a:spLocks noChangeShapeType="1"/>
          </p:cNvSpPr>
          <p:nvPr/>
        </p:nvSpPr>
        <p:spPr bwMode="auto">
          <a:xfrm>
            <a:off x="2107141" y="1383771"/>
            <a:ext cx="0" cy="2617787"/>
          </a:xfrm>
          <a:prstGeom prst="line">
            <a:avLst/>
          </a:prstGeom>
          <a:noFill/>
          <a:ln w="28575" cap="sq">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400" dirty="0"/>
          </a:p>
        </p:txBody>
      </p:sp>
      <p:sp>
        <p:nvSpPr>
          <p:cNvPr id="127" name="Line 23"/>
          <p:cNvSpPr>
            <a:spLocks noChangeShapeType="1"/>
          </p:cNvSpPr>
          <p:nvPr/>
        </p:nvSpPr>
        <p:spPr bwMode="auto">
          <a:xfrm>
            <a:off x="10020829" y="1383771"/>
            <a:ext cx="0" cy="2617787"/>
          </a:xfrm>
          <a:prstGeom prst="line">
            <a:avLst/>
          </a:prstGeom>
          <a:noFill/>
          <a:ln w="28575" cap="sq">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400" dirty="0"/>
          </a:p>
        </p:txBody>
      </p:sp>
      <p:sp>
        <p:nvSpPr>
          <p:cNvPr id="128" name="Line 24"/>
          <p:cNvSpPr>
            <a:spLocks noChangeShapeType="1"/>
          </p:cNvSpPr>
          <p:nvPr/>
        </p:nvSpPr>
        <p:spPr bwMode="auto">
          <a:xfrm>
            <a:off x="3942291" y="1998133"/>
            <a:ext cx="0" cy="2003425"/>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400" dirty="0"/>
          </a:p>
        </p:txBody>
      </p:sp>
      <p:sp>
        <p:nvSpPr>
          <p:cNvPr id="129" name="Line 25"/>
          <p:cNvSpPr>
            <a:spLocks noChangeShapeType="1"/>
          </p:cNvSpPr>
          <p:nvPr/>
        </p:nvSpPr>
        <p:spPr bwMode="auto">
          <a:xfrm>
            <a:off x="6126691" y="1998133"/>
            <a:ext cx="0" cy="2003425"/>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400" dirty="0"/>
          </a:p>
        </p:txBody>
      </p:sp>
      <p:sp>
        <p:nvSpPr>
          <p:cNvPr id="130" name="Line 26"/>
          <p:cNvSpPr>
            <a:spLocks noChangeShapeType="1"/>
          </p:cNvSpPr>
          <p:nvPr/>
        </p:nvSpPr>
        <p:spPr bwMode="auto">
          <a:xfrm>
            <a:off x="8223779" y="1998133"/>
            <a:ext cx="0" cy="2003425"/>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400" dirty="0"/>
          </a:p>
        </p:txBody>
      </p:sp>
      <p:grpSp>
        <p:nvGrpSpPr>
          <p:cNvPr id="131" name="Group 57"/>
          <p:cNvGrpSpPr>
            <a:grpSpLocks/>
          </p:cNvGrpSpPr>
          <p:nvPr/>
        </p:nvGrpSpPr>
        <p:grpSpPr bwMode="auto">
          <a:xfrm>
            <a:off x="2111904" y="6035146"/>
            <a:ext cx="7913687" cy="552450"/>
            <a:chOff x="381" y="3615"/>
            <a:chExt cx="4985" cy="348"/>
          </a:xfrm>
        </p:grpSpPr>
        <p:sp>
          <p:nvSpPr>
            <p:cNvPr id="132" name="Rectangle 28"/>
            <p:cNvSpPr>
              <a:spLocks noChangeArrowheads="1"/>
            </p:cNvSpPr>
            <p:nvPr/>
          </p:nvSpPr>
          <p:spPr bwMode="auto">
            <a:xfrm>
              <a:off x="4234" y="3615"/>
              <a:ext cx="1132" cy="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lnSpc>
                  <a:spcPct val="105000"/>
                </a:lnSpc>
                <a:spcBef>
                  <a:spcPct val="45000"/>
                </a:spcBef>
                <a:buClr>
                  <a:srgbClr val="00B85C"/>
                </a:buClr>
                <a:buSzPct val="120000"/>
                <a:buFont typeface="Wingdings" charset="0"/>
                <a:buNone/>
              </a:pPr>
              <a:r>
                <a:rPr lang="en-US" sz="2000" b="1" dirty="0">
                  <a:solidFill>
                    <a:srgbClr val="0000FF"/>
                  </a:solidFill>
                  <a:cs typeface="Arial" charset="0"/>
                </a:rPr>
                <a:t>100</a:t>
              </a:r>
            </a:p>
          </p:txBody>
        </p:sp>
        <p:sp>
          <p:nvSpPr>
            <p:cNvPr id="133" name="Rectangle 29"/>
            <p:cNvSpPr>
              <a:spLocks noChangeArrowheads="1"/>
            </p:cNvSpPr>
            <p:nvPr/>
          </p:nvSpPr>
          <p:spPr bwMode="auto">
            <a:xfrm>
              <a:off x="2913" y="3615"/>
              <a:ext cx="1321" cy="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lnSpc>
                  <a:spcPct val="105000"/>
                </a:lnSpc>
                <a:spcBef>
                  <a:spcPct val="45000"/>
                </a:spcBef>
                <a:buClr>
                  <a:srgbClr val="00B85C"/>
                </a:buClr>
                <a:buSzPct val="120000"/>
                <a:buFont typeface="Wingdings" charset="0"/>
                <a:buNone/>
              </a:pPr>
              <a:r>
                <a:rPr lang="en-US" sz="2000" dirty="0">
                  <a:cs typeface="Arial" charset="0"/>
                </a:rPr>
                <a:t>700</a:t>
              </a:r>
            </a:p>
          </p:txBody>
        </p:sp>
        <p:sp>
          <p:nvSpPr>
            <p:cNvPr id="134" name="Rectangle 30"/>
            <p:cNvSpPr>
              <a:spLocks noChangeArrowheads="1"/>
            </p:cNvSpPr>
            <p:nvPr/>
          </p:nvSpPr>
          <p:spPr bwMode="auto">
            <a:xfrm>
              <a:off x="1537" y="3615"/>
              <a:ext cx="1376" cy="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lnSpc>
                  <a:spcPct val="105000"/>
                </a:lnSpc>
                <a:spcBef>
                  <a:spcPct val="45000"/>
                </a:spcBef>
                <a:buClr>
                  <a:srgbClr val="00B85C"/>
                </a:buClr>
                <a:buSzPct val="120000"/>
                <a:buFont typeface="Wingdings" charset="0"/>
                <a:buNone/>
              </a:pPr>
              <a:r>
                <a:rPr lang="en-US" sz="2000" dirty="0">
                  <a:cs typeface="Arial" charset="0"/>
                </a:rPr>
                <a:t>600</a:t>
              </a:r>
            </a:p>
          </p:txBody>
        </p:sp>
        <p:sp>
          <p:nvSpPr>
            <p:cNvPr id="135" name="Rectangle 31"/>
            <p:cNvSpPr>
              <a:spLocks noChangeArrowheads="1"/>
            </p:cNvSpPr>
            <p:nvPr/>
          </p:nvSpPr>
          <p:spPr bwMode="auto">
            <a:xfrm>
              <a:off x="381" y="3615"/>
              <a:ext cx="1156" cy="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lnSpc>
                  <a:spcPct val="105000"/>
                </a:lnSpc>
                <a:spcBef>
                  <a:spcPct val="45000"/>
                </a:spcBef>
                <a:buClr>
                  <a:srgbClr val="00B85C"/>
                </a:buClr>
                <a:buSzPct val="120000"/>
                <a:buFont typeface="Wingdings" charset="0"/>
                <a:buNone/>
              </a:pPr>
              <a:r>
                <a:rPr lang="en-US" sz="2000" dirty="0">
                  <a:cs typeface="Arial" charset="0"/>
                </a:rPr>
                <a:t>wheat</a:t>
              </a:r>
            </a:p>
          </p:txBody>
        </p:sp>
      </p:grpSp>
      <p:grpSp>
        <p:nvGrpSpPr>
          <p:cNvPr id="136" name="Group 56"/>
          <p:cNvGrpSpPr>
            <a:grpSpLocks/>
          </p:cNvGrpSpPr>
          <p:nvPr/>
        </p:nvGrpSpPr>
        <p:grpSpPr bwMode="auto">
          <a:xfrm>
            <a:off x="2111904" y="5474758"/>
            <a:ext cx="7913687" cy="560388"/>
            <a:chOff x="381" y="3262"/>
            <a:chExt cx="4985" cy="353"/>
          </a:xfrm>
        </p:grpSpPr>
        <p:sp>
          <p:nvSpPr>
            <p:cNvPr id="137" name="Rectangle 32"/>
            <p:cNvSpPr>
              <a:spLocks noChangeArrowheads="1"/>
            </p:cNvSpPr>
            <p:nvPr/>
          </p:nvSpPr>
          <p:spPr bwMode="auto">
            <a:xfrm>
              <a:off x="4234" y="3262"/>
              <a:ext cx="1132" cy="3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lnSpc>
                  <a:spcPct val="105000"/>
                </a:lnSpc>
                <a:spcBef>
                  <a:spcPct val="45000"/>
                </a:spcBef>
                <a:buClr>
                  <a:srgbClr val="00B85C"/>
                </a:buClr>
                <a:buSzPct val="120000"/>
                <a:buFont typeface="Wingdings" charset="0"/>
                <a:buNone/>
              </a:pPr>
              <a:r>
                <a:rPr lang="en-US" sz="2000" b="1" dirty="0">
                  <a:solidFill>
                    <a:srgbClr val="0000FF"/>
                  </a:solidFill>
                  <a:cs typeface="Arial" charset="0"/>
                </a:rPr>
                <a:t>10</a:t>
              </a:r>
            </a:p>
          </p:txBody>
        </p:sp>
        <p:sp>
          <p:nvSpPr>
            <p:cNvPr id="138" name="Rectangle 33"/>
            <p:cNvSpPr>
              <a:spLocks noChangeArrowheads="1"/>
            </p:cNvSpPr>
            <p:nvPr/>
          </p:nvSpPr>
          <p:spPr bwMode="auto">
            <a:xfrm>
              <a:off x="2913" y="3262"/>
              <a:ext cx="1321" cy="3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lnSpc>
                  <a:spcPct val="105000"/>
                </a:lnSpc>
                <a:spcBef>
                  <a:spcPct val="45000"/>
                </a:spcBef>
                <a:buClr>
                  <a:srgbClr val="00B85C"/>
                </a:buClr>
                <a:buSzPct val="120000"/>
                <a:buFont typeface="Wingdings" charset="0"/>
                <a:buNone/>
              </a:pPr>
              <a:r>
                <a:rPr lang="en-US" sz="2000" dirty="0">
                  <a:cs typeface="Arial" charset="0"/>
                </a:rPr>
                <a:t>130</a:t>
              </a:r>
            </a:p>
          </p:txBody>
        </p:sp>
        <p:sp>
          <p:nvSpPr>
            <p:cNvPr id="139" name="Rectangle 34"/>
            <p:cNvSpPr>
              <a:spLocks noChangeArrowheads="1"/>
            </p:cNvSpPr>
            <p:nvPr/>
          </p:nvSpPr>
          <p:spPr bwMode="auto">
            <a:xfrm>
              <a:off x="1537" y="3262"/>
              <a:ext cx="1376" cy="3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lnSpc>
                  <a:spcPct val="105000"/>
                </a:lnSpc>
                <a:spcBef>
                  <a:spcPct val="45000"/>
                </a:spcBef>
                <a:buClr>
                  <a:srgbClr val="00B85C"/>
                </a:buClr>
                <a:buSzPct val="120000"/>
                <a:buFont typeface="Wingdings" charset="0"/>
                <a:buNone/>
              </a:pPr>
              <a:r>
                <a:rPr lang="en-US" sz="2000" dirty="0">
                  <a:cs typeface="Arial" charset="0"/>
                </a:rPr>
                <a:t>120</a:t>
              </a:r>
            </a:p>
          </p:txBody>
        </p:sp>
        <p:sp>
          <p:nvSpPr>
            <p:cNvPr id="140" name="Rectangle 35"/>
            <p:cNvSpPr>
              <a:spLocks noChangeArrowheads="1"/>
            </p:cNvSpPr>
            <p:nvPr/>
          </p:nvSpPr>
          <p:spPr bwMode="auto">
            <a:xfrm>
              <a:off x="381" y="3262"/>
              <a:ext cx="1156" cy="3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lnSpc>
                  <a:spcPct val="105000"/>
                </a:lnSpc>
                <a:spcBef>
                  <a:spcPct val="45000"/>
                </a:spcBef>
                <a:buClr>
                  <a:srgbClr val="00B85C"/>
                </a:buClr>
                <a:buSzPct val="120000"/>
                <a:buFont typeface="Wingdings" charset="0"/>
                <a:buNone/>
              </a:pPr>
              <a:r>
                <a:rPr lang="en-US" sz="2000" dirty="0">
                  <a:cs typeface="Arial" charset="0"/>
                </a:rPr>
                <a:t>computers</a:t>
              </a:r>
            </a:p>
          </p:txBody>
        </p:sp>
      </p:grpSp>
      <p:sp>
        <p:nvSpPr>
          <p:cNvPr id="141" name="Rectangle 39"/>
          <p:cNvSpPr>
            <a:spLocks noChangeArrowheads="1"/>
          </p:cNvSpPr>
          <p:nvPr/>
        </p:nvSpPr>
        <p:spPr bwMode="auto">
          <a:xfrm>
            <a:off x="2111904" y="4584171"/>
            <a:ext cx="1835150"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nSpc>
                <a:spcPct val="105000"/>
              </a:lnSpc>
              <a:spcBef>
                <a:spcPct val="45000"/>
              </a:spcBef>
              <a:buClr>
                <a:srgbClr val="00B85C"/>
              </a:buClr>
              <a:buSzPct val="120000"/>
              <a:buFont typeface="Wingdings" charset="0"/>
              <a:buNone/>
            </a:pPr>
            <a:endParaRPr lang="en-AU" sz="2000" dirty="0">
              <a:cs typeface="Arial" charset="0"/>
            </a:endParaRPr>
          </a:p>
        </p:txBody>
      </p:sp>
      <p:sp>
        <p:nvSpPr>
          <p:cNvPr id="142" name="Line 41"/>
          <p:cNvSpPr>
            <a:spLocks noChangeShapeType="1"/>
          </p:cNvSpPr>
          <p:nvPr/>
        </p:nvSpPr>
        <p:spPr bwMode="auto">
          <a:xfrm>
            <a:off x="2111904" y="3999971"/>
            <a:ext cx="7913687" cy="0"/>
          </a:xfrm>
          <a:prstGeom prst="line">
            <a:avLst/>
          </a:prstGeom>
          <a:noFill/>
          <a:ln w="28575" cap="sq">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400" dirty="0"/>
          </a:p>
        </p:txBody>
      </p:sp>
      <p:grpSp>
        <p:nvGrpSpPr>
          <p:cNvPr id="143" name="Group 55"/>
          <p:cNvGrpSpPr>
            <a:grpSpLocks/>
          </p:cNvGrpSpPr>
          <p:nvPr/>
        </p:nvGrpSpPr>
        <p:grpSpPr bwMode="auto">
          <a:xfrm>
            <a:off x="2111904" y="3999971"/>
            <a:ext cx="7913687" cy="2587625"/>
            <a:chOff x="381" y="2333"/>
            <a:chExt cx="4985" cy="1630"/>
          </a:xfrm>
        </p:grpSpPr>
        <p:sp>
          <p:nvSpPr>
            <p:cNvPr id="144" name="Line 45"/>
            <p:cNvSpPr>
              <a:spLocks noChangeShapeType="1"/>
            </p:cNvSpPr>
            <p:nvPr/>
          </p:nvSpPr>
          <p:spPr bwMode="auto">
            <a:xfrm>
              <a:off x="381" y="3963"/>
              <a:ext cx="4985" cy="0"/>
            </a:xfrm>
            <a:prstGeom prst="line">
              <a:avLst/>
            </a:prstGeom>
            <a:noFill/>
            <a:ln w="28575" cap="sq">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400" dirty="0"/>
            </a:p>
          </p:txBody>
        </p:sp>
        <p:grpSp>
          <p:nvGrpSpPr>
            <p:cNvPr id="145" name="Group 54"/>
            <p:cNvGrpSpPr>
              <a:grpSpLocks/>
            </p:cNvGrpSpPr>
            <p:nvPr/>
          </p:nvGrpSpPr>
          <p:grpSpPr bwMode="auto">
            <a:xfrm>
              <a:off x="381" y="2333"/>
              <a:ext cx="4985" cy="1630"/>
              <a:chOff x="381" y="2333"/>
              <a:chExt cx="4985" cy="1630"/>
            </a:xfrm>
          </p:grpSpPr>
          <p:sp>
            <p:nvSpPr>
              <p:cNvPr id="146" name="Rectangle 36"/>
              <p:cNvSpPr>
                <a:spLocks noChangeArrowheads="1"/>
              </p:cNvSpPr>
              <p:nvPr/>
            </p:nvSpPr>
            <p:spPr bwMode="auto">
              <a:xfrm>
                <a:off x="4234" y="2701"/>
                <a:ext cx="1132" cy="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lnSpc>
                    <a:spcPct val="105000"/>
                  </a:lnSpc>
                  <a:spcBef>
                    <a:spcPct val="45000"/>
                  </a:spcBef>
                  <a:buClr>
                    <a:srgbClr val="00B85C"/>
                  </a:buClr>
                  <a:buSzPct val="120000"/>
                  <a:buFont typeface="Wingdings" charset="0"/>
                  <a:buNone/>
                </a:pPr>
                <a:r>
                  <a:rPr lang="en-US" sz="2000" dirty="0">
                    <a:cs typeface="Arial" charset="0"/>
                  </a:rPr>
                  <a:t>gains from trade</a:t>
                </a:r>
              </a:p>
            </p:txBody>
          </p:sp>
          <p:sp>
            <p:nvSpPr>
              <p:cNvPr id="147" name="Rectangle 37"/>
              <p:cNvSpPr>
                <a:spLocks noChangeArrowheads="1"/>
              </p:cNvSpPr>
              <p:nvPr/>
            </p:nvSpPr>
            <p:spPr bwMode="auto">
              <a:xfrm>
                <a:off x="2913" y="2701"/>
                <a:ext cx="1321" cy="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lnSpc>
                    <a:spcPct val="105000"/>
                  </a:lnSpc>
                  <a:spcBef>
                    <a:spcPct val="45000"/>
                  </a:spcBef>
                  <a:buClr>
                    <a:srgbClr val="00B85C"/>
                  </a:buClr>
                  <a:buSzPct val="120000"/>
                  <a:buFont typeface="Wingdings" charset="0"/>
                  <a:buNone/>
                </a:pPr>
                <a:r>
                  <a:rPr lang="en-US" sz="2000" dirty="0">
                    <a:cs typeface="Arial" charset="0"/>
                  </a:rPr>
                  <a:t>consumption with trade</a:t>
                </a:r>
              </a:p>
            </p:txBody>
          </p:sp>
          <p:sp>
            <p:nvSpPr>
              <p:cNvPr id="148" name="Rectangle 38"/>
              <p:cNvSpPr>
                <a:spLocks noChangeArrowheads="1"/>
              </p:cNvSpPr>
              <p:nvPr/>
            </p:nvSpPr>
            <p:spPr bwMode="auto">
              <a:xfrm>
                <a:off x="1537" y="2701"/>
                <a:ext cx="1376" cy="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lnSpc>
                    <a:spcPct val="105000"/>
                  </a:lnSpc>
                  <a:spcBef>
                    <a:spcPct val="45000"/>
                  </a:spcBef>
                  <a:buClr>
                    <a:srgbClr val="00B85C"/>
                  </a:buClr>
                  <a:buSzPct val="120000"/>
                  <a:buFont typeface="Wingdings" charset="0"/>
                  <a:buNone/>
                </a:pPr>
                <a:r>
                  <a:rPr lang="en-US" sz="2000" dirty="0">
                    <a:cs typeface="Arial" charset="0"/>
                  </a:rPr>
                  <a:t>consumption without trade</a:t>
                </a:r>
              </a:p>
            </p:txBody>
          </p:sp>
          <p:sp>
            <p:nvSpPr>
              <p:cNvPr id="149" name="Rectangle 40"/>
              <p:cNvSpPr>
                <a:spLocks noChangeArrowheads="1"/>
              </p:cNvSpPr>
              <p:nvPr/>
            </p:nvSpPr>
            <p:spPr bwMode="auto">
              <a:xfrm>
                <a:off x="381" y="2333"/>
                <a:ext cx="4985" cy="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nSpc>
                    <a:spcPct val="105000"/>
                  </a:lnSpc>
                  <a:spcBef>
                    <a:spcPct val="45000"/>
                  </a:spcBef>
                  <a:buClr>
                    <a:srgbClr val="00B85C"/>
                  </a:buClr>
                  <a:buSzPct val="120000"/>
                  <a:buFont typeface="Wingdings" charset="0"/>
                  <a:buNone/>
                </a:pPr>
                <a:r>
                  <a:rPr lang="en-US" sz="2000" b="1" dirty="0">
                    <a:cs typeface="Arial" charset="0"/>
                  </a:rPr>
                  <a:t>Japan</a:t>
                </a:r>
              </a:p>
            </p:txBody>
          </p:sp>
          <p:sp>
            <p:nvSpPr>
              <p:cNvPr id="150" name="Line 42"/>
              <p:cNvSpPr>
                <a:spLocks noChangeShapeType="1"/>
              </p:cNvSpPr>
              <p:nvPr/>
            </p:nvSpPr>
            <p:spPr bwMode="auto">
              <a:xfrm>
                <a:off x="381" y="2701"/>
                <a:ext cx="4985"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400" dirty="0"/>
              </a:p>
            </p:txBody>
          </p:sp>
          <p:sp>
            <p:nvSpPr>
              <p:cNvPr id="151" name="Line 43"/>
              <p:cNvSpPr>
                <a:spLocks noChangeShapeType="1"/>
              </p:cNvSpPr>
              <p:nvPr/>
            </p:nvSpPr>
            <p:spPr bwMode="auto">
              <a:xfrm>
                <a:off x="381" y="3262"/>
                <a:ext cx="4985"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400" dirty="0"/>
              </a:p>
            </p:txBody>
          </p:sp>
          <p:sp>
            <p:nvSpPr>
              <p:cNvPr id="152" name="Line 44"/>
              <p:cNvSpPr>
                <a:spLocks noChangeShapeType="1"/>
              </p:cNvSpPr>
              <p:nvPr/>
            </p:nvSpPr>
            <p:spPr bwMode="auto">
              <a:xfrm>
                <a:off x="381" y="3615"/>
                <a:ext cx="4985"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400" dirty="0"/>
              </a:p>
            </p:txBody>
          </p:sp>
          <p:sp>
            <p:nvSpPr>
              <p:cNvPr id="153" name="Line 46"/>
              <p:cNvSpPr>
                <a:spLocks noChangeShapeType="1"/>
              </p:cNvSpPr>
              <p:nvPr/>
            </p:nvSpPr>
            <p:spPr bwMode="auto">
              <a:xfrm>
                <a:off x="381" y="2333"/>
                <a:ext cx="0" cy="1630"/>
              </a:xfrm>
              <a:prstGeom prst="line">
                <a:avLst/>
              </a:prstGeom>
              <a:noFill/>
              <a:ln w="28575" cap="sq">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400" dirty="0"/>
              </a:p>
            </p:txBody>
          </p:sp>
          <p:sp>
            <p:nvSpPr>
              <p:cNvPr id="154" name="Line 47"/>
              <p:cNvSpPr>
                <a:spLocks noChangeShapeType="1"/>
              </p:cNvSpPr>
              <p:nvPr/>
            </p:nvSpPr>
            <p:spPr bwMode="auto">
              <a:xfrm>
                <a:off x="5366" y="2333"/>
                <a:ext cx="0" cy="1630"/>
              </a:xfrm>
              <a:prstGeom prst="line">
                <a:avLst/>
              </a:prstGeom>
              <a:noFill/>
              <a:ln w="28575" cap="sq">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400" dirty="0"/>
              </a:p>
            </p:txBody>
          </p:sp>
          <p:sp>
            <p:nvSpPr>
              <p:cNvPr id="155" name="Line 48"/>
              <p:cNvSpPr>
                <a:spLocks noChangeShapeType="1"/>
              </p:cNvSpPr>
              <p:nvPr/>
            </p:nvSpPr>
            <p:spPr bwMode="auto">
              <a:xfrm>
                <a:off x="1537" y="2701"/>
                <a:ext cx="0" cy="126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400" dirty="0"/>
              </a:p>
            </p:txBody>
          </p:sp>
          <p:sp>
            <p:nvSpPr>
              <p:cNvPr id="156" name="Line 49"/>
              <p:cNvSpPr>
                <a:spLocks noChangeShapeType="1"/>
              </p:cNvSpPr>
              <p:nvPr/>
            </p:nvSpPr>
            <p:spPr bwMode="auto">
              <a:xfrm>
                <a:off x="2913" y="2701"/>
                <a:ext cx="0" cy="126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400" dirty="0"/>
              </a:p>
            </p:txBody>
          </p:sp>
          <p:sp>
            <p:nvSpPr>
              <p:cNvPr id="179" name="Line 50"/>
              <p:cNvSpPr>
                <a:spLocks noChangeShapeType="1"/>
              </p:cNvSpPr>
              <p:nvPr/>
            </p:nvSpPr>
            <p:spPr bwMode="auto">
              <a:xfrm>
                <a:off x="4234" y="2701"/>
                <a:ext cx="0" cy="126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400" dirty="0"/>
              </a:p>
            </p:txBody>
          </p:sp>
        </p:grpSp>
      </p:grpSp>
      <p:sp>
        <p:nvSpPr>
          <p:cNvPr id="3" name="Footer Placeholder 2"/>
          <p:cNvSpPr>
            <a:spLocks noGrp="1"/>
          </p:cNvSpPr>
          <p:nvPr>
            <p:ph type="ftr" sz="quarter" idx="11"/>
          </p:nvPr>
        </p:nvSpPr>
        <p:spPr>
          <a:xfrm>
            <a:off x="2934459" y="6534150"/>
            <a:ext cx="6323082" cy="365126"/>
          </a:xfrm>
        </p:spPr>
        <p:txBody>
          <a:bodyPr/>
          <a:lstStyle/>
          <a:p>
            <a:r>
              <a:rPr lang="en-US" dirty="0" smtClean="0"/>
              <a:t>Copyright © 2014 by Nelson Education Ltd. </a:t>
            </a:r>
            <a:endParaRPr lang="en-US" dirty="0"/>
          </a:p>
        </p:txBody>
      </p:sp>
      <p:sp>
        <p:nvSpPr>
          <p:cNvPr id="59" name="Slide Number Placeholder 58"/>
          <p:cNvSpPr>
            <a:spLocks noGrp="1"/>
          </p:cNvSpPr>
          <p:nvPr>
            <p:ph type="sldNum" sz="quarter" idx="12"/>
          </p:nvPr>
        </p:nvSpPr>
        <p:spPr/>
        <p:txBody>
          <a:bodyPr/>
          <a:lstStyle/>
          <a:p>
            <a:r>
              <a:rPr lang="en-US" dirty="0" smtClean="0"/>
              <a:t>3-</a:t>
            </a:r>
            <a:fld id="{0FF54DE5-C571-48E8-A5BC-B369434E2F44}" type="slidenum">
              <a:rPr lang="en-US" smtClean="0"/>
              <a:pPr/>
              <a:t>22</a:t>
            </a:fld>
            <a:endParaRPr lang="en-US" dirty="0"/>
          </a:p>
        </p:txBody>
      </p:sp>
      <p:sp>
        <p:nvSpPr>
          <p:cNvPr id="60" name="Rectangle 59"/>
          <p:cNvSpPr/>
          <p:nvPr/>
        </p:nvSpPr>
        <p:spPr>
          <a:xfrm>
            <a:off x="1011766" y="62070"/>
            <a:ext cx="7459134" cy="1138773"/>
          </a:xfrm>
          <a:prstGeom prst="rect">
            <a:avLst/>
          </a:prstGeom>
        </p:spPr>
        <p:txBody>
          <a:bodyPr wrap="square">
            <a:spAutoFit/>
          </a:bodyPr>
          <a:lstStyle/>
          <a:p>
            <a:pPr>
              <a:defRPr/>
            </a:pPr>
            <a:r>
              <a:rPr lang="en-US" sz="4000" b="1" dirty="0" smtClean="0">
                <a:solidFill>
                  <a:srgbClr val="521569"/>
                </a:solidFill>
                <a:latin typeface="Book Antiqua" pitchFamily="18" charset="0"/>
                <a:ea typeface="ＭＳ Ｐゴシック" charset="-128"/>
                <a:cs typeface="Arial" charset="0"/>
              </a:rPr>
              <a:t>Active Learning  </a:t>
            </a:r>
            <a:r>
              <a:rPr lang="en-US" sz="3200" b="1" dirty="0" smtClean="0">
                <a:solidFill>
                  <a:srgbClr val="521569"/>
                </a:solidFill>
                <a:ea typeface="ＭＳ Ｐゴシック" charset="-128"/>
                <a:cs typeface="Arial" charset="0"/>
              </a:rPr>
              <a:t/>
            </a:r>
            <a:br>
              <a:rPr lang="en-US" sz="3200" b="1" dirty="0" smtClean="0">
                <a:solidFill>
                  <a:srgbClr val="521569"/>
                </a:solidFill>
                <a:ea typeface="ＭＳ Ｐゴシック" charset="-128"/>
                <a:cs typeface="Arial" charset="0"/>
              </a:rPr>
            </a:br>
            <a:r>
              <a:rPr lang="en-US" sz="2800" b="1" dirty="0" smtClean="0">
                <a:solidFill>
                  <a:srgbClr val="521569"/>
                </a:solidFill>
                <a:latin typeface="Book Antiqua" pitchFamily="18" charset="0"/>
                <a:ea typeface="ＭＳ Ｐゴシック" charset="-128"/>
                <a:cs typeface="Arial" charset="0"/>
              </a:rPr>
              <a:t>Trade Makes Both Countries Better Off</a:t>
            </a:r>
            <a:endParaRPr lang="en-CA" sz="2800" b="1" dirty="0">
              <a:solidFill>
                <a:srgbClr val="521569"/>
              </a:solidFill>
              <a:latin typeface="Book Antiqua" pitchFamily="18" charset="0"/>
              <a:ea typeface="ＭＳ Ｐゴシック" charset="-128"/>
            </a:endParaRPr>
          </a:p>
        </p:txBody>
      </p:sp>
    </p:spTree>
    <p:extLst>
      <p:ext uri="{BB962C8B-B14F-4D97-AF65-F5344CB8AC3E}">
        <p14:creationId xmlns:p14="http://schemas.microsoft.com/office/powerpoint/2010/main" val="4033275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1"/>
                                        </p:tgtEl>
                                        <p:attrNameLst>
                                          <p:attrName>style.visibility</p:attrName>
                                        </p:attrNameLst>
                                      </p:cBhvr>
                                      <p:to>
                                        <p:strVal val="visible"/>
                                      </p:to>
                                    </p:set>
                                    <p:animEffect transition="in" filter="wipe(left)">
                                      <p:cBhvr>
                                        <p:cTn id="7" dur="500"/>
                                        <p:tgtEl>
                                          <p:spTgt spid="10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6"/>
                                        </p:tgtEl>
                                        <p:attrNameLst>
                                          <p:attrName>style.visibility</p:attrName>
                                        </p:attrNameLst>
                                      </p:cBhvr>
                                      <p:to>
                                        <p:strVal val="visible"/>
                                      </p:to>
                                    </p:set>
                                    <p:animEffect transition="in" filter="wipe(left)">
                                      <p:cBhvr>
                                        <p:cTn id="12" dur="500"/>
                                        <p:tgtEl>
                                          <p:spTgt spid="96"/>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143"/>
                                        </p:tgtEl>
                                        <p:attrNameLst>
                                          <p:attrName>style.visibility</p:attrName>
                                        </p:attrNameLst>
                                      </p:cBhvr>
                                      <p:to>
                                        <p:strVal val="visible"/>
                                      </p:to>
                                    </p:set>
                                    <p:animEffect transition="in" filter="dissolve">
                                      <p:cBhvr>
                                        <p:cTn id="17" dur="500"/>
                                        <p:tgtEl>
                                          <p:spTgt spid="143"/>
                                        </p:tgtEl>
                                      </p:cBhvr>
                                    </p:animEffect>
                                  </p:childTnLst>
                                </p:cTn>
                              </p:par>
                              <p:par>
                                <p:cTn id="18" presetID="9" presetClass="entr" presetSubtype="0" fill="hold" grpId="0" nodeType="withEffect">
                                  <p:stCondLst>
                                    <p:cond delay="0"/>
                                  </p:stCondLst>
                                  <p:childTnLst>
                                    <p:set>
                                      <p:cBhvr>
                                        <p:cTn id="19" dur="1" fill="hold">
                                          <p:stCondLst>
                                            <p:cond delay="0"/>
                                          </p:stCondLst>
                                        </p:cTn>
                                        <p:tgtEl>
                                          <p:spTgt spid="94"/>
                                        </p:tgtEl>
                                        <p:attrNameLst>
                                          <p:attrName>style.visibility</p:attrName>
                                        </p:attrNameLst>
                                      </p:cBhvr>
                                      <p:to>
                                        <p:strVal val="visible"/>
                                      </p:to>
                                    </p:set>
                                    <p:animEffect transition="in" filter="dissolve">
                                      <p:cBhvr>
                                        <p:cTn id="20" dur="500"/>
                                        <p:tgtEl>
                                          <p:spTgt spid="94"/>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nodeType="clickEffect">
                                  <p:stCondLst>
                                    <p:cond delay="0"/>
                                  </p:stCondLst>
                                  <p:childTnLst>
                                    <p:set>
                                      <p:cBhvr>
                                        <p:cTn id="24" dur="1" fill="hold">
                                          <p:stCondLst>
                                            <p:cond delay="0"/>
                                          </p:stCondLst>
                                        </p:cTn>
                                        <p:tgtEl>
                                          <p:spTgt spid="136"/>
                                        </p:tgtEl>
                                        <p:attrNameLst>
                                          <p:attrName>style.visibility</p:attrName>
                                        </p:attrNameLst>
                                      </p:cBhvr>
                                      <p:to>
                                        <p:strVal val="visible"/>
                                      </p:to>
                                    </p:set>
                                    <p:animEffect transition="in" filter="wipe(left)">
                                      <p:cBhvr>
                                        <p:cTn id="25" dur="500"/>
                                        <p:tgtEl>
                                          <p:spTgt spid="136"/>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131"/>
                                        </p:tgtEl>
                                        <p:attrNameLst>
                                          <p:attrName>style.visibility</p:attrName>
                                        </p:attrNameLst>
                                      </p:cBhvr>
                                      <p:to>
                                        <p:strVal val="visible"/>
                                      </p:to>
                                    </p:set>
                                    <p:animEffect transition="in" filter="wipe(left)">
                                      <p:cBhvr>
                                        <p:cTn id="30" dur="500"/>
                                        <p:tgtEl>
                                          <p:spTgt spid="1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8" name="Rectangle 8"/>
          <p:cNvSpPr>
            <a:spLocks noChangeArrowheads="1"/>
          </p:cNvSpPr>
          <p:nvPr/>
        </p:nvSpPr>
        <p:spPr bwMode="auto">
          <a:xfrm>
            <a:off x="1095375" y="1397000"/>
            <a:ext cx="4098925"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87338" indent="-287338">
              <a:lnSpc>
                <a:spcPct val="105000"/>
              </a:lnSpc>
              <a:spcBef>
                <a:spcPct val="45000"/>
              </a:spcBef>
              <a:buClr>
                <a:srgbClr val="0070C0"/>
              </a:buClr>
              <a:buSzPct val="120000"/>
              <a:buFont typeface="Wingdings" charset="0"/>
              <a:buChar char="§"/>
            </a:pPr>
            <a:r>
              <a:rPr lang="en-US" sz="2500" dirty="0"/>
              <a:t>Point </a:t>
            </a:r>
            <a:r>
              <a:rPr lang="en-US" sz="2500" b="1" dirty="0"/>
              <a:t>F</a:t>
            </a:r>
            <a:r>
              <a:rPr lang="en-US" sz="2500" dirty="0" smtClean="0"/>
              <a:t>: 100 </a:t>
            </a:r>
            <a:r>
              <a:rPr lang="en-US" sz="2500" dirty="0"/>
              <a:t>computers, 3000 tons</a:t>
            </a:r>
            <a:r>
              <a:rPr lang="en-US" sz="2500" dirty="0" smtClean="0"/>
              <a:t> of wheat</a:t>
            </a:r>
            <a:endParaRPr lang="en-US" sz="2500" dirty="0"/>
          </a:p>
        </p:txBody>
      </p:sp>
      <p:sp>
        <p:nvSpPr>
          <p:cNvPr id="9" name="Rectangle 9"/>
          <p:cNvSpPr>
            <a:spLocks noChangeArrowheads="1"/>
          </p:cNvSpPr>
          <p:nvPr/>
        </p:nvSpPr>
        <p:spPr bwMode="auto">
          <a:xfrm>
            <a:off x="1174750" y="3001432"/>
            <a:ext cx="4552950" cy="3268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87338" indent="-287338">
              <a:lnSpc>
                <a:spcPct val="105000"/>
              </a:lnSpc>
              <a:spcBef>
                <a:spcPct val="45000"/>
              </a:spcBef>
              <a:buClr>
                <a:srgbClr val="0070C0"/>
              </a:buClr>
              <a:buSzPct val="120000"/>
              <a:buFont typeface="Wingdings" charset="0"/>
              <a:buChar char="§"/>
            </a:pPr>
            <a:r>
              <a:rPr lang="en-US" sz="2500" dirty="0">
                <a:cs typeface="Arial" charset="0"/>
              </a:rPr>
              <a:t>Point </a:t>
            </a:r>
            <a:r>
              <a:rPr lang="en-US" sz="2500" b="1" dirty="0">
                <a:cs typeface="Arial" charset="0"/>
              </a:rPr>
              <a:t>F</a:t>
            </a:r>
            <a:r>
              <a:rPr lang="en-US" sz="2500" dirty="0">
                <a:cs typeface="Arial" charset="0"/>
              </a:rPr>
              <a:t> requires </a:t>
            </a:r>
            <a:r>
              <a:rPr lang="en-US" sz="2500" dirty="0" smtClean="0">
                <a:cs typeface="Arial" charset="0"/>
              </a:rPr>
              <a:t>40 000 </a:t>
            </a:r>
            <a:r>
              <a:rPr lang="en-US" sz="2500" dirty="0">
                <a:cs typeface="Arial" charset="0"/>
              </a:rPr>
              <a:t>hours </a:t>
            </a:r>
            <a:r>
              <a:rPr lang="en-US" sz="2500" dirty="0" smtClean="0">
                <a:cs typeface="Arial" charset="0"/>
              </a:rPr>
              <a:t>of </a:t>
            </a:r>
            <a:r>
              <a:rPr lang="en-US" sz="2500" dirty="0">
                <a:cs typeface="Arial" charset="0"/>
              </a:rPr>
              <a:t>labour. </a:t>
            </a:r>
            <a:br>
              <a:rPr lang="en-US" sz="2500" dirty="0">
                <a:cs typeface="Arial" charset="0"/>
              </a:rPr>
            </a:br>
            <a:r>
              <a:rPr lang="en-US" sz="2500" dirty="0">
                <a:cs typeface="Arial" charset="0"/>
              </a:rPr>
              <a:t>Possible but </a:t>
            </a:r>
            <a:r>
              <a:rPr lang="en-US" sz="2500" dirty="0" smtClean="0">
                <a:cs typeface="Arial" charset="0"/>
              </a:rPr>
              <a:t>not </a:t>
            </a:r>
            <a:r>
              <a:rPr lang="en-US" sz="2500" dirty="0">
                <a:cs typeface="Arial" charset="0"/>
              </a:rPr>
              <a:t>efficient:  could get more </a:t>
            </a:r>
            <a:r>
              <a:rPr lang="en-US" sz="2500" dirty="0" smtClean="0">
                <a:cs typeface="Arial" charset="0"/>
              </a:rPr>
              <a:t>of </a:t>
            </a:r>
            <a:r>
              <a:rPr lang="en-US" sz="2500" dirty="0">
                <a:cs typeface="Arial" charset="0"/>
              </a:rPr>
              <a:t>either good</a:t>
            </a:r>
            <a:r>
              <a:rPr lang="en-US" sz="2500" dirty="0" smtClean="0">
                <a:cs typeface="Arial" charset="0"/>
              </a:rPr>
              <a:t> without sacrificing </a:t>
            </a:r>
            <a:r>
              <a:rPr lang="en-US" sz="2500" dirty="0">
                <a:cs typeface="Arial" charset="0"/>
              </a:rPr>
              <a:t>any of the </a:t>
            </a:r>
            <a:r>
              <a:rPr lang="en-US" sz="2500" dirty="0" smtClean="0">
                <a:cs typeface="Arial" charset="0"/>
              </a:rPr>
              <a:t>other</a:t>
            </a:r>
            <a:endParaRPr lang="en-US" sz="2500" dirty="0">
              <a:cs typeface="Arial" charset="0"/>
            </a:endParaRPr>
          </a:p>
        </p:txBody>
      </p:sp>
      <p:sp>
        <p:nvSpPr>
          <p:cNvPr id="21" name="Slide Number Placeholder 20"/>
          <p:cNvSpPr>
            <a:spLocks noGrp="1"/>
          </p:cNvSpPr>
          <p:nvPr>
            <p:ph type="sldNum" sz="quarter" idx="12"/>
          </p:nvPr>
        </p:nvSpPr>
        <p:spPr/>
        <p:txBody>
          <a:bodyPr/>
          <a:lstStyle/>
          <a:p>
            <a:r>
              <a:rPr lang="en-US" dirty="0" smtClean="0"/>
              <a:t>3-</a:t>
            </a:r>
            <a:fld id="{0FF54DE5-C571-48E8-A5BC-B369434E2F44}" type="slidenum">
              <a:rPr lang="en-US" smtClean="0"/>
              <a:pPr/>
              <a:t>23</a:t>
            </a:fld>
            <a:endParaRPr lang="en-US" dirty="0"/>
          </a:p>
        </p:txBody>
      </p:sp>
      <p:sp>
        <p:nvSpPr>
          <p:cNvPr id="26" name="Rectangle 25"/>
          <p:cNvSpPr/>
          <p:nvPr/>
        </p:nvSpPr>
        <p:spPr>
          <a:xfrm>
            <a:off x="1049866" y="62070"/>
            <a:ext cx="6379633" cy="1138773"/>
          </a:xfrm>
          <a:prstGeom prst="rect">
            <a:avLst/>
          </a:prstGeom>
        </p:spPr>
        <p:txBody>
          <a:bodyPr wrap="square">
            <a:spAutoFit/>
          </a:bodyPr>
          <a:lstStyle/>
          <a:p>
            <a:pPr>
              <a:defRPr/>
            </a:pPr>
            <a:r>
              <a:rPr lang="en-US" sz="4000" b="1" dirty="0" smtClean="0">
                <a:solidFill>
                  <a:srgbClr val="521569"/>
                </a:solidFill>
                <a:latin typeface="Book Antiqua" pitchFamily="18" charset="0"/>
                <a:ea typeface="ＭＳ Ｐゴシック" charset="-128"/>
                <a:cs typeface="Arial" charset="0"/>
              </a:rPr>
              <a:t>Active Learning  </a:t>
            </a:r>
            <a:r>
              <a:rPr lang="en-US" sz="3200" b="1" dirty="0" smtClean="0">
                <a:solidFill>
                  <a:srgbClr val="521569"/>
                </a:solidFill>
                <a:ea typeface="ＭＳ Ｐゴシック" charset="-128"/>
                <a:cs typeface="Arial" charset="0"/>
              </a:rPr>
              <a:t/>
            </a:r>
            <a:br>
              <a:rPr lang="en-US" sz="3200" b="1" dirty="0" smtClean="0">
                <a:solidFill>
                  <a:srgbClr val="521569"/>
                </a:solidFill>
                <a:ea typeface="ＭＳ Ｐゴシック" charset="-128"/>
                <a:cs typeface="Arial" charset="0"/>
              </a:rPr>
            </a:br>
            <a:r>
              <a:rPr lang="en-US" sz="2800" b="1" dirty="0" smtClean="0">
                <a:solidFill>
                  <a:srgbClr val="521569"/>
                </a:solidFill>
                <a:latin typeface="Book Antiqua" pitchFamily="18" charset="0"/>
                <a:ea typeface="ＭＳ Ｐゴシック" charset="-128"/>
                <a:cs typeface="Arial" charset="0"/>
              </a:rPr>
              <a:t>Answers</a:t>
            </a:r>
            <a:endParaRPr lang="en-CA" sz="2800" b="1" dirty="0">
              <a:solidFill>
                <a:srgbClr val="521569"/>
              </a:solidFill>
              <a:latin typeface="Book Antiqua" pitchFamily="18" charset="0"/>
              <a:ea typeface="ＭＳ Ｐゴシック" charset="-128"/>
            </a:endParaRPr>
          </a:p>
        </p:txBody>
      </p:sp>
      <p:grpSp>
        <p:nvGrpSpPr>
          <p:cNvPr id="22" name="Group 21"/>
          <p:cNvGrpSpPr/>
          <p:nvPr/>
        </p:nvGrpSpPr>
        <p:grpSpPr>
          <a:xfrm>
            <a:off x="5924166" y="1541175"/>
            <a:ext cx="4675717" cy="4733397"/>
            <a:chOff x="5924166" y="1541175"/>
            <a:chExt cx="4675717" cy="4733397"/>
          </a:xfrm>
        </p:grpSpPr>
        <p:grpSp>
          <p:nvGrpSpPr>
            <p:cNvPr id="23" name="Group 10"/>
            <p:cNvGrpSpPr>
              <a:grpSpLocks/>
            </p:cNvGrpSpPr>
            <p:nvPr/>
          </p:nvGrpSpPr>
          <p:grpSpPr bwMode="auto">
            <a:xfrm>
              <a:off x="5924166" y="1541175"/>
              <a:ext cx="4675717" cy="4733397"/>
              <a:chOff x="2360" y="640"/>
              <a:chExt cx="3502" cy="3269"/>
            </a:xfrm>
          </p:grpSpPr>
          <p:graphicFrame>
            <p:nvGraphicFramePr>
              <p:cNvPr id="36" name="Object 11"/>
              <p:cNvGraphicFramePr>
                <a:graphicFrameLocks noChangeAspect="1"/>
              </p:cNvGraphicFramePr>
              <p:nvPr>
                <p:extLst>
                  <p:ext uri="{D42A27DB-BD31-4B8C-83A1-F6EECF244321}">
                    <p14:modId xmlns:p14="http://schemas.microsoft.com/office/powerpoint/2010/main" val="918006545"/>
                  </p:ext>
                </p:extLst>
              </p:nvPr>
            </p:nvGraphicFramePr>
            <p:xfrm>
              <a:off x="2360" y="640"/>
              <a:ext cx="3502" cy="3269"/>
            </p:xfrm>
            <a:graphic>
              <a:graphicData uri="http://schemas.openxmlformats.org/presentationml/2006/ole">
                <mc:AlternateContent xmlns:mc="http://schemas.openxmlformats.org/markup-compatibility/2006">
                  <mc:Choice xmlns:v="urn:schemas-microsoft-com:vml" Requires="v">
                    <p:oleObj spid="_x0000_s3103" name="Chart" r:id="rId4" imgW="5448300" imgH="5029200" progId="Excel.Sheet.8">
                      <p:embed/>
                    </p:oleObj>
                  </mc:Choice>
                  <mc:Fallback>
                    <p:oleObj name="Chart" r:id="rId4" imgW="5448300" imgH="5029200" progId="Excel.Sheet.8">
                      <p:embed/>
                      <p:pic>
                        <p:nvPicPr>
                          <p:cNvPr id="0"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60" y="640"/>
                            <a:ext cx="3502" cy="32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8097" dir="2700000" algn="ctr" rotWithShape="0">
                                    <a:schemeClr val="bg2">
                                      <a:alpha val="74997"/>
                                    </a:schemeClr>
                                  </a:outerShdw>
                                </a:effectLst>
                              </a14:hiddenEffects>
                            </a:ext>
                          </a:extLst>
                        </p:spPr>
                      </p:pic>
                    </p:oleObj>
                  </mc:Fallback>
                </mc:AlternateContent>
              </a:graphicData>
            </a:graphic>
          </p:graphicFrame>
          <p:sp>
            <p:nvSpPr>
              <p:cNvPr id="37" name="Line 12"/>
              <p:cNvSpPr>
                <a:spLocks noChangeShapeType="1"/>
              </p:cNvSpPr>
              <p:nvPr/>
            </p:nvSpPr>
            <p:spPr bwMode="auto">
              <a:xfrm>
                <a:off x="3135" y="1615"/>
                <a:ext cx="1847" cy="1600"/>
              </a:xfrm>
              <a:prstGeom prst="line">
                <a:avLst/>
              </a:prstGeom>
              <a:noFill/>
              <a:ln w="50800">
                <a:solidFill>
                  <a:srgbClr val="000099"/>
                </a:solidFill>
                <a:round/>
                <a:headEnd/>
                <a:tailEnd/>
              </a:ln>
              <a:extLst>
                <a:ext uri="{909E8E84-426E-40DD-AFC4-6F175D3DCCD1}">
                  <a14:hiddenFill xmlns:a14="http://schemas.microsoft.com/office/drawing/2010/main">
                    <a:noFill/>
                  </a14:hiddenFill>
                </a:ext>
              </a:extLst>
            </p:spPr>
            <p:txBody>
              <a:bodyPr/>
              <a:lstStyle/>
              <a:p>
                <a:endParaRPr lang="en-US" dirty="0"/>
              </a:p>
            </p:txBody>
          </p:sp>
        </p:grpSp>
        <p:grpSp>
          <p:nvGrpSpPr>
            <p:cNvPr id="27" name="Group 13"/>
            <p:cNvGrpSpPr>
              <a:grpSpLocks/>
            </p:cNvGrpSpPr>
            <p:nvPr/>
          </p:nvGrpSpPr>
          <p:grpSpPr bwMode="auto">
            <a:xfrm>
              <a:off x="6909857" y="2257054"/>
              <a:ext cx="845608" cy="1925767"/>
              <a:chOff x="2902" y="1135"/>
              <a:chExt cx="608" cy="1423"/>
            </a:xfrm>
          </p:grpSpPr>
          <p:grpSp>
            <p:nvGrpSpPr>
              <p:cNvPr id="30" name="Group 14"/>
              <p:cNvGrpSpPr>
                <a:grpSpLocks/>
              </p:cNvGrpSpPr>
              <p:nvPr/>
            </p:nvGrpSpPr>
            <p:grpSpPr bwMode="auto">
              <a:xfrm>
                <a:off x="2902" y="1135"/>
                <a:ext cx="412" cy="1224"/>
                <a:chOff x="2902" y="1135"/>
                <a:chExt cx="412" cy="1224"/>
              </a:xfrm>
            </p:grpSpPr>
            <p:grpSp>
              <p:nvGrpSpPr>
                <p:cNvPr id="32" name="Group 15"/>
                <p:cNvGrpSpPr>
                  <a:grpSpLocks/>
                </p:cNvGrpSpPr>
                <p:nvPr/>
              </p:nvGrpSpPr>
              <p:grpSpPr bwMode="auto">
                <a:xfrm>
                  <a:off x="2902" y="1135"/>
                  <a:ext cx="368" cy="646"/>
                  <a:chOff x="357" y="2450"/>
                  <a:chExt cx="795" cy="646"/>
                </a:xfrm>
              </p:grpSpPr>
              <p:sp>
                <p:nvSpPr>
                  <p:cNvPr id="34" name="Line 16"/>
                  <p:cNvSpPr>
                    <a:spLocks noChangeShapeType="1"/>
                  </p:cNvSpPr>
                  <p:nvPr/>
                </p:nvSpPr>
                <p:spPr bwMode="auto">
                  <a:xfrm>
                    <a:off x="357" y="2450"/>
                    <a:ext cx="795" cy="0"/>
                  </a:xfrm>
                  <a:prstGeom prst="line">
                    <a:avLst/>
                  </a:prstGeom>
                  <a:noFill/>
                  <a:ln w="9525">
                    <a:solidFill>
                      <a:srgbClr val="969696"/>
                    </a:solidFill>
                    <a:prstDash val="lg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5" name="Line 17"/>
                  <p:cNvSpPr>
                    <a:spLocks noChangeShapeType="1"/>
                  </p:cNvSpPr>
                  <p:nvPr/>
                </p:nvSpPr>
                <p:spPr bwMode="auto">
                  <a:xfrm>
                    <a:off x="1152" y="2451"/>
                    <a:ext cx="0" cy="645"/>
                  </a:xfrm>
                  <a:prstGeom prst="line">
                    <a:avLst/>
                  </a:prstGeom>
                  <a:noFill/>
                  <a:ln w="9525">
                    <a:solidFill>
                      <a:srgbClr val="969696"/>
                    </a:solidFill>
                    <a:prstDash val="lgDash"/>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33" name="Oval 18"/>
                <p:cNvSpPr>
                  <a:spLocks noChangeArrowheads="1"/>
                </p:cNvSpPr>
                <p:nvPr/>
              </p:nvSpPr>
              <p:spPr bwMode="auto">
                <a:xfrm>
                  <a:off x="3225" y="2272"/>
                  <a:ext cx="89" cy="87"/>
                </a:xfrm>
                <a:prstGeom prst="ellipse">
                  <a:avLst/>
                </a:prstGeom>
                <a:solidFill>
                  <a:srgbClr val="0066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AU" dirty="0">
                    <a:cs typeface="Arial" charset="0"/>
                  </a:endParaRPr>
                </a:p>
              </p:txBody>
            </p:sp>
          </p:grpSp>
          <p:sp>
            <p:nvSpPr>
              <p:cNvPr id="31" name="Text Box 19"/>
              <p:cNvSpPr txBox="1">
                <a:spLocks noChangeArrowheads="1"/>
              </p:cNvSpPr>
              <p:nvPr/>
            </p:nvSpPr>
            <p:spPr bwMode="auto">
              <a:xfrm>
                <a:off x="3271" y="2270"/>
                <a:ext cx="239"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400" b="1" dirty="0">
                    <a:cs typeface="Arial" charset="0"/>
                  </a:rPr>
                  <a:t>F</a:t>
                </a:r>
              </a:p>
            </p:txBody>
          </p:sp>
        </p:grpSp>
        <p:sp>
          <p:nvSpPr>
            <p:cNvPr id="28" name="Oval 20"/>
            <p:cNvSpPr>
              <a:spLocks noChangeArrowheads="1"/>
            </p:cNvSpPr>
            <p:nvPr/>
          </p:nvSpPr>
          <p:spPr bwMode="auto">
            <a:xfrm flipH="1" flipV="1">
              <a:off x="9229723" y="5112831"/>
              <a:ext cx="252944" cy="255035"/>
            </a:xfrm>
            <a:prstGeom prst="ellipse">
              <a:avLst/>
            </a:prstGeom>
            <a:solidFill>
              <a:srgbClr val="000099"/>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AU" dirty="0">
                <a:cs typeface="Arial" charset="0"/>
              </a:endParaRPr>
            </a:p>
          </p:txBody>
        </p:sp>
        <p:sp>
          <p:nvSpPr>
            <p:cNvPr id="29" name="Oval 20"/>
            <p:cNvSpPr>
              <a:spLocks noChangeArrowheads="1"/>
            </p:cNvSpPr>
            <p:nvPr/>
          </p:nvSpPr>
          <p:spPr bwMode="auto">
            <a:xfrm flipH="1" flipV="1">
              <a:off x="6825189" y="2826831"/>
              <a:ext cx="252944" cy="255035"/>
            </a:xfrm>
            <a:prstGeom prst="ellipse">
              <a:avLst/>
            </a:prstGeom>
            <a:solidFill>
              <a:srgbClr val="000099"/>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AU" dirty="0">
                <a:cs typeface="Arial" charset="0"/>
              </a:endParaRPr>
            </a:p>
          </p:txBody>
        </p:sp>
      </p:grpSp>
    </p:spTree>
    <p:extLst>
      <p:ext uri="{BB962C8B-B14F-4D97-AF65-F5344CB8AC3E}">
        <p14:creationId xmlns:p14="http://schemas.microsoft.com/office/powerpoint/2010/main" val="19403731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0" y="25400"/>
            <a:ext cx="12190482" cy="1096962"/>
          </a:xfrm>
        </p:spPr>
        <p:txBody>
          <a:bodyPr>
            <a:normAutofit/>
          </a:bodyPr>
          <a:lstStyle/>
          <a:p>
            <a:r>
              <a:rPr lang="en-US" sz="4400" dirty="0" smtClean="0"/>
              <a:t>Specialization and Trade</a:t>
            </a:r>
            <a:endParaRPr lang="en-US" sz="4400" dirty="0"/>
          </a:p>
        </p:txBody>
      </p:sp>
      <p:sp>
        <p:nvSpPr>
          <p:cNvPr id="14" name="Content Placeholder 13"/>
          <p:cNvSpPr>
            <a:spLocks noGrp="1"/>
          </p:cNvSpPr>
          <p:nvPr>
            <p:ph idx="1"/>
          </p:nvPr>
        </p:nvSpPr>
        <p:spPr>
          <a:xfrm>
            <a:off x="1122299" y="1659467"/>
            <a:ext cx="9982200" cy="4182533"/>
          </a:xfrm>
        </p:spPr>
        <p:txBody>
          <a:bodyPr anchor="ctr">
            <a:normAutofit/>
          </a:bodyPr>
          <a:lstStyle/>
          <a:p>
            <a:pPr>
              <a:lnSpc>
                <a:spcPct val="100000"/>
              </a:lnSpc>
            </a:pPr>
            <a:r>
              <a:rPr lang="en-US" sz="3200" b="0" dirty="0"/>
              <a:t>After several years of eating combination B, the rancher gets an idea and goes to talk to the </a:t>
            </a:r>
            <a:r>
              <a:rPr lang="en-US" sz="3200" b="0" dirty="0" smtClean="0"/>
              <a:t>farmer.	</a:t>
            </a:r>
            <a:endParaRPr lang="en-US" sz="3200" b="0" dirty="0"/>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3-</a:t>
            </a:r>
            <a:fld id="{0FF54DE5-C571-48E8-A5BC-B369434E2F44}" type="slidenum">
              <a:rPr lang="en-US" smtClean="0"/>
              <a:pPr/>
              <a:t>24</a:t>
            </a:fld>
            <a:endParaRPr lang="en-US" dirty="0"/>
          </a:p>
        </p:txBody>
      </p:sp>
    </p:spTree>
    <p:extLst>
      <p:ext uri="{BB962C8B-B14F-4D97-AF65-F5344CB8AC3E}">
        <p14:creationId xmlns:p14="http://schemas.microsoft.com/office/powerpoint/2010/main" val="16974695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2"/>
          </p:nvPr>
        </p:nvSpPr>
        <p:spPr>
          <a:xfrm>
            <a:off x="1143002" y="1778000"/>
            <a:ext cx="10464798" cy="3941766"/>
          </a:xfrm>
        </p:spPr>
        <p:txBody>
          <a:bodyPr>
            <a:normAutofit lnSpcReduction="10000"/>
          </a:bodyPr>
          <a:lstStyle/>
          <a:p>
            <a:r>
              <a:rPr lang="en-US" sz="3200" dirty="0"/>
              <a:t>Draw an example of a production possibilities frontier </a:t>
            </a:r>
            <a:r>
              <a:rPr lang="en-US" sz="3200" dirty="0" smtClean="0"/>
              <a:t>for Robinson </a:t>
            </a:r>
            <a:r>
              <a:rPr lang="en-US" sz="3200" dirty="0"/>
              <a:t>Crusoe, a shipwrecked sailor who spends his time gathering coconuts and catching fish. </a:t>
            </a:r>
            <a:endParaRPr lang="en-US" sz="3200" dirty="0" smtClean="0"/>
          </a:p>
          <a:p>
            <a:r>
              <a:rPr lang="en-US" sz="3200" dirty="0" smtClean="0"/>
              <a:t>Does </a:t>
            </a:r>
            <a:r>
              <a:rPr lang="en-US" sz="3200" dirty="0"/>
              <a:t>this frontier limit Crusoe’s consumption of coconuts and fish if he lives by himself? </a:t>
            </a:r>
            <a:endParaRPr lang="en-US" sz="3200" dirty="0" smtClean="0"/>
          </a:p>
          <a:p>
            <a:r>
              <a:rPr lang="en-US" sz="3200" dirty="0" smtClean="0"/>
              <a:t>Does </a:t>
            </a:r>
            <a:r>
              <a:rPr lang="en-US" sz="3200" dirty="0"/>
              <a:t>he face the same limits if he can trade </a:t>
            </a:r>
            <a:r>
              <a:rPr lang="en-US" sz="3200" dirty="0" smtClean="0"/>
              <a:t>with natives </a:t>
            </a:r>
            <a:r>
              <a:rPr lang="en-US" sz="3200" dirty="0"/>
              <a:t>on the island? </a:t>
            </a:r>
          </a:p>
          <a:p>
            <a:endParaRPr lang="en-US" sz="3200" b="1" dirty="0"/>
          </a:p>
        </p:txBody>
      </p:sp>
      <p:sp>
        <p:nvSpPr>
          <p:cNvPr id="4" name="Footer Placeholder 3"/>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3-</a:t>
            </a:r>
            <a:fld id="{22C1DC5E-AE66-8645-9971-1B26E9033952}" type="slidenum">
              <a:rPr lang="en-US" smtClean="0"/>
              <a:pPr/>
              <a:t>25</a:t>
            </a:fld>
            <a:endParaRPr lang="en-US" dirty="0"/>
          </a:p>
        </p:txBody>
      </p:sp>
    </p:spTree>
    <p:extLst>
      <p:ext uri="{BB962C8B-B14F-4D97-AF65-F5344CB8AC3E}">
        <p14:creationId xmlns:p14="http://schemas.microsoft.com/office/powerpoint/2010/main" val="221384834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normAutofit/>
          </a:bodyPr>
          <a:lstStyle/>
          <a:p>
            <a:r>
              <a:rPr lang="en-US" sz="4400" dirty="0" smtClean="0"/>
              <a:t>COMPARATIVE ADVANTAGE</a:t>
            </a:r>
            <a:endParaRPr lang="en-US" sz="4400" dirty="0"/>
          </a:p>
        </p:txBody>
      </p:sp>
      <p:sp>
        <p:nvSpPr>
          <p:cNvPr id="14" name="Content Placeholder 13"/>
          <p:cNvSpPr>
            <a:spLocks noGrp="1"/>
          </p:cNvSpPr>
          <p:nvPr>
            <p:ph idx="1"/>
          </p:nvPr>
        </p:nvSpPr>
        <p:spPr>
          <a:xfrm>
            <a:off x="1122299" y="1659467"/>
            <a:ext cx="9982200" cy="4182533"/>
          </a:xfrm>
        </p:spPr>
        <p:txBody>
          <a:bodyPr anchor="ctr">
            <a:normAutofit/>
          </a:bodyPr>
          <a:lstStyle/>
          <a:p>
            <a:pPr>
              <a:lnSpc>
                <a:spcPct val="100000"/>
              </a:lnSpc>
            </a:pPr>
            <a:r>
              <a:rPr lang="en-US" sz="3200" b="0" dirty="0"/>
              <a:t>If the rancher is better at both raising cattle and growing potatoes, how can the farmer ever specialize in doing what he does best? </a:t>
            </a:r>
            <a:endParaRPr lang="en-US" sz="3200" b="0" dirty="0" smtClean="0"/>
          </a:p>
          <a:p>
            <a:pPr>
              <a:lnSpc>
                <a:spcPct val="100000"/>
              </a:lnSpc>
            </a:pPr>
            <a:r>
              <a:rPr lang="en-US" sz="3200" b="0" dirty="0" smtClean="0"/>
              <a:t>The </a:t>
            </a:r>
            <a:r>
              <a:rPr lang="en-US" sz="3200" b="0" dirty="0"/>
              <a:t>farmer doesn’t seem to do anything best. </a:t>
            </a:r>
            <a:endParaRPr lang="en-US" sz="3200" b="0" dirty="0" smtClean="0"/>
          </a:p>
          <a:p>
            <a:pPr>
              <a:lnSpc>
                <a:spcPct val="100000"/>
              </a:lnSpc>
            </a:pPr>
            <a:r>
              <a:rPr lang="en-US" sz="3200" b="0" dirty="0" smtClean="0"/>
              <a:t>To </a:t>
            </a:r>
            <a:r>
              <a:rPr lang="en-US" sz="3200" b="0" dirty="0"/>
              <a:t>solve this puzzle, we need to look at the principle of </a:t>
            </a:r>
            <a:r>
              <a:rPr lang="en-US" sz="3200" b="0" i="1" dirty="0"/>
              <a:t>comparative advantage</a:t>
            </a:r>
            <a:r>
              <a:rPr lang="en-US" sz="3200" b="0" dirty="0"/>
              <a:t>.</a:t>
            </a:r>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3-</a:t>
            </a:r>
            <a:fld id="{0FF54DE5-C571-48E8-A5BC-B369434E2F44}" type="slidenum">
              <a:rPr lang="en-US" smtClean="0"/>
              <a:pPr/>
              <a:t>26</a:t>
            </a:fld>
            <a:endParaRPr lang="en-US" dirty="0"/>
          </a:p>
        </p:txBody>
      </p:sp>
    </p:spTree>
    <p:extLst>
      <p:ext uri="{BB962C8B-B14F-4D97-AF65-F5344CB8AC3E}">
        <p14:creationId xmlns:p14="http://schemas.microsoft.com/office/powerpoint/2010/main" val="30933705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0" y="25400"/>
            <a:ext cx="12190482" cy="1096962"/>
          </a:xfrm>
        </p:spPr>
        <p:txBody>
          <a:bodyPr>
            <a:normAutofit fontScale="90000"/>
          </a:bodyPr>
          <a:lstStyle/>
          <a:p>
            <a:r>
              <a:rPr lang="en-US" dirty="0" smtClean="0"/>
              <a:t>FIGURE 3.2:</a:t>
            </a:r>
            <a:r>
              <a:rPr lang="en-US" sz="3200" dirty="0" smtClean="0"/>
              <a:t/>
            </a:r>
            <a:br>
              <a:rPr lang="en-US" sz="3200" dirty="0" smtClean="0"/>
            </a:br>
            <a:r>
              <a:rPr lang="en-US" sz="3200" dirty="0" smtClean="0"/>
              <a:t>How Trade Expands the Set of Consumption Opportunities</a:t>
            </a:r>
            <a:endParaRPr lang="en-US" sz="3200" dirty="0"/>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7" name="Slide Number Placeholder 6"/>
          <p:cNvSpPr>
            <a:spLocks noGrp="1"/>
          </p:cNvSpPr>
          <p:nvPr>
            <p:ph type="sldNum" sz="quarter" idx="12"/>
          </p:nvPr>
        </p:nvSpPr>
        <p:spPr/>
        <p:txBody>
          <a:bodyPr/>
          <a:lstStyle/>
          <a:p>
            <a:r>
              <a:rPr lang="en-US" dirty="0" smtClean="0"/>
              <a:t>3-</a:t>
            </a:r>
            <a:fld id="{0FF54DE5-C571-48E8-A5BC-B369434E2F44}" type="slidenum">
              <a:rPr lang="en-US" smtClean="0"/>
              <a:pPr/>
              <a:t>27</a:t>
            </a:fld>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4424" y="1793013"/>
            <a:ext cx="4866043" cy="3159986"/>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12382" y="1793013"/>
            <a:ext cx="5012818" cy="3740133"/>
          </a:xfrm>
          <a:prstGeom prst="rect">
            <a:avLst/>
          </a:prstGeom>
        </p:spPr>
      </p:pic>
    </p:spTree>
    <p:extLst>
      <p:ext uri="{BB962C8B-B14F-4D97-AF65-F5344CB8AC3E}">
        <p14:creationId xmlns:p14="http://schemas.microsoft.com/office/powerpoint/2010/main" val="10708730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3-</a:t>
            </a:r>
            <a:fld id="{0FF54DE5-C571-48E8-A5BC-B369434E2F44}" type="slidenum">
              <a:rPr lang="en-US" smtClean="0"/>
              <a:pPr/>
              <a:t>28</a:t>
            </a:fld>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24169" y="1504949"/>
            <a:ext cx="7653256" cy="3908954"/>
          </a:xfrm>
          <a:prstGeom prst="rect">
            <a:avLst/>
          </a:prstGeom>
        </p:spPr>
      </p:pic>
      <p:sp>
        <p:nvSpPr>
          <p:cNvPr id="8" name="Title 12"/>
          <p:cNvSpPr>
            <a:spLocks noGrp="1"/>
          </p:cNvSpPr>
          <p:nvPr>
            <p:ph type="title"/>
          </p:nvPr>
        </p:nvSpPr>
        <p:spPr>
          <a:xfrm>
            <a:off x="0" y="25400"/>
            <a:ext cx="12190482" cy="1096962"/>
          </a:xfrm>
        </p:spPr>
        <p:txBody>
          <a:bodyPr>
            <a:normAutofit/>
          </a:bodyPr>
          <a:lstStyle/>
          <a:p>
            <a:r>
              <a:rPr lang="en-US" sz="4400" dirty="0" smtClean="0"/>
              <a:t>FIGURE 3.2 </a:t>
            </a:r>
            <a:r>
              <a:rPr lang="en-US" sz="3200" i="1" dirty="0" smtClean="0"/>
              <a:t>(continued)</a:t>
            </a:r>
            <a:endParaRPr lang="en-US" sz="3200" i="1" dirty="0"/>
          </a:p>
        </p:txBody>
      </p:sp>
    </p:spTree>
    <p:extLst>
      <p:ext uri="{BB962C8B-B14F-4D97-AF65-F5344CB8AC3E}">
        <p14:creationId xmlns:p14="http://schemas.microsoft.com/office/powerpoint/2010/main" val="42215842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0" y="25400"/>
            <a:ext cx="12190482" cy="1096962"/>
          </a:xfrm>
        </p:spPr>
        <p:txBody>
          <a:bodyPr>
            <a:normAutofit/>
          </a:bodyPr>
          <a:lstStyle/>
          <a:p>
            <a:r>
              <a:rPr lang="en-US" sz="4400" dirty="0" smtClean="0"/>
              <a:t>Absolute Advantage</a:t>
            </a:r>
            <a:endParaRPr lang="en-US" sz="4400" dirty="0"/>
          </a:p>
        </p:txBody>
      </p:sp>
      <p:sp>
        <p:nvSpPr>
          <p:cNvPr id="14" name="Content Placeholder 13"/>
          <p:cNvSpPr>
            <a:spLocks noGrp="1"/>
          </p:cNvSpPr>
          <p:nvPr>
            <p:ph idx="1"/>
          </p:nvPr>
        </p:nvSpPr>
        <p:spPr>
          <a:xfrm>
            <a:off x="1122299" y="1659467"/>
            <a:ext cx="9982200" cy="4182533"/>
          </a:xfrm>
        </p:spPr>
        <p:txBody>
          <a:bodyPr anchor="ctr">
            <a:normAutofit/>
          </a:bodyPr>
          <a:lstStyle/>
          <a:p>
            <a:pPr>
              <a:lnSpc>
                <a:spcPct val="100000"/>
              </a:lnSpc>
            </a:pPr>
            <a:r>
              <a:rPr lang="en-US" sz="3600" dirty="0" smtClean="0"/>
              <a:t>Absolute advantage: </a:t>
            </a:r>
            <a:r>
              <a:rPr lang="en-US" sz="3600" b="0" dirty="0" smtClean="0"/>
              <a:t>the </a:t>
            </a:r>
            <a:r>
              <a:rPr lang="en-US" sz="3600" b="0" dirty="0"/>
              <a:t>comparison among producers of a good according to their </a:t>
            </a:r>
            <a:r>
              <a:rPr lang="en-US" sz="3600" b="0" dirty="0" smtClean="0"/>
              <a:t>productivity</a:t>
            </a:r>
          </a:p>
          <a:p>
            <a:pPr>
              <a:lnSpc>
                <a:spcPct val="100000"/>
              </a:lnSpc>
            </a:pPr>
            <a:endParaRPr lang="en-US" sz="3600" dirty="0"/>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3-</a:t>
            </a:r>
            <a:fld id="{0FF54DE5-C571-48E8-A5BC-B369434E2F44}" type="slidenum">
              <a:rPr lang="en-US" smtClean="0"/>
              <a:pPr/>
              <a:t>29</a:t>
            </a:fld>
            <a:endParaRPr lang="en-US" dirty="0"/>
          </a:p>
        </p:txBody>
      </p:sp>
    </p:spTree>
    <p:extLst>
      <p:ext uri="{BB962C8B-B14F-4D97-AF65-F5344CB8AC3E}">
        <p14:creationId xmlns:p14="http://schemas.microsoft.com/office/powerpoint/2010/main" val="1919110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0" y="38100"/>
            <a:ext cx="12190482" cy="1096962"/>
          </a:xfrm>
        </p:spPr>
        <p:txBody>
          <a:bodyPr>
            <a:noAutofit/>
          </a:bodyPr>
          <a:lstStyle/>
          <a:p>
            <a:r>
              <a:rPr lang="en-US" sz="4200" dirty="0" smtClean="0"/>
              <a:t>Opportunity Cost and Comparative Advantage</a:t>
            </a:r>
            <a:endParaRPr lang="en-US" sz="4200" dirty="0"/>
          </a:p>
        </p:txBody>
      </p:sp>
      <p:sp>
        <p:nvSpPr>
          <p:cNvPr id="14" name="Content Placeholder 13"/>
          <p:cNvSpPr>
            <a:spLocks noGrp="1"/>
          </p:cNvSpPr>
          <p:nvPr>
            <p:ph idx="1"/>
          </p:nvPr>
        </p:nvSpPr>
        <p:spPr>
          <a:xfrm>
            <a:off x="1122299" y="1659467"/>
            <a:ext cx="9982200" cy="4182533"/>
          </a:xfrm>
        </p:spPr>
        <p:txBody>
          <a:bodyPr anchor="ctr">
            <a:normAutofit/>
          </a:bodyPr>
          <a:lstStyle/>
          <a:p>
            <a:pPr>
              <a:lnSpc>
                <a:spcPct val="100000"/>
              </a:lnSpc>
            </a:pPr>
            <a:r>
              <a:rPr lang="en-US" sz="3200" b="0" dirty="0" smtClean="0"/>
              <a:t>Rather </a:t>
            </a:r>
            <a:r>
              <a:rPr lang="en-US" sz="3200" b="0" dirty="0"/>
              <a:t>than comparing inputs required, we can compare the opportunity costs. </a:t>
            </a:r>
            <a:endParaRPr lang="en-US" sz="3200" b="0" dirty="0" smtClean="0"/>
          </a:p>
          <a:p>
            <a:pPr>
              <a:lnSpc>
                <a:spcPct val="100000"/>
              </a:lnSpc>
            </a:pPr>
            <a:r>
              <a:rPr lang="en-US" sz="3200" dirty="0"/>
              <a:t>Opportunity</a:t>
            </a:r>
            <a:r>
              <a:rPr lang="en-US" sz="3200" dirty="0" smtClean="0"/>
              <a:t> cost</a:t>
            </a:r>
            <a:r>
              <a:rPr lang="en-US" sz="3200" dirty="0"/>
              <a:t>:</a:t>
            </a:r>
            <a:r>
              <a:rPr lang="en-US" sz="3200" dirty="0" smtClean="0"/>
              <a:t> </a:t>
            </a:r>
            <a:r>
              <a:rPr lang="en-US" sz="3200" b="0" dirty="0" smtClean="0"/>
              <a:t>whatever </a:t>
            </a:r>
            <a:r>
              <a:rPr lang="en-US" sz="3200" b="0" dirty="0"/>
              <a:t>must be given up to obtain some </a:t>
            </a:r>
            <a:r>
              <a:rPr lang="en-US" sz="3200" b="0" dirty="0" smtClean="0"/>
              <a:t>item</a:t>
            </a:r>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3-</a:t>
            </a:r>
            <a:fld id="{0FF54DE5-C571-48E8-A5BC-B369434E2F44}" type="slidenum">
              <a:rPr lang="en-US" smtClean="0"/>
              <a:pPr/>
              <a:t>30</a:t>
            </a:fld>
            <a:endParaRPr lang="en-US" dirty="0"/>
          </a:p>
        </p:txBody>
      </p:sp>
    </p:spTree>
    <p:extLst>
      <p:ext uri="{BB962C8B-B14F-4D97-AF65-F5344CB8AC3E}">
        <p14:creationId xmlns:p14="http://schemas.microsoft.com/office/powerpoint/2010/main" val="35979783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normAutofit fontScale="90000"/>
          </a:bodyPr>
          <a:lstStyle/>
          <a:p>
            <a:r>
              <a:rPr lang="en-US" sz="4900" dirty="0" smtClean="0"/>
              <a:t>TABLE 3.1:</a:t>
            </a:r>
            <a:r>
              <a:rPr lang="en-US" sz="4400" dirty="0" smtClean="0"/>
              <a:t/>
            </a:r>
            <a:br>
              <a:rPr lang="en-US" sz="4400" dirty="0" smtClean="0"/>
            </a:br>
            <a:r>
              <a:rPr lang="en-US" sz="3600" dirty="0" smtClean="0"/>
              <a:t>The Opportunity Cost of Meat and Potatoes</a:t>
            </a:r>
            <a:endParaRPr lang="en-US" sz="3600" dirty="0"/>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3-</a:t>
            </a:r>
            <a:fld id="{0FF54DE5-C571-48E8-A5BC-B369434E2F44}" type="slidenum">
              <a:rPr lang="en-US" smtClean="0"/>
              <a:pPr/>
              <a:t>31</a:t>
            </a:fld>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33525" y="2167021"/>
            <a:ext cx="8972550" cy="2518611"/>
          </a:xfrm>
          <a:prstGeom prst="rect">
            <a:avLst/>
          </a:prstGeom>
        </p:spPr>
      </p:pic>
    </p:spTree>
    <p:extLst>
      <p:ext uri="{BB962C8B-B14F-4D97-AF65-F5344CB8AC3E}">
        <p14:creationId xmlns:p14="http://schemas.microsoft.com/office/powerpoint/2010/main" val="42220139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ontent Placeholder 13"/>
          <p:cNvSpPr>
            <a:spLocks noGrp="1"/>
          </p:cNvSpPr>
          <p:nvPr>
            <p:ph idx="1"/>
          </p:nvPr>
        </p:nvSpPr>
        <p:spPr>
          <a:xfrm>
            <a:off x="5655733" y="1608667"/>
            <a:ext cx="5825067" cy="4351866"/>
          </a:xfrm>
        </p:spPr>
        <p:txBody>
          <a:bodyPr anchor="ctr">
            <a:normAutofit/>
          </a:bodyPr>
          <a:lstStyle/>
          <a:p>
            <a:pPr>
              <a:lnSpc>
                <a:spcPct val="100000"/>
              </a:lnSpc>
            </a:pPr>
            <a:r>
              <a:rPr lang="en-US" sz="3200" dirty="0" smtClean="0"/>
              <a:t>Comparative advantage</a:t>
            </a:r>
            <a:r>
              <a:rPr lang="en-US" sz="3200" b="0" dirty="0" smtClean="0"/>
              <a:t>: the comparison among producers of a good according to their opportunity cost</a:t>
            </a:r>
            <a:endParaRPr lang="en-US" sz="3200" b="0" dirty="0"/>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pic>
        <p:nvPicPr>
          <p:cNvPr id="86018" name="Picture 2" descr="\\NIBBLES\Nelson\Authors\Mankiw_6ce\supplements\6ce PPTs\high res photos\C03-PPT18.jpg"/>
          <p:cNvPicPr>
            <a:picLocks noChangeAspect="1" noChangeArrowheads="1"/>
          </p:cNvPicPr>
          <p:nvPr/>
        </p:nvPicPr>
        <p:blipFill>
          <a:blip r:embed="rId3" cstate="print"/>
          <a:srcRect/>
          <a:stretch>
            <a:fillRect/>
          </a:stretch>
        </p:blipFill>
        <p:spPr bwMode="auto">
          <a:xfrm>
            <a:off x="1052285" y="1968500"/>
            <a:ext cx="4390571" cy="3073400"/>
          </a:xfrm>
          <a:prstGeom prst="rect">
            <a:avLst/>
          </a:prstGeom>
          <a:noFill/>
        </p:spPr>
      </p:pic>
      <p:sp>
        <p:nvSpPr>
          <p:cNvPr id="8" name="Rectangle 7"/>
          <p:cNvSpPr/>
          <p:nvPr/>
        </p:nvSpPr>
        <p:spPr>
          <a:xfrm rot="16200000">
            <a:off x="278277" y="4342284"/>
            <a:ext cx="1348446" cy="230832"/>
          </a:xfrm>
          <a:prstGeom prst="rect">
            <a:avLst/>
          </a:prstGeom>
        </p:spPr>
        <p:txBody>
          <a:bodyPr wrap="none">
            <a:spAutoFit/>
          </a:bodyPr>
          <a:lstStyle/>
          <a:p>
            <a:r>
              <a:rPr lang="en-CA" sz="900" dirty="0" smtClean="0"/>
              <a:t>Vinko93/Shutterstock</a:t>
            </a:r>
            <a:endParaRPr lang="en-CA" sz="900" dirty="0"/>
          </a:p>
        </p:txBody>
      </p:sp>
      <p:sp>
        <p:nvSpPr>
          <p:cNvPr id="9" name="Slide Number Placeholder 8"/>
          <p:cNvSpPr>
            <a:spLocks noGrp="1"/>
          </p:cNvSpPr>
          <p:nvPr>
            <p:ph type="sldNum" sz="quarter" idx="12"/>
          </p:nvPr>
        </p:nvSpPr>
        <p:spPr/>
        <p:txBody>
          <a:bodyPr/>
          <a:lstStyle/>
          <a:p>
            <a:r>
              <a:rPr lang="en-US" dirty="0" smtClean="0"/>
              <a:t>3-</a:t>
            </a:r>
            <a:fld id="{0FF54DE5-C571-48E8-A5BC-B369434E2F44}" type="slidenum">
              <a:rPr lang="en-US" smtClean="0"/>
              <a:pPr/>
              <a:t>32</a:t>
            </a:fld>
            <a:endParaRPr lang="en-US" dirty="0"/>
          </a:p>
        </p:txBody>
      </p:sp>
      <p:sp>
        <p:nvSpPr>
          <p:cNvPr id="11" name="Title 12"/>
          <p:cNvSpPr>
            <a:spLocks noGrp="1"/>
          </p:cNvSpPr>
          <p:nvPr>
            <p:ph type="title"/>
          </p:nvPr>
        </p:nvSpPr>
        <p:spPr>
          <a:xfrm>
            <a:off x="0" y="38100"/>
            <a:ext cx="12190482" cy="1096962"/>
          </a:xfrm>
        </p:spPr>
        <p:txBody>
          <a:bodyPr>
            <a:noAutofit/>
          </a:bodyPr>
          <a:lstStyle/>
          <a:p>
            <a:r>
              <a:rPr lang="en-US" sz="4200" dirty="0" smtClean="0"/>
              <a:t>Opportunity Cost and Comparative Advantage</a:t>
            </a:r>
            <a:endParaRPr lang="en-US" sz="4200" dirty="0"/>
          </a:p>
        </p:txBody>
      </p:sp>
    </p:spTree>
    <p:extLst>
      <p:ext uri="{BB962C8B-B14F-4D97-AF65-F5344CB8AC3E}">
        <p14:creationId xmlns:p14="http://schemas.microsoft.com/office/powerpoint/2010/main" val="16205804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normAutofit/>
          </a:bodyPr>
          <a:lstStyle/>
          <a:p>
            <a:r>
              <a:rPr lang="en-US" sz="4400" dirty="0" smtClean="0"/>
              <a:t>Comparative Advantage and Trade</a:t>
            </a:r>
            <a:endParaRPr lang="en-US" sz="4400" dirty="0"/>
          </a:p>
        </p:txBody>
      </p:sp>
      <p:sp>
        <p:nvSpPr>
          <p:cNvPr id="14" name="Content Placeholder 13"/>
          <p:cNvSpPr>
            <a:spLocks noGrp="1"/>
          </p:cNvSpPr>
          <p:nvPr>
            <p:ph idx="1"/>
          </p:nvPr>
        </p:nvSpPr>
        <p:spPr>
          <a:xfrm>
            <a:off x="1122299" y="1659467"/>
            <a:ext cx="9982200" cy="4182533"/>
          </a:xfrm>
        </p:spPr>
        <p:txBody>
          <a:bodyPr anchor="t">
            <a:noAutofit/>
          </a:bodyPr>
          <a:lstStyle/>
          <a:p>
            <a:pPr>
              <a:lnSpc>
                <a:spcPct val="100000"/>
              </a:lnSpc>
            </a:pPr>
            <a:r>
              <a:rPr lang="en-US" sz="2800" b="0" dirty="0"/>
              <a:t>The gains from specialization and trade are based not on absolute advantage but rather on comparative advantage. </a:t>
            </a:r>
            <a:endParaRPr lang="en-US" sz="2800" b="0" dirty="0" smtClean="0"/>
          </a:p>
          <a:p>
            <a:pPr>
              <a:lnSpc>
                <a:spcPct val="100000"/>
              </a:lnSpc>
            </a:pPr>
            <a:r>
              <a:rPr lang="en-US" sz="2800" b="0" dirty="0"/>
              <a:t>When each person specializes in producing the good for which he or she has a comparative advantage, total production in the economy rises. </a:t>
            </a:r>
            <a:endParaRPr lang="en-US" sz="2800" b="0" dirty="0" smtClean="0"/>
          </a:p>
          <a:p>
            <a:pPr>
              <a:lnSpc>
                <a:spcPct val="100000"/>
              </a:lnSpc>
            </a:pPr>
            <a:r>
              <a:rPr lang="en-US" sz="2800" b="0" dirty="0" smtClean="0"/>
              <a:t>Each </a:t>
            </a:r>
            <a:r>
              <a:rPr lang="en-US" sz="2800" b="0" dirty="0"/>
              <a:t>benefits from trade by obtaining a good at a price that is lower than his or her opportunity cost of that good.</a:t>
            </a:r>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3-</a:t>
            </a:r>
            <a:fld id="{0FF54DE5-C571-48E8-A5BC-B369434E2F44}" type="slidenum">
              <a:rPr lang="en-US" smtClean="0"/>
              <a:pPr/>
              <a:t>33</a:t>
            </a:fld>
            <a:endParaRPr lang="en-US" dirty="0"/>
          </a:p>
        </p:txBody>
      </p:sp>
    </p:spTree>
    <p:extLst>
      <p:ext uri="{BB962C8B-B14F-4D97-AF65-F5344CB8AC3E}">
        <p14:creationId xmlns:p14="http://schemas.microsoft.com/office/powerpoint/2010/main" val="5138078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normAutofit/>
          </a:bodyPr>
          <a:lstStyle/>
          <a:p>
            <a:r>
              <a:rPr lang="en-US" sz="4400" dirty="0" smtClean="0"/>
              <a:t>Comparative Advantage and Trade</a:t>
            </a:r>
            <a:endParaRPr lang="en-US" sz="4400" dirty="0"/>
          </a:p>
        </p:txBody>
      </p:sp>
      <p:sp>
        <p:nvSpPr>
          <p:cNvPr id="14" name="Content Placeholder 13"/>
          <p:cNvSpPr>
            <a:spLocks noGrp="1"/>
          </p:cNvSpPr>
          <p:nvPr>
            <p:ph idx="1"/>
          </p:nvPr>
        </p:nvSpPr>
        <p:spPr>
          <a:xfrm>
            <a:off x="1122299" y="1659467"/>
            <a:ext cx="9982200" cy="4182533"/>
          </a:xfrm>
        </p:spPr>
        <p:txBody>
          <a:bodyPr anchor="t">
            <a:noAutofit/>
          </a:bodyPr>
          <a:lstStyle/>
          <a:p>
            <a:pPr>
              <a:lnSpc>
                <a:spcPct val="100000"/>
              </a:lnSpc>
            </a:pPr>
            <a:r>
              <a:rPr lang="en-US" sz="3200" b="0" dirty="0"/>
              <a:t>The moral of the story of the farmer and the </a:t>
            </a:r>
            <a:r>
              <a:rPr lang="en-US" sz="3200" b="0" dirty="0" smtClean="0"/>
              <a:t>rancher:</a:t>
            </a:r>
          </a:p>
          <a:p>
            <a:pPr>
              <a:lnSpc>
                <a:spcPct val="100000"/>
              </a:lnSpc>
            </a:pPr>
            <a:endParaRPr lang="en-US" sz="3200" b="0" dirty="0" smtClean="0"/>
          </a:p>
          <a:p>
            <a:pPr marL="0" indent="0" algn="ctr">
              <a:lnSpc>
                <a:spcPct val="100000"/>
              </a:lnSpc>
              <a:buNone/>
            </a:pPr>
            <a:r>
              <a:rPr lang="en-US" sz="3200" b="0" i="1" dirty="0" smtClean="0"/>
              <a:t>Trade </a:t>
            </a:r>
            <a:r>
              <a:rPr lang="en-US" sz="3200" b="0" i="1" dirty="0"/>
              <a:t>can benefit everyone in society because it</a:t>
            </a:r>
            <a:r>
              <a:rPr lang="en-US" sz="3200" b="0" i="1" dirty="0" smtClean="0"/>
              <a:t> </a:t>
            </a:r>
            <a:br>
              <a:rPr lang="en-US" sz="3200" b="0" i="1" dirty="0" smtClean="0"/>
            </a:br>
            <a:r>
              <a:rPr lang="en-US" sz="3200" b="0" i="1" dirty="0" smtClean="0"/>
              <a:t>allows </a:t>
            </a:r>
            <a:r>
              <a:rPr lang="en-US" sz="3200" b="0" i="1" dirty="0"/>
              <a:t>people to specialize in activities in which</a:t>
            </a:r>
            <a:r>
              <a:rPr lang="en-US" sz="3200" b="0" i="1" dirty="0" smtClean="0"/>
              <a:t> </a:t>
            </a:r>
            <a:br>
              <a:rPr lang="en-US" sz="3200" b="0" i="1" dirty="0" smtClean="0"/>
            </a:br>
            <a:r>
              <a:rPr lang="en-US" sz="3200" b="0" i="1" dirty="0" smtClean="0"/>
              <a:t>they </a:t>
            </a:r>
            <a:r>
              <a:rPr lang="en-US" sz="3200" b="0" i="1" dirty="0"/>
              <a:t>have a comparative advantage</a:t>
            </a:r>
            <a:r>
              <a:rPr lang="en-US" sz="3200" b="0" dirty="0"/>
              <a:t>.</a:t>
            </a:r>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3-</a:t>
            </a:r>
            <a:fld id="{0FF54DE5-C571-48E8-A5BC-B369434E2F44}" type="slidenum">
              <a:rPr lang="en-US" smtClean="0"/>
              <a:pPr/>
              <a:t>34</a:t>
            </a:fld>
            <a:endParaRPr lang="en-US" dirty="0"/>
          </a:p>
        </p:txBody>
      </p:sp>
    </p:spTree>
    <p:extLst>
      <p:ext uri="{BB962C8B-B14F-4D97-AF65-F5344CB8AC3E}">
        <p14:creationId xmlns:p14="http://schemas.microsoft.com/office/powerpoint/2010/main" val="32388973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normAutofit/>
          </a:bodyPr>
          <a:lstStyle/>
          <a:p>
            <a:r>
              <a:rPr lang="en-US" sz="4400" dirty="0" smtClean="0"/>
              <a:t>The Price of Trade</a:t>
            </a:r>
            <a:endParaRPr lang="en-US" sz="4400" dirty="0"/>
          </a:p>
        </p:txBody>
      </p:sp>
      <p:sp>
        <p:nvSpPr>
          <p:cNvPr id="14" name="Content Placeholder 13"/>
          <p:cNvSpPr>
            <a:spLocks noGrp="1"/>
          </p:cNvSpPr>
          <p:nvPr>
            <p:ph idx="1"/>
          </p:nvPr>
        </p:nvSpPr>
        <p:spPr>
          <a:xfrm>
            <a:off x="1122299" y="1659467"/>
            <a:ext cx="9982200" cy="4182533"/>
          </a:xfrm>
        </p:spPr>
        <p:txBody>
          <a:bodyPr anchor="t">
            <a:noAutofit/>
          </a:bodyPr>
          <a:lstStyle/>
          <a:p>
            <a:pPr>
              <a:lnSpc>
                <a:spcPct val="100000"/>
              </a:lnSpc>
            </a:pPr>
            <a:r>
              <a:rPr lang="en-US" sz="3200" b="0" dirty="0"/>
              <a:t>What </a:t>
            </a:r>
            <a:r>
              <a:rPr lang="en-US" sz="3200" b="0" dirty="0" smtClean="0"/>
              <a:t>determines </a:t>
            </a:r>
            <a:r>
              <a:rPr lang="en-US" sz="3200" b="0" dirty="0"/>
              <a:t>the price at which trade takes place? </a:t>
            </a:r>
            <a:endParaRPr lang="en-US" sz="3200" b="0" dirty="0" smtClean="0"/>
          </a:p>
          <a:p>
            <a:pPr>
              <a:lnSpc>
                <a:spcPct val="100000"/>
              </a:lnSpc>
            </a:pPr>
            <a:r>
              <a:rPr lang="en-US" sz="3200" b="0" dirty="0" smtClean="0"/>
              <a:t>How </a:t>
            </a:r>
            <a:r>
              <a:rPr lang="en-US" sz="3200" b="0" dirty="0"/>
              <a:t>are the gains from trade shared between the trading parties? </a:t>
            </a:r>
            <a:endParaRPr lang="en-US" sz="3200" b="0" dirty="0" smtClean="0"/>
          </a:p>
          <a:p>
            <a:pPr>
              <a:lnSpc>
                <a:spcPct val="100000"/>
              </a:lnSpc>
            </a:pPr>
            <a:r>
              <a:rPr lang="en-US" sz="3200" b="0" dirty="0" smtClean="0"/>
              <a:t>For </a:t>
            </a:r>
            <a:r>
              <a:rPr lang="en-US" sz="3200" b="0" dirty="0"/>
              <a:t>both parties to gain from trade, the price at which they trade must lie between the two opportunity costs.</a:t>
            </a:r>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3-</a:t>
            </a:r>
            <a:fld id="{0FF54DE5-C571-48E8-A5BC-B369434E2F44}" type="slidenum">
              <a:rPr lang="en-US" smtClean="0"/>
              <a:pPr/>
              <a:t>35</a:t>
            </a:fld>
            <a:endParaRPr lang="en-US" dirty="0"/>
          </a:p>
        </p:txBody>
      </p:sp>
    </p:spTree>
    <p:extLst>
      <p:ext uri="{BB962C8B-B14F-4D97-AF65-F5344CB8AC3E}">
        <p14:creationId xmlns:p14="http://schemas.microsoft.com/office/powerpoint/2010/main" val="39483792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2"/>
          </p:nvPr>
        </p:nvSpPr>
        <p:spPr>
          <a:xfrm>
            <a:off x="1231901" y="1790700"/>
            <a:ext cx="10193865" cy="3941766"/>
          </a:xfrm>
        </p:spPr>
        <p:txBody>
          <a:bodyPr>
            <a:normAutofit fontScale="92500" lnSpcReduction="10000"/>
          </a:bodyPr>
          <a:lstStyle/>
          <a:p>
            <a:r>
              <a:rPr lang="en-US" dirty="0" smtClean="0"/>
              <a:t>Robinson </a:t>
            </a:r>
            <a:r>
              <a:rPr lang="en-US" dirty="0"/>
              <a:t>Crusoe can gather 10 coconuts or catch 1 fish per hour. </a:t>
            </a:r>
          </a:p>
          <a:p>
            <a:r>
              <a:rPr lang="en-US" dirty="0" smtClean="0"/>
              <a:t>His </a:t>
            </a:r>
            <a:r>
              <a:rPr lang="en-US" dirty="0"/>
              <a:t>friend Friday can gather 30 coconuts or catch 2 fish per hour. </a:t>
            </a:r>
            <a:endParaRPr lang="en-US" dirty="0" smtClean="0"/>
          </a:p>
          <a:p>
            <a:r>
              <a:rPr lang="en-US" dirty="0" smtClean="0"/>
              <a:t>What </a:t>
            </a:r>
            <a:r>
              <a:rPr lang="en-US" dirty="0"/>
              <a:t>is Crusoe’s opportunity cost of catching one fish? </a:t>
            </a:r>
            <a:endParaRPr lang="en-US" dirty="0" smtClean="0"/>
          </a:p>
          <a:p>
            <a:r>
              <a:rPr lang="en-US" dirty="0" smtClean="0"/>
              <a:t>What </a:t>
            </a:r>
            <a:r>
              <a:rPr lang="en-US" dirty="0"/>
              <a:t>is Friday’s? </a:t>
            </a:r>
            <a:endParaRPr lang="en-US" dirty="0" smtClean="0"/>
          </a:p>
          <a:p>
            <a:r>
              <a:rPr lang="en-US" dirty="0" smtClean="0"/>
              <a:t>Who </a:t>
            </a:r>
            <a:r>
              <a:rPr lang="en-US" dirty="0"/>
              <a:t>has an absolute advantage in catching fish? </a:t>
            </a:r>
            <a:endParaRPr lang="en-US" dirty="0" smtClean="0"/>
          </a:p>
          <a:p>
            <a:r>
              <a:rPr lang="en-US" dirty="0" smtClean="0"/>
              <a:t>Who </a:t>
            </a:r>
            <a:r>
              <a:rPr lang="en-US" dirty="0"/>
              <a:t>has a comparative advantage in catching fish? </a:t>
            </a:r>
          </a:p>
          <a:p>
            <a:endParaRPr lang="en-US" dirty="0"/>
          </a:p>
        </p:txBody>
      </p:sp>
      <p:sp>
        <p:nvSpPr>
          <p:cNvPr id="4" name="Footer Placeholder 3"/>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3-</a:t>
            </a:r>
            <a:fld id="{22C1DC5E-AE66-8645-9971-1B26E9033952}" type="slidenum">
              <a:rPr lang="en-US" smtClean="0"/>
              <a:pPr/>
              <a:t>36</a:t>
            </a:fld>
            <a:endParaRPr lang="en-US" dirty="0"/>
          </a:p>
        </p:txBody>
      </p:sp>
    </p:spTree>
    <p:extLst>
      <p:ext uri="{BB962C8B-B14F-4D97-AF65-F5344CB8AC3E}">
        <p14:creationId xmlns:p14="http://schemas.microsoft.com/office/powerpoint/2010/main" val="54226483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0" y="152400"/>
            <a:ext cx="12190482" cy="1096962"/>
          </a:xfrm>
        </p:spPr>
        <p:txBody>
          <a:bodyPr>
            <a:noAutofit/>
          </a:bodyPr>
          <a:lstStyle/>
          <a:p>
            <a:r>
              <a:rPr lang="en-US" sz="4400" dirty="0" smtClean="0"/>
              <a:t>APPLICATIONS OF </a:t>
            </a:r>
            <a:br>
              <a:rPr lang="en-US" sz="4400" dirty="0" smtClean="0"/>
            </a:br>
            <a:r>
              <a:rPr lang="en-US" sz="4400" dirty="0" smtClean="0"/>
              <a:t>COMPARATIVE ADVANTAGE</a:t>
            </a:r>
            <a:endParaRPr lang="en-US" sz="4400" dirty="0"/>
          </a:p>
        </p:txBody>
      </p:sp>
      <p:sp>
        <p:nvSpPr>
          <p:cNvPr id="14" name="Content Placeholder 13"/>
          <p:cNvSpPr>
            <a:spLocks noGrp="1"/>
          </p:cNvSpPr>
          <p:nvPr>
            <p:ph idx="1"/>
          </p:nvPr>
        </p:nvSpPr>
        <p:spPr>
          <a:xfrm>
            <a:off x="1122299" y="1659467"/>
            <a:ext cx="6463834" cy="4182533"/>
          </a:xfrm>
        </p:spPr>
        <p:txBody>
          <a:bodyPr anchor="t">
            <a:noAutofit/>
          </a:bodyPr>
          <a:lstStyle/>
          <a:p>
            <a:pPr>
              <a:lnSpc>
                <a:spcPct val="100000"/>
              </a:lnSpc>
            </a:pPr>
            <a:r>
              <a:rPr lang="en-US" sz="2800" b="0" dirty="0" smtClean="0"/>
              <a:t>Should Sidney Crosby </a:t>
            </a:r>
            <a:r>
              <a:rPr lang="en-US" sz="2800" b="0" dirty="0"/>
              <a:t>shovel his own sidewalk</a:t>
            </a:r>
            <a:r>
              <a:rPr lang="en-US" sz="2800" b="0" dirty="0" smtClean="0"/>
              <a:t>?</a:t>
            </a:r>
          </a:p>
          <a:p>
            <a:pPr>
              <a:lnSpc>
                <a:spcPct val="100000"/>
              </a:lnSpc>
            </a:pPr>
            <a:r>
              <a:rPr lang="en-US" sz="2800" b="0" dirty="0"/>
              <a:t>S</a:t>
            </a:r>
            <a:r>
              <a:rPr lang="en-US" sz="2800" b="0" dirty="0" smtClean="0"/>
              <a:t>hould </a:t>
            </a:r>
            <a:r>
              <a:rPr lang="en-US" sz="2800" b="0" dirty="0"/>
              <a:t>C</a:t>
            </a:r>
            <a:r>
              <a:rPr lang="en-US" sz="2800" b="0" dirty="0" smtClean="0"/>
              <a:t>anada </a:t>
            </a:r>
            <a:r>
              <a:rPr lang="en-US" sz="2800" b="0" dirty="0"/>
              <a:t>trade with other countries</a:t>
            </a:r>
            <a:r>
              <a:rPr lang="en-US" sz="2800" b="0" dirty="0" smtClean="0"/>
              <a:t>?</a:t>
            </a:r>
          </a:p>
          <a:p>
            <a:pPr lvl="1">
              <a:lnSpc>
                <a:spcPct val="100000"/>
              </a:lnSpc>
            </a:pPr>
            <a:r>
              <a:rPr lang="en-US" sz="2400" dirty="0" smtClean="0"/>
              <a:t>Imports</a:t>
            </a:r>
            <a:r>
              <a:rPr lang="en-US" sz="2400" b="0" dirty="0" smtClean="0"/>
              <a:t>: goods and services produced abroad and sold domestically </a:t>
            </a:r>
          </a:p>
          <a:p>
            <a:pPr lvl="1">
              <a:lnSpc>
                <a:spcPct val="100000"/>
              </a:lnSpc>
            </a:pPr>
            <a:r>
              <a:rPr lang="en-US" sz="2400" dirty="0" smtClean="0"/>
              <a:t>Exports</a:t>
            </a:r>
            <a:r>
              <a:rPr lang="en-US" sz="2400" b="0" dirty="0" smtClean="0"/>
              <a:t>: goods </a:t>
            </a:r>
            <a:r>
              <a:rPr lang="en-US" sz="2400" b="0" dirty="0"/>
              <a:t>and services produced </a:t>
            </a:r>
            <a:r>
              <a:rPr lang="en-US" sz="2400" b="0" dirty="0" smtClean="0"/>
              <a:t>domestically </a:t>
            </a:r>
            <a:r>
              <a:rPr lang="en-US" sz="2400" b="0" dirty="0"/>
              <a:t>and sold </a:t>
            </a:r>
            <a:r>
              <a:rPr lang="en-US" sz="2400" b="0" dirty="0" smtClean="0"/>
              <a:t>abroad </a:t>
            </a:r>
            <a:r>
              <a:rPr lang="en-US" sz="2400" dirty="0" smtClean="0"/>
              <a:t> </a:t>
            </a:r>
            <a:endParaRPr lang="en-US" sz="2400" b="0" dirty="0" smtClean="0"/>
          </a:p>
          <a:p>
            <a:pPr>
              <a:lnSpc>
                <a:spcPct val="100000"/>
              </a:lnSpc>
            </a:pPr>
            <a:endParaRPr lang="en-US" sz="2800" b="0" dirty="0" smtClean="0"/>
          </a:p>
          <a:p>
            <a:pPr>
              <a:lnSpc>
                <a:spcPct val="100000"/>
              </a:lnSpc>
            </a:pPr>
            <a:endParaRPr lang="en-US" sz="2800" b="0" dirty="0"/>
          </a:p>
          <a:p>
            <a:pPr>
              <a:lnSpc>
                <a:spcPct val="100000"/>
              </a:lnSpc>
            </a:pPr>
            <a:endParaRPr lang="en-US" sz="2800" b="0" dirty="0"/>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pic>
        <p:nvPicPr>
          <p:cNvPr id="87042" name="Picture 2" descr="\\NIBBLES\Nelson\Authors\Mankiw_6ce\supplements\6ce Image Library\macro\Macro jpegs\C03_P03_pg060.jpg"/>
          <p:cNvPicPr>
            <a:picLocks noChangeAspect="1" noChangeArrowheads="1"/>
          </p:cNvPicPr>
          <p:nvPr/>
        </p:nvPicPr>
        <p:blipFill>
          <a:blip r:embed="rId3" cstate="print"/>
          <a:srcRect/>
          <a:stretch>
            <a:fillRect/>
          </a:stretch>
        </p:blipFill>
        <p:spPr bwMode="auto">
          <a:xfrm>
            <a:off x="8181974" y="1536699"/>
            <a:ext cx="3032125" cy="4403707"/>
          </a:xfrm>
          <a:prstGeom prst="rect">
            <a:avLst/>
          </a:prstGeom>
          <a:noFill/>
        </p:spPr>
      </p:pic>
      <p:sp>
        <p:nvSpPr>
          <p:cNvPr id="7" name="Slide Number Placeholder 6"/>
          <p:cNvSpPr>
            <a:spLocks noGrp="1"/>
          </p:cNvSpPr>
          <p:nvPr>
            <p:ph type="sldNum" sz="quarter" idx="12"/>
          </p:nvPr>
        </p:nvSpPr>
        <p:spPr/>
        <p:txBody>
          <a:bodyPr/>
          <a:lstStyle/>
          <a:p>
            <a:r>
              <a:rPr lang="en-US" dirty="0" smtClean="0"/>
              <a:t>3-</a:t>
            </a:r>
            <a:fld id="{0FF54DE5-C571-48E8-A5BC-B369434E2F44}" type="slidenum">
              <a:rPr lang="en-US" smtClean="0"/>
              <a:pPr/>
              <a:t>37</a:t>
            </a:fld>
            <a:endParaRPr lang="en-US" dirty="0"/>
          </a:p>
        </p:txBody>
      </p:sp>
    </p:spTree>
    <p:extLst>
      <p:ext uri="{BB962C8B-B14F-4D97-AF65-F5344CB8AC3E}">
        <p14:creationId xmlns:p14="http://schemas.microsoft.com/office/powerpoint/2010/main" val="3831248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2"/>
          </p:nvPr>
        </p:nvSpPr>
        <p:spPr>
          <a:xfrm>
            <a:off x="1158876" y="2215092"/>
            <a:ext cx="10193865" cy="2423583"/>
          </a:xfrm>
        </p:spPr>
        <p:txBody>
          <a:bodyPr>
            <a:normAutofit/>
          </a:bodyPr>
          <a:lstStyle/>
          <a:p>
            <a:r>
              <a:rPr lang="en-US" sz="3200" dirty="0"/>
              <a:t>Suppose that a skilled brain </a:t>
            </a:r>
            <a:r>
              <a:rPr lang="en-US" sz="3200" dirty="0" smtClean="0"/>
              <a:t>surgeon </a:t>
            </a:r>
            <a:r>
              <a:rPr lang="en-US" sz="3200" dirty="0"/>
              <a:t>also happens to be the world’s fastest typist. </a:t>
            </a:r>
            <a:endParaRPr lang="en-US" sz="3200" dirty="0" smtClean="0"/>
          </a:p>
          <a:p>
            <a:r>
              <a:rPr lang="en-US" sz="3200" dirty="0" smtClean="0"/>
              <a:t>Should </a:t>
            </a:r>
            <a:r>
              <a:rPr lang="en-US" sz="3200" dirty="0"/>
              <a:t>he do his own typing or hire a secretary? Explain. </a:t>
            </a:r>
          </a:p>
        </p:txBody>
      </p:sp>
      <p:sp>
        <p:nvSpPr>
          <p:cNvPr id="4" name="Footer Placeholder 3"/>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3-</a:t>
            </a:r>
            <a:fld id="{22C1DC5E-AE66-8645-9971-1B26E9033952}" type="slidenum">
              <a:rPr lang="en-US" smtClean="0"/>
              <a:pPr/>
              <a:t>38</a:t>
            </a:fld>
            <a:endParaRPr lang="en-US" dirty="0"/>
          </a:p>
        </p:txBody>
      </p:sp>
    </p:spTree>
    <p:extLst>
      <p:ext uri="{BB962C8B-B14F-4D97-AF65-F5344CB8AC3E}">
        <p14:creationId xmlns:p14="http://schemas.microsoft.com/office/powerpoint/2010/main" val="164071752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1" y="25400"/>
            <a:ext cx="4851400" cy="1096962"/>
          </a:xfrm>
        </p:spPr>
        <p:txBody>
          <a:bodyPr>
            <a:normAutofit/>
          </a:bodyPr>
          <a:lstStyle/>
          <a:p>
            <a:pPr algn="l"/>
            <a:r>
              <a:rPr lang="en-US" sz="4000" dirty="0" smtClean="0">
                <a:solidFill>
                  <a:srgbClr val="521569"/>
                </a:solidFill>
                <a:cs typeface="Chalkduster"/>
              </a:rPr>
              <a:t>Classroom Activity</a:t>
            </a:r>
            <a:endParaRPr lang="en-US" sz="4000" dirty="0">
              <a:solidFill>
                <a:srgbClr val="521569"/>
              </a:solidFill>
              <a:cs typeface="Chalkduster"/>
            </a:endParaRPr>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5" name="Rectangle 4"/>
          <p:cNvSpPr/>
          <p:nvPr/>
        </p:nvSpPr>
        <p:spPr>
          <a:xfrm>
            <a:off x="711200" y="1430924"/>
            <a:ext cx="10858500" cy="4906376"/>
          </a:xfrm>
          <a:prstGeom prst="rect">
            <a:avLst/>
          </a:prstGeom>
        </p:spPr>
        <p:txBody>
          <a:bodyPr wrap="square">
            <a:noAutofit/>
          </a:bodyPr>
          <a:lstStyle/>
          <a:p>
            <a:pPr algn="ctr">
              <a:spcAft>
                <a:spcPts val="800"/>
              </a:spcAft>
            </a:pPr>
            <a:r>
              <a:rPr lang="en-US" sz="3600" dirty="0">
                <a:solidFill>
                  <a:srgbClr val="008000"/>
                </a:solidFill>
                <a:latin typeface="+mj-lt"/>
                <a:cs typeface="American Typewriter"/>
              </a:rPr>
              <a:t>A Short Trip</a:t>
            </a:r>
            <a:r>
              <a:rPr lang="en-US" sz="3600" dirty="0" smtClean="0">
                <a:solidFill>
                  <a:srgbClr val="008000"/>
                </a:solidFill>
                <a:latin typeface="+mj-lt"/>
                <a:cs typeface="American Typewriter"/>
              </a:rPr>
              <a:t> with </a:t>
            </a:r>
            <a:r>
              <a:rPr lang="en-US" sz="3600" dirty="0">
                <a:solidFill>
                  <a:srgbClr val="008000"/>
                </a:solidFill>
                <a:latin typeface="+mj-lt"/>
                <a:cs typeface="American Typewriter"/>
              </a:rPr>
              <a:t>Many </a:t>
            </a:r>
            <a:r>
              <a:rPr lang="en-US" sz="3600" dirty="0" smtClean="0">
                <a:solidFill>
                  <a:srgbClr val="008000"/>
                </a:solidFill>
                <a:latin typeface="+mj-lt"/>
                <a:cs typeface="American Typewriter"/>
              </a:rPr>
              <a:t>Contributors</a:t>
            </a:r>
          </a:p>
          <a:p>
            <a:r>
              <a:rPr lang="en-US" sz="3000" dirty="0" smtClean="0">
                <a:solidFill>
                  <a:srgbClr val="521569"/>
                </a:solidFill>
                <a:latin typeface="+mj-lt"/>
                <a:cs typeface="Chalkduster"/>
              </a:rPr>
              <a:t>Answer </a:t>
            </a:r>
            <a:r>
              <a:rPr lang="en-US" sz="3000" dirty="0">
                <a:solidFill>
                  <a:srgbClr val="521569"/>
                </a:solidFill>
                <a:latin typeface="+mj-lt"/>
                <a:cs typeface="Chalkduster"/>
              </a:rPr>
              <a:t>the following questions</a:t>
            </a:r>
            <a:r>
              <a:rPr lang="en-US" sz="3000" dirty="0" smtClean="0">
                <a:solidFill>
                  <a:srgbClr val="521569"/>
                </a:solidFill>
                <a:latin typeface="+mj-lt"/>
                <a:cs typeface="Chalkduster"/>
              </a:rPr>
              <a:t>. </a:t>
            </a:r>
          </a:p>
          <a:p>
            <a:pPr marL="514350" indent="-514350">
              <a:buFont typeface="+mj-lt"/>
              <a:buAutoNum type="arabicPeriod"/>
            </a:pPr>
            <a:r>
              <a:rPr lang="en-US" sz="3000" dirty="0" smtClean="0">
                <a:solidFill>
                  <a:srgbClr val="521569"/>
                </a:solidFill>
                <a:latin typeface="+mj-lt"/>
                <a:cs typeface="Chalkduster"/>
              </a:rPr>
              <a:t>Think </a:t>
            </a:r>
            <a:r>
              <a:rPr lang="en-US" sz="3000" dirty="0">
                <a:solidFill>
                  <a:srgbClr val="521569"/>
                </a:solidFill>
                <a:latin typeface="+mj-lt"/>
                <a:cs typeface="Chalkduster"/>
              </a:rPr>
              <a:t>of a recent trip you have taken. The distance travelled is unimportant, just choose a specific trip. Where did this trip start and finish</a:t>
            </a:r>
            <a:r>
              <a:rPr lang="en-US" sz="3000" dirty="0" smtClean="0">
                <a:solidFill>
                  <a:srgbClr val="521569"/>
                </a:solidFill>
                <a:latin typeface="+mj-lt"/>
                <a:cs typeface="Chalkduster"/>
              </a:rPr>
              <a:t>?</a:t>
            </a:r>
          </a:p>
          <a:p>
            <a:pPr marL="514350" indent="-514350">
              <a:buFont typeface="+mj-lt"/>
              <a:buAutoNum type="arabicPeriod"/>
            </a:pPr>
            <a:r>
              <a:rPr lang="en-US" sz="3000" dirty="0" smtClean="0">
                <a:solidFill>
                  <a:srgbClr val="521569"/>
                </a:solidFill>
                <a:latin typeface="+mj-lt"/>
                <a:cs typeface="Chalkduster"/>
              </a:rPr>
              <a:t>Who </a:t>
            </a:r>
            <a:r>
              <a:rPr lang="en-US" sz="3000" dirty="0">
                <a:solidFill>
                  <a:srgbClr val="521569"/>
                </a:solidFill>
                <a:latin typeface="+mj-lt"/>
                <a:cs typeface="Chalkduster"/>
              </a:rPr>
              <a:t>produced the goods and services that made your trip possible? (List as many types of workers as possible.</a:t>
            </a:r>
            <a:r>
              <a:rPr lang="en-US" sz="3000" dirty="0" smtClean="0">
                <a:solidFill>
                  <a:srgbClr val="521569"/>
                </a:solidFill>
                <a:latin typeface="+mj-lt"/>
                <a:cs typeface="Chalkduster"/>
              </a:rPr>
              <a:t>)</a:t>
            </a:r>
          </a:p>
          <a:p>
            <a:pPr marL="514350" indent="-514350">
              <a:buFont typeface="+mj-lt"/>
              <a:buAutoNum type="arabicPeriod"/>
            </a:pPr>
            <a:r>
              <a:rPr lang="en-US" sz="3000" dirty="0" smtClean="0">
                <a:solidFill>
                  <a:srgbClr val="521569"/>
                </a:solidFill>
                <a:latin typeface="+mj-lt"/>
                <a:cs typeface="Chalkduster"/>
              </a:rPr>
              <a:t>How </a:t>
            </a:r>
            <a:r>
              <a:rPr lang="en-US" sz="3000" dirty="0">
                <a:solidFill>
                  <a:srgbClr val="521569"/>
                </a:solidFill>
                <a:latin typeface="+mj-lt"/>
                <a:cs typeface="Chalkduster"/>
              </a:rPr>
              <a:t>were the different elements </a:t>
            </a:r>
            <a:r>
              <a:rPr lang="en-US" sz="3000" dirty="0" smtClean="0">
                <a:solidFill>
                  <a:srgbClr val="521569"/>
                </a:solidFill>
                <a:latin typeface="+mj-lt"/>
                <a:cs typeface="Chalkduster"/>
              </a:rPr>
              <a:t>of your </a:t>
            </a:r>
            <a:r>
              <a:rPr lang="en-US" sz="3000" dirty="0">
                <a:solidFill>
                  <a:srgbClr val="521569"/>
                </a:solidFill>
                <a:latin typeface="+mj-lt"/>
                <a:cs typeface="Chalkduster"/>
              </a:rPr>
              <a:t>trip </a:t>
            </a:r>
            <a:r>
              <a:rPr lang="en-US" sz="3000" dirty="0" smtClean="0">
                <a:solidFill>
                  <a:srgbClr val="521569"/>
                </a:solidFill>
                <a:latin typeface="+mj-lt"/>
                <a:cs typeface="Chalkduster"/>
              </a:rPr>
              <a:t>financed </a:t>
            </a:r>
            <a:br>
              <a:rPr lang="en-US" sz="3000" dirty="0" smtClean="0">
                <a:solidFill>
                  <a:srgbClr val="521569"/>
                </a:solidFill>
                <a:latin typeface="+mj-lt"/>
                <a:cs typeface="Chalkduster"/>
              </a:rPr>
            </a:br>
            <a:r>
              <a:rPr lang="en-US" sz="3000" dirty="0" smtClean="0">
                <a:solidFill>
                  <a:srgbClr val="521569"/>
                </a:solidFill>
                <a:latin typeface="+mj-lt"/>
                <a:cs typeface="Chalkduster"/>
              </a:rPr>
              <a:t>(</a:t>
            </a:r>
            <a:r>
              <a:rPr lang="en-US" sz="3000" dirty="0">
                <a:solidFill>
                  <a:srgbClr val="521569"/>
                </a:solidFill>
                <a:latin typeface="+mj-lt"/>
                <a:cs typeface="Chalkduster"/>
              </a:rPr>
              <a:t>e.g., the vehicle, the road network, or the airport</a:t>
            </a:r>
            <a:r>
              <a:rPr lang="en-US" sz="3000" dirty="0" smtClean="0">
                <a:solidFill>
                  <a:srgbClr val="521569"/>
                </a:solidFill>
                <a:latin typeface="+mj-lt"/>
                <a:cs typeface="Chalkduster"/>
              </a:rPr>
              <a:t>)?</a:t>
            </a:r>
            <a:endParaRPr lang="en-US" sz="3000" dirty="0">
              <a:solidFill>
                <a:srgbClr val="521569"/>
              </a:solidFill>
              <a:latin typeface="+mj-lt"/>
              <a:cs typeface="Chalkduster"/>
            </a:endParaRPr>
          </a:p>
        </p:txBody>
      </p:sp>
      <p:sp>
        <p:nvSpPr>
          <p:cNvPr id="6" name="Slide Number Placeholder 5"/>
          <p:cNvSpPr>
            <a:spLocks noGrp="1"/>
          </p:cNvSpPr>
          <p:nvPr>
            <p:ph type="sldNum" sz="quarter" idx="12"/>
          </p:nvPr>
        </p:nvSpPr>
        <p:spPr/>
        <p:txBody>
          <a:bodyPr/>
          <a:lstStyle/>
          <a:p>
            <a:r>
              <a:rPr lang="en-US" dirty="0" smtClean="0"/>
              <a:t>3-</a:t>
            </a:r>
            <a:fld id="{0FF54DE5-C571-48E8-A5BC-B369434E2F44}" type="slidenum">
              <a:rPr lang="en-US" smtClean="0"/>
              <a:pPr/>
              <a:t>39</a:t>
            </a:fld>
            <a:endParaRPr lang="en-US" dirty="0"/>
          </a:p>
        </p:txBody>
      </p:sp>
    </p:spTree>
    <p:extLst>
      <p:ext uri="{BB962C8B-B14F-4D97-AF65-F5344CB8AC3E}">
        <p14:creationId xmlns:p14="http://schemas.microsoft.com/office/powerpoint/2010/main" val="40744033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18109" y="1996378"/>
            <a:ext cx="6185072" cy="2219691"/>
          </a:xfrm>
        </p:spPr>
        <p:txBody>
          <a:bodyPr/>
          <a:lstStyle/>
          <a:p>
            <a:r>
              <a:rPr lang="en-US" dirty="0" smtClean="0"/>
              <a:t>The end</a:t>
            </a:r>
            <a:endParaRPr lang="en-US" dirty="0"/>
          </a:p>
        </p:txBody>
      </p:sp>
      <p:sp>
        <p:nvSpPr>
          <p:cNvPr id="3" name="Subtitle 2"/>
          <p:cNvSpPr>
            <a:spLocks noGrp="1"/>
          </p:cNvSpPr>
          <p:nvPr>
            <p:ph type="subTitle" idx="1"/>
          </p:nvPr>
        </p:nvSpPr>
        <p:spPr>
          <a:xfrm>
            <a:off x="1113363" y="4283184"/>
            <a:ext cx="3255437" cy="955565"/>
          </a:xfrm>
        </p:spPr>
        <p:txBody>
          <a:bodyPr>
            <a:normAutofit/>
          </a:bodyPr>
          <a:lstStyle/>
          <a:p>
            <a:r>
              <a:rPr lang="en-US" sz="3600" dirty="0" smtClean="0"/>
              <a:t>Chapter 3</a:t>
            </a:r>
            <a:endParaRPr lang="en-US" sz="3600" dirty="0"/>
          </a:p>
        </p:txBody>
      </p:sp>
      <p:sp>
        <p:nvSpPr>
          <p:cNvPr id="4" name="Footer Placeholder 3"/>
          <p:cNvSpPr>
            <a:spLocks noGrp="1"/>
          </p:cNvSpPr>
          <p:nvPr>
            <p:ph type="ftr" sz="quarter" idx="11"/>
          </p:nvPr>
        </p:nvSpPr>
        <p:spPr/>
        <p:txBody>
          <a:bodyPr/>
          <a:lstStyle/>
          <a:p>
            <a:r>
              <a:rPr lang="en-US" dirty="0" smtClean="0"/>
              <a:t>Copyright © 2014 by Nelson Education Ltd. </a:t>
            </a:r>
            <a:endParaRPr lang="en-US" dirty="0"/>
          </a:p>
        </p:txBody>
      </p:sp>
      <p:pic>
        <p:nvPicPr>
          <p:cNvPr id="88066" name="Picture 2" descr="\\NIBBLES\Nelson\Authors\Mankiw_6ce\supplements\6ce Image Library\macro\Macro jpegs\C03_P01_pg049.jpg"/>
          <p:cNvPicPr>
            <a:picLocks noChangeAspect="1" noChangeArrowheads="1"/>
          </p:cNvPicPr>
          <p:nvPr/>
        </p:nvPicPr>
        <p:blipFill>
          <a:blip r:embed="rId3" cstate="print"/>
          <a:srcRect/>
          <a:stretch>
            <a:fillRect/>
          </a:stretch>
        </p:blipFill>
        <p:spPr bwMode="auto">
          <a:xfrm>
            <a:off x="4914900" y="1557825"/>
            <a:ext cx="6807199" cy="4005596"/>
          </a:xfrm>
          <a:prstGeom prst="rect">
            <a:avLst/>
          </a:prstGeom>
          <a:noFill/>
        </p:spPr>
      </p:pic>
      <p:sp>
        <p:nvSpPr>
          <p:cNvPr id="7" name="Slide Number Placeholder 6"/>
          <p:cNvSpPr>
            <a:spLocks noGrp="1"/>
          </p:cNvSpPr>
          <p:nvPr>
            <p:ph type="sldNum" sz="quarter" idx="12"/>
          </p:nvPr>
        </p:nvSpPr>
        <p:spPr/>
        <p:txBody>
          <a:bodyPr/>
          <a:lstStyle/>
          <a:p>
            <a:r>
              <a:rPr lang="en-US" dirty="0" smtClean="0"/>
              <a:t>3-</a:t>
            </a:r>
            <a:fld id="{0FF54DE5-C571-48E8-A5BC-B369434E2F44}" type="slidenum">
              <a:rPr lang="en-US" smtClean="0"/>
              <a:pPr/>
              <a:t>40</a:t>
            </a:fld>
            <a:endParaRPr lang="en-US" dirty="0"/>
          </a:p>
        </p:txBody>
      </p:sp>
    </p:spTree>
    <p:extLst>
      <p:ext uri="{BB962C8B-B14F-4D97-AF65-F5344CB8AC3E}">
        <p14:creationId xmlns:p14="http://schemas.microsoft.com/office/powerpoint/2010/main" val="18555136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theme/theme1.xml><?xml version="1.0" encoding="utf-8"?>
<a:theme xmlns:a="http://schemas.openxmlformats.org/drawingml/2006/main" name="Academic Literature 16x9">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Apothecary">
      <a:majorFont>
        <a:latin typeface="Book Antiqua"/>
        <a:ea typeface=""/>
        <a:cs typeface=""/>
        <a:font script="Jpan" typeface="ＭＳ Ｐ明朝"/>
        <a:font script="Hang" typeface="HY견명조"/>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ゴシック"/>
        <a:font script="Hang" typeface="HY견명조"/>
        <a:font script="Hans" typeface="微软雅黑"/>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561E720F-F05D-4536-9C34-0CFCED65D3B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4259</Words>
  <Application>Microsoft Office PowerPoint</Application>
  <PresentationFormat>Widescreen</PresentationFormat>
  <Paragraphs>476</Paragraphs>
  <Slides>40</Slides>
  <Notes>40</Notes>
  <HiddenSlides>0</HiddenSlides>
  <MMClips>0</MMClips>
  <ScaleCrop>false</ScaleCrop>
  <HeadingPairs>
    <vt:vector size="8" baseType="variant">
      <vt:variant>
        <vt:lpstr>Fonts Used</vt:lpstr>
      </vt:variant>
      <vt:variant>
        <vt:i4>10</vt:i4>
      </vt:variant>
      <vt:variant>
        <vt:lpstr>Theme</vt:lpstr>
      </vt:variant>
      <vt:variant>
        <vt:i4>1</vt:i4>
      </vt:variant>
      <vt:variant>
        <vt:lpstr>Embedded OLE Servers</vt:lpstr>
      </vt:variant>
      <vt:variant>
        <vt:i4>1</vt:i4>
      </vt:variant>
      <vt:variant>
        <vt:lpstr>Slide Titles</vt:lpstr>
      </vt:variant>
      <vt:variant>
        <vt:i4>40</vt:i4>
      </vt:variant>
    </vt:vector>
  </HeadingPairs>
  <TitlesOfParts>
    <vt:vector size="52" baseType="lpstr">
      <vt:lpstr>American Typewriter</vt:lpstr>
      <vt:lpstr>Arial</vt:lpstr>
      <vt:lpstr>Book Antiqua</vt:lpstr>
      <vt:lpstr>Calibri</vt:lpstr>
      <vt:lpstr>Century Gothic</vt:lpstr>
      <vt:lpstr>Chalkduster</vt:lpstr>
      <vt:lpstr>Euphemia</vt:lpstr>
      <vt:lpstr>ＭＳ ゴシック</vt:lpstr>
      <vt:lpstr>ＭＳ Ｐゴシック</vt:lpstr>
      <vt:lpstr>Wingdings</vt:lpstr>
      <vt:lpstr>Academic Literature 16x9</vt:lpstr>
      <vt:lpstr>Chart</vt:lpstr>
      <vt:lpstr>PowerPoint Presentation</vt:lpstr>
      <vt:lpstr>Interdependence and the Gains from trade</vt:lpstr>
      <vt:lpstr>INTERDEPENDENCE AND  THE GAINS FROM TRADE</vt:lpstr>
      <vt:lpstr>A PARABLE FOR THE  MODERN ECONOMY</vt:lpstr>
      <vt:lpstr>A PARABLE FOR THE  MODERN ECONOMY</vt:lpstr>
      <vt:lpstr>Production Possibilities</vt:lpstr>
      <vt:lpstr>FIGURE 3.1 The Production Possibilities Frontier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Specialization and Trade</vt:lpstr>
      <vt:lpstr>PowerPoint Presentation</vt:lpstr>
      <vt:lpstr>COMPARATIVE ADVANTAGE</vt:lpstr>
      <vt:lpstr>FIGURE 3.2: How Trade Expands the Set of Consumption Opportunities</vt:lpstr>
      <vt:lpstr>FIGURE 3.2 (continued)</vt:lpstr>
      <vt:lpstr>Absolute Advantage</vt:lpstr>
      <vt:lpstr>Opportunity Cost and Comparative Advantage</vt:lpstr>
      <vt:lpstr>TABLE 3.1: The Opportunity Cost of Meat and Potatoes</vt:lpstr>
      <vt:lpstr>Opportunity Cost and Comparative Advantage</vt:lpstr>
      <vt:lpstr>Comparative Advantage and Trade</vt:lpstr>
      <vt:lpstr>Comparative Advantage and Trade</vt:lpstr>
      <vt:lpstr>The Price of Trade</vt:lpstr>
      <vt:lpstr>PowerPoint Presentation</vt:lpstr>
      <vt:lpstr>APPLICATIONS OF  COMPARATIVE ADVANTAGE</vt:lpstr>
      <vt:lpstr>PowerPoint Presentation</vt:lpstr>
      <vt:lpstr>Classroom Activity</vt:lpstr>
      <vt:lpstr>The end</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2013-11-02T01:51:50Z</dcterms:created>
  <dcterms:modified xsi:type="dcterms:W3CDTF">2015-09-25T01:29:25Z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TC034313809991</vt:lpwstr>
  </property>
</Properties>
</file>