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handoutMasterIdLst>
    <p:handoutMasterId r:id="rId37"/>
  </p:handoutMasterIdLst>
  <p:sldIdLst>
    <p:sldId id="261" r:id="rId2"/>
    <p:sldId id="287" r:id="rId3"/>
    <p:sldId id="257" r:id="rId4"/>
    <p:sldId id="288" r:id="rId5"/>
    <p:sldId id="275" r:id="rId6"/>
    <p:sldId id="274" r:id="rId7"/>
    <p:sldId id="258" r:id="rId8"/>
    <p:sldId id="284" r:id="rId9"/>
    <p:sldId id="289" r:id="rId10"/>
    <p:sldId id="283" r:id="rId11"/>
    <p:sldId id="277" r:id="rId12"/>
    <p:sldId id="279" r:id="rId13"/>
    <p:sldId id="286" r:id="rId14"/>
    <p:sldId id="280" r:id="rId15"/>
    <p:sldId id="278" r:id="rId16"/>
    <p:sldId id="282" r:id="rId17"/>
    <p:sldId id="281" r:id="rId18"/>
    <p:sldId id="260" r:id="rId19"/>
    <p:sldId id="259" r:id="rId20"/>
    <p:sldId id="262" r:id="rId21"/>
    <p:sldId id="264" r:id="rId22"/>
    <p:sldId id="268" r:id="rId23"/>
    <p:sldId id="269" r:id="rId24"/>
    <p:sldId id="270" r:id="rId25"/>
    <p:sldId id="272" r:id="rId26"/>
    <p:sldId id="271" r:id="rId27"/>
    <p:sldId id="263" r:id="rId28"/>
    <p:sldId id="265" r:id="rId29"/>
    <p:sldId id="267" r:id="rId30"/>
    <p:sldId id="276" r:id="rId31"/>
    <p:sldId id="266" r:id="rId32"/>
    <p:sldId id="291" r:id="rId33"/>
    <p:sldId id="290" r:id="rId34"/>
    <p:sldId id="285" r:id="rId35"/>
  </p:sldIdLst>
  <p:sldSz cx="9144000" cy="6858000" type="screen4x3"/>
  <p:notesSz cx="7053263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51" autoAdjust="0"/>
    <p:restoredTop sz="84950" autoAdjust="0"/>
  </p:normalViewPr>
  <p:slideViewPr>
    <p:cSldViewPr>
      <p:cViewPr>
        <p:scale>
          <a:sx n="76" d="100"/>
          <a:sy n="76" d="100"/>
        </p:scale>
        <p:origin x="-2634" y="-5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4.png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4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6721" cy="46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89" tIns="46744" rIns="93489" bIns="46744" numCol="1" anchor="t" anchorCtr="0" compatLnSpc="1">
            <a:prstTxWarp prst="textNoShape">
              <a:avLst/>
            </a:prstTxWarp>
          </a:bodyPr>
          <a:lstStyle>
            <a:lvl1pPr defTabSz="935077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95012" y="0"/>
            <a:ext cx="3056721" cy="46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89" tIns="46744" rIns="93489" bIns="46744" numCol="1" anchor="t" anchorCtr="0" compatLnSpc="1">
            <a:prstTxWarp prst="textNoShape">
              <a:avLst/>
            </a:prstTxWarp>
          </a:bodyPr>
          <a:lstStyle>
            <a:lvl1pPr algn="r" defTabSz="935077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1183"/>
            <a:ext cx="3056721" cy="46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89" tIns="46744" rIns="93489" bIns="46744" numCol="1" anchor="b" anchorCtr="0" compatLnSpc="1">
            <a:prstTxWarp prst="textNoShape">
              <a:avLst/>
            </a:prstTxWarp>
          </a:bodyPr>
          <a:lstStyle>
            <a:lvl1pPr defTabSz="935077">
              <a:defRPr sz="13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95012" y="8841183"/>
            <a:ext cx="3056721" cy="4663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489" tIns="46744" rIns="93489" bIns="46744" numCol="1" anchor="b" anchorCtr="0" compatLnSpc="1">
            <a:prstTxWarp prst="textNoShape">
              <a:avLst/>
            </a:prstTxWarp>
          </a:bodyPr>
          <a:lstStyle>
            <a:lvl1pPr algn="r" defTabSz="935077">
              <a:defRPr sz="1300"/>
            </a:lvl1pPr>
          </a:lstStyle>
          <a:p>
            <a:pPr>
              <a:defRPr/>
            </a:pPr>
            <a:fld id="{A8456242-1405-428A-815C-E5495CA6E5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59318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56721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441" tIns="44220" rIns="88441" bIns="442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5012" y="1"/>
            <a:ext cx="3056721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441" tIns="44220" rIns="88441" bIns="442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C1C24A9F-4FE8-48DA-93A7-4C4C68D567C9}" type="datetimeFigureOut">
              <a:rPr lang="en-US"/>
              <a:pPr/>
              <a:t>2/1/2016</a:t>
            </a:fld>
            <a:endParaRPr lang="en-US"/>
          </a:p>
        </p:txBody>
      </p:sp>
      <p:sp>
        <p:nvSpPr>
          <p:cNvPr id="7066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00150" y="698500"/>
            <a:ext cx="4652963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5633" y="4422131"/>
            <a:ext cx="5641998" cy="418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441" tIns="44220" rIns="88441" bIns="442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723"/>
            <a:ext cx="3056721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441" tIns="44220" rIns="88441" bIns="442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5012" y="8842723"/>
            <a:ext cx="3056721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441" tIns="44220" rIns="88441" bIns="442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EA131C5-F5B5-4A99-931B-E39FE07255B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39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43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1AAE25-7280-46BF-A44F-266CDF216AF6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59328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1316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377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0224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6338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23342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2161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69816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7368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06383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10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554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7838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608343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36824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6523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880382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Answer = A</a:t>
            </a:r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76436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593331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6199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6867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491226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47367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4598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849411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737864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7913063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sz="1200" kern="1200" dirty="0" smtClean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Answer</a:t>
            </a:r>
            <a:r>
              <a:rPr lang="en-CA" sz="1200" kern="1200" baseline="0" dirty="0" smtClean="0">
                <a:solidFill>
                  <a:schemeClr val="tx1"/>
                </a:solidFill>
                <a:effectLst/>
                <a:latin typeface="Calibri" pitchFamily="34" charset="0"/>
                <a:ea typeface="+mn-ea"/>
                <a:cs typeface="+mn-cs"/>
              </a:rPr>
              <a:t> = A or C</a:t>
            </a:r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183151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888846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 smtClean="0"/>
              <a:t>Answer = B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11085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 sz="1200" kern="1200" dirty="0">
              <a:solidFill>
                <a:schemeClr val="tx1"/>
              </a:solidFill>
              <a:effectLst/>
              <a:latin typeface="Calibri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A131C5-F5B5-4A99-931B-E39FE07255BE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6384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C9DF47-F15A-4C51-808D-7A4E178B039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CC2AB1-FD9E-46AB-99F1-4E3123723BF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B1723-7844-4157-B97B-CE0B27499A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6365DE-DF3D-425D-9ECC-515A6316F0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3B0CF5-9AAE-4612-83E8-2A1E97014B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47880C-FF1B-4934-A953-31D86186A2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462C2E-14AA-447E-A496-811F36C848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26F0AD-F425-49FB-8958-8ED3F2CAFC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5066F-F550-4744-A2D4-95B1A8DB9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17F2FC-7DD5-4F73-BFAA-3D3BC0343C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9DE48-E092-4BA3-AD82-B6A60C61C3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224435-E2C1-4C0A-976D-58E8E568FBB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BBD5C-8296-40F3-9739-E30DF2E576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47BAF4C3-7B17-47B5-B451-A897B649D6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0" r:id="rId2"/>
    <p:sldLayoutId id="2147483659" r:id="rId3"/>
    <p:sldLayoutId id="2147483658" r:id="rId4"/>
    <p:sldLayoutId id="2147483657" r:id="rId5"/>
    <p:sldLayoutId id="2147483656" r:id="rId6"/>
    <p:sldLayoutId id="2147483655" r:id="rId7"/>
    <p:sldLayoutId id="2147483654" r:id="rId8"/>
    <p:sldLayoutId id="2147483653" r:id="rId9"/>
    <p:sldLayoutId id="2147483652" r:id="rId10"/>
    <p:sldLayoutId id="2147483651" r:id="rId11"/>
    <p:sldLayoutId id="2147483650" r:id="rId12"/>
    <p:sldLayoutId id="2147483649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XSKh-GLQn4E&amp;feature=related" TargetMode="Externa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2.bin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3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j87y7EAj8qE&amp;feature=related" TargetMode="Externa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4.bin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5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3.png"/><Relationship Id="rId4" Type="http://schemas.openxmlformats.org/officeDocument/2006/relationships/oleObject" Target="../embeddings/oleObject6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8.bin"/><Relationship Id="rId5" Type="http://schemas.openxmlformats.org/officeDocument/2006/relationships/image" Target="../media/image4.png"/><Relationship Id="rId4" Type="http://schemas.openxmlformats.org/officeDocument/2006/relationships/oleObject" Target="../embeddings/oleObject7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0.bin"/><Relationship Id="rId5" Type="http://schemas.openxmlformats.org/officeDocument/2006/relationships/image" Target="../media/image4.png"/><Relationship Id="rId4" Type="http://schemas.openxmlformats.org/officeDocument/2006/relationships/oleObject" Target="../embeddings/oleObject9.bin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2.png"/><Relationship Id="rId4" Type="http://schemas.openxmlformats.org/officeDocument/2006/relationships/oleObject" Target="../embeddings/oleObject11.bin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295400"/>
            <a:ext cx="8229600" cy="25908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3600" b="1" dirty="0" smtClean="0">
                <a:solidFill>
                  <a:srgbClr val="3333FF"/>
                </a:solidFill>
              </a:rPr>
              <a:t>Lecture </a:t>
            </a:r>
            <a:r>
              <a:rPr lang="en-US" sz="3600" b="1" dirty="0" smtClean="0">
                <a:solidFill>
                  <a:srgbClr val="3333FF"/>
                </a:solidFill>
              </a:rPr>
              <a:t>13-17</a:t>
            </a:r>
            <a:r>
              <a:rPr lang="en-US" sz="3600" b="1" dirty="0" smtClean="0">
                <a:solidFill>
                  <a:srgbClr val="3333FF"/>
                </a:solidFill>
              </a:rPr>
              <a:t/>
            </a:r>
            <a:br>
              <a:rPr lang="en-US" sz="3600" b="1" dirty="0" smtClean="0">
                <a:solidFill>
                  <a:srgbClr val="3333FF"/>
                </a:solidFill>
              </a:rPr>
            </a:br>
            <a:r>
              <a:rPr lang="en-US" sz="3600" b="1" dirty="0" smtClean="0">
                <a:solidFill>
                  <a:srgbClr val="3333FF"/>
                </a:solidFill>
              </a:rPr>
              <a:t/>
            </a:r>
            <a:br>
              <a:rPr lang="en-US" sz="3600" b="1" dirty="0" smtClean="0">
                <a:solidFill>
                  <a:srgbClr val="3333FF"/>
                </a:solidFill>
              </a:rPr>
            </a:br>
            <a:r>
              <a:rPr lang="en-US" sz="3600" b="1" dirty="0" smtClean="0">
                <a:solidFill>
                  <a:srgbClr val="3333FF"/>
                </a:solidFill>
              </a:rPr>
              <a:t>Pattern formation in Drosophila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251520" y="568896"/>
            <a:ext cx="8640960" cy="127592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3333FF"/>
                </a:solidFill>
              </a:rPr>
              <a:t>Developmental Genetics </a:t>
            </a:r>
          </a:p>
          <a:p>
            <a:r>
              <a:rPr lang="en-US" sz="3600" b="1" dirty="0" smtClean="0">
                <a:solidFill>
                  <a:srgbClr val="3333FF"/>
                </a:solidFill>
              </a:rPr>
              <a:t>of Multicellular Organisms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533C0-D4D4-4A88-8FA0-4FBF568336CC}" type="slidenum">
              <a:rPr lang="en-CA" smtClean="0"/>
              <a:t>2</a:t>
            </a:fld>
            <a:endParaRPr lang="en-CA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1447800" y="2362200"/>
            <a:ext cx="7315200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800" dirty="0" smtClean="0"/>
              <a:t>So far we have discussed: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2800" dirty="0" smtClean="0"/>
              <a:t>How cells are directed to be different.	Fate specification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r>
              <a:rPr lang="en-US" sz="2800" dirty="0" smtClean="0"/>
              <a:t>How cells come to be different.			Differentiation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r>
              <a:rPr lang="en-US" sz="2800" dirty="0" smtClean="0"/>
              <a:t>How cell division is regulated.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8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solidFill>
                  <a:srgbClr val="3333FF"/>
                </a:solidFill>
              </a:rPr>
              <a:t>Pattern Formation</a:t>
            </a:r>
          </a:p>
        </p:txBody>
      </p:sp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24400"/>
            <a:ext cx="8229600" cy="13716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400" b="1" dirty="0">
                <a:solidFill>
                  <a:srgbClr val="C00000"/>
                </a:solidFill>
                <a:latin typeface="+mj-lt"/>
              </a:rPr>
              <a:t>H</a:t>
            </a:r>
            <a:r>
              <a:rPr lang="en-US" sz="2400" b="1" dirty="0" smtClean="0">
                <a:solidFill>
                  <a:srgbClr val="C00000"/>
                </a:solidFill>
                <a:latin typeface="+mj-lt"/>
              </a:rPr>
              <a:t>ow does a developing organism coordinate the fate </a:t>
            </a:r>
          </a:p>
          <a:p>
            <a:pPr algn="ctr" eaLnBrk="1" hangingPunct="1">
              <a:buFontTx/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+mj-lt"/>
              </a:rPr>
              <a:t>of a large number of cells into a pattern or body plan to </a:t>
            </a:r>
          </a:p>
          <a:p>
            <a:pPr algn="ctr" eaLnBrk="1" hangingPunct="1">
              <a:buFontTx/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+mj-lt"/>
              </a:rPr>
              <a:t>promote morphogenesis?</a:t>
            </a:r>
          </a:p>
        </p:txBody>
      </p:sp>
      <p:pic>
        <p:nvPicPr>
          <p:cNvPr id="16" name="Picture 8" descr="j02407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4563" y="1447800"/>
            <a:ext cx="1925637" cy="302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808080">
                      <a:alpha val="74997"/>
                    </a:srgbClr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pPr eaLnBrk="1" hangingPunct="1"/>
            <a:r>
              <a:rPr lang="en-US" sz="4000" b="1" dirty="0" smtClean="0">
                <a:solidFill>
                  <a:srgbClr val="3333FF"/>
                </a:solidFill>
              </a:rPr>
              <a:t>Pattern Formation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914400" y="2733675"/>
            <a:ext cx="6705600" cy="1181100"/>
            <a:chOff x="762000" y="3924300"/>
            <a:chExt cx="6705600" cy="1181100"/>
          </a:xfrm>
        </p:grpSpPr>
        <p:sp>
          <p:nvSpPr>
            <p:cNvPr id="4" name="Rectangle 3"/>
            <p:cNvSpPr txBox="1">
              <a:spLocks noChangeArrowheads="1"/>
            </p:cNvSpPr>
            <p:nvPr/>
          </p:nvSpPr>
          <p:spPr bwMode="auto">
            <a:xfrm>
              <a:off x="762000" y="3924300"/>
              <a:ext cx="6705600" cy="11811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lnSpc>
                  <a:spcPct val="150000"/>
                </a:lnSpc>
                <a:buFontTx/>
                <a:buNone/>
              </a:pPr>
              <a:r>
                <a:rPr lang="en-US" sz="2800" dirty="0" smtClean="0"/>
                <a:t>	One cell			         3x10</a:t>
              </a:r>
              <a:r>
                <a:rPr lang="en-US" sz="2800" baseline="30000" dirty="0" smtClean="0"/>
                <a:t>13</a:t>
              </a:r>
              <a:r>
                <a:rPr lang="en-US" sz="2800" dirty="0" smtClean="0"/>
                <a:t> cells</a:t>
              </a:r>
            </a:p>
          </p:txBody>
        </p:sp>
        <p:cxnSp>
          <p:nvCxnSpPr>
            <p:cNvPr id="7" name="Straight Arrow Connector 6"/>
            <p:cNvCxnSpPr/>
            <p:nvPr/>
          </p:nvCxnSpPr>
          <p:spPr>
            <a:xfrm>
              <a:off x="3200400" y="4419600"/>
              <a:ext cx="1447800" cy="0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4"/>
          <p:cNvGrpSpPr/>
          <p:nvPr/>
        </p:nvGrpSpPr>
        <p:grpSpPr>
          <a:xfrm>
            <a:off x="990600" y="4371975"/>
            <a:ext cx="7848600" cy="733425"/>
            <a:chOff x="838200" y="3962400"/>
            <a:chExt cx="7848600" cy="733425"/>
          </a:xfrm>
        </p:grpSpPr>
        <p:sp>
          <p:nvSpPr>
            <p:cNvPr id="10" name="Rectangle 3"/>
            <p:cNvSpPr txBox="1">
              <a:spLocks noChangeArrowheads="1"/>
            </p:cNvSpPr>
            <p:nvPr/>
          </p:nvSpPr>
          <p:spPr bwMode="auto">
            <a:xfrm>
              <a:off x="838200" y="3962400"/>
              <a:ext cx="7848600" cy="7334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Tx/>
                <a:buNone/>
              </a:pPr>
              <a:r>
                <a:rPr lang="en-US" sz="2800" dirty="0" smtClean="0"/>
                <a:t>One cell type		many different cell types </a:t>
              </a:r>
            </a:p>
          </p:txBody>
        </p:sp>
        <p:cxnSp>
          <p:nvCxnSpPr>
            <p:cNvPr id="11" name="Straight Arrow Connector 10"/>
            <p:cNvCxnSpPr/>
            <p:nvPr/>
          </p:nvCxnSpPr>
          <p:spPr>
            <a:xfrm>
              <a:off x="3352800" y="4267200"/>
              <a:ext cx="971550" cy="0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" name="Group 13"/>
          <p:cNvGrpSpPr/>
          <p:nvPr/>
        </p:nvGrpSpPr>
        <p:grpSpPr>
          <a:xfrm>
            <a:off x="685800" y="3648075"/>
            <a:ext cx="7848600" cy="647700"/>
            <a:chOff x="533400" y="3124200"/>
            <a:chExt cx="7848600" cy="647700"/>
          </a:xfrm>
        </p:grpSpPr>
        <p:sp>
          <p:nvSpPr>
            <p:cNvPr id="5" name="Rectangle 3"/>
            <p:cNvSpPr txBox="1">
              <a:spLocks noChangeArrowheads="1"/>
            </p:cNvSpPr>
            <p:nvPr/>
          </p:nvSpPr>
          <p:spPr bwMode="auto">
            <a:xfrm>
              <a:off x="533400" y="3124200"/>
              <a:ext cx="7848600" cy="647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5pPr>
              <a:lvl6pPr marL="25146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6pPr>
              <a:lvl7pPr marL="29718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7pPr>
              <a:lvl8pPr marL="34290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8pPr>
              <a:lvl9pPr marL="3886200" indent="-228600" algn="l" rtl="0" fontAlgn="base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</a:defRPr>
              </a:lvl9pPr>
            </a:lstStyle>
            <a:p>
              <a:pPr eaLnBrk="1" hangingPunct="1">
                <a:buFontTx/>
                <a:buNone/>
              </a:pPr>
              <a:r>
                <a:rPr lang="en-US" sz="2800" dirty="0" smtClean="0"/>
                <a:t>No shape or form	complex shape and form</a:t>
              </a:r>
            </a:p>
          </p:txBody>
        </p:sp>
        <p:cxnSp>
          <p:nvCxnSpPr>
            <p:cNvPr id="13" name="Straight Arrow Connector 12"/>
            <p:cNvCxnSpPr/>
            <p:nvPr/>
          </p:nvCxnSpPr>
          <p:spPr>
            <a:xfrm>
              <a:off x="3595687" y="3429000"/>
              <a:ext cx="485775" cy="0"/>
            </a:xfrm>
            <a:prstGeom prst="straightConnector1">
              <a:avLst/>
            </a:prstGeom>
            <a:ln w="38100">
              <a:solidFill>
                <a:srgbClr val="00206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/>
          <p:cNvSpPr txBox="1"/>
          <p:nvPr/>
        </p:nvSpPr>
        <p:spPr>
          <a:xfrm>
            <a:off x="1371600" y="2067580"/>
            <a:ext cx="609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3333FF"/>
                </a:solidFill>
              </a:rPr>
              <a:t>Zygote                                  Adult</a:t>
            </a:r>
            <a:endParaRPr lang="en-US" sz="2800" b="1" dirty="0">
              <a:solidFill>
                <a:srgbClr val="33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937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Text Box 2"/>
          <p:cNvSpPr txBox="1">
            <a:spLocks noChangeArrowheads="1"/>
          </p:cNvSpPr>
          <p:nvPr/>
        </p:nvSpPr>
        <p:spPr bwMode="auto">
          <a:xfrm>
            <a:off x="5994400" y="1720850"/>
            <a:ext cx="12509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Gene B</a:t>
            </a:r>
          </a:p>
        </p:txBody>
      </p:sp>
      <p:sp>
        <p:nvSpPr>
          <p:cNvPr id="59394" name="Line 3"/>
          <p:cNvSpPr>
            <a:spLocks noChangeShapeType="1"/>
          </p:cNvSpPr>
          <p:nvPr/>
        </p:nvSpPr>
        <p:spPr bwMode="auto">
          <a:xfrm>
            <a:off x="1333500" y="3048000"/>
            <a:ext cx="73914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395" name="Rectangle 4"/>
          <p:cNvSpPr>
            <a:spLocks noChangeArrowheads="1"/>
          </p:cNvSpPr>
          <p:nvPr/>
        </p:nvSpPr>
        <p:spPr bwMode="auto">
          <a:xfrm>
            <a:off x="3695700" y="2743200"/>
            <a:ext cx="304800" cy="6096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6" name="Line 5"/>
          <p:cNvSpPr>
            <a:spLocks noChangeShapeType="1"/>
          </p:cNvSpPr>
          <p:nvPr/>
        </p:nvSpPr>
        <p:spPr bwMode="auto">
          <a:xfrm>
            <a:off x="3695700" y="3581400"/>
            <a:ext cx="30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9397" name="Rectangle 6"/>
          <p:cNvSpPr>
            <a:spLocks noChangeArrowheads="1"/>
          </p:cNvSpPr>
          <p:nvPr/>
        </p:nvSpPr>
        <p:spPr bwMode="auto">
          <a:xfrm>
            <a:off x="712788" y="2743200"/>
            <a:ext cx="2373312" cy="609600"/>
          </a:xfrm>
          <a:prstGeom prst="rect">
            <a:avLst/>
          </a:prstGeom>
          <a:solidFill>
            <a:srgbClr val="FF9933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8" name="Rectangle 7"/>
          <p:cNvSpPr>
            <a:spLocks noChangeArrowheads="1"/>
          </p:cNvSpPr>
          <p:nvPr/>
        </p:nvSpPr>
        <p:spPr bwMode="auto">
          <a:xfrm>
            <a:off x="4610100" y="2743200"/>
            <a:ext cx="1447800" cy="609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399" name="Rectangle 8"/>
          <p:cNvSpPr>
            <a:spLocks noChangeArrowheads="1"/>
          </p:cNvSpPr>
          <p:nvPr/>
        </p:nvSpPr>
        <p:spPr bwMode="auto">
          <a:xfrm>
            <a:off x="6591300" y="2743200"/>
            <a:ext cx="2057400" cy="6096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00" name="Text Box 9"/>
          <p:cNvSpPr txBox="1">
            <a:spLocks noChangeArrowheads="1"/>
          </p:cNvSpPr>
          <p:nvPr/>
        </p:nvSpPr>
        <p:spPr bwMode="auto">
          <a:xfrm>
            <a:off x="1339850" y="3554413"/>
            <a:ext cx="124301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enhancer</a:t>
            </a:r>
          </a:p>
        </p:txBody>
      </p:sp>
      <p:sp>
        <p:nvSpPr>
          <p:cNvPr id="59401" name="Text Box 10"/>
          <p:cNvSpPr txBox="1">
            <a:spLocks noChangeArrowheads="1"/>
          </p:cNvSpPr>
          <p:nvPr/>
        </p:nvSpPr>
        <p:spPr bwMode="auto">
          <a:xfrm>
            <a:off x="3327400" y="3568700"/>
            <a:ext cx="11985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promoter</a:t>
            </a:r>
          </a:p>
        </p:txBody>
      </p:sp>
      <p:sp>
        <p:nvSpPr>
          <p:cNvPr id="59402" name="Text Box 11"/>
          <p:cNvSpPr txBox="1">
            <a:spLocks noChangeArrowheads="1"/>
          </p:cNvSpPr>
          <p:nvPr/>
        </p:nvSpPr>
        <p:spPr bwMode="auto">
          <a:xfrm>
            <a:off x="4870450" y="3582988"/>
            <a:ext cx="94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exon 1</a:t>
            </a:r>
          </a:p>
        </p:txBody>
      </p:sp>
      <p:sp>
        <p:nvSpPr>
          <p:cNvPr id="59403" name="Text Box 12"/>
          <p:cNvSpPr txBox="1">
            <a:spLocks noChangeArrowheads="1"/>
          </p:cNvSpPr>
          <p:nvPr/>
        </p:nvSpPr>
        <p:spPr bwMode="auto">
          <a:xfrm>
            <a:off x="5984875" y="3582988"/>
            <a:ext cx="819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intron</a:t>
            </a:r>
          </a:p>
        </p:txBody>
      </p:sp>
      <p:sp>
        <p:nvSpPr>
          <p:cNvPr id="59404" name="Text Box 13"/>
          <p:cNvSpPr txBox="1">
            <a:spLocks noChangeArrowheads="1"/>
          </p:cNvSpPr>
          <p:nvPr/>
        </p:nvSpPr>
        <p:spPr bwMode="auto">
          <a:xfrm>
            <a:off x="7223125" y="3578225"/>
            <a:ext cx="946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exon 2</a:t>
            </a:r>
          </a:p>
        </p:txBody>
      </p:sp>
      <p:sp>
        <p:nvSpPr>
          <p:cNvPr id="59405" name="Rectangle 14"/>
          <p:cNvSpPr>
            <a:spLocks noChangeArrowheads="1"/>
          </p:cNvSpPr>
          <p:nvPr/>
        </p:nvSpPr>
        <p:spPr bwMode="auto">
          <a:xfrm>
            <a:off x="727075" y="2933700"/>
            <a:ext cx="992188" cy="234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Motif 2</a:t>
            </a:r>
          </a:p>
        </p:txBody>
      </p:sp>
      <p:sp>
        <p:nvSpPr>
          <p:cNvPr id="59406" name="Rectangle 15"/>
          <p:cNvSpPr>
            <a:spLocks noChangeArrowheads="1"/>
          </p:cNvSpPr>
          <p:nvPr/>
        </p:nvSpPr>
        <p:spPr bwMode="auto">
          <a:xfrm>
            <a:off x="2085975" y="2933700"/>
            <a:ext cx="992188" cy="23495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Motif 1</a:t>
            </a:r>
          </a:p>
        </p:txBody>
      </p:sp>
      <p:grpSp>
        <p:nvGrpSpPr>
          <p:cNvPr id="59407" name="Group 16"/>
          <p:cNvGrpSpPr>
            <a:grpSpLocks/>
          </p:cNvGrpSpPr>
          <p:nvPr/>
        </p:nvGrpSpPr>
        <p:grpSpPr bwMode="auto">
          <a:xfrm>
            <a:off x="2176463" y="1681163"/>
            <a:ext cx="784225" cy="1241425"/>
            <a:chOff x="1107" y="147"/>
            <a:chExt cx="494" cy="782"/>
          </a:xfrm>
        </p:grpSpPr>
        <p:sp>
          <p:nvSpPr>
            <p:cNvPr id="59411" name="Oval 17"/>
            <p:cNvSpPr>
              <a:spLocks noChangeArrowheads="1"/>
            </p:cNvSpPr>
            <p:nvPr/>
          </p:nvSpPr>
          <p:spPr bwMode="auto">
            <a:xfrm>
              <a:off x="1107" y="147"/>
              <a:ext cx="494" cy="782"/>
            </a:xfrm>
            <a:prstGeom prst="ellipse">
              <a:avLst/>
            </a:prstGeom>
            <a:solidFill>
              <a:srgbClr val="33CC33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59412" name="Rectangle 18"/>
            <p:cNvSpPr>
              <a:spLocks noChangeArrowheads="1"/>
            </p:cNvSpPr>
            <p:nvPr/>
          </p:nvSpPr>
          <p:spPr bwMode="auto">
            <a:xfrm>
              <a:off x="1210" y="428"/>
              <a:ext cx="280" cy="20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/>
              <a:r>
                <a:rPr lang="en-US"/>
                <a:t>TF1</a:t>
              </a:r>
            </a:p>
          </p:txBody>
        </p:sp>
      </p:grpSp>
      <p:sp>
        <p:nvSpPr>
          <p:cNvPr id="59408" name="Oval 19"/>
          <p:cNvSpPr>
            <a:spLocks noChangeArrowheads="1"/>
          </p:cNvSpPr>
          <p:nvPr/>
        </p:nvSpPr>
        <p:spPr bwMode="auto">
          <a:xfrm>
            <a:off x="827088" y="1676400"/>
            <a:ext cx="784225" cy="1241425"/>
          </a:xfrm>
          <a:prstGeom prst="ellipse">
            <a:avLst/>
          </a:prstGeom>
          <a:solidFill>
            <a:srgbClr val="9900CC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59409" name="Rectangle 20"/>
          <p:cNvSpPr>
            <a:spLocks noChangeArrowheads="1"/>
          </p:cNvSpPr>
          <p:nvPr/>
        </p:nvSpPr>
        <p:spPr bwMode="auto">
          <a:xfrm>
            <a:off x="990600" y="2122488"/>
            <a:ext cx="444500" cy="327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/>
              <a:t>TF2</a:t>
            </a:r>
          </a:p>
        </p:txBody>
      </p:sp>
      <p:sp>
        <p:nvSpPr>
          <p:cNvPr id="59410" name="Text Box 21"/>
          <p:cNvSpPr txBox="1">
            <a:spLocks noChangeArrowheads="1"/>
          </p:cNvSpPr>
          <p:nvPr/>
        </p:nvSpPr>
        <p:spPr bwMode="auto">
          <a:xfrm>
            <a:off x="533400" y="5029200"/>
            <a:ext cx="86106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/>
              <a:t>Gene B is transcribed only in cells having both transcription factor 1 and transcription factor 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Oval 2"/>
          <p:cNvSpPr>
            <a:spLocks noChangeArrowheads="1"/>
          </p:cNvSpPr>
          <p:nvPr/>
        </p:nvSpPr>
        <p:spPr bwMode="auto">
          <a:xfrm>
            <a:off x="1524000" y="1219200"/>
            <a:ext cx="6553200" cy="37338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58" name="Line 3"/>
          <p:cNvSpPr>
            <a:spLocks noChangeShapeType="1"/>
          </p:cNvSpPr>
          <p:nvPr/>
        </p:nvSpPr>
        <p:spPr bwMode="auto">
          <a:xfrm>
            <a:off x="3200400" y="1828800"/>
            <a:ext cx="25908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59" name="Line 4"/>
          <p:cNvSpPr>
            <a:spLocks noChangeShapeType="1"/>
          </p:cNvSpPr>
          <p:nvPr/>
        </p:nvSpPr>
        <p:spPr bwMode="auto">
          <a:xfrm>
            <a:off x="3352800" y="1676400"/>
            <a:ext cx="259080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0" name="Line 5"/>
          <p:cNvSpPr>
            <a:spLocks noChangeShapeType="1"/>
          </p:cNvSpPr>
          <p:nvPr/>
        </p:nvSpPr>
        <p:spPr bwMode="auto">
          <a:xfrm>
            <a:off x="3505200" y="1600200"/>
            <a:ext cx="259080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1" name="Line 6"/>
          <p:cNvSpPr>
            <a:spLocks noChangeShapeType="1"/>
          </p:cNvSpPr>
          <p:nvPr/>
        </p:nvSpPr>
        <p:spPr bwMode="auto">
          <a:xfrm>
            <a:off x="3657600" y="1524000"/>
            <a:ext cx="259080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2" name="Line 7"/>
          <p:cNvSpPr>
            <a:spLocks noChangeShapeType="1"/>
          </p:cNvSpPr>
          <p:nvPr/>
        </p:nvSpPr>
        <p:spPr bwMode="auto">
          <a:xfrm>
            <a:off x="3733800" y="1371600"/>
            <a:ext cx="2590800" cy="3048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63" name="Line 8"/>
          <p:cNvSpPr>
            <a:spLocks noChangeShapeType="1"/>
          </p:cNvSpPr>
          <p:nvPr/>
        </p:nvSpPr>
        <p:spPr bwMode="auto">
          <a:xfrm>
            <a:off x="3886200" y="1295400"/>
            <a:ext cx="2514600" cy="29718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grpSp>
        <p:nvGrpSpPr>
          <p:cNvPr id="19464" name="Group 9"/>
          <p:cNvGrpSpPr>
            <a:grpSpLocks/>
          </p:cNvGrpSpPr>
          <p:nvPr/>
        </p:nvGrpSpPr>
        <p:grpSpPr bwMode="auto">
          <a:xfrm>
            <a:off x="304800" y="5181600"/>
            <a:ext cx="609600" cy="533400"/>
            <a:chOff x="384" y="3264"/>
            <a:chExt cx="384" cy="336"/>
          </a:xfrm>
        </p:grpSpPr>
        <p:sp>
          <p:nvSpPr>
            <p:cNvPr id="19485" name="Rectangle 10"/>
            <p:cNvSpPr>
              <a:spLocks noChangeArrowheads="1"/>
            </p:cNvSpPr>
            <p:nvPr/>
          </p:nvSpPr>
          <p:spPr bwMode="auto">
            <a:xfrm>
              <a:off x="384" y="3264"/>
              <a:ext cx="384" cy="33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86" name="Line 11"/>
            <p:cNvSpPr>
              <a:spLocks noChangeShapeType="1"/>
            </p:cNvSpPr>
            <p:nvPr/>
          </p:nvSpPr>
          <p:spPr bwMode="auto">
            <a:xfrm>
              <a:off x="384" y="3312"/>
              <a:ext cx="24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7" name="Line 12"/>
            <p:cNvSpPr>
              <a:spLocks noChangeShapeType="1"/>
            </p:cNvSpPr>
            <p:nvPr/>
          </p:nvSpPr>
          <p:spPr bwMode="auto">
            <a:xfrm>
              <a:off x="432" y="3264"/>
              <a:ext cx="288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8" name="Line 13"/>
            <p:cNvSpPr>
              <a:spLocks noChangeShapeType="1"/>
            </p:cNvSpPr>
            <p:nvPr/>
          </p:nvSpPr>
          <p:spPr bwMode="auto">
            <a:xfrm>
              <a:off x="528" y="3264"/>
              <a:ext cx="24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9" name="Line 14"/>
            <p:cNvSpPr>
              <a:spLocks noChangeShapeType="1"/>
            </p:cNvSpPr>
            <p:nvPr/>
          </p:nvSpPr>
          <p:spPr bwMode="auto">
            <a:xfrm>
              <a:off x="624" y="3264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90" name="Line 15"/>
            <p:cNvSpPr>
              <a:spLocks noChangeShapeType="1"/>
            </p:cNvSpPr>
            <p:nvPr/>
          </p:nvSpPr>
          <p:spPr bwMode="auto">
            <a:xfrm>
              <a:off x="384" y="3408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65" name="Text Box 16"/>
          <p:cNvSpPr txBox="1">
            <a:spLocks noChangeArrowheads="1"/>
          </p:cNvSpPr>
          <p:nvPr/>
        </p:nvSpPr>
        <p:spPr bwMode="auto">
          <a:xfrm>
            <a:off x="914400" y="5294313"/>
            <a:ext cx="36576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= cells with </a:t>
            </a:r>
            <a:r>
              <a:rPr lang="en-US" b="1"/>
              <a:t>transcription factor 1</a:t>
            </a:r>
          </a:p>
        </p:txBody>
      </p:sp>
      <p:sp>
        <p:nvSpPr>
          <p:cNvPr id="19466" name="Text Box 17"/>
          <p:cNvSpPr txBox="1">
            <a:spLocks noChangeArrowheads="1"/>
          </p:cNvSpPr>
          <p:nvPr/>
        </p:nvSpPr>
        <p:spPr bwMode="auto">
          <a:xfrm>
            <a:off x="228600" y="244475"/>
            <a:ext cx="358933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/>
              <a:t>Drosophila embryo</a:t>
            </a:r>
          </a:p>
        </p:txBody>
      </p:sp>
      <p:grpSp>
        <p:nvGrpSpPr>
          <p:cNvPr id="19467" name="Group 18"/>
          <p:cNvGrpSpPr>
            <a:grpSpLocks/>
          </p:cNvGrpSpPr>
          <p:nvPr/>
        </p:nvGrpSpPr>
        <p:grpSpPr bwMode="auto">
          <a:xfrm flipH="1">
            <a:off x="4724400" y="5181600"/>
            <a:ext cx="609600" cy="533400"/>
            <a:chOff x="384" y="3264"/>
            <a:chExt cx="384" cy="336"/>
          </a:xfrm>
        </p:grpSpPr>
        <p:sp>
          <p:nvSpPr>
            <p:cNvPr id="19479" name="Rectangle 19"/>
            <p:cNvSpPr>
              <a:spLocks noChangeArrowheads="1"/>
            </p:cNvSpPr>
            <p:nvPr/>
          </p:nvSpPr>
          <p:spPr bwMode="auto">
            <a:xfrm>
              <a:off x="384" y="3264"/>
              <a:ext cx="384" cy="336"/>
            </a:xfrm>
            <a:prstGeom prst="rect">
              <a:avLst/>
            </a:prstGeom>
            <a:solidFill>
              <a:srgbClr val="FFFF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9480" name="Line 20"/>
            <p:cNvSpPr>
              <a:spLocks noChangeShapeType="1"/>
            </p:cNvSpPr>
            <p:nvPr/>
          </p:nvSpPr>
          <p:spPr bwMode="auto">
            <a:xfrm>
              <a:off x="384" y="3312"/>
              <a:ext cx="24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1" name="Line 21"/>
            <p:cNvSpPr>
              <a:spLocks noChangeShapeType="1"/>
            </p:cNvSpPr>
            <p:nvPr/>
          </p:nvSpPr>
          <p:spPr bwMode="auto">
            <a:xfrm>
              <a:off x="432" y="3264"/>
              <a:ext cx="288" cy="33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2" name="Line 22"/>
            <p:cNvSpPr>
              <a:spLocks noChangeShapeType="1"/>
            </p:cNvSpPr>
            <p:nvPr/>
          </p:nvSpPr>
          <p:spPr bwMode="auto">
            <a:xfrm>
              <a:off x="528" y="3264"/>
              <a:ext cx="240" cy="28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3" name="Line 23"/>
            <p:cNvSpPr>
              <a:spLocks noChangeShapeType="1"/>
            </p:cNvSpPr>
            <p:nvPr/>
          </p:nvSpPr>
          <p:spPr bwMode="auto">
            <a:xfrm>
              <a:off x="624" y="3264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84" name="Line 24"/>
            <p:cNvSpPr>
              <a:spLocks noChangeShapeType="1"/>
            </p:cNvSpPr>
            <p:nvPr/>
          </p:nvSpPr>
          <p:spPr bwMode="auto">
            <a:xfrm>
              <a:off x="384" y="3408"/>
              <a:ext cx="144" cy="192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68" name="Text Box 25"/>
          <p:cNvSpPr txBox="1">
            <a:spLocks noChangeArrowheads="1"/>
          </p:cNvSpPr>
          <p:nvPr/>
        </p:nvSpPr>
        <p:spPr bwMode="auto">
          <a:xfrm>
            <a:off x="5397500" y="5257800"/>
            <a:ext cx="3657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= cells with </a:t>
            </a:r>
            <a:r>
              <a:rPr lang="en-US" b="1"/>
              <a:t>transcription factor</a:t>
            </a:r>
            <a:r>
              <a:rPr lang="en-US"/>
              <a:t> </a:t>
            </a:r>
            <a:r>
              <a:rPr lang="en-US" b="1"/>
              <a:t>2</a:t>
            </a:r>
          </a:p>
        </p:txBody>
      </p:sp>
      <p:grpSp>
        <p:nvGrpSpPr>
          <p:cNvPr id="19469" name="Group 26"/>
          <p:cNvGrpSpPr>
            <a:grpSpLocks/>
          </p:cNvGrpSpPr>
          <p:nvPr/>
        </p:nvGrpSpPr>
        <p:grpSpPr bwMode="auto">
          <a:xfrm>
            <a:off x="2895600" y="1828800"/>
            <a:ext cx="2438400" cy="2057400"/>
            <a:chOff x="1680" y="1152"/>
            <a:chExt cx="1536" cy="1296"/>
          </a:xfrm>
        </p:grpSpPr>
        <p:sp>
          <p:nvSpPr>
            <p:cNvPr id="19473" name="Line 27"/>
            <p:cNvSpPr>
              <a:spLocks noChangeShapeType="1"/>
            </p:cNvSpPr>
            <p:nvPr/>
          </p:nvSpPr>
          <p:spPr bwMode="auto">
            <a:xfrm flipV="1">
              <a:off x="1680" y="1152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4" name="Line 28"/>
            <p:cNvSpPr>
              <a:spLocks noChangeShapeType="1"/>
            </p:cNvSpPr>
            <p:nvPr/>
          </p:nvSpPr>
          <p:spPr bwMode="auto">
            <a:xfrm flipV="1">
              <a:off x="1776" y="1248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5" name="Line 29"/>
            <p:cNvSpPr>
              <a:spLocks noChangeShapeType="1"/>
            </p:cNvSpPr>
            <p:nvPr/>
          </p:nvSpPr>
          <p:spPr bwMode="auto">
            <a:xfrm flipV="1">
              <a:off x="1872" y="1344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6" name="Line 30"/>
            <p:cNvSpPr>
              <a:spLocks noChangeShapeType="1"/>
            </p:cNvSpPr>
            <p:nvPr/>
          </p:nvSpPr>
          <p:spPr bwMode="auto">
            <a:xfrm flipV="1">
              <a:off x="1968" y="1440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7" name="Line 31"/>
            <p:cNvSpPr>
              <a:spLocks noChangeShapeType="1"/>
            </p:cNvSpPr>
            <p:nvPr/>
          </p:nvSpPr>
          <p:spPr bwMode="auto">
            <a:xfrm flipV="1">
              <a:off x="2064" y="1536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478" name="Line 32"/>
            <p:cNvSpPr>
              <a:spLocks noChangeShapeType="1"/>
            </p:cNvSpPr>
            <p:nvPr/>
          </p:nvSpPr>
          <p:spPr bwMode="auto">
            <a:xfrm flipV="1">
              <a:off x="2160" y="1632"/>
              <a:ext cx="1056" cy="816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470" name="Rectangle 33"/>
          <p:cNvSpPr>
            <a:spLocks noChangeArrowheads="1"/>
          </p:cNvSpPr>
          <p:nvPr/>
        </p:nvSpPr>
        <p:spPr bwMode="auto">
          <a:xfrm rot="3067709">
            <a:off x="3872707" y="2164556"/>
            <a:ext cx="1147762" cy="904875"/>
          </a:xfrm>
          <a:prstGeom prst="rect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71" name="Rectangle 34"/>
          <p:cNvSpPr>
            <a:spLocks noChangeArrowheads="1"/>
          </p:cNvSpPr>
          <p:nvPr/>
        </p:nvSpPr>
        <p:spPr bwMode="auto">
          <a:xfrm>
            <a:off x="2209800" y="6019800"/>
            <a:ext cx="457200" cy="457200"/>
          </a:xfrm>
          <a:prstGeom prst="rect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9472" name="Text Box 35"/>
          <p:cNvSpPr txBox="1">
            <a:spLocks noChangeArrowheads="1"/>
          </p:cNvSpPr>
          <p:nvPr/>
        </p:nvSpPr>
        <p:spPr bwMode="auto">
          <a:xfrm>
            <a:off x="2895600" y="6056313"/>
            <a:ext cx="337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= Expression domain of gene </a:t>
            </a:r>
            <a:r>
              <a:rPr lang="en-US" b="1"/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rgbClr val="3333FF"/>
                </a:solidFill>
              </a:rPr>
              <a:t>Principles of pattern formation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10668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1.	Must establish positional information (spatial information) within the developing embryo—(</a:t>
            </a:r>
            <a:r>
              <a:rPr lang="en-US" sz="2400" dirty="0" err="1" smtClean="0"/>
              <a:t>morphogen</a:t>
            </a:r>
            <a:r>
              <a:rPr lang="en-US" sz="2400" dirty="0" smtClean="0"/>
              <a:t>?  environmental signals).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457200" y="2667000"/>
            <a:ext cx="82296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2.	Direct simple patterns (anterior—posterior, dorsal--ventral)  early and use to elaborate more complex pattern.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457200" y="3886200"/>
            <a:ext cx="822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3. Use a cascade of determination events to coordinate timing.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457200" y="4800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4.	Use master regulatory proteins each of which will be expressed in specific groups of cells marking them for a particular fate.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1676400"/>
            <a:ext cx="8153400" cy="609600"/>
          </a:xfrm>
        </p:spPr>
        <p:txBody>
          <a:bodyPr/>
          <a:lstStyle/>
          <a:p>
            <a:r>
              <a:rPr lang="en-US" sz="2800" b="1" dirty="0">
                <a:solidFill>
                  <a:srgbClr val="3333FF"/>
                </a:solidFill>
              </a:rPr>
              <a:t>Lecture </a:t>
            </a:r>
            <a:r>
              <a:rPr lang="en-US" sz="2800" b="1" dirty="0" smtClean="0">
                <a:solidFill>
                  <a:srgbClr val="3333FF"/>
                </a:solidFill>
              </a:rPr>
              <a:t>13  </a:t>
            </a:r>
            <a:r>
              <a:rPr lang="en-US" sz="2800" b="1" dirty="0" smtClean="0">
                <a:solidFill>
                  <a:srgbClr val="3333FF"/>
                </a:solidFill>
              </a:rPr>
              <a:t>Objectives</a:t>
            </a:r>
            <a:endParaRPr lang="en-US" sz="2800" b="1" dirty="0">
              <a:solidFill>
                <a:srgbClr val="3333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90600" y="725269"/>
            <a:ext cx="723787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solidFill>
                  <a:srgbClr val="0000FF"/>
                </a:solidFill>
              </a:rPr>
              <a:t>Pattern Formation in Drosophila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6" name="Subtitle 2"/>
          <p:cNvSpPr txBox="1">
            <a:spLocks/>
          </p:cNvSpPr>
          <p:nvPr/>
        </p:nvSpPr>
        <p:spPr bwMode="auto">
          <a:xfrm>
            <a:off x="914400" y="2514600"/>
            <a:ext cx="815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2060"/>
                </a:solidFill>
              </a:rPr>
              <a:t>What are the key events during Drosophila embryogenesis? 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l"/>
            <a:r>
              <a:rPr lang="en-US" sz="2000" b="1" dirty="0" smtClean="0">
                <a:solidFill>
                  <a:srgbClr val="002060"/>
                </a:solidFill>
              </a:rPr>
              <a:t> 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l"/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 bwMode="auto">
          <a:xfrm>
            <a:off x="914400" y="3276600"/>
            <a:ext cx="8153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2060"/>
                </a:solidFill>
              </a:rPr>
              <a:t>Does Drosophila use cytoplasmic determinants to direct developmental pattern?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l"/>
            <a:r>
              <a:rPr lang="en-US" sz="2000" b="1" dirty="0" smtClean="0">
                <a:solidFill>
                  <a:srgbClr val="002060"/>
                </a:solidFill>
              </a:rPr>
              <a:t> 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l"/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9" name="Subtitle 2"/>
          <p:cNvSpPr txBox="1">
            <a:spLocks/>
          </p:cNvSpPr>
          <p:nvPr/>
        </p:nvSpPr>
        <p:spPr bwMode="auto">
          <a:xfrm>
            <a:off x="914400" y="4267200"/>
            <a:ext cx="81534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800">
                <a:solidFill>
                  <a:schemeClr val="tx1"/>
                </a:solidFill>
                <a:latin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>
                <a:solidFill>
                  <a:schemeClr val="tx1"/>
                </a:solidFill>
                <a:latin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5pPr>
            <a:lvl6pPr marL="22860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6pPr>
            <a:lvl7pPr marL="27432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7pPr>
            <a:lvl8pPr marL="32004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8pPr>
            <a:lvl9pPr marL="3657600" indent="0" algn="ctr" rtl="0" fontAlgn="base">
              <a:spcBef>
                <a:spcPct val="20000"/>
              </a:spcBef>
              <a:spcAft>
                <a:spcPct val="0"/>
              </a:spcAft>
              <a:buNone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algn="l"/>
            <a:r>
              <a:rPr lang="en-US" sz="2000" b="1" dirty="0" smtClean="0">
                <a:solidFill>
                  <a:srgbClr val="002060"/>
                </a:solidFill>
              </a:rPr>
              <a:t>At what stage are the fates of cells fixed during Drosophila embryogenesis?  </a:t>
            </a:r>
            <a:endParaRPr lang="en-US" sz="2000" dirty="0" smtClean="0">
              <a:solidFill>
                <a:srgbClr val="002060"/>
              </a:solidFill>
            </a:endParaRPr>
          </a:p>
          <a:p>
            <a:pPr algn="l"/>
            <a:endParaRPr lang="en-US" sz="2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7975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0668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solidFill>
                  <a:schemeClr val="accent2"/>
                </a:solidFill>
              </a:rPr>
              <a:t>Pattern formation during Drosophila embryogenesis</a:t>
            </a:r>
          </a:p>
        </p:txBody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00200" y="2895600"/>
            <a:ext cx="5867400" cy="1143000"/>
          </a:xfrm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en-US" sz="2800" b="1" dirty="0" smtClean="0"/>
              <a:t>What are the key steps early in </a:t>
            </a:r>
          </a:p>
          <a:p>
            <a:pPr algn="ctr" eaLnBrk="1" hangingPunct="1">
              <a:buFontTx/>
              <a:buNone/>
            </a:pPr>
            <a:r>
              <a:rPr lang="en-US" sz="2800" b="1" dirty="0" smtClean="0"/>
              <a:t>Drosophila embryogenesis?</a:t>
            </a:r>
          </a:p>
          <a:p>
            <a:pPr algn="ctr" eaLnBrk="1" hangingPunct="1">
              <a:buFontTx/>
              <a:buNone/>
            </a:pPr>
            <a:endParaRPr lang="en-US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1007339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22237"/>
            <a:ext cx="8229600" cy="944563"/>
          </a:xfrm>
        </p:spPr>
        <p:txBody>
          <a:bodyPr/>
          <a:lstStyle/>
          <a:p>
            <a:pPr eaLnBrk="1" hangingPunct="1"/>
            <a:r>
              <a:rPr lang="en-US" sz="3600" b="1" dirty="0" smtClean="0">
                <a:solidFill>
                  <a:schemeClr val="accent2"/>
                </a:solidFill>
              </a:rPr>
              <a:t>Drosophila Development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914400"/>
            <a:ext cx="8610600" cy="3886200"/>
          </a:xfrm>
        </p:spPr>
        <p:txBody>
          <a:bodyPr/>
          <a:lstStyle/>
          <a:p>
            <a:pPr marL="457200" indent="-457200" eaLnBrk="1" hangingPunct="1"/>
            <a:endParaRPr lang="en-US" dirty="0" smtClean="0"/>
          </a:p>
          <a:p>
            <a:pPr marL="457200" indent="-457200" eaLnBrk="1" hangingPunct="1">
              <a:buFontTx/>
              <a:buAutoNum type="arabicPeriod"/>
            </a:pPr>
            <a:r>
              <a:rPr lang="en-US" sz="2400" dirty="0" smtClean="0"/>
              <a:t>Oocyte cell is fertilized to generate the zygote.</a:t>
            </a:r>
          </a:p>
          <a:p>
            <a:pPr marL="457200" indent="-457200" eaLnBrk="1" hangingPunct="1">
              <a:buFontTx/>
              <a:buAutoNum type="arabicPeriod"/>
            </a:pPr>
            <a:endParaRPr lang="en-US" sz="2400" dirty="0" smtClean="0"/>
          </a:p>
          <a:p>
            <a:pPr marL="457200" indent="-457200" eaLnBrk="1" hangingPunct="1">
              <a:buFontTx/>
              <a:buAutoNum type="arabicPeriod" startAt="2"/>
            </a:pPr>
            <a:r>
              <a:rPr lang="en-US" sz="2400" dirty="0" smtClean="0"/>
              <a:t>Following fertilization, the zygotic nucleus (and all progenitor nuclei) undergoes 13 rounds of mitotic divisions without any cytokinesis—forming a </a:t>
            </a:r>
            <a:r>
              <a:rPr lang="en-US" sz="2400" b="1" dirty="0" smtClean="0"/>
              <a:t>syncytial </a:t>
            </a:r>
            <a:r>
              <a:rPr lang="en-US" sz="2400" b="1" dirty="0" err="1" smtClean="0"/>
              <a:t>blastoderm</a:t>
            </a:r>
            <a:r>
              <a:rPr lang="en-US" sz="2400" dirty="0" smtClean="0"/>
              <a:t>.</a:t>
            </a:r>
          </a:p>
          <a:p>
            <a:pPr marL="457200" indent="-457200" eaLnBrk="1" hangingPunct="1">
              <a:buFontTx/>
              <a:buAutoNum type="arabicPeriod" startAt="2"/>
            </a:pPr>
            <a:endParaRPr lang="en-US" sz="2400" dirty="0" smtClean="0"/>
          </a:p>
          <a:p>
            <a:pPr marL="457200" indent="-457200" eaLnBrk="1" hangingPunct="1">
              <a:buFontTx/>
              <a:buNone/>
            </a:pPr>
            <a:r>
              <a:rPr lang="en-US" sz="2400" dirty="0" smtClean="0"/>
              <a:t>      </a:t>
            </a:r>
            <a:endParaRPr lang="en-US" dirty="0" smtClean="0"/>
          </a:p>
          <a:p>
            <a:pPr marL="457200" indent="-457200" eaLnBrk="1" hangingPunct="1">
              <a:buFontTx/>
              <a:buNone/>
            </a:pPr>
            <a:endParaRPr lang="en-US" sz="2400" dirty="0" smtClean="0"/>
          </a:p>
          <a:p>
            <a:pPr marL="0" indent="0" eaLnBrk="1" hangingPunct="1">
              <a:buNone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43011" name="Object 3"/>
          <p:cNvGraphicFramePr>
            <a:graphicFrameLocks noGrp="1" noChangeAspect="1"/>
          </p:cNvGraphicFramePr>
          <p:nvPr>
            <p:ph idx="4294967295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132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9445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Drosophila Development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762000"/>
            <a:ext cx="8610600" cy="6096000"/>
          </a:xfrm>
        </p:spPr>
        <p:txBody>
          <a:bodyPr/>
          <a:lstStyle/>
          <a:p>
            <a:pPr marL="457200" indent="-457200" eaLnBrk="1" hangingPunct="1"/>
            <a:endParaRPr lang="en-US" dirty="0" smtClean="0"/>
          </a:p>
          <a:p>
            <a:pPr marL="457200" indent="-457200" eaLnBrk="1" hangingPunct="1">
              <a:buFontTx/>
              <a:buAutoNum type="arabicPeriod"/>
            </a:pPr>
            <a:r>
              <a:rPr lang="en-US" sz="2400" dirty="0" smtClean="0"/>
              <a:t>Oocyte cell is fertilized to generate the zygote.</a:t>
            </a:r>
          </a:p>
          <a:p>
            <a:pPr marL="457200" indent="-457200" eaLnBrk="1" hangingPunct="1">
              <a:buFontTx/>
              <a:buAutoNum type="arabicPeriod"/>
            </a:pPr>
            <a:endParaRPr lang="en-US" sz="2400" dirty="0" smtClean="0"/>
          </a:p>
          <a:p>
            <a:pPr marL="457200" indent="-457200" eaLnBrk="1" hangingPunct="1">
              <a:buFontTx/>
              <a:buAutoNum type="arabicPeriod" startAt="2"/>
            </a:pPr>
            <a:r>
              <a:rPr lang="en-US" sz="2400" dirty="0" smtClean="0"/>
              <a:t>Following fertilization, the zygotic nucleus (and all progenitor nuclei) undergoes 13 rounds of mitotic divisions without any cytokinesis—forming a </a:t>
            </a:r>
            <a:r>
              <a:rPr lang="en-US" sz="2400" b="1" dirty="0" smtClean="0"/>
              <a:t>syncytial </a:t>
            </a:r>
            <a:r>
              <a:rPr lang="en-US" sz="2400" b="1" dirty="0" err="1" smtClean="0"/>
              <a:t>blastoderm</a:t>
            </a:r>
            <a:r>
              <a:rPr lang="en-US" sz="2400" dirty="0" smtClean="0"/>
              <a:t>.</a:t>
            </a:r>
          </a:p>
          <a:p>
            <a:pPr marL="457200" indent="-457200" eaLnBrk="1" hangingPunct="1">
              <a:buFontTx/>
              <a:buAutoNum type="arabicPeriod" startAt="2"/>
            </a:pPr>
            <a:endParaRPr lang="en-US" sz="2400" dirty="0" smtClean="0"/>
          </a:p>
          <a:p>
            <a:pPr marL="457200" indent="-457200" eaLnBrk="1" hangingPunct="1">
              <a:buFontTx/>
              <a:buNone/>
            </a:pPr>
            <a:r>
              <a:rPr lang="en-US" sz="2400" dirty="0" smtClean="0"/>
              <a:t>      </a:t>
            </a:r>
            <a:r>
              <a:rPr lang="en-US" sz="2400" dirty="0" smtClean="0">
                <a:hlinkClick r:id="rId3"/>
              </a:rPr>
              <a:t>http://www.youtube.com/watch?v=XSKh-GLQn4E&amp;feature=related</a:t>
            </a:r>
            <a:r>
              <a:rPr lang="en-US" dirty="0" smtClean="0"/>
              <a:t> </a:t>
            </a:r>
          </a:p>
          <a:p>
            <a:pPr marL="457200" indent="-457200" eaLnBrk="1" hangingPunct="1">
              <a:buFontTx/>
              <a:buNone/>
            </a:pPr>
            <a:endParaRPr lang="en-US" sz="2400" dirty="0" smtClean="0"/>
          </a:p>
          <a:p>
            <a:pPr marL="457200" indent="-457200" eaLnBrk="1" hangingPunct="1">
              <a:buFontTx/>
              <a:buAutoNum type="arabicPeriod" startAt="2"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09" name="Group 10"/>
          <p:cNvGrpSpPr>
            <a:grpSpLocks/>
          </p:cNvGrpSpPr>
          <p:nvPr/>
        </p:nvGrpSpPr>
        <p:grpSpPr bwMode="auto">
          <a:xfrm>
            <a:off x="1143000" y="685800"/>
            <a:ext cx="1066800" cy="914400"/>
            <a:chOff x="720" y="432"/>
            <a:chExt cx="672" cy="576"/>
          </a:xfrm>
        </p:grpSpPr>
        <p:sp>
          <p:nvSpPr>
            <p:cNvPr id="6148" name="Oval 4"/>
            <p:cNvSpPr>
              <a:spLocks noChangeArrowheads="1"/>
            </p:cNvSpPr>
            <p:nvPr/>
          </p:nvSpPr>
          <p:spPr bwMode="auto">
            <a:xfrm>
              <a:off x="720" y="432"/>
              <a:ext cx="672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49" name="Oval 5"/>
            <p:cNvSpPr>
              <a:spLocks noChangeArrowheads="1"/>
            </p:cNvSpPr>
            <p:nvPr/>
          </p:nvSpPr>
          <p:spPr bwMode="auto">
            <a:xfrm>
              <a:off x="960" y="576"/>
              <a:ext cx="302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50" name="Text Box 6"/>
            <p:cNvSpPr txBox="1">
              <a:spLocks noChangeArrowheads="1"/>
            </p:cNvSpPr>
            <p:nvPr/>
          </p:nvSpPr>
          <p:spPr bwMode="auto">
            <a:xfrm>
              <a:off x="960" y="576"/>
              <a:ext cx="3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000" b="1">
                  <a:cs typeface="+mn-cs"/>
                </a:rPr>
                <a:t>2n</a:t>
              </a:r>
            </a:p>
          </p:txBody>
        </p:sp>
      </p:grpSp>
      <p:sp>
        <p:nvSpPr>
          <p:cNvPr id="6151" name="Line 7"/>
          <p:cNvSpPr>
            <a:spLocks noChangeShapeType="1"/>
          </p:cNvSpPr>
          <p:nvPr/>
        </p:nvSpPr>
        <p:spPr bwMode="auto">
          <a:xfrm>
            <a:off x="3124200" y="1143000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3373438" y="1371600"/>
            <a:ext cx="11985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growth</a:t>
            </a:r>
          </a:p>
        </p:txBody>
      </p:sp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3352800" y="228600"/>
            <a:ext cx="1776413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Gap 1</a:t>
            </a:r>
          </a:p>
          <a:p>
            <a:pPr>
              <a:defRPr/>
            </a:pPr>
            <a:r>
              <a:rPr lang="en-US" sz="2400" b="1">
                <a:cs typeface="+mn-cs"/>
              </a:rPr>
              <a:t>Phase (G1)</a:t>
            </a:r>
          </a:p>
        </p:txBody>
      </p:sp>
      <p:sp>
        <p:nvSpPr>
          <p:cNvPr id="6156" name="Oval 12"/>
          <p:cNvSpPr>
            <a:spLocks noChangeArrowheads="1"/>
          </p:cNvSpPr>
          <p:nvPr/>
        </p:nvSpPr>
        <p:spPr bwMode="auto">
          <a:xfrm>
            <a:off x="5943600" y="533400"/>
            <a:ext cx="1828800" cy="12192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57" name="Oval 13"/>
          <p:cNvSpPr>
            <a:spLocks noChangeArrowheads="1"/>
          </p:cNvSpPr>
          <p:nvPr/>
        </p:nvSpPr>
        <p:spPr bwMode="auto">
          <a:xfrm>
            <a:off x="6596063" y="838200"/>
            <a:ext cx="822325" cy="609600"/>
          </a:xfrm>
          <a:prstGeom prst="ellipse">
            <a:avLst/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6748463" y="898525"/>
            <a:ext cx="5667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000" b="1">
                <a:cs typeface="+mn-cs"/>
              </a:rPr>
              <a:t>2n</a:t>
            </a:r>
          </a:p>
        </p:txBody>
      </p:sp>
      <p:sp>
        <p:nvSpPr>
          <p:cNvPr id="6159" name="Line 15"/>
          <p:cNvSpPr>
            <a:spLocks noChangeShapeType="1"/>
          </p:cNvSpPr>
          <p:nvPr/>
        </p:nvSpPr>
        <p:spPr bwMode="auto">
          <a:xfrm rot="16200000" flipH="1">
            <a:off x="6343650" y="3371850"/>
            <a:ext cx="1143000" cy="381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60" name="Text Box 16"/>
          <p:cNvSpPr txBox="1">
            <a:spLocks noChangeArrowheads="1"/>
          </p:cNvSpPr>
          <p:nvPr/>
        </p:nvSpPr>
        <p:spPr bwMode="auto">
          <a:xfrm>
            <a:off x="7019925" y="2971800"/>
            <a:ext cx="17430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Synthesis</a:t>
            </a:r>
          </a:p>
          <a:p>
            <a:pPr>
              <a:defRPr/>
            </a:pPr>
            <a:r>
              <a:rPr lang="en-US" sz="2400" b="1">
                <a:cs typeface="+mn-cs"/>
              </a:rPr>
              <a:t>Phase (S1)</a:t>
            </a:r>
          </a:p>
        </p:txBody>
      </p:sp>
      <p:sp>
        <p:nvSpPr>
          <p:cNvPr id="6161" name="Text Box 17"/>
          <p:cNvSpPr txBox="1">
            <a:spLocks noChangeArrowheads="1"/>
          </p:cNvSpPr>
          <p:nvPr/>
        </p:nvSpPr>
        <p:spPr bwMode="auto">
          <a:xfrm>
            <a:off x="5105400" y="2935288"/>
            <a:ext cx="17240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    DNA</a:t>
            </a:r>
          </a:p>
          <a:p>
            <a:pPr>
              <a:defRPr/>
            </a:pPr>
            <a:r>
              <a:rPr lang="en-US" sz="2400" b="1">
                <a:cs typeface="+mn-cs"/>
              </a:rPr>
              <a:t>replication</a:t>
            </a:r>
          </a:p>
        </p:txBody>
      </p:sp>
      <p:grpSp>
        <p:nvGrpSpPr>
          <p:cNvPr id="6166" name="Group 22"/>
          <p:cNvGrpSpPr>
            <a:grpSpLocks/>
          </p:cNvGrpSpPr>
          <p:nvPr/>
        </p:nvGrpSpPr>
        <p:grpSpPr bwMode="auto">
          <a:xfrm>
            <a:off x="6019800" y="4892675"/>
            <a:ext cx="1828800" cy="1219200"/>
            <a:chOff x="3840" y="2448"/>
            <a:chExt cx="1152" cy="768"/>
          </a:xfrm>
        </p:grpSpPr>
        <p:sp>
          <p:nvSpPr>
            <p:cNvPr id="6163" name="Oval 19"/>
            <p:cNvSpPr>
              <a:spLocks noChangeArrowheads="1"/>
            </p:cNvSpPr>
            <p:nvPr/>
          </p:nvSpPr>
          <p:spPr bwMode="auto">
            <a:xfrm>
              <a:off x="3840" y="2448"/>
              <a:ext cx="1152" cy="76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64" name="Oval 20"/>
            <p:cNvSpPr>
              <a:spLocks noChangeArrowheads="1"/>
            </p:cNvSpPr>
            <p:nvPr/>
          </p:nvSpPr>
          <p:spPr bwMode="auto">
            <a:xfrm>
              <a:off x="4251" y="2640"/>
              <a:ext cx="518" cy="38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65" name="Text Box 21"/>
            <p:cNvSpPr txBox="1">
              <a:spLocks noChangeArrowheads="1"/>
            </p:cNvSpPr>
            <p:nvPr/>
          </p:nvSpPr>
          <p:spPr bwMode="auto">
            <a:xfrm>
              <a:off x="4368" y="2725"/>
              <a:ext cx="576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000" b="1">
                  <a:cs typeface="+mn-cs"/>
                </a:rPr>
                <a:t>4n</a:t>
              </a:r>
            </a:p>
          </p:txBody>
        </p:sp>
      </p:grpSp>
      <p:sp>
        <p:nvSpPr>
          <p:cNvPr id="6167" name="Line 23"/>
          <p:cNvSpPr>
            <a:spLocks noChangeShapeType="1"/>
          </p:cNvSpPr>
          <p:nvPr/>
        </p:nvSpPr>
        <p:spPr bwMode="auto">
          <a:xfrm flipH="1">
            <a:off x="3328988" y="5502275"/>
            <a:ext cx="1905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6168" name="Text Box 24"/>
          <p:cNvSpPr txBox="1">
            <a:spLocks noChangeArrowheads="1"/>
          </p:cNvSpPr>
          <p:nvPr/>
        </p:nvSpPr>
        <p:spPr bwMode="auto">
          <a:xfrm>
            <a:off x="3481388" y="5654675"/>
            <a:ext cx="17764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Gap 2</a:t>
            </a:r>
          </a:p>
          <a:p>
            <a:pPr>
              <a:defRPr/>
            </a:pPr>
            <a:r>
              <a:rPr lang="en-US" sz="2400" b="1">
                <a:cs typeface="+mn-cs"/>
              </a:rPr>
              <a:t>Phase (G2)</a:t>
            </a:r>
          </a:p>
        </p:txBody>
      </p:sp>
      <p:grpSp>
        <p:nvGrpSpPr>
          <p:cNvPr id="6169" name="Group 25"/>
          <p:cNvGrpSpPr>
            <a:grpSpLocks/>
          </p:cNvGrpSpPr>
          <p:nvPr/>
        </p:nvGrpSpPr>
        <p:grpSpPr bwMode="auto">
          <a:xfrm>
            <a:off x="914400" y="4800600"/>
            <a:ext cx="1828800" cy="1219200"/>
            <a:chOff x="3840" y="2448"/>
            <a:chExt cx="1152" cy="768"/>
          </a:xfrm>
        </p:grpSpPr>
        <p:sp>
          <p:nvSpPr>
            <p:cNvPr id="6170" name="Oval 26"/>
            <p:cNvSpPr>
              <a:spLocks noChangeArrowheads="1"/>
            </p:cNvSpPr>
            <p:nvPr/>
          </p:nvSpPr>
          <p:spPr bwMode="auto">
            <a:xfrm>
              <a:off x="3840" y="2448"/>
              <a:ext cx="1152" cy="768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71" name="Oval 27"/>
            <p:cNvSpPr>
              <a:spLocks noChangeArrowheads="1"/>
            </p:cNvSpPr>
            <p:nvPr/>
          </p:nvSpPr>
          <p:spPr bwMode="auto">
            <a:xfrm>
              <a:off x="4251" y="2640"/>
              <a:ext cx="518" cy="384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72" name="Text Box 28"/>
            <p:cNvSpPr txBox="1">
              <a:spLocks noChangeArrowheads="1"/>
            </p:cNvSpPr>
            <p:nvPr/>
          </p:nvSpPr>
          <p:spPr bwMode="auto">
            <a:xfrm>
              <a:off x="4368" y="2725"/>
              <a:ext cx="576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000" b="1">
                  <a:cs typeface="+mn-cs"/>
                </a:rPr>
                <a:t>4n</a:t>
              </a:r>
            </a:p>
          </p:txBody>
        </p:sp>
      </p:grpSp>
      <p:sp>
        <p:nvSpPr>
          <p:cNvPr id="6173" name="Line 29"/>
          <p:cNvSpPr>
            <a:spLocks noChangeShapeType="1"/>
          </p:cNvSpPr>
          <p:nvPr/>
        </p:nvSpPr>
        <p:spPr bwMode="auto">
          <a:xfrm rot="5257326" flipH="1" flipV="1">
            <a:off x="1238250" y="4057650"/>
            <a:ext cx="1143000" cy="381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>
              <a:cs typeface="+mn-cs"/>
            </a:endParaRPr>
          </a:p>
        </p:txBody>
      </p:sp>
      <p:grpSp>
        <p:nvGrpSpPr>
          <p:cNvPr id="6174" name="Group 30"/>
          <p:cNvGrpSpPr>
            <a:grpSpLocks/>
          </p:cNvGrpSpPr>
          <p:nvPr/>
        </p:nvGrpSpPr>
        <p:grpSpPr bwMode="auto">
          <a:xfrm>
            <a:off x="228600" y="2590800"/>
            <a:ext cx="1066800" cy="914400"/>
            <a:chOff x="720" y="432"/>
            <a:chExt cx="672" cy="576"/>
          </a:xfrm>
        </p:grpSpPr>
        <p:sp>
          <p:nvSpPr>
            <p:cNvPr id="6175" name="Oval 31"/>
            <p:cNvSpPr>
              <a:spLocks noChangeArrowheads="1"/>
            </p:cNvSpPr>
            <p:nvPr/>
          </p:nvSpPr>
          <p:spPr bwMode="auto">
            <a:xfrm>
              <a:off x="720" y="432"/>
              <a:ext cx="672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76" name="Oval 32"/>
            <p:cNvSpPr>
              <a:spLocks noChangeArrowheads="1"/>
            </p:cNvSpPr>
            <p:nvPr/>
          </p:nvSpPr>
          <p:spPr bwMode="auto">
            <a:xfrm>
              <a:off x="960" y="576"/>
              <a:ext cx="302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77" name="Text Box 33"/>
            <p:cNvSpPr txBox="1">
              <a:spLocks noChangeArrowheads="1"/>
            </p:cNvSpPr>
            <p:nvPr/>
          </p:nvSpPr>
          <p:spPr bwMode="auto">
            <a:xfrm>
              <a:off x="960" y="576"/>
              <a:ext cx="3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000" b="1">
                  <a:cs typeface="+mn-cs"/>
                </a:rPr>
                <a:t>2n</a:t>
              </a:r>
            </a:p>
          </p:txBody>
        </p:sp>
      </p:grpSp>
      <p:grpSp>
        <p:nvGrpSpPr>
          <p:cNvPr id="6178" name="Group 34"/>
          <p:cNvGrpSpPr>
            <a:grpSpLocks/>
          </p:cNvGrpSpPr>
          <p:nvPr/>
        </p:nvGrpSpPr>
        <p:grpSpPr bwMode="auto">
          <a:xfrm>
            <a:off x="2209800" y="2590800"/>
            <a:ext cx="1066800" cy="914400"/>
            <a:chOff x="720" y="432"/>
            <a:chExt cx="672" cy="576"/>
          </a:xfrm>
        </p:grpSpPr>
        <p:sp>
          <p:nvSpPr>
            <p:cNvPr id="6179" name="Oval 35"/>
            <p:cNvSpPr>
              <a:spLocks noChangeArrowheads="1"/>
            </p:cNvSpPr>
            <p:nvPr/>
          </p:nvSpPr>
          <p:spPr bwMode="auto">
            <a:xfrm>
              <a:off x="720" y="432"/>
              <a:ext cx="672" cy="576"/>
            </a:xfrm>
            <a:prstGeom prst="ellipse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80" name="Oval 36"/>
            <p:cNvSpPr>
              <a:spLocks noChangeArrowheads="1"/>
            </p:cNvSpPr>
            <p:nvPr/>
          </p:nvSpPr>
          <p:spPr bwMode="auto">
            <a:xfrm>
              <a:off x="960" y="576"/>
              <a:ext cx="302" cy="288"/>
            </a:xfrm>
            <a:prstGeom prst="ellipse">
              <a:avLst/>
            </a:prstGeom>
            <a:solidFill>
              <a:schemeClr val="bg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>
                <a:cs typeface="+mn-cs"/>
              </a:endParaRPr>
            </a:p>
          </p:txBody>
        </p:sp>
        <p:sp>
          <p:nvSpPr>
            <p:cNvPr id="6181" name="Text Box 37"/>
            <p:cNvSpPr txBox="1">
              <a:spLocks noChangeArrowheads="1"/>
            </p:cNvSpPr>
            <p:nvPr/>
          </p:nvSpPr>
          <p:spPr bwMode="auto">
            <a:xfrm>
              <a:off x="960" y="576"/>
              <a:ext cx="33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chemeClr val="bg2">
                        <a:alpha val="74998"/>
                      </a:schemeClr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en-US" sz="2000" b="1">
                  <a:cs typeface="+mn-cs"/>
                </a:rPr>
                <a:t>2n</a:t>
              </a:r>
            </a:p>
          </p:txBody>
        </p:sp>
      </p:grpSp>
      <p:sp>
        <p:nvSpPr>
          <p:cNvPr id="6182" name="Text Box 38"/>
          <p:cNvSpPr txBox="1">
            <a:spLocks noChangeArrowheads="1"/>
          </p:cNvSpPr>
          <p:nvPr/>
        </p:nvSpPr>
        <p:spPr bwMode="auto">
          <a:xfrm>
            <a:off x="52388" y="3810000"/>
            <a:ext cx="1624012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Mitotic</a:t>
            </a:r>
          </a:p>
          <a:p>
            <a:pPr>
              <a:defRPr/>
            </a:pPr>
            <a:r>
              <a:rPr lang="en-US" sz="2400" b="1">
                <a:cs typeface="+mn-cs"/>
              </a:rPr>
              <a:t>Phase (M)</a:t>
            </a:r>
          </a:p>
        </p:txBody>
      </p:sp>
      <p:sp>
        <p:nvSpPr>
          <p:cNvPr id="6183" name="Text Box 39"/>
          <p:cNvSpPr txBox="1">
            <a:spLocks noChangeArrowheads="1"/>
          </p:cNvSpPr>
          <p:nvPr/>
        </p:nvSpPr>
        <p:spPr bwMode="auto">
          <a:xfrm>
            <a:off x="1828800" y="3825875"/>
            <a:ext cx="184467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400" b="1">
                <a:cs typeface="+mn-cs"/>
              </a:rPr>
              <a:t>    mitosis</a:t>
            </a:r>
          </a:p>
          <a:p>
            <a:pPr>
              <a:defRPr/>
            </a:pPr>
            <a:r>
              <a:rPr lang="en-US" sz="2400" b="1">
                <a:cs typeface="+mn-cs"/>
              </a:rPr>
              <a:t>cytokinesis</a:t>
            </a:r>
          </a:p>
        </p:txBody>
      </p:sp>
    </p:spTree>
    <p:extLst>
      <p:ext uri="{BB962C8B-B14F-4D97-AF65-F5344CB8AC3E}">
        <p14:creationId xmlns:p14="http://schemas.microsoft.com/office/powerpoint/2010/main" val="274168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9445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Drosophila Development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762000"/>
            <a:ext cx="8610600" cy="6096000"/>
          </a:xfrm>
        </p:spPr>
        <p:txBody>
          <a:bodyPr/>
          <a:lstStyle/>
          <a:p>
            <a:pPr marL="457200" indent="-457200" eaLnBrk="1" hangingPunct="1"/>
            <a:endParaRPr lang="en-US" dirty="0" smtClean="0"/>
          </a:p>
          <a:p>
            <a:pPr marL="457200" indent="-457200" eaLnBrk="1" hangingPunct="1">
              <a:buFontTx/>
              <a:buAutoNum type="arabicPeriod"/>
            </a:pPr>
            <a:r>
              <a:rPr lang="en-US" sz="2400" dirty="0" smtClean="0"/>
              <a:t>Oocyte cell is fertilized to generate the zygote.</a:t>
            </a:r>
          </a:p>
          <a:p>
            <a:pPr marL="457200" indent="-457200" eaLnBrk="1" hangingPunct="1">
              <a:buFontTx/>
              <a:buAutoNum type="arabicPeriod"/>
            </a:pPr>
            <a:endParaRPr lang="en-US" sz="2400" dirty="0" smtClean="0"/>
          </a:p>
          <a:p>
            <a:pPr marL="457200" indent="-457200" eaLnBrk="1" hangingPunct="1">
              <a:buFontTx/>
              <a:buAutoNum type="arabicPeriod" startAt="2"/>
            </a:pPr>
            <a:r>
              <a:rPr lang="en-US" sz="2400" dirty="0" smtClean="0"/>
              <a:t>Following fertilization, the zygotic nucleus (and all progenitor nuclei) undergoes 13 rounds of mitotic divisions without any cytokinesis—forming a </a:t>
            </a:r>
            <a:r>
              <a:rPr lang="en-US" sz="2400" b="1" dirty="0" smtClean="0"/>
              <a:t>syncytial </a:t>
            </a:r>
            <a:r>
              <a:rPr lang="en-US" sz="2400" b="1" dirty="0" err="1" smtClean="0"/>
              <a:t>blastoderm</a:t>
            </a:r>
            <a:r>
              <a:rPr lang="en-US" sz="2400" dirty="0" smtClean="0"/>
              <a:t>.</a:t>
            </a:r>
          </a:p>
          <a:p>
            <a:pPr marL="457200" indent="-457200" eaLnBrk="1" hangingPunct="1">
              <a:buFontTx/>
              <a:buAutoNum type="arabicPeriod" startAt="2"/>
            </a:pPr>
            <a:endParaRPr lang="en-US" sz="2400" dirty="0" smtClean="0"/>
          </a:p>
          <a:p>
            <a:pPr marL="457200" indent="-457200" eaLnBrk="1" hangingPunct="1">
              <a:buFontTx/>
              <a:buNone/>
            </a:pPr>
            <a:r>
              <a:rPr lang="en-US" sz="2400" dirty="0" smtClean="0"/>
              <a:t>3.  By the 9th or 10th round of divisions the nuclei migrate to the periphery and the pole cells (germ line precursors) are formed.</a:t>
            </a:r>
          </a:p>
          <a:p>
            <a:pPr marL="457200" indent="-457200" eaLnBrk="1" hangingPunct="1">
              <a:buFontTx/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44035" name="Object 3"/>
          <p:cNvGraphicFramePr>
            <a:graphicFrameLocks noGrp="1" noChangeAspect="1"/>
          </p:cNvGraphicFramePr>
          <p:nvPr>
            <p:ph idx="4294967295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156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Text Box 6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0"/>
            <a:ext cx="8229600" cy="9445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Drosophila Development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28600" y="762000"/>
            <a:ext cx="8610600" cy="6096000"/>
          </a:xfrm>
        </p:spPr>
        <p:txBody>
          <a:bodyPr/>
          <a:lstStyle/>
          <a:p>
            <a:pPr marL="457200" indent="-457200" eaLnBrk="1" hangingPunct="1">
              <a:lnSpc>
                <a:spcPct val="90000"/>
              </a:lnSpc>
            </a:pPr>
            <a:endParaRPr lang="en-US" sz="2400" dirty="0" smtClean="0"/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r>
              <a:rPr lang="en-US" sz="2400" dirty="0" smtClean="0"/>
              <a:t>Oocyte cell is fertilized to generate the zygote.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/>
            </a:pPr>
            <a:endParaRPr lang="en-US" sz="2400" dirty="0" smtClean="0"/>
          </a:p>
          <a:p>
            <a:pPr marL="457200" indent="-457200" eaLnBrk="1" hangingPunct="1">
              <a:lnSpc>
                <a:spcPct val="90000"/>
              </a:lnSpc>
              <a:buFontTx/>
              <a:buAutoNum type="arabicPeriod" startAt="2"/>
            </a:pPr>
            <a:r>
              <a:rPr lang="en-US" sz="2400" dirty="0" smtClean="0"/>
              <a:t>Following fertilization, the zygotic nucleus (and all progenitor nuclei) undergoes 13 rounds of mitotic divisions without any cytokinesis—forming a </a:t>
            </a:r>
            <a:r>
              <a:rPr lang="en-US" sz="2400" b="1" dirty="0" smtClean="0"/>
              <a:t>syncytial </a:t>
            </a:r>
            <a:r>
              <a:rPr lang="en-US" sz="2400" b="1" dirty="0" err="1" smtClean="0"/>
              <a:t>blastoderm</a:t>
            </a:r>
            <a:r>
              <a:rPr lang="en-US" sz="2400" dirty="0" smtClean="0"/>
              <a:t>.</a:t>
            </a:r>
          </a:p>
          <a:p>
            <a:pPr marL="457200" indent="-457200" eaLnBrk="1" hangingPunct="1">
              <a:lnSpc>
                <a:spcPct val="90000"/>
              </a:lnSpc>
              <a:buFontTx/>
              <a:buAutoNum type="arabicPeriod" startAt="2"/>
            </a:pPr>
            <a:endParaRPr lang="en-US" sz="2400" dirty="0" smtClean="0"/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3.  By the 9th or 10th round of divisions the nuclei migrate to the periphery and the pole cells (germ line precursors) are formed.</a:t>
            </a: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US" sz="2400" dirty="0" smtClean="0"/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r>
              <a:rPr lang="en-US" sz="2400" dirty="0" smtClean="0"/>
              <a:t>4.  At the end of the 13th round of division (about 6000 </a:t>
            </a:r>
            <a:r>
              <a:rPr lang="en-US" sz="2400" dirty="0" err="1"/>
              <a:t>nucleii</a:t>
            </a:r>
            <a:r>
              <a:rPr lang="en-US" sz="2400" dirty="0"/>
              <a:t>) </a:t>
            </a:r>
            <a:r>
              <a:rPr lang="en-US" sz="2400" dirty="0" err="1" smtClean="0"/>
              <a:t>cellularization</a:t>
            </a:r>
            <a:r>
              <a:rPr lang="en-US" sz="2400" dirty="0" smtClean="0"/>
              <a:t> occurs producing ---</a:t>
            </a:r>
            <a:r>
              <a:rPr lang="en-US" sz="2400" b="1" dirty="0" smtClean="0"/>
              <a:t>the cellular </a:t>
            </a:r>
            <a:r>
              <a:rPr lang="en-US" sz="2400" b="1" dirty="0" err="1" smtClean="0"/>
              <a:t>blastoderm</a:t>
            </a:r>
            <a:r>
              <a:rPr lang="en-US" sz="2400" dirty="0" smtClean="0"/>
              <a:t>.</a:t>
            </a:r>
          </a:p>
          <a:p>
            <a:pPr marL="457200" indent="-457200" eaLnBrk="1" hangingPunct="1">
              <a:lnSpc>
                <a:spcPct val="90000"/>
              </a:lnSpc>
              <a:buFontTx/>
              <a:buNone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47107" name="Object 3"/>
          <p:cNvGraphicFramePr>
            <a:graphicFrameLocks noGrp="1" noChangeAspect="1"/>
          </p:cNvGraphicFramePr>
          <p:nvPr>
            <p:ph idx="4294967295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228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109" name="Text Box 6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944563"/>
          </a:xfrm>
        </p:spPr>
        <p:txBody>
          <a:bodyPr/>
          <a:lstStyle/>
          <a:p>
            <a:pPr eaLnBrk="1" hangingPunct="1"/>
            <a:r>
              <a:rPr lang="en-US" sz="3600" b="1" smtClean="0">
                <a:solidFill>
                  <a:schemeClr val="accent2"/>
                </a:solidFill>
              </a:rPr>
              <a:t>Drosophila Development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610600" cy="55626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r>
              <a:rPr lang="en-US" sz="2000" dirty="0" smtClean="0"/>
              <a:t>Oocyte cell is fertilized to generate the zygote.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r>
              <a:rPr lang="en-US" sz="2000" dirty="0" smtClean="0"/>
              <a:t>Following fertilization, the zygotic nucleus (and all progenitor nuclei) undergoes 13 rounds of synchronous mitotic divisions without any cytokinesis—forming a </a:t>
            </a:r>
            <a:r>
              <a:rPr lang="en-US" sz="2000" b="1" dirty="0" smtClean="0"/>
              <a:t>syncytial </a:t>
            </a:r>
            <a:r>
              <a:rPr lang="en-US" sz="2000" b="1" dirty="0" err="1" smtClean="0"/>
              <a:t>blastoderm</a:t>
            </a:r>
            <a:r>
              <a:rPr lang="en-US" sz="2000" dirty="0" smtClean="0"/>
              <a:t>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2"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3.     By the 9th or 10th round of divisions the nuclei migrate to the periphery and the pole cells (germ line precursors) are formed.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000" dirty="0" smtClean="0"/>
              <a:t>4.      At the end of the 13th round of division (about 6000 </a:t>
            </a:r>
            <a:r>
              <a:rPr lang="en-US" sz="2000" dirty="0" err="1" smtClean="0"/>
              <a:t>nucleii</a:t>
            </a:r>
            <a:r>
              <a:rPr lang="en-US" sz="2000" dirty="0" smtClean="0"/>
              <a:t>) </a:t>
            </a:r>
            <a:r>
              <a:rPr lang="en-US" sz="2000" dirty="0" err="1" smtClean="0"/>
              <a:t>cellularization</a:t>
            </a:r>
            <a:r>
              <a:rPr lang="en-US" sz="2000" dirty="0" smtClean="0"/>
              <a:t> occurs producing ---</a:t>
            </a:r>
            <a:r>
              <a:rPr lang="en-US" sz="2000" b="1" dirty="0" smtClean="0"/>
              <a:t>the cellular </a:t>
            </a:r>
            <a:r>
              <a:rPr lang="en-US" sz="2000" b="1" dirty="0" err="1" smtClean="0"/>
              <a:t>blastoderm</a:t>
            </a:r>
            <a:r>
              <a:rPr lang="en-US" sz="2000" dirty="0" smtClean="0"/>
              <a:t>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rabicPeriod" startAt="5"/>
            </a:pPr>
            <a:r>
              <a:rPr lang="en-US" sz="2000" dirty="0" smtClean="0"/>
              <a:t>Cell division, and migration occurs during </a:t>
            </a:r>
            <a:r>
              <a:rPr lang="en-US" sz="2000" b="1" dirty="0" smtClean="0"/>
              <a:t>gastrulation</a:t>
            </a:r>
            <a:r>
              <a:rPr lang="en-US" sz="2000" dirty="0" smtClean="0"/>
              <a:t> producing a segmented larva with shape and form.</a:t>
            </a:r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000" dirty="0" smtClean="0"/>
          </a:p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>
                <a:hlinkClick r:id="rId3"/>
              </a:rPr>
              <a:t>http://www.youtube.com/watch?v=j87y7EAj8qE&amp;feature=related</a:t>
            </a:r>
            <a:r>
              <a:rPr lang="en-US" dirty="0" smtClean="0"/>
              <a:t> </a:t>
            </a:r>
            <a:r>
              <a:rPr lang="en-US" sz="20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19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6149" name="Object 5"/>
          <p:cNvGraphicFramePr>
            <a:graphicFrameLocks noGrp="1" noChangeAspect="1"/>
          </p:cNvGraphicFramePr>
          <p:nvPr>
            <p:ph idx="1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71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FAA26D3D-D897-4be2-8F04-BA451C77F1D7}">
                          <ma14:placeholderFlag xmlns=""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1" name="Text Box 6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Pattern formation during Drosophila embryogenesis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219200" y="1752600"/>
            <a:ext cx="6705600" cy="1219200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  <a:buFontTx/>
              <a:buNone/>
            </a:pPr>
            <a:r>
              <a:rPr lang="en-US" sz="2400" dirty="0" smtClean="0"/>
              <a:t>2 major axes are set up early in embryogenesis: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400" dirty="0" smtClean="0"/>
              <a:t>   Anterior-Posterior</a:t>
            </a:r>
          </a:p>
          <a:p>
            <a:pPr marL="609600" indent="-609600" eaLnBrk="1" hangingPunct="1">
              <a:lnSpc>
                <a:spcPct val="80000"/>
              </a:lnSpc>
            </a:pPr>
            <a:r>
              <a:rPr lang="en-US" sz="2400" dirty="0" smtClean="0"/>
              <a:t>   Dorsal-Ventral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lphaUcPeriod"/>
            </a:pPr>
            <a:endParaRPr lang="en-US" sz="2400" dirty="0" smtClean="0"/>
          </a:p>
        </p:txBody>
      </p:sp>
      <p:sp>
        <p:nvSpPr>
          <p:cNvPr id="10244" name="Line 4"/>
          <p:cNvSpPr>
            <a:spLocks noChangeShapeType="1"/>
          </p:cNvSpPr>
          <p:nvPr/>
        </p:nvSpPr>
        <p:spPr bwMode="auto">
          <a:xfrm flipH="1">
            <a:off x="4800600" y="2295525"/>
            <a:ext cx="1143000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1828800" y="3048000"/>
            <a:ext cx="54102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609600" indent="-609600" eaLnBrk="1" hangingPunct="1">
              <a:lnSpc>
                <a:spcPct val="80000"/>
              </a:lnSpc>
              <a:buFontTx/>
              <a:buNone/>
            </a:pPr>
            <a:endParaRPr lang="en-US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609600" indent="-609600" eaLnBrk="1" hangingPunct="1">
              <a:lnSpc>
                <a:spcPct val="50000"/>
              </a:lnSpc>
              <a:buFontTx/>
              <a:buNone/>
            </a:pPr>
            <a:r>
              <a:rPr lang="en-US" altLang="zh-CN" sz="2400" b="1" dirty="0" smtClean="0">
                <a:solidFill>
                  <a:srgbClr val="C00000"/>
                </a:solidFill>
                <a:latin typeface="Comic Sans MS" pitchFamily="66" charset="0"/>
              </a:rPr>
              <a:t>          </a:t>
            </a:r>
            <a:r>
              <a:rPr lang="en-US" altLang="zh-CN" sz="2800" b="1" dirty="0" smtClean="0">
                <a:solidFill>
                  <a:srgbClr val="002060"/>
                </a:solidFill>
                <a:latin typeface="Comic Sans MS" pitchFamily="66" charset="0"/>
              </a:rPr>
              <a:t>Clicker Question</a:t>
            </a:r>
            <a:endParaRPr lang="en-US" sz="2400" b="1" dirty="0" smtClean="0">
              <a:solidFill>
                <a:srgbClr val="C00000"/>
              </a:solidFill>
              <a:latin typeface="Comic Sans MS" pitchFamily="66" charset="0"/>
            </a:endParaRPr>
          </a:p>
          <a:p>
            <a:pPr marL="609600" indent="-609600" eaLnBrk="1" hangingPunct="1">
              <a:buFontTx/>
              <a:buNone/>
            </a:pPr>
            <a:r>
              <a:rPr lang="en-US" sz="2400" b="1" dirty="0" smtClean="0">
                <a:solidFill>
                  <a:srgbClr val="C00000"/>
                </a:solidFill>
                <a:latin typeface="Comic Sans MS" pitchFamily="66" charset="0"/>
              </a:rPr>
              <a:t>When are these axes determined?</a:t>
            </a:r>
            <a:endParaRPr lang="en-US" sz="2400" dirty="0" smtClean="0">
              <a:latin typeface="Comic Sans MS" pitchFamily="66" charset="0"/>
            </a:endParaRPr>
          </a:p>
          <a:p>
            <a:pPr marL="990600" lvl="1" indent="-533400" eaLnBrk="1" hangingPunct="1">
              <a:buFontTx/>
              <a:buAutoNum type="alphaUcPeriod"/>
            </a:pPr>
            <a:r>
              <a:rPr lang="en-US" sz="2400" dirty="0" smtClean="0">
                <a:latin typeface="Comic Sans MS" pitchFamily="66" charset="0"/>
              </a:rPr>
              <a:t>Oocyte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sz="2400" dirty="0" smtClean="0">
                <a:latin typeface="Comic Sans MS" pitchFamily="66" charset="0"/>
              </a:rPr>
              <a:t>Zygote.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sz="2400" dirty="0" smtClean="0">
                <a:latin typeface="Comic Sans MS" pitchFamily="66" charset="0"/>
              </a:rPr>
              <a:t>Syncytial </a:t>
            </a:r>
            <a:r>
              <a:rPr lang="en-US" sz="2400" dirty="0" err="1" smtClean="0">
                <a:latin typeface="Comic Sans MS" pitchFamily="66" charset="0"/>
              </a:rPr>
              <a:t>Blastoderm</a:t>
            </a:r>
            <a:r>
              <a:rPr lang="en-US" sz="2400" dirty="0" smtClean="0">
                <a:latin typeface="Comic Sans MS" pitchFamily="66" charset="0"/>
              </a:rPr>
              <a:t>.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sz="2400" dirty="0" smtClean="0">
                <a:latin typeface="Comic Sans MS" pitchFamily="66" charset="0"/>
              </a:rPr>
              <a:t>Cellular </a:t>
            </a:r>
            <a:r>
              <a:rPr lang="en-US" sz="2400" dirty="0" err="1" smtClean="0">
                <a:latin typeface="Comic Sans MS" pitchFamily="66" charset="0"/>
              </a:rPr>
              <a:t>Blastoderm</a:t>
            </a:r>
            <a:r>
              <a:rPr lang="en-US" sz="2400" dirty="0" smtClean="0">
                <a:latin typeface="Comic Sans MS" pitchFamily="66" charset="0"/>
              </a:rPr>
              <a:t>.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sz="2400" dirty="0" smtClean="0">
                <a:latin typeface="Comic Sans MS" pitchFamily="66" charset="0"/>
              </a:rPr>
              <a:t>Gastrula.</a:t>
            </a:r>
          </a:p>
          <a:p>
            <a:pPr marL="609600" indent="-609600" eaLnBrk="1" hangingPunct="1">
              <a:lnSpc>
                <a:spcPct val="80000"/>
              </a:lnSpc>
              <a:buFontTx/>
              <a:buAutoNum type="alphaUcPeriod"/>
            </a:pPr>
            <a:endParaRPr lang="en-US" sz="2400" dirty="0" smtClean="0"/>
          </a:p>
          <a:p>
            <a:pPr marL="609600" indent="-609600" eaLnBrk="1" hangingPunct="1">
              <a:lnSpc>
                <a:spcPct val="80000"/>
              </a:lnSpc>
              <a:buFontTx/>
              <a:buAutoNum type="alphaUcPeriod"/>
            </a:pPr>
            <a:endParaRPr lang="en-US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12291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412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293" name="Text Box 4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cellular blastoderm</a:t>
            </a:r>
          </a:p>
        </p:txBody>
      </p:sp>
      <p:graphicFrame>
        <p:nvGraphicFramePr>
          <p:cNvPr id="16388" name="Object 4"/>
          <p:cNvGraphicFramePr>
            <a:graphicFrameLocks noGrp="1" noChangeAspect="1"/>
          </p:cNvGraphicFramePr>
          <p:nvPr>
            <p:ph sz="half" idx="2"/>
          </p:nvPr>
        </p:nvGraphicFramePr>
        <p:xfrm>
          <a:off x="2133600" y="1981200"/>
          <a:ext cx="4876800" cy="424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10" name="Image" r:id="rId4" imgW="1299975" imgH="1132574" progId="Photoshop.Image.5">
                  <p:embed/>
                </p:oleObj>
              </mc:Choice>
              <mc:Fallback>
                <p:oleObj name="Image" r:id="rId4" imgW="1299975" imgH="1132574" progId="Photoshop.Image.5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3600" y="1981200"/>
                        <a:ext cx="4876800" cy="424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390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90600" y="1828800"/>
            <a:ext cx="7239000" cy="609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400" dirty="0" smtClean="0"/>
              <a:t>Are developmental fates of </a:t>
            </a:r>
            <a:r>
              <a:rPr lang="en-US" sz="2400" dirty="0" err="1" smtClean="0"/>
              <a:t>blastoderm</a:t>
            </a:r>
            <a:r>
              <a:rPr lang="en-US" sz="2400" dirty="0" smtClean="0"/>
              <a:t> cells fixed?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8" name="Object 6"/>
          <p:cNvGraphicFramePr>
            <a:graphicFrameLocks noGrp="1" noChangeAspect="1"/>
          </p:cNvGraphicFramePr>
          <p:nvPr>
            <p:ph sz="half" idx="1"/>
          </p:nvPr>
        </p:nvGraphicFramePr>
        <p:xfrm>
          <a:off x="2667000" y="3333750"/>
          <a:ext cx="3438525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70" name="Image" r:id="rId4" imgW="1922012" imgH="905411" progId="Photoshop.Image.5">
                  <p:embed/>
                </p:oleObj>
              </mc:Choice>
              <mc:Fallback>
                <p:oleObj name="Image" r:id="rId4" imgW="1922012" imgH="905411" progId="Photoshop.Image.5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3333750"/>
                        <a:ext cx="3438525" cy="161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FAA26D3D-D897-4be2-8F04-BA451C77F1D7}">
                          <ma14:placeholderFlag xmlns="" xmlns:ma14="http://schemas.microsoft.com/office/mac/drawingml/2011/main" val="1"/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Object 7"/>
          <p:cNvGraphicFramePr>
            <a:graphicFrameLocks noGrp="1" noChangeAspect="1"/>
          </p:cNvGraphicFramePr>
          <p:nvPr>
            <p:ph sz="half" idx="2"/>
          </p:nvPr>
        </p:nvGraphicFramePr>
        <p:xfrm>
          <a:off x="3124200" y="660400"/>
          <a:ext cx="2286000" cy="198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71" name="Image" r:id="rId6" imgW="1299975" imgH="1132574" progId="Photoshop.Image.5">
                  <p:embed/>
                </p:oleObj>
              </mc:Choice>
              <mc:Fallback>
                <p:oleObj name="Image" r:id="rId6" imgW="1299975" imgH="1132574" progId="Photoshop.Image.5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660400"/>
                        <a:ext cx="2286000" cy="198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40" name="Text Box 9"/>
          <p:cNvSpPr txBox="1">
            <a:spLocks noChangeArrowheads="1"/>
          </p:cNvSpPr>
          <p:nvPr/>
        </p:nvSpPr>
        <p:spPr bwMode="auto">
          <a:xfrm>
            <a:off x="1550988" y="4019550"/>
            <a:ext cx="735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larva</a:t>
            </a:r>
          </a:p>
        </p:txBody>
      </p:sp>
      <p:sp>
        <p:nvSpPr>
          <p:cNvPr id="18441" name="Text Box 10"/>
          <p:cNvSpPr txBox="1">
            <a:spLocks noChangeArrowheads="1"/>
          </p:cNvSpPr>
          <p:nvPr/>
        </p:nvSpPr>
        <p:spPr bwMode="auto">
          <a:xfrm>
            <a:off x="198438" y="1428750"/>
            <a:ext cx="2316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cellular blastoderm</a:t>
            </a:r>
          </a:p>
        </p:txBody>
      </p:sp>
      <p:sp>
        <p:nvSpPr>
          <p:cNvPr id="18444" name="Text Box 12"/>
          <p:cNvSpPr txBox="1">
            <a:spLocks noChangeArrowheads="1"/>
          </p:cNvSpPr>
          <p:nvPr/>
        </p:nvSpPr>
        <p:spPr bwMode="auto">
          <a:xfrm>
            <a:off x="5430838" y="2343150"/>
            <a:ext cx="3103562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Transfer blastoderm cells </a:t>
            </a:r>
          </a:p>
          <a:p>
            <a:r>
              <a:rPr lang="en-US" sz="2000"/>
              <a:t>to larval abdomen</a:t>
            </a:r>
          </a:p>
        </p:txBody>
      </p:sp>
      <p:sp>
        <p:nvSpPr>
          <p:cNvPr id="18446" name="Freeform 14"/>
          <p:cNvSpPr>
            <a:spLocks/>
          </p:cNvSpPr>
          <p:nvPr/>
        </p:nvSpPr>
        <p:spPr bwMode="auto">
          <a:xfrm>
            <a:off x="2603500" y="1657350"/>
            <a:ext cx="4787900" cy="3073400"/>
          </a:xfrm>
          <a:custGeom>
            <a:avLst/>
            <a:gdLst>
              <a:gd name="T0" fmla="*/ 2147483647 w 3016"/>
              <a:gd name="T1" fmla="*/ 0 h 1936"/>
              <a:gd name="T2" fmla="*/ 2147483647 w 3016"/>
              <a:gd name="T3" fmla="*/ 2147483647 h 1936"/>
              <a:gd name="T4" fmla="*/ 2147483647 w 3016"/>
              <a:gd name="T5" fmla="*/ 2147483647 h 1936"/>
              <a:gd name="T6" fmla="*/ 2147483647 w 3016"/>
              <a:gd name="T7" fmla="*/ 2147483647 h 1936"/>
              <a:gd name="T8" fmla="*/ 2147483647 w 3016"/>
              <a:gd name="T9" fmla="*/ 2147483647 h 1936"/>
              <a:gd name="T10" fmla="*/ 2147483647 w 3016"/>
              <a:gd name="T11" fmla="*/ 2147483647 h 1936"/>
              <a:gd name="T12" fmla="*/ 2147483647 w 3016"/>
              <a:gd name="T13" fmla="*/ 2147483647 h 1936"/>
              <a:gd name="T14" fmla="*/ 2147483647 w 3016"/>
              <a:gd name="T15" fmla="*/ 2147483647 h 1936"/>
              <a:gd name="T16" fmla="*/ 2147483647 w 3016"/>
              <a:gd name="T17" fmla="*/ 2147483647 h 19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016"/>
              <a:gd name="T28" fmla="*/ 0 h 1936"/>
              <a:gd name="T29" fmla="*/ 3016 w 3016"/>
              <a:gd name="T30" fmla="*/ 1936 h 19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016" h="1936">
                <a:moveTo>
                  <a:pt x="416" y="0"/>
                </a:moveTo>
                <a:cubicBezTo>
                  <a:pt x="276" y="52"/>
                  <a:pt x="136" y="104"/>
                  <a:pt x="80" y="192"/>
                </a:cubicBezTo>
                <a:cubicBezTo>
                  <a:pt x="24" y="280"/>
                  <a:pt x="0" y="432"/>
                  <a:pt x="80" y="528"/>
                </a:cubicBezTo>
                <a:cubicBezTo>
                  <a:pt x="160" y="624"/>
                  <a:pt x="368" y="704"/>
                  <a:pt x="560" y="768"/>
                </a:cubicBezTo>
                <a:cubicBezTo>
                  <a:pt x="752" y="832"/>
                  <a:pt x="864" y="832"/>
                  <a:pt x="1232" y="912"/>
                </a:cubicBezTo>
                <a:cubicBezTo>
                  <a:pt x="1600" y="992"/>
                  <a:pt x="2520" y="1104"/>
                  <a:pt x="2768" y="1248"/>
                </a:cubicBezTo>
                <a:cubicBezTo>
                  <a:pt x="3016" y="1392"/>
                  <a:pt x="2784" y="1664"/>
                  <a:pt x="2720" y="1776"/>
                </a:cubicBezTo>
                <a:cubicBezTo>
                  <a:pt x="2656" y="1888"/>
                  <a:pt x="2536" y="1936"/>
                  <a:pt x="2384" y="1920"/>
                </a:cubicBezTo>
                <a:cubicBezTo>
                  <a:pt x="2232" y="1904"/>
                  <a:pt x="1904" y="1720"/>
                  <a:pt x="1808" y="1680"/>
                </a:cubicBezTo>
              </a:path>
            </a:pathLst>
          </a:cu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8447" name="Text Box 15"/>
          <p:cNvSpPr txBox="1">
            <a:spLocks noChangeArrowheads="1"/>
          </p:cNvSpPr>
          <p:nvPr/>
        </p:nvSpPr>
        <p:spPr bwMode="auto">
          <a:xfrm>
            <a:off x="1752600" y="5105400"/>
            <a:ext cx="6010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Result:  anterior cells develop as head and thoracic </a:t>
            </a:r>
          </a:p>
          <a:p>
            <a:r>
              <a:rPr lang="en-US" sz="2000"/>
              <a:t>Structures in the abdomen of the developing larva.</a:t>
            </a:r>
          </a:p>
        </p:txBody>
      </p:sp>
      <p:sp>
        <p:nvSpPr>
          <p:cNvPr id="18445" name="Rectangle 5"/>
          <p:cNvSpPr>
            <a:spLocks noGrp="1" noChangeArrowheads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Blastoderm cell fates </a:t>
            </a:r>
          </a:p>
        </p:txBody>
      </p:sp>
      <p:sp>
        <p:nvSpPr>
          <p:cNvPr id="18448" name="Text Box 16"/>
          <p:cNvSpPr txBox="1">
            <a:spLocks noChangeArrowheads="1"/>
          </p:cNvSpPr>
          <p:nvPr/>
        </p:nvSpPr>
        <p:spPr bwMode="auto">
          <a:xfrm>
            <a:off x="0" y="6080125"/>
            <a:ext cx="903524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rgbClr val="0000FF"/>
                </a:solidFill>
              </a:rPr>
              <a:t>Conclusion:  anterior posterior cell fate is fixed in the </a:t>
            </a:r>
            <a:r>
              <a:rPr lang="en-US" sz="2000" b="1" dirty="0" smtClean="0">
                <a:solidFill>
                  <a:srgbClr val="0000FF"/>
                </a:solidFill>
              </a:rPr>
              <a:t>cellular </a:t>
            </a:r>
            <a:r>
              <a:rPr lang="en-US" sz="2000" b="1" dirty="0" err="1" smtClean="0">
                <a:solidFill>
                  <a:srgbClr val="0000FF"/>
                </a:solidFill>
              </a:rPr>
              <a:t>blastoderm</a:t>
            </a:r>
            <a:endParaRPr lang="en-US" sz="20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4" grpId="0"/>
      <p:bldP spid="18446" grpId="0" animBg="1"/>
      <p:bldP spid="18447" grpId="0"/>
      <p:bldP spid="1844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0" name="Object 2"/>
          <p:cNvGraphicFramePr>
            <a:graphicFrameLocks noGrp="1" noChangeAspect="1"/>
          </p:cNvGraphicFramePr>
          <p:nvPr>
            <p:ph sz="half" idx="1"/>
          </p:nvPr>
        </p:nvGraphicFramePr>
        <p:xfrm>
          <a:off x="2657475" y="3333750"/>
          <a:ext cx="3438525" cy="161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60" name="Image" r:id="rId4" imgW="1922012" imgH="905411" progId="Photoshop.Image.5">
                  <p:embed/>
                </p:oleObj>
              </mc:Choice>
              <mc:Fallback>
                <p:oleObj name="Image" r:id="rId4" imgW="1922012" imgH="905411" progId="Photoshop.Image.5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57475" y="3333750"/>
                        <a:ext cx="3438525" cy="161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3"/>
          <p:cNvGraphicFramePr>
            <a:graphicFrameLocks noGrp="1" noChangeAspect="1"/>
          </p:cNvGraphicFramePr>
          <p:nvPr>
            <p:ph sz="half" idx="2"/>
          </p:nvPr>
        </p:nvGraphicFramePr>
        <p:xfrm>
          <a:off x="3124200" y="660400"/>
          <a:ext cx="2286000" cy="1989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61" name="Image" r:id="rId6" imgW="1299975" imgH="1132574" progId="Photoshop.Image.5">
                  <p:embed/>
                </p:oleObj>
              </mc:Choice>
              <mc:Fallback>
                <p:oleObj name="Image" r:id="rId6" imgW="1299975" imgH="1132574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24200" y="660400"/>
                        <a:ext cx="2286000" cy="1989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blurRad="63500" dist="38099" dir="2700000" algn="ctr" rotWithShape="0">
                                <a:schemeClr val="bg2">
                                  <a:alpha val="74998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1550988" y="4019550"/>
            <a:ext cx="73501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larva</a:t>
            </a:r>
          </a:p>
        </p:txBody>
      </p:sp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98438" y="1428750"/>
            <a:ext cx="2316162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cellular blastoderm</a:t>
            </a:r>
          </a:p>
        </p:txBody>
      </p:sp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228600" y="4953000"/>
            <a:ext cx="87566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Result:  -anterior cell ablation results in a partly defective anterior segment</a:t>
            </a:r>
          </a:p>
          <a:p>
            <a:pPr lvl="2"/>
            <a:r>
              <a:rPr lang="en-US" sz="2000" dirty="0"/>
              <a:t>-posterior cell ablation results in a partly defective posterior segment</a:t>
            </a:r>
          </a:p>
          <a:p>
            <a:pPr lvl="2"/>
            <a:r>
              <a:rPr lang="en-US" sz="2000" dirty="0"/>
              <a:t>-a stripe of four </a:t>
            </a:r>
            <a:r>
              <a:rPr lang="en-US" sz="2000" dirty="0" err="1"/>
              <a:t>blastoderm</a:t>
            </a:r>
            <a:r>
              <a:rPr lang="en-US" sz="2000" dirty="0"/>
              <a:t> cells in width </a:t>
            </a:r>
          </a:p>
          <a:p>
            <a:pPr lvl="2"/>
            <a:r>
              <a:rPr lang="en-US" sz="2000" dirty="0"/>
              <a:t>gives rise to 1 segment in the larva</a:t>
            </a:r>
          </a:p>
        </p:txBody>
      </p:sp>
      <p:sp>
        <p:nvSpPr>
          <p:cNvPr id="22535" name="Rectangle 9"/>
          <p:cNvSpPr>
            <a:spLocks noGrp="1" noChangeArrowheads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Blastoderm cell fates 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304800" y="6232525"/>
            <a:ext cx="88392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0000FF"/>
                </a:solidFill>
              </a:rPr>
              <a:t>Conclusion:  segmentation is already determined in the cellular </a:t>
            </a:r>
            <a:r>
              <a:rPr lang="en-US" sz="2000" dirty="0" err="1">
                <a:solidFill>
                  <a:srgbClr val="0000FF"/>
                </a:solidFill>
              </a:rPr>
              <a:t>blastoderm</a:t>
            </a:r>
            <a:endParaRPr lang="en-US" sz="2000" dirty="0">
              <a:solidFill>
                <a:srgbClr val="0000FF"/>
              </a:solidFill>
            </a:endParaRPr>
          </a:p>
        </p:txBody>
      </p:sp>
      <p:sp>
        <p:nvSpPr>
          <p:cNvPr id="22539" name="Line 11"/>
          <p:cNvSpPr>
            <a:spLocks noChangeShapeType="1"/>
          </p:cNvSpPr>
          <p:nvPr/>
        </p:nvSpPr>
        <p:spPr bwMode="auto">
          <a:xfrm>
            <a:off x="4343400" y="2667000"/>
            <a:ext cx="0" cy="533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4572000" y="2667000"/>
            <a:ext cx="33607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/>
              <a:t>Allow blastoderm to develop</a:t>
            </a:r>
          </a:p>
        </p:txBody>
      </p:sp>
      <p:grpSp>
        <p:nvGrpSpPr>
          <p:cNvPr id="22543" name="Group 15"/>
          <p:cNvGrpSpPr>
            <a:grpSpLocks/>
          </p:cNvGrpSpPr>
          <p:nvPr/>
        </p:nvGrpSpPr>
        <p:grpSpPr bwMode="auto">
          <a:xfrm rot="329539">
            <a:off x="6889750" y="609600"/>
            <a:ext cx="1568450" cy="495300"/>
            <a:chOff x="3716" y="720"/>
            <a:chExt cx="988" cy="312"/>
          </a:xfrm>
        </p:grpSpPr>
        <p:sp>
          <p:nvSpPr>
            <p:cNvPr id="22546" name="AutoShape 13"/>
            <p:cNvSpPr>
              <a:spLocks noChangeArrowheads="1"/>
            </p:cNvSpPr>
            <p:nvPr/>
          </p:nvSpPr>
          <p:spPr bwMode="auto">
            <a:xfrm rot="4476542">
              <a:off x="3944" y="684"/>
              <a:ext cx="120" cy="57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4500 w 21600"/>
                <a:gd name="T13" fmla="*/ 4500 h 21600"/>
                <a:gd name="T14" fmla="*/ 17100 w 21600"/>
                <a:gd name="T15" fmla="*/ 171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chemeClr val="tx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2547" name="Rectangle 14"/>
            <p:cNvSpPr>
              <a:spLocks noChangeArrowheads="1"/>
            </p:cNvSpPr>
            <p:nvPr/>
          </p:nvSpPr>
          <p:spPr bwMode="auto">
            <a:xfrm rot="-980163">
              <a:off x="4272" y="720"/>
              <a:ext cx="432" cy="240"/>
            </a:xfrm>
            <a:prstGeom prst="rect">
              <a:avLst/>
            </a:prstGeom>
            <a:solidFill>
              <a:schemeClr val="bg2"/>
            </a:solidFill>
            <a:ln w="9525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</p:grpSp>
      <p:sp>
        <p:nvSpPr>
          <p:cNvPr id="22544" name="Line 16"/>
          <p:cNvSpPr>
            <a:spLocks noChangeShapeType="1"/>
          </p:cNvSpPr>
          <p:nvPr/>
        </p:nvSpPr>
        <p:spPr bwMode="auto">
          <a:xfrm flipH="1">
            <a:off x="4572000" y="1066800"/>
            <a:ext cx="2286000" cy="304800"/>
          </a:xfrm>
          <a:prstGeom prst="line">
            <a:avLst/>
          </a:prstGeom>
          <a:noFill/>
          <a:ln w="57150">
            <a:solidFill>
              <a:srgbClr val="FF0066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45" name="Rectangle 17"/>
          <p:cNvSpPr>
            <a:spLocks noChangeArrowheads="1"/>
          </p:cNvSpPr>
          <p:nvPr/>
        </p:nvSpPr>
        <p:spPr bwMode="auto">
          <a:xfrm rot="-684673">
            <a:off x="4754563" y="3735388"/>
            <a:ext cx="106362" cy="379412"/>
          </a:xfrm>
          <a:prstGeom prst="rect">
            <a:avLst/>
          </a:prstGeom>
          <a:solidFill>
            <a:srgbClr val="FF0066"/>
          </a:solidFill>
          <a:ln w="9525">
            <a:solidFill>
              <a:srgbClr val="FF0066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grpSp>
        <p:nvGrpSpPr>
          <p:cNvPr id="22542" name="Group 21"/>
          <p:cNvGrpSpPr>
            <a:grpSpLocks/>
          </p:cNvGrpSpPr>
          <p:nvPr/>
        </p:nvGrpSpPr>
        <p:grpSpPr bwMode="auto">
          <a:xfrm>
            <a:off x="6248400" y="3581400"/>
            <a:ext cx="2616200" cy="396875"/>
            <a:chOff x="4016" y="2256"/>
            <a:chExt cx="1648" cy="250"/>
          </a:xfrm>
        </p:grpSpPr>
        <p:sp>
          <p:nvSpPr>
            <p:cNvPr id="2" name="Rectangle 18"/>
            <p:cNvSpPr>
              <a:spLocks noChangeArrowheads="1"/>
            </p:cNvSpPr>
            <p:nvPr/>
          </p:nvSpPr>
          <p:spPr bwMode="auto">
            <a:xfrm rot="-5400000">
              <a:off x="4035" y="2333"/>
              <a:ext cx="74" cy="112"/>
            </a:xfrm>
            <a:prstGeom prst="rect">
              <a:avLst/>
            </a:prstGeom>
            <a:solidFill>
              <a:srgbClr val="FF0066"/>
            </a:solidFill>
            <a:ln w="9525">
              <a:solidFill>
                <a:srgbClr val="FF0066"/>
              </a:solidFill>
              <a:miter lim="800000"/>
              <a:headEnd/>
              <a:tailEnd/>
            </a:ln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" name="Text Box 19"/>
            <p:cNvSpPr txBox="1">
              <a:spLocks noChangeArrowheads="1"/>
            </p:cNvSpPr>
            <p:nvPr/>
          </p:nvSpPr>
          <p:spPr bwMode="auto">
            <a:xfrm>
              <a:off x="4114" y="2256"/>
              <a:ext cx="1550" cy="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000"/>
                <a:t>= defective segment</a:t>
              </a:r>
            </a:p>
          </p:txBody>
        </p:sp>
      </p:grpSp>
      <p:sp>
        <p:nvSpPr>
          <p:cNvPr id="22550" name="Rectangle 22"/>
          <p:cNvSpPr>
            <a:spLocks noChangeArrowheads="1"/>
          </p:cNvSpPr>
          <p:nvPr/>
        </p:nvSpPr>
        <p:spPr bwMode="auto">
          <a:xfrm>
            <a:off x="4495800" y="1371600"/>
            <a:ext cx="76200" cy="76200"/>
          </a:xfrm>
          <a:prstGeom prst="rect">
            <a:avLst/>
          </a:prstGeom>
          <a:solidFill>
            <a:srgbClr val="FF0066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2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5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5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253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5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25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5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  <p:bldP spid="22539" grpId="0" animBg="1"/>
      <p:bldP spid="22540" grpId="0"/>
      <p:bldP spid="22544" grpId="0" animBg="1"/>
      <p:bldP spid="22544" grpId="1" animBg="1"/>
      <p:bldP spid="22545" grpId="0" animBg="1"/>
      <p:bldP spid="2255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>
                <a:solidFill>
                  <a:schemeClr val="accent2"/>
                </a:solidFill>
              </a:rPr>
              <a:t>Blastoderm cell fates summary</a:t>
            </a:r>
          </a:p>
        </p:txBody>
      </p:sp>
      <p:sp>
        <p:nvSpPr>
          <p:cNvPr id="6246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sz="2400" dirty="0" smtClean="0"/>
              <a:t>At the cellular </a:t>
            </a:r>
            <a:r>
              <a:rPr lang="en-US" sz="2400" dirty="0" err="1" smtClean="0"/>
              <a:t>blastoderm</a:t>
            </a:r>
            <a:r>
              <a:rPr lang="en-US" sz="2400" dirty="0" smtClean="0"/>
              <a:t> stage:</a:t>
            </a:r>
          </a:p>
          <a:p>
            <a:pPr marL="609600" indent="-609600" eaLnBrk="1" hangingPunct="1">
              <a:buFontTx/>
              <a:buNone/>
            </a:pPr>
            <a:endParaRPr lang="en-US" sz="2400" dirty="0" smtClean="0"/>
          </a:p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The anterior-posterior and dorsal-ventral axes have been set up.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sz="2400" dirty="0" smtClean="0"/>
              <a:t>Segmentation is determined.</a:t>
            </a:r>
          </a:p>
          <a:p>
            <a:pPr marL="609600" indent="-609600" eaLnBrk="1" hangingPunct="1">
              <a:buFontTx/>
              <a:buNone/>
            </a:pPr>
            <a:endParaRPr lang="en-US" sz="2400" dirty="0" smtClean="0"/>
          </a:p>
          <a:p>
            <a:pPr marL="609600" indent="-609600" eaLnBrk="1" hangingPunct="1">
              <a:buFontTx/>
              <a:buNone/>
            </a:pPr>
            <a:r>
              <a:rPr lang="en-US" sz="2400" dirty="0" smtClean="0"/>
              <a:t>Broad morphological decisions are made at an early stage.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600" smtClean="0">
                <a:solidFill>
                  <a:schemeClr val="accent2"/>
                </a:solidFill>
              </a:rPr>
              <a:t>Drosophila life cycle</a:t>
            </a:r>
          </a:p>
        </p:txBody>
      </p:sp>
      <p:graphicFrame>
        <p:nvGraphicFramePr>
          <p:cNvPr id="23555" name="Object 3"/>
          <p:cNvGraphicFramePr>
            <a:graphicFrameLocks noGrp="1" noChangeAspect="1"/>
          </p:cNvGraphicFramePr>
          <p:nvPr>
            <p:ph idx="1"/>
          </p:nvPr>
        </p:nvGraphicFramePr>
        <p:xfrm>
          <a:off x="1295400" y="838200"/>
          <a:ext cx="6553200" cy="5373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76" name="Image" r:id="rId4" imgW="7624426" imgH="6252030" progId="Photoshop.Image.5">
                  <p:embed/>
                </p:oleObj>
              </mc:Choice>
              <mc:Fallback>
                <p:oleObj name="Image" r:id="rId4" imgW="7624426" imgH="6252030" progId="Photoshop.Image.5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5400" y="838200"/>
                        <a:ext cx="6553200" cy="53736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Text Box 4"/>
          <p:cNvSpPr txBox="1">
            <a:spLocks noChangeArrowheads="1"/>
          </p:cNvSpPr>
          <p:nvPr/>
        </p:nvSpPr>
        <p:spPr bwMode="auto">
          <a:xfrm>
            <a:off x="1771650" y="6477000"/>
            <a:ext cx="5619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/>
              <a:t>From Genetics, 1987, G. Zubay, Benjamin Cummings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dirty="0" smtClean="0">
                <a:solidFill>
                  <a:srgbClr val="002060"/>
                </a:solidFill>
              </a:rPr>
              <a:t>Are there cytoplasmic determinants in the zygote?</a:t>
            </a:r>
          </a:p>
        </p:txBody>
      </p:sp>
      <p:sp>
        <p:nvSpPr>
          <p:cNvPr id="64514" name="Oval 4"/>
          <p:cNvSpPr>
            <a:spLocks noChangeArrowheads="1"/>
          </p:cNvSpPr>
          <p:nvPr/>
        </p:nvSpPr>
        <p:spPr bwMode="auto">
          <a:xfrm>
            <a:off x="3200400" y="1981200"/>
            <a:ext cx="25908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4515" name="Text Box 6"/>
          <p:cNvSpPr txBox="1">
            <a:spLocks noChangeArrowheads="1"/>
          </p:cNvSpPr>
          <p:nvPr/>
        </p:nvSpPr>
        <p:spPr bwMode="auto">
          <a:xfrm>
            <a:off x="3879850" y="2362200"/>
            <a:ext cx="114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zygote</a:t>
            </a:r>
          </a:p>
        </p:txBody>
      </p:sp>
      <p:sp>
        <p:nvSpPr>
          <p:cNvPr id="64516" name="Text Box 7"/>
          <p:cNvSpPr txBox="1">
            <a:spLocks noChangeArrowheads="1"/>
          </p:cNvSpPr>
          <p:nvPr/>
        </p:nvSpPr>
        <p:spPr bwMode="auto">
          <a:xfrm>
            <a:off x="1871663" y="1905000"/>
            <a:ext cx="125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Anterior</a:t>
            </a:r>
          </a:p>
        </p:txBody>
      </p:sp>
      <p:sp>
        <p:nvSpPr>
          <p:cNvPr id="64517" name="Text Box 8"/>
          <p:cNvSpPr txBox="1">
            <a:spLocks noChangeArrowheads="1"/>
          </p:cNvSpPr>
          <p:nvPr/>
        </p:nvSpPr>
        <p:spPr bwMode="auto">
          <a:xfrm>
            <a:off x="5943600" y="1905000"/>
            <a:ext cx="1404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Posterior</a:t>
            </a:r>
          </a:p>
        </p:txBody>
      </p:sp>
      <p:sp>
        <p:nvSpPr>
          <p:cNvPr id="11273" name="Line 9"/>
          <p:cNvSpPr>
            <a:spLocks noChangeShapeType="1"/>
          </p:cNvSpPr>
          <p:nvPr/>
        </p:nvSpPr>
        <p:spPr bwMode="auto">
          <a:xfrm>
            <a:off x="4495800" y="3657600"/>
            <a:ext cx="0" cy="9906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1274" name="AutoShape 10"/>
          <p:cNvSpPr>
            <a:spLocks noChangeArrowheads="1"/>
          </p:cNvSpPr>
          <p:nvPr/>
        </p:nvSpPr>
        <p:spPr bwMode="auto">
          <a:xfrm rot="5234995">
            <a:off x="1104900" y="1638300"/>
            <a:ext cx="304800" cy="1905000"/>
          </a:xfrm>
          <a:prstGeom prst="triangle">
            <a:avLst>
              <a:gd name="adj" fmla="val 8437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4784725" y="3673475"/>
            <a:ext cx="2490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Allow to develop </a:t>
            </a:r>
          </a:p>
          <a:p>
            <a:r>
              <a:rPr lang="en-US" sz="2400" dirty="0"/>
              <a:t>to gastrulation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2957378" y="4876800"/>
            <a:ext cx="3349895" cy="1200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n-US" sz="2400" dirty="0"/>
              <a:t>Embryo develops </a:t>
            </a:r>
          </a:p>
          <a:p>
            <a:pPr algn="ctr"/>
            <a:r>
              <a:rPr lang="en-US" sz="2400" dirty="0"/>
              <a:t>with no head or thorax</a:t>
            </a:r>
          </a:p>
          <a:p>
            <a:pPr algn="ctr"/>
            <a:r>
              <a:rPr lang="en-US" sz="2400" dirty="0"/>
              <a:t> but a normal abdomen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3252788" y="24384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A</a:t>
            </a:r>
          </a:p>
        </p:txBody>
      </p:sp>
      <p:sp>
        <p:nvSpPr>
          <p:cNvPr id="64523" name="Text Box 14"/>
          <p:cNvSpPr txBox="1">
            <a:spLocks noChangeArrowheads="1"/>
          </p:cNvSpPr>
          <p:nvPr/>
        </p:nvSpPr>
        <p:spPr bwMode="auto">
          <a:xfrm>
            <a:off x="5334000" y="24384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666 -1.11111E-6 " pathEditMode="relative" ptsTypes="AA">
                                      <p:cBhvr>
                                        <p:cTn id="12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25" dur="2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 animBg="1"/>
      <p:bldP spid="11274" grpId="0" animBg="1"/>
      <p:bldP spid="11274" grpId="1" animBg="1"/>
      <p:bldP spid="11274" grpId="2" animBg="1"/>
      <p:bldP spid="11275" grpId="0"/>
      <p:bldP spid="11276" grpId="0"/>
      <p:bldP spid="112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3200" smtClean="0"/>
              <a:t>Are there cytoplasmic determinants in the zygote?</a:t>
            </a:r>
          </a:p>
        </p:txBody>
      </p:sp>
      <p:sp>
        <p:nvSpPr>
          <p:cNvPr id="65538" name="Oval 3"/>
          <p:cNvSpPr>
            <a:spLocks noChangeArrowheads="1"/>
          </p:cNvSpPr>
          <p:nvPr/>
        </p:nvSpPr>
        <p:spPr bwMode="auto">
          <a:xfrm>
            <a:off x="3200400" y="1981200"/>
            <a:ext cx="25908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5539" name="Text Box 4"/>
          <p:cNvSpPr txBox="1">
            <a:spLocks noChangeArrowheads="1"/>
          </p:cNvSpPr>
          <p:nvPr/>
        </p:nvSpPr>
        <p:spPr bwMode="auto">
          <a:xfrm>
            <a:off x="3879850" y="2362200"/>
            <a:ext cx="1149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zygote</a:t>
            </a:r>
          </a:p>
        </p:txBody>
      </p:sp>
      <p:sp>
        <p:nvSpPr>
          <p:cNvPr id="65540" name="Text Box 5"/>
          <p:cNvSpPr txBox="1">
            <a:spLocks noChangeArrowheads="1"/>
          </p:cNvSpPr>
          <p:nvPr/>
        </p:nvSpPr>
        <p:spPr bwMode="auto">
          <a:xfrm>
            <a:off x="1871663" y="1905000"/>
            <a:ext cx="125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Anterior</a:t>
            </a:r>
          </a:p>
        </p:txBody>
      </p:sp>
      <p:sp>
        <p:nvSpPr>
          <p:cNvPr id="65541" name="Text Box 6"/>
          <p:cNvSpPr txBox="1">
            <a:spLocks noChangeArrowheads="1"/>
          </p:cNvSpPr>
          <p:nvPr/>
        </p:nvSpPr>
        <p:spPr bwMode="auto">
          <a:xfrm>
            <a:off x="5943600" y="1905000"/>
            <a:ext cx="1404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Posterior</a:t>
            </a:r>
          </a:p>
        </p:txBody>
      </p:sp>
      <p:sp>
        <p:nvSpPr>
          <p:cNvPr id="13320" name="AutoShape 8"/>
          <p:cNvSpPr>
            <a:spLocks noChangeArrowheads="1"/>
          </p:cNvSpPr>
          <p:nvPr/>
        </p:nvSpPr>
        <p:spPr bwMode="auto">
          <a:xfrm rot="16365005" flipH="1">
            <a:off x="7581900" y="1638300"/>
            <a:ext cx="304800" cy="1905000"/>
          </a:xfrm>
          <a:prstGeom prst="triangle">
            <a:avLst>
              <a:gd name="adj" fmla="val 8437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4495800" y="3733800"/>
            <a:ext cx="0" cy="9144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971800" y="4876800"/>
            <a:ext cx="3505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dirty="0"/>
              <a:t>Embryo develops </a:t>
            </a:r>
          </a:p>
          <a:p>
            <a:pPr algn="ctr"/>
            <a:r>
              <a:rPr lang="en-US" sz="2400" dirty="0"/>
              <a:t>with no abdomen but a normal head </a:t>
            </a:r>
            <a:r>
              <a:rPr lang="en-US" sz="2400" dirty="0" smtClean="0"/>
              <a:t>and </a:t>
            </a:r>
            <a:r>
              <a:rPr lang="en-US" sz="2400" dirty="0"/>
              <a:t>thorax</a:t>
            </a:r>
          </a:p>
          <a:p>
            <a:pPr algn="ctr"/>
            <a:endParaRPr lang="en-US" sz="2400" dirty="0"/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4784725" y="3749675"/>
            <a:ext cx="2490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Allow to develop </a:t>
            </a:r>
          </a:p>
          <a:p>
            <a:r>
              <a:rPr lang="en-US" sz="2400" dirty="0"/>
              <a:t>to gastrulation</a:t>
            </a:r>
          </a:p>
        </p:txBody>
      </p:sp>
      <p:sp>
        <p:nvSpPr>
          <p:cNvPr id="65546" name="Text Box 13"/>
          <p:cNvSpPr txBox="1">
            <a:spLocks noChangeArrowheads="1"/>
          </p:cNvSpPr>
          <p:nvPr/>
        </p:nvSpPr>
        <p:spPr bwMode="auto">
          <a:xfrm>
            <a:off x="3252788" y="24384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A</a:t>
            </a:r>
          </a:p>
        </p:txBody>
      </p:sp>
      <p:sp>
        <p:nvSpPr>
          <p:cNvPr id="13326" name="Text Box 14"/>
          <p:cNvSpPr txBox="1">
            <a:spLocks noChangeArrowheads="1"/>
          </p:cNvSpPr>
          <p:nvPr/>
        </p:nvSpPr>
        <p:spPr bwMode="auto">
          <a:xfrm>
            <a:off x="5334000" y="24384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P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175 -1.11111E-6 " pathEditMode="relative" ptsTypes="AA">
                                      <p:cBhvr>
                                        <p:cTn id="12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25" dur="2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 animBg="1"/>
      <p:bldP spid="13320" grpId="1" animBg="1"/>
      <p:bldP spid="13320" grpId="2" animBg="1"/>
      <p:bldP spid="13321" grpId="0" animBg="1"/>
      <p:bldP spid="13323" grpId="0"/>
      <p:bldP spid="13324" grpId="0"/>
      <p:bldP spid="13326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Oval 3"/>
          <p:cNvSpPr>
            <a:spLocks noChangeArrowheads="1"/>
          </p:cNvSpPr>
          <p:nvPr/>
        </p:nvSpPr>
        <p:spPr bwMode="auto">
          <a:xfrm>
            <a:off x="3200400" y="2438400"/>
            <a:ext cx="2590800" cy="13716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6562" name="Text Box 4"/>
          <p:cNvSpPr txBox="1">
            <a:spLocks noChangeArrowheads="1"/>
          </p:cNvSpPr>
          <p:nvPr/>
        </p:nvSpPr>
        <p:spPr bwMode="auto">
          <a:xfrm>
            <a:off x="3879850" y="28194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zygote 2</a:t>
            </a:r>
          </a:p>
        </p:txBody>
      </p:sp>
      <p:sp>
        <p:nvSpPr>
          <p:cNvPr id="66563" name="Text Box 5"/>
          <p:cNvSpPr txBox="1">
            <a:spLocks noChangeArrowheads="1"/>
          </p:cNvSpPr>
          <p:nvPr/>
        </p:nvSpPr>
        <p:spPr bwMode="auto">
          <a:xfrm>
            <a:off x="1871663" y="2362200"/>
            <a:ext cx="12525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Anterior</a:t>
            </a:r>
          </a:p>
        </p:txBody>
      </p:sp>
      <p:sp>
        <p:nvSpPr>
          <p:cNvPr id="66564" name="Text Box 6"/>
          <p:cNvSpPr txBox="1">
            <a:spLocks noChangeArrowheads="1"/>
          </p:cNvSpPr>
          <p:nvPr/>
        </p:nvSpPr>
        <p:spPr bwMode="auto">
          <a:xfrm>
            <a:off x="5943600" y="2362200"/>
            <a:ext cx="1404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Posterior</a:t>
            </a:r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4495800" y="4114800"/>
            <a:ext cx="0" cy="11430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en-US"/>
          </a:p>
        </p:txBody>
      </p:sp>
      <p:sp>
        <p:nvSpPr>
          <p:cNvPr id="15368" name="AutoShape 8"/>
          <p:cNvSpPr>
            <a:spLocks noChangeArrowheads="1"/>
          </p:cNvSpPr>
          <p:nvPr/>
        </p:nvSpPr>
        <p:spPr bwMode="auto">
          <a:xfrm rot="5234995">
            <a:off x="1104900" y="2095500"/>
            <a:ext cx="304800" cy="1905000"/>
          </a:xfrm>
          <a:prstGeom prst="triangle">
            <a:avLst>
              <a:gd name="adj" fmla="val 8437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0" name="Text Box 10"/>
          <p:cNvSpPr txBox="1">
            <a:spLocks noChangeArrowheads="1"/>
          </p:cNvSpPr>
          <p:nvPr/>
        </p:nvSpPr>
        <p:spPr bwMode="auto">
          <a:xfrm>
            <a:off x="2155825" y="5365750"/>
            <a:ext cx="4625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/>
              <a:t>       Embryo develops with </a:t>
            </a:r>
          </a:p>
          <a:p>
            <a:r>
              <a:rPr lang="en-US" sz="2400"/>
              <a:t>posterior segments on both ends</a:t>
            </a:r>
          </a:p>
        </p:txBody>
      </p:sp>
      <p:sp>
        <p:nvSpPr>
          <p:cNvPr id="66568" name="Oval 12"/>
          <p:cNvSpPr>
            <a:spLocks noChangeArrowheads="1"/>
          </p:cNvSpPr>
          <p:nvPr/>
        </p:nvSpPr>
        <p:spPr bwMode="auto">
          <a:xfrm>
            <a:off x="3200400" y="533400"/>
            <a:ext cx="2590800" cy="1371600"/>
          </a:xfrm>
          <a:prstGeom prst="ellipse">
            <a:avLst/>
          </a:prstGeom>
          <a:solidFill>
            <a:srgbClr val="FF006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66569" name="Text Box 13"/>
          <p:cNvSpPr txBox="1">
            <a:spLocks noChangeArrowheads="1"/>
          </p:cNvSpPr>
          <p:nvPr/>
        </p:nvSpPr>
        <p:spPr bwMode="auto">
          <a:xfrm>
            <a:off x="3879850" y="914400"/>
            <a:ext cx="1403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zygote 1</a:t>
            </a:r>
          </a:p>
        </p:txBody>
      </p:sp>
      <p:sp>
        <p:nvSpPr>
          <p:cNvPr id="15376" name="AutoShape 16"/>
          <p:cNvSpPr>
            <a:spLocks noChangeArrowheads="1"/>
          </p:cNvSpPr>
          <p:nvPr/>
        </p:nvSpPr>
        <p:spPr bwMode="auto">
          <a:xfrm rot="16365005" flipH="1">
            <a:off x="7581900" y="190500"/>
            <a:ext cx="304800" cy="1905000"/>
          </a:xfrm>
          <a:prstGeom prst="triangle">
            <a:avLst>
              <a:gd name="adj" fmla="val 84375"/>
            </a:avLst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15377" name="AutoShape 17"/>
          <p:cNvSpPr>
            <a:spLocks noChangeArrowheads="1"/>
          </p:cNvSpPr>
          <p:nvPr/>
        </p:nvSpPr>
        <p:spPr bwMode="auto">
          <a:xfrm rot="5234995">
            <a:off x="1104900" y="2095500"/>
            <a:ext cx="304800" cy="1905000"/>
          </a:xfrm>
          <a:prstGeom prst="triangle">
            <a:avLst>
              <a:gd name="adj" fmla="val 84375"/>
            </a:avLst>
          </a:prstGeom>
          <a:solidFill>
            <a:srgbClr val="FF0066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6572" name="Text Box 19"/>
          <p:cNvSpPr txBox="1">
            <a:spLocks noChangeArrowheads="1"/>
          </p:cNvSpPr>
          <p:nvPr/>
        </p:nvSpPr>
        <p:spPr bwMode="auto">
          <a:xfrm>
            <a:off x="3252788" y="990600"/>
            <a:ext cx="404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A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5403850" y="990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P</a:t>
            </a:r>
          </a:p>
        </p:txBody>
      </p:sp>
      <p:sp>
        <p:nvSpPr>
          <p:cNvPr id="66574" name="Text Box 21"/>
          <p:cNvSpPr txBox="1">
            <a:spLocks noChangeArrowheads="1"/>
          </p:cNvSpPr>
          <p:nvPr/>
        </p:nvSpPr>
        <p:spPr bwMode="auto">
          <a:xfrm>
            <a:off x="5410200" y="2895600"/>
            <a:ext cx="3873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P</a:t>
            </a:r>
          </a:p>
        </p:txBody>
      </p:sp>
      <p:sp>
        <p:nvSpPr>
          <p:cNvPr id="15384" name="Text Box 24"/>
          <p:cNvSpPr txBox="1">
            <a:spLocks noChangeArrowheads="1"/>
          </p:cNvSpPr>
          <p:nvPr/>
        </p:nvSpPr>
        <p:spPr bwMode="auto">
          <a:xfrm>
            <a:off x="3276600" y="2895600"/>
            <a:ext cx="4048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b="1"/>
              <a:t>A</a:t>
            </a:r>
          </a:p>
        </p:txBody>
      </p:sp>
      <p:grpSp>
        <p:nvGrpSpPr>
          <p:cNvPr id="15383" name="Group 23"/>
          <p:cNvGrpSpPr>
            <a:grpSpLocks/>
          </p:cNvGrpSpPr>
          <p:nvPr/>
        </p:nvGrpSpPr>
        <p:grpSpPr bwMode="auto">
          <a:xfrm>
            <a:off x="3200400" y="2743200"/>
            <a:ext cx="685800" cy="762000"/>
            <a:chOff x="2016" y="1728"/>
            <a:chExt cx="432" cy="480"/>
          </a:xfrm>
        </p:grpSpPr>
        <p:sp>
          <p:nvSpPr>
            <p:cNvPr id="66578" name="Oval 18"/>
            <p:cNvSpPr>
              <a:spLocks noChangeArrowheads="1"/>
            </p:cNvSpPr>
            <p:nvPr/>
          </p:nvSpPr>
          <p:spPr bwMode="auto">
            <a:xfrm>
              <a:off x="2016" y="1728"/>
              <a:ext cx="432" cy="480"/>
            </a:xfrm>
            <a:prstGeom prst="ellipse">
              <a:avLst/>
            </a:prstGeom>
            <a:solidFill>
              <a:srgbClr val="FF0066"/>
            </a:solidFill>
            <a:ln w="9525">
              <a:solidFill>
                <a:srgbClr val="FF006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66579" name="Text Box 22"/>
            <p:cNvSpPr txBox="1">
              <a:spLocks noChangeArrowheads="1"/>
            </p:cNvSpPr>
            <p:nvPr/>
          </p:nvSpPr>
          <p:spPr bwMode="auto">
            <a:xfrm>
              <a:off x="2112" y="1824"/>
              <a:ext cx="244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2400" b="1"/>
                <a:t>P</a:t>
              </a:r>
            </a:p>
          </p:txBody>
        </p:sp>
      </p:grpSp>
      <p:sp>
        <p:nvSpPr>
          <p:cNvPr id="15385" name="Text Box 25"/>
          <p:cNvSpPr txBox="1">
            <a:spLocks noChangeArrowheads="1"/>
          </p:cNvSpPr>
          <p:nvPr/>
        </p:nvSpPr>
        <p:spPr bwMode="auto">
          <a:xfrm>
            <a:off x="4784725" y="4206875"/>
            <a:ext cx="2490788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400" dirty="0"/>
              <a:t>Allow to develop </a:t>
            </a:r>
          </a:p>
          <a:p>
            <a:r>
              <a:rPr lang="en-US" sz="2400" dirty="0"/>
              <a:t>to gastrulation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175 -1.11111E-6 " pathEditMode="relative" ptsTypes="AA">
                                      <p:cBhvr>
                                        <p:cTn id="12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66"/>
                                      </p:to>
                                    </p:animClr>
                                    <p:set>
                                      <p:cBhvr>
                                        <p:cTn id="17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5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0.25 0.0  E" pathEditMode="relative" ptsTypes="">
                                      <p:cBhvr>
                                        <p:cTn id="25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11111E-6 L 0.16666 -1.11111E-6 " pathEditMode="relative" ptsTypes="AA">
                                      <p:cBhvr>
                                        <p:cTn id="35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9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1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3" dur="500"/>
                                        <p:tgtEl>
                                          <p:spTgt spid="153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5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 0.0  L -0.25 0.0  E" pathEditMode="relative" ptsTypes="">
                                      <p:cBhvr>
                                        <p:cTn id="48" dur="20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2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53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0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778E-17 -4.44444E-6 L 0.16667 -4.44444E-6 " pathEditMode="relative" ptsTypes="AA">
                                      <p:cBhvr>
                                        <p:cTn id="62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1" dur="500"/>
                                        <p:tgtEl>
                                          <p:spTgt spid="15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8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5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 animBg="1"/>
      <p:bldP spid="15368" grpId="0" animBg="1"/>
      <p:bldP spid="15368" grpId="1" animBg="1"/>
      <p:bldP spid="15368" grpId="2" animBg="1"/>
      <p:bldP spid="15370" grpId="0"/>
      <p:bldP spid="15376" grpId="0" animBg="1"/>
      <p:bldP spid="15376" grpId="1" animBg="1"/>
      <p:bldP spid="15376" grpId="2" animBg="1"/>
      <p:bldP spid="15377" grpId="0" animBg="1"/>
      <p:bldP spid="15377" grpId="1" animBg="1"/>
      <p:bldP spid="15377" grpId="2" animBg="1"/>
      <p:bldP spid="15380" grpId="0"/>
      <p:bldP spid="15384" grpId="0"/>
      <p:bldP spid="1538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47800"/>
            <a:ext cx="8229600" cy="2392362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>
                <a:latin typeface="Comic Sans MS" pitchFamily="66" charset="0"/>
              </a:rPr>
              <a:t>If a scientist uses a laser to ablate fifty </a:t>
            </a:r>
            <a:r>
              <a:rPr lang="en-US" sz="2800" dirty="0" err="1" smtClean="0">
                <a:latin typeface="Comic Sans MS" pitchFamily="66" charset="0"/>
              </a:rPr>
              <a:t>nucleii</a:t>
            </a:r>
            <a:r>
              <a:rPr lang="en-US" sz="2800" dirty="0" smtClean="0">
                <a:latin typeface="Comic Sans MS" pitchFamily="66" charset="0"/>
              </a:rPr>
              <a:t> in the anterior region of a Drosophila 256 </a:t>
            </a:r>
            <a:r>
              <a:rPr lang="en-US" sz="2800" dirty="0" err="1" smtClean="0">
                <a:latin typeface="Comic Sans MS" pitchFamily="66" charset="0"/>
              </a:rPr>
              <a:t>nucleii</a:t>
            </a:r>
            <a:r>
              <a:rPr lang="en-US" sz="2800" dirty="0" smtClean="0">
                <a:latin typeface="Comic Sans MS" pitchFamily="66" charset="0"/>
              </a:rPr>
              <a:t> syncytial </a:t>
            </a:r>
            <a:r>
              <a:rPr lang="en-US" sz="2800" dirty="0" err="1" smtClean="0">
                <a:latin typeface="Comic Sans MS" pitchFamily="66" charset="0"/>
              </a:rPr>
              <a:t>blastoderm</a:t>
            </a:r>
            <a:r>
              <a:rPr lang="en-US" sz="2800" dirty="0" smtClean="0">
                <a:latin typeface="Comic Sans MS" pitchFamily="66" charset="0"/>
              </a:rPr>
              <a:t> and then allows the embryo to develop further, </a:t>
            </a:r>
            <a:r>
              <a:rPr lang="en-US" sz="2800" dirty="0" smtClean="0">
                <a:solidFill>
                  <a:srgbClr val="FF0000"/>
                </a:solidFill>
                <a:latin typeface="Comic Sans MS" pitchFamily="66" charset="0"/>
              </a:rPr>
              <a:t>which of the following would be the most likely result?</a:t>
            </a:r>
            <a:endParaRPr lang="en-US" sz="28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sz="2800" dirty="0" smtClean="0">
                <a:latin typeface="Comic Sans MS" pitchFamily="66" charset="0"/>
              </a:rPr>
              <a:t>  </a:t>
            </a:r>
          </a:p>
        </p:txBody>
      </p:sp>
      <p:sp>
        <p:nvSpPr>
          <p:cNvPr id="67586" name="Text Box 3"/>
          <p:cNvSpPr txBox="1">
            <a:spLocks noChangeArrowheads="1"/>
          </p:cNvSpPr>
          <p:nvPr/>
        </p:nvSpPr>
        <p:spPr bwMode="auto">
          <a:xfrm>
            <a:off x="2731835" y="563563"/>
            <a:ext cx="344036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Comic Sans MS" pitchFamily="66" charset="0"/>
              </a:rPr>
              <a:t>Clicker Question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85800" y="3810000"/>
            <a:ext cx="8229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sz="2800" dirty="0" smtClean="0">
                <a:latin typeface="Comic Sans MS" pitchFamily="66" charset="0"/>
              </a:rPr>
              <a:t>A. embryo develops with a defective head.</a:t>
            </a:r>
          </a:p>
          <a:p>
            <a:pPr marL="0" indent="0">
              <a:buNone/>
            </a:pPr>
            <a:r>
              <a:rPr lang="en-US" sz="2800" dirty="0" smtClean="0">
                <a:latin typeface="Comic Sans MS" pitchFamily="66" charset="0"/>
              </a:rPr>
              <a:t>B. embryo develops with a defective abdomen.</a:t>
            </a:r>
          </a:p>
          <a:p>
            <a:pPr marL="0" indent="0">
              <a:buNone/>
            </a:pPr>
            <a:r>
              <a:rPr lang="en-US" sz="2800" dirty="0" smtClean="0">
                <a:latin typeface="Comic Sans MS" pitchFamily="66" charset="0"/>
              </a:rPr>
              <a:t>C. embryo develops normally.</a:t>
            </a:r>
          </a:p>
          <a:p>
            <a:pPr>
              <a:buFontTx/>
              <a:buNone/>
            </a:pPr>
            <a:endParaRPr lang="en-US" sz="2800" dirty="0" smtClean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sz="2800" dirty="0" smtClean="0">
                <a:latin typeface="Comic Sans MS" pitchFamily="66" charset="0"/>
              </a:rPr>
              <a:t> </a:t>
            </a:r>
            <a:r>
              <a:rPr lang="en-US" sz="3600" dirty="0" smtClean="0">
                <a:latin typeface="Comic Sans MS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0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8382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dirty="0" smtClean="0"/>
              <a:t>Conclusion</a:t>
            </a:r>
            <a:r>
              <a:rPr lang="zh-CN" altLang="en-US" dirty="0" smtClean="0"/>
              <a:t>：</a:t>
            </a:r>
            <a:endParaRPr lang="en-US" dirty="0" smtClean="0"/>
          </a:p>
          <a:p>
            <a:pPr eaLnBrk="1" hangingPunct="1"/>
            <a:endParaRPr lang="en-US" dirty="0" smtClean="0"/>
          </a:p>
          <a:p>
            <a:pPr eaLnBrk="1" hangingPunct="1"/>
            <a:r>
              <a:rPr lang="en-US" sz="2800" dirty="0" smtClean="0"/>
              <a:t>Cytoplasmic determinants are localized in the anterior and posterior regions of the zygote.</a:t>
            </a:r>
          </a:p>
          <a:p>
            <a:pPr eaLnBrk="1" hangingPunct="1"/>
            <a:endParaRPr lang="en-US" sz="2800" dirty="0" smtClean="0"/>
          </a:p>
          <a:p>
            <a:pPr eaLnBrk="1" hangingPunct="1"/>
            <a:r>
              <a:rPr lang="en-US" sz="2800" dirty="0" smtClean="0"/>
              <a:t>The developmental decisions affected by the cytoplasmic transfer experiments are broad ones.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7716" y="2057400"/>
            <a:ext cx="8616284" cy="1143000"/>
          </a:xfrm>
        </p:spPr>
        <p:txBody>
          <a:bodyPr/>
          <a:lstStyle/>
          <a:p>
            <a:pPr marL="0" indent="0">
              <a:buNone/>
            </a:pPr>
            <a:r>
              <a:rPr lang="en-CA" sz="2800" b="1" dirty="0">
                <a:latin typeface="Comic Sans MS" pitchFamily="66" charset="0"/>
              </a:rPr>
              <a:t>How </a:t>
            </a:r>
            <a:r>
              <a:rPr lang="en-CA" sz="2800" b="1" dirty="0" smtClean="0">
                <a:latin typeface="Comic Sans MS" pitchFamily="66" charset="0"/>
              </a:rPr>
              <a:t>are you going to identify the morphological determinants</a:t>
            </a:r>
            <a:r>
              <a:rPr lang="en-CA" sz="2800" b="1" dirty="0">
                <a:latin typeface="Comic Sans MS" pitchFamily="66" charset="0"/>
              </a:rPr>
              <a:t>?</a:t>
            </a:r>
            <a:r>
              <a:rPr lang="en-US" sz="2800" b="1" dirty="0" smtClean="0">
                <a:latin typeface="Comic Sans MS" pitchFamily="66" charset="0"/>
              </a:rPr>
              <a:t>  </a:t>
            </a:r>
          </a:p>
        </p:txBody>
      </p:sp>
      <p:sp>
        <p:nvSpPr>
          <p:cNvPr id="67586" name="Text Box 3"/>
          <p:cNvSpPr txBox="1">
            <a:spLocks noChangeArrowheads="1"/>
          </p:cNvSpPr>
          <p:nvPr/>
        </p:nvSpPr>
        <p:spPr bwMode="auto">
          <a:xfrm>
            <a:off x="2731835" y="838200"/>
            <a:ext cx="385233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FF0000"/>
                </a:solidFill>
                <a:latin typeface="Comic Sans MS" pitchFamily="66" charset="0"/>
              </a:rPr>
              <a:t>Clicker Question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524000" y="3200400"/>
            <a:ext cx="55626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en-US" sz="2800" b="1" dirty="0" smtClean="0">
                <a:latin typeface="Comic Sans MS" pitchFamily="66" charset="0"/>
              </a:rPr>
              <a:t>A. 	Biochemical approach.</a:t>
            </a:r>
          </a:p>
          <a:p>
            <a:pPr marL="0" indent="0">
              <a:buNone/>
            </a:pPr>
            <a:r>
              <a:rPr lang="en-US" sz="2800" b="1" dirty="0" smtClean="0">
                <a:latin typeface="Comic Sans MS" pitchFamily="66" charset="0"/>
              </a:rPr>
              <a:t>B.	Genetic approach.</a:t>
            </a:r>
          </a:p>
          <a:p>
            <a:pPr>
              <a:buFontTx/>
              <a:buNone/>
            </a:pPr>
            <a:r>
              <a:rPr lang="en-US" sz="2800" b="1" dirty="0" smtClean="0">
                <a:latin typeface="Comic Sans MS" pitchFamily="66" charset="0"/>
              </a:rPr>
              <a:t> </a:t>
            </a:r>
            <a:r>
              <a:rPr lang="en-US" sz="3600" b="1" dirty="0" smtClean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6342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200" y="533400"/>
            <a:ext cx="9144000" cy="6096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sz="2800" b="1" dirty="0" smtClean="0">
                <a:solidFill>
                  <a:srgbClr val="000090"/>
                </a:solidFill>
              </a:rPr>
              <a:t>How does one identify morphological determinants?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457200" y="1752600"/>
            <a:ext cx="8350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 smtClean="0"/>
              <a:t>Biochemistry:   </a:t>
            </a:r>
            <a:r>
              <a:rPr lang="en-US" sz="2000" dirty="0"/>
              <a:t>Typically too little material to work with and hard to purify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457200" y="2590800"/>
            <a:ext cx="8329613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 dirty="0"/>
              <a:t>Genetics:   	</a:t>
            </a:r>
            <a:r>
              <a:rPr lang="en-US" sz="2000" dirty="0" smtClean="0"/>
              <a:t>- isolate </a:t>
            </a:r>
            <a:r>
              <a:rPr lang="en-US" sz="2000" dirty="0"/>
              <a:t>mutants that are defective in morphogenesis.</a:t>
            </a:r>
          </a:p>
          <a:p>
            <a:endParaRPr lang="en-US" sz="2000" dirty="0"/>
          </a:p>
          <a:p>
            <a:r>
              <a:rPr lang="en-US" sz="2000" dirty="0"/>
              <a:t>		</a:t>
            </a:r>
            <a:r>
              <a:rPr lang="en-US" sz="2000" dirty="0" smtClean="0"/>
              <a:t>- use </a:t>
            </a:r>
            <a:r>
              <a:rPr lang="en-US" sz="2000" dirty="0"/>
              <a:t>the mutant phenotype to clone the gene required </a:t>
            </a:r>
          </a:p>
          <a:p>
            <a:r>
              <a:rPr lang="en-US" sz="2000" dirty="0"/>
              <a:t>		for morphogenesis.  Use the cloned gene to deduce the </a:t>
            </a:r>
          </a:p>
          <a:p>
            <a:r>
              <a:rPr lang="en-US" sz="2000" dirty="0"/>
              <a:t>		function of the product and time and place of expression</a:t>
            </a:r>
          </a:p>
        </p:txBody>
      </p:sp>
    </p:spTree>
    <p:extLst>
      <p:ext uri="{BB962C8B-B14F-4D97-AF65-F5344CB8AC3E}">
        <p14:creationId xmlns:p14="http://schemas.microsoft.com/office/powerpoint/2010/main" val="266081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62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sz="3600" dirty="0" smtClean="0">
                <a:solidFill>
                  <a:srgbClr val="0000FF"/>
                </a:solidFill>
              </a:rPr>
              <a:t>Summary Lecture </a:t>
            </a:r>
            <a:r>
              <a:rPr lang="en-US" sz="3600" dirty="0" smtClean="0">
                <a:solidFill>
                  <a:srgbClr val="0000FF"/>
                </a:solidFill>
              </a:rPr>
              <a:t>13 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143000"/>
            <a:ext cx="8229600" cy="5715000"/>
          </a:xfrm>
        </p:spPr>
        <p:txBody>
          <a:bodyPr/>
          <a:lstStyle/>
          <a:p>
            <a:pPr lvl="0"/>
            <a:r>
              <a:rPr lang="en-US" sz="2000" b="1" dirty="0"/>
              <a:t>During development, multicellular organisms must establish spatial and temporal cues using positional information and a cascade of master regulatory proteins.</a:t>
            </a:r>
            <a:endParaRPr lang="en-US" sz="2000" dirty="0"/>
          </a:p>
          <a:p>
            <a:pPr marL="0" indent="0">
              <a:buNone/>
            </a:pPr>
            <a:r>
              <a:rPr lang="en-US" sz="2000" b="1" dirty="0"/>
              <a:t> </a:t>
            </a:r>
            <a:endParaRPr lang="en-US" sz="2000" dirty="0"/>
          </a:p>
          <a:p>
            <a:pPr lvl="0"/>
            <a:r>
              <a:rPr lang="en-US" sz="2000" b="1" dirty="0"/>
              <a:t>Following fertilization in Drosophila, a series of embryonic nuclear divisions and migrations produce a syncytial </a:t>
            </a:r>
            <a:r>
              <a:rPr lang="en-US" sz="2000" b="1" dirty="0" err="1"/>
              <a:t>blastoderm</a:t>
            </a:r>
            <a:r>
              <a:rPr lang="en-US" sz="2000" b="1" dirty="0"/>
              <a:t> with </a:t>
            </a:r>
            <a:r>
              <a:rPr lang="en-US" sz="2000" b="1" dirty="0" err="1"/>
              <a:t>nucleii</a:t>
            </a:r>
            <a:r>
              <a:rPr lang="en-US" sz="2000" b="1" dirty="0"/>
              <a:t> lying close to the membrane. Subsequently, </a:t>
            </a:r>
            <a:r>
              <a:rPr lang="en-US" sz="2000" b="1" dirty="0" err="1"/>
              <a:t>nucleii</a:t>
            </a:r>
            <a:r>
              <a:rPr lang="en-US" sz="2000" b="1" dirty="0"/>
              <a:t> are enclosed by membranes such that a </a:t>
            </a:r>
            <a:r>
              <a:rPr lang="en-US" sz="2000" b="1" dirty="0" err="1"/>
              <a:t>blastoderm</a:t>
            </a:r>
            <a:r>
              <a:rPr lang="en-US" sz="2000" b="1" dirty="0"/>
              <a:t> of 6000 cells results.  Morphogenesis is not apparent until much later during gastrulation. </a:t>
            </a:r>
            <a:endParaRPr lang="en-US" sz="2000" dirty="0"/>
          </a:p>
          <a:p>
            <a:endParaRPr lang="en-US" sz="2000" dirty="0"/>
          </a:p>
          <a:p>
            <a:pPr lvl="0"/>
            <a:r>
              <a:rPr lang="en-US" sz="2000" b="1" dirty="0"/>
              <a:t>Determinants, required to establish anterior-posterior morphological pattern, are present in the zygote.</a:t>
            </a:r>
            <a:endParaRPr lang="en-US" sz="2000" dirty="0"/>
          </a:p>
          <a:p>
            <a:pPr marL="0" indent="0">
              <a:buNone/>
            </a:pPr>
            <a:r>
              <a:rPr lang="en-US" sz="2000" b="1" dirty="0"/>
              <a:t> </a:t>
            </a:r>
            <a:endParaRPr lang="en-US" sz="2000" dirty="0"/>
          </a:p>
          <a:p>
            <a:pPr lvl="0"/>
            <a:r>
              <a:rPr lang="en-US" sz="2000" b="1" dirty="0"/>
              <a:t>Anterior-posterior fates and segmentation pattern are determined by the cellular </a:t>
            </a:r>
            <a:r>
              <a:rPr lang="en-US" sz="2000" b="1" dirty="0" err="1"/>
              <a:t>blastoderm</a:t>
            </a:r>
            <a:r>
              <a:rPr lang="en-US" sz="2000" b="1" dirty="0"/>
              <a:t> stage.</a:t>
            </a: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85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2900</TotalTime>
  <Words>1120</Words>
  <Application>Microsoft Office PowerPoint</Application>
  <PresentationFormat>On-screen Show (4:3)</PresentationFormat>
  <Paragraphs>268</Paragraphs>
  <Slides>34</Slides>
  <Notes>33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6" baseType="lpstr">
      <vt:lpstr>Default Design</vt:lpstr>
      <vt:lpstr>Image</vt:lpstr>
      <vt:lpstr>Lecture 13-17  Pattern formation in Drosophila</vt:lpstr>
      <vt:lpstr>PowerPoint Presentation</vt:lpstr>
      <vt:lpstr>Pattern Formation</vt:lpstr>
      <vt:lpstr>Pattern Formation</vt:lpstr>
      <vt:lpstr>PowerPoint Presentation</vt:lpstr>
      <vt:lpstr>PowerPoint Presentation</vt:lpstr>
      <vt:lpstr>Principles of pattern formation</vt:lpstr>
      <vt:lpstr>PowerPoint Presentation</vt:lpstr>
      <vt:lpstr>Pattern formation during Drosophila embryogenesis</vt:lpstr>
      <vt:lpstr>Drosophila Development</vt:lpstr>
      <vt:lpstr>Drosophila life cycle</vt:lpstr>
      <vt:lpstr>Drosophila Development</vt:lpstr>
      <vt:lpstr>PowerPoint Presentation</vt:lpstr>
      <vt:lpstr>Drosophila Development</vt:lpstr>
      <vt:lpstr>Drosophila life cycle</vt:lpstr>
      <vt:lpstr>Drosophila Development</vt:lpstr>
      <vt:lpstr>Drosophila life cycle</vt:lpstr>
      <vt:lpstr>Drosophila Development</vt:lpstr>
      <vt:lpstr>Drosophila life cycle</vt:lpstr>
      <vt:lpstr>Pattern formation during Drosophila embryogenesis</vt:lpstr>
      <vt:lpstr>Drosophila life cycle</vt:lpstr>
      <vt:lpstr>Drosophila cellular blastoderm</vt:lpstr>
      <vt:lpstr>Blastoderm cell fates </vt:lpstr>
      <vt:lpstr>Blastoderm cell fates </vt:lpstr>
      <vt:lpstr>Blastoderm cell fates summary</vt:lpstr>
      <vt:lpstr>Drosophila life cycle</vt:lpstr>
      <vt:lpstr>Are there cytoplasmic determinants in the zygote?</vt:lpstr>
      <vt:lpstr>Are there cytoplasmic determinants in the zygote?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Summary Lecture 13 </vt:lpstr>
    </vt:vector>
  </TitlesOfParts>
  <Company>Botany Dept. of UBC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George</dc:creator>
  <cp:lastModifiedBy>yuelin</cp:lastModifiedBy>
  <cp:revision>146</cp:revision>
  <cp:lastPrinted>2013-01-20T23:31:48Z</cp:lastPrinted>
  <dcterms:created xsi:type="dcterms:W3CDTF">2005-03-22T00:13:44Z</dcterms:created>
  <dcterms:modified xsi:type="dcterms:W3CDTF">2016-02-01T22:39:56Z</dcterms:modified>
</cp:coreProperties>
</file>