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6" r:id="rId1"/>
  </p:sldMasterIdLst>
  <p:notesMasterIdLst>
    <p:notesMasterId r:id="rId29"/>
  </p:notesMasterIdLst>
  <p:handoutMasterIdLst>
    <p:handoutMasterId r:id="rId30"/>
  </p:handoutMasterIdLst>
  <p:sldIdLst>
    <p:sldId id="304" r:id="rId2"/>
    <p:sldId id="305" r:id="rId3"/>
    <p:sldId id="338" r:id="rId4"/>
    <p:sldId id="339" r:id="rId5"/>
    <p:sldId id="307" r:id="rId6"/>
    <p:sldId id="340" r:id="rId7"/>
    <p:sldId id="309" r:id="rId8"/>
    <p:sldId id="310" r:id="rId9"/>
    <p:sldId id="311" r:id="rId10"/>
    <p:sldId id="312" r:id="rId11"/>
    <p:sldId id="313" r:id="rId12"/>
    <p:sldId id="315" r:id="rId13"/>
    <p:sldId id="316" r:id="rId14"/>
    <p:sldId id="318" r:id="rId15"/>
    <p:sldId id="319" r:id="rId16"/>
    <p:sldId id="321" r:id="rId17"/>
    <p:sldId id="323" r:id="rId18"/>
    <p:sldId id="324" r:id="rId19"/>
    <p:sldId id="326" r:id="rId20"/>
    <p:sldId id="327" r:id="rId21"/>
    <p:sldId id="328" r:id="rId22"/>
    <p:sldId id="329" r:id="rId23"/>
    <p:sldId id="330" r:id="rId24"/>
    <p:sldId id="331" r:id="rId25"/>
    <p:sldId id="341" r:id="rId26"/>
    <p:sldId id="336" r:id="rId27"/>
    <p:sldId id="322" r:id="rId28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80560" autoAdjust="0"/>
  </p:normalViewPr>
  <p:slideViewPr>
    <p:cSldViewPr>
      <p:cViewPr varScale="1">
        <p:scale>
          <a:sx n="87" d="100"/>
          <a:sy n="87" d="100"/>
        </p:scale>
        <p:origin x="-65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42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Copyright (C) Allyn &amp; Bacon 2005</a:t>
            </a:r>
          </a:p>
        </p:txBody>
      </p:sp>
      <p:sp>
        <p:nvSpPr>
          <p:cNvPr id="542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C3637F7D-2B09-4ABA-BDFD-AD8BCCDAF7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93725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768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Copyright (C) Allyn &amp; Bacon 2005</a:t>
            </a:r>
          </a:p>
        </p:txBody>
      </p:sp>
      <p:sp>
        <p:nvSpPr>
          <p:cNvPr id="768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C0CDB6AE-7683-4371-9FA8-AF1BAB85222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4996956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D6CA7C6-F72D-4CB8-A5E0-7CA1DA7E4668}" type="slidenum">
              <a:rPr lang="en-US" smtClean="0"/>
              <a:pPr/>
              <a:t>1</a:t>
            </a:fld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256A5B7-8849-4BFF-BE09-944629C3791D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CA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0B85FEA-50B9-4042-AEC3-9A351EA13184}" type="slidenum">
              <a:rPr lang="en-US" altLang="en-US" smtClean="0"/>
              <a:pPr/>
              <a:t>3</a:t>
            </a:fld>
            <a:endParaRPr lang="en-US" altLang="en-US" smtClean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altLang="en-US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CA" altLang="en-US" sz="1200" dirty="0" smtClean="0"/>
          </a:p>
        </p:txBody>
      </p:sp>
      <p:sp>
        <p:nvSpPr>
          <p:cNvPr id="430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4AE68BA-C450-450F-A250-4FC9115E52A7}" type="slidenum">
              <a:rPr lang="en-US" altLang="en-US" smtClean="0"/>
              <a:pPr/>
              <a:t>4</a:t>
            </a:fld>
            <a:endParaRPr lang="en-US" alt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62C2409-223E-4966-BD55-B290A13022EA}" type="slidenum">
              <a:rPr lang="en-US" smtClean="0"/>
              <a:pPr/>
              <a:t>5</a:t>
            </a:fld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CA" altLang="en-US" dirty="0" smtClean="0"/>
          </a:p>
        </p:txBody>
      </p:sp>
      <p:sp>
        <p:nvSpPr>
          <p:cNvPr id="4608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E8FB947-D2E7-4404-B37A-4D5185CF31B7}" type="slidenum">
              <a:rPr lang="en-US" altLang="en-US" smtClean="0"/>
              <a:pPr/>
              <a:t>6</a:t>
            </a:fld>
            <a:endParaRPr lang="en-US" alt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9B07BEA-8641-4A43-93F5-0795B81979FA}" type="slidenum">
              <a:rPr lang="en-US" smtClean="0"/>
              <a:pPr/>
              <a:t>7</a:t>
            </a:fld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20E9212-CE68-4934-8DD1-F20E0F22A7A5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46253B1-68D4-45BA-BCF0-30B9D03FF472}" type="slidenum">
              <a:rPr lang="en-US" smtClean="0"/>
              <a:pPr/>
              <a:t>9</a:t>
            </a:fld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DE6C0C9-4AE6-4B16-B706-2BE8B303BF5A}" type="slidenum">
              <a:rPr lang="en-US" smtClean="0"/>
              <a:pPr/>
              <a:t>10</a:t>
            </a:fld>
            <a:endParaRPr lang="en-US" smtClean="0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FE9CCEB-6170-43C9-944B-272645E92028}" type="slidenum">
              <a:rPr lang="en-US" smtClean="0"/>
              <a:pPr/>
              <a:t>11</a:t>
            </a:fld>
            <a:endParaRPr lang="en-US" smtClean="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200" dirty="0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49A769D-0D85-4E71-AF07-E4BC081E48F5}" type="slidenum">
              <a:rPr lang="en-US" smtClean="0"/>
              <a:pPr/>
              <a:t>12</a:t>
            </a:fld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399D7CF-C03F-4B6D-AE1D-5C881C7B42F1}" type="slidenum">
              <a:rPr lang="en-US" smtClean="0"/>
              <a:pPr/>
              <a:t>13</a:t>
            </a:fld>
            <a:endParaRPr lang="en-US" smtClean="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D6DAAEB-1CC2-41DF-B89A-3597919A55B5}" type="slidenum">
              <a:rPr lang="en-US" smtClean="0"/>
              <a:pPr/>
              <a:t>14</a:t>
            </a:fld>
            <a:endParaRPr lang="en-US" smtClean="0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000" dirty="0" smtClean="0">
              <a:solidFill>
                <a:schemeClr val="bg2"/>
              </a:solidFill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8816BBA-3E3A-4AF0-B039-B3340B0C0FBA}" type="slidenum">
              <a:rPr lang="en-US" smtClean="0"/>
              <a:pPr/>
              <a:t>15</a:t>
            </a:fld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0E979FF-5CAF-45ED-BA2E-1D4663DA32D1}" type="slidenum">
              <a:rPr lang="en-US" smtClean="0"/>
              <a:pPr/>
              <a:t>16</a:t>
            </a:fld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06A3DC-7834-4C24-BB56-6D43027ADD41}" type="slidenum">
              <a:rPr lang="en-CA" smtClean="0"/>
              <a:pPr/>
              <a:t>17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0607537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06A3DC-7834-4C24-BB56-6D43027ADD41}" type="slidenum">
              <a:rPr lang="en-CA" smtClean="0"/>
              <a:pPr/>
              <a:t>18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8865043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09" indent="-285734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2937" indent="-228587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112" indent="-228587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287" indent="-228587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461" indent="-22858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635" indent="-22858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8810" indent="-22858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5985" indent="-22858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2768D475-17E2-4B88-9147-AF3678B007F2}" type="slidenum">
              <a:rPr lang="en-US" smtClean="0">
                <a:latin typeface="Arial" charset="0"/>
              </a:rPr>
              <a:pPr/>
              <a:t>19</a:t>
            </a:fld>
            <a:endParaRPr lang="en-US" smtClean="0">
              <a:latin typeface="Arial" charset="0"/>
            </a:endParaRPr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82625"/>
            <a:ext cx="4554538" cy="3416300"/>
          </a:xfrm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25939"/>
            <a:ext cx="5029200" cy="40989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06A3DC-7834-4C24-BB56-6D43027ADD41}" type="slidenum">
              <a:rPr lang="en-CA" smtClean="0"/>
              <a:pPr/>
              <a:t>20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1617962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06A3DC-7834-4C24-BB56-6D43027ADD41}" type="slidenum">
              <a:rPr lang="en-CA" smtClean="0"/>
              <a:pPr/>
              <a:t>21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9679972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09" indent="-285734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2937" indent="-228587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112" indent="-228587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287" indent="-228587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461" indent="-22858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635" indent="-22858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8810" indent="-22858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5985" indent="-22858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A7C53C06-27B8-49AF-BB2F-1ADFAB4320FC}" type="slidenum">
              <a:rPr lang="en-US" smtClean="0">
                <a:latin typeface="Arial" charset="0"/>
              </a:rPr>
              <a:pPr/>
              <a:t>22</a:t>
            </a:fld>
            <a:endParaRPr lang="en-US" smtClean="0">
              <a:latin typeface="Arial" charset="0"/>
            </a:endParaRPr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1" eaLnBrk="1" hangingPunct="1"/>
            <a:endParaRPr lang="en-US" b="1" dirty="0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09" indent="-285734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2937" indent="-228587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112" indent="-228587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287" indent="-228587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461" indent="-22858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635" indent="-22858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8810" indent="-22858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5985" indent="-22858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fld id="{E93E830C-723C-4C2B-ABD5-FD73022E4721}" type="slidenum">
              <a:rPr lang="en-US" smtClean="0">
                <a:latin typeface="Arial" charset="0"/>
              </a:rPr>
              <a:pPr/>
              <a:t>23</a:t>
            </a:fld>
            <a:endParaRPr lang="en-US" smtClean="0">
              <a:latin typeface="Arial" charset="0"/>
            </a:endParaRPr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06A3DC-7834-4C24-BB56-6D43027ADD41}" type="slidenum">
              <a:rPr lang="en-CA" smtClean="0"/>
              <a:pPr/>
              <a:t>24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818706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06A3DC-7834-4C24-BB56-6D43027ADD41}" type="slidenum">
              <a:rPr lang="en-CA" smtClean="0"/>
              <a:pPr/>
              <a:t>25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9733131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06A3DC-7834-4C24-BB56-6D43027ADD41}" type="slidenum">
              <a:rPr lang="en-CA" smtClean="0"/>
              <a:pPr/>
              <a:t>26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8215293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Copyright (C) Allyn &amp; Bacon 2005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0CDB6AE-7683-4371-9FA8-AF1BAB852224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43814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5" name="Group 3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8" name="Freeform 4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/>
                <a:ahLst/>
                <a:cxnLst>
                  <a:cxn ang="0">
                    <a:pos x="2740" y="528"/>
                  </a:cxn>
                  <a:cxn ang="0">
                    <a:pos x="2632" y="484"/>
                  </a:cxn>
                  <a:cxn ang="0">
                    <a:pos x="2480" y="424"/>
                  </a:cxn>
                  <a:cxn ang="0">
                    <a:pos x="2203" y="343"/>
                  </a:cxn>
                  <a:cxn ang="0">
                    <a:pos x="1970" y="277"/>
                  </a:cxn>
                  <a:cxn ang="0">
                    <a:pos x="1807" y="212"/>
                  </a:cxn>
                  <a:cxn ang="0">
                    <a:pos x="1693" y="152"/>
                  </a:cxn>
                  <a:cxn ang="0">
                    <a:pos x="1628" y="103"/>
                  </a:cxn>
                  <a:cxn ang="0">
                    <a:pos x="1590" y="60"/>
                  </a:cxn>
                  <a:cxn ang="0">
                    <a:pos x="1579" y="27"/>
                  </a:cxn>
                  <a:cxn ang="0">
                    <a:pos x="1585" y="0"/>
                  </a:cxn>
                  <a:cxn ang="0">
                    <a:pos x="1557" y="49"/>
                  </a:cxn>
                  <a:cxn ang="0">
                    <a:pos x="1568" y="98"/>
                  </a:cxn>
                  <a:cxn ang="0">
                    <a:pos x="1617" y="141"/>
                  </a:cxn>
                  <a:cxn ang="0">
                    <a:pos x="1688" y="185"/>
                  </a:cxn>
                  <a:cxn ang="0">
                    <a:pos x="1791" y="228"/>
                  </a:cxn>
                  <a:cxn ang="0">
                    <a:pos x="2040" y="310"/>
                  </a:cxn>
                  <a:cxn ang="0">
                    <a:pos x="2285" y="381"/>
                  </a:cxn>
                  <a:cxn ang="0">
                    <a:pos x="2464" y="435"/>
                  </a:cxn>
                  <a:cxn ang="0">
                    <a:pos x="2605" y="484"/>
                  </a:cxn>
                  <a:cxn ang="0">
                    <a:pos x="2708" y="528"/>
                  </a:cxn>
                  <a:cxn ang="0">
                    <a:pos x="2768" y="560"/>
                  </a:cxn>
                  <a:cxn ang="0">
                    <a:pos x="2795" y="593"/>
                  </a:cxn>
                  <a:cxn ang="0">
                    <a:pos x="2795" y="642"/>
                  </a:cxn>
                  <a:cxn ang="0">
                    <a:pos x="2762" y="691"/>
                  </a:cxn>
                  <a:cxn ang="0">
                    <a:pos x="2692" y="735"/>
                  </a:cxn>
                  <a:cxn ang="0">
                    <a:pos x="2589" y="778"/>
                  </a:cxn>
                  <a:cxn ang="0">
                    <a:pos x="2458" y="822"/>
                  </a:cxn>
                  <a:cxn ang="0">
                    <a:pos x="2301" y="865"/>
                  </a:cxn>
                  <a:cxn ang="0">
                    <a:pos x="2030" y="930"/>
                  </a:cxn>
                  <a:cxn ang="0">
                    <a:pos x="1606" y="1034"/>
                  </a:cxn>
                  <a:cxn ang="0">
                    <a:pos x="1145" y="1164"/>
                  </a:cxn>
                  <a:cxn ang="0">
                    <a:pos x="673" y="1328"/>
                  </a:cxn>
                  <a:cxn ang="0">
                    <a:pos x="217" y="1545"/>
                  </a:cxn>
                  <a:cxn ang="0">
                    <a:pos x="353" y="1671"/>
                  </a:cxn>
                  <a:cxn ang="0">
                    <a:pos x="754" y="1469"/>
                  </a:cxn>
                  <a:cxn ang="0">
                    <a:pos x="1145" y="1311"/>
                  </a:cxn>
                  <a:cxn ang="0">
                    <a:pos x="1519" y="1186"/>
                  </a:cxn>
                  <a:cxn ang="0">
                    <a:pos x="1861" y="1083"/>
                  </a:cxn>
                  <a:cxn ang="0">
                    <a:pos x="2165" y="1007"/>
                  </a:cxn>
                  <a:cxn ang="0">
                    <a:pos x="2426" y="947"/>
                  </a:cxn>
                  <a:cxn ang="0">
                    <a:pos x="2626" y="892"/>
                  </a:cxn>
                  <a:cxn ang="0">
                    <a:pos x="2762" y="838"/>
                  </a:cxn>
                  <a:cxn ang="0">
                    <a:pos x="2827" y="794"/>
                  </a:cxn>
                  <a:cxn ang="0">
                    <a:pos x="2865" y="745"/>
                  </a:cxn>
                  <a:cxn ang="0">
                    <a:pos x="2882" y="702"/>
                  </a:cxn>
                  <a:cxn ang="0">
                    <a:pos x="2854" y="620"/>
                  </a:cxn>
                  <a:cxn ang="0">
                    <a:pos x="2800" y="560"/>
                  </a:cxn>
                  <a:cxn ang="0">
                    <a:pos x="2773" y="544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9" name="Freeform 5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/>
                <a:ahLst/>
                <a:cxnLst>
                  <a:cxn ang="0">
                    <a:pos x="1259" y="615"/>
                  </a:cxn>
                  <a:cxn ang="0">
                    <a:pos x="1248" y="588"/>
                  </a:cxn>
                  <a:cxn ang="0">
                    <a:pos x="1237" y="566"/>
                  </a:cxn>
                  <a:cxn ang="0">
                    <a:pos x="1216" y="539"/>
                  </a:cxn>
                  <a:cxn ang="0">
                    <a:pos x="1188" y="517"/>
                  </a:cxn>
                  <a:cxn ang="0">
                    <a:pos x="1123" y="479"/>
                  </a:cxn>
                  <a:cxn ang="0">
                    <a:pos x="1042" y="441"/>
                  </a:cxn>
                  <a:cxn ang="0">
                    <a:pos x="944" y="408"/>
                  </a:cxn>
                  <a:cxn ang="0">
                    <a:pos x="841" y="381"/>
                  </a:cxn>
                  <a:cxn ang="0">
                    <a:pos x="727" y="348"/>
                  </a:cxn>
                  <a:cxn ang="0">
                    <a:pos x="613" y="321"/>
                  </a:cxn>
                  <a:cxn ang="0">
                    <a:pos x="499" y="294"/>
                  </a:cxn>
                  <a:cxn ang="0">
                    <a:pos x="391" y="261"/>
                  </a:cxn>
                  <a:cxn ang="0">
                    <a:pos x="288" y="229"/>
                  </a:cxn>
                  <a:cxn ang="0">
                    <a:pos x="195" y="196"/>
                  </a:cxn>
                  <a:cxn ang="0">
                    <a:pos x="119" y="152"/>
                  </a:cxn>
                  <a:cxn ang="0">
                    <a:pos x="54" y="109"/>
                  </a:cxn>
                  <a:cxn ang="0">
                    <a:pos x="33" y="87"/>
                  </a:cxn>
                  <a:cxn ang="0">
                    <a:pos x="16" y="60"/>
                  </a:cxn>
                  <a:cxn ang="0">
                    <a:pos x="5" y="33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11"/>
                  </a:cxn>
                  <a:cxn ang="0">
                    <a:pos x="0" y="38"/>
                  </a:cxn>
                  <a:cxn ang="0">
                    <a:pos x="5" y="60"/>
                  </a:cxn>
                  <a:cxn ang="0">
                    <a:pos x="16" y="87"/>
                  </a:cxn>
                  <a:cxn ang="0">
                    <a:pos x="33" y="114"/>
                  </a:cxn>
                  <a:cxn ang="0">
                    <a:pos x="54" y="142"/>
                  </a:cxn>
                  <a:cxn ang="0">
                    <a:pos x="87" y="174"/>
                  </a:cxn>
                  <a:cxn ang="0">
                    <a:pos x="125" y="207"/>
                  </a:cxn>
                  <a:cxn ang="0">
                    <a:pos x="179" y="240"/>
                  </a:cxn>
                  <a:cxn ang="0">
                    <a:pos x="244" y="278"/>
                  </a:cxn>
                  <a:cxn ang="0">
                    <a:pos x="326" y="310"/>
                  </a:cxn>
                  <a:cxn ang="0">
                    <a:pos x="418" y="348"/>
                  </a:cxn>
                  <a:cxn ang="0">
                    <a:pos x="526" y="381"/>
                  </a:cxn>
                  <a:cxn ang="0">
                    <a:pos x="657" y="414"/>
                  </a:cxn>
                  <a:cxn ang="0">
                    <a:pos x="749" y="435"/>
                  </a:cxn>
                  <a:cxn ang="0">
                    <a:pos x="830" y="463"/>
                  </a:cxn>
                  <a:cxn ang="0">
                    <a:pos x="901" y="490"/>
                  </a:cxn>
                  <a:cxn ang="0">
                    <a:pos x="966" y="512"/>
                  </a:cxn>
                  <a:cxn ang="0">
                    <a:pos x="1015" y="539"/>
                  </a:cxn>
                  <a:cxn ang="0">
                    <a:pos x="1053" y="566"/>
                  </a:cxn>
                  <a:cxn ang="0">
                    <a:pos x="1080" y="593"/>
                  </a:cxn>
                  <a:cxn ang="0">
                    <a:pos x="1102" y="620"/>
                  </a:cxn>
                  <a:cxn ang="0">
                    <a:pos x="1112" y="648"/>
                  </a:cxn>
                  <a:cxn ang="0">
                    <a:pos x="1118" y="675"/>
                  </a:cxn>
                  <a:cxn ang="0">
                    <a:pos x="1112" y="697"/>
                  </a:cxn>
                  <a:cxn ang="0">
                    <a:pos x="1096" y="724"/>
                  </a:cxn>
                  <a:cxn ang="0">
                    <a:pos x="1080" y="746"/>
                  </a:cxn>
                  <a:cxn ang="0">
                    <a:pos x="1053" y="767"/>
                  </a:cxn>
                  <a:cxn ang="0">
                    <a:pos x="1015" y="789"/>
                  </a:cxn>
                  <a:cxn ang="0">
                    <a:pos x="977" y="811"/>
                  </a:cxn>
                  <a:cxn ang="0">
                    <a:pos x="1047" y="789"/>
                  </a:cxn>
                  <a:cxn ang="0">
                    <a:pos x="1107" y="767"/>
                  </a:cxn>
                  <a:cxn ang="0">
                    <a:pos x="1156" y="746"/>
                  </a:cxn>
                  <a:cxn ang="0">
                    <a:pos x="1199" y="724"/>
                  </a:cxn>
                  <a:cxn ang="0">
                    <a:pos x="1226" y="702"/>
                  </a:cxn>
                  <a:cxn ang="0">
                    <a:pos x="1248" y="675"/>
                  </a:cxn>
                  <a:cxn ang="0">
                    <a:pos x="1259" y="648"/>
                  </a:cxn>
                  <a:cxn ang="0">
                    <a:pos x="1259" y="615"/>
                  </a:cxn>
                  <a:cxn ang="0">
                    <a:pos x="1259" y="615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" name="Freeform 6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/>
                <a:ahLst/>
                <a:cxnLst>
                  <a:cxn ang="0">
                    <a:pos x="92" y="958"/>
                  </a:cxn>
                  <a:cxn ang="0">
                    <a:pos x="0" y="969"/>
                  </a:cxn>
                  <a:cxn ang="0">
                    <a:pos x="391" y="969"/>
                  </a:cxn>
                  <a:cxn ang="0">
                    <a:pos x="434" y="947"/>
                  </a:cxn>
                  <a:cxn ang="0">
                    <a:pos x="483" y="914"/>
                  </a:cxn>
                  <a:cxn ang="0">
                    <a:pos x="554" y="876"/>
                  </a:cxn>
                  <a:cxn ang="0">
                    <a:pos x="635" y="838"/>
                  </a:cxn>
                  <a:cxn ang="0">
                    <a:pos x="727" y="794"/>
                  </a:cxn>
                  <a:cxn ang="0">
                    <a:pos x="836" y="745"/>
                  </a:cxn>
                  <a:cxn ang="0">
                    <a:pos x="961" y="696"/>
                  </a:cxn>
                  <a:cxn ang="0">
                    <a:pos x="1102" y="642"/>
                  </a:cxn>
                  <a:cxn ang="0">
                    <a:pos x="1259" y="582"/>
                  </a:cxn>
                  <a:cxn ang="0">
                    <a:pos x="1433" y="522"/>
                  </a:cxn>
                  <a:cxn ang="0">
                    <a:pos x="1623" y="462"/>
                  </a:cxn>
                  <a:cxn ang="0">
                    <a:pos x="1829" y="403"/>
                  </a:cxn>
                  <a:cxn ang="0">
                    <a:pos x="2057" y="343"/>
                  </a:cxn>
                  <a:cxn ang="0">
                    <a:pos x="2301" y="283"/>
                  </a:cxn>
                  <a:cxn ang="0">
                    <a:pos x="2567" y="223"/>
                  </a:cxn>
                  <a:cxn ang="0">
                    <a:pos x="2849" y="163"/>
                  </a:cxn>
                  <a:cxn ang="0">
                    <a:pos x="2849" y="0"/>
                  </a:cxn>
                  <a:cxn ang="0">
                    <a:pos x="2817" y="16"/>
                  </a:cxn>
                  <a:cxn ang="0">
                    <a:pos x="2773" y="33"/>
                  </a:cxn>
                  <a:cxn ang="0">
                    <a:pos x="2719" y="54"/>
                  </a:cxn>
                  <a:cxn ang="0">
                    <a:pos x="2648" y="76"/>
                  </a:cxn>
                  <a:cxn ang="0">
                    <a:pos x="2572" y="98"/>
                  </a:cxn>
                  <a:cxn ang="0">
                    <a:pos x="2491" y="120"/>
                  </a:cxn>
                  <a:cxn ang="0">
                    <a:pos x="2399" y="147"/>
                  </a:cxn>
                  <a:cxn ang="0">
                    <a:pos x="2301" y="169"/>
                  </a:cxn>
                  <a:cxn ang="0">
                    <a:pos x="2095" y="223"/>
                  </a:cxn>
                  <a:cxn ang="0">
                    <a:pos x="1889" y="277"/>
                  </a:cxn>
                  <a:cxn ang="0">
                    <a:pos x="1688" y="326"/>
                  </a:cxn>
                  <a:cxn ang="0">
                    <a:pos x="1590" y="354"/>
                  </a:cxn>
                  <a:cxn ang="0">
                    <a:pos x="1503" y="381"/>
                  </a:cxn>
                  <a:cxn ang="0">
                    <a:pos x="1107" y="506"/>
                  </a:cxn>
                  <a:cxn ang="0">
                    <a:pos x="912" y="577"/>
                  </a:cxn>
                  <a:cxn ang="0">
                    <a:pos x="727" y="647"/>
                  </a:cxn>
                  <a:cxn ang="0">
                    <a:pos x="548" y="718"/>
                  </a:cxn>
                  <a:cxn ang="0">
                    <a:pos x="380" y="794"/>
                  </a:cxn>
                  <a:cxn ang="0">
                    <a:pos x="228" y="876"/>
                  </a:cxn>
                  <a:cxn ang="0">
                    <a:pos x="92" y="958"/>
                  </a:cxn>
                  <a:cxn ang="0">
                    <a:pos x="92" y="958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" name="Freeform 7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>
                  <a:gd name="T0" fmla="*/ 1433 w 3007"/>
                  <a:gd name="T1" fmla="*/ 474 h 2085"/>
                  <a:gd name="T2" fmla="*/ 1460 w 3007"/>
                  <a:gd name="T3" fmla="*/ 528 h 2085"/>
                  <a:gd name="T4" fmla="*/ 1541 w 3007"/>
                  <a:gd name="T5" fmla="*/ 593 h 2085"/>
                  <a:gd name="T6" fmla="*/ 1715 w 3007"/>
                  <a:gd name="T7" fmla="*/ 670 h 2085"/>
                  <a:gd name="T8" fmla="*/ 1927 w 3007"/>
                  <a:gd name="T9" fmla="*/ 735 h 2085"/>
                  <a:gd name="T10" fmla="*/ 2155 w 3007"/>
                  <a:gd name="T11" fmla="*/ 789 h 2085"/>
                  <a:gd name="T12" fmla="*/ 2372 w 3007"/>
                  <a:gd name="T13" fmla="*/ 849 h 2085"/>
                  <a:gd name="T14" fmla="*/ 2551 w 3007"/>
                  <a:gd name="T15" fmla="*/ 920 h 2085"/>
                  <a:gd name="T16" fmla="*/ 2638 w 3007"/>
                  <a:gd name="T17" fmla="*/ 980 h 2085"/>
                  <a:gd name="T18" fmla="*/ 2676 w 3007"/>
                  <a:gd name="T19" fmla="*/ 1029 h 2085"/>
                  <a:gd name="T20" fmla="*/ 2681 w 3007"/>
                  <a:gd name="T21" fmla="*/ 1083 h 2085"/>
                  <a:gd name="T22" fmla="*/ 2665 w 3007"/>
                  <a:gd name="T23" fmla="*/ 1127 h 2085"/>
                  <a:gd name="T24" fmla="*/ 2616 w 3007"/>
                  <a:gd name="T25" fmla="*/ 1170 h 2085"/>
                  <a:gd name="T26" fmla="*/ 2545 w 3007"/>
                  <a:gd name="T27" fmla="*/ 1208 h 2085"/>
                  <a:gd name="T28" fmla="*/ 2448 w 3007"/>
                  <a:gd name="T29" fmla="*/ 1241 h 2085"/>
                  <a:gd name="T30" fmla="*/ 2328 w 3007"/>
                  <a:gd name="T31" fmla="*/ 1274 h 2085"/>
                  <a:gd name="T32" fmla="*/ 2106 w 3007"/>
                  <a:gd name="T33" fmla="*/ 1328 h 2085"/>
                  <a:gd name="T34" fmla="*/ 1742 w 3007"/>
                  <a:gd name="T35" fmla="*/ 1421 h 2085"/>
                  <a:gd name="T36" fmla="*/ 1308 w 3007"/>
                  <a:gd name="T37" fmla="*/ 1540 h 2085"/>
                  <a:gd name="T38" fmla="*/ 820 w 3007"/>
                  <a:gd name="T39" fmla="*/ 1709 h 2085"/>
                  <a:gd name="T40" fmla="*/ 282 w 3007"/>
                  <a:gd name="T41" fmla="*/ 1943 h 2085"/>
                  <a:gd name="T42" fmla="*/ 152 w 3007"/>
                  <a:gd name="T43" fmla="*/ 2085 h 2085"/>
                  <a:gd name="T44" fmla="*/ 386 w 3007"/>
                  <a:gd name="T45" fmla="*/ 1992 h 2085"/>
                  <a:gd name="T46" fmla="*/ 700 w 3007"/>
                  <a:gd name="T47" fmla="*/ 1834 h 2085"/>
                  <a:gd name="T48" fmla="*/ 1064 w 3007"/>
                  <a:gd name="T49" fmla="*/ 1693 h 2085"/>
                  <a:gd name="T50" fmla="*/ 1661 w 3007"/>
                  <a:gd name="T51" fmla="*/ 1497 h 2085"/>
                  <a:gd name="T52" fmla="*/ 1845 w 3007"/>
                  <a:gd name="T53" fmla="*/ 1442 h 2085"/>
                  <a:gd name="T54" fmla="*/ 2252 w 3007"/>
                  <a:gd name="T55" fmla="*/ 1339 h 2085"/>
                  <a:gd name="T56" fmla="*/ 2551 w 3007"/>
                  <a:gd name="T57" fmla="*/ 1263 h 2085"/>
                  <a:gd name="T58" fmla="*/ 2730 w 3007"/>
                  <a:gd name="T59" fmla="*/ 1214 h 2085"/>
                  <a:gd name="T60" fmla="*/ 2876 w 3007"/>
                  <a:gd name="T61" fmla="*/ 1170 h 2085"/>
                  <a:gd name="T62" fmla="*/ 2974 w 3007"/>
                  <a:gd name="T63" fmla="*/ 1132 h 2085"/>
                  <a:gd name="T64" fmla="*/ 3007 w 3007"/>
                  <a:gd name="T65" fmla="*/ 871 h 2085"/>
                  <a:gd name="T66" fmla="*/ 2860 w 3007"/>
                  <a:gd name="T67" fmla="*/ 844 h 2085"/>
                  <a:gd name="T68" fmla="*/ 2670 w 3007"/>
                  <a:gd name="T69" fmla="*/ 806 h 2085"/>
                  <a:gd name="T70" fmla="*/ 2458 w 3007"/>
                  <a:gd name="T71" fmla="*/ 757 h 2085"/>
                  <a:gd name="T72" fmla="*/ 2138 w 3007"/>
                  <a:gd name="T73" fmla="*/ 670 h 2085"/>
                  <a:gd name="T74" fmla="*/ 1959 w 3007"/>
                  <a:gd name="T75" fmla="*/ 604 h 2085"/>
                  <a:gd name="T76" fmla="*/ 1824 w 3007"/>
                  <a:gd name="T77" fmla="*/ 534 h 2085"/>
                  <a:gd name="T78" fmla="*/ 1769 w 3007"/>
                  <a:gd name="T79" fmla="*/ 474 h 2085"/>
                  <a:gd name="T80" fmla="*/ 1753 w 3007"/>
                  <a:gd name="T81" fmla="*/ 436 h 2085"/>
                  <a:gd name="T82" fmla="*/ 1780 w 3007"/>
                  <a:gd name="T83" fmla="*/ 381 h 2085"/>
                  <a:gd name="T84" fmla="*/ 1862 w 3007"/>
                  <a:gd name="T85" fmla="*/ 316 h 2085"/>
                  <a:gd name="T86" fmla="*/ 1986 w 3007"/>
                  <a:gd name="T87" fmla="*/ 267 h 2085"/>
                  <a:gd name="T88" fmla="*/ 2149 w 3007"/>
                  <a:gd name="T89" fmla="*/ 229 h 2085"/>
                  <a:gd name="T90" fmla="*/ 2431 w 3007"/>
                  <a:gd name="T91" fmla="*/ 180 h 2085"/>
                  <a:gd name="T92" fmla="*/ 2827 w 3007"/>
                  <a:gd name="T93" fmla="*/ 125 h 2085"/>
                  <a:gd name="T94" fmla="*/ 3007 w 3007"/>
                  <a:gd name="T95" fmla="*/ 87 h 2085"/>
                  <a:gd name="T96" fmla="*/ 2909 w 3007"/>
                  <a:gd name="T97" fmla="*/ 22 h 2085"/>
                  <a:gd name="T98" fmla="*/ 2676 w 3007"/>
                  <a:gd name="T99" fmla="*/ 66 h 2085"/>
                  <a:gd name="T100" fmla="*/ 2285 w 3007"/>
                  <a:gd name="T101" fmla="*/ 120 h 2085"/>
                  <a:gd name="T102" fmla="*/ 2030 w 3007"/>
                  <a:gd name="T103" fmla="*/ 158 h 2085"/>
                  <a:gd name="T104" fmla="*/ 1791 w 3007"/>
                  <a:gd name="T105" fmla="*/ 202 h 2085"/>
                  <a:gd name="T106" fmla="*/ 1601 w 3007"/>
                  <a:gd name="T107" fmla="*/ 261 h 2085"/>
                  <a:gd name="T108" fmla="*/ 1471 w 3007"/>
                  <a:gd name="T109" fmla="*/ 338 h 2085"/>
                  <a:gd name="T110" fmla="*/ 1438 w 3007"/>
                  <a:gd name="T111" fmla="*/ 387 h 2085"/>
                  <a:gd name="T112" fmla="*/ 1427 w 3007"/>
                  <a:gd name="T113" fmla="*/ 441 h 2085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" name="Freeform 8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/>
                <a:ahLst/>
                <a:cxnLst>
                  <a:cxn ang="0">
                    <a:pos x="0" y="332"/>
                  </a:cxn>
                  <a:cxn ang="0">
                    <a:pos x="0" y="360"/>
                  </a:cxn>
                  <a:cxn ang="0">
                    <a:pos x="5" y="387"/>
                  </a:cxn>
                  <a:cxn ang="0">
                    <a:pos x="27" y="414"/>
                  </a:cxn>
                  <a:cxn ang="0">
                    <a:pos x="54" y="436"/>
                  </a:cxn>
                  <a:cxn ang="0">
                    <a:pos x="92" y="463"/>
                  </a:cxn>
                  <a:cxn ang="0">
                    <a:pos x="141" y="490"/>
                  </a:cxn>
                  <a:cxn ang="0">
                    <a:pos x="195" y="512"/>
                  </a:cxn>
                  <a:cxn ang="0">
                    <a:pos x="255" y="539"/>
                  </a:cxn>
                  <a:cxn ang="0">
                    <a:pos x="212" y="517"/>
                  </a:cxn>
                  <a:cxn ang="0">
                    <a:pos x="179" y="490"/>
                  </a:cxn>
                  <a:cxn ang="0">
                    <a:pos x="157" y="468"/>
                  </a:cxn>
                  <a:cxn ang="0">
                    <a:pos x="141" y="447"/>
                  </a:cxn>
                  <a:cxn ang="0">
                    <a:pos x="136" y="425"/>
                  </a:cxn>
                  <a:cxn ang="0">
                    <a:pos x="136" y="403"/>
                  </a:cxn>
                  <a:cxn ang="0">
                    <a:pos x="141" y="381"/>
                  </a:cxn>
                  <a:cxn ang="0">
                    <a:pos x="157" y="365"/>
                  </a:cxn>
                  <a:cxn ang="0">
                    <a:pos x="179" y="343"/>
                  </a:cxn>
                  <a:cxn ang="0">
                    <a:pos x="201" y="327"/>
                  </a:cxn>
                  <a:cxn ang="0">
                    <a:pos x="266" y="294"/>
                  </a:cxn>
                  <a:cxn ang="0">
                    <a:pos x="353" y="262"/>
                  </a:cxn>
                  <a:cxn ang="0">
                    <a:pos x="445" y="234"/>
                  </a:cxn>
                  <a:cxn ang="0">
                    <a:pos x="554" y="213"/>
                  </a:cxn>
                  <a:cxn ang="0">
                    <a:pos x="662" y="191"/>
                  </a:cxn>
                  <a:cxn ang="0">
                    <a:pos x="890" y="153"/>
                  </a:cxn>
                  <a:cxn ang="0">
                    <a:pos x="993" y="136"/>
                  </a:cxn>
                  <a:cxn ang="0">
                    <a:pos x="1091" y="120"/>
                  </a:cxn>
                  <a:cxn ang="0">
                    <a:pos x="1178" y="115"/>
                  </a:cxn>
                  <a:cxn ang="0">
                    <a:pos x="1248" y="104"/>
                  </a:cxn>
                  <a:cxn ang="0">
                    <a:pos x="1248" y="0"/>
                  </a:cxn>
                  <a:cxn ang="0">
                    <a:pos x="1161" y="22"/>
                  </a:cxn>
                  <a:cxn ang="0">
                    <a:pos x="1069" y="38"/>
                  </a:cxn>
                  <a:cxn ang="0">
                    <a:pos x="874" y="71"/>
                  </a:cxn>
                  <a:cxn ang="0">
                    <a:pos x="673" y="93"/>
                  </a:cxn>
                  <a:cxn ang="0">
                    <a:pos x="483" y="126"/>
                  </a:cxn>
                  <a:cxn ang="0">
                    <a:pos x="391" y="142"/>
                  </a:cxn>
                  <a:cxn ang="0">
                    <a:pos x="309" y="158"/>
                  </a:cxn>
                  <a:cxn ang="0">
                    <a:pos x="228" y="180"/>
                  </a:cxn>
                  <a:cxn ang="0">
                    <a:pos x="163" y="202"/>
                  </a:cxn>
                  <a:cxn ang="0">
                    <a:pos x="103" y="229"/>
                  </a:cxn>
                  <a:cxn ang="0">
                    <a:pos x="54" y="256"/>
                  </a:cxn>
                  <a:cxn ang="0">
                    <a:pos x="22" y="294"/>
                  </a:cxn>
                  <a:cxn ang="0">
                    <a:pos x="0" y="332"/>
                  </a:cxn>
                  <a:cxn ang="0">
                    <a:pos x="0" y="332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6" name="Freeform 9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/>
              <a:ahLst/>
              <a:cxnLst>
                <a:cxn ang="0">
                  <a:pos x="982" y="1061"/>
                </a:cxn>
                <a:cxn ang="0">
                  <a:pos x="1357" y="1012"/>
                </a:cxn>
                <a:cxn ang="0">
                  <a:pos x="1666" y="957"/>
                </a:cxn>
                <a:cxn ang="0">
                  <a:pos x="1916" y="897"/>
                </a:cxn>
                <a:cxn ang="0">
                  <a:pos x="2100" y="832"/>
                </a:cxn>
                <a:cxn ang="0">
                  <a:pos x="2220" y="756"/>
                </a:cxn>
                <a:cxn ang="0">
                  <a:pos x="2285" y="669"/>
                </a:cxn>
                <a:cxn ang="0">
                  <a:pos x="2290" y="560"/>
                </a:cxn>
                <a:cxn ang="0">
                  <a:pos x="2241" y="457"/>
                </a:cxn>
                <a:cxn ang="0">
                  <a:pos x="2144" y="364"/>
                </a:cxn>
                <a:cxn ang="0">
                  <a:pos x="2008" y="277"/>
                </a:cxn>
                <a:cxn ang="0">
                  <a:pos x="1769" y="157"/>
                </a:cxn>
                <a:cxn ang="0">
                  <a:pos x="1612" y="92"/>
                </a:cxn>
                <a:cxn ang="0">
                  <a:pos x="1476" y="43"/>
                </a:cxn>
                <a:cxn ang="0">
                  <a:pos x="1384" y="10"/>
                </a:cxn>
                <a:cxn ang="0">
                  <a:pos x="1346" y="0"/>
                </a:cxn>
                <a:cxn ang="0">
                  <a:pos x="1655" y="119"/>
                </a:cxn>
                <a:cxn ang="0">
                  <a:pos x="1948" y="255"/>
                </a:cxn>
                <a:cxn ang="0">
                  <a:pos x="2068" y="326"/>
                </a:cxn>
                <a:cxn ang="0">
                  <a:pos x="2171" y="402"/>
                </a:cxn>
                <a:cxn ang="0">
                  <a:pos x="2236" y="478"/>
                </a:cxn>
                <a:cxn ang="0">
                  <a:pos x="2263" y="560"/>
                </a:cxn>
                <a:cxn ang="0">
                  <a:pos x="2241" y="636"/>
                </a:cxn>
                <a:cxn ang="0">
                  <a:pos x="2171" y="702"/>
                </a:cxn>
                <a:cxn ang="0">
                  <a:pos x="2062" y="756"/>
                </a:cxn>
                <a:cxn ang="0">
                  <a:pos x="1921" y="800"/>
                </a:cxn>
                <a:cxn ang="0">
                  <a:pos x="1748" y="843"/>
                </a:cxn>
                <a:cxn ang="0">
                  <a:pos x="1351" y="908"/>
                </a:cxn>
                <a:cxn ang="0">
                  <a:pos x="923" y="968"/>
                </a:cxn>
                <a:cxn ang="0">
                  <a:pos x="521" y="1028"/>
                </a:cxn>
                <a:cxn ang="0">
                  <a:pos x="353" y="1066"/>
                </a:cxn>
                <a:cxn ang="0">
                  <a:pos x="206" y="1104"/>
                </a:cxn>
                <a:cxn ang="0">
                  <a:pos x="92" y="1148"/>
                </a:cxn>
                <a:cxn ang="0">
                  <a:pos x="22" y="1202"/>
                </a:cxn>
                <a:cxn ang="0">
                  <a:pos x="0" y="1262"/>
                </a:cxn>
                <a:cxn ang="0">
                  <a:pos x="27" y="1327"/>
                </a:cxn>
                <a:cxn ang="0">
                  <a:pos x="98" y="1382"/>
                </a:cxn>
                <a:cxn ang="0">
                  <a:pos x="196" y="1425"/>
                </a:cxn>
                <a:cxn ang="0">
                  <a:pos x="326" y="1469"/>
                </a:cxn>
                <a:cxn ang="0">
                  <a:pos x="217" y="1414"/>
                </a:cxn>
                <a:cxn ang="0">
                  <a:pos x="147" y="1360"/>
                </a:cxn>
                <a:cxn ang="0">
                  <a:pos x="120" y="1306"/>
                </a:cxn>
                <a:cxn ang="0">
                  <a:pos x="141" y="1257"/>
                </a:cxn>
                <a:cxn ang="0">
                  <a:pos x="212" y="1208"/>
                </a:cxn>
                <a:cxn ang="0">
                  <a:pos x="342" y="1164"/>
                </a:cxn>
                <a:cxn ang="0">
                  <a:pos x="527" y="1121"/>
                </a:cxn>
                <a:cxn ang="0">
                  <a:pos x="771" y="1088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7" name="Freeform 10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>
                <a:gd name="T0" fmla="*/ 0 w 5740"/>
                <a:gd name="T1" fmla="*/ 0 h 1906"/>
                <a:gd name="T2" fmla="*/ 0 w 5740"/>
                <a:gd name="T3" fmla="*/ 1776 h 1906"/>
                <a:gd name="T4" fmla="*/ 5758 w 5740"/>
                <a:gd name="T5" fmla="*/ 1776 h 1906"/>
                <a:gd name="T6" fmla="*/ 5758 w 5740"/>
                <a:gd name="T7" fmla="*/ 0 h 1906"/>
                <a:gd name="T8" fmla="*/ 0 w 5740"/>
                <a:gd name="T9" fmla="*/ 0 h 1906"/>
                <a:gd name="T10" fmla="*/ 0 w 5740"/>
                <a:gd name="T11" fmla="*/ 0 h 19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7115" name="Rectangle 1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36725"/>
            <a:ext cx="7772400" cy="1920875"/>
          </a:xfrm>
        </p:spPr>
        <p:txBody>
          <a:bodyPr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7116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2484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597A85-57CB-44D9-AA39-5FA57783DB5D}" type="datetimeFigureOut">
              <a:rPr lang="en-US"/>
              <a:pPr>
                <a:defRPr/>
              </a:pPr>
              <a:t>5/5/2014</a:t>
            </a:fld>
            <a:endParaRPr lang="en-US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5157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5475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601AFE-2E75-4F66-8F53-F2FEC80CFC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C31225-347B-4B5E-9DBD-155262A33D7A}" type="datetimeFigureOut">
              <a:rPr lang="en-US"/>
              <a:pPr>
                <a:defRPr/>
              </a:pPr>
              <a:t>5/5/2014</a:t>
            </a:fld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8126DC-E9AB-4BCA-A39C-C752EC148A5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5C0064-9443-4DD0-9B1E-440A646601F1}" type="datetimeFigureOut">
              <a:rPr lang="en-US"/>
              <a:pPr>
                <a:defRPr/>
              </a:pPr>
              <a:t>5/5/2014</a:t>
            </a:fld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35F945-1598-42B2-8FCC-25870F507B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8493BD-DCB8-4A9C-BDBA-7BB701ECB38C}" type="datetimeFigureOut">
              <a:rPr lang="en-US"/>
              <a:pPr>
                <a:defRPr/>
              </a:pPr>
              <a:t>5/5/2014</a:t>
            </a:fld>
            <a:endParaRPr lang="en-US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F55229-744B-45DE-A14D-77A66B1C091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FCB3D1-0B89-48DE-9187-226DFFDB22ED}" type="datetimeFigureOut">
              <a:rPr lang="en-US"/>
              <a:pPr>
                <a:defRPr/>
              </a:pPr>
              <a:t>5/5/2014</a:t>
            </a:fld>
            <a:endParaRPr lang="en-US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C336E4-42AB-42B2-AEA7-72D37965728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9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9D812F-3405-49BC-9DE7-E2DD24165417}" type="datetimeFigureOut">
              <a:rPr lang="en-US"/>
              <a:pPr>
                <a:defRPr/>
              </a:pPr>
              <a:t>5/5/2014</a:t>
            </a:fld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B2951C-71D4-41EA-96E6-B3E44AF3D79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B4E2D2-8DB2-48F6-919C-97DABBBFDA36}" type="datetimeFigureOut">
              <a:rPr lang="en-US"/>
              <a:pPr>
                <a:defRPr/>
              </a:pPr>
              <a:t>5/5/2014</a:t>
            </a:fld>
            <a:endParaRPr lang="en-US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FE71FF-FE09-4D4A-948A-0132ED6EC6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4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890B9-FF91-49CB-B5DC-17E527395B4D}" type="datetimeFigureOut">
              <a:rPr lang="en-US"/>
              <a:pPr>
                <a:defRPr/>
              </a:pPr>
              <a:t>5/5/2014</a:t>
            </a:fld>
            <a:endParaRPr lang="en-US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EE7EE2-BC1C-4C6C-BAAF-2225F66608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8C78C2-72FA-49A5-A567-70554E62EAAB}" type="datetimeFigureOut">
              <a:rPr lang="en-US"/>
              <a:pPr>
                <a:defRPr/>
              </a:pPr>
              <a:t>5/5/2014</a:t>
            </a:fld>
            <a:endParaRPr lang="en-US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E3BFBC-999A-4AC3-9BEC-D7C2CB87793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B53852-5844-4F7F-9D2F-7C51DA33D0E6}" type="datetimeFigureOut">
              <a:rPr lang="en-US"/>
              <a:pPr>
                <a:defRPr/>
              </a:pPr>
              <a:t>5/5/2014</a:t>
            </a:fld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CBDE8C-6F0F-42E7-86BC-3594B1CB52A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82D593-8260-4D32-9CE6-B478C77C1B3A}" type="datetimeFigureOut">
              <a:rPr lang="en-US"/>
              <a:pPr>
                <a:defRPr/>
              </a:pPr>
              <a:t>5/5/2014</a:t>
            </a:fld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A02CCD-CF79-447C-9582-38F1252247A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5157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CC3543A2-9D0F-46BF-AD21-A6E761BAC742}" type="datetimeFigureOut">
              <a:rPr lang="en-US"/>
              <a:pPr>
                <a:defRPr/>
              </a:pPr>
              <a:t>5/5/2014</a:t>
            </a:fld>
            <a:endParaRPr lang="en-US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2EC2A8BA-8E5F-4D58-B0D1-630B6D73A67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1032" name="Group 5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46086" name="Freeform 6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/>
                <a:ahLst/>
                <a:cxnLst>
                  <a:cxn ang="0">
                    <a:pos x="2740" y="528"/>
                  </a:cxn>
                  <a:cxn ang="0">
                    <a:pos x="2632" y="484"/>
                  </a:cxn>
                  <a:cxn ang="0">
                    <a:pos x="2480" y="424"/>
                  </a:cxn>
                  <a:cxn ang="0">
                    <a:pos x="2203" y="343"/>
                  </a:cxn>
                  <a:cxn ang="0">
                    <a:pos x="1970" y="277"/>
                  </a:cxn>
                  <a:cxn ang="0">
                    <a:pos x="1807" y="212"/>
                  </a:cxn>
                  <a:cxn ang="0">
                    <a:pos x="1693" y="152"/>
                  </a:cxn>
                  <a:cxn ang="0">
                    <a:pos x="1628" y="103"/>
                  </a:cxn>
                  <a:cxn ang="0">
                    <a:pos x="1590" y="60"/>
                  </a:cxn>
                  <a:cxn ang="0">
                    <a:pos x="1579" y="27"/>
                  </a:cxn>
                  <a:cxn ang="0">
                    <a:pos x="1585" y="0"/>
                  </a:cxn>
                  <a:cxn ang="0">
                    <a:pos x="1557" y="49"/>
                  </a:cxn>
                  <a:cxn ang="0">
                    <a:pos x="1568" y="98"/>
                  </a:cxn>
                  <a:cxn ang="0">
                    <a:pos x="1617" y="141"/>
                  </a:cxn>
                  <a:cxn ang="0">
                    <a:pos x="1688" y="185"/>
                  </a:cxn>
                  <a:cxn ang="0">
                    <a:pos x="1791" y="228"/>
                  </a:cxn>
                  <a:cxn ang="0">
                    <a:pos x="2040" y="310"/>
                  </a:cxn>
                  <a:cxn ang="0">
                    <a:pos x="2285" y="381"/>
                  </a:cxn>
                  <a:cxn ang="0">
                    <a:pos x="2464" y="435"/>
                  </a:cxn>
                  <a:cxn ang="0">
                    <a:pos x="2605" y="484"/>
                  </a:cxn>
                  <a:cxn ang="0">
                    <a:pos x="2708" y="528"/>
                  </a:cxn>
                  <a:cxn ang="0">
                    <a:pos x="2768" y="560"/>
                  </a:cxn>
                  <a:cxn ang="0">
                    <a:pos x="2795" y="593"/>
                  </a:cxn>
                  <a:cxn ang="0">
                    <a:pos x="2795" y="642"/>
                  </a:cxn>
                  <a:cxn ang="0">
                    <a:pos x="2762" y="691"/>
                  </a:cxn>
                  <a:cxn ang="0">
                    <a:pos x="2692" y="735"/>
                  </a:cxn>
                  <a:cxn ang="0">
                    <a:pos x="2589" y="778"/>
                  </a:cxn>
                  <a:cxn ang="0">
                    <a:pos x="2458" y="822"/>
                  </a:cxn>
                  <a:cxn ang="0">
                    <a:pos x="2301" y="865"/>
                  </a:cxn>
                  <a:cxn ang="0">
                    <a:pos x="2030" y="930"/>
                  </a:cxn>
                  <a:cxn ang="0">
                    <a:pos x="1606" y="1034"/>
                  </a:cxn>
                  <a:cxn ang="0">
                    <a:pos x="1145" y="1164"/>
                  </a:cxn>
                  <a:cxn ang="0">
                    <a:pos x="673" y="1328"/>
                  </a:cxn>
                  <a:cxn ang="0">
                    <a:pos x="217" y="1545"/>
                  </a:cxn>
                  <a:cxn ang="0">
                    <a:pos x="353" y="1671"/>
                  </a:cxn>
                  <a:cxn ang="0">
                    <a:pos x="754" y="1469"/>
                  </a:cxn>
                  <a:cxn ang="0">
                    <a:pos x="1145" y="1311"/>
                  </a:cxn>
                  <a:cxn ang="0">
                    <a:pos x="1519" y="1186"/>
                  </a:cxn>
                  <a:cxn ang="0">
                    <a:pos x="1861" y="1083"/>
                  </a:cxn>
                  <a:cxn ang="0">
                    <a:pos x="2165" y="1007"/>
                  </a:cxn>
                  <a:cxn ang="0">
                    <a:pos x="2426" y="947"/>
                  </a:cxn>
                  <a:cxn ang="0">
                    <a:pos x="2626" y="892"/>
                  </a:cxn>
                  <a:cxn ang="0">
                    <a:pos x="2762" y="838"/>
                  </a:cxn>
                  <a:cxn ang="0">
                    <a:pos x="2827" y="794"/>
                  </a:cxn>
                  <a:cxn ang="0">
                    <a:pos x="2865" y="745"/>
                  </a:cxn>
                  <a:cxn ang="0">
                    <a:pos x="2882" y="702"/>
                  </a:cxn>
                  <a:cxn ang="0">
                    <a:pos x="2854" y="620"/>
                  </a:cxn>
                  <a:cxn ang="0">
                    <a:pos x="2800" y="560"/>
                  </a:cxn>
                  <a:cxn ang="0">
                    <a:pos x="2773" y="544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6087" name="Freeform 7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/>
                <a:ahLst/>
                <a:cxnLst>
                  <a:cxn ang="0">
                    <a:pos x="1259" y="615"/>
                  </a:cxn>
                  <a:cxn ang="0">
                    <a:pos x="1248" y="588"/>
                  </a:cxn>
                  <a:cxn ang="0">
                    <a:pos x="1237" y="566"/>
                  </a:cxn>
                  <a:cxn ang="0">
                    <a:pos x="1216" y="539"/>
                  </a:cxn>
                  <a:cxn ang="0">
                    <a:pos x="1188" y="517"/>
                  </a:cxn>
                  <a:cxn ang="0">
                    <a:pos x="1123" y="479"/>
                  </a:cxn>
                  <a:cxn ang="0">
                    <a:pos x="1042" y="441"/>
                  </a:cxn>
                  <a:cxn ang="0">
                    <a:pos x="944" y="408"/>
                  </a:cxn>
                  <a:cxn ang="0">
                    <a:pos x="841" y="381"/>
                  </a:cxn>
                  <a:cxn ang="0">
                    <a:pos x="727" y="348"/>
                  </a:cxn>
                  <a:cxn ang="0">
                    <a:pos x="613" y="321"/>
                  </a:cxn>
                  <a:cxn ang="0">
                    <a:pos x="499" y="294"/>
                  </a:cxn>
                  <a:cxn ang="0">
                    <a:pos x="391" y="261"/>
                  </a:cxn>
                  <a:cxn ang="0">
                    <a:pos x="288" y="229"/>
                  </a:cxn>
                  <a:cxn ang="0">
                    <a:pos x="195" y="196"/>
                  </a:cxn>
                  <a:cxn ang="0">
                    <a:pos x="119" y="152"/>
                  </a:cxn>
                  <a:cxn ang="0">
                    <a:pos x="54" y="109"/>
                  </a:cxn>
                  <a:cxn ang="0">
                    <a:pos x="33" y="87"/>
                  </a:cxn>
                  <a:cxn ang="0">
                    <a:pos x="16" y="60"/>
                  </a:cxn>
                  <a:cxn ang="0">
                    <a:pos x="5" y="33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11"/>
                  </a:cxn>
                  <a:cxn ang="0">
                    <a:pos x="0" y="38"/>
                  </a:cxn>
                  <a:cxn ang="0">
                    <a:pos x="5" y="60"/>
                  </a:cxn>
                  <a:cxn ang="0">
                    <a:pos x="16" y="87"/>
                  </a:cxn>
                  <a:cxn ang="0">
                    <a:pos x="33" y="114"/>
                  </a:cxn>
                  <a:cxn ang="0">
                    <a:pos x="54" y="142"/>
                  </a:cxn>
                  <a:cxn ang="0">
                    <a:pos x="87" y="174"/>
                  </a:cxn>
                  <a:cxn ang="0">
                    <a:pos x="125" y="207"/>
                  </a:cxn>
                  <a:cxn ang="0">
                    <a:pos x="179" y="240"/>
                  </a:cxn>
                  <a:cxn ang="0">
                    <a:pos x="244" y="278"/>
                  </a:cxn>
                  <a:cxn ang="0">
                    <a:pos x="326" y="310"/>
                  </a:cxn>
                  <a:cxn ang="0">
                    <a:pos x="418" y="348"/>
                  </a:cxn>
                  <a:cxn ang="0">
                    <a:pos x="526" y="381"/>
                  </a:cxn>
                  <a:cxn ang="0">
                    <a:pos x="657" y="414"/>
                  </a:cxn>
                  <a:cxn ang="0">
                    <a:pos x="749" y="435"/>
                  </a:cxn>
                  <a:cxn ang="0">
                    <a:pos x="830" y="463"/>
                  </a:cxn>
                  <a:cxn ang="0">
                    <a:pos x="901" y="490"/>
                  </a:cxn>
                  <a:cxn ang="0">
                    <a:pos x="966" y="512"/>
                  </a:cxn>
                  <a:cxn ang="0">
                    <a:pos x="1015" y="539"/>
                  </a:cxn>
                  <a:cxn ang="0">
                    <a:pos x="1053" y="566"/>
                  </a:cxn>
                  <a:cxn ang="0">
                    <a:pos x="1080" y="593"/>
                  </a:cxn>
                  <a:cxn ang="0">
                    <a:pos x="1102" y="620"/>
                  </a:cxn>
                  <a:cxn ang="0">
                    <a:pos x="1112" y="648"/>
                  </a:cxn>
                  <a:cxn ang="0">
                    <a:pos x="1118" y="675"/>
                  </a:cxn>
                  <a:cxn ang="0">
                    <a:pos x="1112" y="697"/>
                  </a:cxn>
                  <a:cxn ang="0">
                    <a:pos x="1096" y="724"/>
                  </a:cxn>
                  <a:cxn ang="0">
                    <a:pos x="1080" y="746"/>
                  </a:cxn>
                  <a:cxn ang="0">
                    <a:pos x="1053" y="767"/>
                  </a:cxn>
                  <a:cxn ang="0">
                    <a:pos x="1015" y="789"/>
                  </a:cxn>
                  <a:cxn ang="0">
                    <a:pos x="977" y="811"/>
                  </a:cxn>
                  <a:cxn ang="0">
                    <a:pos x="1047" y="789"/>
                  </a:cxn>
                  <a:cxn ang="0">
                    <a:pos x="1107" y="767"/>
                  </a:cxn>
                  <a:cxn ang="0">
                    <a:pos x="1156" y="746"/>
                  </a:cxn>
                  <a:cxn ang="0">
                    <a:pos x="1199" y="724"/>
                  </a:cxn>
                  <a:cxn ang="0">
                    <a:pos x="1226" y="702"/>
                  </a:cxn>
                  <a:cxn ang="0">
                    <a:pos x="1248" y="675"/>
                  </a:cxn>
                  <a:cxn ang="0">
                    <a:pos x="1259" y="648"/>
                  </a:cxn>
                  <a:cxn ang="0">
                    <a:pos x="1259" y="615"/>
                  </a:cxn>
                  <a:cxn ang="0">
                    <a:pos x="1259" y="615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6088" name="Freeform 8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/>
                <a:ahLst/>
                <a:cxnLst>
                  <a:cxn ang="0">
                    <a:pos x="92" y="958"/>
                  </a:cxn>
                  <a:cxn ang="0">
                    <a:pos x="0" y="969"/>
                  </a:cxn>
                  <a:cxn ang="0">
                    <a:pos x="391" y="969"/>
                  </a:cxn>
                  <a:cxn ang="0">
                    <a:pos x="434" y="947"/>
                  </a:cxn>
                  <a:cxn ang="0">
                    <a:pos x="483" y="914"/>
                  </a:cxn>
                  <a:cxn ang="0">
                    <a:pos x="554" y="876"/>
                  </a:cxn>
                  <a:cxn ang="0">
                    <a:pos x="635" y="838"/>
                  </a:cxn>
                  <a:cxn ang="0">
                    <a:pos x="727" y="794"/>
                  </a:cxn>
                  <a:cxn ang="0">
                    <a:pos x="836" y="745"/>
                  </a:cxn>
                  <a:cxn ang="0">
                    <a:pos x="961" y="696"/>
                  </a:cxn>
                  <a:cxn ang="0">
                    <a:pos x="1102" y="642"/>
                  </a:cxn>
                  <a:cxn ang="0">
                    <a:pos x="1259" y="582"/>
                  </a:cxn>
                  <a:cxn ang="0">
                    <a:pos x="1433" y="522"/>
                  </a:cxn>
                  <a:cxn ang="0">
                    <a:pos x="1623" y="462"/>
                  </a:cxn>
                  <a:cxn ang="0">
                    <a:pos x="1829" y="403"/>
                  </a:cxn>
                  <a:cxn ang="0">
                    <a:pos x="2057" y="343"/>
                  </a:cxn>
                  <a:cxn ang="0">
                    <a:pos x="2301" y="283"/>
                  </a:cxn>
                  <a:cxn ang="0">
                    <a:pos x="2567" y="223"/>
                  </a:cxn>
                  <a:cxn ang="0">
                    <a:pos x="2849" y="163"/>
                  </a:cxn>
                  <a:cxn ang="0">
                    <a:pos x="2849" y="0"/>
                  </a:cxn>
                  <a:cxn ang="0">
                    <a:pos x="2817" y="16"/>
                  </a:cxn>
                  <a:cxn ang="0">
                    <a:pos x="2773" y="33"/>
                  </a:cxn>
                  <a:cxn ang="0">
                    <a:pos x="2719" y="54"/>
                  </a:cxn>
                  <a:cxn ang="0">
                    <a:pos x="2648" y="76"/>
                  </a:cxn>
                  <a:cxn ang="0">
                    <a:pos x="2572" y="98"/>
                  </a:cxn>
                  <a:cxn ang="0">
                    <a:pos x="2491" y="120"/>
                  </a:cxn>
                  <a:cxn ang="0">
                    <a:pos x="2399" y="147"/>
                  </a:cxn>
                  <a:cxn ang="0">
                    <a:pos x="2301" y="169"/>
                  </a:cxn>
                  <a:cxn ang="0">
                    <a:pos x="2095" y="223"/>
                  </a:cxn>
                  <a:cxn ang="0">
                    <a:pos x="1889" y="277"/>
                  </a:cxn>
                  <a:cxn ang="0">
                    <a:pos x="1688" y="326"/>
                  </a:cxn>
                  <a:cxn ang="0">
                    <a:pos x="1590" y="354"/>
                  </a:cxn>
                  <a:cxn ang="0">
                    <a:pos x="1503" y="381"/>
                  </a:cxn>
                  <a:cxn ang="0">
                    <a:pos x="1107" y="506"/>
                  </a:cxn>
                  <a:cxn ang="0">
                    <a:pos x="912" y="577"/>
                  </a:cxn>
                  <a:cxn ang="0">
                    <a:pos x="727" y="647"/>
                  </a:cxn>
                  <a:cxn ang="0">
                    <a:pos x="548" y="718"/>
                  </a:cxn>
                  <a:cxn ang="0">
                    <a:pos x="380" y="794"/>
                  </a:cxn>
                  <a:cxn ang="0">
                    <a:pos x="228" y="876"/>
                  </a:cxn>
                  <a:cxn ang="0">
                    <a:pos x="92" y="958"/>
                  </a:cxn>
                  <a:cxn ang="0">
                    <a:pos x="92" y="958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38" name="Freeform 9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>
                  <a:gd name="T0" fmla="*/ 1433 w 3007"/>
                  <a:gd name="T1" fmla="*/ 474 h 2085"/>
                  <a:gd name="T2" fmla="*/ 1460 w 3007"/>
                  <a:gd name="T3" fmla="*/ 528 h 2085"/>
                  <a:gd name="T4" fmla="*/ 1541 w 3007"/>
                  <a:gd name="T5" fmla="*/ 593 h 2085"/>
                  <a:gd name="T6" fmla="*/ 1715 w 3007"/>
                  <a:gd name="T7" fmla="*/ 670 h 2085"/>
                  <a:gd name="T8" fmla="*/ 1927 w 3007"/>
                  <a:gd name="T9" fmla="*/ 735 h 2085"/>
                  <a:gd name="T10" fmla="*/ 2155 w 3007"/>
                  <a:gd name="T11" fmla="*/ 789 h 2085"/>
                  <a:gd name="T12" fmla="*/ 2372 w 3007"/>
                  <a:gd name="T13" fmla="*/ 849 h 2085"/>
                  <a:gd name="T14" fmla="*/ 2551 w 3007"/>
                  <a:gd name="T15" fmla="*/ 920 h 2085"/>
                  <a:gd name="T16" fmla="*/ 2638 w 3007"/>
                  <a:gd name="T17" fmla="*/ 980 h 2085"/>
                  <a:gd name="T18" fmla="*/ 2676 w 3007"/>
                  <a:gd name="T19" fmla="*/ 1029 h 2085"/>
                  <a:gd name="T20" fmla="*/ 2681 w 3007"/>
                  <a:gd name="T21" fmla="*/ 1083 h 2085"/>
                  <a:gd name="T22" fmla="*/ 2665 w 3007"/>
                  <a:gd name="T23" fmla="*/ 1127 h 2085"/>
                  <a:gd name="T24" fmla="*/ 2616 w 3007"/>
                  <a:gd name="T25" fmla="*/ 1170 h 2085"/>
                  <a:gd name="T26" fmla="*/ 2545 w 3007"/>
                  <a:gd name="T27" fmla="*/ 1208 h 2085"/>
                  <a:gd name="T28" fmla="*/ 2448 w 3007"/>
                  <a:gd name="T29" fmla="*/ 1241 h 2085"/>
                  <a:gd name="T30" fmla="*/ 2328 w 3007"/>
                  <a:gd name="T31" fmla="*/ 1274 h 2085"/>
                  <a:gd name="T32" fmla="*/ 2106 w 3007"/>
                  <a:gd name="T33" fmla="*/ 1328 h 2085"/>
                  <a:gd name="T34" fmla="*/ 1742 w 3007"/>
                  <a:gd name="T35" fmla="*/ 1421 h 2085"/>
                  <a:gd name="T36" fmla="*/ 1308 w 3007"/>
                  <a:gd name="T37" fmla="*/ 1540 h 2085"/>
                  <a:gd name="T38" fmla="*/ 820 w 3007"/>
                  <a:gd name="T39" fmla="*/ 1709 h 2085"/>
                  <a:gd name="T40" fmla="*/ 282 w 3007"/>
                  <a:gd name="T41" fmla="*/ 1943 h 2085"/>
                  <a:gd name="T42" fmla="*/ 152 w 3007"/>
                  <a:gd name="T43" fmla="*/ 2085 h 2085"/>
                  <a:gd name="T44" fmla="*/ 386 w 3007"/>
                  <a:gd name="T45" fmla="*/ 1992 h 2085"/>
                  <a:gd name="T46" fmla="*/ 700 w 3007"/>
                  <a:gd name="T47" fmla="*/ 1834 h 2085"/>
                  <a:gd name="T48" fmla="*/ 1064 w 3007"/>
                  <a:gd name="T49" fmla="*/ 1693 h 2085"/>
                  <a:gd name="T50" fmla="*/ 1661 w 3007"/>
                  <a:gd name="T51" fmla="*/ 1497 h 2085"/>
                  <a:gd name="T52" fmla="*/ 1845 w 3007"/>
                  <a:gd name="T53" fmla="*/ 1442 h 2085"/>
                  <a:gd name="T54" fmla="*/ 2252 w 3007"/>
                  <a:gd name="T55" fmla="*/ 1339 h 2085"/>
                  <a:gd name="T56" fmla="*/ 2551 w 3007"/>
                  <a:gd name="T57" fmla="*/ 1263 h 2085"/>
                  <a:gd name="T58" fmla="*/ 2730 w 3007"/>
                  <a:gd name="T59" fmla="*/ 1214 h 2085"/>
                  <a:gd name="T60" fmla="*/ 2876 w 3007"/>
                  <a:gd name="T61" fmla="*/ 1170 h 2085"/>
                  <a:gd name="T62" fmla="*/ 2974 w 3007"/>
                  <a:gd name="T63" fmla="*/ 1132 h 2085"/>
                  <a:gd name="T64" fmla="*/ 3007 w 3007"/>
                  <a:gd name="T65" fmla="*/ 871 h 2085"/>
                  <a:gd name="T66" fmla="*/ 2860 w 3007"/>
                  <a:gd name="T67" fmla="*/ 844 h 2085"/>
                  <a:gd name="T68" fmla="*/ 2670 w 3007"/>
                  <a:gd name="T69" fmla="*/ 806 h 2085"/>
                  <a:gd name="T70" fmla="*/ 2458 w 3007"/>
                  <a:gd name="T71" fmla="*/ 757 h 2085"/>
                  <a:gd name="T72" fmla="*/ 2138 w 3007"/>
                  <a:gd name="T73" fmla="*/ 670 h 2085"/>
                  <a:gd name="T74" fmla="*/ 1959 w 3007"/>
                  <a:gd name="T75" fmla="*/ 604 h 2085"/>
                  <a:gd name="T76" fmla="*/ 1824 w 3007"/>
                  <a:gd name="T77" fmla="*/ 534 h 2085"/>
                  <a:gd name="T78" fmla="*/ 1769 w 3007"/>
                  <a:gd name="T79" fmla="*/ 474 h 2085"/>
                  <a:gd name="T80" fmla="*/ 1753 w 3007"/>
                  <a:gd name="T81" fmla="*/ 436 h 2085"/>
                  <a:gd name="T82" fmla="*/ 1780 w 3007"/>
                  <a:gd name="T83" fmla="*/ 381 h 2085"/>
                  <a:gd name="T84" fmla="*/ 1862 w 3007"/>
                  <a:gd name="T85" fmla="*/ 316 h 2085"/>
                  <a:gd name="T86" fmla="*/ 1986 w 3007"/>
                  <a:gd name="T87" fmla="*/ 267 h 2085"/>
                  <a:gd name="T88" fmla="*/ 2149 w 3007"/>
                  <a:gd name="T89" fmla="*/ 229 h 2085"/>
                  <a:gd name="T90" fmla="*/ 2431 w 3007"/>
                  <a:gd name="T91" fmla="*/ 180 h 2085"/>
                  <a:gd name="T92" fmla="*/ 2827 w 3007"/>
                  <a:gd name="T93" fmla="*/ 125 h 2085"/>
                  <a:gd name="T94" fmla="*/ 3007 w 3007"/>
                  <a:gd name="T95" fmla="*/ 87 h 2085"/>
                  <a:gd name="T96" fmla="*/ 2909 w 3007"/>
                  <a:gd name="T97" fmla="*/ 22 h 2085"/>
                  <a:gd name="T98" fmla="*/ 2676 w 3007"/>
                  <a:gd name="T99" fmla="*/ 66 h 2085"/>
                  <a:gd name="T100" fmla="*/ 2285 w 3007"/>
                  <a:gd name="T101" fmla="*/ 120 h 2085"/>
                  <a:gd name="T102" fmla="*/ 2030 w 3007"/>
                  <a:gd name="T103" fmla="*/ 158 h 2085"/>
                  <a:gd name="T104" fmla="*/ 1791 w 3007"/>
                  <a:gd name="T105" fmla="*/ 202 h 2085"/>
                  <a:gd name="T106" fmla="*/ 1601 w 3007"/>
                  <a:gd name="T107" fmla="*/ 261 h 2085"/>
                  <a:gd name="T108" fmla="*/ 1471 w 3007"/>
                  <a:gd name="T109" fmla="*/ 338 h 2085"/>
                  <a:gd name="T110" fmla="*/ 1438 w 3007"/>
                  <a:gd name="T111" fmla="*/ 387 h 2085"/>
                  <a:gd name="T112" fmla="*/ 1427 w 3007"/>
                  <a:gd name="T113" fmla="*/ 441 h 2085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6090" name="Freeform 10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/>
                <a:ahLst/>
                <a:cxnLst>
                  <a:cxn ang="0">
                    <a:pos x="0" y="332"/>
                  </a:cxn>
                  <a:cxn ang="0">
                    <a:pos x="0" y="360"/>
                  </a:cxn>
                  <a:cxn ang="0">
                    <a:pos x="5" y="387"/>
                  </a:cxn>
                  <a:cxn ang="0">
                    <a:pos x="27" y="414"/>
                  </a:cxn>
                  <a:cxn ang="0">
                    <a:pos x="54" y="436"/>
                  </a:cxn>
                  <a:cxn ang="0">
                    <a:pos x="92" y="463"/>
                  </a:cxn>
                  <a:cxn ang="0">
                    <a:pos x="141" y="490"/>
                  </a:cxn>
                  <a:cxn ang="0">
                    <a:pos x="195" y="512"/>
                  </a:cxn>
                  <a:cxn ang="0">
                    <a:pos x="255" y="539"/>
                  </a:cxn>
                  <a:cxn ang="0">
                    <a:pos x="212" y="517"/>
                  </a:cxn>
                  <a:cxn ang="0">
                    <a:pos x="179" y="490"/>
                  </a:cxn>
                  <a:cxn ang="0">
                    <a:pos x="157" y="468"/>
                  </a:cxn>
                  <a:cxn ang="0">
                    <a:pos x="141" y="447"/>
                  </a:cxn>
                  <a:cxn ang="0">
                    <a:pos x="136" y="425"/>
                  </a:cxn>
                  <a:cxn ang="0">
                    <a:pos x="136" y="403"/>
                  </a:cxn>
                  <a:cxn ang="0">
                    <a:pos x="141" y="381"/>
                  </a:cxn>
                  <a:cxn ang="0">
                    <a:pos x="157" y="365"/>
                  </a:cxn>
                  <a:cxn ang="0">
                    <a:pos x="179" y="343"/>
                  </a:cxn>
                  <a:cxn ang="0">
                    <a:pos x="201" y="327"/>
                  </a:cxn>
                  <a:cxn ang="0">
                    <a:pos x="266" y="294"/>
                  </a:cxn>
                  <a:cxn ang="0">
                    <a:pos x="353" y="262"/>
                  </a:cxn>
                  <a:cxn ang="0">
                    <a:pos x="445" y="234"/>
                  </a:cxn>
                  <a:cxn ang="0">
                    <a:pos x="554" y="213"/>
                  </a:cxn>
                  <a:cxn ang="0">
                    <a:pos x="662" y="191"/>
                  </a:cxn>
                  <a:cxn ang="0">
                    <a:pos x="890" y="153"/>
                  </a:cxn>
                  <a:cxn ang="0">
                    <a:pos x="993" y="136"/>
                  </a:cxn>
                  <a:cxn ang="0">
                    <a:pos x="1091" y="120"/>
                  </a:cxn>
                  <a:cxn ang="0">
                    <a:pos x="1178" y="115"/>
                  </a:cxn>
                  <a:cxn ang="0">
                    <a:pos x="1248" y="104"/>
                  </a:cxn>
                  <a:cxn ang="0">
                    <a:pos x="1248" y="0"/>
                  </a:cxn>
                  <a:cxn ang="0">
                    <a:pos x="1161" y="22"/>
                  </a:cxn>
                  <a:cxn ang="0">
                    <a:pos x="1069" y="38"/>
                  </a:cxn>
                  <a:cxn ang="0">
                    <a:pos x="874" y="71"/>
                  </a:cxn>
                  <a:cxn ang="0">
                    <a:pos x="673" y="93"/>
                  </a:cxn>
                  <a:cxn ang="0">
                    <a:pos x="483" y="126"/>
                  </a:cxn>
                  <a:cxn ang="0">
                    <a:pos x="391" y="142"/>
                  </a:cxn>
                  <a:cxn ang="0">
                    <a:pos x="309" y="158"/>
                  </a:cxn>
                  <a:cxn ang="0">
                    <a:pos x="228" y="180"/>
                  </a:cxn>
                  <a:cxn ang="0">
                    <a:pos x="163" y="202"/>
                  </a:cxn>
                  <a:cxn ang="0">
                    <a:pos x="103" y="229"/>
                  </a:cxn>
                  <a:cxn ang="0">
                    <a:pos x="54" y="256"/>
                  </a:cxn>
                  <a:cxn ang="0">
                    <a:pos x="22" y="294"/>
                  </a:cxn>
                  <a:cxn ang="0">
                    <a:pos x="0" y="332"/>
                  </a:cxn>
                  <a:cxn ang="0">
                    <a:pos x="0" y="332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46091" name="Freeform 11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/>
              <a:ahLst/>
              <a:cxnLst>
                <a:cxn ang="0">
                  <a:pos x="982" y="1061"/>
                </a:cxn>
                <a:cxn ang="0">
                  <a:pos x="1357" y="1012"/>
                </a:cxn>
                <a:cxn ang="0">
                  <a:pos x="1666" y="957"/>
                </a:cxn>
                <a:cxn ang="0">
                  <a:pos x="1916" y="897"/>
                </a:cxn>
                <a:cxn ang="0">
                  <a:pos x="2100" y="832"/>
                </a:cxn>
                <a:cxn ang="0">
                  <a:pos x="2220" y="756"/>
                </a:cxn>
                <a:cxn ang="0">
                  <a:pos x="2285" y="669"/>
                </a:cxn>
                <a:cxn ang="0">
                  <a:pos x="2290" y="560"/>
                </a:cxn>
                <a:cxn ang="0">
                  <a:pos x="2241" y="457"/>
                </a:cxn>
                <a:cxn ang="0">
                  <a:pos x="2144" y="364"/>
                </a:cxn>
                <a:cxn ang="0">
                  <a:pos x="2008" y="277"/>
                </a:cxn>
                <a:cxn ang="0">
                  <a:pos x="1769" y="157"/>
                </a:cxn>
                <a:cxn ang="0">
                  <a:pos x="1612" y="92"/>
                </a:cxn>
                <a:cxn ang="0">
                  <a:pos x="1476" y="43"/>
                </a:cxn>
                <a:cxn ang="0">
                  <a:pos x="1384" y="10"/>
                </a:cxn>
                <a:cxn ang="0">
                  <a:pos x="1346" y="0"/>
                </a:cxn>
                <a:cxn ang="0">
                  <a:pos x="1655" y="119"/>
                </a:cxn>
                <a:cxn ang="0">
                  <a:pos x="1948" y="255"/>
                </a:cxn>
                <a:cxn ang="0">
                  <a:pos x="2068" y="326"/>
                </a:cxn>
                <a:cxn ang="0">
                  <a:pos x="2171" y="402"/>
                </a:cxn>
                <a:cxn ang="0">
                  <a:pos x="2236" y="478"/>
                </a:cxn>
                <a:cxn ang="0">
                  <a:pos x="2263" y="560"/>
                </a:cxn>
                <a:cxn ang="0">
                  <a:pos x="2241" y="636"/>
                </a:cxn>
                <a:cxn ang="0">
                  <a:pos x="2171" y="702"/>
                </a:cxn>
                <a:cxn ang="0">
                  <a:pos x="2062" y="756"/>
                </a:cxn>
                <a:cxn ang="0">
                  <a:pos x="1921" y="800"/>
                </a:cxn>
                <a:cxn ang="0">
                  <a:pos x="1748" y="843"/>
                </a:cxn>
                <a:cxn ang="0">
                  <a:pos x="1351" y="908"/>
                </a:cxn>
                <a:cxn ang="0">
                  <a:pos x="923" y="968"/>
                </a:cxn>
                <a:cxn ang="0">
                  <a:pos x="521" y="1028"/>
                </a:cxn>
                <a:cxn ang="0">
                  <a:pos x="353" y="1066"/>
                </a:cxn>
                <a:cxn ang="0">
                  <a:pos x="206" y="1104"/>
                </a:cxn>
                <a:cxn ang="0">
                  <a:pos x="92" y="1148"/>
                </a:cxn>
                <a:cxn ang="0">
                  <a:pos x="22" y="1202"/>
                </a:cxn>
                <a:cxn ang="0">
                  <a:pos x="0" y="1262"/>
                </a:cxn>
                <a:cxn ang="0">
                  <a:pos x="27" y="1327"/>
                </a:cxn>
                <a:cxn ang="0">
                  <a:pos x="98" y="1382"/>
                </a:cxn>
                <a:cxn ang="0">
                  <a:pos x="196" y="1425"/>
                </a:cxn>
                <a:cxn ang="0">
                  <a:pos x="326" y="1469"/>
                </a:cxn>
                <a:cxn ang="0">
                  <a:pos x="217" y="1414"/>
                </a:cxn>
                <a:cxn ang="0">
                  <a:pos x="147" y="1360"/>
                </a:cxn>
                <a:cxn ang="0">
                  <a:pos x="120" y="1306"/>
                </a:cxn>
                <a:cxn ang="0">
                  <a:pos x="141" y="1257"/>
                </a:cxn>
                <a:cxn ang="0">
                  <a:pos x="212" y="1208"/>
                </a:cxn>
                <a:cxn ang="0">
                  <a:pos x="342" y="1164"/>
                </a:cxn>
                <a:cxn ang="0">
                  <a:pos x="527" y="1121"/>
                </a:cxn>
                <a:cxn ang="0">
                  <a:pos x="771" y="1088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34" name="Freeform 12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>
                <a:gd name="T0" fmla="*/ 0 w 5740"/>
                <a:gd name="T1" fmla="*/ 0 h 1906"/>
                <a:gd name="T2" fmla="*/ 0 w 5740"/>
                <a:gd name="T3" fmla="*/ 1776 h 1906"/>
                <a:gd name="T4" fmla="*/ 5758 w 5740"/>
                <a:gd name="T5" fmla="*/ 1776 h 1906"/>
                <a:gd name="T6" fmla="*/ 5758 w 5740"/>
                <a:gd name="T7" fmla="*/ 0 h 1906"/>
                <a:gd name="T8" fmla="*/ 0 w 5740"/>
                <a:gd name="T9" fmla="*/ 0 h 1906"/>
                <a:gd name="T10" fmla="*/ 0 w 5740"/>
                <a:gd name="T11" fmla="*/ 0 h 19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6093" name="Rectangle 13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6094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6095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25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28600" y="1828800"/>
            <a:ext cx="8610600" cy="1736725"/>
          </a:xfrm>
        </p:spPr>
        <p:txBody>
          <a:bodyPr/>
          <a:lstStyle/>
          <a:p>
            <a:pPr eaLnBrk="1" hangingPunct="1">
              <a:defRPr/>
            </a:pPr>
            <a:r>
              <a:rPr lang="en-US" sz="4000" dirty="0" smtClean="0"/>
              <a:t>An Introduction:</a:t>
            </a:r>
            <a:br>
              <a:rPr lang="en-US" sz="4000" dirty="0" smtClean="0"/>
            </a:b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4000" dirty="0" smtClean="0">
                <a:solidFill>
                  <a:srgbClr val="FFC000"/>
                </a:solidFill>
              </a:rPr>
              <a:t>Organizational </a:t>
            </a:r>
            <a:r>
              <a:rPr lang="en-US" sz="4000" dirty="0" err="1" smtClean="0">
                <a:solidFill>
                  <a:srgbClr val="FFC000"/>
                </a:solidFill>
              </a:rPr>
              <a:t>Behaviour</a:t>
            </a:r>
            <a:r>
              <a:rPr lang="en-US" sz="4000" dirty="0" smtClean="0">
                <a:solidFill>
                  <a:srgbClr val="FFC000"/>
                </a:solidFill>
              </a:rPr>
              <a:t> and Management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4343400"/>
            <a:ext cx="6400800" cy="12954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Chapter One</a:t>
            </a:r>
          </a:p>
          <a:p>
            <a:pPr eaLnBrk="1" hangingPunct="1">
              <a:defRPr/>
            </a:pPr>
            <a:endParaRPr lang="en-US" dirty="0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CA" sz="3600" dirty="0" smtClean="0">
                <a:solidFill>
                  <a:srgbClr val="FFC000"/>
                </a:solidFill>
              </a:rPr>
              <a:t>What Are Organizations?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10000"/>
              </a:lnSpc>
            </a:pPr>
            <a:r>
              <a:rPr lang="en-US" altLang="en-US" dirty="0" smtClean="0"/>
              <a:t>Social inventions for</a:t>
            </a:r>
          </a:p>
          <a:p>
            <a:pPr>
              <a:lnSpc>
                <a:spcPct val="110000"/>
              </a:lnSpc>
            </a:pPr>
            <a:r>
              <a:rPr lang="en-US" altLang="en-US" dirty="0" smtClean="0"/>
              <a:t>accomplishing common goals </a:t>
            </a:r>
          </a:p>
          <a:p>
            <a:pPr>
              <a:lnSpc>
                <a:spcPct val="110000"/>
              </a:lnSpc>
            </a:pPr>
            <a:r>
              <a:rPr lang="en-US" altLang="en-US" dirty="0" smtClean="0"/>
              <a:t>through group effort</a:t>
            </a:r>
          </a:p>
          <a:p>
            <a:endParaRPr lang="en-CA" dirty="0" smtClean="0"/>
          </a:p>
          <a:p>
            <a:endParaRPr lang="en-CA" dirty="0" smtClean="0"/>
          </a:p>
          <a:p>
            <a:r>
              <a:rPr lang="en-US" dirty="0" smtClean="0">
                <a:solidFill>
                  <a:srgbClr val="FFC000"/>
                </a:solidFill>
              </a:rPr>
              <a:t>What is OB? </a:t>
            </a:r>
            <a:r>
              <a:rPr lang="en-US" dirty="0" smtClean="0"/>
              <a:t>What is your definition?</a:t>
            </a:r>
            <a:endParaRPr lang="en-CA" dirty="0"/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600" dirty="0" smtClean="0">
                <a:solidFill>
                  <a:srgbClr val="FFC000"/>
                </a:solidFill>
              </a:rPr>
              <a:t>Think about your most memorable job 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idx="1"/>
          </p:nvPr>
        </p:nvSpPr>
        <p:spPr/>
        <p:txBody>
          <a:bodyPr rtlCol="0">
            <a:normAutofit fontScale="92500"/>
          </a:bodyPr>
          <a:lstStyle/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800" dirty="0" smtClean="0"/>
              <a:t>What did you like/dislike about your job/boss?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2800" dirty="0" smtClean="0"/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800" dirty="0" smtClean="0"/>
              <a:t>Did you feel respected by the Organization?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2800" dirty="0" smtClean="0"/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800" dirty="0" smtClean="0"/>
              <a:t>Were you treated fairly in comparison to your co-workers?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2800" dirty="0" smtClean="0"/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800" dirty="0" smtClean="0"/>
              <a:t>Did your co-workers help or hinder your job performance?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2800" dirty="0" smtClean="0"/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800" dirty="0" smtClean="0"/>
              <a:t>What did you think of the work itself?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2800" dirty="0" smtClean="0"/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800" dirty="0" smtClean="0"/>
              <a:t>On the whole, were you satisfied with your job?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z="3600" dirty="0" smtClean="0">
                <a:solidFill>
                  <a:srgbClr val="FFC000"/>
                </a:solidFill>
              </a:rPr>
              <a:t>Organizational Behaviour</a:t>
            </a:r>
            <a:endParaRPr lang="en-CA" sz="3600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11430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dirty="0" smtClean="0"/>
              <a:t>The </a:t>
            </a:r>
            <a:r>
              <a:rPr lang="en-CA" dirty="0" smtClean="0">
                <a:solidFill>
                  <a:srgbClr val="FFC000"/>
                </a:solidFill>
              </a:rPr>
              <a:t>attitudes</a:t>
            </a:r>
            <a:r>
              <a:rPr lang="en-CA" dirty="0" smtClean="0"/>
              <a:t> </a:t>
            </a:r>
            <a:r>
              <a:rPr lang="en-CA" dirty="0" smtClean="0">
                <a:solidFill>
                  <a:srgbClr val="FFC000"/>
                </a:solidFill>
              </a:rPr>
              <a:t>and behaviours…</a:t>
            </a:r>
          </a:p>
          <a:p>
            <a:pPr marL="11430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dirty="0" smtClean="0"/>
              <a:t>…of </a:t>
            </a:r>
            <a:r>
              <a:rPr lang="en-CA" dirty="0" smtClean="0">
                <a:solidFill>
                  <a:srgbClr val="FFC000"/>
                </a:solidFill>
              </a:rPr>
              <a:t>individuals </a:t>
            </a:r>
            <a:r>
              <a:rPr lang="en-CA" dirty="0" smtClean="0"/>
              <a:t>and </a:t>
            </a:r>
            <a:r>
              <a:rPr lang="en-CA" dirty="0" smtClean="0">
                <a:solidFill>
                  <a:srgbClr val="FFC000"/>
                </a:solidFill>
              </a:rPr>
              <a:t>groups</a:t>
            </a:r>
            <a:r>
              <a:rPr lang="en-CA" dirty="0" smtClean="0"/>
              <a:t> in </a:t>
            </a:r>
            <a:r>
              <a:rPr lang="en-CA" dirty="0" smtClean="0">
                <a:solidFill>
                  <a:schemeClr val="accent3"/>
                </a:solidFill>
              </a:rPr>
              <a:t>organizations</a:t>
            </a:r>
            <a:r>
              <a:rPr lang="en-CA" dirty="0" smtClean="0"/>
              <a:t>.</a:t>
            </a:r>
            <a:endParaRPr lang="en-CA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CA" sz="3600" dirty="0" smtClean="0">
                <a:solidFill>
                  <a:srgbClr val="FFC000"/>
                </a:solidFill>
              </a:rPr>
              <a:t>Goals of the Field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3600" dirty="0" smtClean="0"/>
              <a:t>OB is concerned with:</a:t>
            </a:r>
          </a:p>
          <a:p>
            <a:pPr lvl="1"/>
            <a:r>
              <a:rPr lang="en-US" altLang="en-US" sz="3200" dirty="0" smtClean="0">
                <a:solidFill>
                  <a:srgbClr val="FFC000"/>
                </a:solidFill>
              </a:rPr>
              <a:t>Predicting</a:t>
            </a:r>
          </a:p>
          <a:p>
            <a:pPr lvl="1"/>
            <a:r>
              <a:rPr lang="en-US" altLang="en-US" sz="3200" dirty="0" smtClean="0">
                <a:solidFill>
                  <a:srgbClr val="FFC000"/>
                </a:solidFill>
              </a:rPr>
              <a:t>Explaining </a:t>
            </a:r>
          </a:p>
          <a:p>
            <a:pPr lvl="1"/>
            <a:r>
              <a:rPr lang="en-US" altLang="en-US" sz="3200" dirty="0" smtClean="0">
                <a:solidFill>
                  <a:srgbClr val="FFC000"/>
                </a:solidFill>
              </a:rPr>
              <a:t>Managing</a:t>
            </a:r>
          </a:p>
          <a:p>
            <a:pPr lvl="1"/>
            <a:r>
              <a:rPr lang="en-US" altLang="en-US" sz="3200" dirty="0" smtClean="0"/>
              <a:t>people’s behavior in the context of work</a:t>
            </a:r>
          </a:p>
          <a:p>
            <a:pPr eaLnBrk="1" hangingPunct="1">
              <a:defRPr/>
            </a:pPr>
            <a:endParaRPr lang="en-CA" dirty="0" smtClean="0"/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CA" sz="3600" dirty="0" smtClean="0">
                <a:solidFill>
                  <a:srgbClr val="FFC000"/>
                </a:solidFill>
              </a:rPr>
              <a:t>A Model of OB</a:t>
            </a:r>
            <a:endParaRPr lang="en-CA" sz="3600" dirty="0">
              <a:solidFill>
                <a:srgbClr val="FFC000"/>
              </a:solidFill>
            </a:endParaRPr>
          </a:p>
        </p:txBody>
      </p:sp>
      <p:pic>
        <p:nvPicPr>
          <p:cNvPr id="23555" name="Content Placeholder 3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990600" y="1371600"/>
            <a:ext cx="7162800" cy="51816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CA" sz="3600" dirty="0" smtClean="0">
                <a:solidFill>
                  <a:srgbClr val="FFC000"/>
                </a:solidFill>
              </a:rPr>
              <a:t>Management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CA" dirty="0" smtClean="0"/>
              <a:t>Management is the art of getting things accomplished in organizations through others.</a:t>
            </a:r>
          </a:p>
          <a:p>
            <a:pPr eaLnBrk="1" hangingPunct="1">
              <a:defRPr/>
            </a:pPr>
            <a:endParaRPr lang="en-CA" dirty="0" smtClean="0"/>
          </a:p>
          <a:p>
            <a:pPr eaLnBrk="1" hangingPunct="1">
              <a:defRPr/>
            </a:pPr>
            <a:endParaRPr lang="en-CA" dirty="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en-CA" dirty="0" smtClean="0"/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305800" cy="838200"/>
          </a:xfrm>
        </p:spPr>
        <p:txBody>
          <a:bodyPr/>
          <a:lstStyle/>
          <a:p>
            <a:pPr eaLnBrk="1" hangingPunct="1">
              <a:defRPr/>
            </a:pPr>
            <a:r>
              <a:rPr lang="en-CA" sz="3200" dirty="0" smtClean="0">
                <a:solidFill>
                  <a:srgbClr val="FFC000"/>
                </a:solidFill>
              </a:rPr>
              <a:t>Early Prescriptions Concerning Management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447800"/>
            <a:ext cx="8077200" cy="5257800"/>
          </a:xfrm>
        </p:spPr>
        <p:txBody>
          <a:bodyPr/>
          <a:lstStyle/>
          <a:p>
            <a:pPr eaLnBrk="1" hangingPunct="1">
              <a:defRPr/>
            </a:pPr>
            <a:r>
              <a:rPr lang="en-CA" sz="2800" dirty="0" smtClean="0"/>
              <a:t>The Classical View</a:t>
            </a:r>
          </a:p>
          <a:p>
            <a:pPr eaLnBrk="1" hangingPunct="1">
              <a:defRPr/>
            </a:pPr>
            <a:r>
              <a:rPr lang="en-CA" sz="2800" dirty="0" smtClean="0"/>
              <a:t>The Human Relations View</a:t>
            </a:r>
          </a:p>
          <a:p>
            <a:pPr eaLnBrk="1" hangingPunct="1">
              <a:defRPr/>
            </a:pPr>
            <a:r>
              <a:rPr lang="en-CA" sz="2800" dirty="0" smtClean="0"/>
              <a:t>The Contingency View</a:t>
            </a:r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381000"/>
            <a:ext cx="8534400" cy="914400"/>
          </a:xfrm>
        </p:spPr>
        <p:txBody>
          <a:bodyPr/>
          <a:lstStyle/>
          <a:p>
            <a:pPr eaLnBrk="1" hangingPunct="1">
              <a:defRPr/>
            </a:pPr>
            <a:r>
              <a:rPr lang="en-CA" sz="3200" dirty="0" smtClean="0">
                <a:solidFill>
                  <a:srgbClr val="FFC000"/>
                </a:solidFill>
              </a:rPr>
              <a:t>Early Prescriptions: The Classical View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19200"/>
            <a:ext cx="8305800" cy="5334000"/>
          </a:xfrm>
        </p:spPr>
        <p:txBody>
          <a:bodyPr/>
          <a:lstStyle/>
          <a:p>
            <a:pPr eaLnBrk="1" hangingPunct="1">
              <a:defRPr/>
            </a:pPr>
            <a:r>
              <a:rPr lang="en-US" sz="2800" dirty="0" smtClean="0"/>
              <a:t>Classical studies tends to adopt the pessimistic view of human nature</a:t>
            </a:r>
            <a:r>
              <a:rPr lang="en-CA" sz="2800" i="1" dirty="0" smtClean="0"/>
              <a:t> .Bureaucracy</a:t>
            </a:r>
            <a:r>
              <a:rPr lang="en-CA" sz="2800" dirty="0" smtClean="0"/>
              <a:t> is Max Weber’s ideal type of organization that includes:</a:t>
            </a:r>
          </a:p>
          <a:p>
            <a:pPr lvl="1" eaLnBrk="1" hangingPunct="1">
              <a:defRPr/>
            </a:pPr>
            <a:r>
              <a:rPr lang="en-CA" sz="2400" dirty="0" smtClean="0"/>
              <a:t>Strict chain of command</a:t>
            </a:r>
          </a:p>
          <a:p>
            <a:pPr lvl="1" eaLnBrk="1" hangingPunct="1">
              <a:defRPr/>
            </a:pPr>
            <a:r>
              <a:rPr lang="en-CA" sz="2400" dirty="0" smtClean="0"/>
              <a:t>Technical competence</a:t>
            </a:r>
          </a:p>
          <a:p>
            <a:pPr lvl="1" eaLnBrk="1" hangingPunct="1">
              <a:defRPr/>
            </a:pPr>
            <a:r>
              <a:rPr lang="en-CA" sz="2400" dirty="0" smtClean="0"/>
              <a:t>Detailed rules, regulations, and procedures</a:t>
            </a:r>
          </a:p>
          <a:p>
            <a:pPr lvl="1" eaLnBrk="1" hangingPunct="1">
              <a:defRPr/>
            </a:pPr>
            <a:r>
              <a:rPr lang="en-CA" sz="2400" dirty="0" smtClean="0"/>
              <a:t>High specialization</a:t>
            </a:r>
          </a:p>
          <a:p>
            <a:pPr lvl="1" eaLnBrk="1" hangingPunct="1">
              <a:defRPr/>
            </a:pPr>
            <a:r>
              <a:rPr lang="en-CA" sz="2400" dirty="0" smtClean="0"/>
              <a:t>Centralization of power </a:t>
            </a:r>
          </a:p>
          <a:p>
            <a:pPr lvl="1" eaLnBrk="1" hangingPunct="1">
              <a:defRPr/>
            </a:pPr>
            <a:endParaRPr lang="en-CA" sz="2400" dirty="0" smtClean="0"/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533400"/>
            <a:ext cx="8458200" cy="685800"/>
          </a:xfrm>
        </p:spPr>
        <p:txBody>
          <a:bodyPr/>
          <a:lstStyle/>
          <a:p>
            <a:pPr eaLnBrk="1" hangingPunct="1">
              <a:defRPr/>
            </a:pPr>
            <a:r>
              <a:rPr lang="en-CA" sz="3600" dirty="0" smtClean="0">
                <a:solidFill>
                  <a:srgbClr val="FFC000"/>
                </a:solidFill>
              </a:rPr>
              <a:t>The Human Relations Movement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828800"/>
            <a:ext cx="8153400" cy="4648200"/>
          </a:xfrm>
        </p:spPr>
        <p:txBody>
          <a:bodyPr/>
          <a:lstStyle/>
          <a:p>
            <a:pPr eaLnBrk="1" hangingPunct="1">
              <a:defRPr/>
            </a:pPr>
            <a:r>
              <a:rPr lang="en-CA" sz="2400" smtClean="0"/>
              <a:t>The human relations movement</a:t>
            </a:r>
            <a:r>
              <a:rPr lang="en-CA" sz="2400" i="1" smtClean="0"/>
              <a:t> </a:t>
            </a:r>
            <a:r>
              <a:rPr lang="en-CA" sz="2400" smtClean="0"/>
              <a:t>called attention to certain dysfunctional aspects of classical management and bureaucracy:</a:t>
            </a:r>
          </a:p>
          <a:p>
            <a:pPr lvl="1" eaLnBrk="1" hangingPunct="1">
              <a:defRPr/>
            </a:pPr>
            <a:r>
              <a:rPr lang="en-CA" sz="2400" smtClean="0"/>
              <a:t>Employee alienation</a:t>
            </a:r>
          </a:p>
          <a:p>
            <a:pPr lvl="1" eaLnBrk="1" hangingPunct="1">
              <a:defRPr/>
            </a:pPr>
            <a:r>
              <a:rPr lang="en-CA" sz="2400" smtClean="0"/>
              <a:t>Limits innovation and adaptation</a:t>
            </a:r>
          </a:p>
          <a:p>
            <a:pPr lvl="1" eaLnBrk="1" hangingPunct="1">
              <a:defRPr/>
            </a:pPr>
            <a:r>
              <a:rPr lang="en-CA" sz="2400" smtClean="0"/>
              <a:t>Resistance to change</a:t>
            </a:r>
          </a:p>
          <a:p>
            <a:pPr lvl="1" eaLnBrk="1" hangingPunct="1">
              <a:defRPr/>
            </a:pPr>
            <a:r>
              <a:rPr lang="en-CA" sz="2400" smtClean="0"/>
              <a:t>Minimum acceptable level of performance</a:t>
            </a:r>
          </a:p>
          <a:p>
            <a:pPr lvl="1" eaLnBrk="1" hangingPunct="1">
              <a:defRPr/>
            </a:pPr>
            <a:r>
              <a:rPr lang="en-CA" sz="2400" smtClean="0"/>
              <a:t>Employees lose sight of the overall goals of the organization</a:t>
            </a:r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533400"/>
            <a:ext cx="8382000" cy="685800"/>
          </a:xfrm>
        </p:spPr>
        <p:txBody>
          <a:bodyPr/>
          <a:lstStyle/>
          <a:p>
            <a:pPr eaLnBrk="1" hangingPunct="1">
              <a:defRPr/>
            </a:pPr>
            <a:r>
              <a:rPr lang="en-CA" sz="3200" dirty="0" smtClean="0">
                <a:solidFill>
                  <a:srgbClr val="FFC000"/>
                </a:solidFill>
              </a:rPr>
              <a:t>Contemporary Management – The Contingency Approach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828800"/>
            <a:ext cx="8534400" cy="4648200"/>
          </a:xfrm>
        </p:spPr>
        <p:txBody>
          <a:bodyPr/>
          <a:lstStyle/>
          <a:p>
            <a:pPr eaLnBrk="1" hangingPunct="1">
              <a:defRPr/>
            </a:pPr>
            <a:r>
              <a:rPr lang="en-CA" sz="2800" smtClean="0"/>
              <a:t>Dependencies are called contingencies.</a:t>
            </a:r>
          </a:p>
          <a:p>
            <a:pPr eaLnBrk="1" hangingPunct="1">
              <a:defRPr/>
            </a:pPr>
            <a:r>
              <a:rPr lang="en-CA" sz="2800" smtClean="0"/>
              <a:t>The </a:t>
            </a:r>
            <a:r>
              <a:rPr lang="en-CA" sz="2800" i="1" smtClean="0"/>
              <a:t>contingency approach</a:t>
            </a:r>
            <a:r>
              <a:rPr lang="en-CA" sz="2800" smtClean="0"/>
              <a:t> to management recognizes that there is no one best way to manage.</a:t>
            </a:r>
          </a:p>
          <a:p>
            <a:pPr eaLnBrk="1" hangingPunct="1">
              <a:defRPr/>
            </a:pPr>
            <a:endParaRPr lang="en-CA" sz="2800" smtClean="0"/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>
              <a:defRPr/>
            </a:pPr>
            <a:r>
              <a:rPr lang="en-CA" sz="3600" dirty="0" smtClean="0">
                <a:solidFill>
                  <a:srgbClr val="FFC000"/>
                </a:solidFill>
              </a:rPr>
              <a:t>What Do Managers Do?</a:t>
            </a:r>
          </a:p>
        </p:txBody>
      </p:sp>
      <p:pic>
        <p:nvPicPr>
          <p:cNvPr id="14339" name="Picture 3" descr="john_ex1-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1524000"/>
            <a:ext cx="8732838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304800"/>
            <a:ext cx="8610600" cy="685800"/>
          </a:xfrm>
        </p:spPr>
        <p:txBody>
          <a:bodyPr/>
          <a:lstStyle/>
          <a:p>
            <a:pPr eaLnBrk="1" hangingPunct="1">
              <a:defRPr/>
            </a:pPr>
            <a:r>
              <a:rPr lang="en-CA" sz="4000" dirty="0" smtClean="0">
                <a:solidFill>
                  <a:srgbClr val="FFC000"/>
                </a:solidFill>
              </a:rPr>
              <a:t>Summary of Managerial Activities</a:t>
            </a:r>
          </a:p>
        </p:txBody>
      </p:sp>
      <p:pic>
        <p:nvPicPr>
          <p:cNvPr id="15363" name="Picture 3" descr="john_ex1-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1219200"/>
            <a:ext cx="8686800" cy="563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defRPr/>
            </a:pPr>
            <a:r>
              <a:rPr lang="en-CA" sz="4000" dirty="0" smtClean="0">
                <a:solidFill>
                  <a:srgbClr val="FFC000"/>
                </a:solidFill>
              </a:rPr>
              <a:t>Managerial Minds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47800"/>
            <a:ext cx="8305800" cy="4648200"/>
          </a:xfrm>
        </p:spPr>
        <p:txBody>
          <a:bodyPr/>
          <a:lstStyle/>
          <a:p>
            <a:pPr eaLnBrk="1" hangingPunct="1">
              <a:defRPr/>
            </a:pPr>
            <a:r>
              <a:rPr lang="en-CA" smtClean="0"/>
              <a:t>Experienced managers use intuition to guide many of their actions:</a:t>
            </a:r>
          </a:p>
          <a:p>
            <a:pPr lvl="1" eaLnBrk="1" hangingPunct="1">
              <a:defRPr/>
            </a:pPr>
            <a:r>
              <a:rPr lang="en-CA" smtClean="0"/>
              <a:t>To </a:t>
            </a:r>
            <a:r>
              <a:rPr lang="en-CA" smtClean="0">
                <a:solidFill>
                  <a:schemeClr val="tx2"/>
                </a:solidFill>
              </a:rPr>
              <a:t>sense </a:t>
            </a:r>
            <a:r>
              <a:rPr lang="en-CA" smtClean="0"/>
              <a:t>that a problem exists</a:t>
            </a:r>
          </a:p>
          <a:p>
            <a:pPr lvl="1" eaLnBrk="1" hangingPunct="1">
              <a:defRPr/>
            </a:pPr>
            <a:r>
              <a:rPr lang="en-CA" smtClean="0"/>
              <a:t>To </a:t>
            </a:r>
            <a:r>
              <a:rPr lang="en-CA" smtClean="0">
                <a:solidFill>
                  <a:schemeClr val="tx2"/>
                </a:solidFill>
              </a:rPr>
              <a:t>perform</a:t>
            </a:r>
            <a:r>
              <a:rPr lang="en-CA" smtClean="0"/>
              <a:t> well-learned mental tasks rapidly</a:t>
            </a:r>
          </a:p>
          <a:p>
            <a:pPr lvl="1" eaLnBrk="1" hangingPunct="1">
              <a:defRPr/>
            </a:pPr>
            <a:r>
              <a:rPr lang="en-CA" smtClean="0"/>
              <a:t>To </a:t>
            </a:r>
            <a:r>
              <a:rPr lang="en-CA" smtClean="0">
                <a:solidFill>
                  <a:schemeClr val="tx2"/>
                </a:solidFill>
              </a:rPr>
              <a:t>synthesize</a:t>
            </a:r>
            <a:r>
              <a:rPr lang="en-CA" smtClean="0"/>
              <a:t> isolated pieces of information and data</a:t>
            </a:r>
          </a:p>
          <a:p>
            <a:pPr lvl="1" eaLnBrk="1" hangingPunct="1">
              <a:defRPr/>
            </a:pPr>
            <a:r>
              <a:rPr lang="en-CA" smtClean="0"/>
              <a:t>To </a:t>
            </a:r>
            <a:r>
              <a:rPr lang="en-CA" smtClean="0">
                <a:solidFill>
                  <a:schemeClr val="tx2"/>
                </a:solidFill>
              </a:rPr>
              <a:t>double-check</a:t>
            </a:r>
            <a:r>
              <a:rPr lang="en-CA" smtClean="0"/>
              <a:t> more formal or mechanical analyses</a:t>
            </a:r>
          </a:p>
          <a:p>
            <a:pPr lvl="1" eaLnBrk="1" hangingPunct="1">
              <a:defRPr/>
            </a:pPr>
            <a:r>
              <a:rPr lang="en-CA" smtClean="0">
                <a:solidFill>
                  <a:schemeClr val="tx2"/>
                </a:solidFill>
              </a:rPr>
              <a:t>GRIP</a:t>
            </a: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defRPr/>
            </a:pPr>
            <a:r>
              <a:rPr lang="en-CA" sz="4000" dirty="0" smtClean="0">
                <a:solidFill>
                  <a:srgbClr val="FFC000"/>
                </a:solidFill>
              </a:rPr>
              <a:t>International Managers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CA" sz="2800" smtClean="0"/>
              <a:t>National culture is one of the most important contingency variables in organizational behaviour.</a:t>
            </a:r>
          </a:p>
          <a:p>
            <a:pPr eaLnBrk="1" hangingPunct="1">
              <a:lnSpc>
                <a:spcPct val="90000"/>
              </a:lnSpc>
              <a:defRPr/>
            </a:pPr>
            <a:endParaRPr lang="en-CA" sz="280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en-CA" sz="2800" smtClean="0"/>
              <a:t>The management </a:t>
            </a:r>
            <a:r>
              <a:rPr lang="en-CA" sz="2800" u="sng" smtClean="0"/>
              <a:t>style</a:t>
            </a:r>
            <a:r>
              <a:rPr lang="en-CA" sz="2800" smtClean="0"/>
              <a:t> and emphasis given to various activities </a:t>
            </a:r>
            <a:r>
              <a:rPr lang="en-CA" sz="2800" u="sng" smtClean="0"/>
              <a:t>varies</a:t>
            </a:r>
            <a:r>
              <a:rPr lang="en-CA" sz="2800" smtClean="0"/>
              <a:t> greatly across cultures.</a:t>
            </a:r>
          </a:p>
          <a:p>
            <a:pPr eaLnBrk="1" hangingPunct="1">
              <a:lnSpc>
                <a:spcPct val="90000"/>
              </a:lnSpc>
              <a:defRPr/>
            </a:pPr>
            <a:endParaRPr lang="en-CA" sz="280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en-CA" sz="2800" smtClean="0"/>
              <a:t>Cultural </a:t>
            </a:r>
            <a:r>
              <a:rPr lang="en-CA" sz="2800" u="sng" smtClean="0"/>
              <a:t>variations in values affect</a:t>
            </a:r>
            <a:r>
              <a:rPr lang="en-CA" sz="2800" smtClean="0"/>
              <a:t> both managers’ and employees’ </a:t>
            </a:r>
            <a:r>
              <a:rPr lang="en-CA" sz="2800" u="sng" smtClean="0"/>
              <a:t>expectations</a:t>
            </a:r>
            <a:r>
              <a:rPr lang="en-CA" sz="2800" smtClean="0"/>
              <a:t> about interpersonal interaction.</a:t>
            </a:r>
          </a:p>
          <a:p>
            <a:pPr eaLnBrk="1" hangingPunct="1">
              <a:lnSpc>
                <a:spcPct val="90000"/>
              </a:lnSpc>
              <a:defRPr/>
            </a:pPr>
            <a:endParaRPr lang="en-CA" sz="2800" smtClean="0"/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685800"/>
            <a:ext cx="8229600" cy="685800"/>
          </a:xfrm>
        </p:spPr>
        <p:txBody>
          <a:bodyPr/>
          <a:lstStyle/>
          <a:p>
            <a:pPr eaLnBrk="1" hangingPunct="1">
              <a:defRPr/>
            </a:pPr>
            <a:r>
              <a:rPr lang="en-CA" sz="3600" dirty="0" smtClean="0">
                <a:solidFill>
                  <a:srgbClr val="FFC000"/>
                </a:solidFill>
              </a:rPr>
              <a:t>Management Practices of the Best Companies to Work for in Canada</a:t>
            </a:r>
            <a:r>
              <a:rPr lang="en-CA" sz="4800" dirty="0" smtClean="0">
                <a:solidFill>
                  <a:srgbClr val="FFC000"/>
                </a:solidFill>
              </a:rPr>
              <a:t> 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209800"/>
            <a:ext cx="8305800" cy="4648200"/>
          </a:xfrm>
        </p:spPr>
        <p:txBody>
          <a:bodyPr/>
          <a:lstStyle/>
          <a:p>
            <a:pPr eaLnBrk="1" hangingPunct="1">
              <a:defRPr/>
            </a:pPr>
            <a:r>
              <a:rPr lang="en-CA" sz="2800" smtClean="0"/>
              <a:t>Flexible work schedules</a:t>
            </a:r>
          </a:p>
          <a:p>
            <a:pPr eaLnBrk="1" hangingPunct="1">
              <a:defRPr/>
            </a:pPr>
            <a:r>
              <a:rPr lang="en-CA" sz="2800" smtClean="0"/>
              <a:t>Stock-options, profit-sharing, and bonuses</a:t>
            </a:r>
          </a:p>
          <a:p>
            <a:pPr eaLnBrk="1" hangingPunct="1">
              <a:defRPr/>
            </a:pPr>
            <a:r>
              <a:rPr lang="en-CA" sz="2800" smtClean="0"/>
              <a:t>Training and development programs</a:t>
            </a:r>
          </a:p>
          <a:p>
            <a:pPr eaLnBrk="1" hangingPunct="1">
              <a:defRPr/>
            </a:pPr>
            <a:r>
              <a:rPr lang="en-CA" sz="2800" smtClean="0"/>
              <a:t>Family assistance programs</a:t>
            </a:r>
          </a:p>
          <a:p>
            <a:pPr eaLnBrk="1" hangingPunct="1">
              <a:defRPr/>
            </a:pPr>
            <a:r>
              <a:rPr lang="en-CA" sz="2800" smtClean="0"/>
              <a:t>Career development programs</a:t>
            </a:r>
          </a:p>
          <a:p>
            <a:pPr eaLnBrk="1" hangingPunct="1">
              <a:defRPr/>
            </a:pPr>
            <a:r>
              <a:rPr lang="en-CA" sz="2800" smtClean="0"/>
              <a:t>Wellness and stress reduction programs</a:t>
            </a:r>
          </a:p>
          <a:p>
            <a:pPr eaLnBrk="1" hangingPunct="1">
              <a:defRPr/>
            </a:pPr>
            <a:r>
              <a:rPr lang="en-CA" sz="2800" smtClean="0"/>
              <a:t>Employee recognition and reward programs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CA" sz="2800" smtClean="0"/>
          </a:p>
        </p:txBody>
      </p: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CA" sz="3200" dirty="0" smtClean="0"/>
              <a:t>Chapter 2</a:t>
            </a:r>
          </a:p>
          <a:p>
            <a:endParaRPr lang="en-CA" sz="3200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C000"/>
                </a:solidFill>
              </a:rPr>
              <a:t>Job Performance</a:t>
            </a:r>
            <a:endParaRPr lang="en-CA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6477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4" name="Content Placeholder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60647"/>
            <a:ext cx="7620000" cy="62664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Down Arrow 4"/>
          <p:cNvSpPr/>
          <p:nvPr/>
        </p:nvSpPr>
        <p:spPr>
          <a:xfrm>
            <a:off x="7467600" y="2286000"/>
            <a:ext cx="432048" cy="6187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90189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ChangeArrowheads="1"/>
          </p:cNvSpPr>
          <p:nvPr>
            <p:ph type="title"/>
          </p:nvPr>
        </p:nvSpPr>
        <p:spPr>
          <a:xfrm>
            <a:off x="1274763" y="319088"/>
            <a:ext cx="7127875" cy="1177925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3600" dirty="0" smtClean="0">
                <a:solidFill>
                  <a:srgbClr val="FFC000"/>
                </a:solidFill>
              </a:rPr>
              <a:t>What is Job Performance?</a:t>
            </a:r>
          </a:p>
        </p:txBody>
      </p:sp>
      <p:sp>
        <p:nvSpPr>
          <p:cNvPr id="118787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cs typeface="Times New Roman" pitchFamily="18" charset="0"/>
              </a:rPr>
              <a:t>Job performance </a:t>
            </a:r>
            <a:r>
              <a:rPr lang="en-US" sz="3200" b="1" u="sng" dirty="0" smtClean="0">
                <a:cs typeface="Times New Roman" pitchFamily="18" charset="0"/>
              </a:rPr>
              <a:t>is</a:t>
            </a:r>
          </a:p>
          <a:p>
            <a:pPr lvl="1"/>
            <a:r>
              <a:rPr lang="en-US" sz="2800" dirty="0" err="1" smtClean="0">
                <a:cs typeface="Times New Roman" pitchFamily="18" charset="0"/>
              </a:rPr>
              <a:t>Behaviour</a:t>
            </a:r>
            <a:endParaRPr lang="en-US" sz="2800" dirty="0" smtClean="0">
              <a:cs typeface="Times New Roman" pitchFamily="18" charset="0"/>
            </a:endParaRPr>
          </a:p>
          <a:p>
            <a:pPr lvl="1"/>
            <a:r>
              <a:rPr lang="en-US" sz="2800" dirty="0" smtClean="0">
                <a:cs typeface="Times New Roman" pitchFamily="18" charset="0"/>
              </a:rPr>
              <a:t>Under employees’ control</a:t>
            </a:r>
          </a:p>
          <a:p>
            <a:pPr lvl="1"/>
            <a:r>
              <a:rPr lang="en-US" sz="2800" dirty="0" smtClean="0">
                <a:cs typeface="Times New Roman" pitchFamily="18" charset="0"/>
              </a:rPr>
              <a:t>Contributes positively or negatively</a:t>
            </a:r>
          </a:p>
          <a:p>
            <a:pPr lvl="1"/>
            <a:r>
              <a:rPr lang="en-US" sz="2800" dirty="0" smtClean="0">
                <a:cs typeface="Times New Roman" pitchFamily="18" charset="0"/>
              </a:rPr>
              <a:t>To organizational goals</a:t>
            </a:r>
          </a:p>
          <a:p>
            <a:endParaRPr lang="en-US" sz="2800" dirty="0" smtClean="0">
              <a:cs typeface="Times New Roman" pitchFamily="18" charset="0"/>
            </a:endParaRPr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2438400" y="6403975"/>
            <a:ext cx="449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algn="ctr"/>
            <a:endParaRPr lang="en-US" sz="1200" b="1">
              <a:latin typeface="Arial" charset="0"/>
            </a:endParaRPr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8305800" y="6403975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algn="ctr"/>
            <a:endParaRPr lang="en-US" sz="1200" b="1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984648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3600" dirty="0" smtClean="0">
                <a:solidFill>
                  <a:srgbClr val="FFC000"/>
                </a:solidFill>
              </a:rPr>
              <a:t>What is Job Performance?</a:t>
            </a:r>
            <a:endParaRPr lang="en-CA" sz="3600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sz="3200" dirty="0">
                <a:cs typeface="Times New Roman" pitchFamily="18" charset="0"/>
              </a:rPr>
              <a:t>Task </a:t>
            </a:r>
            <a:r>
              <a:rPr lang="en-US" sz="3200" dirty="0" smtClean="0">
                <a:cs typeface="Times New Roman" pitchFamily="18" charset="0"/>
              </a:rPr>
              <a:t>Performance</a:t>
            </a:r>
          </a:p>
          <a:p>
            <a:r>
              <a:rPr lang="en-US" sz="3200" dirty="0" smtClean="0">
                <a:cs typeface="Times New Roman" pitchFamily="18" charset="0"/>
              </a:rPr>
              <a:t>Organizational Citizenship </a:t>
            </a:r>
            <a:r>
              <a:rPr lang="en-US" sz="3200" dirty="0" err="1" smtClean="0">
                <a:cs typeface="Times New Roman" pitchFamily="18" charset="0"/>
              </a:rPr>
              <a:t>Behaviours</a:t>
            </a:r>
            <a:endParaRPr lang="en-US" sz="3200" dirty="0" smtClean="0">
              <a:cs typeface="Times New Roman" pitchFamily="18" charset="0"/>
            </a:endParaRPr>
          </a:p>
          <a:p>
            <a:r>
              <a:rPr lang="en-US" sz="3200" dirty="0" smtClean="0">
                <a:cs typeface="Times New Roman" pitchFamily="18" charset="0"/>
              </a:rPr>
              <a:t>Counterproductive Work </a:t>
            </a:r>
            <a:r>
              <a:rPr lang="en-US" sz="3200" dirty="0" err="1" smtClean="0">
                <a:cs typeface="Times New Roman" pitchFamily="18" charset="0"/>
              </a:rPr>
              <a:t>Behaviours</a:t>
            </a:r>
            <a:endParaRPr lang="en-US" sz="3200" dirty="0">
              <a:cs typeface="Times New Roman" pitchFamily="18" charset="0"/>
            </a:endParaRP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532182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3600" dirty="0" smtClean="0">
                <a:solidFill>
                  <a:srgbClr val="FFC000"/>
                </a:solidFill>
              </a:rPr>
              <a:t>What is Job Performance?</a:t>
            </a:r>
            <a:endParaRPr lang="en-CA" sz="3600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sz="3200" dirty="0">
                <a:cs typeface="Times New Roman" pitchFamily="18" charset="0"/>
              </a:rPr>
              <a:t>Task Performance:</a:t>
            </a:r>
          </a:p>
          <a:p>
            <a:pPr lvl="1"/>
            <a:endParaRPr lang="en-US" sz="2800" dirty="0" smtClean="0">
              <a:cs typeface="Times New Roman" pitchFamily="18" charset="0"/>
            </a:endParaRPr>
          </a:p>
          <a:p>
            <a:pPr lvl="1"/>
            <a:r>
              <a:rPr lang="en-CA" sz="2800" dirty="0" smtClean="0"/>
              <a:t>Behaviours </a:t>
            </a:r>
            <a:r>
              <a:rPr lang="en-CA" sz="2800" dirty="0"/>
              <a:t>that are directly involved in the transformation of </a:t>
            </a:r>
            <a:r>
              <a:rPr lang="en-CA" sz="2800" dirty="0" smtClean="0"/>
              <a:t>resources </a:t>
            </a:r>
            <a:r>
              <a:rPr lang="en-CA" sz="2800" dirty="0"/>
              <a:t>into the goods or services </a:t>
            </a:r>
            <a:endParaRPr lang="en-CA" sz="2800" dirty="0" smtClean="0"/>
          </a:p>
          <a:p>
            <a:endParaRPr lang="en-CA" sz="2800" dirty="0"/>
          </a:p>
          <a:p>
            <a:pPr lvl="1"/>
            <a:r>
              <a:rPr lang="en-CA" sz="2800" dirty="0" smtClean="0"/>
              <a:t>Included in a job description</a:t>
            </a:r>
          </a:p>
          <a:p>
            <a:pPr lvl="1"/>
            <a:endParaRPr lang="en-CA" sz="2800" dirty="0"/>
          </a:p>
          <a:p>
            <a:pPr lvl="1"/>
            <a:r>
              <a:rPr lang="en-CA" sz="2800" dirty="0" smtClean="0"/>
              <a:t>Routine, adaptive and creative</a:t>
            </a:r>
            <a:endParaRPr lang="en-CA" sz="2800" dirty="0"/>
          </a:p>
        </p:txBody>
      </p:sp>
    </p:spTree>
    <p:extLst>
      <p:ext uri="{BB962C8B-B14F-4D97-AF65-F5344CB8AC3E}">
        <p14:creationId xmlns:p14="http://schemas.microsoft.com/office/powerpoint/2010/main" val="1964131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z="3600" dirty="0" smtClean="0">
                <a:solidFill>
                  <a:srgbClr val="FFC000"/>
                </a:solidFill>
              </a:rPr>
              <a:t>What is Job Performance?</a:t>
            </a:r>
          </a:p>
        </p:txBody>
      </p:sp>
      <p:sp>
        <p:nvSpPr>
          <p:cNvPr id="88067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marL="609600" indent="-609600"/>
            <a:r>
              <a:rPr lang="en-US" sz="3200" dirty="0" smtClean="0"/>
              <a:t>Organizational Citizenship Behaviors</a:t>
            </a:r>
            <a:endParaRPr lang="en-US" sz="3200" dirty="0"/>
          </a:p>
          <a:p>
            <a:pPr marL="883920" lvl="1" indent="-609600"/>
            <a:r>
              <a:rPr lang="en-US" sz="2800" dirty="0" smtClean="0"/>
              <a:t>Voluntary activities that contribute to the organization by improving the work setting</a:t>
            </a:r>
          </a:p>
          <a:p>
            <a:pPr lvl="1"/>
            <a:r>
              <a:rPr lang="en-CA" sz="2800" b="1" i="1" dirty="0"/>
              <a:t>Interpersonal</a:t>
            </a:r>
          </a:p>
          <a:p>
            <a:pPr lvl="2"/>
            <a:r>
              <a:rPr lang="en-CA" sz="2400" dirty="0" smtClean="0"/>
              <a:t>Helping</a:t>
            </a:r>
          </a:p>
          <a:p>
            <a:pPr lvl="2"/>
            <a:r>
              <a:rPr lang="en-CA" sz="2400" dirty="0" smtClean="0"/>
              <a:t>Courtesy</a:t>
            </a:r>
          </a:p>
          <a:p>
            <a:pPr lvl="2"/>
            <a:r>
              <a:rPr lang="en-CA" sz="2400" dirty="0" smtClean="0"/>
              <a:t>Sportsmanship</a:t>
            </a:r>
            <a:endParaRPr lang="en-CA" sz="2400" dirty="0"/>
          </a:p>
          <a:p>
            <a:pPr lvl="1"/>
            <a:r>
              <a:rPr lang="en-CA" sz="2800" b="1" i="1" dirty="0"/>
              <a:t>Organizational</a:t>
            </a:r>
            <a:r>
              <a:rPr lang="en-CA" sz="2800" b="1" dirty="0"/>
              <a:t> </a:t>
            </a:r>
          </a:p>
          <a:p>
            <a:pPr lvl="2"/>
            <a:r>
              <a:rPr lang="en-CA" sz="2400" dirty="0" smtClean="0"/>
              <a:t>Voice</a:t>
            </a:r>
          </a:p>
          <a:p>
            <a:pPr lvl="2"/>
            <a:r>
              <a:rPr lang="en-CA" sz="2400" dirty="0" smtClean="0"/>
              <a:t>Civic virtue</a:t>
            </a:r>
          </a:p>
          <a:p>
            <a:pPr lvl="2"/>
            <a:r>
              <a:rPr lang="en-CA" sz="2400" dirty="0" err="1" smtClean="0"/>
              <a:t>Boosterism</a:t>
            </a:r>
            <a:endParaRPr lang="en-CA" sz="2400" dirty="0"/>
          </a:p>
          <a:p>
            <a:pPr marL="883920" lvl="1" indent="-609600"/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4255773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z="3600" dirty="0" smtClean="0">
                <a:solidFill>
                  <a:srgbClr val="FFC000"/>
                </a:solidFill>
              </a:rPr>
              <a:t>What is Job Performance?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609600" indent="-609600"/>
            <a:r>
              <a:rPr lang="en-US" sz="2800" dirty="0" smtClean="0"/>
              <a:t>Counterproductive Work Behaviors:</a:t>
            </a:r>
          </a:p>
          <a:p>
            <a:pPr marL="883920" lvl="1" indent="-609600"/>
            <a:r>
              <a:rPr lang="en-CA" dirty="0"/>
              <a:t>behaviours that </a:t>
            </a:r>
            <a:r>
              <a:rPr lang="en-CA" i="1" dirty="0"/>
              <a:t>intentionally</a:t>
            </a:r>
            <a:r>
              <a:rPr lang="en-CA" dirty="0"/>
              <a:t> hinder organizational goal accomplishment</a:t>
            </a:r>
            <a:endParaRPr lang="en-US" dirty="0" smtClean="0"/>
          </a:p>
          <a:p>
            <a:pPr marL="990600" lvl="1" indent="-533400"/>
            <a:r>
              <a:rPr lang="en-US" sz="2800" i="1" dirty="0" smtClean="0"/>
              <a:t>Interpersonal</a:t>
            </a:r>
          </a:p>
          <a:p>
            <a:pPr marL="1371600" lvl="2" indent="-457200"/>
            <a:endParaRPr lang="en-US" sz="2400" dirty="0" smtClean="0"/>
          </a:p>
          <a:p>
            <a:pPr marL="990600" lvl="1" indent="-533400"/>
            <a:r>
              <a:rPr lang="en-US" sz="2800" i="1" dirty="0" smtClean="0"/>
              <a:t>Organizational</a:t>
            </a:r>
          </a:p>
          <a:p>
            <a:pPr marL="1371600" lvl="2" indent="-457200"/>
            <a:endParaRPr 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2062131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solidFill>
                  <a:srgbClr val="FFC000"/>
                </a:solidFill>
              </a:rPr>
              <a:t>What is Job Performance?</a:t>
            </a:r>
            <a:endParaRPr lang="en-CA" sz="3600" dirty="0">
              <a:solidFill>
                <a:srgbClr val="FFC000"/>
              </a:solidFill>
            </a:endParaRPr>
          </a:p>
        </p:txBody>
      </p:sp>
      <p:pic>
        <p:nvPicPr>
          <p:cNvPr id="4" name="Content Placeholder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196752"/>
            <a:ext cx="7344816" cy="54211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19750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3600" dirty="0" smtClean="0">
                <a:solidFill>
                  <a:srgbClr val="FFC000"/>
                </a:solidFill>
              </a:rPr>
              <a:t>Short discussion	</a:t>
            </a:r>
            <a:endParaRPr lang="en-CA" sz="3600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Think of customer service</a:t>
            </a:r>
          </a:p>
          <a:p>
            <a:r>
              <a:rPr lang="en-CA" dirty="0" smtClean="0"/>
              <a:t>What was your best experience?</a:t>
            </a:r>
          </a:p>
          <a:p>
            <a:r>
              <a:rPr lang="en-CA" dirty="0" smtClean="0"/>
              <a:t>What was your worst experience?</a:t>
            </a:r>
          </a:p>
          <a:p>
            <a:r>
              <a:rPr lang="en-CA" dirty="0" smtClean="0"/>
              <a:t>Describe and jot down behaviours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177414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3600" dirty="0" smtClean="0">
                <a:solidFill>
                  <a:srgbClr val="FFC000"/>
                </a:solidFill>
              </a:rPr>
              <a:t>Short discussion</a:t>
            </a:r>
            <a:endParaRPr lang="en-CA" sz="3600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Classify the customer service behaviors in</a:t>
            </a:r>
          </a:p>
          <a:p>
            <a:pPr lvl="1"/>
            <a:r>
              <a:rPr lang="en-CA" sz="3200" dirty="0" smtClean="0"/>
              <a:t>Good/poor task performance</a:t>
            </a:r>
          </a:p>
          <a:p>
            <a:pPr lvl="1"/>
            <a:r>
              <a:rPr lang="en-CA" sz="3200" dirty="0" smtClean="0"/>
              <a:t>OCB</a:t>
            </a:r>
          </a:p>
          <a:p>
            <a:pPr lvl="1"/>
            <a:r>
              <a:rPr lang="en-CA" sz="3200" dirty="0" smtClean="0"/>
              <a:t>CWB</a:t>
            </a:r>
            <a:endParaRPr lang="en-CA" sz="3200" dirty="0"/>
          </a:p>
        </p:txBody>
      </p:sp>
    </p:spTree>
    <p:extLst>
      <p:ext uri="{BB962C8B-B14F-4D97-AF65-F5344CB8AC3E}">
        <p14:creationId xmlns:p14="http://schemas.microsoft.com/office/powerpoint/2010/main" val="3733636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MN 2148 Ch 1 and Two">
  <a:themeElements>
    <a:clrScheme name="Stream 1">
      <a:dk1>
        <a:srgbClr val="000514"/>
      </a:dk1>
      <a:lt1>
        <a:srgbClr val="FFFFFF"/>
      </a:lt1>
      <a:dk2>
        <a:srgbClr val="003399"/>
      </a:dk2>
      <a:lt2>
        <a:srgbClr val="E5E5FF"/>
      </a:lt2>
      <a:accent1>
        <a:srgbClr val="0099CC"/>
      </a:accent1>
      <a:accent2>
        <a:srgbClr val="A886E0"/>
      </a:accent2>
      <a:accent3>
        <a:srgbClr val="AAADCA"/>
      </a:accent3>
      <a:accent4>
        <a:srgbClr val="DADADA"/>
      </a:accent4>
      <a:accent5>
        <a:srgbClr val="AACAE2"/>
      </a:accent5>
      <a:accent6>
        <a:srgbClr val="9879CB"/>
      </a:accent6>
      <a:hlink>
        <a:srgbClr val="FFCC00"/>
      </a:hlink>
      <a:folHlink>
        <a:srgbClr val="FFFFCC"/>
      </a:folHlink>
    </a:clrScheme>
    <a:fontScheme name="Stream">
      <a:majorFont>
        <a:latin typeface="Garamond"/>
        <a:ea typeface=""/>
        <a:cs typeface=""/>
      </a:majorFont>
      <a:minorFont>
        <a:latin typeface="Garamon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Garamond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Garamond" pitchFamily="18" charset="0"/>
          </a:defRPr>
        </a:defPPr>
      </a:lstStyle>
    </a:lnDef>
  </a:objectDefaults>
  <a:extraClrSchemeLst>
    <a:extraClrScheme>
      <a:clrScheme name="Stream 1">
        <a:dk1>
          <a:srgbClr val="000514"/>
        </a:dk1>
        <a:lt1>
          <a:srgbClr val="FFFFFF"/>
        </a:lt1>
        <a:dk2>
          <a:srgbClr val="003399"/>
        </a:dk2>
        <a:lt2>
          <a:srgbClr val="E5E5FF"/>
        </a:lt2>
        <a:accent1>
          <a:srgbClr val="0099CC"/>
        </a:accent1>
        <a:accent2>
          <a:srgbClr val="A886E0"/>
        </a:accent2>
        <a:accent3>
          <a:srgbClr val="AAADCA"/>
        </a:accent3>
        <a:accent4>
          <a:srgbClr val="DADADA"/>
        </a:accent4>
        <a:accent5>
          <a:srgbClr val="AACAE2"/>
        </a:accent5>
        <a:accent6>
          <a:srgbClr val="9879CB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2">
        <a:dk1>
          <a:srgbClr val="3E3E5C"/>
        </a:dk1>
        <a:lt1>
          <a:srgbClr val="FFFFFF"/>
        </a:lt1>
        <a:dk2>
          <a:srgbClr val="666699"/>
        </a:dk2>
        <a:lt2>
          <a:srgbClr val="DFDFE9"/>
        </a:lt2>
        <a:accent1>
          <a:srgbClr val="CC66FF"/>
        </a:accent1>
        <a:accent2>
          <a:srgbClr val="679ACD"/>
        </a:accent2>
        <a:accent3>
          <a:srgbClr val="B8B8CA"/>
        </a:accent3>
        <a:accent4>
          <a:srgbClr val="DADADA"/>
        </a:accent4>
        <a:accent5>
          <a:srgbClr val="E2B8FF"/>
        </a:accent5>
        <a:accent6>
          <a:srgbClr val="5D8BBA"/>
        </a:accent6>
        <a:hlink>
          <a:srgbClr val="CCE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3">
        <a:dk1>
          <a:srgbClr val="2A5400"/>
        </a:dk1>
        <a:lt1>
          <a:srgbClr val="FFFFFF"/>
        </a:lt1>
        <a:dk2>
          <a:srgbClr val="4A9400"/>
        </a:dk2>
        <a:lt2>
          <a:srgbClr val="BAE8BA"/>
        </a:lt2>
        <a:accent1>
          <a:srgbClr val="33CC33"/>
        </a:accent1>
        <a:accent2>
          <a:srgbClr val="99CC00"/>
        </a:accent2>
        <a:accent3>
          <a:srgbClr val="B1C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99FF33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4">
        <a:dk1>
          <a:srgbClr val="000000"/>
        </a:dk1>
        <a:lt1>
          <a:srgbClr val="FFFFFF"/>
        </a:lt1>
        <a:dk2>
          <a:srgbClr val="51596D"/>
        </a:dk2>
        <a:lt2>
          <a:srgbClr val="DDDDDD"/>
        </a:lt2>
        <a:accent1>
          <a:srgbClr val="787E8A"/>
        </a:accent1>
        <a:accent2>
          <a:srgbClr val="339966"/>
        </a:accent2>
        <a:accent3>
          <a:srgbClr val="B3B5BA"/>
        </a:accent3>
        <a:accent4>
          <a:srgbClr val="DADADA"/>
        </a:accent4>
        <a:accent5>
          <a:srgbClr val="BEC0C4"/>
        </a:accent5>
        <a:accent6>
          <a:srgbClr val="2D8A5C"/>
        </a:accent6>
        <a:hlink>
          <a:srgbClr val="00FFFF"/>
        </a:hlink>
        <a:folHlink>
          <a:srgbClr val="74B6D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5">
        <a:dk1>
          <a:srgbClr val="5C1F00"/>
        </a:dk1>
        <a:lt1>
          <a:srgbClr val="FFFFFF"/>
        </a:lt1>
        <a:dk2>
          <a:srgbClr val="8C0000"/>
        </a:dk2>
        <a:lt2>
          <a:srgbClr val="DFD293"/>
        </a:lt2>
        <a:accent1>
          <a:srgbClr val="FF6845"/>
        </a:accent1>
        <a:accent2>
          <a:srgbClr val="BE7960"/>
        </a:accent2>
        <a:accent3>
          <a:srgbClr val="C5AAAA"/>
        </a:accent3>
        <a:accent4>
          <a:srgbClr val="DADADA"/>
        </a:accent4>
        <a:accent5>
          <a:srgbClr val="FFB9B0"/>
        </a:accent5>
        <a:accent6>
          <a:srgbClr val="AC6D56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6">
        <a:dk1>
          <a:srgbClr val="5E4444"/>
        </a:dk1>
        <a:lt1>
          <a:srgbClr val="F7F3F3"/>
        </a:lt1>
        <a:dk2>
          <a:srgbClr val="8A6362"/>
        </a:dk2>
        <a:lt2>
          <a:srgbClr val="D8C1BA"/>
        </a:lt2>
        <a:accent1>
          <a:srgbClr val="CC6600"/>
        </a:accent1>
        <a:accent2>
          <a:srgbClr val="C16059"/>
        </a:accent2>
        <a:accent3>
          <a:srgbClr val="C4B7B7"/>
        </a:accent3>
        <a:accent4>
          <a:srgbClr val="D3D0D0"/>
        </a:accent4>
        <a:accent5>
          <a:srgbClr val="E2B8AA"/>
        </a:accent5>
        <a:accent6>
          <a:srgbClr val="AF5650"/>
        </a:accent6>
        <a:hlink>
          <a:srgbClr val="FFCC00"/>
        </a:hlink>
        <a:folHlink>
          <a:srgbClr val="CBB55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7">
        <a:dk1>
          <a:srgbClr val="7F6737"/>
        </a:dk1>
        <a:lt1>
          <a:srgbClr val="FFFFFF"/>
        </a:lt1>
        <a:dk2>
          <a:srgbClr val="BFA673"/>
        </a:dk2>
        <a:lt2>
          <a:srgbClr val="E6E3AA"/>
        </a:lt2>
        <a:accent1>
          <a:srgbClr val="FFCC00"/>
        </a:accent1>
        <a:accent2>
          <a:srgbClr val="808000"/>
        </a:accent2>
        <a:accent3>
          <a:srgbClr val="DCD0BC"/>
        </a:accent3>
        <a:accent4>
          <a:srgbClr val="DADADA"/>
        </a:accent4>
        <a:accent5>
          <a:srgbClr val="FFE2AA"/>
        </a:accent5>
        <a:accent6>
          <a:srgbClr val="737300"/>
        </a:accent6>
        <a:hlink>
          <a:srgbClr val="784700"/>
        </a:hlink>
        <a:folHlink>
          <a:srgbClr val="9A7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8">
        <a:dk1>
          <a:srgbClr val="4B2500"/>
        </a:dk1>
        <a:lt1>
          <a:srgbClr val="F9F0D3"/>
        </a:lt1>
        <a:dk2>
          <a:srgbClr val="A69564"/>
        </a:dk2>
        <a:lt2>
          <a:srgbClr val="EFDEAF"/>
        </a:lt2>
        <a:accent1>
          <a:srgbClr val="FFFFE3"/>
        </a:accent1>
        <a:accent2>
          <a:srgbClr val="BFBFA7"/>
        </a:accent2>
        <a:accent3>
          <a:srgbClr val="FBF6E6"/>
        </a:accent3>
        <a:accent4>
          <a:srgbClr val="3F1E00"/>
        </a:accent4>
        <a:accent5>
          <a:srgbClr val="FFFFEF"/>
        </a:accent5>
        <a:accent6>
          <a:srgbClr val="ADAD97"/>
        </a:accent6>
        <a:hlink>
          <a:srgbClr val="7B6D47"/>
        </a:hlink>
        <a:folHlink>
          <a:srgbClr val="A99D2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eam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ECFF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2D2D8A"/>
        </a:accent6>
        <a:hlink>
          <a:srgbClr val="6600FF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CMN 2148 Ch 1 and Two</Template>
  <TotalTime>166</TotalTime>
  <Words>602</Words>
  <Application>Microsoft Office PowerPoint</Application>
  <PresentationFormat>On-screen Show (4:3)</PresentationFormat>
  <Paragraphs>154</Paragraphs>
  <Slides>27</Slides>
  <Notes>27</Notes>
  <HiddenSlides>1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CMN 2148 Ch 1 and Two</vt:lpstr>
      <vt:lpstr>An Introduction:  Organizational Behaviour and Management</vt:lpstr>
      <vt:lpstr>What Are Organizations?</vt:lpstr>
      <vt:lpstr>Think about your most memorable job </vt:lpstr>
      <vt:lpstr>Organizational Behaviour</vt:lpstr>
      <vt:lpstr>Goals of the Field</vt:lpstr>
      <vt:lpstr>A Model of OB</vt:lpstr>
      <vt:lpstr>Management</vt:lpstr>
      <vt:lpstr>Early Prescriptions Concerning Management</vt:lpstr>
      <vt:lpstr>Early Prescriptions: The Classical View</vt:lpstr>
      <vt:lpstr>The Human Relations Movement</vt:lpstr>
      <vt:lpstr>Contemporary Management – The Contingency Approach</vt:lpstr>
      <vt:lpstr>What Do Managers Do?</vt:lpstr>
      <vt:lpstr>Summary of Managerial Activities</vt:lpstr>
      <vt:lpstr>Managerial Minds</vt:lpstr>
      <vt:lpstr>International Managers</vt:lpstr>
      <vt:lpstr>Management Practices of the Best Companies to Work for in Canada </vt:lpstr>
      <vt:lpstr>Job Performance</vt:lpstr>
      <vt:lpstr>PowerPoint Presentation</vt:lpstr>
      <vt:lpstr>What is Job Performance?</vt:lpstr>
      <vt:lpstr>What is Job Performance?</vt:lpstr>
      <vt:lpstr>What is Job Performance?</vt:lpstr>
      <vt:lpstr>What is Job Performance?</vt:lpstr>
      <vt:lpstr>What is Job Performance?</vt:lpstr>
      <vt:lpstr>What is Job Performance?</vt:lpstr>
      <vt:lpstr>Short discussion </vt:lpstr>
      <vt:lpstr>Short discussion</vt:lpstr>
      <vt:lpstr>PowerPoint Presentation</vt:lpstr>
    </vt:vector>
  </TitlesOfParts>
  <Company>Acer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 Introduction:  Organizational Behaviour and Management</dc:title>
  <dc:creator>Valued Acer Customer</dc:creator>
  <cp:lastModifiedBy>COE Support</cp:lastModifiedBy>
  <cp:revision>24</cp:revision>
  <dcterms:created xsi:type="dcterms:W3CDTF">2012-01-11T17:39:47Z</dcterms:created>
  <dcterms:modified xsi:type="dcterms:W3CDTF">2014-05-05T15:09:31Z</dcterms:modified>
</cp:coreProperties>
</file>