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00" r:id="rId1"/>
  </p:sldMasterIdLst>
  <p:notesMasterIdLst>
    <p:notesMasterId r:id="rId63"/>
  </p:notesMasterIdLst>
  <p:sldIdLst>
    <p:sldId id="256" r:id="rId2"/>
    <p:sldId id="344" r:id="rId3"/>
    <p:sldId id="331" r:id="rId4"/>
    <p:sldId id="330" r:id="rId5"/>
    <p:sldId id="404" r:id="rId6"/>
    <p:sldId id="403" r:id="rId7"/>
    <p:sldId id="329" r:id="rId8"/>
    <p:sldId id="346" r:id="rId9"/>
    <p:sldId id="405" r:id="rId10"/>
    <p:sldId id="347" r:id="rId11"/>
    <p:sldId id="348" r:id="rId12"/>
    <p:sldId id="350" r:id="rId13"/>
    <p:sldId id="351" r:id="rId14"/>
    <p:sldId id="408" r:id="rId15"/>
    <p:sldId id="409" r:id="rId16"/>
    <p:sldId id="398" r:id="rId17"/>
    <p:sldId id="410" r:id="rId18"/>
    <p:sldId id="411" r:id="rId19"/>
    <p:sldId id="352" r:id="rId20"/>
    <p:sldId id="354" r:id="rId21"/>
    <p:sldId id="355" r:id="rId22"/>
    <p:sldId id="356" r:id="rId23"/>
    <p:sldId id="400" r:id="rId24"/>
    <p:sldId id="359" r:id="rId25"/>
    <p:sldId id="360" r:id="rId26"/>
    <p:sldId id="363" r:id="rId27"/>
    <p:sldId id="388" r:id="rId28"/>
    <p:sldId id="368" r:id="rId29"/>
    <p:sldId id="369" r:id="rId30"/>
    <p:sldId id="370" r:id="rId31"/>
    <p:sldId id="371" r:id="rId32"/>
    <p:sldId id="373" r:id="rId33"/>
    <p:sldId id="374" r:id="rId34"/>
    <p:sldId id="399" r:id="rId35"/>
    <p:sldId id="377" r:id="rId36"/>
    <p:sldId id="378" r:id="rId37"/>
    <p:sldId id="381" r:id="rId38"/>
    <p:sldId id="382" r:id="rId39"/>
    <p:sldId id="392" r:id="rId40"/>
    <p:sldId id="401" r:id="rId41"/>
    <p:sldId id="362" r:id="rId42"/>
    <p:sldId id="390" r:id="rId43"/>
    <p:sldId id="357" r:id="rId44"/>
    <p:sldId id="414" r:id="rId45"/>
    <p:sldId id="384" r:id="rId46"/>
    <p:sldId id="413" r:id="rId47"/>
    <p:sldId id="391" r:id="rId48"/>
    <p:sldId id="397" r:id="rId49"/>
    <p:sldId id="402" r:id="rId50"/>
    <p:sldId id="328" r:id="rId51"/>
    <p:sldId id="327" r:id="rId52"/>
    <p:sldId id="326" r:id="rId53"/>
    <p:sldId id="385" r:id="rId54"/>
    <p:sldId id="415" r:id="rId55"/>
    <p:sldId id="416" r:id="rId56"/>
    <p:sldId id="417" r:id="rId57"/>
    <p:sldId id="418" r:id="rId58"/>
    <p:sldId id="386" r:id="rId59"/>
    <p:sldId id="387" r:id="rId60"/>
    <p:sldId id="407" r:id="rId61"/>
    <p:sldId id="412" r:id="rId6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0000" autoAdjust="0"/>
  </p:normalViewPr>
  <p:slideViewPr>
    <p:cSldViewPr>
      <p:cViewPr>
        <p:scale>
          <a:sx n="60" d="100"/>
          <a:sy n="60" d="100"/>
        </p:scale>
        <p:origin x="-1434" y="-6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theme" Target="theme/theme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35" tIns="45718" rIns="91435" bIns="45718" rtlCol="0"/>
          <a:lstStyle>
            <a:lvl1pPr algn="l">
              <a:defRPr sz="1200"/>
            </a:lvl1pPr>
          </a:lstStyle>
          <a:p>
            <a:endParaRPr lang="en-CA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35" tIns="45718" rIns="91435" bIns="45718" rtlCol="0"/>
          <a:lstStyle>
            <a:lvl1pPr algn="r">
              <a:defRPr sz="1200"/>
            </a:lvl1pPr>
          </a:lstStyle>
          <a:p>
            <a:fld id="{1D00B97C-98C7-4245-ACA4-5445E7ABC97C}" type="datetimeFigureOut">
              <a:rPr lang="en-US" smtClean="0"/>
              <a:pPr/>
              <a:t>12/16/2012</a:t>
            </a:fld>
            <a:endParaRPr lang="en-CA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35" tIns="45718" rIns="91435" bIns="45718" rtlCol="0" anchor="ctr"/>
          <a:lstStyle/>
          <a:p>
            <a:endParaRPr lang="en-CA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35" tIns="45718" rIns="91435" bIns="45718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35" tIns="45718" rIns="91435" bIns="45718" rtlCol="0" anchor="b"/>
          <a:lstStyle>
            <a:lvl1pPr algn="l">
              <a:defRPr sz="1200"/>
            </a:lvl1pPr>
          </a:lstStyle>
          <a:p>
            <a:endParaRPr lang="en-C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35" tIns="45718" rIns="91435" bIns="45718" rtlCol="0" anchor="b"/>
          <a:lstStyle>
            <a:lvl1pPr algn="r">
              <a:defRPr sz="1200"/>
            </a:lvl1pPr>
          </a:lstStyle>
          <a:p>
            <a:fld id="{6CE6FA3B-CF82-4CCC-A688-0A36C70873B7}" type="slidenum">
              <a:rPr lang="en-CA" smtClean="0"/>
              <a:pPr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2169477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lnSpc>
                <a:spcPct val="200000"/>
              </a:lnSpc>
            </a:pPr>
            <a:endParaRPr lang="en-CA" dirty="0"/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E6FA3B-CF82-4CCC-A688-0A36C70873B7}" type="slidenum">
              <a:rPr lang="en-CA" smtClean="0"/>
              <a:pPr/>
              <a:t>1</a:t>
            </a:fld>
            <a:endParaRPr lang="en-CA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E6FA3B-CF82-4CCC-A688-0A36C70873B7}" type="slidenum">
              <a:rPr lang="en-CA" smtClean="0"/>
              <a:pPr/>
              <a:t>3</a:t>
            </a:fld>
            <a:endParaRPr lang="en-CA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sz="14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E6FA3B-CF82-4CCC-A688-0A36C70873B7}" type="slidenum">
              <a:rPr lang="en-CA" smtClean="0"/>
              <a:pPr/>
              <a:t>4</a:t>
            </a:fld>
            <a:endParaRPr lang="en-CA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E6FA3B-CF82-4CCC-A688-0A36C70873B7}" type="slidenum">
              <a:rPr lang="en-CA" smtClean="0"/>
              <a:pPr/>
              <a:t>5</a:t>
            </a:fld>
            <a:endParaRPr lang="en-CA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E6FA3B-CF82-4CCC-A688-0A36C70873B7}" type="slidenum">
              <a:rPr lang="en-CA" smtClean="0"/>
              <a:pPr/>
              <a:t>6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0372136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sz="14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E6FA3B-CF82-4CCC-A688-0A36C70873B7}" type="slidenum">
              <a:rPr lang="en-CA" smtClean="0"/>
              <a:pPr/>
              <a:t>7</a:t>
            </a:fld>
            <a:endParaRPr lang="en-CA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E6FA3B-CF82-4CCC-A688-0A36C70873B7}" type="slidenum">
              <a:rPr lang="en-CA" smtClean="0"/>
              <a:pPr/>
              <a:t>8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64637125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E6FA3B-CF82-4CCC-A688-0A36C70873B7}" type="slidenum">
              <a:rPr lang="en-CA" smtClean="0"/>
              <a:pPr/>
              <a:t>10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70516425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E6FA3B-CF82-4CCC-A688-0A36C70873B7}" type="slidenum">
              <a:rPr lang="en-CA" smtClean="0"/>
              <a:pPr/>
              <a:t>11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21495164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E6FA3B-CF82-4CCC-A688-0A36C70873B7}" type="slidenum">
              <a:rPr lang="en-CA" smtClean="0"/>
              <a:pPr/>
              <a:t>15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03300034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E6FA3B-CF82-4CCC-A688-0A36C70873B7}" type="slidenum">
              <a:rPr lang="en-CA" smtClean="0"/>
              <a:pPr/>
              <a:t>17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97248432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E6FA3B-CF82-4CCC-A688-0A36C70873B7}" type="slidenum">
              <a:rPr lang="en-CA" smtClean="0"/>
              <a:pPr/>
              <a:t>18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79856942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E6FA3B-CF82-4CCC-A688-0A36C70873B7}" type="slidenum">
              <a:rPr lang="en-CA" smtClean="0"/>
              <a:pPr/>
              <a:t>24</a:t>
            </a:fld>
            <a:endParaRPr lang="en-CA"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E6FA3B-CF82-4CCC-A688-0A36C70873B7}" type="slidenum">
              <a:rPr lang="en-CA" smtClean="0"/>
              <a:pPr/>
              <a:t>25</a:t>
            </a:fld>
            <a:endParaRPr lang="en-CA" dirty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defTabSz="914350"/>
            <a:r>
              <a:rPr lang="en-CA" dirty="0"/>
              <a:t>Iverson, Cheryl.  American Medical Association Manual of Style.  Baltimore: Williams and Wilkins, 1989.  page 94.</a:t>
            </a:r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E6FA3B-CF82-4CCC-A688-0A36C70873B7}" type="slidenum">
              <a:rPr lang="en-CA" smtClean="0"/>
              <a:pPr/>
              <a:t>26</a:t>
            </a:fld>
            <a:endParaRPr lang="en-CA" dirty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defTabSz="914350"/>
            <a:r>
              <a:rPr lang="en-CA" dirty="0"/>
              <a:t>Iverson, Cheryl.  American Medical Association Manual of Style.  Baltimore: Williams and Wilkins, 1989.  page 94.</a:t>
            </a:r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E6FA3B-CF82-4CCC-A688-0A36C70873B7}" type="slidenum">
              <a:rPr lang="en-CA" smtClean="0"/>
              <a:pPr/>
              <a:t>27</a:t>
            </a:fld>
            <a:endParaRPr lang="en-CA" dirty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 smtClean="0"/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E6FA3B-CF82-4CCC-A688-0A36C70873B7}" type="slidenum">
              <a:rPr lang="en-CA" smtClean="0"/>
              <a:pPr/>
              <a:t>28</a:t>
            </a:fld>
            <a:endParaRPr lang="en-CA" dirty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E6FA3B-CF82-4CCC-A688-0A36C70873B7}" type="slidenum">
              <a:rPr lang="en-CA" smtClean="0"/>
              <a:pPr/>
              <a:t>29</a:t>
            </a:fld>
            <a:endParaRPr lang="en-CA" dirty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E6FA3B-CF82-4CCC-A688-0A36C70873B7}" type="slidenum">
              <a:rPr lang="en-CA" smtClean="0"/>
              <a:pPr/>
              <a:t>30</a:t>
            </a:fld>
            <a:endParaRPr lang="en-CA" dirty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E6FA3B-CF82-4CCC-A688-0A36C70873B7}" type="slidenum">
              <a:rPr lang="en-CA" smtClean="0"/>
              <a:pPr/>
              <a:t>31</a:t>
            </a:fld>
            <a:endParaRPr lang="en-CA" dirty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E6FA3B-CF82-4CCC-A688-0A36C70873B7}" type="slidenum">
              <a:rPr lang="en-CA" smtClean="0"/>
              <a:pPr/>
              <a:t>32</a:t>
            </a:fld>
            <a:endParaRPr lang="en-CA" dirty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E6FA3B-CF82-4CCC-A688-0A36C70873B7}" type="slidenum">
              <a:rPr lang="en-CA" smtClean="0"/>
              <a:pPr/>
              <a:t>33</a:t>
            </a:fld>
            <a:endParaRPr lang="en-CA" dirty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E6FA3B-CF82-4CCC-A688-0A36C70873B7}" type="slidenum">
              <a:rPr lang="en-CA" smtClean="0"/>
              <a:pPr/>
              <a:t>34</a:t>
            </a:fld>
            <a:endParaRPr lang="en-CA" dirty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E6FA3B-CF82-4CCC-A688-0A36C70873B7}" type="slidenum">
              <a:rPr lang="en-CA" smtClean="0"/>
              <a:pPr/>
              <a:t>35</a:t>
            </a:fld>
            <a:endParaRPr lang="en-CA" dirty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E6FA3B-CF82-4CCC-A688-0A36C70873B7}" type="slidenum">
              <a:rPr lang="en-CA" smtClean="0"/>
              <a:pPr/>
              <a:t>36</a:t>
            </a:fld>
            <a:endParaRPr lang="en-CA" dirty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E6FA3B-CF82-4CCC-A688-0A36C70873B7}" type="slidenum">
              <a:rPr lang="en-CA" smtClean="0"/>
              <a:pPr/>
              <a:t>37</a:t>
            </a:fld>
            <a:endParaRPr lang="en-CA" dirty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E6FA3B-CF82-4CCC-A688-0A36C70873B7}" type="slidenum">
              <a:rPr lang="en-CA" smtClean="0"/>
              <a:pPr/>
              <a:t>38</a:t>
            </a:fld>
            <a:endParaRPr lang="en-CA" dirty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E6FA3B-CF82-4CCC-A688-0A36C70873B7}" type="slidenum">
              <a:rPr lang="en-CA" smtClean="0"/>
              <a:pPr/>
              <a:t>47</a:t>
            </a:fld>
            <a:endParaRPr lang="en-CA" dirty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E6FA3B-CF82-4CCC-A688-0A36C70873B7}" type="slidenum">
              <a:rPr lang="en-CA" smtClean="0"/>
              <a:pPr/>
              <a:t>48</a:t>
            </a:fld>
            <a:endParaRPr lang="en-CA" dirty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sz="14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E6FA3B-CF82-4CCC-A688-0A36C70873B7}" type="slidenum">
              <a:rPr lang="en-CA" smtClean="0"/>
              <a:pPr/>
              <a:t>50</a:t>
            </a:fld>
            <a:endParaRPr lang="en-CA" dirty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E6FA3B-CF82-4CCC-A688-0A36C70873B7}" type="slidenum">
              <a:rPr lang="en-CA" smtClean="0"/>
              <a:pPr/>
              <a:t>51</a:t>
            </a:fld>
            <a:endParaRPr lang="en-CA" dirty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E6FA3B-CF82-4CCC-A688-0A36C70873B7}" type="slidenum">
              <a:rPr lang="en-CA" smtClean="0"/>
              <a:pPr/>
              <a:t>52</a:t>
            </a:fld>
            <a:endParaRPr lang="en-CA" dirty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E6FA3B-CF82-4CCC-A688-0A36C70873B7}" type="slidenum">
              <a:rPr lang="en-CA" smtClean="0"/>
              <a:pPr/>
              <a:t>53</a:t>
            </a:fld>
            <a:endParaRPr lang="en-CA" dirty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E6FA3B-CF82-4CCC-A688-0A36C70873B7}" type="slidenum">
              <a:rPr lang="en-CA" smtClean="0"/>
              <a:pPr/>
              <a:t>54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437142035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E6FA3B-CF82-4CCC-A688-0A36C70873B7}" type="slidenum">
              <a:rPr lang="en-CA" smtClean="0"/>
              <a:pPr/>
              <a:t>55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437142035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E6FA3B-CF82-4CCC-A688-0A36C70873B7}" type="slidenum">
              <a:rPr lang="en-CA" smtClean="0"/>
              <a:pPr/>
              <a:t>56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425772016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E6FA3B-CF82-4CCC-A688-0A36C70873B7}" type="slidenum">
              <a:rPr lang="en-CA" smtClean="0"/>
              <a:pPr/>
              <a:t>57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425772016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E6FA3B-CF82-4CCC-A688-0A36C70873B7}" type="slidenum">
              <a:rPr lang="en-CA" smtClean="0"/>
              <a:pPr/>
              <a:t>58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974374945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E6FA3B-CF82-4CCC-A688-0A36C70873B7}" type="slidenum">
              <a:rPr lang="en-CA" smtClean="0"/>
              <a:pPr/>
              <a:t>60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3211201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9" name="Title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16" name="Date Placeholder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89094E-7302-4BE4-9C03-9E52643751EC}" type="datetimeFigureOut">
              <a:rPr lang="en-US" smtClean="0"/>
              <a:pPr/>
              <a:t>12/16/2012</a:t>
            </a:fld>
            <a:endParaRPr lang="en-CA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F74ECC3D-0E9F-442B-8E4F-27DCBFD2C0C8}" type="slidenum">
              <a:rPr lang="en-CA" smtClean="0"/>
              <a:pPr/>
              <a:t>‹#›</a:t>
            </a:fld>
            <a:endParaRPr lang="en-CA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7" name="Content Placeholder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89094E-7302-4BE4-9C03-9E52643751EC}" type="datetimeFigureOut">
              <a:rPr lang="en-US" smtClean="0"/>
              <a:pPr/>
              <a:t>12/16/2012</a:t>
            </a:fld>
            <a:endParaRPr lang="en-CA" dirty="0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en-CA" dirty="0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F74ECC3D-0E9F-442B-8E4F-27DCBFD2C0C8}" type="slidenum">
              <a:rPr lang="en-CA" smtClean="0"/>
              <a:pPr/>
              <a:t>‹#›</a:t>
            </a:fld>
            <a:endParaRPr lang="en-CA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89094E-7302-4BE4-9C03-9E52643751EC}" type="datetimeFigureOut">
              <a:rPr lang="en-US" smtClean="0"/>
              <a:pPr/>
              <a:t>12/16/2012</a:t>
            </a:fld>
            <a:endParaRPr lang="en-CA" dirty="0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ECC3D-0E9F-442B-8E4F-27DCBFD2C0C8}" type="slidenum">
              <a:rPr lang="en-CA" smtClean="0"/>
              <a:pPr/>
              <a:t>‹#›</a:t>
            </a:fld>
            <a:endParaRPr lang="en-CA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89094E-7302-4BE4-9C03-9E52643751EC}" type="datetimeFigureOut">
              <a:rPr lang="en-US" smtClean="0"/>
              <a:pPr/>
              <a:t>12/16/2012</a:t>
            </a:fld>
            <a:endParaRPr lang="en-CA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ECC3D-0E9F-442B-8E4F-27DCBFD2C0C8}" type="slidenum">
              <a:rPr lang="en-CA" smtClean="0"/>
              <a:pPr/>
              <a:t>‹#›</a:t>
            </a:fld>
            <a:endParaRPr lang="en-CA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itle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25" name="Text Placeholder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8" name="Content Placeholder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89094E-7302-4BE4-9C03-9E52643751EC}" type="datetimeFigureOut">
              <a:rPr lang="en-US" smtClean="0"/>
              <a:pPr/>
              <a:t>12/16/2012</a:t>
            </a:fld>
            <a:endParaRPr lang="en-C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F74ECC3D-0E9F-442B-8E4F-27DCBFD2C0C8}" type="slidenum">
              <a:rPr lang="en-CA" smtClean="0"/>
              <a:pPr/>
              <a:t>‹#›</a:t>
            </a:fld>
            <a:endParaRPr lang="en-CA" dirty="0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89094E-7302-4BE4-9C03-9E52643751EC}" type="datetimeFigureOut">
              <a:rPr lang="en-US" smtClean="0"/>
              <a:pPr/>
              <a:t>12/16/2012</a:t>
            </a:fld>
            <a:endParaRPr lang="en-CA" dirty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ECC3D-0E9F-442B-8E4F-27DCBFD2C0C8}" type="slidenum">
              <a:rPr lang="en-CA" smtClean="0"/>
              <a:pPr/>
              <a:t>‹#›</a:t>
            </a:fld>
            <a:endParaRPr lang="en-CA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89094E-7302-4BE4-9C03-9E52643751EC}" type="datetimeFigureOut">
              <a:rPr lang="en-US" smtClean="0"/>
              <a:pPr/>
              <a:t>12/16/2012</a:t>
            </a:fld>
            <a:endParaRPr lang="en-CA" dirty="0"/>
          </a:p>
        </p:txBody>
      </p:sp>
      <p:sp>
        <p:nvSpPr>
          <p:cNvPr id="24" name="Footer Placeholder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ECC3D-0E9F-442B-8E4F-27DCBFD2C0C8}" type="slidenum">
              <a:rPr lang="en-CA" smtClean="0"/>
              <a:pPr/>
              <a:t>‹#›</a:t>
            </a:fld>
            <a:endParaRPr lang="en-CA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89094E-7302-4BE4-9C03-9E52643751EC}" type="datetimeFigureOut">
              <a:rPr lang="en-US" smtClean="0"/>
              <a:pPr/>
              <a:t>12/16/2012</a:t>
            </a:fld>
            <a:endParaRPr lang="en-CA" dirty="0"/>
          </a:p>
        </p:txBody>
      </p:sp>
      <p:sp>
        <p:nvSpPr>
          <p:cNvPr id="29" name="Footer Placeholder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ECC3D-0E9F-442B-8E4F-27DCBFD2C0C8}" type="slidenum">
              <a:rPr lang="en-CA" smtClean="0"/>
              <a:pPr/>
              <a:t>‹#›</a:t>
            </a:fld>
            <a:endParaRPr lang="en-CA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dirty="0" smtClean="0"/>
              <a:t>Click icon to add picture</a:t>
            </a:r>
            <a:endParaRPr kumimoji="0"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89094E-7302-4BE4-9C03-9E52643751EC}" type="datetimeFigureOut">
              <a:rPr lang="en-US" smtClean="0"/>
              <a:pPr/>
              <a:t>12/16/2012</a:t>
            </a:fld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ECC3D-0E9F-442B-8E4F-27DCBFD2C0C8}" type="slidenum">
              <a:rPr lang="en-CA" smtClean="0"/>
              <a:pPr/>
              <a:t>‹#›</a:t>
            </a:fld>
            <a:endParaRPr lang="en-CA" dirty="0"/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89094E-7302-4BE4-9C03-9E52643751EC}" type="datetimeFigureOut">
              <a:rPr lang="en-US" smtClean="0"/>
              <a:pPr/>
              <a:t>12/16/2012</a:t>
            </a:fld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ECC3D-0E9F-442B-8E4F-27DCBFD2C0C8}" type="slidenum">
              <a:rPr lang="en-CA" smtClean="0"/>
              <a:pPr/>
              <a:t>‹#›</a:t>
            </a:fld>
            <a:endParaRPr lang="en-CA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89094E-7302-4BE4-9C03-9E52643751EC}" type="datetimeFigureOut">
              <a:rPr lang="en-US" smtClean="0"/>
              <a:pPr/>
              <a:t>12/16/2012</a:t>
            </a:fld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ECC3D-0E9F-442B-8E4F-27DCBFD2C0C8}" type="slidenum">
              <a:rPr lang="en-CA" smtClean="0"/>
              <a:pPr/>
              <a:t>‹#›</a:t>
            </a:fld>
            <a:endParaRPr lang="en-CA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CC89094E-7302-4BE4-9C03-9E52643751EC}" type="datetimeFigureOut">
              <a:rPr lang="en-US" smtClean="0"/>
              <a:pPr/>
              <a:t>12/16/2012</a:t>
            </a:fld>
            <a:endParaRPr lang="en-CA" dirty="0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F74ECC3D-0E9F-442B-8E4F-27DCBFD2C0C8}" type="slidenum">
              <a:rPr lang="en-CA" smtClean="0"/>
              <a:pPr/>
              <a:t>‹#›</a:t>
            </a:fld>
            <a:endParaRPr lang="en-CA" dirty="0"/>
          </a:p>
        </p:txBody>
      </p:sp>
      <p:sp>
        <p:nvSpPr>
          <p:cNvPr id="10" name="Title Placeholder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1" r:id="rId1"/>
    <p:sldLayoutId id="2147483902" r:id="rId2"/>
    <p:sldLayoutId id="2147483903" r:id="rId3"/>
    <p:sldLayoutId id="2147483904" r:id="rId4"/>
    <p:sldLayoutId id="2147483905" r:id="rId5"/>
    <p:sldLayoutId id="2147483906" r:id="rId6"/>
    <p:sldLayoutId id="2147483907" r:id="rId7"/>
    <p:sldLayoutId id="2147483908" r:id="rId8"/>
    <p:sldLayoutId id="2147483909" r:id="rId9"/>
    <p:sldLayoutId id="2147483910" r:id="rId10"/>
    <p:sldLayoutId id="214748391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biblio.uottawa.ca/content-page.php?g=en&amp;s=biblio&amp;c=src-suj" TargetMode="External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28596" y="1371600"/>
            <a:ext cx="7956452" cy="4414854"/>
          </a:xfrm>
        </p:spPr>
        <p:txBody>
          <a:bodyPr>
            <a:normAutofit fontScale="90000"/>
          </a:bodyPr>
          <a:lstStyle/>
          <a:p>
            <a:pPr algn="ctr"/>
            <a:r>
              <a:rPr lang="en-CA" b="1" dirty="0" smtClean="0"/>
              <a:t>English 1112C: </a:t>
            </a:r>
            <a:br>
              <a:rPr lang="en-CA" b="1" dirty="0" smtClean="0"/>
            </a:br>
            <a:r>
              <a:rPr lang="en-CA" b="1" dirty="0" smtClean="0"/>
              <a:t>Technical Report Writing</a:t>
            </a:r>
            <a:r>
              <a:rPr lang="en-CA" dirty="0" smtClean="0"/>
              <a:t/>
            </a:r>
            <a:br>
              <a:rPr lang="en-CA" dirty="0" smtClean="0"/>
            </a:br>
            <a:r>
              <a:rPr lang="en-CA" b="1" dirty="0" smtClean="0"/>
              <a:t>Gefen Bar-On Santor</a:t>
            </a:r>
            <a:br>
              <a:rPr lang="en-CA" b="1" dirty="0" smtClean="0"/>
            </a:br>
            <a:r>
              <a:rPr lang="en-CA" b="1" dirty="0" smtClean="0"/>
              <a:t/>
            </a:r>
            <a:br>
              <a:rPr lang="en-CA" b="1" dirty="0" smtClean="0"/>
            </a:br>
            <a:r>
              <a:rPr lang="en-CA" b="1" dirty="0" smtClean="0">
                <a:solidFill>
                  <a:srgbClr val="0070C0"/>
                </a:solidFill>
              </a:rPr>
              <a:t>Teaching Assistants:</a:t>
            </a:r>
            <a:br>
              <a:rPr lang="en-CA" b="1" dirty="0" smtClean="0">
                <a:solidFill>
                  <a:srgbClr val="0070C0"/>
                </a:solidFill>
              </a:rPr>
            </a:br>
            <a:r>
              <a:rPr lang="en-CA" b="1" dirty="0" smtClean="0"/>
              <a:t>Marie </a:t>
            </a:r>
            <a:r>
              <a:rPr lang="en-CA" b="1" dirty="0" err="1" smtClean="0"/>
              <a:t>Comisso</a:t>
            </a:r>
            <a:r>
              <a:rPr lang="en-CA" b="1" dirty="0" smtClean="0"/>
              <a:t/>
            </a:r>
            <a:br>
              <a:rPr lang="en-CA" b="1" dirty="0" smtClean="0"/>
            </a:br>
            <a:r>
              <a:rPr lang="en-CA" b="1" dirty="0" err="1" smtClean="0"/>
              <a:t>Lia</a:t>
            </a:r>
            <a:r>
              <a:rPr lang="en-CA" b="1" dirty="0" smtClean="0"/>
              <a:t> Talia</a:t>
            </a:r>
            <a:br>
              <a:rPr lang="en-CA" b="1" dirty="0" smtClean="0"/>
            </a:br>
            <a:r>
              <a:rPr lang="en-CA" b="1" dirty="0" smtClean="0">
                <a:solidFill>
                  <a:srgbClr val="0070C0"/>
                </a:solidFill>
              </a:rPr>
              <a:t/>
            </a:r>
            <a:br>
              <a:rPr lang="en-CA" b="1" dirty="0" smtClean="0">
                <a:solidFill>
                  <a:srgbClr val="0070C0"/>
                </a:solidFill>
              </a:rPr>
            </a:br>
            <a:r>
              <a:rPr lang="en-CA" b="1" dirty="0" smtClean="0">
                <a:solidFill>
                  <a:srgbClr val="0070C0"/>
                </a:solidFill>
              </a:rPr>
              <a:t/>
            </a:r>
            <a:br>
              <a:rPr lang="en-CA" b="1" dirty="0" smtClean="0">
                <a:solidFill>
                  <a:srgbClr val="0070C0"/>
                </a:solidFill>
              </a:rPr>
            </a:br>
            <a:r>
              <a:rPr lang="en-CA" dirty="0">
                <a:effectLst/>
              </a:rPr>
              <a:t/>
            </a:r>
            <a:br>
              <a:rPr lang="en-CA" dirty="0">
                <a:effectLst/>
              </a:rPr>
            </a:br>
            <a:r>
              <a:rPr lang="en-CA" dirty="0" smtClean="0"/>
              <a:t/>
            </a:r>
            <a:br>
              <a:rPr lang="en-CA" dirty="0" smtClean="0"/>
            </a:br>
            <a:r>
              <a:rPr lang="en-CA" dirty="0" smtClean="0"/>
              <a:t/>
            </a:r>
            <a:br>
              <a:rPr lang="en-CA" dirty="0" smtClean="0"/>
            </a:br>
            <a:r>
              <a:rPr lang="en-CA" dirty="0" smtClean="0"/>
              <a:t/>
            </a:r>
            <a:br>
              <a:rPr lang="en-CA" dirty="0" smtClean="0"/>
            </a:br>
            <a:r>
              <a:rPr lang="en-CA" dirty="0" smtClean="0"/>
              <a:t/>
            </a:r>
            <a:br>
              <a:rPr lang="en-CA" dirty="0" smtClean="0"/>
            </a:br>
            <a:endParaRPr lang="en-C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 smtClean="0">
                <a:solidFill>
                  <a:srgbClr val="0070C0"/>
                </a:solidFill>
              </a:rPr>
              <a:t>Course objective</a:t>
            </a:r>
            <a:endParaRPr lang="en-CA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CA" b="1" dirty="0" smtClean="0"/>
              <a:t>	To practice the </a:t>
            </a:r>
            <a:r>
              <a:rPr lang="en-CA" b="1" dirty="0" smtClean="0">
                <a:solidFill>
                  <a:srgbClr val="0070C0"/>
                </a:solidFill>
              </a:rPr>
              <a:t>rules and principles </a:t>
            </a:r>
            <a:r>
              <a:rPr lang="en-CA" b="1" dirty="0">
                <a:solidFill>
                  <a:srgbClr val="0070C0"/>
                </a:solidFill>
              </a:rPr>
              <a:t>of clear, </a:t>
            </a:r>
            <a:r>
              <a:rPr lang="en-CA" b="1" dirty="0" smtClean="0">
                <a:solidFill>
                  <a:srgbClr val="0070C0"/>
                </a:solidFill>
              </a:rPr>
              <a:t>concise and accurate writing </a:t>
            </a:r>
            <a:r>
              <a:rPr lang="en-CA" b="1" dirty="0" smtClean="0"/>
              <a:t>and to develop the</a:t>
            </a:r>
            <a:r>
              <a:rPr lang="en-CA" b="1" dirty="0" smtClean="0">
                <a:solidFill>
                  <a:srgbClr val="0070C0"/>
                </a:solidFill>
              </a:rPr>
              <a:t> literacy skills </a:t>
            </a:r>
            <a:r>
              <a:rPr lang="en-CA" b="1" dirty="0" smtClean="0"/>
              <a:t>that</a:t>
            </a:r>
            <a:r>
              <a:rPr lang="en-CA" b="1" dirty="0" smtClean="0">
                <a:solidFill>
                  <a:srgbClr val="0070C0"/>
                </a:solidFill>
              </a:rPr>
              <a:t> </a:t>
            </a:r>
            <a:r>
              <a:rPr lang="en-CA" b="1" dirty="0" smtClean="0"/>
              <a:t>are necessary for producing effective academic and workplace documents. </a:t>
            </a:r>
          </a:p>
          <a:p>
            <a:pPr marL="0" indent="0">
              <a:buNone/>
            </a:pPr>
            <a:endParaRPr lang="en-CA" b="1" dirty="0"/>
          </a:p>
        </p:txBody>
      </p:sp>
    </p:spTree>
    <p:extLst>
      <p:ext uri="{BB962C8B-B14F-4D97-AF65-F5344CB8AC3E}">
        <p14:creationId xmlns:p14="http://schemas.microsoft.com/office/powerpoint/2010/main" val="2653902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 smtClean="0">
                <a:solidFill>
                  <a:srgbClr val="0070C0"/>
                </a:solidFill>
              </a:rPr>
              <a:t>Achilles’ Heel</a:t>
            </a:r>
            <a:endParaRPr lang="en-CA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554162"/>
            <a:ext cx="4338638" cy="4525963"/>
          </a:xfrm>
        </p:spPr>
        <p:txBody>
          <a:bodyPr>
            <a:normAutofit fontScale="55000" lnSpcReduction="20000"/>
          </a:bodyPr>
          <a:lstStyle/>
          <a:p>
            <a:pPr>
              <a:buNone/>
            </a:pPr>
            <a:r>
              <a:rPr lang="en-CA" sz="5100" b="1" dirty="0" smtClean="0"/>
              <a:t>“Poor communication skill is the Achilles’ heel of many engineers . . . [P]oor communication skills have probably claimed more casualties than corporate downsizing.”</a:t>
            </a:r>
          </a:p>
          <a:p>
            <a:pPr>
              <a:buNone/>
            </a:pPr>
            <a:endParaRPr lang="en-CA" sz="4400" b="1" dirty="0" smtClean="0"/>
          </a:p>
          <a:p>
            <a:pPr>
              <a:buNone/>
            </a:pPr>
            <a:r>
              <a:rPr lang="en-CA" sz="4400" b="1" dirty="0" smtClean="0"/>
              <a:t>H.T. Roman</a:t>
            </a:r>
            <a:endParaRPr lang="en-CA" sz="4400" b="1" dirty="0"/>
          </a:p>
        </p:txBody>
      </p:sp>
      <p:pic>
        <p:nvPicPr>
          <p:cNvPr id="5" name="Picture 4" descr="achilles_tendon_ruptur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34000" y="1071546"/>
            <a:ext cx="3810000" cy="55499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idx="2"/>
          </p:nvPr>
        </p:nvSpPr>
        <p:spPr/>
        <p:txBody>
          <a:bodyPr>
            <a:normAutofit/>
          </a:bodyPr>
          <a:lstStyle/>
          <a:p>
            <a:r>
              <a:rPr lang="en-CA" sz="3200" b="1" dirty="0" smtClean="0"/>
              <a:t>Sing, goddess, the anger of Peleus’ son Achilleus</a:t>
            </a:r>
            <a:br>
              <a:rPr lang="en-CA" sz="3200" b="1" dirty="0" smtClean="0"/>
            </a:br>
            <a:r>
              <a:rPr lang="en-CA" sz="3200" b="1" dirty="0" smtClean="0"/>
              <a:t>and its devastation</a:t>
            </a:r>
          </a:p>
          <a:p>
            <a:endParaRPr lang="en-CA" sz="3200" b="1" dirty="0" smtClean="0"/>
          </a:p>
          <a:p>
            <a:r>
              <a:rPr lang="en-CA" sz="3200" b="1" i="1" dirty="0" smtClean="0">
                <a:solidFill>
                  <a:srgbClr val="0070C0"/>
                </a:solidFill>
              </a:rPr>
              <a:t>Iliad</a:t>
            </a:r>
            <a:endParaRPr lang="en-CA" sz="3200" b="1" i="1" dirty="0">
              <a:solidFill>
                <a:srgbClr val="0070C0"/>
              </a:solidFill>
            </a:endParaRPr>
          </a:p>
        </p:txBody>
      </p:sp>
      <p:pic>
        <p:nvPicPr>
          <p:cNvPr id="4" name="Content Placeholder 3" descr="achilles%20wounded[1].jpg"/>
          <p:cNvPicPr>
            <a:picLocks noGrp="1" noChangeAspect="1"/>
          </p:cNvPicPr>
          <p:nvPr>
            <p:ph sz="half" idx="1"/>
          </p:nvPr>
        </p:nvPicPr>
        <p:blipFill>
          <a:blip r:embed="rId3" cstate="print"/>
          <a:stretch>
            <a:fillRect/>
          </a:stretch>
        </p:blipFill>
        <p:spPr>
          <a:xfrm>
            <a:off x="4429124" y="428604"/>
            <a:ext cx="4000528" cy="5143536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 smtClean="0">
                <a:solidFill>
                  <a:srgbClr val="0070C0"/>
                </a:solidFill>
              </a:rPr>
              <a:t>Achilles’ Heel: a metaphor</a:t>
            </a:r>
            <a:endParaRPr lang="en-CA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554162"/>
            <a:ext cx="8443664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CA" b="1" dirty="0" smtClean="0"/>
              <a:t>A weakness in someone who is otherwise strong.</a:t>
            </a:r>
          </a:p>
          <a:p>
            <a:pPr>
              <a:buNone/>
            </a:pPr>
            <a:endParaRPr lang="en-CA" b="1" dirty="0" smtClean="0"/>
          </a:p>
          <a:p>
            <a:pPr>
              <a:buNone/>
            </a:pPr>
            <a:r>
              <a:rPr lang="en-CA" b="1" dirty="0" smtClean="0"/>
              <a:t>Many scientists and engineers are weaker in writing than they are in their professions.</a:t>
            </a:r>
            <a:endParaRPr lang="en-CA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 smtClean="0">
                <a:solidFill>
                  <a:srgbClr val="0070C0"/>
                </a:solidFill>
              </a:rPr>
              <a:t>Effective writing: a scientific duty</a:t>
            </a:r>
            <a:endParaRPr lang="en-CA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b="1" dirty="0"/>
              <a:t>"Great spirits have always found violent opposition from mediocre minds. The latter cannot understand it when a man does not thoughtlessly submit to hereditary prejudices but honestly and courageously uses his intelligence </a:t>
            </a:r>
            <a:r>
              <a:rPr lang="en-US" b="1" dirty="0">
                <a:solidFill>
                  <a:srgbClr val="0070C0"/>
                </a:solidFill>
              </a:rPr>
              <a:t>and fulfills the duty to express the results of his thoughts in clear form</a:t>
            </a:r>
            <a:r>
              <a:rPr lang="en-US" b="1" dirty="0" smtClean="0"/>
              <a:t>.“</a:t>
            </a:r>
          </a:p>
          <a:p>
            <a:pPr marL="0" indent="0">
              <a:buNone/>
            </a:pPr>
            <a:endParaRPr lang="en-US" b="1" dirty="0"/>
          </a:p>
          <a:p>
            <a:pPr marL="0" indent="0">
              <a:buNone/>
            </a:pPr>
            <a:r>
              <a:rPr lang="en-US" b="1" dirty="0" smtClean="0"/>
              <a:t>Albert Einstein</a:t>
            </a:r>
            <a:endParaRPr lang="en-CA" b="1" dirty="0"/>
          </a:p>
        </p:txBody>
      </p:sp>
    </p:spTree>
    <p:extLst>
      <p:ext uri="{BB962C8B-B14F-4D97-AF65-F5344CB8AC3E}">
        <p14:creationId xmlns:p14="http://schemas.microsoft.com/office/powerpoint/2010/main" val="2144757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b="1" dirty="0" smtClean="0">
                <a:solidFill>
                  <a:srgbClr val="0070C0"/>
                </a:solidFill>
              </a:rPr>
              <a:t>Good communication turns ideas into results</a:t>
            </a:r>
            <a:endParaRPr lang="en-CA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CA" sz="3600" b="1" dirty="0" smtClean="0"/>
              <a:t>“If language is not correct, then what is said is not what is meant; if what is said is not what is meant, then </a:t>
            </a:r>
            <a:r>
              <a:rPr lang="en-CA" sz="3600" b="1" dirty="0" smtClean="0">
                <a:solidFill>
                  <a:srgbClr val="0070C0"/>
                </a:solidFill>
              </a:rPr>
              <a:t>what ought to be done remains undone</a:t>
            </a:r>
            <a:r>
              <a:rPr lang="en-CA" sz="3600" b="1" dirty="0" smtClean="0"/>
              <a:t>.”</a:t>
            </a:r>
          </a:p>
          <a:p>
            <a:pPr>
              <a:buNone/>
            </a:pPr>
            <a:endParaRPr lang="en-CA" sz="3600" b="1" dirty="0" smtClean="0"/>
          </a:p>
          <a:p>
            <a:pPr>
              <a:buNone/>
            </a:pPr>
            <a:r>
              <a:rPr lang="en-CA" sz="3600" b="1" dirty="0" smtClean="0">
                <a:solidFill>
                  <a:srgbClr val="0070C0"/>
                </a:solidFill>
              </a:rPr>
              <a:t>Confucius</a:t>
            </a:r>
            <a:endParaRPr lang="en-CA" sz="3600" dirty="0" smtClean="0">
              <a:solidFill>
                <a:srgbClr val="0070C0"/>
              </a:solidFill>
            </a:endParaRPr>
          </a:p>
          <a:p>
            <a:pPr>
              <a:buNone/>
            </a:pPr>
            <a:endParaRPr lang="en-CA" sz="6600" dirty="0" smtClean="0"/>
          </a:p>
          <a:p>
            <a:pPr>
              <a:buNone/>
            </a:pPr>
            <a:endParaRPr lang="en-CA" sz="6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 smtClean="0">
                <a:solidFill>
                  <a:srgbClr val="0070C0"/>
                </a:solidFill>
              </a:rPr>
              <a:t>Language: an essential tool</a:t>
            </a:r>
            <a:endParaRPr lang="en-CA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CA" b="1" dirty="0" smtClean="0"/>
              <a:t>Many scientists and engineers spend much, sometimes most, of their day writing.</a:t>
            </a:r>
          </a:p>
          <a:p>
            <a:endParaRPr lang="en-CA" b="1" dirty="0" smtClean="0"/>
          </a:p>
          <a:p>
            <a:r>
              <a:rPr lang="en-CA" b="1" dirty="0" smtClean="0"/>
              <a:t>Good writing skills are often correlated with promotion to management positions.</a:t>
            </a:r>
          </a:p>
          <a:p>
            <a:endParaRPr lang="en-CA" b="1" dirty="0"/>
          </a:p>
        </p:txBody>
      </p:sp>
    </p:spTree>
    <p:extLst>
      <p:ext uri="{BB962C8B-B14F-4D97-AF65-F5344CB8AC3E}">
        <p14:creationId xmlns:p14="http://schemas.microsoft.com/office/powerpoint/2010/main" val="3887145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 smtClean="0">
                <a:solidFill>
                  <a:srgbClr val="0070C0"/>
                </a:solidFill>
              </a:rPr>
              <a:t>reflect</a:t>
            </a:r>
            <a:endParaRPr lang="en-CA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CA" b="1" dirty="0" smtClean="0"/>
              <a:t>What is the </a:t>
            </a:r>
            <a:r>
              <a:rPr lang="en-CA" b="1" dirty="0" smtClean="0">
                <a:solidFill>
                  <a:srgbClr val="0070C0"/>
                </a:solidFill>
              </a:rPr>
              <a:t>difference</a:t>
            </a:r>
            <a:r>
              <a:rPr lang="en-CA" b="1" dirty="0" smtClean="0"/>
              <a:t> between language and other scientific tools (such as mathematics)?</a:t>
            </a:r>
          </a:p>
          <a:p>
            <a:pPr>
              <a:buNone/>
            </a:pPr>
            <a:endParaRPr lang="en-CA" b="1" dirty="0" smtClean="0"/>
          </a:p>
          <a:p>
            <a:pPr>
              <a:buNone/>
            </a:pPr>
            <a:r>
              <a:rPr lang="en-CA" b="1" dirty="0" smtClean="0"/>
              <a:t>What makes writing less “teachable” than other tools?</a:t>
            </a:r>
          </a:p>
          <a:p>
            <a:pPr>
              <a:buNone/>
            </a:pPr>
            <a:endParaRPr lang="en-C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b="1" dirty="0" smtClean="0">
                <a:solidFill>
                  <a:srgbClr val="0070C0"/>
                </a:solidFill>
              </a:rPr>
              <a:t>language is</a:t>
            </a:r>
            <a:endParaRPr lang="en-CA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CA" b="1" dirty="0" smtClean="0"/>
              <a:t>A </a:t>
            </a:r>
            <a:r>
              <a:rPr lang="en-CA" b="1" dirty="0" smtClean="0">
                <a:solidFill>
                  <a:srgbClr val="0070C0"/>
                </a:solidFill>
              </a:rPr>
              <a:t>complex</a:t>
            </a:r>
            <a:r>
              <a:rPr lang="en-CA" b="1" dirty="0" smtClean="0"/>
              <a:t> and </a:t>
            </a:r>
            <a:r>
              <a:rPr lang="en-CA" b="1" dirty="0" smtClean="0">
                <a:solidFill>
                  <a:srgbClr val="0070C0"/>
                </a:solidFill>
              </a:rPr>
              <a:t>vast</a:t>
            </a:r>
            <a:r>
              <a:rPr lang="en-CA" b="1" dirty="0" smtClean="0"/>
              <a:t> tool.</a:t>
            </a:r>
          </a:p>
          <a:p>
            <a:pPr marL="0" indent="0">
              <a:buNone/>
            </a:pPr>
            <a:endParaRPr lang="en-CA" b="1" dirty="0" smtClean="0"/>
          </a:p>
          <a:p>
            <a:r>
              <a:rPr lang="en-CA" b="1" dirty="0" smtClean="0">
                <a:solidFill>
                  <a:srgbClr val="0070C0"/>
                </a:solidFill>
              </a:rPr>
              <a:t>less subject to absolute principles </a:t>
            </a:r>
            <a:r>
              <a:rPr lang="en-CA" b="1" dirty="0" smtClean="0"/>
              <a:t>and codes than mathematics.</a:t>
            </a:r>
          </a:p>
          <a:p>
            <a:pPr marL="0" indent="0">
              <a:buNone/>
            </a:pPr>
            <a:endParaRPr lang="en-CA" b="1" dirty="0" smtClean="0"/>
          </a:p>
          <a:p>
            <a:r>
              <a:rPr lang="en-CA" b="1" dirty="0" smtClean="0">
                <a:solidFill>
                  <a:srgbClr val="0070C0"/>
                </a:solidFill>
              </a:rPr>
              <a:t>Acquired naturally </a:t>
            </a:r>
            <a:r>
              <a:rPr lang="en-CA" b="1" dirty="0" smtClean="0"/>
              <a:t>(but often imperfectly) through imitation and subconscious learning.  Naturally acquired habits are </a:t>
            </a:r>
            <a:r>
              <a:rPr lang="en-CA" b="1" dirty="0" smtClean="0">
                <a:solidFill>
                  <a:srgbClr val="0070C0"/>
                </a:solidFill>
              </a:rPr>
              <a:t>hard to modify</a:t>
            </a:r>
            <a:r>
              <a:rPr lang="en-CA" b="1" dirty="0" smtClean="0"/>
              <a:t>.</a:t>
            </a:r>
            <a:endParaRPr lang="en-CA" b="1" dirty="0"/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912192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b="1" dirty="0" smtClean="0">
                <a:solidFill>
                  <a:srgbClr val="0070C0"/>
                </a:solidFill>
              </a:rPr>
              <a:t>Many people do not maximize their writing potential because of</a:t>
            </a:r>
            <a:endParaRPr lang="en-CA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CA" b="1" dirty="0" smtClean="0"/>
          </a:p>
          <a:p>
            <a:r>
              <a:rPr lang="en-CA" b="1" dirty="0" smtClean="0"/>
              <a:t>Lack of time to immerse themselves in reading and writing.</a:t>
            </a:r>
          </a:p>
          <a:p>
            <a:endParaRPr lang="en-CA" b="1" dirty="0"/>
          </a:p>
          <a:p>
            <a:r>
              <a:rPr lang="en-CA" b="1" dirty="0" smtClean="0"/>
              <a:t>The temptations of electronic entertainment.</a:t>
            </a:r>
          </a:p>
          <a:p>
            <a:endParaRPr lang="en-CA" b="1" dirty="0" smtClean="0"/>
          </a:p>
          <a:p>
            <a:pPr>
              <a:buNone/>
            </a:pPr>
            <a:r>
              <a:rPr lang="en-CA" b="1" dirty="0" smtClean="0">
                <a:solidFill>
                  <a:srgbClr val="0070C0"/>
                </a:solidFill>
              </a:rPr>
              <a:t>Is literacy the Achilles’ heel of our culture?</a:t>
            </a:r>
          </a:p>
          <a:p>
            <a:endParaRPr lang="en-CA" b="1" dirty="0"/>
          </a:p>
          <a:p>
            <a:pPr marL="0" indent="0">
              <a:buNone/>
            </a:pPr>
            <a:endParaRPr lang="en-CA" b="1" dirty="0" smtClean="0"/>
          </a:p>
          <a:p>
            <a:endParaRPr lang="en-CA" dirty="0"/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638505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b="1" dirty="0">
                <a:solidFill>
                  <a:srgbClr val="0070C0"/>
                </a:solidFill>
              </a:rPr>
              <a:t>Class structure </a:t>
            </a:r>
            <a:r>
              <a:rPr lang="en-CA" b="1" dirty="0"/>
              <a:t/>
            </a:r>
            <a:br>
              <a:rPr lang="en-CA" b="1" dirty="0"/>
            </a:b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CA" b="1" dirty="0" smtClean="0">
                <a:solidFill>
                  <a:srgbClr val="0070C0"/>
                </a:solidFill>
              </a:rPr>
              <a:t>Friday, 13:00-14:30, Arts 257</a:t>
            </a:r>
          </a:p>
          <a:p>
            <a:pPr marL="0" indent="0">
              <a:buNone/>
            </a:pPr>
            <a:endParaRPr lang="en-CA" b="1" dirty="0">
              <a:solidFill>
                <a:srgbClr val="0070C0"/>
              </a:solidFill>
            </a:endParaRPr>
          </a:p>
          <a:p>
            <a:pPr marL="0" indent="0">
              <a:buNone/>
            </a:pPr>
            <a:r>
              <a:rPr lang="en-CA" b="1" dirty="0" smtClean="0"/>
              <a:t>Lecture</a:t>
            </a:r>
          </a:p>
          <a:p>
            <a:pPr marL="0" indent="0">
              <a:buNone/>
            </a:pPr>
            <a:endParaRPr lang="en-CA" b="1" dirty="0"/>
          </a:p>
          <a:p>
            <a:pPr marL="0" indent="0">
              <a:buNone/>
            </a:pPr>
            <a:r>
              <a:rPr lang="en-CA" b="1" dirty="0" smtClean="0"/>
              <a:t>Given by </a:t>
            </a:r>
            <a:r>
              <a:rPr lang="en-CA" b="1" dirty="0" err="1" smtClean="0"/>
              <a:t>Gefen</a:t>
            </a:r>
            <a:r>
              <a:rPr lang="en-CA" b="1" dirty="0" smtClean="0"/>
              <a:t> Bar-On </a:t>
            </a:r>
            <a:r>
              <a:rPr lang="en-CA" b="1" dirty="0" err="1" smtClean="0"/>
              <a:t>Santor</a:t>
            </a:r>
            <a:endParaRPr lang="en-CA" b="1" dirty="0"/>
          </a:p>
        </p:txBody>
      </p:sp>
    </p:spTree>
    <p:extLst>
      <p:ext uri="{BB962C8B-B14F-4D97-AF65-F5344CB8AC3E}">
        <p14:creationId xmlns:p14="http://schemas.microsoft.com/office/powerpoint/2010/main" val="3609047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404664"/>
            <a:ext cx="8686800" cy="838200"/>
          </a:xfrm>
        </p:spPr>
        <p:txBody>
          <a:bodyPr>
            <a:normAutofit/>
          </a:bodyPr>
          <a:lstStyle/>
          <a:p>
            <a:r>
              <a:rPr lang="en-CA" b="1" dirty="0" smtClean="0">
                <a:solidFill>
                  <a:srgbClr val="0070C0"/>
                </a:solidFill>
              </a:rPr>
              <a:t>Tuesday, 11:30-1:00</a:t>
            </a:r>
            <a:endParaRPr lang="en-CA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CA" b="1" dirty="0" smtClean="0"/>
              <a:t>Discussion groups</a:t>
            </a:r>
          </a:p>
          <a:p>
            <a:endParaRPr lang="en-CA" b="1" dirty="0"/>
          </a:p>
          <a:p>
            <a:r>
              <a:rPr lang="en-CA" b="1" dirty="0" smtClean="0"/>
              <a:t>Practice and elaborate the material covered in the lectures.</a:t>
            </a:r>
          </a:p>
          <a:p>
            <a:pPr>
              <a:buNone/>
            </a:pPr>
            <a:endParaRPr lang="en-CA" b="1" dirty="0"/>
          </a:p>
          <a:p>
            <a:pPr>
              <a:buNone/>
            </a:pPr>
            <a:endParaRPr lang="en-CA" b="1" dirty="0" smtClean="0"/>
          </a:p>
          <a:p>
            <a:endParaRPr lang="en-CA" b="1" dirty="0" smtClean="0"/>
          </a:p>
          <a:p>
            <a:pPr marL="0" indent="0">
              <a:buNone/>
            </a:pPr>
            <a:endParaRPr lang="en-CA" b="1" dirty="0"/>
          </a:p>
          <a:p>
            <a:pPr marL="0" indent="0">
              <a:buNone/>
            </a:pP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372632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CA" b="1" dirty="0">
                <a:solidFill>
                  <a:srgbClr val="0070C0"/>
                </a:solidFill>
              </a:rPr>
              <a:t>DGD 1</a:t>
            </a:r>
            <a:r>
              <a:rPr lang="en-CA" b="1" dirty="0"/>
              <a:t>: </a:t>
            </a:r>
            <a:r>
              <a:rPr lang="en-CA" b="1" dirty="0" err="1" smtClean="0"/>
              <a:t>Tabaret</a:t>
            </a:r>
            <a:r>
              <a:rPr lang="en-CA" b="1" dirty="0" smtClean="0"/>
              <a:t> 325 </a:t>
            </a:r>
            <a:r>
              <a:rPr lang="en-CA" b="1" dirty="0"/>
              <a:t>with </a:t>
            </a:r>
            <a:r>
              <a:rPr lang="en-CA" b="1" dirty="0" err="1"/>
              <a:t>Gefen</a:t>
            </a:r>
            <a:r>
              <a:rPr lang="en-CA" b="1" dirty="0"/>
              <a:t> Bar-On </a:t>
            </a:r>
            <a:r>
              <a:rPr lang="en-CA" b="1" dirty="0" err="1"/>
              <a:t>Santor</a:t>
            </a:r>
            <a:endParaRPr lang="en-CA" b="1" dirty="0"/>
          </a:p>
          <a:p>
            <a:pPr>
              <a:buNone/>
            </a:pPr>
            <a:endParaRPr lang="en-CA" b="1" dirty="0"/>
          </a:p>
          <a:p>
            <a:pPr>
              <a:buNone/>
            </a:pPr>
            <a:r>
              <a:rPr lang="en-CA" b="1" dirty="0">
                <a:solidFill>
                  <a:srgbClr val="0070C0"/>
                </a:solidFill>
              </a:rPr>
              <a:t>DGD 2</a:t>
            </a:r>
            <a:r>
              <a:rPr lang="en-CA" b="1" dirty="0"/>
              <a:t>: </a:t>
            </a:r>
            <a:r>
              <a:rPr lang="en-CA" b="1" dirty="0" err="1"/>
              <a:t>Morisset</a:t>
            </a:r>
            <a:r>
              <a:rPr lang="en-CA" b="1" dirty="0"/>
              <a:t> </a:t>
            </a:r>
            <a:r>
              <a:rPr lang="en-CA" b="1" dirty="0" smtClean="0"/>
              <a:t>252 </a:t>
            </a:r>
            <a:r>
              <a:rPr lang="en-CA" b="1" dirty="0"/>
              <a:t>with Marie </a:t>
            </a:r>
            <a:r>
              <a:rPr lang="en-CA" b="1" dirty="0" err="1"/>
              <a:t>Comisso</a:t>
            </a:r>
            <a:endParaRPr lang="en-CA" b="1" dirty="0"/>
          </a:p>
          <a:p>
            <a:pPr>
              <a:buNone/>
            </a:pPr>
            <a:endParaRPr lang="en-CA" b="1" dirty="0"/>
          </a:p>
          <a:p>
            <a:pPr>
              <a:buNone/>
            </a:pPr>
            <a:r>
              <a:rPr lang="en-CA" b="1" dirty="0">
                <a:solidFill>
                  <a:srgbClr val="0070C0"/>
                </a:solidFill>
              </a:rPr>
              <a:t>DGD 3</a:t>
            </a:r>
            <a:r>
              <a:rPr lang="en-CA" b="1" dirty="0"/>
              <a:t>: </a:t>
            </a:r>
            <a:r>
              <a:rPr lang="en-CA" b="1" dirty="0" err="1" smtClean="0"/>
              <a:t>Tabaret</a:t>
            </a:r>
            <a:r>
              <a:rPr lang="en-CA" b="1" dirty="0" smtClean="0"/>
              <a:t> 323 with </a:t>
            </a:r>
            <a:r>
              <a:rPr lang="en-CA" b="1" dirty="0" err="1" smtClean="0"/>
              <a:t>Lia</a:t>
            </a:r>
            <a:r>
              <a:rPr lang="en-CA" b="1" dirty="0" smtClean="0"/>
              <a:t> Talia</a:t>
            </a:r>
            <a:endParaRPr lang="en-CA" b="1" dirty="0"/>
          </a:p>
          <a:p>
            <a:pPr marL="0" indent="0">
              <a:buNone/>
            </a:pPr>
            <a:r>
              <a:rPr lang="en-CA" dirty="0"/>
              <a:t> </a:t>
            </a:r>
          </a:p>
          <a:p>
            <a:pPr marL="0" indent="0">
              <a:buNone/>
            </a:pP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44050163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 smtClean="0">
                <a:solidFill>
                  <a:srgbClr val="0070C0"/>
                </a:solidFill>
              </a:rPr>
              <a:t>important</a:t>
            </a:r>
            <a:endParaRPr lang="en-CA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b="1" dirty="0" smtClean="0"/>
              <a:t>To correct uneven registration in the discussion groups, students listed as 38-45 in DGD 1 and 2 should move to DGD 3.</a:t>
            </a:r>
          </a:p>
          <a:p>
            <a:endParaRPr lang="en-CA" b="1" dirty="0"/>
          </a:p>
          <a:p>
            <a:r>
              <a:rPr lang="en-CA" b="1" dirty="0" smtClean="0"/>
              <a:t>Please see me after class to obtain a modification of registration form.</a:t>
            </a:r>
            <a:endParaRPr lang="en-CA" b="1" dirty="0"/>
          </a:p>
        </p:txBody>
      </p:sp>
    </p:spTree>
    <p:extLst>
      <p:ext uri="{BB962C8B-B14F-4D97-AF65-F5344CB8AC3E}">
        <p14:creationId xmlns:p14="http://schemas.microsoft.com/office/powerpoint/2010/main" val="144039200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b="1" dirty="0" smtClean="0">
                <a:solidFill>
                  <a:srgbClr val="0070C0"/>
                </a:solidFill>
              </a:rPr>
              <a:t>Required weekly handouts: print from virtual campus</a:t>
            </a:r>
            <a:endParaRPr lang="en-CA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CA" b="1" dirty="0"/>
              <a:t>No later </a:t>
            </a:r>
            <a:r>
              <a:rPr lang="en-CA" b="1" dirty="0" smtClean="0"/>
              <a:t>than midnight on the </a:t>
            </a:r>
            <a:r>
              <a:rPr lang="en-CA" b="1" dirty="0" smtClean="0">
                <a:solidFill>
                  <a:srgbClr val="0070C0"/>
                </a:solidFill>
              </a:rPr>
              <a:t>Sunday before each discussion group</a:t>
            </a:r>
            <a:r>
              <a:rPr lang="en-CA" b="1" dirty="0" smtClean="0"/>
              <a:t>, </a:t>
            </a:r>
            <a:r>
              <a:rPr lang="en-CA" b="1" dirty="0"/>
              <a:t>I will post a handout on virtual campus in a folder </a:t>
            </a:r>
            <a:r>
              <a:rPr lang="en-CA" b="1" dirty="0" smtClean="0"/>
              <a:t>called </a:t>
            </a:r>
            <a:r>
              <a:rPr lang="en-CA" b="1" dirty="0"/>
              <a:t>“print please.” </a:t>
            </a:r>
            <a:endParaRPr lang="en-CA" b="1" dirty="0" smtClean="0"/>
          </a:p>
          <a:p>
            <a:pPr marL="0" indent="0">
              <a:buNone/>
            </a:pPr>
            <a:r>
              <a:rPr lang="en-CA" b="1" dirty="0" smtClean="0"/>
              <a:t> </a:t>
            </a:r>
          </a:p>
          <a:p>
            <a:r>
              <a:rPr lang="en-CA" b="1" dirty="0" smtClean="0"/>
              <a:t>Print </a:t>
            </a:r>
            <a:r>
              <a:rPr lang="en-CA" b="1" dirty="0"/>
              <a:t>that handout and bring it to </a:t>
            </a:r>
            <a:r>
              <a:rPr lang="en-CA" b="1" dirty="0" smtClean="0"/>
              <a:t>the discussion group (you </a:t>
            </a:r>
            <a:r>
              <a:rPr lang="en-CA" b="1" dirty="0"/>
              <a:t>do not need to read it in advance).  </a:t>
            </a:r>
            <a:endParaRPr lang="en-CA" b="1" dirty="0" smtClean="0"/>
          </a:p>
          <a:p>
            <a:pPr marL="0" indent="0">
              <a:buNone/>
            </a:pPr>
            <a:endParaRPr lang="en-CA" b="1" dirty="0" smtClean="0"/>
          </a:p>
          <a:p>
            <a:pPr marL="0" indent="0">
              <a:buNone/>
            </a:pP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762223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 smtClean="0">
                <a:solidFill>
                  <a:srgbClr val="0070C0"/>
                </a:solidFill>
              </a:rPr>
              <a:t>No handout for first workshop</a:t>
            </a:r>
            <a:endParaRPr lang="en-CA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CA" b="1" dirty="0" smtClean="0"/>
              <a:t>Diagnostic activity</a:t>
            </a:r>
          </a:p>
          <a:p>
            <a:pPr marL="0" indent="0">
              <a:buNone/>
            </a:pPr>
            <a:endParaRPr lang="en-CA" b="1" dirty="0"/>
          </a:p>
          <a:p>
            <a:pPr marL="0" indent="0">
              <a:buNone/>
            </a:pPr>
            <a:r>
              <a:rPr lang="en-CA" b="1" dirty="0" smtClean="0"/>
              <a:t>Bring your course pack</a:t>
            </a:r>
          </a:p>
          <a:p>
            <a:pPr marL="0" indent="0">
              <a:buNone/>
            </a:pPr>
            <a:endParaRPr lang="en-CA" b="1" dirty="0"/>
          </a:p>
          <a:p>
            <a:pPr marL="0" indent="0">
              <a:buNone/>
            </a:pPr>
            <a:r>
              <a:rPr lang="en-CA" b="1" dirty="0" smtClean="0"/>
              <a:t>No need to prepare for the diagnostic activity</a:t>
            </a:r>
          </a:p>
          <a:p>
            <a:pPr marL="0" indent="0">
              <a:buNone/>
            </a:pPr>
            <a:endParaRPr lang="en-CA" dirty="0"/>
          </a:p>
          <a:p>
            <a:pPr marL="0" indent="0">
              <a:buNone/>
            </a:pP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33372780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 smtClean="0">
                <a:solidFill>
                  <a:srgbClr val="0070C0"/>
                </a:solidFill>
              </a:rPr>
              <a:t>Required course pack</a:t>
            </a:r>
            <a:endParaRPr lang="en-CA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CA" b="1" dirty="0" smtClean="0">
                <a:solidFill>
                  <a:srgbClr val="0070C0"/>
                </a:solidFill>
              </a:rPr>
              <a:t>Buy NOW </a:t>
            </a:r>
            <a:r>
              <a:rPr lang="en-CA" b="1" dirty="0" smtClean="0"/>
              <a:t>at </a:t>
            </a:r>
            <a:r>
              <a:rPr lang="en-CA" b="1" dirty="0" smtClean="0">
                <a:solidFill>
                  <a:srgbClr val="0070C0"/>
                </a:solidFill>
              </a:rPr>
              <a:t>University Centre 0024 </a:t>
            </a:r>
            <a:r>
              <a:rPr lang="en-CA" b="1" dirty="0" smtClean="0"/>
              <a:t>(bin C07).</a:t>
            </a:r>
          </a:p>
          <a:p>
            <a:pPr marL="0" indent="0">
              <a:buNone/>
            </a:pPr>
            <a:endParaRPr lang="en-CA" b="1" dirty="0"/>
          </a:p>
          <a:p>
            <a:pPr marL="0" indent="0">
              <a:buNone/>
            </a:pPr>
            <a:r>
              <a:rPr lang="en-CA" b="1" dirty="0" smtClean="0"/>
              <a:t>Bring to every lecture and workshop.</a:t>
            </a:r>
          </a:p>
          <a:p>
            <a:pPr marL="0" indent="0">
              <a:buNone/>
            </a:pPr>
            <a:endParaRPr lang="en-CA" b="1" dirty="0"/>
          </a:p>
          <a:p>
            <a:pPr marL="0" indent="0">
              <a:buNone/>
            </a:pPr>
            <a:r>
              <a:rPr lang="en-CA" b="1" dirty="0" smtClean="0"/>
              <a:t>Read the assigned pages from the course pack before class.</a:t>
            </a:r>
          </a:p>
          <a:p>
            <a:pPr marL="0" indent="0">
              <a:buNone/>
            </a:pPr>
            <a:endParaRPr lang="en-CA" b="1" dirty="0"/>
          </a:p>
          <a:p>
            <a:pPr marL="0" indent="0">
              <a:buNone/>
            </a:pPr>
            <a:r>
              <a:rPr lang="en-CA" b="1" dirty="0" smtClean="0"/>
              <a:t>Pages listed under lecture also apply to the discussion group after it.</a:t>
            </a:r>
            <a:endParaRPr lang="en-CA" b="1" dirty="0"/>
          </a:p>
        </p:txBody>
      </p:sp>
    </p:spTree>
    <p:extLst>
      <p:ext uri="{BB962C8B-B14F-4D97-AF65-F5344CB8AC3E}">
        <p14:creationId xmlns:p14="http://schemas.microsoft.com/office/powerpoint/2010/main" val="9464351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 smtClean="0">
                <a:solidFill>
                  <a:srgbClr val="0070C0"/>
                </a:solidFill>
              </a:rPr>
              <a:t>Recommended textbooks</a:t>
            </a:r>
            <a:endParaRPr lang="en-CA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CA" b="1" dirty="0"/>
              <a:t>Beer, David and David McMurrey.  </a:t>
            </a:r>
            <a:r>
              <a:rPr lang="en-CA" b="1" i="1" dirty="0">
                <a:solidFill>
                  <a:srgbClr val="0070C0"/>
                </a:solidFill>
              </a:rPr>
              <a:t>A Guide to Writing as </a:t>
            </a:r>
            <a:r>
              <a:rPr lang="en-CA" b="1" i="1" dirty="0" smtClean="0">
                <a:solidFill>
                  <a:srgbClr val="0070C0"/>
                </a:solidFill>
              </a:rPr>
              <a:t>an</a:t>
            </a:r>
            <a:r>
              <a:rPr lang="en-CA" b="1" dirty="0">
                <a:solidFill>
                  <a:srgbClr val="0070C0"/>
                </a:solidFill>
              </a:rPr>
              <a:t> </a:t>
            </a:r>
            <a:r>
              <a:rPr lang="en-CA" b="1" i="1" dirty="0" smtClean="0">
                <a:solidFill>
                  <a:srgbClr val="0070C0"/>
                </a:solidFill>
              </a:rPr>
              <a:t>Engineer</a:t>
            </a:r>
            <a:r>
              <a:rPr lang="en-CA" b="1" i="1" dirty="0"/>
              <a:t>.</a:t>
            </a:r>
            <a:r>
              <a:rPr lang="en-CA" b="1" i="1" dirty="0" smtClean="0"/>
              <a:t> </a:t>
            </a:r>
            <a:r>
              <a:rPr lang="en-CA" b="1" i="1" dirty="0"/>
              <a:t>3rd ed.  </a:t>
            </a:r>
            <a:r>
              <a:rPr lang="en-CA" b="1" dirty="0"/>
              <a:t>New York:  John Wiley, 2009. </a:t>
            </a:r>
            <a:endParaRPr lang="en-CA" b="1" dirty="0" smtClean="0"/>
          </a:p>
          <a:p>
            <a:pPr marL="0" lvl="0" indent="0">
              <a:buNone/>
            </a:pPr>
            <a:endParaRPr lang="en-CA" b="1" dirty="0"/>
          </a:p>
          <a:p>
            <a:pPr lvl="0"/>
            <a:r>
              <a:rPr lang="en-CA" b="1" dirty="0"/>
              <a:t>Buckley, Joanne.  </a:t>
            </a:r>
            <a:r>
              <a:rPr lang="en-CA" b="1" i="1" dirty="0">
                <a:solidFill>
                  <a:srgbClr val="0070C0"/>
                </a:solidFill>
              </a:rPr>
              <a:t>Checkmate:  A Writing Reference </a:t>
            </a:r>
            <a:r>
              <a:rPr lang="en-CA" b="1" i="1" dirty="0" smtClean="0">
                <a:solidFill>
                  <a:srgbClr val="0070C0"/>
                </a:solidFill>
              </a:rPr>
              <a:t>for</a:t>
            </a:r>
            <a:r>
              <a:rPr lang="en-CA" b="1" dirty="0">
                <a:solidFill>
                  <a:srgbClr val="0070C0"/>
                </a:solidFill>
              </a:rPr>
              <a:t> </a:t>
            </a:r>
            <a:r>
              <a:rPr lang="en-CA" b="1" i="1" dirty="0" smtClean="0">
                <a:solidFill>
                  <a:srgbClr val="0070C0"/>
                </a:solidFill>
              </a:rPr>
              <a:t>Canadians</a:t>
            </a:r>
            <a:r>
              <a:rPr lang="en-CA" b="1" i="1" dirty="0"/>
              <a:t>.  </a:t>
            </a:r>
            <a:r>
              <a:rPr lang="en-CA" b="1" dirty="0"/>
              <a:t>Second ed</a:t>
            </a:r>
            <a:r>
              <a:rPr lang="en-CA" b="1" i="1" dirty="0"/>
              <a:t>.  </a:t>
            </a:r>
            <a:r>
              <a:rPr lang="en-CA" b="1" dirty="0"/>
              <a:t>Scarborough:  Thomson Nelson, 2008.</a:t>
            </a:r>
          </a:p>
          <a:p>
            <a:pPr marL="0" indent="0">
              <a:buNone/>
            </a:pP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428400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 smtClean="0">
                <a:solidFill>
                  <a:srgbClr val="0070C0"/>
                </a:solidFill>
              </a:rPr>
              <a:t>Virtual campus</a:t>
            </a:r>
            <a:endParaRPr lang="en-CA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CA" b="1" dirty="0">
                <a:solidFill>
                  <a:srgbClr val="0070C0"/>
                </a:solidFill>
              </a:rPr>
              <a:t>Powerpoint presentations </a:t>
            </a:r>
            <a:r>
              <a:rPr lang="en-CA" b="1" dirty="0"/>
              <a:t>used in the lectures and workshops will be </a:t>
            </a:r>
            <a:r>
              <a:rPr lang="en-CA" b="1" dirty="0">
                <a:solidFill>
                  <a:srgbClr val="0070C0"/>
                </a:solidFill>
              </a:rPr>
              <a:t>posted</a:t>
            </a:r>
            <a:r>
              <a:rPr lang="en-CA" b="1" dirty="0"/>
              <a:t> on virtual campus after each meeting</a:t>
            </a:r>
            <a:r>
              <a:rPr lang="en-CA" b="1" dirty="0" smtClean="0"/>
              <a:t>.</a:t>
            </a:r>
          </a:p>
          <a:p>
            <a:pPr marL="0" indent="0">
              <a:buNone/>
            </a:pPr>
            <a:endParaRPr lang="en-CA" b="1" dirty="0" smtClean="0"/>
          </a:p>
          <a:p>
            <a:pPr marL="0" indent="0">
              <a:buNone/>
            </a:pPr>
            <a:endParaRPr lang="en-CA" b="1" dirty="0" smtClean="0"/>
          </a:p>
          <a:p>
            <a:pPr marL="0" indent="0">
              <a:buNone/>
            </a:pPr>
            <a:r>
              <a:rPr lang="en-CA" b="1" dirty="0" smtClean="0"/>
              <a:t>Regular attendance is crucial for your success.</a:t>
            </a:r>
          </a:p>
          <a:p>
            <a:pPr marL="0" indent="0">
              <a:buNone/>
            </a:pPr>
            <a:endParaRPr lang="en-CA" b="1" dirty="0" smtClean="0"/>
          </a:p>
          <a:p>
            <a:pPr marL="0" indent="0">
              <a:buNone/>
            </a:pPr>
            <a:endParaRPr lang="en-CA" b="1" dirty="0" smtClean="0"/>
          </a:p>
          <a:p>
            <a:pPr marL="0" indent="0">
              <a:buNone/>
            </a:pPr>
            <a:endParaRPr lang="en-CA" b="1" dirty="0"/>
          </a:p>
          <a:p>
            <a:pPr marL="0" indent="0">
              <a:buNone/>
            </a:pP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015948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 smtClean="0">
                <a:solidFill>
                  <a:srgbClr val="0070C0"/>
                </a:solidFill>
              </a:rPr>
              <a:t>Marking scheme</a:t>
            </a:r>
            <a:endParaRPr lang="en-CA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CA" b="1" dirty="0" smtClean="0">
                <a:solidFill>
                  <a:srgbClr val="0070C0"/>
                </a:solidFill>
              </a:rPr>
              <a:t>Test </a:t>
            </a:r>
            <a:r>
              <a:rPr lang="en-CA" b="1" dirty="0">
                <a:solidFill>
                  <a:srgbClr val="0070C0"/>
                </a:solidFill>
              </a:rPr>
              <a:t>1</a:t>
            </a:r>
            <a:r>
              <a:rPr lang="en-CA" b="1" dirty="0"/>
              <a:t> </a:t>
            </a:r>
            <a:r>
              <a:rPr lang="en-CA" b="1" dirty="0" smtClean="0"/>
              <a:t>(October 2)</a:t>
            </a:r>
            <a:r>
              <a:rPr lang="en-CA" b="1" dirty="0"/>
              <a:t>					</a:t>
            </a:r>
            <a:r>
              <a:rPr lang="en-CA" b="1" dirty="0" smtClean="0"/>
              <a:t>10</a:t>
            </a:r>
            <a:r>
              <a:rPr lang="en-CA" b="1" dirty="0"/>
              <a:t>%</a:t>
            </a:r>
          </a:p>
          <a:p>
            <a:pPr marL="0" indent="0">
              <a:buNone/>
            </a:pPr>
            <a:endParaRPr lang="en-CA" b="1" dirty="0" smtClean="0"/>
          </a:p>
          <a:p>
            <a:pPr marL="0" indent="0">
              <a:buNone/>
            </a:pPr>
            <a:r>
              <a:rPr lang="en-CA" b="1" dirty="0" smtClean="0">
                <a:solidFill>
                  <a:srgbClr val="0070C0"/>
                </a:solidFill>
              </a:rPr>
              <a:t>Report </a:t>
            </a:r>
            <a:r>
              <a:rPr lang="en-CA" b="1" dirty="0">
                <a:solidFill>
                  <a:srgbClr val="0070C0"/>
                </a:solidFill>
              </a:rPr>
              <a:t>1</a:t>
            </a:r>
            <a:r>
              <a:rPr lang="en-CA" b="1" dirty="0"/>
              <a:t> </a:t>
            </a:r>
            <a:r>
              <a:rPr lang="en-CA" b="1" dirty="0" smtClean="0"/>
              <a:t>(October 16) </a:t>
            </a:r>
            <a:r>
              <a:rPr lang="en-CA" b="1" dirty="0"/>
              <a:t>				</a:t>
            </a:r>
            <a:r>
              <a:rPr lang="en-CA" b="1" dirty="0" smtClean="0"/>
              <a:t>	20</a:t>
            </a:r>
            <a:r>
              <a:rPr lang="en-CA" b="1" dirty="0"/>
              <a:t>%</a:t>
            </a:r>
          </a:p>
          <a:p>
            <a:pPr marL="0" indent="0">
              <a:buNone/>
            </a:pPr>
            <a:endParaRPr lang="en-CA" b="1" dirty="0" smtClean="0"/>
          </a:p>
          <a:p>
            <a:pPr marL="0" indent="0">
              <a:buNone/>
            </a:pPr>
            <a:r>
              <a:rPr lang="en-CA" b="1" dirty="0" smtClean="0">
                <a:solidFill>
                  <a:srgbClr val="0070C0"/>
                </a:solidFill>
              </a:rPr>
              <a:t>Test 2</a:t>
            </a:r>
            <a:r>
              <a:rPr lang="en-CA" b="1" dirty="0" smtClean="0"/>
              <a:t> (October 30)</a:t>
            </a:r>
            <a:r>
              <a:rPr lang="en-CA" b="1" dirty="0"/>
              <a:t>					</a:t>
            </a:r>
            <a:r>
              <a:rPr lang="en-CA" b="1" dirty="0" smtClean="0"/>
              <a:t>20</a:t>
            </a:r>
            <a:r>
              <a:rPr lang="en-CA" b="1" dirty="0"/>
              <a:t>%</a:t>
            </a:r>
          </a:p>
          <a:p>
            <a:pPr marL="0" indent="0">
              <a:buNone/>
            </a:pPr>
            <a:endParaRPr lang="en-CA" b="1" dirty="0" smtClean="0"/>
          </a:p>
          <a:p>
            <a:pPr marL="0" indent="0">
              <a:buNone/>
            </a:pPr>
            <a:r>
              <a:rPr lang="en-CA" b="1" dirty="0" smtClean="0">
                <a:solidFill>
                  <a:srgbClr val="0070C0"/>
                </a:solidFill>
              </a:rPr>
              <a:t>Test 3</a:t>
            </a:r>
            <a:r>
              <a:rPr lang="en-CA" b="1" dirty="0" smtClean="0"/>
              <a:t> (November 20)</a:t>
            </a:r>
            <a:r>
              <a:rPr lang="en-CA" b="1" dirty="0"/>
              <a:t>					</a:t>
            </a:r>
            <a:r>
              <a:rPr lang="en-CA" b="1" dirty="0" smtClean="0"/>
              <a:t>20</a:t>
            </a:r>
            <a:r>
              <a:rPr lang="en-CA" b="1" dirty="0"/>
              <a:t>%</a:t>
            </a:r>
          </a:p>
          <a:p>
            <a:pPr marL="0" indent="0">
              <a:buNone/>
            </a:pPr>
            <a:endParaRPr lang="en-CA" b="1" dirty="0" smtClean="0"/>
          </a:p>
          <a:p>
            <a:pPr marL="0" indent="0">
              <a:buNone/>
            </a:pPr>
            <a:r>
              <a:rPr lang="en-CA" b="1" dirty="0" smtClean="0">
                <a:solidFill>
                  <a:srgbClr val="0070C0"/>
                </a:solidFill>
              </a:rPr>
              <a:t>Final </a:t>
            </a:r>
            <a:r>
              <a:rPr lang="en-CA" b="1" dirty="0">
                <a:solidFill>
                  <a:srgbClr val="0070C0"/>
                </a:solidFill>
              </a:rPr>
              <a:t>report </a:t>
            </a:r>
            <a:r>
              <a:rPr lang="en-CA" b="1" dirty="0" smtClean="0"/>
              <a:t>(December 11)</a:t>
            </a:r>
            <a:r>
              <a:rPr lang="en-CA" b="1" dirty="0"/>
              <a:t>				</a:t>
            </a:r>
            <a:r>
              <a:rPr lang="en-CA" b="1" dirty="0" smtClean="0"/>
              <a:t>30</a:t>
            </a:r>
            <a:r>
              <a:rPr lang="en-CA" b="1" dirty="0"/>
              <a:t>%</a:t>
            </a:r>
          </a:p>
          <a:p>
            <a:pPr marL="0" indent="0">
              <a:buNone/>
            </a:pPr>
            <a:endParaRPr lang="en-CA" b="1" dirty="0"/>
          </a:p>
        </p:txBody>
      </p:sp>
    </p:spTree>
    <p:extLst>
      <p:ext uri="{BB962C8B-B14F-4D97-AF65-F5344CB8AC3E}">
        <p14:creationId xmlns:p14="http://schemas.microsoft.com/office/powerpoint/2010/main" val="311288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 smtClean="0">
                <a:solidFill>
                  <a:srgbClr val="0070C0"/>
                </a:solidFill>
              </a:rPr>
              <a:t>tests</a:t>
            </a:r>
            <a:endParaRPr lang="en-CA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CA" b="1" dirty="0" smtClean="0"/>
              <a:t>Test your knowledge of the writing principles and texts discussed in class.  For example:</a:t>
            </a:r>
          </a:p>
          <a:p>
            <a:pPr marL="0" indent="0">
              <a:buNone/>
            </a:pPr>
            <a:endParaRPr lang="en-CA" b="1" dirty="0" smtClean="0"/>
          </a:p>
          <a:p>
            <a:r>
              <a:rPr lang="en-CA" b="1" dirty="0" smtClean="0"/>
              <a:t>Recognize and correct a problem.</a:t>
            </a:r>
          </a:p>
          <a:p>
            <a:pPr marL="0" indent="0">
              <a:buNone/>
            </a:pPr>
            <a:endParaRPr lang="en-CA" b="1" dirty="0" smtClean="0"/>
          </a:p>
          <a:p>
            <a:r>
              <a:rPr lang="en-CA" b="1" dirty="0" smtClean="0"/>
              <a:t>Choose the correct word or answer from the options given.</a:t>
            </a:r>
          </a:p>
          <a:p>
            <a:endParaRPr lang="en-CA" b="1" dirty="0"/>
          </a:p>
          <a:p>
            <a:r>
              <a:rPr lang="en-CA" b="1" dirty="0" smtClean="0"/>
              <a:t>Answer reading comprehension/vocabulary questions.</a:t>
            </a:r>
          </a:p>
          <a:p>
            <a:endParaRPr lang="en-CA" b="1" dirty="0"/>
          </a:p>
          <a:p>
            <a:endParaRPr lang="en-CA" b="1" dirty="0" smtClean="0"/>
          </a:p>
        </p:txBody>
      </p:sp>
    </p:spTree>
    <p:extLst>
      <p:ext uri="{BB962C8B-B14F-4D97-AF65-F5344CB8AC3E}">
        <p14:creationId xmlns:p14="http://schemas.microsoft.com/office/powerpoint/2010/main" val="4138521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CA" b="1" dirty="0" smtClean="0">
                <a:solidFill>
                  <a:srgbClr val="0070C0"/>
                </a:solidFill>
              </a:rPr>
              <a:t>Next slides</a:t>
            </a:r>
            <a:endParaRPr lang="en-CA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en-CA" b="1" dirty="0" smtClean="0"/>
              <a:t>Sample test questions (non comprehensive)</a:t>
            </a:r>
            <a:endParaRPr lang="en-CA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b="1" dirty="0" smtClean="0">
                <a:solidFill>
                  <a:srgbClr val="0070C0"/>
                </a:solidFill>
              </a:rPr>
              <a:t>What’s wrong?</a:t>
            </a:r>
            <a:endParaRPr lang="en-CA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CA" b="1" dirty="0" smtClean="0"/>
              <a:t>Obesity is a major problem in North America, it is associated with many illnesses.  </a:t>
            </a:r>
            <a:endParaRPr lang="en-CA" b="1" dirty="0"/>
          </a:p>
        </p:txBody>
      </p:sp>
    </p:spTree>
    <p:extLst>
      <p:ext uri="{BB962C8B-B14F-4D97-AF65-F5344CB8AC3E}">
        <p14:creationId xmlns:p14="http://schemas.microsoft.com/office/powerpoint/2010/main" val="4237600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 smtClean="0">
                <a:solidFill>
                  <a:srgbClr val="0070C0"/>
                </a:solidFill>
              </a:rPr>
              <a:t>Comma splice</a:t>
            </a:r>
            <a:endParaRPr lang="en-CA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CA" b="1" dirty="0" smtClean="0"/>
              <a:t>Independent clauses are spliced together </a:t>
            </a:r>
            <a:r>
              <a:rPr lang="en-CA" b="1" dirty="0" smtClean="0">
                <a:solidFill>
                  <a:srgbClr val="0070C0"/>
                </a:solidFill>
              </a:rPr>
              <a:t>with no coordinating conjunction</a:t>
            </a:r>
            <a:r>
              <a:rPr lang="en-CA" b="1" dirty="0" smtClean="0"/>
              <a:t>.</a:t>
            </a:r>
          </a:p>
          <a:p>
            <a:pPr>
              <a:buNone/>
            </a:pPr>
            <a:endParaRPr lang="en-CA" sz="2800" b="1" dirty="0" smtClean="0"/>
          </a:p>
          <a:p>
            <a:pPr>
              <a:buNone/>
            </a:pPr>
            <a:r>
              <a:rPr lang="en-CA" sz="2800" b="1" dirty="0" smtClean="0">
                <a:solidFill>
                  <a:srgbClr val="FF0000"/>
                </a:solidFill>
              </a:rPr>
              <a:t>Obesity is </a:t>
            </a:r>
            <a:r>
              <a:rPr lang="en-CA" sz="2800" b="1" dirty="0" smtClean="0"/>
              <a:t>a major problem in North America, </a:t>
            </a:r>
            <a:r>
              <a:rPr lang="en-CA" sz="2800" b="1" dirty="0" smtClean="0">
                <a:solidFill>
                  <a:srgbClr val="0070C0"/>
                </a:solidFill>
              </a:rPr>
              <a:t>since</a:t>
            </a:r>
            <a:r>
              <a:rPr lang="en-CA" sz="2800" b="1" dirty="0" smtClean="0"/>
              <a:t> </a:t>
            </a:r>
            <a:r>
              <a:rPr lang="en-CA" sz="2800" b="1" dirty="0" smtClean="0">
                <a:solidFill>
                  <a:srgbClr val="FF0000"/>
                </a:solidFill>
              </a:rPr>
              <a:t>it is </a:t>
            </a:r>
            <a:r>
              <a:rPr lang="en-CA" sz="2800" b="1" dirty="0" smtClean="0"/>
              <a:t>associated with many illnesses.  </a:t>
            </a:r>
          </a:p>
          <a:p>
            <a:pPr>
              <a:buNone/>
            </a:pPr>
            <a:endParaRPr lang="en-CA" b="1" dirty="0" smtClean="0"/>
          </a:p>
          <a:p>
            <a:pPr>
              <a:buNone/>
            </a:pPr>
            <a:r>
              <a:rPr lang="en-CA" sz="2800" b="1" dirty="0" smtClean="0"/>
              <a:t>Obesity is a major problem in North America</a:t>
            </a:r>
            <a:r>
              <a:rPr lang="en-CA" sz="2800" b="1" dirty="0" smtClean="0">
                <a:solidFill>
                  <a:srgbClr val="0070C0"/>
                </a:solidFill>
              </a:rPr>
              <a:t>. </a:t>
            </a:r>
            <a:r>
              <a:rPr lang="en-CA" sz="2800" b="1" dirty="0" smtClean="0"/>
              <a:t>It is associated with many illnesses.  </a:t>
            </a:r>
          </a:p>
          <a:p>
            <a:pPr>
              <a:buNone/>
            </a:pP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823239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b="1" dirty="0" smtClean="0">
                <a:solidFill>
                  <a:srgbClr val="0070C0"/>
                </a:solidFill>
              </a:rPr>
              <a:t>Which is correct?</a:t>
            </a:r>
            <a:endParaRPr lang="en-CA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CA" b="1" dirty="0" smtClean="0"/>
              <a:t>The factor that showed the most abnormalities </a:t>
            </a:r>
            <a:r>
              <a:rPr lang="en-CA" b="1" dirty="0" smtClean="0">
                <a:solidFill>
                  <a:srgbClr val="0070C0"/>
                </a:solidFill>
              </a:rPr>
              <a:t>was/were</a:t>
            </a:r>
            <a:r>
              <a:rPr lang="en-CA" b="1" dirty="0" smtClean="0"/>
              <a:t> the red blood cells</a:t>
            </a:r>
            <a:endParaRPr lang="en-CA" dirty="0" smtClean="0"/>
          </a:p>
          <a:p>
            <a:pPr>
              <a:buNone/>
            </a:pPr>
            <a:endParaRPr lang="en-CA" dirty="0" smtClean="0"/>
          </a:p>
          <a:p>
            <a:pPr>
              <a:buNone/>
            </a:pP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118031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 smtClean="0">
                <a:solidFill>
                  <a:srgbClr val="0070C0"/>
                </a:solidFill>
              </a:rPr>
              <a:t>Verb should agree with subject</a:t>
            </a:r>
            <a:endParaRPr lang="en-CA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CA" b="1" dirty="0" smtClean="0"/>
              <a:t>The</a:t>
            </a:r>
            <a:r>
              <a:rPr lang="en-CA" b="1" dirty="0" smtClean="0">
                <a:solidFill>
                  <a:schemeClr val="tx1"/>
                </a:solidFill>
              </a:rPr>
              <a:t> </a:t>
            </a:r>
            <a:r>
              <a:rPr lang="en-CA" b="1" dirty="0" smtClean="0">
                <a:solidFill>
                  <a:srgbClr val="0070C0"/>
                </a:solidFill>
              </a:rPr>
              <a:t>factor</a:t>
            </a:r>
            <a:r>
              <a:rPr lang="en-CA" b="1" dirty="0" smtClean="0">
                <a:solidFill>
                  <a:schemeClr val="tx1"/>
                </a:solidFill>
              </a:rPr>
              <a:t> </a:t>
            </a:r>
            <a:r>
              <a:rPr lang="en-CA" b="1" dirty="0" smtClean="0"/>
              <a:t>that showed the most abnormalities </a:t>
            </a:r>
            <a:r>
              <a:rPr lang="en-CA" b="1" dirty="0" smtClean="0">
                <a:solidFill>
                  <a:srgbClr val="0070C0"/>
                </a:solidFill>
              </a:rPr>
              <a:t>was </a:t>
            </a:r>
            <a:r>
              <a:rPr lang="en-CA" b="1" dirty="0" smtClean="0"/>
              <a:t>the red blood cells</a:t>
            </a:r>
            <a:endParaRPr lang="en-CA" dirty="0" smtClean="0"/>
          </a:p>
          <a:p>
            <a:pPr>
              <a:buNone/>
            </a:pPr>
            <a:endParaRPr lang="en-CA" dirty="0" smtClean="0"/>
          </a:p>
          <a:p>
            <a:pPr>
              <a:buNone/>
            </a:pP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055659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b="1" dirty="0" smtClean="0">
                <a:solidFill>
                  <a:srgbClr val="0070C0"/>
                </a:solidFill>
              </a:rPr>
              <a:t>What’s wrong?</a:t>
            </a:r>
            <a:endParaRPr lang="en-CA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CA" b="1" dirty="0" smtClean="0"/>
              <a:t>Once having completed needed modifications and adjustments, the equipment operated correctly and met all specifications.</a:t>
            </a:r>
            <a:endParaRPr lang="en-CA" b="1" dirty="0"/>
          </a:p>
        </p:txBody>
      </p:sp>
    </p:spTree>
    <p:extLst>
      <p:ext uri="{BB962C8B-B14F-4D97-AF65-F5344CB8AC3E}">
        <p14:creationId xmlns:p14="http://schemas.microsoft.com/office/powerpoint/2010/main" val="3298784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 smtClean="0">
                <a:solidFill>
                  <a:srgbClr val="0070C0"/>
                </a:solidFill>
              </a:rPr>
              <a:t>Who completed the modifications?</a:t>
            </a:r>
            <a:endParaRPr lang="en-CA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CA" b="1" dirty="0" smtClean="0"/>
              <a:t>Once </a:t>
            </a:r>
            <a:r>
              <a:rPr lang="en-CA" b="1" dirty="0" smtClean="0">
                <a:solidFill>
                  <a:srgbClr val="0070C0"/>
                </a:solidFill>
              </a:rPr>
              <a:t>we</a:t>
            </a:r>
            <a:r>
              <a:rPr lang="en-CA" b="1" dirty="0" smtClean="0"/>
              <a:t> completed needed modifications and adjustments, the equipment operated correctly and met all specifications.</a:t>
            </a:r>
            <a:endParaRPr lang="en-CA" b="1" dirty="0"/>
          </a:p>
        </p:txBody>
      </p:sp>
    </p:spTree>
    <p:extLst>
      <p:ext uri="{BB962C8B-B14F-4D97-AF65-F5344CB8AC3E}">
        <p14:creationId xmlns:p14="http://schemas.microsoft.com/office/powerpoint/2010/main" val="131093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CA" b="1" dirty="0" smtClean="0"/>
              <a:t>He worked on this project for two months longer than </a:t>
            </a:r>
            <a:r>
              <a:rPr lang="en-CA" b="1" dirty="0" smtClean="0">
                <a:solidFill>
                  <a:srgbClr val="0070C0"/>
                </a:solidFill>
              </a:rPr>
              <a:t>I /me</a:t>
            </a:r>
            <a:r>
              <a:rPr lang="en-CA" b="1" dirty="0" smtClean="0"/>
              <a:t>.</a:t>
            </a:r>
            <a:endParaRPr lang="en-CA" b="1" dirty="0"/>
          </a:p>
        </p:txBody>
      </p:sp>
    </p:spTree>
    <p:extLst>
      <p:ext uri="{BB962C8B-B14F-4D97-AF65-F5344CB8AC3E}">
        <p14:creationId xmlns:p14="http://schemas.microsoft.com/office/powerpoint/2010/main" val="3014083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 smtClean="0">
                <a:solidFill>
                  <a:srgbClr val="0070C0"/>
                </a:solidFill>
              </a:rPr>
              <a:t>Think about the words left out</a:t>
            </a:r>
            <a:endParaRPr lang="en-CA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CA" b="1" dirty="0" smtClean="0"/>
              <a:t>He worked on this project for two months longer than </a:t>
            </a:r>
            <a:r>
              <a:rPr lang="en-CA" b="1" dirty="0" smtClean="0">
                <a:solidFill>
                  <a:srgbClr val="0070C0"/>
                </a:solidFill>
              </a:rPr>
              <a:t>I.</a:t>
            </a:r>
          </a:p>
          <a:p>
            <a:pPr>
              <a:buNone/>
            </a:pPr>
            <a:endParaRPr lang="en-CA" b="1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en-CA" b="1" dirty="0" smtClean="0"/>
              <a:t>He worked on this project for two months longer than </a:t>
            </a:r>
            <a:r>
              <a:rPr lang="en-CA" b="1" dirty="0" smtClean="0">
                <a:solidFill>
                  <a:srgbClr val="0070C0"/>
                </a:solidFill>
              </a:rPr>
              <a:t>I have </a:t>
            </a:r>
            <a:r>
              <a:rPr lang="en-CA" b="1" dirty="0" smtClean="0"/>
              <a:t>(not me have).</a:t>
            </a:r>
          </a:p>
          <a:p>
            <a:pPr>
              <a:buNone/>
            </a:pP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598864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 smtClean="0">
                <a:solidFill>
                  <a:srgbClr val="0070C0"/>
                </a:solidFill>
              </a:rPr>
              <a:t>What’s wrong?</a:t>
            </a:r>
            <a:endParaRPr lang="en-CA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CA" b="1" dirty="0" smtClean="0"/>
              <a:t>The professor told me to edit my paper carefully and don’t leave it to the last minute.</a:t>
            </a:r>
            <a:endParaRPr lang="en-CA" b="1" dirty="0"/>
          </a:p>
        </p:txBody>
      </p:sp>
    </p:spTree>
    <p:extLst>
      <p:ext uri="{BB962C8B-B14F-4D97-AF65-F5344CB8AC3E}">
        <p14:creationId xmlns:p14="http://schemas.microsoft.com/office/powerpoint/2010/main" val="2718312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b="1" dirty="0" smtClean="0">
                <a:solidFill>
                  <a:srgbClr val="0070C0"/>
                </a:solidFill>
              </a:rPr>
              <a:t>Awkward Shift from indirect to direct quote</a:t>
            </a:r>
            <a:endParaRPr lang="en-CA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en-CA" b="1" dirty="0" smtClean="0"/>
          </a:p>
          <a:p>
            <a:pPr>
              <a:buNone/>
            </a:pPr>
            <a:r>
              <a:rPr lang="en-CA" b="1" dirty="0" smtClean="0"/>
              <a:t>The professor told me </a:t>
            </a:r>
            <a:r>
              <a:rPr lang="en-CA" b="1" dirty="0" smtClean="0">
                <a:solidFill>
                  <a:srgbClr val="0070C0"/>
                </a:solidFill>
              </a:rPr>
              <a:t>to </a:t>
            </a:r>
            <a:r>
              <a:rPr lang="en-CA" b="1" dirty="0" smtClean="0"/>
              <a:t>edit my paper carefully (indirect)</a:t>
            </a:r>
          </a:p>
          <a:p>
            <a:pPr>
              <a:buNone/>
            </a:pPr>
            <a:endParaRPr lang="en-CA" b="1" dirty="0" smtClean="0"/>
          </a:p>
          <a:p>
            <a:pPr>
              <a:buNone/>
            </a:pPr>
            <a:r>
              <a:rPr lang="en-CA" b="1" dirty="0" smtClean="0"/>
              <a:t>The professor told me: </a:t>
            </a:r>
            <a:r>
              <a:rPr lang="en-CA" b="1" dirty="0" smtClean="0">
                <a:solidFill>
                  <a:srgbClr val="0070C0"/>
                </a:solidFill>
              </a:rPr>
              <a:t>“</a:t>
            </a:r>
            <a:r>
              <a:rPr lang="en-CA" b="1" dirty="0" smtClean="0"/>
              <a:t>don’t leave it to the last minute</a:t>
            </a:r>
            <a:r>
              <a:rPr lang="en-CA" b="1" dirty="0" smtClean="0">
                <a:solidFill>
                  <a:srgbClr val="0070C0"/>
                </a:solidFill>
              </a:rPr>
              <a:t>” </a:t>
            </a:r>
            <a:r>
              <a:rPr lang="en-CA" b="1" dirty="0" smtClean="0"/>
              <a:t>(direct)</a:t>
            </a:r>
            <a:endParaRPr lang="en-CA" b="1" dirty="0"/>
          </a:p>
        </p:txBody>
      </p:sp>
    </p:spTree>
    <p:extLst>
      <p:ext uri="{BB962C8B-B14F-4D97-AF65-F5344CB8AC3E}">
        <p14:creationId xmlns:p14="http://schemas.microsoft.com/office/powerpoint/2010/main" val="546032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b="1" dirty="0" smtClean="0">
                <a:solidFill>
                  <a:srgbClr val="0070C0"/>
                </a:solidFill>
              </a:rPr>
              <a:t>correct</a:t>
            </a:r>
            <a:endParaRPr lang="en-CA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en-CA" b="1" dirty="0" smtClean="0"/>
          </a:p>
          <a:p>
            <a:pPr>
              <a:buNone/>
            </a:pPr>
            <a:r>
              <a:rPr lang="en-CA" b="1" dirty="0" smtClean="0">
                <a:solidFill>
                  <a:srgbClr val="0070C0"/>
                </a:solidFill>
              </a:rPr>
              <a:t>Indirect reporting</a:t>
            </a:r>
            <a:r>
              <a:rPr lang="en-CA" b="1" dirty="0" smtClean="0"/>
              <a:t>: The professor told me to</a:t>
            </a:r>
            <a:r>
              <a:rPr lang="en-CA" b="1" dirty="0" smtClean="0">
                <a:solidFill>
                  <a:srgbClr val="0070C0"/>
                </a:solidFill>
              </a:rPr>
              <a:t> </a:t>
            </a:r>
            <a:r>
              <a:rPr lang="en-CA" b="1" dirty="0" smtClean="0"/>
              <a:t>edit my report carefully and to not leave it to the last minute.</a:t>
            </a:r>
          </a:p>
          <a:p>
            <a:pPr>
              <a:buNone/>
            </a:pPr>
            <a:endParaRPr lang="en-CA" b="1" dirty="0" smtClean="0"/>
          </a:p>
          <a:p>
            <a:pPr>
              <a:buNone/>
            </a:pPr>
            <a:r>
              <a:rPr lang="en-CA" b="1" dirty="0" smtClean="0">
                <a:solidFill>
                  <a:srgbClr val="0070C0"/>
                </a:solidFill>
              </a:rPr>
              <a:t>Direct reporting</a:t>
            </a:r>
            <a:r>
              <a:rPr lang="en-CA" b="1" dirty="0" smtClean="0"/>
              <a:t>: The professor told me: “edit</a:t>
            </a:r>
            <a:r>
              <a:rPr lang="en-CA" b="1" dirty="0" smtClean="0">
                <a:solidFill>
                  <a:srgbClr val="0070C0"/>
                </a:solidFill>
              </a:rPr>
              <a:t> </a:t>
            </a:r>
            <a:r>
              <a:rPr lang="en-CA" b="1" dirty="0" smtClean="0"/>
              <a:t>your report carefully and don’t leave it to the last minute.”</a:t>
            </a:r>
            <a:endParaRPr lang="en-CA" b="1" dirty="0"/>
          </a:p>
        </p:txBody>
      </p:sp>
    </p:spTree>
    <p:extLst>
      <p:ext uri="{BB962C8B-B14F-4D97-AF65-F5344CB8AC3E}">
        <p14:creationId xmlns:p14="http://schemas.microsoft.com/office/powerpoint/2010/main" val="546032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 smtClean="0">
                <a:solidFill>
                  <a:srgbClr val="0070C0"/>
                </a:solidFill>
              </a:rPr>
              <a:t>What’s wrong?</a:t>
            </a:r>
            <a:endParaRPr lang="en-CA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CA" b="1" dirty="0" smtClean="0"/>
              <a:t>With sincere apologies I am writing to inform you that in light of being extremely busy at this point in time I will not be able to accept your invitation to present at the energy solutions conference.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730369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 smtClean="0">
                <a:solidFill>
                  <a:srgbClr val="0070C0"/>
                </a:solidFill>
              </a:rPr>
              <a:t>Solution: eliminate wordiness </a:t>
            </a:r>
            <a:endParaRPr lang="en-CA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CA" b="1" dirty="0" smtClean="0"/>
              <a:t>I regret that I will not be able to accept your invitation to present at the energy solutions conference.</a:t>
            </a:r>
          </a:p>
          <a:p>
            <a:pPr>
              <a:buNone/>
            </a:pP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102415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 smtClean="0">
                <a:solidFill>
                  <a:srgbClr val="0070C0"/>
                </a:solidFill>
              </a:rPr>
              <a:t>What’s wrong?</a:t>
            </a:r>
            <a:endParaRPr lang="en-CA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CA" b="1" dirty="0" smtClean="0"/>
              <a:t>The opportunity to change the course of ones career with one crucial experiment does not come often.</a:t>
            </a:r>
            <a:endParaRPr lang="en-CA" b="1" dirty="0"/>
          </a:p>
        </p:txBody>
      </p:sp>
    </p:spTree>
    <p:extLst>
      <p:ext uri="{BB962C8B-B14F-4D97-AF65-F5344CB8AC3E}">
        <p14:creationId xmlns:p14="http://schemas.microsoft.com/office/powerpoint/2010/main" val="3268310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 smtClean="0">
                <a:solidFill>
                  <a:srgbClr val="0070C0"/>
                </a:solidFill>
              </a:rPr>
              <a:t>An apostrophe typo</a:t>
            </a:r>
            <a:endParaRPr lang="en-CA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CA" b="1" dirty="0" smtClean="0"/>
              <a:t>The opportunity to change the course of </a:t>
            </a:r>
            <a:r>
              <a:rPr lang="en-CA" b="1" dirty="0" smtClean="0">
                <a:solidFill>
                  <a:srgbClr val="0070C0"/>
                </a:solidFill>
              </a:rPr>
              <a:t>one’s</a:t>
            </a:r>
            <a:r>
              <a:rPr lang="en-CA" b="1" dirty="0" smtClean="0"/>
              <a:t> career with one crucial experiment does not come often.</a:t>
            </a:r>
            <a:endParaRPr lang="en-CA" b="1" dirty="0"/>
          </a:p>
        </p:txBody>
      </p:sp>
    </p:spTree>
    <p:extLst>
      <p:ext uri="{BB962C8B-B14F-4D97-AF65-F5344CB8AC3E}">
        <p14:creationId xmlns:p14="http://schemas.microsoft.com/office/powerpoint/2010/main" val="4104116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 smtClean="0">
                <a:solidFill>
                  <a:srgbClr val="0070C0"/>
                </a:solidFill>
              </a:rPr>
              <a:t>usage</a:t>
            </a:r>
            <a:endParaRPr lang="en-CA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</a:pPr>
            <a:r>
              <a:rPr lang="en-CA" b="1" dirty="0" smtClean="0"/>
              <a:t>To keep the patient alive, the breathing machine must work </a:t>
            </a:r>
            <a:r>
              <a:rPr lang="en-CA" b="1" dirty="0" smtClean="0">
                <a:solidFill>
                  <a:srgbClr val="0070C0"/>
                </a:solidFill>
              </a:rPr>
              <a:t>continually/continuously</a:t>
            </a:r>
            <a:r>
              <a:rPr lang="en-CA" b="1" dirty="0" smtClean="0"/>
              <a:t>.</a:t>
            </a:r>
            <a:endParaRPr lang="en-CA" dirty="0"/>
          </a:p>
          <a:p>
            <a:pPr marL="0" indent="0">
              <a:buNone/>
            </a:pPr>
            <a:endParaRPr lang="en-CA" b="1" dirty="0"/>
          </a:p>
        </p:txBody>
      </p:sp>
    </p:spTree>
    <p:extLst>
      <p:ext uri="{BB962C8B-B14F-4D97-AF65-F5344CB8AC3E}">
        <p14:creationId xmlns:p14="http://schemas.microsoft.com/office/powerpoint/2010/main" val="20394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</a:pPr>
            <a:r>
              <a:rPr lang="en-CA" b="1" dirty="0" smtClean="0"/>
              <a:t>To keep the patient alive, the breathing machine must work continually</a:t>
            </a:r>
            <a:r>
              <a:rPr lang="en-CA" b="1" dirty="0" smtClean="0">
                <a:solidFill>
                  <a:srgbClr val="0070C0"/>
                </a:solidFill>
              </a:rPr>
              <a:t>/continuously</a:t>
            </a:r>
            <a:r>
              <a:rPr lang="en-CA" b="1" dirty="0" smtClean="0"/>
              <a:t>.</a:t>
            </a:r>
            <a:endParaRPr lang="en-CA" dirty="0"/>
          </a:p>
          <a:p>
            <a:pPr marL="0" indent="0">
              <a:buNone/>
            </a:pPr>
            <a:endParaRPr lang="en-CA" b="1" dirty="0"/>
          </a:p>
        </p:txBody>
      </p:sp>
    </p:spTree>
    <p:extLst>
      <p:ext uri="{BB962C8B-B14F-4D97-AF65-F5344CB8AC3E}">
        <p14:creationId xmlns:p14="http://schemas.microsoft.com/office/powerpoint/2010/main" val="20394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 smtClean="0">
                <a:solidFill>
                  <a:srgbClr val="0070C0"/>
                </a:solidFill>
              </a:rPr>
              <a:t>What’s wrong?</a:t>
            </a:r>
            <a:endParaRPr lang="en-CA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</a:pPr>
            <a:r>
              <a:rPr lang="en-CA" b="1" dirty="0"/>
              <a:t>By taking about 5 minutes a day to review </a:t>
            </a:r>
            <a:r>
              <a:rPr lang="en-CA" b="1" dirty="0" smtClean="0"/>
              <a:t>effective words and sentences </a:t>
            </a:r>
            <a:r>
              <a:rPr lang="en-CA" b="1" dirty="0"/>
              <a:t>recorded in a reading journal will in the long run help to improve one’s writing. </a:t>
            </a:r>
            <a:endParaRPr lang="en-CA" b="1" dirty="0" smtClean="0"/>
          </a:p>
          <a:p>
            <a:pPr marL="0" lvl="0" indent="0">
              <a:buNone/>
            </a:pPr>
            <a:endParaRPr lang="en-CA" b="1" dirty="0" smtClean="0"/>
          </a:p>
          <a:p>
            <a:pPr marL="0" lvl="0" indent="0">
              <a:buNone/>
            </a:pPr>
            <a:r>
              <a:rPr lang="en-CA" b="1" dirty="0" smtClean="0"/>
              <a:t>“take pains . . . to admire what is good” (William Strunk and E.B. White’s </a:t>
            </a:r>
            <a:r>
              <a:rPr lang="en-CA" b="1" i="1" dirty="0" smtClean="0">
                <a:solidFill>
                  <a:srgbClr val="0070C0"/>
                </a:solidFill>
              </a:rPr>
              <a:t>The Elements of Style</a:t>
            </a:r>
            <a:r>
              <a:rPr lang="en-CA" dirty="0" smtClean="0"/>
              <a:t>)</a:t>
            </a:r>
            <a:endParaRPr lang="en-CA" b="1" dirty="0"/>
          </a:p>
          <a:p>
            <a:pPr marL="0" indent="0">
              <a:buNone/>
            </a:pP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585432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b="1" dirty="0" smtClean="0">
                <a:solidFill>
                  <a:srgbClr val="0070C0"/>
                </a:solidFill>
              </a:rPr>
              <a:t>Writer lost track of logic of expression</a:t>
            </a:r>
            <a:endParaRPr lang="en-CA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556792"/>
            <a:ext cx="8686800" cy="4525963"/>
          </a:xfrm>
        </p:spPr>
        <p:txBody>
          <a:bodyPr>
            <a:normAutofit lnSpcReduction="10000"/>
          </a:bodyPr>
          <a:lstStyle/>
          <a:p>
            <a:pPr marL="0" lvl="0" indent="0">
              <a:buNone/>
            </a:pPr>
            <a:r>
              <a:rPr lang="en-CA" b="1" strike="sngStrike" dirty="0">
                <a:solidFill>
                  <a:srgbClr val="0070C0"/>
                </a:solidFill>
              </a:rPr>
              <a:t>By</a:t>
            </a:r>
            <a:r>
              <a:rPr lang="en-CA" b="1" strike="sngStrike" dirty="0"/>
              <a:t> </a:t>
            </a:r>
            <a:r>
              <a:rPr lang="en-CA" b="1" dirty="0" smtClean="0"/>
              <a:t>Taking </a:t>
            </a:r>
            <a:r>
              <a:rPr lang="en-CA" b="1" dirty="0"/>
              <a:t>about </a:t>
            </a:r>
            <a:r>
              <a:rPr lang="en-CA" b="1" dirty="0" smtClean="0"/>
              <a:t>five </a:t>
            </a:r>
            <a:r>
              <a:rPr lang="en-CA" b="1" dirty="0"/>
              <a:t>minutes a day to review </a:t>
            </a:r>
            <a:r>
              <a:rPr lang="en-CA" b="1" dirty="0" smtClean="0"/>
              <a:t>effective words and sentences </a:t>
            </a:r>
            <a:r>
              <a:rPr lang="en-CA" b="1" dirty="0"/>
              <a:t>recorded in a reading journal will in the long run help to improve one’s writing. </a:t>
            </a:r>
            <a:endParaRPr lang="en-CA" b="1" dirty="0" smtClean="0"/>
          </a:p>
          <a:p>
            <a:pPr marL="0" lvl="0" indent="0">
              <a:buNone/>
            </a:pPr>
            <a:endParaRPr lang="en-CA" b="1" dirty="0" smtClean="0"/>
          </a:p>
          <a:p>
            <a:pPr marL="0" lvl="0" indent="0">
              <a:buNone/>
            </a:pPr>
            <a:r>
              <a:rPr lang="en-CA" b="1" dirty="0" smtClean="0">
                <a:solidFill>
                  <a:srgbClr val="0070C0"/>
                </a:solidFill>
              </a:rPr>
              <a:t>By</a:t>
            </a:r>
            <a:r>
              <a:rPr lang="en-CA" b="1" dirty="0" smtClean="0"/>
              <a:t> taking about 5 minutes a day to review effective words and sentences recorded in a reading journal, </a:t>
            </a:r>
            <a:r>
              <a:rPr lang="en-CA" b="1" dirty="0" smtClean="0">
                <a:solidFill>
                  <a:srgbClr val="0070C0"/>
                </a:solidFill>
              </a:rPr>
              <a:t>one </a:t>
            </a:r>
            <a:r>
              <a:rPr lang="en-CA" b="1" dirty="0" smtClean="0"/>
              <a:t>will in the long run improve one’s writing.</a:t>
            </a:r>
            <a:endParaRPr lang="en-CA" b="1" dirty="0"/>
          </a:p>
          <a:p>
            <a:pPr marL="0" indent="0">
              <a:buNone/>
            </a:pP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192168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 smtClean="0">
                <a:solidFill>
                  <a:srgbClr val="0070C0"/>
                </a:solidFill>
              </a:rPr>
              <a:t>What’s wrong?</a:t>
            </a:r>
            <a:endParaRPr lang="en-CA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</a:pPr>
            <a:r>
              <a:rPr lang="en-CA" b="1" dirty="0" smtClean="0"/>
              <a:t>Awkward </a:t>
            </a:r>
            <a:r>
              <a:rPr lang="en-CA" b="1" dirty="0"/>
              <a:t>sentences are often when there are unnecessary shifts.</a:t>
            </a:r>
          </a:p>
          <a:p>
            <a:pPr marL="0" indent="0">
              <a:buNone/>
            </a:pP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887938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CA" b="1" dirty="0">
                <a:solidFill>
                  <a:srgbClr val="0070C0"/>
                </a:solidFill>
              </a:rPr>
              <a:t>U</a:t>
            </a:r>
            <a:r>
              <a:rPr lang="en-CA" b="1" dirty="0" smtClean="0">
                <a:solidFill>
                  <a:srgbClr val="0070C0"/>
                </a:solidFill>
              </a:rPr>
              <a:t>nique</a:t>
            </a:r>
            <a:r>
              <a:rPr lang="en-CA" b="1" dirty="0" smtClean="0"/>
              <a:t>=one of a kind</a:t>
            </a:r>
          </a:p>
          <a:p>
            <a:pPr marL="0" indent="0">
              <a:buNone/>
            </a:pPr>
            <a:endParaRPr lang="en-CA" b="1" dirty="0"/>
          </a:p>
          <a:p>
            <a:pPr marL="0" indent="0">
              <a:buNone/>
            </a:pPr>
            <a:r>
              <a:rPr lang="en-CA" b="1" dirty="0" smtClean="0">
                <a:solidFill>
                  <a:srgbClr val="0070C0"/>
                </a:solidFill>
              </a:rPr>
              <a:t>Most unique</a:t>
            </a:r>
            <a:r>
              <a:rPr lang="en-CA" b="1" dirty="0" smtClean="0"/>
              <a:t>=the most one of a kind</a:t>
            </a:r>
          </a:p>
          <a:p>
            <a:pPr marL="0" indent="0">
              <a:buNone/>
            </a:pPr>
            <a:endParaRPr lang="en-CA" b="1" dirty="0"/>
          </a:p>
          <a:p>
            <a:pPr marL="0" indent="0">
              <a:buNone/>
            </a:pPr>
            <a:r>
              <a:rPr lang="en-CA" b="1" dirty="0" smtClean="0"/>
              <a:t>Nonsensical </a:t>
            </a:r>
            <a:endParaRPr lang="en-CA" b="1" dirty="0"/>
          </a:p>
        </p:txBody>
      </p:sp>
    </p:spTree>
    <p:extLst>
      <p:ext uri="{BB962C8B-B14F-4D97-AF65-F5344CB8AC3E}">
        <p14:creationId xmlns:p14="http://schemas.microsoft.com/office/powerpoint/2010/main" val="737435686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>
                <a:solidFill>
                  <a:srgbClr val="0070C0"/>
                </a:solidFill>
              </a:rPr>
              <a:t>Avoid </a:t>
            </a:r>
            <a:r>
              <a:rPr lang="en-CA" b="1" dirty="0" smtClean="0">
                <a:solidFill>
                  <a:srgbClr val="0070C0"/>
                </a:solidFill>
              </a:rPr>
              <a:t>“is when”</a:t>
            </a:r>
            <a:endParaRPr lang="en-CA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484784"/>
            <a:ext cx="8686800" cy="4525963"/>
          </a:xfrm>
        </p:spPr>
        <p:txBody>
          <a:bodyPr/>
          <a:lstStyle/>
          <a:p>
            <a:pPr marL="0" indent="0">
              <a:buNone/>
            </a:pPr>
            <a:r>
              <a:rPr lang="en-CA" b="1" dirty="0" smtClean="0"/>
              <a:t>“Is when” refers to time.  Noon is when we eat lunch.  </a:t>
            </a:r>
          </a:p>
          <a:p>
            <a:pPr marL="0" indent="0">
              <a:buNone/>
            </a:pPr>
            <a:endParaRPr lang="en-CA" b="1" dirty="0" smtClean="0"/>
          </a:p>
          <a:p>
            <a:pPr marL="0" indent="0">
              <a:buNone/>
            </a:pPr>
            <a:endParaRPr lang="en-CA" b="1" dirty="0" smtClean="0"/>
          </a:p>
          <a:p>
            <a:pPr marL="0" indent="0">
              <a:buNone/>
            </a:pPr>
            <a:r>
              <a:rPr lang="en-CA" b="1" dirty="0" smtClean="0"/>
              <a:t>Awkward </a:t>
            </a:r>
            <a:r>
              <a:rPr lang="en-CA" b="1" dirty="0"/>
              <a:t>sentence often </a:t>
            </a:r>
            <a:r>
              <a:rPr lang="en-CA" b="1" dirty="0">
                <a:solidFill>
                  <a:srgbClr val="0070C0"/>
                </a:solidFill>
              </a:rPr>
              <a:t>involve </a:t>
            </a:r>
            <a:r>
              <a:rPr lang="en-CA" b="1" dirty="0"/>
              <a:t>unnecessary </a:t>
            </a:r>
            <a:r>
              <a:rPr lang="en-CA" b="1" dirty="0" smtClean="0"/>
              <a:t>shifts</a:t>
            </a:r>
            <a:r>
              <a:rPr lang="en-CA" b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511983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 smtClean="0">
                <a:solidFill>
                  <a:srgbClr val="0070C0"/>
                </a:solidFill>
              </a:rPr>
              <a:t>What’s wrong ?</a:t>
            </a:r>
            <a:endParaRPr lang="en-CA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CA" dirty="0" smtClean="0"/>
          </a:p>
          <a:p>
            <a:pPr marL="0" indent="0">
              <a:buNone/>
            </a:pPr>
            <a:r>
              <a:rPr lang="en-CA" b="1" dirty="0" smtClean="0"/>
              <a:t>New Beauty is the world’s most unique beauty magazine.  </a:t>
            </a:r>
            <a:endParaRPr lang="en-CA" b="1" dirty="0"/>
          </a:p>
        </p:txBody>
      </p:sp>
    </p:spTree>
    <p:extLst>
      <p:ext uri="{BB962C8B-B14F-4D97-AF65-F5344CB8AC3E}">
        <p14:creationId xmlns:p14="http://schemas.microsoft.com/office/powerpoint/2010/main" val="447287604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 smtClean="0">
                <a:solidFill>
                  <a:srgbClr val="0070C0"/>
                </a:solidFill>
              </a:rPr>
              <a:t>Commas or no commas?</a:t>
            </a:r>
            <a:endParaRPr lang="en-CA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CA" b="1" dirty="0" smtClean="0"/>
              <a:t>Engineers</a:t>
            </a:r>
            <a:r>
              <a:rPr lang="en-CA" b="1" dirty="0" smtClean="0">
                <a:solidFill>
                  <a:srgbClr val="0070C0"/>
                </a:solidFill>
              </a:rPr>
              <a:t>, </a:t>
            </a:r>
            <a:r>
              <a:rPr lang="en-CA" b="1" dirty="0" smtClean="0"/>
              <a:t>who can use CAD programs</a:t>
            </a:r>
            <a:r>
              <a:rPr lang="en-CA" b="1" dirty="0" smtClean="0">
                <a:solidFill>
                  <a:srgbClr val="0070C0"/>
                </a:solidFill>
              </a:rPr>
              <a:t>, </a:t>
            </a:r>
            <a:r>
              <a:rPr lang="en-CA" b="1" dirty="0" smtClean="0"/>
              <a:t>are currently in demand.</a:t>
            </a:r>
          </a:p>
          <a:p>
            <a:pPr>
              <a:buNone/>
            </a:pPr>
            <a:endParaRPr lang="en-CA" dirty="0" smtClean="0"/>
          </a:p>
          <a:p>
            <a:pPr>
              <a:buNone/>
            </a:pPr>
            <a:r>
              <a:rPr lang="en-CA" b="1" dirty="0" smtClean="0"/>
              <a:t>Engineers who can use CAD programs are currently in demand.</a:t>
            </a:r>
            <a:endParaRPr lang="en-CA" b="1" dirty="0"/>
          </a:p>
        </p:txBody>
      </p:sp>
    </p:spTree>
    <p:extLst>
      <p:ext uri="{BB962C8B-B14F-4D97-AF65-F5344CB8AC3E}">
        <p14:creationId xmlns:p14="http://schemas.microsoft.com/office/powerpoint/2010/main" val="4184308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 smtClean="0">
                <a:solidFill>
                  <a:srgbClr val="0070C0"/>
                </a:solidFill>
              </a:rPr>
              <a:t>no commas—restrictive element</a:t>
            </a:r>
            <a:endParaRPr lang="en-CA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CA" b="1" dirty="0" smtClean="0"/>
              <a:t>Engineers </a:t>
            </a:r>
            <a:r>
              <a:rPr lang="en-CA" b="1" dirty="0" smtClean="0">
                <a:solidFill>
                  <a:srgbClr val="0070C0"/>
                </a:solidFill>
              </a:rPr>
              <a:t>who can use CAD programs </a:t>
            </a:r>
            <a:r>
              <a:rPr lang="en-CA" b="1" dirty="0" smtClean="0"/>
              <a:t>are currently in demand.</a:t>
            </a:r>
            <a:endParaRPr lang="en-CA" b="1" dirty="0"/>
          </a:p>
        </p:txBody>
      </p:sp>
    </p:spTree>
    <p:extLst>
      <p:ext uri="{BB962C8B-B14F-4D97-AF65-F5344CB8AC3E}">
        <p14:creationId xmlns:p14="http://schemas.microsoft.com/office/powerpoint/2010/main" val="2915451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 smtClean="0">
                <a:solidFill>
                  <a:srgbClr val="0070C0"/>
                </a:solidFill>
              </a:rPr>
              <a:t>Commas: non-restrictive element</a:t>
            </a:r>
            <a:endParaRPr lang="en-CA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en-CA" dirty="0" smtClean="0"/>
          </a:p>
          <a:p>
            <a:pPr>
              <a:buNone/>
            </a:pPr>
            <a:r>
              <a:rPr lang="en-CA" b="1" dirty="0" smtClean="0"/>
              <a:t>My brother</a:t>
            </a:r>
            <a:r>
              <a:rPr lang="en-CA" b="1" dirty="0" smtClean="0">
                <a:solidFill>
                  <a:srgbClr val="0070C0"/>
                </a:solidFill>
              </a:rPr>
              <a:t>, who is older than I am, </a:t>
            </a:r>
            <a:r>
              <a:rPr lang="en-CA" b="1" dirty="0" smtClean="0"/>
              <a:t>is an engineer. </a:t>
            </a:r>
            <a:endParaRPr lang="en-CA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 smtClean="0">
                <a:solidFill>
                  <a:srgbClr val="0070C0"/>
                </a:solidFill>
              </a:rPr>
              <a:t>Ambiguity: how to punctuate?</a:t>
            </a:r>
            <a:endParaRPr lang="en-CA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CA" sz="4000" b="1" dirty="0" smtClean="0"/>
              <a:t>A woman without her man is nothing</a:t>
            </a:r>
            <a:endParaRPr lang="en-CA" sz="4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 smtClean="0">
                <a:solidFill>
                  <a:srgbClr val="0070C0"/>
                </a:solidFill>
              </a:rPr>
              <a:t>One possibility . . .</a:t>
            </a:r>
            <a:endParaRPr lang="en-CA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CA" sz="4000" b="1" dirty="0" smtClean="0"/>
              <a:t>A woman, without her man, is nothing.</a:t>
            </a:r>
            <a:endParaRPr lang="en-CA" sz="4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 smtClean="0">
                <a:solidFill>
                  <a:srgbClr val="0070C0"/>
                </a:solidFill>
              </a:rPr>
              <a:t>Another possibility . . .</a:t>
            </a:r>
            <a:endParaRPr lang="en-CA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CA" sz="4400" b="1" dirty="0" smtClean="0"/>
              <a:t>A woman: without her, man is nothing.</a:t>
            </a:r>
          </a:p>
          <a:p>
            <a:pPr>
              <a:buNone/>
            </a:pPr>
            <a:endParaRPr lang="en-CA" sz="72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 smtClean="0">
                <a:solidFill>
                  <a:srgbClr val="0070C0"/>
                </a:solidFill>
              </a:rPr>
              <a:t>Importance of punctuation</a:t>
            </a:r>
            <a:endParaRPr lang="en-CA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571612"/>
            <a:ext cx="4767266" cy="4508513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en-CA" sz="4000" b="1" dirty="0" smtClean="0"/>
              <a:t>“I was working on the proof of one of my poems all the morning, and took out a comma.  In the afternoon, I put it back again.”</a:t>
            </a:r>
          </a:p>
          <a:p>
            <a:pPr>
              <a:buNone/>
            </a:pPr>
            <a:r>
              <a:rPr lang="en-CA" sz="4000" b="1" dirty="0" smtClean="0"/>
              <a:t> </a:t>
            </a:r>
          </a:p>
          <a:p>
            <a:pPr>
              <a:buNone/>
            </a:pPr>
            <a:r>
              <a:rPr lang="en-CA" sz="4000" b="1" dirty="0" smtClean="0"/>
              <a:t>Oscar Wilde</a:t>
            </a:r>
          </a:p>
          <a:p>
            <a:pPr>
              <a:buNone/>
            </a:pPr>
            <a:endParaRPr lang="en-CA" sz="4000" b="1" dirty="0"/>
          </a:p>
        </p:txBody>
      </p:sp>
      <p:pic>
        <p:nvPicPr>
          <p:cNvPr id="4" name="Picture 3" descr="images[6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86380" y="1500174"/>
            <a:ext cx="3429024" cy="5143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9112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CA" b="1" dirty="0" smtClean="0"/>
              <a:t>Which word would best describe Randy </a:t>
            </a:r>
            <a:r>
              <a:rPr lang="en-CA" b="1" dirty="0" err="1" smtClean="0"/>
              <a:t>Shilt’s</a:t>
            </a:r>
            <a:r>
              <a:rPr lang="en-CA" b="1" dirty="0" smtClean="0"/>
              <a:t> attitude when he calls the National Institute of Health “Golf courses of science?”</a:t>
            </a:r>
          </a:p>
          <a:p>
            <a:pPr marL="0" indent="0">
              <a:buNone/>
            </a:pPr>
            <a:endParaRPr lang="en-CA" b="1" dirty="0"/>
          </a:p>
          <a:p>
            <a:pPr marL="514350" indent="-514350">
              <a:buAutoNum type="arabicParenBoth"/>
            </a:pPr>
            <a:r>
              <a:rPr lang="en-CA" b="1" dirty="0" smtClean="0"/>
              <a:t>Relaxed</a:t>
            </a:r>
          </a:p>
          <a:p>
            <a:pPr marL="514350" indent="-514350">
              <a:buAutoNum type="arabicParenBoth"/>
            </a:pPr>
            <a:r>
              <a:rPr lang="en-CA" b="1" dirty="0" smtClean="0"/>
              <a:t>Cynical</a:t>
            </a:r>
          </a:p>
          <a:p>
            <a:pPr marL="514350" indent="-514350">
              <a:buAutoNum type="arabicParenBoth"/>
            </a:pPr>
            <a:r>
              <a:rPr lang="en-CA" b="1" dirty="0" smtClean="0"/>
              <a:t>Reverent</a:t>
            </a:r>
          </a:p>
          <a:p>
            <a:pPr marL="514350" indent="-514350">
              <a:buAutoNum type="arabicParenBoth"/>
            </a:pPr>
            <a:r>
              <a:rPr lang="en-CA" b="1" dirty="0" smtClean="0"/>
              <a:t>Indignant</a:t>
            </a:r>
          </a:p>
        </p:txBody>
      </p:sp>
    </p:spTree>
    <p:extLst>
      <p:ext uri="{BB962C8B-B14F-4D97-AF65-F5344CB8AC3E}">
        <p14:creationId xmlns:p14="http://schemas.microsoft.com/office/powerpoint/2010/main" val="2825665714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CA" b="1" dirty="0" smtClean="0"/>
              <a:t>Which word would best describe Randy </a:t>
            </a:r>
            <a:r>
              <a:rPr lang="en-CA" b="1" dirty="0" err="1" smtClean="0"/>
              <a:t>Shilt’s</a:t>
            </a:r>
            <a:r>
              <a:rPr lang="en-CA" b="1" dirty="0" smtClean="0"/>
              <a:t> attitude when he calls the National Institute of Health “Golf courses of science?”</a:t>
            </a:r>
          </a:p>
          <a:p>
            <a:pPr marL="0" indent="0">
              <a:buNone/>
            </a:pPr>
            <a:endParaRPr lang="en-CA" b="1" dirty="0"/>
          </a:p>
          <a:p>
            <a:pPr marL="514350" indent="-514350">
              <a:buAutoNum type="arabicParenBoth"/>
            </a:pPr>
            <a:r>
              <a:rPr lang="en-CA" b="1" dirty="0" smtClean="0"/>
              <a:t>Relaxed</a:t>
            </a:r>
          </a:p>
          <a:p>
            <a:pPr marL="514350" indent="-514350">
              <a:buAutoNum type="arabicParenBoth"/>
            </a:pPr>
            <a:r>
              <a:rPr lang="en-CA" b="1" dirty="0" smtClean="0">
                <a:solidFill>
                  <a:srgbClr val="0070C0"/>
                </a:solidFill>
              </a:rPr>
              <a:t>Cynical</a:t>
            </a:r>
          </a:p>
          <a:p>
            <a:pPr marL="514350" indent="-514350">
              <a:buAutoNum type="arabicParenBoth"/>
            </a:pPr>
            <a:r>
              <a:rPr lang="en-CA" b="1" dirty="0" smtClean="0"/>
              <a:t>Reverent</a:t>
            </a:r>
          </a:p>
          <a:p>
            <a:pPr marL="514350" indent="-514350">
              <a:buAutoNum type="arabicParenBoth"/>
            </a:pPr>
            <a:r>
              <a:rPr lang="en-CA" b="1" dirty="0" smtClean="0"/>
              <a:t>Indignant</a:t>
            </a:r>
          </a:p>
        </p:txBody>
      </p:sp>
    </p:spTree>
    <p:extLst>
      <p:ext uri="{BB962C8B-B14F-4D97-AF65-F5344CB8AC3E}">
        <p14:creationId xmlns:p14="http://schemas.microsoft.com/office/powerpoint/2010/main" val="391272031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CA" b="1" dirty="0" smtClean="0"/>
              <a:t>For Naomi Baron, what is the primary manifestation of “linguistic </a:t>
            </a:r>
            <a:r>
              <a:rPr lang="en-CA" b="1" dirty="0" err="1" smtClean="0"/>
              <a:t>whateverism</a:t>
            </a:r>
            <a:r>
              <a:rPr lang="en-CA" b="1" dirty="0" smtClean="0"/>
              <a:t>?”</a:t>
            </a:r>
          </a:p>
          <a:p>
            <a:pPr marL="0" indent="0">
              <a:buNone/>
            </a:pPr>
            <a:endParaRPr lang="en-CA" b="1" dirty="0"/>
          </a:p>
          <a:p>
            <a:pPr marL="514350" indent="-514350">
              <a:buAutoNum type="arabicParenBoth"/>
            </a:pPr>
            <a:r>
              <a:rPr lang="en-CA" b="1" dirty="0" smtClean="0"/>
              <a:t>Grammatical errors</a:t>
            </a:r>
          </a:p>
          <a:p>
            <a:pPr marL="514350" indent="-514350">
              <a:buAutoNum type="arabicParenBoth"/>
            </a:pPr>
            <a:r>
              <a:rPr lang="en-CA" b="1" dirty="0" smtClean="0"/>
              <a:t>Stylistic errors</a:t>
            </a:r>
          </a:p>
          <a:p>
            <a:pPr marL="514350" indent="-514350">
              <a:buAutoNum type="arabicParenBoth"/>
            </a:pPr>
            <a:r>
              <a:rPr lang="en-CA" b="1" dirty="0" smtClean="0"/>
              <a:t>Indifference for tradition</a:t>
            </a:r>
          </a:p>
          <a:p>
            <a:pPr marL="514350" indent="-514350">
              <a:buAutoNum type="arabicParenBoth"/>
            </a:pPr>
            <a:r>
              <a:rPr lang="en-CA" b="1" dirty="0" smtClean="0"/>
              <a:t>Indifference for consistency </a:t>
            </a:r>
            <a:endParaRPr lang="en-CA" b="1" dirty="0"/>
          </a:p>
        </p:txBody>
      </p:sp>
    </p:spTree>
    <p:extLst>
      <p:ext uri="{BB962C8B-B14F-4D97-AF65-F5344CB8AC3E}">
        <p14:creationId xmlns:p14="http://schemas.microsoft.com/office/powerpoint/2010/main" val="3659493928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CA" b="1" dirty="0" smtClean="0"/>
              <a:t>For Naomi Baron, what is the primary manifestation of “linguistic </a:t>
            </a:r>
            <a:r>
              <a:rPr lang="en-CA" b="1" dirty="0" err="1" smtClean="0"/>
              <a:t>whateverism</a:t>
            </a:r>
            <a:r>
              <a:rPr lang="en-CA" b="1" dirty="0" smtClean="0"/>
              <a:t>?”</a:t>
            </a:r>
          </a:p>
          <a:p>
            <a:pPr marL="0" indent="0">
              <a:buNone/>
            </a:pPr>
            <a:endParaRPr lang="en-CA" b="1" dirty="0"/>
          </a:p>
          <a:p>
            <a:pPr marL="514350" indent="-514350">
              <a:buAutoNum type="arabicParenBoth"/>
            </a:pPr>
            <a:r>
              <a:rPr lang="en-CA" b="1" dirty="0" smtClean="0"/>
              <a:t>Grammatical errors</a:t>
            </a:r>
          </a:p>
          <a:p>
            <a:pPr marL="514350" indent="-514350">
              <a:buAutoNum type="arabicParenBoth"/>
            </a:pPr>
            <a:r>
              <a:rPr lang="en-CA" b="1" dirty="0" smtClean="0"/>
              <a:t>Stylistic errors</a:t>
            </a:r>
          </a:p>
          <a:p>
            <a:pPr marL="514350" indent="-514350">
              <a:buAutoNum type="arabicParenBoth"/>
            </a:pPr>
            <a:r>
              <a:rPr lang="en-CA" b="1" dirty="0" smtClean="0"/>
              <a:t>Indifference for tradition</a:t>
            </a:r>
          </a:p>
          <a:p>
            <a:pPr marL="514350" indent="-514350">
              <a:buAutoNum type="arabicParenBoth"/>
            </a:pPr>
            <a:r>
              <a:rPr lang="en-CA" b="1" dirty="0" smtClean="0">
                <a:solidFill>
                  <a:srgbClr val="0070C0"/>
                </a:solidFill>
              </a:rPr>
              <a:t>Indifference for consistency </a:t>
            </a:r>
            <a:endParaRPr lang="en-CA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7428235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 smtClean="0">
                <a:solidFill>
                  <a:srgbClr val="0070C0"/>
                </a:solidFill>
              </a:rPr>
              <a:t>Reports: your research project</a:t>
            </a:r>
            <a:endParaRPr lang="en-CA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 b="1" dirty="0" smtClean="0"/>
          </a:p>
          <a:p>
            <a:r>
              <a:rPr lang="en-CA" b="1" dirty="0" smtClean="0"/>
              <a:t>Instructions on pages 5-6 of syllabus.</a:t>
            </a:r>
          </a:p>
          <a:p>
            <a:pPr marL="0" indent="0">
              <a:buNone/>
            </a:pPr>
            <a:endParaRPr lang="en-CA" b="1" dirty="0" smtClean="0"/>
          </a:p>
          <a:p>
            <a:r>
              <a:rPr lang="en-CA" b="1" dirty="0" smtClean="0"/>
              <a:t>Please start as soon as possible.</a:t>
            </a:r>
          </a:p>
          <a:p>
            <a:pPr marL="0" indent="0">
              <a:buNone/>
            </a:pPr>
            <a:endParaRPr lang="en-CA" b="1" dirty="0" smtClean="0"/>
          </a:p>
        </p:txBody>
      </p:sp>
    </p:spTree>
    <p:extLst>
      <p:ext uri="{BB962C8B-B14F-4D97-AF65-F5344CB8AC3E}">
        <p14:creationId xmlns:p14="http://schemas.microsoft.com/office/powerpoint/2010/main" val="2771649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b="1" dirty="0" smtClean="0">
                <a:solidFill>
                  <a:srgbClr val="0070C0"/>
                </a:solidFill>
              </a:rPr>
              <a:t>September 28: Librarian guest lecture</a:t>
            </a:r>
            <a:endParaRPr lang="en-CA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CA" b="1" dirty="0"/>
          </a:p>
          <a:p>
            <a:pPr marL="0" indent="0">
              <a:buNone/>
            </a:pPr>
            <a:r>
              <a:rPr lang="en-CA" b="1" dirty="0" smtClean="0"/>
              <a:t>Explore library subject guides:</a:t>
            </a:r>
          </a:p>
          <a:p>
            <a:pPr marL="0" indent="0">
              <a:buNone/>
            </a:pPr>
            <a:endParaRPr lang="en-CA" b="1" dirty="0"/>
          </a:p>
          <a:p>
            <a:pPr marL="0" indent="0">
              <a:buNone/>
            </a:pPr>
            <a:r>
              <a:rPr lang="en-CA" b="1" dirty="0">
                <a:hlinkClick r:id="rId2"/>
              </a:rPr>
              <a:t>http://</a:t>
            </a:r>
            <a:r>
              <a:rPr lang="en-CA" b="1" dirty="0" smtClean="0">
                <a:hlinkClick r:id="rId2"/>
              </a:rPr>
              <a:t>www.biblio.uottawa.ca/content-page.php?g=en&amp;s=biblio&amp;c=src-suj</a:t>
            </a:r>
            <a:endParaRPr lang="en-CA" b="1" dirty="0" smtClean="0"/>
          </a:p>
          <a:p>
            <a:pPr marL="0" indent="0">
              <a:buNone/>
            </a:pPr>
            <a:endParaRPr lang="en-CA" b="1" dirty="0"/>
          </a:p>
        </p:txBody>
      </p:sp>
    </p:spTree>
    <p:extLst>
      <p:ext uri="{BB962C8B-B14F-4D97-AF65-F5344CB8AC3E}">
        <p14:creationId xmlns:p14="http://schemas.microsoft.com/office/powerpoint/2010/main" val="2350497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 smtClean="0">
                <a:solidFill>
                  <a:srgbClr val="0070C0"/>
                </a:solidFill>
              </a:rPr>
              <a:t>Classroom etiquette</a:t>
            </a:r>
            <a:endParaRPr lang="en-CA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CA" b="1" dirty="0"/>
              <a:t>R</a:t>
            </a:r>
            <a:r>
              <a:rPr lang="en-CA" b="1" dirty="0" smtClean="0"/>
              <a:t>efrain from chatting, electronic entertainment or any other disruptive behaviour during </a:t>
            </a:r>
            <a:r>
              <a:rPr lang="en-CA" b="1" dirty="0" err="1" smtClean="0"/>
              <a:t>lecturesand</a:t>
            </a:r>
            <a:r>
              <a:rPr lang="en-CA" b="1" dirty="0" smtClean="0"/>
              <a:t> workshops. </a:t>
            </a:r>
            <a:endParaRPr lang="en-CA" b="1" dirty="0"/>
          </a:p>
        </p:txBody>
      </p:sp>
    </p:spTree>
    <p:extLst>
      <p:ext uri="{BB962C8B-B14F-4D97-AF65-F5344CB8AC3E}">
        <p14:creationId xmlns:p14="http://schemas.microsoft.com/office/powerpoint/2010/main" val="2261103453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 smtClean="0">
                <a:solidFill>
                  <a:srgbClr val="0070C0"/>
                </a:solidFill>
              </a:rPr>
              <a:t>Office change</a:t>
            </a:r>
            <a:endParaRPr lang="en-CA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CA" b="1" dirty="0" smtClean="0"/>
              <a:t>My office (Arts 340) might change.  </a:t>
            </a:r>
          </a:p>
          <a:p>
            <a:pPr marL="0" indent="0">
              <a:buNone/>
            </a:pPr>
            <a:endParaRPr lang="en-CA" b="1" dirty="0"/>
          </a:p>
          <a:p>
            <a:pPr marL="0" indent="0">
              <a:buNone/>
            </a:pPr>
            <a:r>
              <a:rPr lang="en-CA" b="1" dirty="0" smtClean="0"/>
              <a:t>An announcement will follow. </a:t>
            </a:r>
            <a:endParaRPr lang="en-CA" b="1" dirty="0"/>
          </a:p>
        </p:txBody>
      </p:sp>
    </p:spTree>
    <p:extLst>
      <p:ext uri="{BB962C8B-B14F-4D97-AF65-F5344CB8AC3E}">
        <p14:creationId xmlns:p14="http://schemas.microsoft.com/office/powerpoint/2010/main" val="359572817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rek">
  <a:themeElements>
    <a:clrScheme name="Trek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Trek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Trek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4667</TotalTime>
  <Words>1661</Words>
  <Application>Microsoft Office PowerPoint</Application>
  <PresentationFormat>On-screen Show (4:3)</PresentationFormat>
  <Paragraphs>284</Paragraphs>
  <Slides>61</Slides>
  <Notes>39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61</vt:i4>
      </vt:variant>
    </vt:vector>
  </HeadingPairs>
  <TitlesOfParts>
    <vt:vector size="62" baseType="lpstr">
      <vt:lpstr>Trek</vt:lpstr>
      <vt:lpstr>English 1112C:  Technical Report Writing Gefen Bar-On Santor  Teaching Assistants: Marie Comisso Lia Talia        </vt:lpstr>
      <vt:lpstr>Course objective</vt:lpstr>
      <vt:lpstr>Achilles’ Heel</vt:lpstr>
      <vt:lpstr>PowerPoint Presentation</vt:lpstr>
      <vt:lpstr>Achilles’ Heel: a metaphor</vt:lpstr>
      <vt:lpstr>Effective writing: a scientific duty</vt:lpstr>
      <vt:lpstr>Good communication turns ideas into results</vt:lpstr>
      <vt:lpstr>Language: an essential tool</vt:lpstr>
      <vt:lpstr>reflect</vt:lpstr>
      <vt:lpstr>language is</vt:lpstr>
      <vt:lpstr>Many people do not maximize their writing potential because of</vt:lpstr>
      <vt:lpstr>Class structure  </vt:lpstr>
      <vt:lpstr>Tuesday, 11:30-1:00</vt:lpstr>
      <vt:lpstr>PowerPoint Presentation</vt:lpstr>
      <vt:lpstr>important</vt:lpstr>
      <vt:lpstr>Required weekly handouts: print from virtual campus</vt:lpstr>
      <vt:lpstr>No handout for first workshop</vt:lpstr>
      <vt:lpstr>Required course pack</vt:lpstr>
      <vt:lpstr>Recommended textbooks</vt:lpstr>
      <vt:lpstr>Virtual campus</vt:lpstr>
      <vt:lpstr>Marking scheme</vt:lpstr>
      <vt:lpstr>tests</vt:lpstr>
      <vt:lpstr>Next slides</vt:lpstr>
      <vt:lpstr>What’s wrong?</vt:lpstr>
      <vt:lpstr>Comma splice</vt:lpstr>
      <vt:lpstr>Which is correct?</vt:lpstr>
      <vt:lpstr>Verb should agree with subject</vt:lpstr>
      <vt:lpstr>What’s wrong?</vt:lpstr>
      <vt:lpstr>Who completed the modifications?</vt:lpstr>
      <vt:lpstr>PowerPoint Presentation</vt:lpstr>
      <vt:lpstr>Think about the words left out</vt:lpstr>
      <vt:lpstr>What’s wrong?</vt:lpstr>
      <vt:lpstr>Awkward Shift from indirect to direct quote</vt:lpstr>
      <vt:lpstr>correct</vt:lpstr>
      <vt:lpstr>What’s wrong?</vt:lpstr>
      <vt:lpstr>Solution: eliminate wordiness </vt:lpstr>
      <vt:lpstr>What’s wrong?</vt:lpstr>
      <vt:lpstr>An apostrophe typo</vt:lpstr>
      <vt:lpstr>usage</vt:lpstr>
      <vt:lpstr>PowerPoint Presentation</vt:lpstr>
      <vt:lpstr>What’s wrong?</vt:lpstr>
      <vt:lpstr>Writer lost track of logic of expression</vt:lpstr>
      <vt:lpstr>What’s wrong?</vt:lpstr>
      <vt:lpstr>PowerPoint Presentation</vt:lpstr>
      <vt:lpstr>Avoid “is when”</vt:lpstr>
      <vt:lpstr>What’s wrong ?</vt:lpstr>
      <vt:lpstr>Commas or no commas?</vt:lpstr>
      <vt:lpstr>no commas—restrictive element</vt:lpstr>
      <vt:lpstr>Commas: non-restrictive element</vt:lpstr>
      <vt:lpstr>Ambiguity: how to punctuate?</vt:lpstr>
      <vt:lpstr>One possibility . . .</vt:lpstr>
      <vt:lpstr>Another possibility . . .</vt:lpstr>
      <vt:lpstr>Importance of punctuation</vt:lpstr>
      <vt:lpstr>PowerPoint Presentation</vt:lpstr>
      <vt:lpstr>PowerPoint Presentation</vt:lpstr>
      <vt:lpstr>PowerPoint Presentation</vt:lpstr>
      <vt:lpstr>PowerPoint Presentation</vt:lpstr>
      <vt:lpstr>Reports: your research project</vt:lpstr>
      <vt:lpstr>September 28: Librarian guest lecture</vt:lpstr>
      <vt:lpstr>Classroom etiquette</vt:lpstr>
      <vt:lpstr>Office change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Course Title</dc:title>
  <dc:creator>Tom</dc:creator>
  <cp:lastModifiedBy>shadow</cp:lastModifiedBy>
  <cp:revision>194</cp:revision>
  <cp:lastPrinted>2011-01-05T06:51:32Z</cp:lastPrinted>
  <dcterms:created xsi:type="dcterms:W3CDTF">2009-09-07T23:36:33Z</dcterms:created>
  <dcterms:modified xsi:type="dcterms:W3CDTF">2012-12-16T22:34:35Z</dcterms:modified>
</cp:coreProperties>
</file>