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726" r:id="rId1"/>
    <p:sldMasterId id="2147483738" r:id="rId2"/>
    <p:sldMasterId id="2147483744" r:id="rId3"/>
  </p:sldMasterIdLst>
  <p:notesMasterIdLst>
    <p:notesMasterId r:id="rId43"/>
  </p:notesMasterIdLst>
  <p:handoutMasterIdLst>
    <p:handoutMasterId r:id="rId44"/>
  </p:handoutMasterIdLst>
  <p:sldIdLst>
    <p:sldId id="303" r:id="rId4"/>
    <p:sldId id="257" r:id="rId5"/>
    <p:sldId id="293" r:id="rId6"/>
    <p:sldId id="258" r:id="rId7"/>
    <p:sldId id="294" r:id="rId8"/>
    <p:sldId id="259" r:id="rId9"/>
    <p:sldId id="260" r:id="rId10"/>
    <p:sldId id="261" r:id="rId11"/>
    <p:sldId id="295" r:id="rId12"/>
    <p:sldId id="263" r:id="rId13"/>
    <p:sldId id="264" r:id="rId14"/>
    <p:sldId id="320" r:id="rId15"/>
    <p:sldId id="266" r:id="rId16"/>
    <p:sldId id="307" r:id="rId17"/>
    <p:sldId id="304" r:id="rId18"/>
    <p:sldId id="305" r:id="rId19"/>
    <p:sldId id="306" r:id="rId20"/>
    <p:sldId id="269" r:id="rId21"/>
    <p:sldId id="267" r:id="rId22"/>
    <p:sldId id="321" r:id="rId23"/>
    <p:sldId id="322" r:id="rId24"/>
    <p:sldId id="270" r:id="rId25"/>
    <p:sldId id="296" r:id="rId26"/>
    <p:sldId id="308" r:id="rId27"/>
    <p:sldId id="298" r:id="rId28"/>
    <p:sldId id="309" r:id="rId29"/>
    <p:sldId id="310" r:id="rId30"/>
    <p:sldId id="311" r:id="rId31"/>
    <p:sldId id="312" r:id="rId32"/>
    <p:sldId id="313" r:id="rId33"/>
    <p:sldId id="314" r:id="rId34"/>
    <p:sldId id="315" r:id="rId35"/>
    <p:sldId id="318" r:id="rId36"/>
    <p:sldId id="319" r:id="rId37"/>
    <p:sldId id="323" r:id="rId38"/>
    <p:sldId id="324" r:id="rId39"/>
    <p:sldId id="325" r:id="rId40"/>
    <p:sldId id="326" r:id="rId41"/>
    <p:sldId id="327" r:id="rId42"/>
  </p:sldIdLst>
  <p:sldSz cx="9144000" cy="6858000" type="screen4x3"/>
  <p:notesSz cx="6858000" cy="9144000"/>
  <p:kinsoku lang="ja-JP" invalStChars="、。，．・：；？！゛゜ヽヾゝゞ々ー’”）〕］｝〉》」』】°‰′″℃￠％ぁぃぅぇぉっゃゅょゎァィゥェォッャュョヮヵヶ!%),.:;?]}｡｣､･ｧｨｩｪｫｬｭｮｯｰﾞﾟ" invalEndChars="‘“（〔［｛〈《「『【￥＄$([\{｢￡"/>
  <p:defaultTex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Arial" panose="020B0604020202020204" pitchFamily="34" charset="0"/>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Arial" panose="020B0604020202020204" pitchFamily="34" charset="0"/>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Arial" panose="020B0604020202020204" pitchFamily="34" charset="0"/>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Arial" panose="020B0604020202020204" pitchFamily="34" charset="0"/>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Arial" panose="020B0604020202020204" pitchFamily="34" charset="0"/>
      </a:defRPr>
    </a:lvl5pPr>
    <a:lvl6pPr marL="2286000" algn="l" defTabSz="914400" rtl="0" eaLnBrk="1" latinLnBrk="0" hangingPunct="1">
      <a:defRPr sz="2400" kern="1200">
        <a:solidFill>
          <a:schemeClr val="tx1"/>
        </a:solidFill>
        <a:latin typeface="Times New Roman" panose="02020603050405020304" pitchFamily="18" charset="0"/>
        <a:ea typeface="+mn-ea"/>
        <a:cs typeface="Arial" panose="020B0604020202020204" pitchFamily="34" charset="0"/>
      </a:defRPr>
    </a:lvl6pPr>
    <a:lvl7pPr marL="2743200" algn="l" defTabSz="914400" rtl="0" eaLnBrk="1" latinLnBrk="0" hangingPunct="1">
      <a:defRPr sz="2400" kern="1200">
        <a:solidFill>
          <a:schemeClr val="tx1"/>
        </a:solidFill>
        <a:latin typeface="Times New Roman" panose="02020603050405020304" pitchFamily="18" charset="0"/>
        <a:ea typeface="+mn-ea"/>
        <a:cs typeface="Arial" panose="020B0604020202020204" pitchFamily="34" charset="0"/>
      </a:defRPr>
    </a:lvl7pPr>
    <a:lvl8pPr marL="3200400" algn="l" defTabSz="914400" rtl="0" eaLnBrk="1" latinLnBrk="0" hangingPunct="1">
      <a:defRPr sz="2400" kern="1200">
        <a:solidFill>
          <a:schemeClr val="tx1"/>
        </a:solidFill>
        <a:latin typeface="Times New Roman" panose="02020603050405020304" pitchFamily="18" charset="0"/>
        <a:ea typeface="+mn-ea"/>
        <a:cs typeface="Arial" panose="020B0604020202020204" pitchFamily="34" charset="0"/>
      </a:defRPr>
    </a:lvl8pPr>
    <a:lvl9pPr marL="3657600" algn="l" defTabSz="914400" rtl="0" eaLnBrk="1" latinLnBrk="0" hangingPunct="1">
      <a:defRPr sz="2400" kern="1200">
        <a:solidFill>
          <a:schemeClr val="tx1"/>
        </a:solidFill>
        <a:latin typeface="Times New Roman" panose="02020603050405020304" pitchFamily="18" charset="0"/>
        <a:ea typeface="+mn-ea"/>
        <a:cs typeface="Arial" panose="020B0604020202020204" pitchFamily="34" charset="0"/>
      </a:defRPr>
    </a:lvl9pPr>
  </p:defaultTextStyle>
  <p:extLst>
    <p:ext uri="{EFAFB233-063F-42B5-8137-9DF3F51BA10A}">
      <p15:sldGuideLst xmlns:p15="http://schemas.microsoft.com/office/powerpoint/2012/main">
        <p15:guide id="1" orient="horz" pos="768">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BD1EB"/>
    <a:srgbClr val="CCFF66"/>
    <a:srgbClr val="AFDCF3"/>
    <a:srgbClr val="BBF5FD"/>
    <a:srgbClr val="CCFF33"/>
    <a:srgbClr val="7998FB"/>
    <a:srgbClr val="CCFFFF"/>
    <a:srgbClr val="47474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434" autoAdjust="0"/>
  </p:normalViewPr>
  <p:slideViewPr>
    <p:cSldViewPr>
      <p:cViewPr varScale="1">
        <p:scale>
          <a:sx n="52" d="100"/>
          <a:sy n="52" d="100"/>
        </p:scale>
        <p:origin x="84" y="258"/>
      </p:cViewPr>
      <p:guideLst>
        <p:guide orient="horz" pos="768"/>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p:scale>
          <a:sx n="100" d="100"/>
          <a:sy n="100" d="100"/>
        </p:scale>
        <p:origin x="-1890" y="-7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theme" Target="theme/theme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handoutMaster" Target="handoutMasters/handout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notesMaster" Target="notesMasters/notesMaster1.xml"/><Relationship Id="rId48" Type="http://schemas.openxmlformats.org/officeDocument/2006/relationships/tableStyles" Target="tableStyles.xml"/><Relationship Id="rId8" Type="http://schemas.openxmlformats.org/officeDocument/2006/relationships/slide" Target="slides/slide5.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viewProps" Target="viewProps.xml"/><Relationship Id="rId20" Type="http://schemas.openxmlformats.org/officeDocument/2006/relationships/slide" Target="slides/slide17.xml"/><Relationship Id="rId41" Type="http://schemas.openxmlformats.org/officeDocument/2006/relationships/slide" Target="slides/slide3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cs typeface="+mn-cs"/>
              </a:defRPr>
            </a:lvl1pPr>
          </a:lstStyle>
          <a:p>
            <a:pPr>
              <a:defRPr/>
            </a:pPr>
            <a:endParaRPr lang="en-US"/>
          </a:p>
        </p:txBody>
      </p:sp>
      <p:sp>
        <p:nvSpPr>
          <p:cNvPr id="3075" name="Rectangle 3"/>
          <p:cNvSpPr>
            <a:spLocks noGrp="1" noChangeArrowheads="1"/>
          </p:cNvSpPr>
          <p:nvPr>
            <p:ph type="dt" sz="quarter"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cs typeface="+mn-cs"/>
              </a:defRPr>
            </a:lvl1pPr>
          </a:lstStyle>
          <a:p>
            <a:pPr>
              <a:defRPr/>
            </a:pPr>
            <a:endParaRPr lang="en-US"/>
          </a:p>
        </p:txBody>
      </p:sp>
      <p:sp>
        <p:nvSpPr>
          <p:cNvPr id="3076" name="Rectangle 4"/>
          <p:cNvSpPr>
            <a:spLocks noGrp="1" noChangeArrowheads="1"/>
          </p:cNvSpPr>
          <p:nvPr>
            <p:ph type="ftr" sz="quarter" idx="2"/>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cs typeface="+mn-cs"/>
              </a:defRPr>
            </a:lvl1pPr>
          </a:lstStyle>
          <a:p>
            <a:pPr>
              <a:defRPr/>
            </a:pPr>
            <a:endParaRPr lang="en-US"/>
          </a:p>
        </p:txBody>
      </p:sp>
      <p:sp>
        <p:nvSpPr>
          <p:cNvPr id="3077" name="Rectangle 5"/>
          <p:cNvSpPr>
            <a:spLocks noGrp="1" noChangeArrowheads="1"/>
          </p:cNvSpPr>
          <p:nvPr>
            <p:ph type="sldNum" sz="quarter" idx="3"/>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vl1pPr>
          </a:lstStyle>
          <a:p>
            <a:pPr>
              <a:defRPr/>
            </a:pPr>
            <a:fld id="{45A69BCE-1B41-4231-85A5-FE24341A43B3}" type="slidenum">
              <a:rPr lang="en-US" altLang="en-US"/>
              <a:pPr>
                <a:defRPr/>
              </a:pPr>
              <a:t>‹#›</a:t>
            </a:fld>
            <a:endParaRPr lang="en-US" altLang="en-US"/>
          </a:p>
        </p:txBody>
      </p:sp>
    </p:spTree>
    <p:extLst>
      <p:ext uri="{BB962C8B-B14F-4D97-AF65-F5344CB8AC3E}">
        <p14:creationId xmlns:p14="http://schemas.microsoft.com/office/powerpoint/2010/main" val="182682026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Rectangle 2"/>
          <p:cNvSpPr>
            <a:spLocks noGrp="1" noRot="1" noChangeAspect="1" noChangeArrowheads="1" noTextEdit="1"/>
          </p:cNvSpPr>
          <p:nvPr>
            <p:ph type="sldImg" idx="2"/>
          </p:nvPr>
        </p:nvSpPr>
        <p:spPr bwMode="auto">
          <a:xfrm>
            <a:off x="1149350" y="692150"/>
            <a:ext cx="4559300" cy="3416300"/>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sp>
      <p:sp>
        <p:nvSpPr>
          <p:cNvPr id="2051" name="Rectangle 3"/>
          <p:cNvSpPr>
            <a:spLocks noGrp="1" noChangeArrowheads="1"/>
          </p:cNvSpPr>
          <p:nvPr>
            <p:ph type="body" sz="quarter" idx="3"/>
          </p:nvPr>
        </p:nvSpPr>
        <p:spPr bwMode="auto">
          <a:xfrm>
            <a:off x="914400" y="4343400"/>
            <a:ext cx="5029200" cy="4114800"/>
          </a:xfrm>
          <a:prstGeom prst="rect">
            <a:avLst/>
          </a:prstGeom>
          <a:noFill/>
          <a:ln w="12700">
            <a:noFill/>
            <a:miter lim="800000"/>
            <a:headEnd/>
            <a:tailEnd/>
          </a:ln>
          <a:effectLst/>
        </p:spPr>
        <p:txBody>
          <a:bodyPr vert="horz" wrap="square" lIns="90488" tIns="44450" rIns="90488" bIns="44450" numCol="1" anchor="t" anchorCtr="0" compatLnSpc="1">
            <a:prstTxWarp prst="textNoShape">
              <a:avLst/>
            </a:prstTxWarp>
          </a:bodyPr>
          <a:lstStyle/>
          <a:p>
            <a:pPr lvl="0"/>
            <a:r>
              <a:rPr lang="en-US" noProof="0" smtClean="0"/>
              <a:t>Click to edit Master notes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2052" name="Rectangle 4"/>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cs typeface="+mn-cs"/>
              </a:defRPr>
            </a:lvl1pPr>
          </a:lstStyle>
          <a:p>
            <a:pPr>
              <a:defRPr/>
            </a:pPr>
            <a:endParaRPr lang="en-US"/>
          </a:p>
        </p:txBody>
      </p:sp>
      <p:sp>
        <p:nvSpPr>
          <p:cNvPr id="2053" name="Rectangle 5"/>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cs typeface="+mn-cs"/>
              </a:defRPr>
            </a:lvl1pPr>
          </a:lstStyle>
          <a:p>
            <a:pPr>
              <a:defRPr/>
            </a:pPr>
            <a:endParaRPr lang="en-US"/>
          </a:p>
        </p:txBody>
      </p:sp>
      <p:sp>
        <p:nvSpPr>
          <p:cNvPr id="2054"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cs typeface="+mn-cs"/>
              </a:defRPr>
            </a:lvl1pPr>
          </a:lstStyle>
          <a:p>
            <a:pPr>
              <a:defRPr/>
            </a:pPr>
            <a:endParaRPr lang="en-US"/>
          </a:p>
        </p:txBody>
      </p:sp>
      <p:sp>
        <p:nvSpPr>
          <p:cNvPr id="2055"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vl1pPr>
          </a:lstStyle>
          <a:p>
            <a:pPr>
              <a:defRPr/>
            </a:pPr>
            <a:fld id="{6D906728-5E41-4086-A7C8-A43330F4E9FF}" type="slidenum">
              <a:rPr lang="en-US" altLang="en-US"/>
              <a:pPr>
                <a:defRPr/>
              </a:pPr>
              <a:t>‹#›</a:t>
            </a:fld>
            <a:endParaRPr lang="en-US" altLang="en-US"/>
          </a:p>
        </p:txBody>
      </p:sp>
    </p:spTree>
    <p:extLst>
      <p:ext uri="{BB962C8B-B14F-4D97-AF65-F5344CB8AC3E}">
        <p14:creationId xmlns:p14="http://schemas.microsoft.com/office/powerpoint/2010/main" val="422113842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2E53498C-7137-44F1-9851-94B6218C8F72}" type="slidenum">
              <a:rPr lang="en-US" altLang="en-US" smtClean="0"/>
              <a:pPr>
                <a:spcBef>
                  <a:spcPct val="0"/>
                </a:spcBef>
              </a:pPr>
              <a:t>1</a:t>
            </a:fld>
            <a:endParaRPr lang="en-US" altLang="en-US" smtClean="0"/>
          </a:p>
        </p:txBody>
      </p:sp>
      <p:sp>
        <p:nvSpPr>
          <p:cNvPr id="10243" name="Rectangle 2050"/>
          <p:cNvSpPr>
            <a:spLocks noGrp="1" noRot="1" noChangeAspect="1" noChangeArrowheads="1" noTextEdit="1"/>
          </p:cNvSpPr>
          <p:nvPr>
            <p:ph type="sldImg"/>
          </p:nvPr>
        </p:nvSpPr>
        <p:spPr>
          <a:xfrm>
            <a:off x="1150938" y="692150"/>
            <a:ext cx="4556125" cy="3416300"/>
          </a:xfrm>
          <a:ln/>
        </p:spPr>
      </p:sp>
      <p:sp>
        <p:nvSpPr>
          <p:cNvPr id="10244" name="Rectangle 2051"/>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b="1" smtClean="0"/>
          </a:p>
        </p:txBody>
      </p:sp>
    </p:spTree>
    <p:extLst>
      <p:ext uri="{BB962C8B-B14F-4D97-AF65-F5344CB8AC3E}">
        <p14:creationId xmlns:p14="http://schemas.microsoft.com/office/powerpoint/2010/main" val="19823518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BE36B8E6-1BFB-4CC1-8F7B-04E50EA9221E}" type="slidenum">
              <a:rPr lang="en-US" altLang="en-US" smtClean="0"/>
              <a:pPr>
                <a:spcBef>
                  <a:spcPct val="0"/>
                </a:spcBef>
              </a:pPr>
              <a:t>2</a:t>
            </a:fld>
            <a:endParaRPr lang="en-US" altLang="en-US" smtClean="0"/>
          </a:p>
        </p:txBody>
      </p:sp>
      <p:sp>
        <p:nvSpPr>
          <p:cNvPr id="12291" name="Rectangle 2"/>
          <p:cNvSpPr>
            <a:spLocks noGrp="1" noRot="1" noChangeAspect="1" noChangeArrowheads="1" noTextEdit="1"/>
          </p:cNvSpPr>
          <p:nvPr>
            <p:ph type="sldImg"/>
          </p:nvPr>
        </p:nvSpPr>
        <p:spPr>
          <a:xfrm>
            <a:off x="1150938" y="692150"/>
            <a:ext cx="4556125" cy="3416300"/>
          </a:xfrm>
          <a:ln cap="flat"/>
        </p:spPr>
      </p:sp>
      <p:sp>
        <p:nvSpPr>
          <p:cNvPr id="12292" name="Rectangle 3"/>
          <p:cNvSpPr>
            <a:spLocks noGrp="1" noChangeArrowheads="1"/>
          </p:cNvSpPr>
          <p:nvPr>
            <p:ph type="body" idx="1"/>
          </p:nvPr>
        </p:nvSpPr>
        <p:spPr>
          <a:xfrm>
            <a:off x="914400" y="4343400"/>
            <a:ext cx="5029200" cy="2743200"/>
          </a:xfrm>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39376038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D6A996C2-7292-4ACC-B7E5-7F0141D41C99}" type="slidenum">
              <a:rPr lang="en-US" altLang="en-US" smtClean="0"/>
              <a:pPr>
                <a:spcBef>
                  <a:spcPct val="0"/>
                </a:spcBef>
              </a:pPr>
              <a:t>3</a:t>
            </a:fld>
            <a:endParaRPr lang="en-US" altLang="en-US" smtClean="0"/>
          </a:p>
        </p:txBody>
      </p:sp>
      <p:sp>
        <p:nvSpPr>
          <p:cNvPr id="14339" name="Rectangle 2"/>
          <p:cNvSpPr>
            <a:spLocks noGrp="1" noRot="1" noChangeAspect="1" noChangeArrowheads="1" noTextEdit="1"/>
          </p:cNvSpPr>
          <p:nvPr>
            <p:ph type="sldImg"/>
          </p:nvPr>
        </p:nvSpPr>
        <p:spPr>
          <a:xfrm>
            <a:off x="1150938" y="692150"/>
            <a:ext cx="4556125" cy="3416300"/>
          </a:xfrm>
          <a:ln cap="flat"/>
        </p:spPr>
      </p:sp>
      <p:sp>
        <p:nvSpPr>
          <p:cNvPr id="14340" name="Rectangle 3"/>
          <p:cNvSpPr>
            <a:spLocks noGrp="1" noChangeArrowheads="1"/>
          </p:cNvSpPr>
          <p:nvPr>
            <p:ph type="body" idx="1"/>
          </p:nvPr>
        </p:nvSpPr>
        <p:spPr>
          <a:xfrm>
            <a:off x="914400" y="4343400"/>
            <a:ext cx="5029200" cy="2743200"/>
          </a:xfrm>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b="1" i="1" dirty="0" smtClean="0"/>
              <a:t>LO1 Differentiate between programmed and </a:t>
            </a:r>
            <a:r>
              <a:rPr lang="en-CA" altLang="en-US" b="1" i="1" dirty="0" err="1" smtClean="0"/>
              <a:t>nonprogrammed</a:t>
            </a:r>
            <a:r>
              <a:rPr lang="en-CA" altLang="en-US" b="1" i="1" dirty="0" smtClean="0"/>
              <a:t> decisions, and explain why </a:t>
            </a:r>
            <a:r>
              <a:rPr lang="en-CA" altLang="en-US" b="1" i="1" dirty="0" err="1" smtClean="0"/>
              <a:t>nonprogrammed</a:t>
            </a:r>
            <a:r>
              <a:rPr lang="en-CA" altLang="en-US" b="1" i="1" dirty="0" smtClean="0"/>
              <a:t> decision making is a complex, uncertain process.</a:t>
            </a:r>
            <a:endParaRPr lang="en-CA" altLang="en-US" dirty="0" smtClean="0"/>
          </a:p>
          <a:p>
            <a:endParaRPr lang="en-US" altLang="en-US" dirty="0" smtClean="0">
              <a:latin typeface="Wingdings" panose="05000000000000000000" pitchFamily="2" charset="2"/>
              <a:cs typeface="Times New Roman" panose="02020603050405020304" pitchFamily="18" charset="0"/>
            </a:endParaRPr>
          </a:p>
          <a:p>
            <a:r>
              <a:rPr lang="en-US" altLang="en-US" dirty="0" smtClean="0">
                <a:cs typeface="Times New Roman" panose="02020603050405020304" pitchFamily="18" charset="0"/>
              </a:rPr>
              <a:t>Students (and everyone else) make thousands of decisions each week. Some are simple, programmed decisions such as shopping for food, or driving through traffic. </a:t>
            </a:r>
          </a:p>
          <a:p>
            <a:r>
              <a:rPr lang="en-US" altLang="en-US" dirty="0" smtClean="0">
                <a:cs typeface="Times New Roman" panose="02020603050405020304" pitchFamily="18" charset="0"/>
              </a:rPr>
              <a:t>›  Ask students to describe the thought process that enters some routine decisions. Next, contrast this with decisions involving the selection of a job, or choosing a college or university to attend.</a:t>
            </a:r>
          </a:p>
          <a:p>
            <a:endParaRPr lang="en-US" altLang="en-US" dirty="0" smtClean="0">
              <a:latin typeface="Wingdings" panose="05000000000000000000" pitchFamily="2" charset="2"/>
              <a:cs typeface="Times New Roman" panose="02020603050405020304" pitchFamily="18" charset="0"/>
            </a:endParaRPr>
          </a:p>
          <a:p>
            <a:r>
              <a:rPr lang="en-US" altLang="en-US" dirty="0" smtClean="0">
                <a:cs typeface="Times New Roman" panose="02020603050405020304" pitchFamily="18" charset="0"/>
              </a:rPr>
              <a:t>Decision-making is the process by which managers respond to opportunities and threats by analyzing options, and making decisions about goals and courses of action.</a:t>
            </a:r>
          </a:p>
          <a:p>
            <a:endParaRPr lang="en-US" altLang="en-US" dirty="0" smtClean="0">
              <a:latin typeface="Wingdings" panose="05000000000000000000" pitchFamily="2" charset="2"/>
              <a:cs typeface="Times New Roman" panose="02020603050405020304" pitchFamily="18" charset="0"/>
            </a:endParaRPr>
          </a:p>
          <a:p>
            <a:r>
              <a:rPr lang="en-US" altLang="en-US" dirty="0" smtClean="0">
                <a:cs typeface="Times New Roman" panose="02020603050405020304" pitchFamily="18" charset="0"/>
              </a:rPr>
              <a:t>Students should realize that decisions are made in response to opportunities as managers respond to ways to improve organizational performance. Decisions are also made in response to threats and occur when managers are impacted by adverse events to the organization.</a:t>
            </a:r>
          </a:p>
          <a:p>
            <a:r>
              <a:rPr lang="en-US" altLang="en-US" dirty="0" smtClean="0">
                <a:cs typeface="Times New Roman" panose="02020603050405020304" pitchFamily="18" charset="0"/>
              </a:rPr>
              <a:t> </a:t>
            </a:r>
          </a:p>
          <a:p>
            <a:endParaRPr lang="en-US" altLang="en-US" dirty="0" smtClean="0"/>
          </a:p>
        </p:txBody>
      </p:sp>
    </p:spTree>
    <p:extLst>
      <p:ext uri="{BB962C8B-B14F-4D97-AF65-F5344CB8AC3E}">
        <p14:creationId xmlns:p14="http://schemas.microsoft.com/office/powerpoint/2010/main" val="11894520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6A1FE2F9-3E8C-4688-B0CB-66FB47F74C3D}" type="slidenum">
              <a:rPr lang="en-US" altLang="en-US" smtClean="0"/>
              <a:pPr>
                <a:spcBef>
                  <a:spcPct val="0"/>
                </a:spcBef>
              </a:pPr>
              <a:t>4</a:t>
            </a:fld>
            <a:endParaRPr lang="en-US" altLang="en-US" smtClean="0"/>
          </a:p>
        </p:txBody>
      </p:sp>
      <p:sp>
        <p:nvSpPr>
          <p:cNvPr id="16387" name="Rectangle 2"/>
          <p:cNvSpPr>
            <a:spLocks noGrp="1" noRot="1" noChangeAspect="1" noChangeArrowheads="1" noTextEdit="1"/>
          </p:cNvSpPr>
          <p:nvPr>
            <p:ph type="sldImg"/>
          </p:nvPr>
        </p:nvSpPr>
        <p:spPr>
          <a:xfrm>
            <a:off x="1150938" y="692150"/>
            <a:ext cx="4556125" cy="3416300"/>
          </a:xfrm>
          <a:ln cap="flat"/>
        </p:spPr>
      </p:sp>
      <p:sp>
        <p:nvSpPr>
          <p:cNvPr id="16388" name="Rectangle 3"/>
          <p:cNvSpPr>
            <a:spLocks noGrp="1" noChangeArrowheads="1"/>
          </p:cNvSpPr>
          <p:nvPr>
            <p:ph type="body" idx="1"/>
          </p:nvPr>
        </p:nvSpPr>
        <p:spPr>
          <a:xfrm>
            <a:off x="914400" y="4343400"/>
            <a:ext cx="5029200" cy="3429000"/>
          </a:xfrm>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b="1" i="1" dirty="0" smtClean="0"/>
              <a:t>LO1 Differentiate between programmed and </a:t>
            </a:r>
            <a:r>
              <a:rPr lang="en-CA" altLang="en-US" b="1" i="1" dirty="0" err="1" smtClean="0"/>
              <a:t>nonprogrammed</a:t>
            </a:r>
            <a:r>
              <a:rPr lang="en-CA" altLang="en-US" b="1" i="1" dirty="0" smtClean="0"/>
              <a:t> decisions, and explain why </a:t>
            </a:r>
            <a:r>
              <a:rPr lang="en-CA" altLang="en-US" b="1" i="1" dirty="0" err="1" smtClean="0"/>
              <a:t>nonprogrammed</a:t>
            </a:r>
            <a:r>
              <a:rPr lang="en-CA" altLang="en-US" b="1" i="1" dirty="0" smtClean="0"/>
              <a:t> decision making is a complex, uncertain process.</a:t>
            </a:r>
            <a:endParaRPr lang="en-CA" altLang="en-US" dirty="0" smtClean="0"/>
          </a:p>
          <a:p>
            <a:endParaRPr lang="en-US" altLang="en-US" dirty="0" smtClean="0">
              <a:cs typeface="Times New Roman" panose="02020603050405020304" pitchFamily="18" charset="0"/>
            </a:endParaRPr>
          </a:p>
          <a:p>
            <a:r>
              <a:rPr lang="en-US" altLang="en-US" dirty="0" smtClean="0">
                <a:cs typeface="Times New Roman" panose="02020603050405020304" pitchFamily="18" charset="0"/>
              </a:rPr>
              <a:t>The most common form of decisions are Programmed Decisions. These follow a routine, almost automatic process.</a:t>
            </a:r>
          </a:p>
          <a:p>
            <a:endParaRPr lang="en-US" altLang="en-US" dirty="0" smtClean="0">
              <a:cs typeface="Times New Roman" panose="02020603050405020304" pitchFamily="18" charset="0"/>
            </a:endParaRPr>
          </a:p>
          <a:p>
            <a:r>
              <a:rPr lang="en-US" altLang="en-US" dirty="0" smtClean="0">
                <a:cs typeface="Times New Roman" panose="02020603050405020304" pitchFamily="18" charset="0"/>
              </a:rPr>
              <a:t>› Example: students make the decision of the route they will use to come to class. They have made this decision many times before. There are also certain are rules or guidelines to follow (traffic signals, class start times).</a:t>
            </a:r>
          </a:p>
          <a:p>
            <a:endParaRPr lang="en-US" altLang="en-US" dirty="0" smtClean="0">
              <a:cs typeface="Times New Roman" panose="02020603050405020304" pitchFamily="18" charset="0"/>
            </a:endParaRPr>
          </a:p>
          <a:p>
            <a:r>
              <a:rPr lang="en-US" altLang="en-US" dirty="0" smtClean="0">
                <a:cs typeface="Times New Roman" panose="02020603050405020304" pitchFamily="18" charset="0"/>
              </a:rPr>
              <a:t>› Example: A manager decides to reorder office supplies such as paper.</a:t>
            </a:r>
          </a:p>
          <a:p>
            <a:endParaRPr lang="en-US" altLang="en-US" dirty="0" smtClean="0">
              <a:latin typeface="Wingdings" panose="05000000000000000000" pitchFamily="2" charset="2"/>
              <a:cs typeface="Times New Roman" panose="02020603050405020304" pitchFamily="18" charset="0"/>
            </a:endParaRPr>
          </a:p>
          <a:p>
            <a:r>
              <a:rPr lang="en-US" altLang="en-US" dirty="0" smtClean="0">
                <a:cs typeface="Times New Roman" panose="02020603050405020304" pitchFamily="18" charset="0"/>
              </a:rPr>
              <a:t> </a:t>
            </a:r>
          </a:p>
          <a:p>
            <a:endParaRPr lang="en-US" altLang="en-US" dirty="0" smtClean="0">
              <a:cs typeface="Times New Roman" panose="02020603050405020304" pitchFamily="18" charset="0"/>
            </a:endParaRPr>
          </a:p>
        </p:txBody>
      </p:sp>
    </p:spTree>
    <p:extLst>
      <p:ext uri="{BB962C8B-B14F-4D97-AF65-F5344CB8AC3E}">
        <p14:creationId xmlns:p14="http://schemas.microsoft.com/office/powerpoint/2010/main" val="21150372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60DAB355-A5F4-45E4-B20C-7C211C16AE8A}" type="slidenum">
              <a:rPr lang="en-US" altLang="en-US" smtClean="0"/>
              <a:pPr>
                <a:spcBef>
                  <a:spcPct val="0"/>
                </a:spcBef>
              </a:pPr>
              <a:t>5</a:t>
            </a:fld>
            <a:endParaRPr lang="en-US" altLang="en-US" smtClean="0"/>
          </a:p>
        </p:txBody>
      </p:sp>
      <p:sp>
        <p:nvSpPr>
          <p:cNvPr id="18435" name="Rectangle 2"/>
          <p:cNvSpPr>
            <a:spLocks noGrp="1" noRot="1" noChangeAspect="1" noChangeArrowheads="1" noTextEdit="1"/>
          </p:cNvSpPr>
          <p:nvPr>
            <p:ph type="sldImg"/>
          </p:nvPr>
        </p:nvSpPr>
        <p:spPr>
          <a:xfrm>
            <a:off x="1150938" y="692150"/>
            <a:ext cx="4556125" cy="3416300"/>
          </a:xfrm>
          <a:ln cap="flat"/>
        </p:spPr>
      </p:sp>
      <p:sp>
        <p:nvSpPr>
          <p:cNvPr id="18436" name="Rectangle 3"/>
          <p:cNvSpPr>
            <a:spLocks noGrp="1" noChangeArrowheads="1"/>
          </p:cNvSpPr>
          <p:nvPr>
            <p:ph type="body" idx="1"/>
          </p:nvPr>
        </p:nvSpPr>
        <p:spPr>
          <a:xfrm>
            <a:off x="914400" y="4343400"/>
            <a:ext cx="5029200" cy="3429000"/>
          </a:xfrm>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b="1" i="1" dirty="0" smtClean="0"/>
              <a:t>LO1 Differentiate between programmed and </a:t>
            </a:r>
            <a:r>
              <a:rPr lang="en-CA" altLang="en-US" b="1" i="1" dirty="0" err="1" smtClean="0"/>
              <a:t>nonprogrammed</a:t>
            </a:r>
            <a:r>
              <a:rPr lang="en-CA" altLang="en-US" b="1" i="1" dirty="0" smtClean="0"/>
              <a:t> decisions, and explain why </a:t>
            </a:r>
            <a:r>
              <a:rPr lang="en-CA" altLang="en-US" b="1" i="1" dirty="0" err="1" smtClean="0"/>
              <a:t>nonprogrammed</a:t>
            </a:r>
            <a:r>
              <a:rPr lang="en-CA" altLang="en-US" b="1" i="1" dirty="0" smtClean="0"/>
              <a:t> decision making is a complex, uncertain process.</a:t>
            </a:r>
            <a:endParaRPr lang="en-CA" altLang="en-US" dirty="0" smtClean="0"/>
          </a:p>
          <a:p>
            <a:endParaRPr lang="en-US" altLang="en-US" dirty="0" smtClean="0">
              <a:cs typeface="Times New Roman" panose="02020603050405020304" pitchFamily="18" charset="0"/>
            </a:endParaRPr>
          </a:p>
          <a:p>
            <a:r>
              <a:rPr lang="en-US" altLang="en-US" dirty="0" smtClean="0">
                <a:cs typeface="Times New Roman" panose="02020603050405020304" pitchFamily="18" charset="0"/>
              </a:rPr>
              <a:t>A much more involved form of decision-making is the non-programmed Decision. These involve unusual situations that have not been often addressed.	</a:t>
            </a:r>
          </a:p>
          <a:p>
            <a:r>
              <a:rPr lang="en-US" altLang="en-US" dirty="0" smtClean="0">
                <a:cs typeface="Times New Roman" panose="02020603050405020304" pitchFamily="18" charset="0"/>
              </a:rPr>
              <a:t>› Example: The student went through this type of decision when deciding to attend this University. There were no rules to follow since the decision is new to the student.</a:t>
            </a:r>
          </a:p>
          <a:p>
            <a:endParaRPr lang="en-US" altLang="en-US" dirty="0" smtClean="0">
              <a:cs typeface="Times New Roman" panose="02020603050405020304" pitchFamily="18" charset="0"/>
            </a:endParaRPr>
          </a:p>
          <a:p>
            <a:r>
              <a:rPr lang="en-US" altLang="en-US" dirty="0" smtClean="0">
                <a:cs typeface="Times New Roman" panose="02020603050405020304" pitchFamily="18" charset="0"/>
              </a:rPr>
              <a:t>› Example: Should the firm invest in a new technology? This decision is made based on available information, a manger’s intuition, and judgment.</a:t>
            </a:r>
          </a:p>
          <a:p>
            <a:endParaRPr lang="en-US" altLang="en-US" dirty="0" smtClean="0">
              <a:cs typeface="Times New Roman" panose="02020603050405020304" pitchFamily="18" charset="0"/>
            </a:endParaRPr>
          </a:p>
          <a:p>
            <a:endParaRPr lang="en-US" altLang="en-US" dirty="0" smtClean="0">
              <a:cs typeface="Times New Roman" panose="02020603050405020304" pitchFamily="18" charset="0"/>
            </a:endParaRPr>
          </a:p>
        </p:txBody>
      </p:sp>
    </p:spTree>
    <p:extLst>
      <p:ext uri="{BB962C8B-B14F-4D97-AF65-F5344CB8AC3E}">
        <p14:creationId xmlns:p14="http://schemas.microsoft.com/office/powerpoint/2010/main" val="41895895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6BF9111B-53B5-4760-A690-28436BD47611}" type="slidenum">
              <a:rPr lang="en-US" altLang="en-US" smtClean="0"/>
              <a:pPr>
                <a:spcBef>
                  <a:spcPct val="0"/>
                </a:spcBef>
              </a:pPr>
              <a:t>6</a:t>
            </a:fld>
            <a:endParaRPr lang="en-US" altLang="en-US" smtClean="0"/>
          </a:p>
        </p:txBody>
      </p:sp>
      <p:sp>
        <p:nvSpPr>
          <p:cNvPr id="20483" name="Rectangle 2"/>
          <p:cNvSpPr>
            <a:spLocks noGrp="1" noRot="1" noChangeAspect="1" noChangeArrowheads="1" noTextEdit="1"/>
          </p:cNvSpPr>
          <p:nvPr>
            <p:ph type="sldImg"/>
          </p:nvPr>
        </p:nvSpPr>
        <p:spPr>
          <a:xfrm>
            <a:off x="1150938" y="692150"/>
            <a:ext cx="4556125" cy="3416300"/>
          </a:xfrm>
          <a:ln cap="flat"/>
        </p:spPr>
      </p:sp>
      <p:sp>
        <p:nvSpPr>
          <p:cNvPr id="20484" name="Rectangle 3"/>
          <p:cNvSpPr>
            <a:spLocks noGrp="1" noChangeArrowheads="1"/>
          </p:cNvSpPr>
          <p:nvPr>
            <p:ph type="body" idx="1"/>
          </p:nvPr>
        </p:nvSpPr>
        <p:spPr>
          <a:xfrm>
            <a:off x="914400" y="4343400"/>
            <a:ext cx="5029200" cy="1905000"/>
          </a:xfrm>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b="1" i="1" smtClean="0"/>
              <a:t>LO2 </a:t>
            </a:r>
            <a:r>
              <a:rPr lang="en-US" altLang="en-US" b="1" smtClean="0"/>
              <a:t>Compare the assumptions that underlie two models of decision making.</a:t>
            </a:r>
            <a:endParaRPr lang="en-CA" altLang="en-US" smtClean="0"/>
          </a:p>
          <a:p>
            <a:endParaRPr lang="en-US" altLang="en-US" smtClean="0">
              <a:latin typeface="Wingdings" panose="05000000000000000000" pitchFamily="2" charset="2"/>
              <a:cs typeface="Times New Roman" panose="02020603050405020304" pitchFamily="18" charset="0"/>
            </a:endParaRPr>
          </a:p>
          <a:p>
            <a:r>
              <a:rPr lang="en-US" altLang="en-US" smtClean="0">
                <a:cs typeface="Times New Roman" panose="02020603050405020304" pitchFamily="18" charset="0"/>
              </a:rPr>
              <a:t>The classical model of decision-making is a prescriptive model that tells how the decision should be made.</a:t>
            </a:r>
          </a:p>
          <a:p>
            <a:endParaRPr lang="en-US" altLang="en-US" smtClean="0">
              <a:cs typeface="Times New Roman" panose="02020603050405020304" pitchFamily="18" charset="0"/>
            </a:endParaRPr>
          </a:p>
          <a:p>
            <a:r>
              <a:rPr lang="en-US" altLang="en-US" smtClean="0">
                <a:cs typeface="Times New Roman" panose="02020603050405020304" pitchFamily="18" charset="0"/>
              </a:rPr>
              <a:t>Assumes managers have access to all the information needed to reach a decision. Managers can then make the optimum decision by easily ranking their own preferences among alternatives.</a:t>
            </a:r>
          </a:p>
          <a:p>
            <a:endParaRPr lang="en-US" altLang="en-US" smtClean="0">
              <a:cs typeface="Times New Roman" panose="02020603050405020304" pitchFamily="18" charset="0"/>
            </a:endParaRPr>
          </a:p>
          <a:p>
            <a:r>
              <a:rPr lang="en-US" altLang="en-US" smtClean="0">
                <a:cs typeface="Times New Roman" panose="02020603050405020304" pitchFamily="18" charset="0"/>
              </a:rPr>
              <a:t>Students readily see that this model is flawed as mangers often do not have all (or even most) required information.</a:t>
            </a:r>
          </a:p>
          <a:p>
            <a:endParaRPr lang="en-US" altLang="en-US" smtClean="0"/>
          </a:p>
        </p:txBody>
      </p:sp>
    </p:spTree>
    <p:extLst>
      <p:ext uri="{BB962C8B-B14F-4D97-AF65-F5344CB8AC3E}">
        <p14:creationId xmlns:p14="http://schemas.microsoft.com/office/powerpoint/2010/main" val="27041775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FDFD048C-4921-45B7-9D4B-0A6E6DEDFCD4}" type="slidenum">
              <a:rPr lang="en-US" altLang="en-US" smtClean="0"/>
              <a:pPr>
                <a:spcBef>
                  <a:spcPct val="0"/>
                </a:spcBef>
              </a:pPr>
              <a:t>7</a:t>
            </a:fld>
            <a:endParaRPr lang="en-US" altLang="en-US" smtClean="0"/>
          </a:p>
        </p:txBody>
      </p:sp>
      <p:sp>
        <p:nvSpPr>
          <p:cNvPr id="22531" name="Rectangle 2"/>
          <p:cNvSpPr>
            <a:spLocks noGrp="1" noRot="1" noChangeAspect="1" noChangeArrowheads="1" noTextEdit="1"/>
          </p:cNvSpPr>
          <p:nvPr>
            <p:ph type="sldImg"/>
          </p:nvPr>
        </p:nvSpPr>
        <p:spPr>
          <a:xfrm>
            <a:off x="1150938" y="692150"/>
            <a:ext cx="4556125" cy="3416300"/>
          </a:xfrm>
          <a:ln cap="flat"/>
        </p:spPr>
      </p:sp>
      <p:sp>
        <p:nvSpPr>
          <p:cNvPr id="22532"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b="1" i="1" smtClean="0"/>
              <a:t>LO2 </a:t>
            </a:r>
            <a:r>
              <a:rPr lang="en-US" altLang="en-US" b="1" smtClean="0"/>
              <a:t>Compare the assumptions that underlie two models of decision making.</a:t>
            </a:r>
            <a:endParaRPr lang="en-CA" altLang="en-US" smtClean="0"/>
          </a:p>
          <a:p>
            <a:endParaRPr lang="en-US" altLang="en-US" smtClean="0">
              <a:cs typeface="Times New Roman" panose="02020603050405020304" pitchFamily="18" charset="0"/>
            </a:endParaRPr>
          </a:p>
          <a:p>
            <a:r>
              <a:rPr lang="en-US" altLang="en-US" smtClean="0">
                <a:cs typeface="Times New Roman" panose="02020603050405020304" pitchFamily="18" charset="0"/>
              </a:rPr>
              <a:t>Figure 3.1 shows the Classical decision model. Full details on the decision processes are provided later in the text, but emphasize the assumption that managers have complete data during this slide.</a:t>
            </a:r>
          </a:p>
          <a:p>
            <a:r>
              <a:rPr lang="en-US" altLang="en-US" smtClean="0">
                <a:cs typeface="Times New Roman" panose="02020603050405020304" pitchFamily="18" charset="0"/>
              </a:rPr>
              <a:t> </a:t>
            </a:r>
          </a:p>
          <a:p>
            <a:endParaRPr lang="en-US" altLang="en-US" smtClean="0"/>
          </a:p>
        </p:txBody>
      </p:sp>
    </p:spTree>
    <p:extLst>
      <p:ext uri="{BB962C8B-B14F-4D97-AF65-F5344CB8AC3E}">
        <p14:creationId xmlns:p14="http://schemas.microsoft.com/office/powerpoint/2010/main" val="20262908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7B1AC812-1052-4D42-8811-0157ED1B8004}" type="slidenum">
              <a:rPr lang="en-US" altLang="en-US" smtClean="0"/>
              <a:pPr>
                <a:spcBef>
                  <a:spcPct val="0"/>
                </a:spcBef>
              </a:pPr>
              <a:t>8</a:t>
            </a:fld>
            <a:endParaRPr lang="en-US" altLang="en-US" smtClean="0"/>
          </a:p>
        </p:txBody>
      </p:sp>
      <p:sp>
        <p:nvSpPr>
          <p:cNvPr id="24579" name="Rectangle 2"/>
          <p:cNvSpPr>
            <a:spLocks noGrp="1" noRot="1" noChangeAspect="1" noChangeArrowheads="1" noTextEdit="1"/>
          </p:cNvSpPr>
          <p:nvPr>
            <p:ph type="sldImg"/>
          </p:nvPr>
        </p:nvSpPr>
        <p:spPr>
          <a:xfrm>
            <a:off x="1150938" y="692150"/>
            <a:ext cx="4556125" cy="3416300"/>
          </a:xfrm>
          <a:ln cap="flat"/>
        </p:spPr>
      </p:sp>
      <p:sp>
        <p:nvSpPr>
          <p:cNvPr id="24580"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b="1" i="1" smtClean="0"/>
              <a:t>LO2 </a:t>
            </a:r>
            <a:r>
              <a:rPr lang="en-US" altLang="en-US" b="1" smtClean="0"/>
              <a:t>Compare the assumptions that underlie two models of decision making.</a:t>
            </a:r>
            <a:endParaRPr lang="en-CA" altLang="en-US" smtClean="0"/>
          </a:p>
          <a:p>
            <a:endParaRPr lang="en-US" altLang="en-US" smtClean="0">
              <a:latin typeface="Wingdings" panose="05000000000000000000" pitchFamily="2" charset="2"/>
              <a:cs typeface="Times New Roman" panose="02020603050405020304" pitchFamily="18" charset="0"/>
            </a:endParaRPr>
          </a:p>
          <a:p>
            <a:r>
              <a:rPr lang="en-US" altLang="en-US" smtClean="0">
                <a:cs typeface="Times New Roman" panose="02020603050405020304" pitchFamily="18" charset="0"/>
              </a:rPr>
              <a:t>The </a:t>
            </a:r>
            <a:r>
              <a:rPr lang="en-US" altLang="en-US" b="1" smtClean="0">
                <a:cs typeface="Times New Roman" panose="02020603050405020304" pitchFamily="18" charset="0"/>
              </a:rPr>
              <a:t>Administrative Model </a:t>
            </a:r>
            <a:r>
              <a:rPr lang="en-US" altLang="en-US" smtClean="0">
                <a:cs typeface="Times New Roman" panose="02020603050405020304" pitchFamily="18" charset="0"/>
              </a:rPr>
              <a:t>of decision making challenged the classical assumptions that managers have and process all the information.</a:t>
            </a:r>
          </a:p>
          <a:p>
            <a:endParaRPr lang="en-US" altLang="en-US" smtClean="0">
              <a:cs typeface="Times New Roman" panose="02020603050405020304" pitchFamily="18" charset="0"/>
            </a:endParaRPr>
          </a:p>
          <a:p>
            <a:r>
              <a:rPr lang="en-US" altLang="en-US" smtClean="0">
                <a:cs typeface="Times New Roman" panose="02020603050405020304" pitchFamily="18" charset="0"/>
              </a:rPr>
              <a:t>› Point out to students that the fundamental concept of the Administrative model is that decision making is risky. There are many reasons decision-making involves risk.</a:t>
            </a:r>
          </a:p>
          <a:p>
            <a:endParaRPr lang="en-US" altLang="en-US" smtClean="0">
              <a:latin typeface="Wingdings" panose="05000000000000000000" pitchFamily="2" charset="2"/>
              <a:cs typeface="Times New Roman" panose="02020603050405020304" pitchFamily="18" charset="0"/>
            </a:endParaRPr>
          </a:p>
          <a:p>
            <a:endParaRPr lang="en-US" altLang="en-US" smtClean="0"/>
          </a:p>
        </p:txBody>
      </p:sp>
    </p:spTree>
    <p:extLst>
      <p:ext uri="{BB962C8B-B14F-4D97-AF65-F5344CB8AC3E}">
        <p14:creationId xmlns:p14="http://schemas.microsoft.com/office/powerpoint/2010/main" val="40921252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5D9F4B05-7D54-46E9-AB3F-73BB04A413D5}" type="slidenum">
              <a:rPr lang="en-US" altLang="en-US" smtClean="0"/>
              <a:pPr>
                <a:spcBef>
                  <a:spcPct val="0"/>
                </a:spcBef>
              </a:pPr>
              <a:t>9</a:t>
            </a:fld>
            <a:endParaRPr lang="en-US" altLang="en-US" smtClean="0"/>
          </a:p>
        </p:txBody>
      </p:sp>
      <p:sp>
        <p:nvSpPr>
          <p:cNvPr id="26627" name="Rectangle 2"/>
          <p:cNvSpPr>
            <a:spLocks noGrp="1" noRot="1" noChangeAspect="1" noChangeArrowheads="1" noTextEdit="1"/>
          </p:cNvSpPr>
          <p:nvPr>
            <p:ph type="sldImg"/>
          </p:nvPr>
        </p:nvSpPr>
        <p:spPr>
          <a:xfrm>
            <a:off x="1150938" y="692150"/>
            <a:ext cx="4556125" cy="3416300"/>
          </a:xfrm>
          <a:ln cap="flat"/>
        </p:spPr>
      </p:sp>
      <p:sp>
        <p:nvSpPr>
          <p:cNvPr id="26628"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b="1" i="1" dirty="0" smtClean="0"/>
              <a:t>LO2 </a:t>
            </a:r>
            <a:r>
              <a:rPr lang="en-US" altLang="en-US" b="1" dirty="0" smtClean="0"/>
              <a:t>Compare the assumptions that underlie two models of decision making.</a:t>
            </a:r>
            <a:endParaRPr lang="en-CA" altLang="en-US" dirty="0" smtClean="0"/>
          </a:p>
          <a:p>
            <a:endParaRPr lang="en-US" altLang="en-US" dirty="0" smtClean="0">
              <a:latin typeface="Wingdings" panose="05000000000000000000" pitchFamily="2" charset="2"/>
              <a:cs typeface="Times New Roman" panose="02020603050405020304" pitchFamily="18" charset="0"/>
            </a:endParaRPr>
          </a:p>
          <a:p>
            <a:r>
              <a:rPr lang="en-US" altLang="en-US" b="1" dirty="0" smtClean="0">
                <a:cs typeface="Times New Roman" panose="02020603050405020304" pitchFamily="18" charset="0"/>
              </a:rPr>
              <a:t>Bounded rationality </a:t>
            </a:r>
            <a:r>
              <a:rPr lang="en-US" altLang="en-US" dirty="0" smtClean="0">
                <a:cs typeface="Times New Roman" panose="02020603050405020304" pitchFamily="18" charset="0"/>
              </a:rPr>
              <a:t>refers to the large number of alternatives available. Further, information is so vast that mangers cannot consider it all.</a:t>
            </a:r>
          </a:p>
          <a:p>
            <a:r>
              <a:rPr lang="en-US" altLang="en-US" dirty="0" smtClean="0">
                <a:cs typeface="Times New Roman" panose="02020603050405020304" pitchFamily="18" charset="0"/>
              </a:rPr>
              <a:t>› Therefore, decision quality is limited by people’s cognitive abilities.</a:t>
            </a:r>
          </a:p>
          <a:p>
            <a:endParaRPr lang="en-US" altLang="en-US" dirty="0" smtClean="0">
              <a:latin typeface="Wingdings" panose="05000000000000000000" pitchFamily="2" charset="2"/>
              <a:cs typeface="Times New Roman" panose="02020603050405020304" pitchFamily="18" charset="0"/>
            </a:endParaRPr>
          </a:p>
          <a:p>
            <a:r>
              <a:rPr lang="en-US" altLang="en-US" dirty="0" smtClean="0">
                <a:cs typeface="Times New Roman" panose="02020603050405020304" pitchFamily="18" charset="0"/>
              </a:rPr>
              <a:t>Managers must also deal with Incomplete information since most managers can not see all possible alternatives and must decide based on incomplete information.</a:t>
            </a:r>
          </a:p>
          <a:p>
            <a:endParaRPr lang="en-US" altLang="en-US" dirty="0" smtClean="0"/>
          </a:p>
        </p:txBody>
      </p:sp>
    </p:spTree>
    <p:extLst>
      <p:ext uri="{BB962C8B-B14F-4D97-AF65-F5344CB8AC3E}">
        <p14:creationId xmlns:p14="http://schemas.microsoft.com/office/powerpoint/2010/main" val="279883899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272485E7-9838-44D0-B46B-4A131BE697BF}" type="slidenum">
              <a:rPr lang="en-US" altLang="en-US" smtClean="0"/>
              <a:pPr>
                <a:spcBef>
                  <a:spcPct val="0"/>
                </a:spcBef>
              </a:pPr>
              <a:t>10</a:t>
            </a:fld>
            <a:endParaRPr lang="en-US" altLang="en-US" smtClean="0"/>
          </a:p>
        </p:txBody>
      </p:sp>
      <p:sp>
        <p:nvSpPr>
          <p:cNvPr id="28675" name="Rectangle 2"/>
          <p:cNvSpPr>
            <a:spLocks noGrp="1" noRot="1" noChangeAspect="1" noChangeArrowheads="1" noTextEdit="1"/>
          </p:cNvSpPr>
          <p:nvPr>
            <p:ph type="sldImg"/>
          </p:nvPr>
        </p:nvSpPr>
        <p:spPr>
          <a:xfrm>
            <a:off x="1150938" y="692150"/>
            <a:ext cx="4556125" cy="3416300"/>
          </a:xfrm>
          <a:ln cap="flat"/>
        </p:spPr>
      </p:sp>
      <p:sp>
        <p:nvSpPr>
          <p:cNvPr id="28676"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b="1" i="1" smtClean="0"/>
              <a:t>LO2 </a:t>
            </a:r>
            <a:r>
              <a:rPr lang="en-US" altLang="en-US" b="1" smtClean="0"/>
              <a:t>Compare the assumptions that underlie two models of decision making.</a:t>
            </a:r>
            <a:endParaRPr lang="en-CA" altLang="en-US" smtClean="0"/>
          </a:p>
          <a:p>
            <a:endParaRPr lang="en-US" altLang="en-US" smtClean="0">
              <a:latin typeface="Wingdings" panose="05000000000000000000" pitchFamily="2" charset="2"/>
              <a:cs typeface="Times New Roman" panose="02020603050405020304" pitchFamily="18" charset="0"/>
            </a:endParaRPr>
          </a:p>
          <a:p>
            <a:r>
              <a:rPr lang="en-US" altLang="en-US" smtClean="0">
                <a:cs typeface="Times New Roman" panose="02020603050405020304" pitchFamily="18" charset="0"/>
              </a:rPr>
              <a:t>Students often confuse these factors. Point out the difference is in the outcome of the decision. If you know the possible outcome and can assign probabilities to each outcome, then it involves risk. </a:t>
            </a:r>
          </a:p>
          <a:p>
            <a:r>
              <a:rPr lang="en-US" altLang="en-US" smtClean="0">
                <a:cs typeface="Times New Roman" panose="02020603050405020304" pitchFamily="18" charset="0"/>
              </a:rPr>
              <a:t>› Example: Many decision outcomes are not known such as a new product introduction. This involves uncertainty.</a:t>
            </a:r>
          </a:p>
          <a:p>
            <a:r>
              <a:rPr lang="en-US" altLang="en-US" smtClean="0">
                <a:cs typeface="Times New Roman" panose="02020603050405020304" pitchFamily="18" charset="0"/>
              </a:rPr>
              <a:t>› Decisions are also impacted by ambiguous information. This is information whose meaning is not clear. This means the information can be interpreted in different ways.</a:t>
            </a:r>
          </a:p>
          <a:p>
            <a:r>
              <a:rPr lang="en-US" altLang="en-US" smtClean="0">
                <a:cs typeface="Times New Roman" panose="02020603050405020304" pitchFamily="18" charset="0"/>
              </a:rPr>
              <a:t>Time constraints and Information costs impact decision-making. </a:t>
            </a:r>
          </a:p>
          <a:p>
            <a:r>
              <a:rPr lang="en-US" altLang="en-US" smtClean="0">
                <a:cs typeface="Times New Roman" panose="02020603050405020304" pitchFamily="18" charset="0"/>
              </a:rPr>
              <a:t>› Point out that decisions cost money and time and managers do not enough of either to search for all alternatives. These leads the manager to again decide based on incomplete information.</a:t>
            </a:r>
          </a:p>
          <a:p>
            <a:endParaRPr lang="en-US" altLang="en-US" smtClean="0">
              <a:cs typeface="Times New Roman" panose="02020603050405020304" pitchFamily="18" charset="0"/>
            </a:endParaRPr>
          </a:p>
          <a:p>
            <a:endParaRPr lang="en-US" altLang="en-US" smtClean="0"/>
          </a:p>
        </p:txBody>
      </p:sp>
    </p:spTree>
    <p:extLst>
      <p:ext uri="{BB962C8B-B14F-4D97-AF65-F5344CB8AC3E}">
        <p14:creationId xmlns:p14="http://schemas.microsoft.com/office/powerpoint/2010/main" val="36579803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C1099E66-6F56-4A9D-9DB7-BBFBD0E9543E}" type="slidenum">
              <a:rPr lang="en-US" altLang="en-US" smtClean="0"/>
              <a:pPr>
                <a:spcBef>
                  <a:spcPct val="0"/>
                </a:spcBef>
              </a:pPr>
              <a:t>11</a:t>
            </a:fld>
            <a:endParaRPr lang="en-US" altLang="en-US" smtClean="0"/>
          </a:p>
        </p:txBody>
      </p:sp>
      <p:sp>
        <p:nvSpPr>
          <p:cNvPr id="30723" name="Rectangle 2"/>
          <p:cNvSpPr>
            <a:spLocks noGrp="1" noRot="1" noChangeAspect="1" noChangeArrowheads="1" noTextEdit="1"/>
          </p:cNvSpPr>
          <p:nvPr>
            <p:ph type="sldImg"/>
          </p:nvPr>
        </p:nvSpPr>
        <p:spPr>
          <a:xfrm>
            <a:off x="1150938" y="692150"/>
            <a:ext cx="4556125" cy="3416300"/>
          </a:xfrm>
          <a:ln cap="flat"/>
        </p:spPr>
      </p:sp>
      <p:sp>
        <p:nvSpPr>
          <p:cNvPr id="30724"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b="1" i="1" dirty="0" smtClean="0"/>
              <a:t>LO2 </a:t>
            </a:r>
            <a:r>
              <a:rPr lang="en-US" altLang="en-US" b="1" dirty="0" smtClean="0"/>
              <a:t>Compare the assumptions that underlie two models of decision making.</a:t>
            </a:r>
            <a:endParaRPr lang="en-CA" altLang="en-US" dirty="0" smtClean="0"/>
          </a:p>
          <a:p>
            <a:endParaRPr lang="en-US" altLang="en-US" dirty="0" smtClean="0">
              <a:latin typeface="Wingdings" panose="05000000000000000000" pitchFamily="2" charset="2"/>
              <a:cs typeface="Times New Roman" panose="02020603050405020304" pitchFamily="18" charset="0"/>
            </a:endParaRPr>
          </a:p>
          <a:p>
            <a:r>
              <a:rPr lang="en-US" altLang="en-US" dirty="0" smtClean="0">
                <a:cs typeface="Times New Roman" panose="02020603050405020304" pitchFamily="18" charset="0"/>
              </a:rPr>
              <a:t>When a manager uses satisficing, it means that they explore a limited number of options and choose an acceptable decision rather than the optimum decision.</a:t>
            </a:r>
          </a:p>
          <a:p>
            <a:r>
              <a:rPr lang="en-US" altLang="en-US" dirty="0" smtClean="0">
                <a:cs typeface="Times New Roman" panose="02020603050405020304" pitchFamily="18" charset="0"/>
              </a:rPr>
              <a:t>› Example: ask students how many dealers they might go to when buying a car. Perhaps they went 5 or even 10 and then purchased. Probably, there was a better deal at one of the thousands of deals they did not visit. This is an example of satisficing and dealing with incomplete information. Students assume that the limited options they examined adequately represented all options.</a:t>
            </a:r>
          </a:p>
          <a:p>
            <a:endParaRPr lang="en-US" altLang="en-US" dirty="0" smtClean="0"/>
          </a:p>
        </p:txBody>
      </p:sp>
    </p:spTree>
    <p:extLst>
      <p:ext uri="{BB962C8B-B14F-4D97-AF65-F5344CB8AC3E}">
        <p14:creationId xmlns:p14="http://schemas.microsoft.com/office/powerpoint/2010/main" val="33269210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a:xfrm>
            <a:off x="1150938" y="692150"/>
            <a:ext cx="4556125" cy="3416300"/>
          </a:xfrm>
          <a:ln/>
        </p:spPr>
      </p:sp>
      <p:sp>
        <p:nvSpPr>
          <p:cNvPr id="32771" name="Notes Placeholder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r>
              <a:rPr lang="en-US" altLang="en-US" b="1" i="1" dirty="0" smtClean="0"/>
              <a:t>LO3 Describe the seven steps managers should take to make sound decisions.</a:t>
            </a:r>
            <a:endParaRPr lang="en-CA" altLang="en-US" b="1" i="1" dirty="0" smtClean="0"/>
          </a:p>
          <a:p>
            <a:endParaRPr lang="en-CA" altLang="en-US" b="1" i="1" dirty="0" smtClean="0"/>
          </a:p>
        </p:txBody>
      </p:sp>
      <p:sp>
        <p:nvSpPr>
          <p:cNvPr id="3277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cs typeface="Arial" panose="020B0604020202020204" pitchFamily="34" charset="0"/>
              </a:defRPr>
            </a:lvl1pPr>
            <a:lvl2pPr marL="742950" indent="-285750">
              <a:defRPr sz="2400">
                <a:solidFill>
                  <a:schemeClr val="tx1"/>
                </a:solidFill>
                <a:latin typeface="Times New Roman" panose="02020603050405020304" pitchFamily="18" charset="0"/>
                <a:cs typeface="Arial" panose="020B0604020202020204" pitchFamily="34" charset="0"/>
              </a:defRPr>
            </a:lvl2pPr>
            <a:lvl3pPr marL="1143000" indent="-228600">
              <a:defRPr sz="2400">
                <a:solidFill>
                  <a:schemeClr val="tx1"/>
                </a:solidFill>
                <a:latin typeface="Times New Roman" panose="02020603050405020304" pitchFamily="18" charset="0"/>
                <a:cs typeface="Arial" panose="020B0604020202020204" pitchFamily="34" charset="0"/>
              </a:defRPr>
            </a:lvl3pPr>
            <a:lvl4pPr marL="1600200" indent="-228600">
              <a:defRPr sz="2400">
                <a:solidFill>
                  <a:schemeClr val="tx1"/>
                </a:solidFill>
                <a:latin typeface="Times New Roman" panose="02020603050405020304" pitchFamily="18" charset="0"/>
                <a:cs typeface="Arial" panose="020B0604020202020204" pitchFamily="34" charset="0"/>
              </a:defRPr>
            </a:lvl4pPr>
            <a:lvl5pPr marL="2057400" indent="-228600">
              <a:defRPr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9pPr>
          </a:lstStyle>
          <a:p>
            <a:fld id="{D742EB17-7D77-412A-95A9-1F829925667B}" type="slidenum">
              <a:rPr lang="en-US" altLang="en-US" sz="1200" smtClean="0"/>
              <a:pPr/>
              <a:t>12</a:t>
            </a:fld>
            <a:endParaRPr lang="en-US" altLang="en-US" sz="1200" smtClean="0"/>
          </a:p>
        </p:txBody>
      </p:sp>
    </p:spTree>
    <p:extLst>
      <p:ext uri="{BB962C8B-B14F-4D97-AF65-F5344CB8AC3E}">
        <p14:creationId xmlns:p14="http://schemas.microsoft.com/office/powerpoint/2010/main" val="163927289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B8F36CAE-757B-48D9-9CA8-D943A125DDC4}" type="slidenum">
              <a:rPr lang="en-US" altLang="en-US" smtClean="0"/>
              <a:pPr>
                <a:spcBef>
                  <a:spcPct val="0"/>
                </a:spcBef>
              </a:pPr>
              <a:t>13</a:t>
            </a:fld>
            <a:endParaRPr lang="en-US" altLang="en-US" smtClean="0"/>
          </a:p>
        </p:txBody>
      </p:sp>
      <p:sp>
        <p:nvSpPr>
          <p:cNvPr id="34819" name="Rectangle 2"/>
          <p:cNvSpPr>
            <a:spLocks noGrp="1" noRot="1" noChangeAspect="1" noChangeArrowheads="1" noTextEdit="1"/>
          </p:cNvSpPr>
          <p:nvPr>
            <p:ph type="sldImg"/>
          </p:nvPr>
        </p:nvSpPr>
        <p:spPr>
          <a:xfrm>
            <a:off x="1150938" y="692150"/>
            <a:ext cx="4556125" cy="3416300"/>
          </a:xfrm>
          <a:ln cap="flat"/>
        </p:spPr>
      </p:sp>
      <p:sp>
        <p:nvSpPr>
          <p:cNvPr id="34820"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b="1" i="1" dirty="0" smtClean="0"/>
              <a:t>LO3 Describe the seven steps managers should take to make sound decisions.</a:t>
            </a:r>
            <a:endParaRPr lang="en-CA" altLang="en-US" b="1" i="1" dirty="0" smtClean="0"/>
          </a:p>
          <a:p>
            <a:endParaRPr lang="en-US" altLang="en-US" dirty="0" smtClean="0">
              <a:cs typeface="Times New Roman" panose="02020603050405020304" pitchFamily="18" charset="0"/>
            </a:endParaRPr>
          </a:p>
          <a:p>
            <a:r>
              <a:rPr lang="en-US" altLang="en-US" dirty="0" smtClean="0">
                <a:cs typeface="Times New Roman" panose="02020603050405020304" pitchFamily="18" charset="0"/>
              </a:rPr>
              <a:t>NOTE: a common error is to try and evaluate alternatives before they are specified. This occurs when managers say “I already know how that works.”</a:t>
            </a:r>
          </a:p>
          <a:p>
            <a:r>
              <a:rPr lang="en-US" altLang="en-US" dirty="0" smtClean="0">
                <a:cs typeface="Times New Roman" panose="02020603050405020304" pitchFamily="18" charset="0"/>
              </a:rPr>
              <a:t> </a:t>
            </a:r>
          </a:p>
          <a:p>
            <a:r>
              <a:rPr lang="en-US" altLang="en-US" dirty="0" smtClean="0">
                <a:cs typeface="Times New Roman" panose="02020603050405020304" pitchFamily="18" charset="0"/>
              </a:rPr>
              <a:t> </a:t>
            </a:r>
          </a:p>
          <a:p>
            <a:endParaRPr lang="en-US" altLang="en-US" dirty="0" smtClean="0"/>
          </a:p>
        </p:txBody>
      </p:sp>
    </p:spTree>
    <p:extLst>
      <p:ext uri="{BB962C8B-B14F-4D97-AF65-F5344CB8AC3E}">
        <p14:creationId xmlns:p14="http://schemas.microsoft.com/office/powerpoint/2010/main" val="1035101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a:xfrm>
            <a:off x="1150938" y="692150"/>
            <a:ext cx="4556125" cy="3416300"/>
          </a:xfrm>
          <a:ln/>
        </p:spPr>
      </p:sp>
      <p:sp>
        <p:nvSpPr>
          <p:cNvPr id="36867" name="Notes Placeholder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r>
              <a:rPr lang="en-US" altLang="en-US" b="1" i="1" dirty="0" smtClean="0"/>
              <a:t>LO3 Describe the seven steps managers should take to make sound decisions.</a:t>
            </a:r>
            <a:endParaRPr lang="en-CA" altLang="en-US" b="1" i="1" dirty="0" smtClean="0"/>
          </a:p>
          <a:p>
            <a:endParaRPr lang="en-CA" altLang="en-US" dirty="0" smtClean="0"/>
          </a:p>
        </p:txBody>
      </p:sp>
      <p:sp>
        <p:nvSpPr>
          <p:cNvPr id="3686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cs typeface="Arial" panose="020B0604020202020204" pitchFamily="34" charset="0"/>
              </a:defRPr>
            </a:lvl1pPr>
            <a:lvl2pPr marL="742950" indent="-285750">
              <a:defRPr sz="2400">
                <a:solidFill>
                  <a:schemeClr val="tx1"/>
                </a:solidFill>
                <a:latin typeface="Times New Roman" panose="02020603050405020304" pitchFamily="18" charset="0"/>
                <a:cs typeface="Arial" panose="020B0604020202020204" pitchFamily="34" charset="0"/>
              </a:defRPr>
            </a:lvl2pPr>
            <a:lvl3pPr marL="1143000" indent="-228600">
              <a:defRPr sz="2400">
                <a:solidFill>
                  <a:schemeClr val="tx1"/>
                </a:solidFill>
                <a:latin typeface="Times New Roman" panose="02020603050405020304" pitchFamily="18" charset="0"/>
                <a:cs typeface="Arial" panose="020B0604020202020204" pitchFamily="34" charset="0"/>
              </a:defRPr>
            </a:lvl3pPr>
            <a:lvl4pPr marL="1600200" indent="-228600">
              <a:defRPr sz="2400">
                <a:solidFill>
                  <a:schemeClr val="tx1"/>
                </a:solidFill>
                <a:latin typeface="Times New Roman" panose="02020603050405020304" pitchFamily="18" charset="0"/>
                <a:cs typeface="Arial" panose="020B0604020202020204" pitchFamily="34" charset="0"/>
              </a:defRPr>
            </a:lvl4pPr>
            <a:lvl5pPr marL="2057400" indent="-228600">
              <a:defRPr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9pPr>
          </a:lstStyle>
          <a:p>
            <a:fld id="{9AA780F2-0F14-49BF-8821-0E47758D72FA}" type="slidenum">
              <a:rPr lang="en-US" altLang="en-US" sz="1200" smtClean="0"/>
              <a:pPr/>
              <a:t>14</a:t>
            </a:fld>
            <a:endParaRPr lang="en-US" altLang="en-US" sz="1200" smtClean="0"/>
          </a:p>
        </p:txBody>
      </p:sp>
    </p:spTree>
    <p:extLst>
      <p:ext uri="{BB962C8B-B14F-4D97-AF65-F5344CB8AC3E}">
        <p14:creationId xmlns:p14="http://schemas.microsoft.com/office/powerpoint/2010/main" val="6374777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0452ED0D-394D-4C3E-873D-7BF222E49A65}" type="slidenum">
              <a:rPr lang="en-US" altLang="en-US" smtClean="0"/>
              <a:pPr>
                <a:spcBef>
                  <a:spcPct val="0"/>
                </a:spcBef>
              </a:pPr>
              <a:t>15</a:t>
            </a:fld>
            <a:endParaRPr lang="en-US" altLang="en-US" smtClean="0"/>
          </a:p>
        </p:txBody>
      </p:sp>
      <p:sp>
        <p:nvSpPr>
          <p:cNvPr id="38915" name="Rectangle 2"/>
          <p:cNvSpPr>
            <a:spLocks noGrp="1" noRot="1" noChangeAspect="1" noChangeArrowheads="1" noTextEdit="1"/>
          </p:cNvSpPr>
          <p:nvPr>
            <p:ph type="sldImg"/>
          </p:nvPr>
        </p:nvSpPr>
        <p:spPr>
          <a:xfrm>
            <a:off x="1150938" y="692150"/>
            <a:ext cx="4556125" cy="3416300"/>
          </a:xfrm>
          <a:ln cap="flat"/>
        </p:spPr>
      </p:sp>
      <p:sp>
        <p:nvSpPr>
          <p:cNvPr id="38916"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b="1" i="1" dirty="0" smtClean="0"/>
              <a:t>LO3 Describe the seven steps managers should take to make sound decisions.</a:t>
            </a:r>
            <a:endParaRPr lang="en-CA" altLang="en-US" b="1" i="1" dirty="0" smtClean="0"/>
          </a:p>
          <a:p>
            <a:endParaRPr lang="en-US" altLang="en-US" dirty="0" smtClean="0">
              <a:cs typeface="Times New Roman" panose="02020603050405020304" pitchFamily="18" charset="0"/>
            </a:endParaRPr>
          </a:p>
          <a:p>
            <a:r>
              <a:rPr lang="en-US" altLang="en-US" dirty="0" smtClean="0">
                <a:cs typeface="Times New Roman" panose="02020603050405020304" pitchFamily="18" charset="0"/>
              </a:rPr>
              <a:t>NOTE: a common error is to try and evaluate alternatives before they are specified. This occurs when managers say “I already know how that works.”</a:t>
            </a:r>
          </a:p>
          <a:p>
            <a:r>
              <a:rPr lang="en-US" altLang="en-US" dirty="0" smtClean="0">
                <a:cs typeface="Times New Roman" panose="02020603050405020304" pitchFamily="18" charset="0"/>
              </a:rPr>
              <a:t> </a:t>
            </a:r>
          </a:p>
          <a:p>
            <a:r>
              <a:rPr lang="en-US" altLang="en-US" dirty="0" smtClean="0">
                <a:cs typeface="Times New Roman" panose="02020603050405020304" pitchFamily="18" charset="0"/>
              </a:rPr>
              <a:t> </a:t>
            </a:r>
          </a:p>
          <a:p>
            <a:endParaRPr lang="en-US" altLang="en-US" dirty="0" smtClean="0"/>
          </a:p>
        </p:txBody>
      </p:sp>
    </p:spTree>
    <p:extLst>
      <p:ext uri="{BB962C8B-B14F-4D97-AF65-F5344CB8AC3E}">
        <p14:creationId xmlns:p14="http://schemas.microsoft.com/office/powerpoint/2010/main" val="42315321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ABA8EB1E-4E08-4360-9C27-317132F7A3FD}" type="slidenum">
              <a:rPr lang="en-US" altLang="en-US" smtClean="0"/>
              <a:pPr>
                <a:spcBef>
                  <a:spcPct val="0"/>
                </a:spcBef>
              </a:pPr>
              <a:t>16</a:t>
            </a:fld>
            <a:endParaRPr lang="en-US" altLang="en-US" smtClean="0"/>
          </a:p>
        </p:txBody>
      </p:sp>
      <p:sp>
        <p:nvSpPr>
          <p:cNvPr id="40963" name="Rectangle 2"/>
          <p:cNvSpPr>
            <a:spLocks noGrp="1" noRot="1" noChangeAspect="1" noChangeArrowheads="1" noTextEdit="1"/>
          </p:cNvSpPr>
          <p:nvPr>
            <p:ph type="sldImg"/>
          </p:nvPr>
        </p:nvSpPr>
        <p:spPr>
          <a:xfrm>
            <a:off x="1150938" y="692150"/>
            <a:ext cx="4556125" cy="3416300"/>
          </a:xfrm>
          <a:ln cap="flat"/>
        </p:spPr>
      </p:sp>
      <p:sp>
        <p:nvSpPr>
          <p:cNvPr id="40964"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b="1" i="1" dirty="0" smtClean="0"/>
              <a:t>LO3 Describe the seven steps managers should take to make sound decisions.</a:t>
            </a:r>
            <a:endParaRPr lang="en-CA" altLang="en-US" b="1" i="1" dirty="0" smtClean="0"/>
          </a:p>
          <a:p>
            <a:endParaRPr lang="en-US" altLang="en-US" dirty="0" smtClean="0">
              <a:cs typeface="Times New Roman" panose="02020603050405020304" pitchFamily="18" charset="0"/>
            </a:endParaRPr>
          </a:p>
          <a:p>
            <a:r>
              <a:rPr lang="en-US" altLang="en-US" dirty="0" smtClean="0">
                <a:cs typeface="Times New Roman" panose="02020603050405020304" pitchFamily="18" charset="0"/>
              </a:rPr>
              <a:t>NOTE: a common error is to try and evaluate alternatives before they are specified. This occurs when managers say “I already know how that works.”</a:t>
            </a:r>
          </a:p>
          <a:p>
            <a:r>
              <a:rPr lang="en-US" altLang="en-US" dirty="0" smtClean="0">
                <a:cs typeface="Times New Roman" panose="02020603050405020304" pitchFamily="18" charset="0"/>
              </a:rPr>
              <a:t> </a:t>
            </a:r>
          </a:p>
          <a:p>
            <a:r>
              <a:rPr lang="en-US" altLang="en-US" dirty="0" smtClean="0">
                <a:cs typeface="Times New Roman" panose="02020603050405020304" pitchFamily="18" charset="0"/>
              </a:rPr>
              <a:t> </a:t>
            </a:r>
          </a:p>
          <a:p>
            <a:endParaRPr lang="en-US" altLang="en-US" dirty="0" smtClean="0"/>
          </a:p>
        </p:txBody>
      </p:sp>
    </p:spTree>
    <p:extLst>
      <p:ext uri="{BB962C8B-B14F-4D97-AF65-F5344CB8AC3E}">
        <p14:creationId xmlns:p14="http://schemas.microsoft.com/office/powerpoint/2010/main" val="237167250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19FA498C-4E52-4539-BA16-83017191D4D5}" type="slidenum">
              <a:rPr lang="en-US" altLang="en-US" smtClean="0"/>
              <a:pPr>
                <a:spcBef>
                  <a:spcPct val="0"/>
                </a:spcBef>
              </a:pPr>
              <a:t>17</a:t>
            </a:fld>
            <a:endParaRPr lang="en-US" altLang="en-US" smtClean="0"/>
          </a:p>
        </p:txBody>
      </p:sp>
      <p:sp>
        <p:nvSpPr>
          <p:cNvPr id="43011" name="Rectangle 2"/>
          <p:cNvSpPr>
            <a:spLocks noGrp="1" noRot="1" noChangeAspect="1" noChangeArrowheads="1" noTextEdit="1"/>
          </p:cNvSpPr>
          <p:nvPr>
            <p:ph type="sldImg"/>
          </p:nvPr>
        </p:nvSpPr>
        <p:spPr>
          <a:xfrm>
            <a:off x="1150938" y="692150"/>
            <a:ext cx="4556125" cy="3416300"/>
          </a:xfrm>
          <a:ln cap="flat"/>
        </p:spPr>
      </p:sp>
      <p:sp>
        <p:nvSpPr>
          <p:cNvPr id="43012"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b="1" i="1" dirty="0" smtClean="0"/>
              <a:t>LO3 Describe the seven steps managers should take to make sound decisions.</a:t>
            </a:r>
            <a:endParaRPr lang="en-CA" altLang="en-US" b="1" i="1" dirty="0" smtClean="0"/>
          </a:p>
          <a:p>
            <a:endParaRPr lang="en-US" altLang="en-US" dirty="0" smtClean="0">
              <a:cs typeface="Times New Roman" panose="02020603050405020304" pitchFamily="18" charset="0"/>
            </a:endParaRPr>
          </a:p>
          <a:p>
            <a:r>
              <a:rPr lang="en-US" altLang="en-US" dirty="0" smtClean="0">
                <a:cs typeface="Times New Roman" panose="02020603050405020304" pitchFamily="18" charset="0"/>
              </a:rPr>
              <a:t>NOTE: a common error is to try and evaluate alternatives before they are specified. This occurs when managers say “I already know how that works.”</a:t>
            </a:r>
          </a:p>
          <a:p>
            <a:r>
              <a:rPr lang="en-US" altLang="en-US" dirty="0" smtClean="0">
                <a:cs typeface="Times New Roman" panose="02020603050405020304" pitchFamily="18" charset="0"/>
              </a:rPr>
              <a:t> </a:t>
            </a:r>
          </a:p>
          <a:p>
            <a:r>
              <a:rPr lang="en-US" altLang="en-US" dirty="0" smtClean="0">
                <a:cs typeface="Times New Roman" panose="02020603050405020304" pitchFamily="18" charset="0"/>
              </a:rPr>
              <a:t> </a:t>
            </a:r>
          </a:p>
          <a:p>
            <a:endParaRPr lang="en-US" altLang="en-US" dirty="0" smtClean="0"/>
          </a:p>
        </p:txBody>
      </p:sp>
    </p:spTree>
    <p:extLst>
      <p:ext uri="{BB962C8B-B14F-4D97-AF65-F5344CB8AC3E}">
        <p14:creationId xmlns:p14="http://schemas.microsoft.com/office/powerpoint/2010/main" val="177825422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A8E5F490-F827-401A-AE97-33E04FEFCEDC}" type="slidenum">
              <a:rPr lang="en-US" altLang="en-US" smtClean="0"/>
              <a:pPr>
                <a:spcBef>
                  <a:spcPct val="0"/>
                </a:spcBef>
              </a:pPr>
              <a:t>18</a:t>
            </a:fld>
            <a:endParaRPr lang="en-US" altLang="en-US" smtClean="0"/>
          </a:p>
        </p:txBody>
      </p:sp>
      <p:sp>
        <p:nvSpPr>
          <p:cNvPr id="45059" name="Rectangle 2"/>
          <p:cNvSpPr>
            <a:spLocks noGrp="1" noRot="1" noChangeAspect="1" noChangeArrowheads="1" noTextEdit="1"/>
          </p:cNvSpPr>
          <p:nvPr>
            <p:ph type="sldImg"/>
          </p:nvPr>
        </p:nvSpPr>
        <p:spPr>
          <a:xfrm>
            <a:off x="1150938" y="692150"/>
            <a:ext cx="4556125" cy="3416300"/>
          </a:xfrm>
          <a:ln cap="flat"/>
        </p:spPr>
      </p:sp>
      <p:sp>
        <p:nvSpPr>
          <p:cNvPr id="45060"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b="1" i="1" dirty="0" smtClean="0"/>
              <a:t>LO3 Describe the seven steps managers should take to make sound decisions.</a:t>
            </a:r>
            <a:endParaRPr lang="en-CA" altLang="en-US" b="1" i="1" dirty="0" smtClean="0"/>
          </a:p>
          <a:p>
            <a:endParaRPr lang="en-US" altLang="en-US" dirty="0" smtClean="0">
              <a:latin typeface="Wingdings" panose="05000000000000000000" pitchFamily="2" charset="2"/>
              <a:cs typeface="Times New Roman" panose="02020603050405020304" pitchFamily="18" charset="0"/>
            </a:endParaRPr>
          </a:p>
          <a:p>
            <a:r>
              <a:rPr lang="en-US" altLang="en-US" dirty="0" smtClean="0">
                <a:cs typeface="Times New Roman" panose="02020603050405020304" pitchFamily="18" charset="0"/>
              </a:rPr>
              <a:t>How should students and managers evaluate alternatives? This is a good list.</a:t>
            </a:r>
          </a:p>
          <a:p>
            <a:endParaRPr lang="en-US" altLang="en-US" dirty="0" smtClean="0">
              <a:latin typeface="Wingdings" panose="05000000000000000000" pitchFamily="2" charset="2"/>
              <a:cs typeface="Times New Roman" panose="02020603050405020304" pitchFamily="18" charset="0"/>
            </a:endParaRPr>
          </a:p>
          <a:p>
            <a:r>
              <a:rPr lang="en-US" altLang="en-US" dirty="0" smtClean="0">
                <a:cs typeface="Times New Roman" panose="02020603050405020304" pitchFamily="18" charset="0"/>
              </a:rPr>
              <a:t>Ask students about some current decisions in the press. How do these compare to this list?</a:t>
            </a:r>
          </a:p>
          <a:p>
            <a:endParaRPr lang="en-US" altLang="en-US" dirty="0" smtClean="0">
              <a:cs typeface="Times New Roman" panose="02020603050405020304" pitchFamily="18" charset="0"/>
            </a:endParaRPr>
          </a:p>
          <a:p>
            <a:endParaRPr lang="en-US" altLang="en-US" dirty="0" smtClean="0"/>
          </a:p>
        </p:txBody>
      </p:sp>
    </p:spTree>
    <p:extLst>
      <p:ext uri="{BB962C8B-B14F-4D97-AF65-F5344CB8AC3E}">
        <p14:creationId xmlns:p14="http://schemas.microsoft.com/office/powerpoint/2010/main" val="208557470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8CFAC02B-21A2-4AB2-A216-EF7BD4588E16}" type="slidenum">
              <a:rPr lang="en-US" altLang="en-US" smtClean="0"/>
              <a:pPr>
                <a:spcBef>
                  <a:spcPct val="0"/>
                </a:spcBef>
              </a:pPr>
              <a:t>19</a:t>
            </a:fld>
            <a:endParaRPr lang="en-US" altLang="en-US" smtClean="0"/>
          </a:p>
        </p:txBody>
      </p:sp>
      <p:sp>
        <p:nvSpPr>
          <p:cNvPr id="47107" name="Rectangle 2"/>
          <p:cNvSpPr>
            <a:spLocks noGrp="1" noRot="1" noChangeAspect="1" noChangeArrowheads="1" noTextEdit="1"/>
          </p:cNvSpPr>
          <p:nvPr>
            <p:ph type="sldImg"/>
          </p:nvPr>
        </p:nvSpPr>
        <p:spPr>
          <a:xfrm>
            <a:off x="1150938" y="692150"/>
            <a:ext cx="4556125" cy="3416300"/>
          </a:xfrm>
          <a:ln cap="flat"/>
        </p:spPr>
      </p:sp>
      <p:sp>
        <p:nvSpPr>
          <p:cNvPr id="47108"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b="1" i="1" dirty="0" smtClean="0"/>
              <a:t>LO3 Describe the seven steps managers should take to make sound decisions.</a:t>
            </a:r>
            <a:endParaRPr lang="en-CA" altLang="en-US" b="1" i="1" dirty="0" smtClean="0"/>
          </a:p>
          <a:p>
            <a:endParaRPr lang="en-US" altLang="en-US" dirty="0" smtClean="0">
              <a:cs typeface="Times New Roman" panose="02020603050405020304" pitchFamily="18" charset="0"/>
            </a:endParaRPr>
          </a:p>
          <a:p>
            <a:r>
              <a:rPr lang="en-US" altLang="en-US" dirty="0" smtClean="0">
                <a:cs typeface="Times New Roman" panose="02020603050405020304" pitchFamily="18" charset="0"/>
              </a:rPr>
              <a:t>Notice that even if a decision is made and not implemented, it fails.</a:t>
            </a:r>
          </a:p>
          <a:p>
            <a:r>
              <a:rPr lang="en-US" altLang="en-US" dirty="0" smtClean="0">
                <a:cs typeface="Times New Roman" panose="02020603050405020304" pitchFamily="18" charset="0"/>
              </a:rPr>
              <a:t>A critical point: Without feedback, managers never learn from experience and can make the same mistake over.</a:t>
            </a:r>
          </a:p>
          <a:p>
            <a:r>
              <a:rPr lang="en-US" altLang="en-US" dirty="0" smtClean="0">
                <a:cs typeface="Times New Roman" panose="02020603050405020304" pitchFamily="18" charset="0"/>
              </a:rPr>
              <a:t> </a:t>
            </a:r>
          </a:p>
          <a:p>
            <a:endParaRPr lang="en-US" altLang="en-US" dirty="0" smtClean="0"/>
          </a:p>
        </p:txBody>
      </p:sp>
    </p:spTree>
    <p:extLst>
      <p:ext uri="{BB962C8B-B14F-4D97-AF65-F5344CB8AC3E}">
        <p14:creationId xmlns:p14="http://schemas.microsoft.com/office/powerpoint/2010/main" val="239040468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C32DAFD3-799E-4E00-81EB-7B3CE5E76D97}" type="slidenum">
              <a:rPr lang="en-US" altLang="en-US" smtClean="0"/>
              <a:pPr>
                <a:spcBef>
                  <a:spcPct val="0"/>
                </a:spcBef>
              </a:pPr>
              <a:t>20</a:t>
            </a:fld>
            <a:endParaRPr lang="en-US" altLang="en-US" smtClean="0"/>
          </a:p>
        </p:txBody>
      </p:sp>
      <p:sp>
        <p:nvSpPr>
          <p:cNvPr id="49155" name="Rectangle 2"/>
          <p:cNvSpPr>
            <a:spLocks noGrp="1" noRot="1" noChangeAspect="1" noChangeArrowheads="1" noTextEdit="1"/>
          </p:cNvSpPr>
          <p:nvPr>
            <p:ph type="sldImg"/>
          </p:nvPr>
        </p:nvSpPr>
        <p:spPr>
          <a:xfrm>
            <a:off x="1150938" y="692150"/>
            <a:ext cx="4556125" cy="3416300"/>
          </a:xfrm>
          <a:ln cap="flat"/>
        </p:spPr>
      </p:sp>
      <p:sp>
        <p:nvSpPr>
          <p:cNvPr id="49156"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b="1" i="1" dirty="0" smtClean="0"/>
              <a:t>LO3 Describe the seven steps managers should take to make sound decisions.</a:t>
            </a:r>
            <a:endParaRPr lang="en-CA" altLang="en-US" b="1" i="1" dirty="0" smtClean="0"/>
          </a:p>
          <a:p>
            <a:endParaRPr lang="en-US" altLang="en-US" dirty="0" smtClean="0">
              <a:cs typeface="Times New Roman" panose="02020603050405020304" pitchFamily="18" charset="0"/>
            </a:endParaRPr>
          </a:p>
          <a:p>
            <a:r>
              <a:rPr lang="en-US" altLang="en-US" dirty="0" smtClean="0">
                <a:cs typeface="Times New Roman" panose="02020603050405020304" pitchFamily="18" charset="0"/>
              </a:rPr>
              <a:t>Notice that even if a decision is made and not implemented, it fails.</a:t>
            </a:r>
          </a:p>
          <a:p>
            <a:r>
              <a:rPr lang="en-US" altLang="en-US" dirty="0" smtClean="0">
                <a:cs typeface="Times New Roman" panose="02020603050405020304" pitchFamily="18" charset="0"/>
              </a:rPr>
              <a:t>A critical point: Without feedback, managers never learn from experience and can make the same mistake over.</a:t>
            </a:r>
          </a:p>
          <a:p>
            <a:r>
              <a:rPr lang="en-US" altLang="en-US" dirty="0" smtClean="0">
                <a:cs typeface="Times New Roman" panose="02020603050405020304" pitchFamily="18" charset="0"/>
              </a:rPr>
              <a:t> </a:t>
            </a:r>
          </a:p>
          <a:p>
            <a:endParaRPr lang="en-US" altLang="en-US" dirty="0" smtClean="0"/>
          </a:p>
        </p:txBody>
      </p:sp>
    </p:spTree>
    <p:extLst>
      <p:ext uri="{BB962C8B-B14F-4D97-AF65-F5344CB8AC3E}">
        <p14:creationId xmlns:p14="http://schemas.microsoft.com/office/powerpoint/2010/main" val="282410566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8771A6CF-0807-43F1-BC83-1790199621AE}" type="slidenum">
              <a:rPr lang="en-US" altLang="en-US" smtClean="0"/>
              <a:pPr>
                <a:spcBef>
                  <a:spcPct val="0"/>
                </a:spcBef>
              </a:pPr>
              <a:t>21</a:t>
            </a:fld>
            <a:endParaRPr lang="en-US" altLang="en-US" smtClean="0"/>
          </a:p>
        </p:txBody>
      </p:sp>
      <p:sp>
        <p:nvSpPr>
          <p:cNvPr id="51203" name="Rectangle 2"/>
          <p:cNvSpPr>
            <a:spLocks noGrp="1" noRot="1" noChangeAspect="1" noChangeArrowheads="1" noTextEdit="1"/>
          </p:cNvSpPr>
          <p:nvPr>
            <p:ph type="sldImg"/>
          </p:nvPr>
        </p:nvSpPr>
        <p:spPr>
          <a:xfrm>
            <a:off x="1150938" y="692150"/>
            <a:ext cx="4556125" cy="3416300"/>
          </a:xfrm>
          <a:ln cap="flat"/>
        </p:spPr>
      </p:sp>
      <p:sp>
        <p:nvSpPr>
          <p:cNvPr id="51204"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b="1" i="1" dirty="0" smtClean="0"/>
              <a:t>LO3 Describe the seven steps managers should take to make sound decisions.</a:t>
            </a:r>
            <a:endParaRPr lang="en-CA" altLang="en-US" b="1" i="1" dirty="0" smtClean="0"/>
          </a:p>
          <a:p>
            <a:endParaRPr lang="en-US" altLang="en-US" dirty="0" smtClean="0">
              <a:cs typeface="Times New Roman" panose="02020603050405020304" pitchFamily="18" charset="0"/>
            </a:endParaRPr>
          </a:p>
          <a:p>
            <a:r>
              <a:rPr lang="en-US" altLang="en-US" dirty="0" smtClean="0">
                <a:cs typeface="Times New Roman" panose="02020603050405020304" pitchFamily="18" charset="0"/>
              </a:rPr>
              <a:t>Notice that even if a decision is made and not implemented, it fails.</a:t>
            </a:r>
          </a:p>
          <a:p>
            <a:r>
              <a:rPr lang="en-US" altLang="en-US" dirty="0" smtClean="0">
                <a:cs typeface="Times New Roman" panose="02020603050405020304" pitchFamily="18" charset="0"/>
              </a:rPr>
              <a:t>A critical point: Without feedback, managers never learn from experience and can make the same mistake over.</a:t>
            </a:r>
          </a:p>
          <a:p>
            <a:r>
              <a:rPr lang="en-US" altLang="en-US" dirty="0" smtClean="0">
                <a:cs typeface="Times New Roman" panose="02020603050405020304" pitchFamily="18" charset="0"/>
              </a:rPr>
              <a:t> </a:t>
            </a:r>
          </a:p>
          <a:p>
            <a:endParaRPr lang="en-US" altLang="en-US" dirty="0" smtClean="0"/>
          </a:p>
        </p:txBody>
      </p:sp>
    </p:spTree>
    <p:extLst>
      <p:ext uri="{BB962C8B-B14F-4D97-AF65-F5344CB8AC3E}">
        <p14:creationId xmlns:p14="http://schemas.microsoft.com/office/powerpoint/2010/main" val="288354807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D3711B00-40DA-4DA8-B235-5D08558FD14F}" type="slidenum">
              <a:rPr lang="en-US" altLang="en-US" smtClean="0"/>
              <a:pPr>
                <a:spcBef>
                  <a:spcPct val="0"/>
                </a:spcBef>
              </a:pPr>
              <a:t>22</a:t>
            </a:fld>
            <a:endParaRPr lang="en-US" altLang="en-US" smtClean="0"/>
          </a:p>
        </p:txBody>
      </p:sp>
      <p:sp>
        <p:nvSpPr>
          <p:cNvPr id="53251" name="Rectangle 2"/>
          <p:cNvSpPr>
            <a:spLocks noGrp="1" noRot="1" noChangeAspect="1" noChangeArrowheads="1" noTextEdit="1"/>
          </p:cNvSpPr>
          <p:nvPr>
            <p:ph type="sldImg"/>
          </p:nvPr>
        </p:nvSpPr>
        <p:spPr>
          <a:xfrm>
            <a:off x="1150938" y="692150"/>
            <a:ext cx="4556125" cy="3416300"/>
          </a:xfrm>
          <a:ln cap="flat"/>
        </p:spPr>
      </p:sp>
      <p:sp>
        <p:nvSpPr>
          <p:cNvPr id="53252"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b="1" i="1" smtClean="0"/>
              <a:t>LO4 Explain how cognitive biases can affect decision making and lead managers to make poor decisions.</a:t>
            </a:r>
            <a:endParaRPr lang="en-CA" altLang="en-US" smtClean="0"/>
          </a:p>
          <a:p>
            <a:endParaRPr lang="en-US" altLang="en-US" smtClean="0">
              <a:latin typeface="Wingdings" panose="05000000000000000000" pitchFamily="2" charset="2"/>
              <a:cs typeface="Times New Roman" panose="02020603050405020304" pitchFamily="18" charset="0"/>
            </a:endParaRPr>
          </a:p>
          <a:p>
            <a:r>
              <a:rPr lang="en-US" altLang="en-US" smtClean="0">
                <a:cs typeface="Times New Roman" panose="02020603050405020304" pitchFamily="18" charset="0"/>
              </a:rPr>
              <a:t>Decisions can be complex and it is only natural that people try to simplify them. One way this is done is through heuristics to deal with bounded rationality.</a:t>
            </a:r>
          </a:p>
          <a:p>
            <a:r>
              <a:rPr lang="en-US" altLang="en-US" smtClean="0">
                <a:cs typeface="Times New Roman" panose="02020603050405020304" pitchFamily="18" charset="0"/>
              </a:rPr>
              <a:t>› A </a:t>
            </a:r>
            <a:r>
              <a:rPr lang="en-US" altLang="en-US" b="1" smtClean="0">
                <a:cs typeface="Times New Roman" panose="02020603050405020304" pitchFamily="18" charset="0"/>
              </a:rPr>
              <a:t>heuristic</a:t>
            </a:r>
            <a:r>
              <a:rPr lang="en-US" altLang="en-US" smtClean="0">
                <a:cs typeface="Times New Roman" panose="02020603050405020304" pitchFamily="18" charset="0"/>
              </a:rPr>
              <a:t> is a rule of thumb designed to deal with complex situations. If the heuristic is wrong, then poor decisions result from its use.</a:t>
            </a:r>
          </a:p>
          <a:p>
            <a:endParaRPr lang="en-US" altLang="en-US" smtClean="0">
              <a:latin typeface="Wingdings" panose="05000000000000000000" pitchFamily="2" charset="2"/>
              <a:cs typeface="Times New Roman" panose="02020603050405020304" pitchFamily="18" charset="0"/>
            </a:endParaRPr>
          </a:p>
          <a:p>
            <a:r>
              <a:rPr lang="en-US" altLang="en-US" b="1" smtClean="0">
                <a:cs typeface="Times New Roman" panose="02020603050405020304" pitchFamily="18" charset="0"/>
              </a:rPr>
              <a:t>Systematic errors</a:t>
            </a:r>
            <a:r>
              <a:rPr lang="en-US" altLang="en-US" smtClean="0">
                <a:cs typeface="Times New Roman" panose="02020603050405020304" pitchFamily="18" charset="0"/>
              </a:rPr>
              <a:t> can result from use of an incorrect heuristic. These errors will appear over and over since the rule used to make decision is flawed.</a:t>
            </a:r>
          </a:p>
          <a:p>
            <a:r>
              <a:rPr lang="en-US" altLang="en-US" smtClean="0">
                <a:cs typeface="Times New Roman" panose="02020603050405020304" pitchFamily="18" charset="0"/>
              </a:rPr>
              <a:t>› Ask students to give some examples of poor decisions in this light.</a:t>
            </a:r>
          </a:p>
          <a:p>
            <a:endParaRPr lang="en-US" altLang="en-US" smtClean="0"/>
          </a:p>
        </p:txBody>
      </p:sp>
    </p:spTree>
    <p:extLst>
      <p:ext uri="{BB962C8B-B14F-4D97-AF65-F5344CB8AC3E}">
        <p14:creationId xmlns:p14="http://schemas.microsoft.com/office/powerpoint/2010/main" val="153314340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9244635A-8328-4C1F-8051-13C8F663891C}" type="slidenum">
              <a:rPr lang="en-US" altLang="en-US" smtClean="0"/>
              <a:pPr>
                <a:spcBef>
                  <a:spcPct val="0"/>
                </a:spcBef>
              </a:pPr>
              <a:t>23</a:t>
            </a:fld>
            <a:endParaRPr lang="en-US" altLang="en-US" smtClean="0"/>
          </a:p>
        </p:txBody>
      </p:sp>
      <p:sp>
        <p:nvSpPr>
          <p:cNvPr id="55299" name="Rectangle 2"/>
          <p:cNvSpPr>
            <a:spLocks noGrp="1" noRot="1" noChangeAspect="1" noChangeArrowheads="1" noTextEdit="1"/>
          </p:cNvSpPr>
          <p:nvPr>
            <p:ph type="sldImg"/>
          </p:nvPr>
        </p:nvSpPr>
        <p:spPr>
          <a:xfrm>
            <a:off x="1150938" y="692150"/>
            <a:ext cx="4556125" cy="3416300"/>
          </a:xfrm>
          <a:ln cap="flat"/>
        </p:spPr>
      </p:sp>
      <p:sp>
        <p:nvSpPr>
          <p:cNvPr id="55300"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b="1" i="1" smtClean="0"/>
              <a:t>LO4 Explain how cognitive biases can affect decision making and lead managers to make poor decisions.</a:t>
            </a:r>
            <a:endParaRPr lang="en-CA" altLang="en-US" smtClean="0"/>
          </a:p>
          <a:p>
            <a:endParaRPr lang="en-US" altLang="en-US" smtClean="0">
              <a:latin typeface="Wingdings" panose="05000000000000000000" pitchFamily="2" charset="2"/>
              <a:cs typeface="Times New Roman" panose="02020603050405020304" pitchFamily="18" charset="0"/>
            </a:endParaRPr>
          </a:p>
          <a:p>
            <a:r>
              <a:rPr lang="en-US" altLang="en-US" b="1" smtClean="0"/>
              <a:t>Figure 3.8 Examples of Cognitive Bias and Errors in Decision Making</a:t>
            </a:r>
          </a:p>
          <a:p>
            <a:endParaRPr lang="en-US" altLang="en-US" smtClean="0">
              <a:latin typeface="Wingdings" panose="05000000000000000000" pitchFamily="2" charset="2"/>
              <a:cs typeface="Times New Roman" panose="02020603050405020304" pitchFamily="18" charset="0"/>
            </a:endParaRPr>
          </a:p>
          <a:p>
            <a:r>
              <a:rPr lang="en-US" altLang="en-US" b="1" smtClean="0">
                <a:cs typeface="Times New Roman" panose="02020603050405020304" pitchFamily="18" charset="0"/>
              </a:rPr>
              <a:t>Prior hypothesis bias</a:t>
            </a:r>
            <a:r>
              <a:rPr lang="en-US" altLang="en-US" smtClean="0">
                <a:cs typeface="Times New Roman" panose="02020603050405020304" pitchFamily="18" charset="0"/>
              </a:rPr>
              <a:t>: manager allows strong prior beliefs about a relationship between variables makes decisions based on these beliefs even when evidence shows they are wrong.</a:t>
            </a:r>
          </a:p>
          <a:p>
            <a:endParaRPr lang="en-US" altLang="en-US" smtClean="0">
              <a:latin typeface="Wingdings" panose="05000000000000000000" pitchFamily="2" charset="2"/>
              <a:cs typeface="Times New Roman" panose="02020603050405020304" pitchFamily="18" charset="0"/>
            </a:endParaRPr>
          </a:p>
          <a:p>
            <a:r>
              <a:rPr lang="en-US" altLang="en-US" b="1" smtClean="0">
                <a:cs typeface="Times New Roman" panose="02020603050405020304" pitchFamily="18" charset="0"/>
              </a:rPr>
              <a:t>Representativeness bias</a:t>
            </a:r>
            <a:r>
              <a:rPr lang="en-US" altLang="en-US" smtClean="0">
                <a:cs typeface="Times New Roman" panose="02020603050405020304" pitchFamily="18" charset="0"/>
              </a:rPr>
              <a:t>: decision-maker incorrectly generalizes a decision from a small sample or one incident.</a:t>
            </a:r>
          </a:p>
          <a:p>
            <a:endParaRPr lang="en-US" altLang="en-US" smtClean="0">
              <a:cs typeface="Times New Roman" panose="02020603050405020304" pitchFamily="18" charset="0"/>
            </a:endParaRPr>
          </a:p>
          <a:p>
            <a:r>
              <a:rPr lang="en-US" altLang="en-US" b="1" smtClean="0">
                <a:cs typeface="Times New Roman" panose="02020603050405020304" pitchFamily="18" charset="0"/>
              </a:rPr>
              <a:t>Illusion of control</a:t>
            </a:r>
            <a:r>
              <a:rPr lang="en-US" altLang="en-US" smtClean="0">
                <a:cs typeface="Times New Roman" panose="02020603050405020304" pitchFamily="18" charset="0"/>
              </a:rPr>
              <a:t>: manager over-estimates their ability to control events.</a:t>
            </a:r>
          </a:p>
          <a:p>
            <a:endParaRPr lang="en-US" altLang="en-US" smtClean="0">
              <a:cs typeface="Times New Roman" panose="02020603050405020304" pitchFamily="18" charset="0"/>
            </a:endParaRPr>
          </a:p>
          <a:p>
            <a:r>
              <a:rPr lang="en-US" altLang="en-US" b="1" smtClean="0">
                <a:cs typeface="Times New Roman" panose="02020603050405020304" pitchFamily="18" charset="0"/>
              </a:rPr>
              <a:t>Escalating commitment</a:t>
            </a:r>
            <a:r>
              <a:rPr lang="en-US" altLang="en-US" smtClean="0">
                <a:cs typeface="Times New Roman" panose="02020603050405020304" pitchFamily="18" charset="0"/>
              </a:rPr>
              <a:t>: manager has already committed considerable resource to project and then commits more even after feedback indicates problems.</a:t>
            </a:r>
          </a:p>
          <a:p>
            <a:endParaRPr lang="en-US" altLang="en-US" smtClean="0"/>
          </a:p>
        </p:txBody>
      </p:sp>
    </p:spTree>
    <p:extLst>
      <p:ext uri="{BB962C8B-B14F-4D97-AF65-F5344CB8AC3E}">
        <p14:creationId xmlns:p14="http://schemas.microsoft.com/office/powerpoint/2010/main" val="418023533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0E20962E-0C38-4CB9-A294-B7A2058F62F5}" type="slidenum">
              <a:rPr lang="en-US" altLang="en-US" smtClean="0"/>
              <a:pPr>
                <a:spcBef>
                  <a:spcPct val="0"/>
                </a:spcBef>
              </a:pPr>
              <a:t>24</a:t>
            </a:fld>
            <a:endParaRPr lang="en-US" altLang="en-US" smtClean="0"/>
          </a:p>
        </p:txBody>
      </p:sp>
      <p:sp>
        <p:nvSpPr>
          <p:cNvPr id="57347" name="Rectangle 2"/>
          <p:cNvSpPr>
            <a:spLocks noGrp="1" noRot="1" noChangeAspect="1" noChangeArrowheads="1" noTextEdit="1"/>
          </p:cNvSpPr>
          <p:nvPr>
            <p:ph type="sldImg"/>
          </p:nvPr>
        </p:nvSpPr>
        <p:spPr>
          <a:xfrm>
            <a:off x="1150938" y="692150"/>
            <a:ext cx="4556125" cy="3416300"/>
          </a:xfrm>
          <a:ln cap="flat"/>
        </p:spPr>
      </p:sp>
      <p:sp>
        <p:nvSpPr>
          <p:cNvPr id="57348"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b="1" i="1" smtClean="0"/>
              <a:t>LO4 Explain how cognitive biases can affect decision making and lead managers to make poor decisions.</a:t>
            </a:r>
            <a:endParaRPr lang="en-CA" altLang="en-US" smtClean="0"/>
          </a:p>
          <a:p>
            <a:endParaRPr lang="en-US" altLang="en-US" smtClean="0">
              <a:latin typeface="Wingdings" panose="05000000000000000000" pitchFamily="2" charset="2"/>
              <a:cs typeface="Times New Roman" panose="02020603050405020304" pitchFamily="18" charset="0"/>
            </a:endParaRPr>
          </a:p>
        </p:txBody>
      </p:sp>
    </p:spTree>
    <p:extLst>
      <p:ext uri="{BB962C8B-B14F-4D97-AF65-F5344CB8AC3E}">
        <p14:creationId xmlns:p14="http://schemas.microsoft.com/office/powerpoint/2010/main" val="149035310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30720AD3-0779-4373-8B18-FBAC6FC3F4EE}" type="slidenum">
              <a:rPr lang="en-US" altLang="en-US" smtClean="0"/>
              <a:pPr>
                <a:spcBef>
                  <a:spcPct val="0"/>
                </a:spcBef>
              </a:pPr>
              <a:t>25</a:t>
            </a:fld>
            <a:endParaRPr lang="en-US" altLang="en-US" smtClean="0"/>
          </a:p>
        </p:txBody>
      </p:sp>
      <p:sp>
        <p:nvSpPr>
          <p:cNvPr id="59395" name="Rectangle 2"/>
          <p:cNvSpPr>
            <a:spLocks noGrp="1" noRot="1" noChangeAspect="1" noChangeArrowheads="1" noTextEdit="1"/>
          </p:cNvSpPr>
          <p:nvPr>
            <p:ph type="sldImg"/>
          </p:nvPr>
        </p:nvSpPr>
        <p:spPr>
          <a:xfrm>
            <a:off x="1150938" y="692150"/>
            <a:ext cx="4556125" cy="3416300"/>
          </a:xfrm>
          <a:ln cap="flat"/>
        </p:spPr>
      </p:sp>
      <p:sp>
        <p:nvSpPr>
          <p:cNvPr id="59396"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b="1" i="1" dirty="0" smtClean="0"/>
              <a:t>LO4 Explain the role that a sustainability strategy, organizational learning, and creativity play in helping managers improve their decisions.</a:t>
            </a:r>
            <a:endParaRPr lang="en-CA" altLang="en-US" dirty="0" smtClean="0"/>
          </a:p>
          <a:p>
            <a:endParaRPr lang="en-US" altLang="en-US" dirty="0" smtClean="0">
              <a:latin typeface="Wingdings" panose="05000000000000000000" pitchFamily="2" charset="2"/>
              <a:cs typeface="Times New Roman" panose="02020603050405020304" pitchFamily="18" charset="0"/>
            </a:endParaRPr>
          </a:p>
          <a:p>
            <a:r>
              <a:rPr lang="en-CA" altLang="en-US" dirty="0" smtClean="0"/>
              <a:t>A </a:t>
            </a:r>
            <a:r>
              <a:rPr lang="en-CA" altLang="en-US" b="1" dirty="0" smtClean="0"/>
              <a:t>learning organization</a:t>
            </a:r>
            <a:r>
              <a:rPr lang="en-CA" altLang="en-US" dirty="0" smtClean="0"/>
              <a:t> is one in which managers do everything possible to maximize the ability of individuals and groups to think and behave creatively and thus maximize the potential for organizational learning to take place.</a:t>
            </a:r>
          </a:p>
          <a:p>
            <a:r>
              <a:rPr lang="en-CA" altLang="en-US" dirty="0" smtClean="0"/>
              <a:t>At the heart of organizational learning is </a:t>
            </a:r>
            <a:r>
              <a:rPr lang="en-CA" altLang="en-US" b="1" dirty="0" smtClean="0"/>
              <a:t>creativity</a:t>
            </a:r>
            <a:r>
              <a:rPr lang="en-CA" altLang="en-US" dirty="0" smtClean="0"/>
              <a:t>, the ability of a decision maker to discover original ideas that lead to feasible alternative courses of action. </a:t>
            </a:r>
          </a:p>
          <a:p>
            <a:r>
              <a:rPr lang="en-CA" altLang="en-US" dirty="0" smtClean="0"/>
              <a:t>Encouraging creativity among managers is such a pressing organizational concern that many organizations hire outside experts to help them develop programs to train their managers in the art of creative thinking and problem solving.</a:t>
            </a:r>
          </a:p>
          <a:p>
            <a:endParaRPr lang="en-US" altLang="en-US" dirty="0" smtClean="0">
              <a:cs typeface="Times New Roman" panose="02020603050405020304" pitchFamily="18" charset="0"/>
            </a:endParaRPr>
          </a:p>
          <a:p>
            <a:r>
              <a:rPr lang="en-US" altLang="en-US" dirty="0" smtClean="0">
                <a:cs typeface="Times New Roman" panose="02020603050405020304" pitchFamily="18" charset="0"/>
              </a:rPr>
              <a:t>Organizations can build an environment supportive of creativity.</a:t>
            </a:r>
          </a:p>
          <a:p>
            <a:r>
              <a:rPr lang="en-US" altLang="en-US" dirty="0" smtClean="0">
                <a:cs typeface="Times New Roman" panose="02020603050405020304" pitchFamily="18" charset="0"/>
              </a:rPr>
              <a:t>› Many of these issues are the same as for the learning organization.</a:t>
            </a:r>
          </a:p>
          <a:p>
            <a:r>
              <a:rPr lang="en-US" altLang="en-US" dirty="0" smtClean="0">
                <a:cs typeface="Times New Roman" panose="02020603050405020304" pitchFamily="18" charset="0"/>
              </a:rPr>
              <a:t>› Managers must provide employees with the ability to take risks</a:t>
            </a:r>
          </a:p>
          <a:p>
            <a:endParaRPr lang="en-US" altLang="en-US" dirty="0" smtClean="0">
              <a:latin typeface="Wingdings" panose="05000000000000000000" pitchFamily="2" charset="2"/>
              <a:cs typeface="Times New Roman" panose="02020603050405020304" pitchFamily="18" charset="0"/>
            </a:endParaRPr>
          </a:p>
          <a:p>
            <a:r>
              <a:rPr lang="en-US" altLang="en-US" dirty="0" smtClean="0">
                <a:cs typeface="Times New Roman" panose="02020603050405020304" pitchFamily="18" charset="0"/>
              </a:rPr>
              <a:t>If people take risks, they will occasionally fail. Thus, to build creativity, periodic failures must be rewarded. This idea is hard to accept for some managers.</a:t>
            </a:r>
          </a:p>
          <a:p>
            <a:endParaRPr lang="en-US" altLang="en-US" dirty="0" smtClean="0"/>
          </a:p>
        </p:txBody>
      </p:sp>
    </p:spTree>
    <p:extLst>
      <p:ext uri="{BB962C8B-B14F-4D97-AF65-F5344CB8AC3E}">
        <p14:creationId xmlns:p14="http://schemas.microsoft.com/office/powerpoint/2010/main" val="272623675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52B7F770-538D-49DA-9B6B-7410B161736B}" type="slidenum">
              <a:rPr lang="en-US" altLang="en-US" smtClean="0"/>
              <a:pPr>
                <a:spcBef>
                  <a:spcPct val="0"/>
                </a:spcBef>
              </a:pPr>
              <a:t>26</a:t>
            </a:fld>
            <a:endParaRPr lang="en-US" altLang="en-US" smtClean="0"/>
          </a:p>
        </p:txBody>
      </p:sp>
      <p:sp>
        <p:nvSpPr>
          <p:cNvPr id="61443" name="Rectangle 2"/>
          <p:cNvSpPr>
            <a:spLocks noGrp="1" noRot="1" noChangeAspect="1" noChangeArrowheads="1" noTextEdit="1"/>
          </p:cNvSpPr>
          <p:nvPr>
            <p:ph type="sldImg"/>
          </p:nvPr>
        </p:nvSpPr>
        <p:spPr>
          <a:xfrm>
            <a:off x="1150938" y="692150"/>
            <a:ext cx="4556125" cy="3416300"/>
          </a:xfrm>
          <a:ln cap="flat"/>
        </p:spPr>
      </p:sp>
      <p:sp>
        <p:nvSpPr>
          <p:cNvPr id="61444"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 typeface="+mj-lt"/>
              <a:buNone/>
            </a:pPr>
            <a:r>
              <a:rPr lang="en-US" altLang="en-US" b="1" i="1" dirty="0" smtClean="0"/>
              <a:t>LO5 Explain the role that ethics, corporate social responsibility and organizational learning, play in helping managers improve their decisions.</a:t>
            </a:r>
            <a:endParaRPr lang="en-CA" altLang="en-US" b="1" i="1" dirty="0" smtClean="0"/>
          </a:p>
          <a:p>
            <a:endParaRPr lang="en-US" altLang="en-US" dirty="0" smtClean="0">
              <a:cs typeface="Times New Roman" panose="02020603050405020304" pitchFamily="18" charset="0"/>
            </a:endParaRPr>
          </a:p>
          <a:p>
            <a:r>
              <a:rPr lang="en-US" altLang="en-US" dirty="0" smtClean="0">
                <a:cs typeface="Times New Roman" panose="02020603050405020304" pitchFamily="18" charset="0"/>
              </a:rPr>
              <a:t>Ethics guide people in dealings with stakeholders and others, to determine appropriate actions. Managers often must choose between the conflicting interest of stakeholders.</a:t>
            </a:r>
          </a:p>
          <a:p>
            <a:r>
              <a:rPr lang="en-US" altLang="en-US" dirty="0" smtClean="0">
                <a:cs typeface="Times New Roman" panose="02020603050405020304" pitchFamily="18" charset="0"/>
              </a:rPr>
              <a:t> </a:t>
            </a:r>
          </a:p>
          <a:p>
            <a:r>
              <a:rPr lang="en-US" altLang="en-US" dirty="0" smtClean="0">
                <a:cs typeface="Times New Roman" panose="02020603050405020304" pitchFamily="18" charset="0"/>
              </a:rPr>
              <a:t> </a:t>
            </a:r>
          </a:p>
          <a:p>
            <a:endParaRPr lang="en-US" altLang="en-US" dirty="0" smtClean="0"/>
          </a:p>
        </p:txBody>
      </p:sp>
    </p:spTree>
    <p:extLst>
      <p:ext uri="{BB962C8B-B14F-4D97-AF65-F5344CB8AC3E}">
        <p14:creationId xmlns:p14="http://schemas.microsoft.com/office/powerpoint/2010/main" val="348463224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BFBE8542-131B-4C21-9EC7-D13FDB75AD3A}" type="slidenum">
              <a:rPr lang="en-US" altLang="en-US" smtClean="0"/>
              <a:pPr>
                <a:spcBef>
                  <a:spcPct val="0"/>
                </a:spcBef>
              </a:pPr>
              <a:t>27</a:t>
            </a:fld>
            <a:endParaRPr lang="en-US" altLang="en-US" smtClean="0"/>
          </a:p>
        </p:txBody>
      </p:sp>
      <p:sp>
        <p:nvSpPr>
          <p:cNvPr id="63491" name="Rectangle 2"/>
          <p:cNvSpPr>
            <a:spLocks noGrp="1" noRot="1" noChangeAspect="1" noChangeArrowheads="1" noTextEdit="1"/>
          </p:cNvSpPr>
          <p:nvPr>
            <p:ph type="sldImg"/>
          </p:nvPr>
        </p:nvSpPr>
        <p:spPr>
          <a:xfrm>
            <a:off x="1150938" y="692150"/>
            <a:ext cx="4556125" cy="3416300"/>
          </a:xfrm>
          <a:ln cap="flat"/>
        </p:spPr>
      </p:sp>
      <p:sp>
        <p:nvSpPr>
          <p:cNvPr id="63492"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 typeface="+mj-lt"/>
              <a:buNone/>
            </a:pPr>
            <a:r>
              <a:rPr lang="en-US" altLang="en-US" b="1" i="1" dirty="0" smtClean="0"/>
              <a:t>LO5 Explain the role that ethics, corporate social responsibility and organizational learning, play in helping managers improve their decisions.</a:t>
            </a:r>
            <a:endParaRPr lang="en-CA" altLang="en-US" b="1" i="1" dirty="0" smtClean="0"/>
          </a:p>
          <a:p>
            <a:endParaRPr lang="en-US" altLang="en-US" dirty="0" smtClean="0"/>
          </a:p>
        </p:txBody>
      </p:sp>
    </p:spTree>
    <p:extLst>
      <p:ext uri="{BB962C8B-B14F-4D97-AF65-F5344CB8AC3E}">
        <p14:creationId xmlns:p14="http://schemas.microsoft.com/office/powerpoint/2010/main" val="210593123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ECE6A273-49BB-4651-BE59-9F4903C2D8B5}" type="slidenum">
              <a:rPr lang="en-US" altLang="en-US" smtClean="0"/>
              <a:pPr>
                <a:spcBef>
                  <a:spcPct val="0"/>
                </a:spcBef>
              </a:pPr>
              <a:t>28</a:t>
            </a:fld>
            <a:endParaRPr lang="en-US" altLang="en-US" smtClean="0"/>
          </a:p>
        </p:txBody>
      </p:sp>
      <p:sp>
        <p:nvSpPr>
          <p:cNvPr id="65539" name="Rectangle 2"/>
          <p:cNvSpPr>
            <a:spLocks noGrp="1" noRot="1" noChangeAspect="1" noChangeArrowheads="1" noTextEdit="1"/>
          </p:cNvSpPr>
          <p:nvPr>
            <p:ph type="sldImg"/>
          </p:nvPr>
        </p:nvSpPr>
        <p:spPr>
          <a:xfrm>
            <a:off x="1150938" y="692150"/>
            <a:ext cx="4556125" cy="3416300"/>
          </a:xfrm>
          <a:ln cap="flat"/>
        </p:spPr>
      </p:sp>
      <p:sp>
        <p:nvSpPr>
          <p:cNvPr id="65540"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 typeface="+mj-lt"/>
              <a:buNone/>
            </a:pPr>
            <a:r>
              <a:rPr lang="en-US" altLang="en-US" b="1" i="1" dirty="0" smtClean="0"/>
              <a:t>LO5 Explain the role that ethics, corporate social responsibility and organizational learning, play in helping managers improve their decisions.</a:t>
            </a:r>
            <a:endParaRPr lang="en-CA" altLang="en-US" b="1" i="1" dirty="0" smtClean="0"/>
          </a:p>
          <a:p>
            <a:endParaRPr lang="en-US" altLang="en-US" dirty="0" smtClean="0">
              <a:latin typeface="Wingdings" panose="05000000000000000000" pitchFamily="2" charset="2"/>
              <a:cs typeface="Times New Roman" panose="02020603050405020304" pitchFamily="18" charset="0"/>
            </a:endParaRPr>
          </a:p>
          <a:p>
            <a:r>
              <a:rPr lang="en-US" altLang="en-US" dirty="0" smtClean="0">
                <a:cs typeface="Times New Roman" panose="02020603050405020304" pitchFamily="18" charset="0"/>
              </a:rPr>
              <a:t> </a:t>
            </a:r>
          </a:p>
          <a:p>
            <a:endParaRPr lang="en-US" altLang="en-US" dirty="0" smtClean="0"/>
          </a:p>
        </p:txBody>
      </p:sp>
    </p:spTree>
    <p:extLst>
      <p:ext uri="{BB962C8B-B14F-4D97-AF65-F5344CB8AC3E}">
        <p14:creationId xmlns:p14="http://schemas.microsoft.com/office/powerpoint/2010/main" val="168692383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5ECBE514-B6B3-44D6-AC21-46865DEA211F}" type="slidenum">
              <a:rPr lang="en-US" altLang="en-US" smtClean="0"/>
              <a:pPr>
                <a:spcBef>
                  <a:spcPct val="0"/>
                </a:spcBef>
              </a:pPr>
              <a:t>29</a:t>
            </a:fld>
            <a:endParaRPr lang="en-US" altLang="en-US" smtClean="0"/>
          </a:p>
        </p:txBody>
      </p:sp>
      <p:sp>
        <p:nvSpPr>
          <p:cNvPr id="67587" name="Rectangle 2"/>
          <p:cNvSpPr>
            <a:spLocks noGrp="1" noRot="1" noChangeAspect="1" noChangeArrowheads="1" noTextEdit="1"/>
          </p:cNvSpPr>
          <p:nvPr>
            <p:ph type="sldImg"/>
          </p:nvPr>
        </p:nvSpPr>
        <p:spPr>
          <a:xfrm>
            <a:off x="1150938" y="692150"/>
            <a:ext cx="4556125" cy="3416300"/>
          </a:xfrm>
          <a:ln cap="flat"/>
        </p:spPr>
      </p:sp>
      <p:sp>
        <p:nvSpPr>
          <p:cNvPr id="67588"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 typeface="+mj-lt"/>
              <a:buNone/>
            </a:pPr>
            <a:r>
              <a:rPr lang="en-US" altLang="en-US" b="1" i="1" dirty="0" smtClean="0"/>
              <a:t>LO5 Explain the role that ethics, corporate social responsibility and organizational learning, play in helping managers improve their decisions.</a:t>
            </a:r>
            <a:endParaRPr lang="en-CA" altLang="en-US" b="1" i="1" dirty="0" smtClean="0"/>
          </a:p>
          <a:p>
            <a:endParaRPr lang="en-US" altLang="en-US" dirty="0" smtClean="0">
              <a:latin typeface="Wingdings" panose="05000000000000000000" pitchFamily="2" charset="2"/>
              <a:cs typeface="Times New Roman" panose="02020603050405020304" pitchFamily="18" charset="0"/>
            </a:endParaRPr>
          </a:p>
          <a:p>
            <a:r>
              <a:rPr lang="en-US" altLang="en-US" dirty="0" smtClean="0">
                <a:cs typeface="Times New Roman" panose="02020603050405020304" pitchFamily="18" charset="0"/>
              </a:rPr>
              <a:t> </a:t>
            </a:r>
          </a:p>
          <a:p>
            <a:endParaRPr lang="en-US" altLang="en-US" dirty="0" smtClean="0"/>
          </a:p>
        </p:txBody>
      </p:sp>
    </p:spTree>
    <p:extLst>
      <p:ext uri="{BB962C8B-B14F-4D97-AF65-F5344CB8AC3E}">
        <p14:creationId xmlns:p14="http://schemas.microsoft.com/office/powerpoint/2010/main" val="394793978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603CEC7E-481E-4E95-85CB-2BDE3B61A766}" type="slidenum">
              <a:rPr lang="en-US" altLang="en-US" smtClean="0"/>
              <a:pPr>
                <a:spcBef>
                  <a:spcPct val="0"/>
                </a:spcBef>
              </a:pPr>
              <a:t>30</a:t>
            </a:fld>
            <a:endParaRPr lang="en-US" altLang="en-US" smtClean="0"/>
          </a:p>
        </p:txBody>
      </p:sp>
      <p:sp>
        <p:nvSpPr>
          <p:cNvPr id="69635" name="Rectangle 2"/>
          <p:cNvSpPr>
            <a:spLocks noGrp="1" noRot="1" noChangeAspect="1" noChangeArrowheads="1" noTextEdit="1"/>
          </p:cNvSpPr>
          <p:nvPr>
            <p:ph type="sldImg"/>
          </p:nvPr>
        </p:nvSpPr>
        <p:spPr>
          <a:xfrm>
            <a:off x="1150938" y="692150"/>
            <a:ext cx="4556125" cy="3416300"/>
          </a:xfrm>
          <a:ln cap="flat"/>
        </p:spPr>
      </p:sp>
      <p:sp>
        <p:nvSpPr>
          <p:cNvPr id="69636"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 typeface="+mj-lt"/>
              <a:buNone/>
            </a:pPr>
            <a:r>
              <a:rPr lang="en-US" altLang="en-US" b="1" i="1" dirty="0" smtClean="0"/>
              <a:t>LO5 Explain the role that ethics, corporate social responsibility and organizational learning, play in helping managers improve their decisions.</a:t>
            </a:r>
            <a:endParaRPr lang="en-CA" altLang="en-US" b="1" i="1" dirty="0" smtClean="0"/>
          </a:p>
          <a:p>
            <a:endParaRPr lang="en-US" altLang="en-US" dirty="0" smtClean="0">
              <a:latin typeface="Wingdings" panose="05000000000000000000" pitchFamily="2" charset="2"/>
              <a:cs typeface="Times New Roman" panose="02020603050405020304" pitchFamily="18" charset="0"/>
            </a:endParaRPr>
          </a:p>
          <a:p>
            <a:r>
              <a:rPr lang="en-US" altLang="en-US" dirty="0" smtClean="0">
                <a:cs typeface="Times New Roman" panose="02020603050405020304" pitchFamily="18" charset="0"/>
              </a:rPr>
              <a:t> </a:t>
            </a:r>
          </a:p>
          <a:p>
            <a:endParaRPr lang="en-US" altLang="en-US" dirty="0" smtClean="0"/>
          </a:p>
        </p:txBody>
      </p:sp>
    </p:spTree>
    <p:extLst>
      <p:ext uri="{BB962C8B-B14F-4D97-AF65-F5344CB8AC3E}">
        <p14:creationId xmlns:p14="http://schemas.microsoft.com/office/powerpoint/2010/main" val="104924143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0F8C4161-6568-4018-A771-EC776FB6736C}" type="slidenum">
              <a:rPr lang="en-US" altLang="en-US" smtClean="0"/>
              <a:pPr>
                <a:spcBef>
                  <a:spcPct val="0"/>
                </a:spcBef>
              </a:pPr>
              <a:t>31</a:t>
            </a:fld>
            <a:endParaRPr lang="en-US" altLang="en-US" smtClean="0"/>
          </a:p>
        </p:txBody>
      </p:sp>
      <p:sp>
        <p:nvSpPr>
          <p:cNvPr id="71683" name="Rectangle 2"/>
          <p:cNvSpPr>
            <a:spLocks noGrp="1" noRot="1" noChangeAspect="1" noChangeArrowheads="1" noTextEdit="1"/>
          </p:cNvSpPr>
          <p:nvPr>
            <p:ph type="sldImg"/>
          </p:nvPr>
        </p:nvSpPr>
        <p:spPr>
          <a:xfrm>
            <a:off x="1150938" y="692150"/>
            <a:ext cx="4556125" cy="3416300"/>
          </a:xfrm>
          <a:ln cap="flat"/>
        </p:spPr>
      </p:sp>
      <p:sp>
        <p:nvSpPr>
          <p:cNvPr id="71684"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 typeface="+mj-lt"/>
              <a:buNone/>
            </a:pPr>
            <a:r>
              <a:rPr lang="en-US" altLang="en-US" b="1" i="1" dirty="0" smtClean="0"/>
              <a:t>LO5 Explain the role that ethics, corporate social responsibility and organizational learning, play in helping managers improve their decisions.</a:t>
            </a:r>
            <a:endParaRPr lang="en-CA" altLang="en-US" b="1" i="1" dirty="0" smtClean="0"/>
          </a:p>
          <a:p>
            <a:endParaRPr lang="en-US" altLang="en-US" dirty="0" smtClean="0">
              <a:cs typeface="Times New Roman" panose="02020603050405020304" pitchFamily="18" charset="0"/>
            </a:endParaRPr>
          </a:p>
          <a:p>
            <a:r>
              <a:rPr lang="en-US" altLang="en-US" dirty="0" smtClean="0">
                <a:cs typeface="Times New Roman" panose="02020603050405020304" pitchFamily="18" charset="0"/>
              </a:rPr>
              <a:t>What social responsibility does a manager really have? Ask students if they agree that the manager’s duty is to nurture, protect and enhance the welfare of stakeholders. This can be done in many ways:</a:t>
            </a:r>
          </a:p>
          <a:p>
            <a:r>
              <a:rPr lang="en-US" altLang="en-US" dirty="0" smtClean="0">
                <a:cs typeface="Times New Roman" panose="02020603050405020304" pitchFamily="18" charset="0"/>
              </a:rPr>
              <a:t>Some managers simply choose not to be socially responsible, a position called the </a:t>
            </a:r>
            <a:r>
              <a:rPr lang="en-US" altLang="en-US" i="1" dirty="0" smtClean="0">
                <a:cs typeface="Times New Roman" panose="02020603050405020304" pitchFamily="18" charset="0"/>
              </a:rPr>
              <a:t>Obstructionist response</a:t>
            </a:r>
            <a:r>
              <a:rPr lang="en-US" altLang="en-US" dirty="0" smtClean="0">
                <a:cs typeface="Times New Roman" panose="02020603050405020304" pitchFamily="18" charset="0"/>
              </a:rPr>
              <a:t>.</a:t>
            </a:r>
          </a:p>
          <a:p>
            <a:r>
              <a:rPr lang="en-US" altLang="en-US" dirty="0" smtClean="0">
                <a:cs typeface="Times New Roman" panose="02020603050405020304" pitchFamily="18" charset="0"/>
              </a:rPr>
              <a:t> &gt; Here managers behave illegally and unethically by design and hide and cover-up problems.</a:t>
            </a:r>
          </a:p>
          <a:p>
            <a:r>
              <a:rPr lang="en-US" altLang="en-US" dirty="0" smtClean="0">
                <a:cs typeface="Times New Roman" panose="02020603050405020304" pitchFamily="18" charset="0"/>
              </a:rPr>
              <a:t>&gt; Recall that the tone of the organization is set at the top and so middle managers acting this way likely get their cue from the top management.</a:t>
            </a:r>
          </a:p>
          <a:p>
            <a:endParaRPr lang="en-US" altLang="en-US" dirty="0" smtClean="0"/>
          </a:p>
        </p:txBody>
      </p:sp>
    </p:spTree>
    <p:extLst>
      <p:ext uri="{BB962C8B-B14F-4D97-AF65-F5344CB8AC3E}">
        <p14:creationId xmlns:p14="http://schemas.microsoft.com/office/powerpoint/2010/main" val="239934941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71984000-BBF6-4815-9070-58ED4376E67D}" type="slidenum">
              <a:rPr lang="en-US" altLang="en-US" smtClean="0"/>
              <a:pPr>
                <a:spcBef>
                  <a:spcPct val="0"/>
                </a:spcBef>
              </a:pPr>
              <a:t>32</a:t>
            </a:fld>
            <a:endParaRPr lang="en-US" altLang="en-US" smtClean="0"/>
          </a:p>
        </p:txBody>
      </p:sp>
      <p:sp>
        <p:nvSpPr>
          <p:cNvPr id="73731" name="Rectangle 2"/>
          <p:cNvSpPr>
            <a:spLocks noGrp="1" noRot="1" noChangeAspect="1" noChangeArrowheads="1" noTextEdit="1"/>
          </p:cNvSpPr>
          <p:nvPr>
            <p:ph type="sldImg"/>
          </p:nvPr>
        </p:nvSpPr>
        <p:spPr>
          <a:xfrm>
            <a:off x="1150938" y="692150"/>
            <a:ext cx="4556125" cy="3416300"/>
          </a:xfrm>
          <a:ln cap="flat"/>
        </p:spPr>
      </p:sp>
      <p:sp>
        <p:nvSpPr>
          <p:cNvPr id="73732"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 typeface="+mj-lt"/>
              <a:buNone/>
            </a:pPr>
            <a:r>
              <a:rPr lang="en-US" altLang="en-US" b="1" i="1" dirty="0" smtClean="0"/>
              <a:t>LO5 Explain the role that ethics, corporate social responsibility and organizational learning, play in helping managers improve their decisions.</a:t>
            </a:r>
            <a:endParaRPr lang="en-CA" altLang="en-US" b="1" i="1" dirty="0" smtClean="0"/>
          </a:p>
          <a:p>
            <a:endParaRPr lang="en-US" altLang="en-US" b="1" dirty="0" smtClean="0">
              <a:cs typeface="Times New Roman" panose="02020603050405020304" pitchFamily="18" charset="0"/>
            </a:endParaRPr>
          </a:p>
          <a:p>
            <a:r>
              <a:rPr lang="en-US" altLang="en-US" dirty="0" smtClean="0">
                <a:cs typeface="Times New Roman" panose="02020603050405020304" pitchFamily="18" charset="0"/>
              </a:rPr>
              <a:t>Typically, people are motivated to perform in a given way to receive benefits. </a:t>
            </a:r>
          </a:p>
          <a:p>
            <a:r>
              <a:rPr lang="en-US" altLang="en-US" dirty="0" smtClean="0">
                <a:cs typeface="Times New Roman" panose="02020603050405020304" pitchFamily="18" charset="0"/>
              </a:rPr>
              <a:t>What benefits can managers accrue by being responsible?</a:t>
            </a:r>
          </a:p>
          <a:p>
            <a:endParaRPr lang="en-US" altLang="en-US" dirty="0" smtClean="0"/>
          </a:p>
        </p:txBody>
      </p:sp>
    </p:spTree>
    <p:extLst>
      <p:ext uri="{BB962C8B-B14F-4D97-AF65-F5344CB8AC3E}">
        <p14:creationId xmlns:p14="http://schemas.microsoft.com/office/powerpoint/2010/main" val="114197949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p:cNvSpPr>
            <a:spLocks noGrp="1" noRot="1" noChangeAspect="1" noTextEdit="1"/>
          </p:cNvSpPr>
          <p:nvPr>
            <p:ph type="sldImg"/>
          </p:nvPr>
        </p:nvSpPr>
        <p:spPr>
          <a:xfrm>
            <a:off x="1150938" y="692150"/>
            <a:ext cx="4556125" cy="3416300"/>
          </a:xfrm>
          <a:ln/>
        </p:spPr>
      </p:sp>
      <p:sp>
        <p:nvSpPr>
          <p:cNvPr id="75779" name="Notes Placeholder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pPr>
              <a:buFont typeface="+mj-lt"/>
              <a:buNone/>
            </a:pPr>
            <a:r>
              <a:rPr lang="en-US" altLang="en-US" b="1" i="1" dirty="0" smtClean="0"/>
              <a:t>LO5 Explain the role that ethics, corporate social responsibility and organizational learning, play in helping managers improve their decisions.</a:t>
            </a:r>
            <a:endParaRPr lang="en-CA" altLang="en-US" b="1" i="1" dirty="0" smtClean="0"/>
          </a:p>
          <a:p>
            <a:endParaRPr lang="en-CA" altLang="en-US" b="1" dirty="0" smtClean="0"/>
          </a:p>
          <a:p>
            <a:endParaRPr lang="en-CA" altLang="en-US" dirty="0" smtClean="0"/>
          </a:p>
        </p:txBody>
      </p:sp>
      <p:sp>
        <p:nvSpPr>
          <p:cNvPr id="7578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F7059FDE-35B9-42ED-8261-7D0A14683E27}" type="slidenum">
              <a:rPr lang="en-US" altLang="en-US" smtClean="0"/>
              <a:pPr>
                <a:spcBef>
                  <a:spcPct val="0"/>
                </a:spcBef>
              </a:pPr>
              <a:t>33</a:t>
            </a:fld>
            <a:endParaRPr lang="en-US" altLang="en-US" smtClean="0"/>
          </a:p>
        </p:txBody>
      </p:sp>
    </p:spTree>
    <p:extLst>
      <p:ext uri="{BB962C8B-B14F-4D97-AF65-F5344CB8AC3E}">
        <p14:creationId xmlns:p14="http://schemas.microsoft.com/office/powerpoint/2010/main" val="85135170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3ECD530B-884D-4F3E-BE7E-02785A5B7949}" type="slidenum">
              <a:rPr lang="en-US" altLang="en-US" smtClean="0"/>
              <a:pPr>
                <a:spcBef>
                  <a:spcPct val="0"/>
                </a:spcBef>
              </a:pPr>
              <a:t>34</a:t>
            </a:fld>
            <a:endParaRPr lang="en-US" altLang="en-US" smtClean="0"/>
          </a:p>
        </p:txBody>
      </p:sp>
      <p:sp>
        <p:nvSpPr>
          <p:cNvPr id="77827" name="Rectangle 2"/>
          <p:cNvSpPr>
            <a:spLocks noGrp="1" noRot="1" noChangeAspect="1" noChangeArrowheads="1" noTextEdit="1"/>
          </p:cNvSpPr>
          <p:nvPr>
            <p:ph type="sldImg"/>
          </p:nvPr>
        </p:nvSpPr>
        <p:spPr>
          <a:xfrm>
            <a:off x="1150938" y="692150"/>
            <a:ext cx="4556125" cy="3416300"/>
          </a:xfrm>
          <a:ln cap="flat"/>
        </p:spPr>
      </p:sp>
      <p:sp>
        <p:nvSpPr>
          <p:cNvPr id="77828"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 typeface="+mj-lt"/>
              <a:buNone/>
            </a:pPr>
            <a:r>
              <a:rPr lang="en-US" altLang="en-US" b="1" i="1" dirty="0" smtClean="0"/>
              <a:t>LO5 Explain the role that ethics, corporate social responsibility and organizational learning, play in helping managers improve their decisions.</a:t>
            </a:r>
            <a:endParaRPr lang="en-CA" altLang="en-US" b="1" i="1" dirty="0" smtClean="0"/>
          </a:p>
          <a:p>
            <a:endParaRPr lang="en-US" altLang="en-US" dirty="0" smtClean="0">
              <a:cs typeface="Times New Roman" panose="02020603050405020304" pitchFamily="18" charset="0"/>
            </a:endParaRPr>
          </a:p>
          <a:p>
            <a:r>
              <a:rPr lang="en-US" altLang="en-US" dirty="0" smtClean="0">
                <a:cs typeface="Times New Roman" panose="02020603050405020304" pitchFamily="18" charset="0"/>
              </a:rPr>
              <a:t>Certainly, the manager’s workers benefit from ethical treatment.</a:t>
            </a:r>
          </a:p>
          <a:p>
            <a:r>
              <a:rPr lang="en-US" altLang="en-US" dirty="0" smtClean="0">
                <a:cs typeface="Times New Roman" panose="02020603050405020304" pitchFamily="18" charset="0"/>
              </a:rPr>
              <a:t>› The quality of life in the firm and society will improve. This might mean that the firm is a much nicer and enjoyable place to work. Plus, it is the right thing to do which has a number of personal benefits. </a:t>
            </a:r>
          </a:p>
          <a:p>
            <a:endParaRPr lang="en-US" altLang="en-US" dirty="0" smtClean="0">
              <a:cs typeface="Times New Roman" panose="02020603050405020304" pitchFamily="18" charset="0"/>
            </a:endParaRPr>
          </a:p>
          <a:p>
            <a:r>
              <a:rPr lang="en-CA" altLang="en-US" b="1" dirty="0" smtClean="0"/>
              <a:t>Impact investing </a:t>
            </a:r>
            <a:r>
              <a:rPr lang="en-CA" altLang="en-US" dirty="0" smtClean="0"/>
              <a:t>involves investing in solving social or environmental challenges, while generating a return of principal capital or a better than market financial return. </a:t>
            </a:r>
          </a:p>
          <a:p>
            <a:r>
              <a:rPr lang="en-CA" altLang="en-US" dirty="0" smtClean="0"/>
              <a:t> &gt; There is a recognition that societies cannot rely solely on community and government agencies to solve social problems. </a:t>
            </a:r>
          </a:p>
          <a:p>
            <a:endParaRPr lang="en-CA" altLang="en-US" dirty="0" smtClean="0"/>
          </a:p>
          <a:p>
            <a:r>
              <a:rPr lang="en-CA" altLang="en-US" b="1" dirty="0" smtClean="0"/>
              <a:t>A social audit</a:t>
            </a:r>
            <a:r>
              <a:rPr lang="en-CA" altLang="en-US" dirty="0" smtClean="0"/>
              <a:t> allows managers to consider both the organizational and the social effects of particular decisions. </a:t>
            </a:r>
          </a:p>
          <a:p>
            <a:r>
              <a:rPr lang="en-CA" altLang="en-US" dirty="0" smtClean="0"/>
              <a:t> &gt; The audit ranks various courses of action according to both their profitability and their social benefits.</a:t>
            </a:r>
          </a:p>
          <a:p>
            <a:endParaRPr lang="en-US" altLang="en-US" dirty="0" smtClean="0"/>
          </a:p>
        </p:txBody>
      </p:sp>
    </p:spTree>
    <p:extLst>
      <p:ext uri="{BB962C8B-B14F-4D97-AF65-F5344CB8AC3E}">
        <p14:creationId xmlns:p14="http://schemas.microsoft.com/office/powerpoint/2010/main" val="172308580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18BE87A2-46DA-4B95-965A-E131A283ADB7}" type="slidenum">
              <a:rPr lang="en-US" altLang="en-US" smtClean="0"/>
              <a:pPr>
                <a:spcBef>
                  <a:spcPct val="0"/>
                </a:spcBef>
              </a:pPr>
              <a:t>35</a:t>
            </a:fld>
            <a:endParaRPr lang="en-US" altLang="en-US" smtClean="0"/>
          </a:p>
        </p:txBody>
      </p:sp>
      <p:sp>
        <p:nvSpPr>
          <p:cNvPr id="79875" name="Rectangle 2"/>
          <p:cNvSpPr>
            <a:spLocks noGrp="1" noRot="1" noChangeAspect="1" noChangeArrowheads="1" noTextEdit="1"/>
          </p:cNvSpPr>
          <p:nvPr>
            <p:ph type="sldImg"/>
          </p:nvPr>
        </p:nvSpPr>
        <p:spPr>
          <a:xfrm>
            <a:off x="1150938" y="692150"/>
            <a:ext cx="4556125" cy="3416300"/>
          </a:xfrm>
          <a:ln cap="flat"/>
        </p:spPr>
      </p:sp>
      <p:sp>
        <p:nvSpPr>
          <p:cNvPr id="79876"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64486119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1EBA823D-59CB-4DCD-A70B-FF53C1C3839A}" type="slidenum">
              <a:rPr lang="en-US" altLang="en-US" smtClean="0"/>
              <a:pPr>
                <a:spcBef>
                  <a:spcPct val="0"/>
                </a:spcBef>
              </a:pPr>
              <a:t>36</a:t>
            </a:fld>
            <a:endParaRPr lang="en-US" altLang="en-US" smtClean="0"/>
          </a:p>
        </p:txBody>
      </p:sp>
      <p:sp>
        <p:nvSpPr>
          <p:cNvPr id="81923" name="Rectangle 2"/>
          <p:cNvSpPr>
            <a:spLocks noGrp="1" noRot="1" noChangeAspect="1" noChangeArrowheads="1" noTextEdit="1"/>
          </p:cNvSpPr>
          <p:nvPr>
            <p:ph type="sldImg"/>
          </p:nvPr>
        </p:nvSpPr>
        <p:spPr>
          <a:xfrm>
            <a:off x="1150938" y="692150"/>
            <a:ext cx="4556125" cy="3416300"/>
          </a:xfrm>
          <a:ln cap="flat"/>
        </p:spPr>
      </p:sp>
      <p:sp>
        <p:nvSpPr>
          <p:cNvPr id="81924"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411028743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9B6876BB-BBD5-4228-AA35-5DF66290A138}" type="slidenum">
              <a:rPr lang="en-US" altLang="en-US" smtClean="0"/>
              <a:pPr>
                <a:spcBef>
                  <a:spcPct val="0"/>
                </a:spcBef>
              </a:pPr>
              <a:t>37</a:t>
            </a:fld>
            <a:endParaRPr lang="en-US" altLang="en-US" smtClean="0"/>
          </a:p>
        </p:txBody>
      </p:sp>
      <p:sp>
        <p:nvSpPr>
          <p:cNvPr id="83971" name="Rectangle 2"/>
          <p:cNvSpPr>
            <a:spLocks noGrp="1" noRot="1" noChangeAspect="1" noChangeArrowheads="1" noTextEdit="1"/>
          </p:cNvSpPr>
          <p:nvPr>
            <p:ph type="sldImg"/>
          </p:nvPr>
        </p:nvSpPr>
        <p:spPr>
          <a:xfrm>
            <a:off x="1150938" y="692150"/>
            <a:ext cx="4556125" cy="3416300"/>
          </a:xfrm>
          <a:ln cap="flat"/>
        </p:spPr>
      </p:sp>
      <p:sp>
        <p:nvSpPr>
          <p:cNvPr id="83972"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271179110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8ADF46FD-930C-460A-BB7C-4F487C7C9664}" type="slidenum">
              <a:rPr lang="en-US" altLang="en-US" smtClean="0"/>
              <a:pPr>
                <a:spcBef>
                  <a:spcPct val="0"/>
                </a:spcBef>
              </a:pPr>
              <a:t>38</a:t>
            </a:fld>
            <a:endParaRPr lang="en-US" altLang="en-US" smtClean="0"/>
          </a:p>
        </p:txBody>
      </p:sp>
      <p:sp>
        <p:nvSpPr>
          <p:cNvPr id="86019" name="Rectangle 2"/>
          <p:cNvSpPr>
            <a:spLocks noGrp="1" noRot="1" noChangeAspect="1" noChangeArrowheads="1" noTextEdit="1"/>
          </p:cNvSpPr>
          <p:nvPr>
            <p:ph type="sldImg"/>
          </p:nvPr>
        </p:nvSpPr>
        <p:spPr>
          <a:xfrm>
            <a:off x="1150938" y="692150"/>
            <a:ext cx="4556125" cy="3416300"/>
          </a:xfrm>
          <a:ln cap="flat"/>
        </p:spPr>
      </p:sp>
      <p:sp>
        <p:nvSpPr>
          <p:cNvPr id="86020"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399084187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E17C5E0D-3BF7-4EAA-B07D-89393928E0F4}" type="slidenum">
              <a:rPr lang="en-US" altLang="en-US" smtClean="0"/>
              <a:pPr>
                <a:spcBef>
                  <a:spcPct val="0"/>
                </a:spcBef>
              </a:pPr>
              <a:t>39</a:t>
            </a:fld>
            <a:endParaRPr lang="en-US" altLang="en-US" smtClean="0"/>
          </a:p>
        </p:txBody>
      </p:sp>
      <p:sp>
        <p:nvSpPr>
          <p:cNvPr id="88067" name="Rectangle 2"/>
          <p:cNvSpPr>
            <a:spLocks noGrp="1" noRot="1" noChangeAspect="1" noChangeArrowheads="1" noTextEdit="1"/>
          </p:cNvSpPr>
          <p:nvPr>
            <p:ph type="sldImg"/>
          </p:nvPr>
        </p:nvSpPr>
        <p:spPr>
          <a:xfrm>
            <a:off x="1150938" y="692150"/>
            <a:ext cx="4556125" cy="3416300"/>
          </a:xfrm>
          <a:ln cap="flat"/>
        </p:spPr>
      </p:sp>
      <p:sp>
        <p:nvSpPr>
          <p:cNvPr id="88068"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13968669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Rectangle 6"/>
          <p:cNvSpPr>
            <a:spLocks noChangeArrowheads="1"/>
          </p:cNvSpPr>
          <p:nvPr userDrawn="1"/>
        </p:nvSpPr>
        <p:spPr bwMode="auto">
          <a:xfrm>
            <a:off x="0" y="0"/>
            <a:ext cx="304800" cy="6858000"/>
          </a:xfrm>
          <a:prstGeom prst="rect">
            <a:avLst/>
          </a:prstGeom>
          <a:solidFill>
            <a:srgbClr val="7030A0"/>
          </a:solidFill>
          <a:ln>
            <a:noFill/>
          </a:ln>
          <a:extLst>
            <a:ext uri="{91240B29-F687-4F45-9708-019B960494DF}">
              <a14:hiddenLine xmlns:a14="http://schemas.microsoft.com/office/drawing/2010/main" w="12700" algn="ctr">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CA" altLang="en-US" sz="1800" smtClean="0">
              <a:solidFill>
                <a:srgbClr val="000000"/>
              </a:solidFill>
            </a:endParaRPr>
          </a:p>
        </p:txBody>
      </p:sp>
      <p:sp>
        <p:nvSpPr>
          <p:cNvPr id="2" name="Title 1"/>
          <p:cNvSpPr>
            <a:spLocks noGrp="1"/>
          </p:cNvSpPr>
          <p:nvPr>
            <p:ph type="title"/>
          </p:nvPr>
        </p:nvSpPr>
        <p:spPr>
          <a:xfrm>
            <a:off x="434975" y="152400"/>
            <a:ext cx="8229600" cy="1143000"/>
          </a:xfrm>
        </p:spPr>
        <p:txBody>
          <a:bodyPr/>
          <a:lstStyle>
            <a:lvl1pPr>
              <a:defRPr>
                <a:solidFill>
                  <a:srgbClr val="7030A0"/>
                </a:solidFill>
                <a:latin typeface="Times New Roman" pitchFamily="18" charset="0"/>
                <a:cs typeface="Times New Roman" pitchFamily="18"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609600" y="1755912"/>
            <a:ext cx="8229600" cy="4525963"/>
          </a:xfrm>
        </p:spPr>
        <p:txBody>
          <a:bodyPr/>
          <a:lstStyle>
            <a:lvl1pPr>
              <a:defRPr sz="2400">
                <a:solidFill>
                  <a:srgbClr val="0070C0"/>
                </a:solidFill>
                <a:latin typeface="Times New Roman" pitchFamily="18" charset="0"/>
                <a:cs typeface="Times New Roman" pitchFamily="18" charset="0"/>
              </a:defRPr>
            </a:lvl1pPr>
            <a:lvl2pPr marL="742950" indent="-285750">
              <a:buFont typeface="Wingdings" panose="05000000000000000000" pitchFamily="2" charset="2"/>
              <a:buChar char="Ø"/>
              <a:defRPr sz="2000">
                <a:solidFill>
                  <a:srgbClr val="0070C0"/>
                </a:solidFill>
                <a:latin typeface="Times New Roman" pitchFamily="18" charset="0"/>
                <a:cs typeface="Times New Roman" pitchFamily="18" charset="0"/>
              </a:defRPr>
            </a:lvl2pPr>
            <a:lvl3pPr>
              <a:defRPr>
                <a:solidFill>
                  <a:srgbClr val="0070C0"/>
                </a:solidFill>
                <a:latin typeface="Times New Roman" pitchFamily="18" charset="0"/>
                <a:cs typeface="Times New Roman" pitchFamily="18" charset="0"/>
              </a:defRPr>
            </a:lvl3pPr>
            <a:lvl4pPr>
              <a:defRPr>
                <a:solidFill>
                  <a:srgbClr val="0070C0"/>
                </a:solidFill>
                <a:latin typeface="Times New Roman" pitchFamily="18" charset="0"/>
                <a:cs typeface="Times New Roman" pitchFamily="18" charset="0"/>
              </a:defRPr>
            </a:lvl4pPr>
            <a:lvl5pPr>
              <a:defRPr>
                <a:solidFill>
                  <a:srgbClr val="0070C0"/>
                </a:solidFill>
                <a:latin typeface="Times New Roman" pitchFamily="18" charset="0"/>
                <a:cs typeface="Times New Roman" pitchFamily="18"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20033933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Rectangle 3"/>
          <p:cNvSpPr>
            <a:spLocks noChangeArrowheads="1"/>
          </p:cNvSpPr>
          <p:nvPr userDrawn="1"/>
        </p:nvSpPr>
        <p:spPr bwMode="auto">
          <a:xfrm>
            <a:off x="-11113" y="0"/>
            <a:ext cx="9144001" cy="609600"/>
          </a:xfrm>
          <a:prstGeom prst="rect">
            <a:avLst/>
          </a:prstGeom>
          <a:solidFill>
            <a:srgbClr val="7030A0"/>
          </a:solidFill>
          <a:ln w="12700" algn="ctr">
            <a:solidFill>
              <a:schemeClr val="tx1"/>
            </a:solidFill>
            <a:round/>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en-CA" altLang="en-US" sz="2200" b="1" i="1" smtClean="0">
                <a:solidFill>
                  <a:srgbClr val="FFFFFF"/>
                </a:solidFill>
              </a:rPr>
              <a:t>ESSENTIALS OF CONTEMPORARY MANAGEMENT</a:t>
            </a:r>
          </a:p>
        </p:txBody>
      </p:sp>
      <p:sp>
        <p:nvSpPr>
          <p:cNvPr id="5" name="Rectangle 4"/>
          <p:cNvSpPr>
            <a:spLocks noChangeArrowheads="1"/>
          </p:cNvSpPr>
          <p:nvPr userDrawn="1"/>
        </p:nvSpPr>
        <p:spPr bwMode="auto">
          <a:xfrm>
            <a:off x="-11113" y="476250"/>
            <a:ext cx="1676401" cy="304800"/>
          </a:xfrm>
          <a:prstGeom prst="rect">
            <a:avLst/>
          </a:prstGeom>
          <a:solidFill>
            <a:srgbClr val="FF0000"/>
          </a:solidFill>
          <a:ln w="12700" algn="ctr">
            <a:solidFill>
              <a:srgbClr val="FF0000"/>
            </a:solidFill>
            <a:round/>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en-CA" altLang="en-US" sz="1600" b="1" smtClean="0">
                <a:solidFill>
                  <a:srgbClr val="FFFFFF"/>
                </a:solidFill>
              </a:rPr>
              <a:t>FIFTH EDITION</a:t>
            </a:r>
          </a:p>
        </p:txBody>
      </p:sp>
      <p:sp>
        <p:nvSpPr>
          <p:cNvPr id="2" name="Title 1"/>
          <p:cNvSpPr>
            <a:spLocks noGrp="1"/>
          </p:cNvSpPr>
          <p:nvPr>
            <p:ph type="title"/>
          </p:nvPr>
        </p:nvSpPr>
        <p:spPr>
          <a:xfrm>
            <a:off x="493643" y="914400"/>
            <a:ext cx="8229600" cy="1143000"/>
          </a:xfrm>
        </p:spPr>
        <p:txBody>
          <a:bodyPr/>
          <a:lstStyle>
            <a:lvl1pPr>
              <a:defRPr sz="4000">
                <a:solidFill>
                  <a:srgbClr val="7030A0"/>
                </a:solidFill>
                <a:latin typeface="Times New Roman" pitchFamily="18" charset="0"/>
                <a:cs typeface="Times New Roman" pitchFamily="18"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530086" y="2667000"/>
            <a:ext cx="8229600" cy="4525963"/>
          </a:xfrm>
        </p:spPr>
        <p:txBody>
          <a:bodyPr/>
          <a:lstStyle>
            <a:lvl1pPr>
              <a:defRPr sz="2400">
                <a:solidFill>
                  <a:srgbClr val="0070C0"/>
                </a:solidFill>
                <a:latin typeface="Times New Roman" pitchFamily="18" charset="0"/>
                <a:cs typeface="Times New Roman" pitchFamily="18" charset="0"/>
              </a:defRPr>
            </a:lvl1pPr>
            <a:lvl2pPr marL="742950" indent="-285750">
              <a:buFont typeface="Wingdings" panose="05000000000000000000" pitchFamily="2" charset="2"/>
              <a:buChar char="Ø"/>
              <a:defRPr sz="2000">
                <a:solidFill>
                  <a:srgbClr val="0070C0"/>
                </a:solidFill>
                <a:latin typeface="Times New Roman" pitchFamily="18" charset="0"/>
                <a:cs typeface="Times New Roman" pitchFamily="18" charset="0"/>
              </a:defRPr>
            </a:lvl2pPr>
            <a:lvl3pPr>
              <a:defRPr>
                <a:solidFill>
                  <a:srgbClr val="0070C0"/>
                </a:solidFill>
                <a:latin typeface="Times New Roman" pitchFamily="18" charset="0"/>
                <a:cs typeface="Times New Roman" pitchFamily="18" charset="0"/>
              </a:defRPr>
            </a:lvl3pPr>
            <a:lvl4pPr>
              <a:defRPr>
                <a:solidFill>
                  <a:srgbClr val="0070C0"/>
                </a:solidFill>
                <a:latin typeface="Times New Roman" pitchFamily="18" charset="0"/>
                <a:cs typeface="Times New Roman" pitchFamily="18" charset="0"/>
              </a:defRPr>
            </a:lvl4pPr>
            <a:lvl5pPr>
              <a:defRPr>
                <a:solidFill>
                  <a:srgbClr val="0070C0"/>
                </a:solidFill>
                <a:latin typeface="Times New Roman" pitchFamily="18" charset="0"/>
                <a:cs typeface="Times New Roman" pitchFamily="18"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Rectangle 2"/>
          <p:cNvSpPr>
            <a:spLocks noGrp="1" noChangeArrowheads="1"/>
          </p:cNvSpPr>
          <p:nvPr>
            <p:ph type="ftr" sz="quarter" idx="10"/>
          </p:nvPr>
        </p:nvSpPr>
        <p:spPr>
          <a:xfrm>
            <a:off x="457200" y="6278563"/>
            <a:ext cx="8207375" cy="476250"/>
          </a:xfrm>
        </p:spPr>
        <p:txBody>
          <a:bodyPr/>
          <a:lstStyle>
            <a:lvl1pPr>
              <a:defRPr/>
            </a:lvl1pPr>
          </a:lstStyle>
          <a:p>
            <a:pPr>
              <a:defRPr/>
            </a:pPr>
            <a:endParaRPr lang="en-CA"/>
          </a:p>
        </p:txBody>
      </p:sp>
    </p:spTree>
    <p:extLst>
      <p:ext uri="{BB962C8B-B14F-4D97-AF65-F5344CB8AC3E}">
        <p14:creationId xmlns:p14="http://schemas.microsoft.com/office/powerpoint/2010/main" val="19870294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Rectangle 3"/>
          <p:cNvSpPr>
            <a:spLocks noChangeArrowheads="1"/>
          </p:cNvSpPr>
          <p:nvPr userDrawn="1"/>
        </p:nvSpPr>
        <p:spPr bwMode="auto">
          <a:xfrm>
            <a:off x="-11113" y="-46038"/>
            <a:ext cx="9155113" cy="609601"/>
          </a:xfrm>
          <a:prstGeom prst="rect">
            <a:avLst/>
          </a:prstGeom>
          <a:solidFill>
            <a:srgbClr val="B4E4FA"/>
          </a:solidFill>
          <a:ln w="12700" algn="ctr">
            <a:solidFill>
              <a:schemeClr val="bg1"/>
            </a:solidFill>
            <a:round/>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en-CA" altLang="en-US" sz="2800" dirty="0" smtClean="0">
                <a:ln w="0"/>
                <a:solidFill>
                  <a:srgbClr val="FF0000"/>
                </a:solidFill>
                <a:latin typeface="Arial Narrow" panose="020B0606020202030204" pitchFamily="34" charset="0"/>
              </a:rPr>
              <a:t>ESSENTIALS</a:t>
            </a:r>
            <a:r>
              <a:rPr lang="en-CA" altLang="en-US" sz="2800" dirty="0" smtClean="0">
                <a:solidFill>
                  <a:srgbClr val="FFFFFF"/>
                </a:solidFill>
                <a:latin typeface="Arial Narrow" panose="020B0606020202030204" pitchFamily="34" charset="0"/>
              </a:rPr>
              <a:t> </a:t>
            </a:r>
            <a:r>
              <a:rPr lang="en-CA" altLang="en-US" sz="2800" dirty="0" smtClean="0">
                <a:solidFill>
                  <a:srgbClr val="FF0000"/>
                </a:solidFill>
                <a:latin typeface="Arial Narrow" panose="020B0606020202030204" pitchFamily="34" charset="0"/>
              </a:rPr>
              <a:t>OF</a:t>
            </a:r>
            <a:r>
              <a:rPr lang="en-CA" altLang="en-US" sz="2800" dirty="0" smtClean="0">
                <a:solidFill>
                  <a:srgbClr val="FFFFFF"/>
                </a:solidFill>
                <a:latin typeface="Arial Narrow" panose="020B0606020202030204" pitchFamily="34" charset="0"/>
              </a:rPr>
              <a:t> </a:t>
            </a:r>
            <a:r>
              <a:rPr lang="en-CA" altLang="en-US" sz="2800" dirty="0" smtClean="0">
                <a:solidFill>
                  <a:srgbClr val="0070C0"/>
                </a:solidFill>
                <a:latin typeface="Arial Narrow" panose="020B0606020202030204" pitchFamily="34" charset="0"/>
              </a:rPr>
              <a:t>CONTEMPORARY</a:t>
            </a:r>
            <a:r>
              <a:rPr lang="en-CA" altLang="en-US" sz="2800" dirty="0" smtClean="0">
                <a:solidFill>
                  <a:srgbClr val="FFFFFF"/>
                </a:solidFill>
                <a:latin typeface="Arial Narrow" panose="020B0606020202030204" pitchFamily="34" charset="0"/>
              </a:rPr>
              <a:t> </a:t>
            </a:r>
            <a:r>
              <a:rPr lang="en-CA" altLang="en-US" sz="2800" dirty="0" smtClean="0">
                <a:solidFill>
                  <a:srgbClr val="92D050"/>
                </a:solidFill>
                <a:latin typeface="Arial Narrow" panose="020B0606020202030204" pitchFamily="34" charset="0"/>
              </a:rPr>
              <a:t>MANAGEMENT</a:t>
            </a:r>
          </a:p>
        </p:txBody>
      </p:sp>
      <p:sp>
        <p:nvSpPr>
          <p:cNvPr id="5" name="Rectangle 4"/>
          <p:cNvSpPr>
            <a:spLocks noChangeArrowheads="1"/>
          </p:cNvSpPr>
          <p:nvPr userDrawn="1"/>
        </p:nvSpPr>
        <p:spPr bwMode="auto">
          <a:xfrm>
            <a:off x="0" y="563563"/>
            <a:ext cx="2362200" cy="350837"/>
          </a:xfrm>
          <a:prstGeom prst="rect">
            <a:avLst/>
          </a:prstGeom>
          <a:solidFill>
            <a:srgbClr val="FF0000"/>
          </a:solidFill>
          <a:ln w="12700" algn="ctr">
            <a:solidFill>
              <a:srgbClr val="FF0000"/>
            </a:solidFill>
            <a:round/>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en-CA" altLang="en-US" sz="1600" b="1" dirty="0" smtClean="0">
                <a:solidFill>
                  <a:srgbClr val="FFFFFF"/>
                </a:solidFill>
              </a:rPr>
              <a:t>Fifth Canadian Edition</a:t>
            </a:r>
          </a:p>
        </p:txBody>
      </p:sp>
      <p:pic>
        <p:nvPicPr>
          <p:cNvPr id="6" name="Picture 7"/>
          <p:cNvPicPr>
            <a:picLocks noChangeAspect="1"/>
          </p:cNvPicPr>
          <p:nvPr userDrawn="1"/>
        </p:nvPicPr>
        <p:blipFill>
          <a:blip r:embed="rId2">
            <a:extLst>
              <a:ext uri="{28A0092B-C50C-407E-A947-70E740481C1C}">
                <a14:useLocalDpi xmlns:a14="http://schemas.microsoft.com/office/drawing/2010/main" val="0"/>
              </a:ext>
            </a:extLst>
          </a:blip>
          <a:srcRect t="39693"/>
          <a:stretch>
            <a:fillRect/>
          </a:stretch>
        </p:blipFill>
        <p:spPr bwMode="auto">
          <a:xfrm>
            <a:off x="7543800" y="-44450"/>
            <a:ext cx="1590675" cy="124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93643" y="914400"/>
            <a:ext cx="8229600" cy="1143000"/>
          </a:xfrm>
        </p:spPr>
        <p:txBody>
          <a:bodyPr/>
          <a:lstStyle>
            <a:lvl1pPr>
              <a:defRPr sz="3600">
                <a:solidFill>
                  <a:schemeClr val="tx1"/>
                </a:solidFill>
                <a:latin typeface="Times New Roman" pitchFamily="18" charset="0"/>
                <a:cs typeface="Times New Roman" pitchFamily="18"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530086" y="2667001"/>
            <a:ext cx="8229600" cy="2952750"/>
          </a:xfrm>
        </p:spPr>
        <p:txBody>
          <a:bodyPr/>
          <a:lstStyle>
            <a:lvl1pPr>
              <a:defRPr sz="2400">
                <a:solidFill>
                  <a:schemeClr val="tx1"/>
                </a:solidFill>
                <a:latin typeface="Times New Roman" pitchFamily="18" charset="0"/>
                <a:cs typeface="Times New Roman" pitchFamily="18" charset="0"/>
              </a:defRPr>
            </a:lvl1pPr>
            <a:lvl2pPr marL="742950" indent="-285750">
              <a:buFont typeface="Wingdings" panose="05000000000000000000" pitchFamily="2" charset="2"/>
              <a:buChar char="Ø"/>
              <a:defRPr sz="2000">
                <a:solidFill>
                  <a:schemeClr val="tx1"/>
                </a:solidFill>
                <a:latin typeface="Times New Roman" pitchFamily="18" charset="0"/>
                <a:cs typeface="Times New Roman" pitchFamily="18" charset="0"/>
              </a:defRPr>
            </a:lvl2pPr>
            <a:lvl3pPr>
              <a:defRPr>
                <a:solidFill>
                  <a:schemeClr val="tx1"/>
                </a:solidFill>
                <a:latin typeface="Times New Roman" pitchFamily="18" charset="0"/>
                <a:cs typeface="Times New Roman" pitchFamily="18" charset="0"/>
              </a:defRPr>
            </a:lvl3pPr>
            <a:lvl4pPr>
              <a:defRPr>
                <a:solidFill>
                  <a:schemeClr val="tx1"/>
                </a:solidFill>
                <a:latin typeface="Times New Roman" pitchFamily="18" charset="0"/>
                <a:cs typeface="Times New Roman" pitchFamily="18" charset="0"/>
              </a:defRPr>
            </a:lvl4pPr>
            <a:lvl5pPr>
              <a:defRPr>
                <a:solidFill>
                  <a:schemeClr val="tx1"/>
                </a:solidFill>
                <a:latin typeface="Times New Roman" pitchFamily="18" charset="0"/>
                <a:cs typeface="Times New Roman" pitchFamily="18"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1661148937"/>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D9D9D9">
            <a:alpha val="34901"/>
          </a:srgbClr>
        </a:solidFill>
        <a:effectLst/>
      </p:bgPr>
    </p:bg>
    <p:spTree>
      <p:nvGrpSpPr>
        <p:cNvPr id="1" name=""/>
        <p:cNvGrpSpPr/>
        <p:nvPr/>
      </p:nvGrpSpPr>
      <p:grpSpPr>
        <a:xfrm>
          <a:off x="0" y="0"/>
          <a:ext cx="0" cy="0"/>
          <a:chOff x="0" y="0"/>
          <a:chExt cx="0" cy="0"/>
        </a:xfrm>
      </p:grpSpPr>
      <p:sp>
        <p:nvSpPr>
          <p:cNvPr id="1027" name="Text Box 3"/>
          <p:cNvSpPr txBox="1">
            <a:spLocks noChangeArrowheads="1"/>
          </p:cNvSpPr>
          <p:nvPr/>
        </p:nvSpPr>
        <p:spPr bwMode="auto">
          <a:xfrm>
            <a:off x="304800" y="6400800"/>
            <a:ext cx="8569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en-CA" altLang="en-US" sz="1000" dirty="0" smtClean="0">
                <a:solidFill>
                  <a:srgbClr val="7F7F7F"/>
                </a:solidFill>
                <a:latin typeface="Times New Roman" panose="02020603050405020304" pitchFamily="18" charset="0"/>
                <a:cs typeface="Times New Roman" panose="02020603050405020304" pitchFamily="18" charset="0"/>
              </a:rPr>
              <a:t>Copyright </a:t>
            </a:r>
            <a:r>
              <a:rPr lang="en-CA" altLang="en-US" sz="1000" dirty="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t>2016 The McGraw-Hill Companies Inc. 					                                                     4- </a:t>
            </a:r>
            <a:fld id="{7E6A9A3C-2B7D-49EC-A5EB-762CF32C7DAF}" type="slidenum">
              <a:rPr lang="en-CA" altLang="en-US" sz="100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pPr eaLnBrk="1" hangingPunct="1">
                <a:defRPr/>
              </a:pPr>
              <a:t>‹#›</a:t>
            </a:fld>
            <a:r>
              <a:rPr lang="en-CA" altLang="en-US" sz="1000" dirty="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t>					</a:t>
            </a:r>
          </a:p>
        </p:txBody>
      </p:sp>
      <p:sp>
        <p:nvSpPr>
          <p:cNvPr id="2" name="Rectangle 5"/>
          <p:cNvSpPr>
            <a:spLocks noGrp="1" noChangeArrowheads="1"/>
          </p:cNvSpPr>
          <p:nvPr>
            <p:ph type="title"/>
          </p:nvPr>
        </p:nvSpPr>
        <p:spPr bwMode="auto">
          <a:xfrm>
            <a:off x="457200" y="304800"/>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CA" altLang="en-US" smtClean="0"/>
              <a:t>Click to edit Master title style</a:t>
            </a:r>
          </a:p>
        </p:txBody>
      </p:sp>
      <p:sp>
        <p:nvSpPr>
          <p:cNvPr id="1028" name="Rectangle 6"/>
          <p:cNvSpPr>
            <a:spLocks noGrp="1" noChangeArrowheads="1"/>
          </p:cNvSpPr>
          <p:nvPr>
            <p:ph type="body" idx="1"/>
          </p:nvPr>
        </p:nvSpPr>
        <p:spPr bwMode="auto">
          <a:xfrm>
            <a:off x="474663" y="17526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CA" altLang="en-US" smtClean="0"/>
              <a:t>Click to edit Master text styles</a:t>
            </a:r>
          </a:p>
          <a:p>
            <a:pPr lvl="1"/>
            <a:r>
              <a:rPr lang="en-CA" altLang="en-US" smtClean="0"/>
              <a:t>Second level</a:t>
            </a:r>
          </a:p>
          <a:p>
            <a:pPr lvl="2"/>
            <a:r>
              <a:rPr lang="en-CA" altLang="en-US" smtClean="0"/>
              <a:t>Third level</a:t>
            </a:r>
          </a:p>
          <a:p>
            <a:pPr lvl="3"/>
            <a:r>
              <a:rPr lang="en-CA" altLang="en-US" smtClean="0"/>
              <a:t>Fourth level</a:t>
            </a:r>
          </a:p>
          <a:p>
            <a:pPr lvl="4"/>
            <a:r>
              <a:rPr lang="en-CA" altLang="en-US" smtClean="0"/>
              <a:t>Fifth level</a:t>
            </a:r>
          </a:p>
        </p:txBody>
      </p:sp>
      <p:sp>
        <p:nvSpPr>
          <p:cNvPr id="1030" name="Rectangle 1"/>
          <p:cNvSpPr>
            <a:spLocks noChangeArrowheads="1"/>
          </p:cNvSpPr>
          <p:nvPr userDrawn="1"/>
        </p:nvSpPr>
        <p:spPr bwMode="auto">
          <a:xfrm>
            <a:off x="0" y="0"/>
            <a:ext cx="9144000" cy="1447800"/>
          </a:xfrm>
          <a:prstGeom prst="rect">
            <a:avLst/>
          </a:prstGeom>
          <a:solidFill>
            <a:srgbClr val="C9A6E4">
              <a:alpha val="25098"/>
            </a:srgbClr>
          </a:solidFill>
          <a:ln>
            <a:noFill/>
          </a:ln>
          <a:extLst>
            <a:ext uri="{91240B29-F687-4F45-9708-019B960494DF}">
              <a14:hiddenLine xmlns:a14="http://schemas.microsoft.com/office/drawing/2010/main" w="12700" algn="ctr">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CA" altLang="en-US" sz="1800"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749" r:id="rId1"/>
  </p:sldLayoutIdLst>
  <p:hf sldNum="0" hdr="0" ftr="0" dt="0"/>
  <p:txStyles>
    <p:titleStyle>
      <a:lvl1pPr algn="ctr" rtl="0" eaLnBrk="0" fontAlgn="base" hangingPunct="0">
        <a:spcBef>
          <a:spcPct val="0"/>
        </a:spcBef>
        <a:spcAft>
          <a:spcPct val="0"/>
        </a:spcAft>
        <a:defRPr sz="4400">
          <a:solidFill>
            <a:srgbClr val="7030A0"/>
          </a:solidFill>
          <a:latin typeface="Times New Roman" pitchFamily="18" charset="0"/>
          <a:ea typeface="+mj-ea"/>
          <a:cs typeface="Times New Roman" pitchFamily="18" charset="0"/>
        </a:defRPr>
      </a:lvl1pPr>
      <a:lvl2pPr algn="ctr" rtl="0" eaLnBrk="0" fontAlgn="base" hangingPunct="0">
        <a:spcBef>
          <a:spcPct val="0"/>
        </a:spcBef>
        <a:spcAft>
          <a:spcPct val="0"/>
        </a:spcAft>
        <a:defRPr sz="4400">
          <a:solidFill>
            <a:srgbClr val="7030A0"/>
          </a:solidFill>
          <a:latin typeface="Times New Roman" pitchFamily="18" charset="0"/>
          <a:cs typeface="Times New Roman" pitchFamily="18" charset="0"/>
        </a:defRPr>
      </a:lvl2pPr>
      <a:lvl3pPr algn="ctr" rtl="0" eaLnBrk="0" fontAlgn="base" hangingPunct="0">
        <a:spcBef>
          <a:spcPct val="0"/>
        </a:spcBef>
        <a:spcAft>
          <a:spcPct val="0"/>
        </a:spcAft>
        <a:defRPr sz="4400">
          <a:solidFill>
            <a:srgbClr val="7030A0"/>
          </a:solidFill>
          <a:latin typeface="Times New Roman" pitchFamily="18" charset="0"/>
          <a:cs typeface="Times New Roman" pitchFamily="18" charset="0"/>
        </a:defRPr>
      </a:lvl3pPr>
      <a:lvl4pPr algn="ctr" rtl="0" eaLnBrk="0" fontAlgn="base" hangingPunct="0">
        <a:spcBef>
          <a:spcPct val="0"/>
        </a:spcBef>
        <a:spcAft>
          <a:spcPct val="0"/>
        </a:spcAft>
        <a:defRPr sz="4400">
          <a:solidFill>
            <a:srgbClr val="7030A0"/>
          </a:solidFill>
          <a:latin typeface="Times New Roman" pitchFamily="18" charset="0"/>
          <a:cs typeface="Times New Roman" pitchFamily="18" charset="0"/>
        </a:defRPr>
      </a:lvl4pPr>
      <a:lvl5pPr algn="ctr" rtl="0" eaLnBrk="0" fontAlgn="base" hangingPunct="0">
        <a:spcBef>
          <a:spcPct val="0"/>
        </a:spcBef>
        <a:spcAft>
          <a:spcPct val="0"/>
        </a:spcAft>
        <a:defRPr sz="4400">
          <a:solidFill>
            <a:srgbClr val="7030A0"/>
          </a:solidFill>
          <a:latin typeface="Times New Roman" pitchFamily="18" charset="0"/>
          <a:cs typeface="Times New Roman" pitchFamily="18" charset="0"/>
        </a:defRPr>
      </a:lvl5pPr>
      <a:lvl6pPr marL="457200" algn="ctr" rtl="0" fontAlgn="base">
        <a:spcBef>
          <a:spcPct val="0"/>
        </a:spcBef>
        <a:spcAft>
          <a:spcPct val="0"/>
        </a:spcAft>
        <a:defRPr sz="4400">
          <a:solidFill>
            <a:srgbClr val="990000"/>
          </a:solidFill>
          <a:latin typeface="Arial" charset="0"/>
          <a:cs typeface="Arial" charset="0"/>
        </a:defRPr>
      </a:lvl6pPr>
      <a:lvl7pPr marL="914400" algn="ctr" rtl="0" fontAlgn="base">
        <a:spcBef>
          <a:spcPct val="0"/>
        </a:spcBef>
        <a:spcAft>
          <a:spcPct val="0"/>
        </a:spcAft>
        <a:defRPr sz="4400">
          <a:solidFill>
            <a:srgbClr val="990000"/>
          </a:solidFill>
          <a:latin typeface="Arial" charset="0"/>
          <a:cs typeface="Arial" charset="0"/>
        </a:defRPr>
      </a:lvl7pPr>
      <a:lvl8pPr marL="1371600" algn="ctr" rtl="0" fontAlgn="base">
        <a:spcBef>
          <a:spcPct val="0"/>
        </a:spcBef>
        <a:spcAft>
          <a:spcPct val="0"/>
        </a:spcAft>
        <a:defRPr sz="4400">
          <a:solidFill>
            <a:srgbClr val="990000"/>
          </a:solidFill>
          <a:latin typeface="Arial" charset="0"/>
          <a:cs typeface="Arial" charset="0"/>
        </a:defRPr>
      </a:lvl8pPr>
      <a:lvl9pPr marL="1828800" algn="ctr" rtl="0" fontAlgn="base">
        <a:spcBef>
          <a:spcPct val="0"/>
        </a:spcBef>
        <a:spcAft>
          <a:spcPct val="0"/>
        </a:spcAft>
        <a:defRPr sz="4400">
          <a:solidFill>
            <a:srgbClr val="990000"/>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rgbClr val="0070C0"/>
          </a:solidFill>
          <a:latin typeface="Times New Roman" pitchFamily="18" charset="0"/>
          <a:ea typeface="+mn-ea"/>
          <a:cs typeface="Times New Roman" pitchFamily="18" charset="0"/>
        </a:defRPr>
      </a:lvl1pPr>
      <a:lvl2pPr marL="742950" indent="-285750" algn="l" rtl="0" eaLnBrk="0" fontAlgn="base" hangingPunct="0">
        <a:spcBef>
          <a:spcPct val="20000"/>
        </a:spcBef>
        <a:spcAft>
          <a:spcPct val="0"/>
        </a:spcAft>
        <a:buChar char="–"/>
        <a:defRPr sz="2800">
          <a:solidFill>
            <a:srgbClr val="0070C0"/>
          </a:solidFill>
          <a:latin typeface="Times New Roman" pitchFamily="18" charset="0"/>
          <a:cs typeface="Times New Roman" pitchFamily="18" charset="0"/>
        </a:defRPr>
      </a:lvl2pPr>
      <a:lvl3pPr marL="1143000" indent="-228600" algn="l" rtl="0" eaLnBrk="0" fontAlgn="base" hangingPunct="0">
        <a:spcBef>
          <a:spcPct val="20000"/>
        </a:spcBef>
        <a:spcAft>
          <a:spcPct val="0"/>
        </a:spcAft>
        <a:buChar char="•"/>
        <a:defRPr sz="2400">
          <a:solidFill>
            <a:srgbClr val="0070C0"/>
          </a:solidFill>
          <a:latin typeface="Times New Roman" pitchFamily="18" charset="0"/>
          <a:cs typeface="Times New Roman" pitchFamily="18" charset="0"/>
        </a:defRPr>
      </a:lvl3pPr>
      <a:lvl4pPr marL="1600200" indent="-228600" algn="l" rtl="0" eaLnBrk="0" fontAlgn="base" hangingPunct="0">
        <a:spcBef>
          <a:spcPct val="20000"/>
        </a:spcBef>
        <a:spcAft>
          <a:spcPct val="0"/>
        </a:spcAft>
        <a:buChar char="–"/>
        <a:defRPr sz="2000">
          <a:solidFill>
            <a:srgbClr val="0070C0"/>
          </a:solidFill>
          <a:latin typeface="Times New Roman" pitchFamily="18" charset="0"/>
          <a:cs typeface="Times New Roman" pitchFamily="18" charset="0"/>
        </a:defRPr>
      </a:lvl4pPr>
      <a:lvl5pPr marL="2057400" indent="-228600" algn="l" rtl="0" eaLnBrk="0" fontAlgn="base" hangingPunct="0">
        <a:spcBef>
          <a:spcPct val="20000"/>
        </a:spcBef>
        <a:spcAft>
          <a:spcPct val="0"/>
        </a:spcAft>
        <a:buChar char="»"/>
        <a:defRPr sz="2000">
          <a:solidFill>
            <a:srgbClr val="0070C0"/>
          </a:solidFill>
          <a:latin typeface="Times New Roman" pitchFamily="18" charset="0"/>
          <a:cs typeface="Times New Roman" pitchFamily="18" charset="0"/>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94210" name="Rectangle 2"/>
          <p:cNvSpPr>
            <a:spLocks noGrp="1" noChangeArrowheads="1"/>
          </p:cNvSpPr>
          <p:nvPr>
            <p:ph type="ftr" sz="quarter" idx="3"/>
          </p:nvPr>
        </p:nvSpPr>
        <p:spPr bwMode="auto">
          <a:xfrm>
            <a:off x="457200" y="5622925"/>
            <a:ext cx="8207375"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000">
                <a:solidFill>
                  <a:srgbClr val="000000"/>
                </a:solidFill>
                <a:latin typeface="Times New Roman" pitchFamily="18" charset="0"/>
                <a:cs typeface="Arial" charset="0"/>
              </a:defRPr>
            </a:lvl1pPr>
          </a:lstStyle>
          <a:p>
            <a:pPr>
              <a:defRPr/>
            </a:pPr>
            <a:endParaRPr lang="en-CA"/>
          </a:p>
        </p:txBody>
      </p:sp>
      <p:sp>
        <p:nvSpPr>
          <p:cNvPr id="1027" name="Text Box 3"/>
          <p:cNvSpPr txBox="1">
            <a:spLocks noChangeArrowheads="1"/>
          </p:cNvSpPr>
          <p:nvPr/>
        </p:nvSpPr>
        <p:spPr bwMode="auto">
          <a:xfrm>
            <a:off x="304800" y="6400800"/>
            <a:ext cx="8569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en-CA" altLang="en-US" sz="1000" dirty="0" smtClean="0">
                <a:solidFill>
                  <a:srgbClr val="7F7F7F"/>
                </a:solidFill>
                <a:latin typeface="Times New Roman" panose="02020603050405020304" pitchFamily="18" charset="0"/>
                <a:cs typeface="Times New Roman" panose="02020603050405020304" pitchFamily="18" charset="0"/>
              </a:rPr>
              <a:t>Copyright </a:t>
            </a:r>
            <a:r>
              <a:rPr lang="en-CA" altLang="en-US" sz="1000" dirty="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t>2016 The McGraw-Hill Companies Inc. 					                                                     1- </a:t>
            </a:r>
            <a:fld id="{43F535AA-449D-4ED3-B57F-E524CEA0C18C}" type="slidenum">
              <a:rPr lang="en-CA" altLang="en-US" sz="100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pPr eaLnBrk="1" hangingPunct="1">
                <a:defRPr/>
              </a:pPr>
              <a:t>‹#›</a:t>
            </a:fld>
            <a:r>
              <a:rPr lang="en-CA" altLang="en-US" sz="1000" dirty="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t>					</a:t>
            </a:r>
          </a:p>
        </p:txBody>
      </p:sp>
      <p:sp>
        <p:nvSpPr>
          <p:cNvPr id="2052" name="Rectangle 5"/>
          <p:cNvSpPr>
            <a:spLocks noGrp="1" noChangeArrowheads="1"/>
          </p:cNvSpPr>
          <p:nvPr>
            <p:ph type="title"/>
          </p:nvPr>
        </p:nvSpPr>
        <p:spPr bwMode="auto">
          <a:xfrm>
            <a:off x="457200" y="304800"/>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CA" altLang="en-US" smtClean="0"/>
              <a:t>Click to edit Master title style</a:t>
            </a:r>
          </a:p>
        </p:txBody>
      </p:sp>
      <p:sp>
        <p:nvSpPr>
          <p:cNvPr id="2053" name="Rectangle 6"/>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CA" altLang="en-US" smtClean="0"/>
              <a:t>Click to edit Master text styles</a:t>
            </a:r>
          </a:p>
          <a:p>
            <a:pPr lvl="1"/>
            <a:r>
              <a:rPr lang="en-CA" altLang="en-US" smtClean="0"/>
              <a:t>Second level</a:t>
            </a:r>
          </a:p>
          <a:p>
            <a:pPr lvl="2"/>
            <a:r>
              <a:rPr lang="en-CA" altLang="en-US" smtClean="0"/>
              <a:t>Third level</a:t>
            </a:r>
          </a:p>
          <a:p>
            <a:pPr lvl="3"/>
            <a:r>
              <a:rPr lang="en-CA" altLang="en-US" smtClean="0"/>
              <a:t>Fourth level</a:t>
            </a:r>
          </a:p>
          <a:p>
            <a:pPr lvl="4"/>
            <a:r>
              <a:rPr lang="en-CA" altLang="en-US" smtClean="0"/>
              <a:t>Fifth level</a:t>
            </a:r>
          </a:p>
        </p:txBody>
      </p:sp>
      <p:sp>
        <p:nvSpPr>
          <p:cNvPr id="1030" name="Rectangle 1"/>
          <p:cNvSpPr>
            <a:spLocks noChangeArrowheads="1"/>
          </p:cNvSpPr>
          <p:nvPr userDrawn="1"/>
        </p:nvSpPr>
        <p:spPr bwMode="auto">
          <a:xfrm>
            <a:off x="0" y="0"/>
            <a:ext cx="9144000" cy="1447800"/>
          </a:xfrm>
          <a:prstGeom prst="rect">
            <a:avLst/>
          </a:prstGeom>
          <a:solidFill>
            <a:schemeClr val="bg1">
              <a:alpha val="25098"/>
            </a:schemeClr>
          </a:solidFill>
          <a:ln>
            <a:noFill/>
          </a:ln>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CA" altLang="en-US" sz="1800"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750" r:id="rId1"/>
  </p:sldLayoutIdLst>
  <p:hf hdr="0" ftr="0" dt="0"/>
  <p:txStyles>
    <p:titleStyle>
      <a:lvl1pPr algn="ctr" rtl="0" eaLnBrk="0" fontAlgn="base" hangingPunct="0">
        <a:spcBef>
          <a:spcPct val="0"/>
        </a:spcBef>
        <a:spcAft>
          <a:spcPct val="0"/>
        </a:spcAft>
        <a:defRPr sz="4400">
          <a:solidFill>
            <a:srgbClr val="7030A0"/>
          </a:solidFill>
          <a:latin typeface="Times New Roman" pitchFamily="18" charset="0"/>
          <a:ea typeface="+mj-ea"/>
          <a:cs typeface="Times New Roman" pitchFamily="18" charset="0"/>
        </a:defRPr>
      </a:lvl1pPr>
      <a:lvl2pPr algn="ctr" rtl="0" eaLnBrk="0" fontAlgn="base" hangingPunct="0">
        <a:spcBef>
          <a:spcPct val="0"/>
        </a:spcBef>
        <a:spcAft>
          <a:spcPct val="0"/>
        </a:spcAft>
        <a:defRPr sz="4400">
          <a:solidFill>
            <a:srgbClr val="7030A0"/>
          </a:solidFill>
          <a:latin typeface="Times New Roman" pitchFamily="18" charset="0"/>
          <a:cs typeface="Times New Roman" pitchFamily="18" charset="0"/>
        </a:defRPr>
      </a:lvl2pPr>
      <a:lvl3pPr algn="ctr" rtl="0" eaLnBrk="0" fontAlgn="base" hangingPunct="0">
        <a:spcBef>
          <a:spcPct val="0"/>
        </a:spcBef>
        <a:spcAft>
          <a:spcPct val="0"/>
        </a:spcAft>
        <a:defRPr sz="4400">
          <a:solidFill>
            <a:srgbClr val="7030A0"/>
          </a:solidFill>
          <a:latin typeface="Times New Roman" pitchFamily="18" charset="0"/>
          <a:cs typeface="Times New Roman" pitchFamily="18" charset="0"/>
        </a:defRPr>
      </a:lvl3pPr>
      <a:lvl4pPr algn="ctr" rtl="0" eaLnBrk="0" fontAlgn="base" hangingPunct="0">
        <a:spcBef>
          <a:spcPct val="0"/>
        </a:spcBef>
        <a:spcAft>
          <a:spcPct val="0"/>
        </a:spcAft>
        <a:defRPr sz="4400">
          <a:solidFill>
            <a:srgbClr val="7030A0"/>
          </a:solidFill>
          <a:latin typeface="Times New Roman" pitchFamily="18" charset="0"/>
          <a:cs typeface="Times New Roman" pitchFamily="18" charset="0"/>
        </a:defRPr>
      </a:lvl4pPr>
      <a:lvl5pPr algn="ctr" rtl="0" eaLnBrk="0" fontAlgn="base" hangingPunct="0">
        <a:spcBef>
          <a:spcPct val="0"/>
        </a:spcBef>
        <a:spcAft>
          <a:spcPct val="0"/>
        </a:spcAft>
        <a:defRPr sz="4400">
          <a:solidFill>
            <a:srgbClr val="7030A0"/>
          </a:solidFill>
          <a:latin typeface="Times New Roman" pitchFamily="18" charset="0"/>
          <a:cs typeface="Times New Roman" pitchFamily="18" charset="0"/>
        </a:defRPr>
      </a:lvl5pPr>
      <a:lvl6pPr marL="457200" algn="ctr" rtl="0" fontAlgn="base">
        <a:spcBef>
          <a:spcPct val="0"/>
        </a:spcBef>
        <a:spcAft>
          <a:spcPct val="0"/>
        </a:spcAft>
        <a:defRPr sz="4400">
          <a:solidFill>
            <a:srgbClr val="990000"/>
          </a:solidFill>
          <a:latin typeface="Arial" charset="0"/>
          <a:cs typeface="Arial" charset="0"/>
        </a:defRPr>
      </a:lvl6pPr>
      <a:lvl7pPr marL="914400" algn="ctr" rtl="0" fontAlgn="base">
        <a:spcBef>
          <a:spcPct val="0"/>
        </a:spcBef>
        <a:spcAft>
          <a:spcPct val="0"/>
        </a:spcAft>
        <a:defRPr sz="4400">
          <a:solidFill>
            <a:srgbClr val="990000"/>
          </a:solidFill>
          <a:latin typeface="Arial" charset="0"/>
          <a:cs typeface="Arial" charset="0"/>
        </a:defRPr>
      </a:lvl7pPr>
      <a:lvl8pPr marL="1371600" algn="ctr" rtl="0" fontAlgn="base">
        <a:spcBef>
          <a:spcPct val="0"/>
        </a:spcBef>
        <a:spcAft>
          <a:spcPct val="0"/>
        </a:spcAft>
        <a:defRPr sz="4400">
          <a:solidFill>
            <a:srgbClr val="990000"/>
          </a:solidFill>
          <a:latin typeface="Arial" charset="0"/>
          <a:cs typeface="Arial" charset="0"/>
        </a:defRPr>
      </a:lvl8pPr>
      <a:lvl9pPr marL="1828800" algn="ctr" rtl="0" fontAlgn="base">
        <a:spcBef>
          <a:spcPct val="0"/>
        </a:spcBef>
        <a:spcAft>
          <a:spcPct val="0"/>
        </a:spcAft>
        <a:defRPr sz="4400">
          <a:solidFill>
            <a:srgbClr val="990000"/>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rgbClr val="0070C0"/>
          </a:solidFill>
          <a:latin typeface="Times New Roman" pitchFamily="18" charset="0"/>
          <a:ea typeface="+mn-ea"/>
          <a:cs typeface="Times New Roman" pitchFamily="18" charset="0"/>
        </a:defRPr>
      </a:lvl1pPr>
      <a:lvl2pPr marL="742950" indent="-285750" algn="l" rtl="0" eaLnBrk="0" fontAlgn="base" hangingPunct="0">
        <a:spcBef>
          <a:spcPct val="20000"/>
        </a:spcBef>
        <a:spcAft>
          <a:spcPct val="0"/>
        </a:spcAft>
        <a:buChar char="–"/>
        <a:defRPr sz="2800">
          <a:solidFill>
            <a:srgbClr val="0070C0"/>
          </a:solidFill>
          <a:latin typeface="Times New Roman" pitchFamily="18" charset="0"/>
          <a:cs typeface="Times New Roman" pitchFamily="18" charset="0"/>
        </a:defRPr>
      </a:lvl2pPr>
      <a:lvl3pPr marL="1143000" indent="-228600" algn="l" rtl="0" eaLnBrk="0" fontAlgn="base" hangingPunct="0">
        <a:spcBef>
          <a:spcPct val="20000"/>
        </a:spcBef>
        <a:spcAft>
          <a:spcPct val="0"/>
        </a:spcAft>
        <a:buChar char="•"/>
        <a:defRPr sz="2400">
          <a:solidFill>
            <a:srgbClr val="0070C0"/>
          </a:solidFill>
          <a:latin typeface="Times New Roman" pitchFamily="18" charset="0"/>
          <a:cs typeface="Times New Roman" pitchFamily="18" charset="0"/>
        </a:defRPr>
      </a:lvl3pPr>
      <a:lvl4pPr marL="1600200" indent="-228600" algn="l" rtl="0" eaLnBrk="0" fontAlgn="base" hangingPunct="0">
        <a:spcBef>
          <a:spcPct val="20000"/>
        </a:spcBef>
        <a:spcAft>
          <a:spcPct val="0"/>
        </a:spcAft>
        <a:buChar char="–"/>
        <a:defRPr sz="2000">
          <a:solidFill>
            <a:srgbClr val="0070C0"/>
          </a:solidFill>
          <a:latin typeface="Times New Roman" pitchFamily="18" charset="0"/>
          <a:cs typeface="Times New Roman" pitchFamily="18" charset="0"/>
        </a:defRPr>
      </a:lvl4pPr>
      <a:lvl5pPr marL="2057400" indent="-228600" algn="l" rtl="0" eaLnBrk="0" fontAlgn="base" hangingPunct="0">
        <a:spcBef>
          <a:spcPct val="20000"/>
        </a:spcBef>
        <a:spcAft>
          <a:spcPct val="0"/>
        </a:spcAft>
        <a:buChar char="»"/>
        <a:defRPr sz="2000">
          <a:solidFill>
            <a:srgbClr val="0070C0"/>
          </a:solidFill>
          <a:latin typeface="Times New Roman" pitchFamily="18" charset="0"/>
          <a:cs typeface="Times New Roman" pitchFamily="18" charset="0"/>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7" name="Text Box 3"/>
          <p:cNvSpPr txBox="1">
            <a:spLocks noChangeArrowheads="1"/>
          </p:cNvSpPr>
          <p:nvPr/>
        </p:nvSpPr>
        <p:spPr bwMode="auto">
          <a:xfrm>
            <a:off x="304800" y="6553200"/>
            <a:ext cx="8569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en-CA" altLang="en-US" sz="1000" dirty="0" smtClean="0">
                <a:solidFill>
                  <a:srgbClr val="7F7F7F"/>
                </a:solidFill>
                <a:latin typeface="Times New Roman" panose="02020603050405020304" pitchFamily="18" charset="0"/>
                <a:cs typeface="Times New Roman" panose="02020603050405020304" pitchFamily="18" charset="0"/>
              </a:rPr>
              <a:t>Copyright </a:t>
            </a:r>
            <a:r>
              <a:rPr lang="en-CA" altLang="en-US" sz="1000" dirty="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t>2016  McGraw-Hill Education Limited	    				                                                     3- </a:t>
            </a:r>
            <a:fld id="{E841883A-D727-4B26-936E-77AFE1F96E79}" type="slidenum">
              <a:rPr lang="en-CA" altLang="en-US" sz="100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pPr eaLnBrk="1" hangingPunct="1">
                <a:defRPr/>
              </a:pPr>
              <a:t>‹#›</a:t>
            </a:fld>
            <a:r>
              <a:rPr lang="en-CA" altLang="en-US" sz="1000" dirty="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t>					</a:t>
            </a:r>
          </a:p>
        </p:txBody>
      </p:sp>
      <p:sp>
        <p:nvSpPr>
          <p:cNvPr id="3075" name="Rectangle 5"/>
          <p:cNvSpPr>
            <a:spLocks noGrp="1" noChangeArrowheads="1"/>
          </p:cNvSpPr>
          <p:nvPr>
            <p:ph type="title"/>
          </p:nvPr>
        </p:nvSpPr>
        <p:spPr bwMode="auto">
          <a:xfrm>
            <a:off x="474663" y="742950"/>
            <a:ext cx="82296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CA" altLang="en-US" smtClean="0"/>
              <a:t>Click to edit Master title style</a:t>
            </a:r>
          </a:p>
        </p:txBody>
      </p:sp>
      <p:sp>
        <p:nvSpPr>
          <p:cNvPr id="3076" name="Rectangle 6"/>
          <p:cNvSpPr>
            <a:spLocks noGrp="1" noChangeArrowheads="1"/>
          </p:cNvSpPr>
          <p:nvPr>
            <p:ph type="body" idx="1"/>
          </p:nvPr>
        </p:nvSpPr>
        <p:spPr bwMode="auto">
          <a:xfrm>
            <a:off x="457200" y="1981200"/>
            <a:ext cx="8229600" cy="334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CA" altLang="en-US" smtClean="0"/>
              <a:t>Click to edit Master text styles</a:t>
            </a:r>
          </a:p>
          <a:p>
            <a:pPr lvl="1"/>
            <a:r>
              <a:rPr lang="en-CA" altLang="en-US" smtClean="0"/>
              <a:t>Second level</a:t>
            </a:r>
          </a:p>
          <a:p>
            <a:pPr lvl="2"/>
            <a:r>
              <a:rPr lang="en-CA" altLang="en-US" smtClean="0"/>
              <a:t>Third level</a:t>
            </a:r>
          </a:p>
          <a:p>
            <a:pPr lvl="3"/>
            <a:r>
              <a:rPr lang="en-CA" altLang="en-US" smtClean="0"/>
              <a:t>Fourth level</a:t>
            </a:r>
          </a:p>
          <a:p>
            <a:pPr lvl="4"/>
            <a:r>
              <a:rPr lang="en-CA" altLang="en-US" smtClean="0"/>
              <a:t>Fifth level</a:t>
            </a:r>
          </a:p>
        </p:txBody>
      </p:sp>
      <p:sp>
        <p:nvSpPr>
          <p:cNvPr id="1030" name="Rectangle 1"/>
          <p:cNvSpPr>
            <a:spLocks noChangeArrowheads="1"/>
          </p:cNvSpPr>
          <p:nvPr userDrawn="1"/>
        </p:nvSpPr>
        <p:spPr bwMode="auto">
          <a:xfrm>
            <a:off x="0" y="0"/>
            <a:ext cx="9144000" cy="749300"/>
          </a:xfrm>
          <a:prstGeom prst="rect">
            <a:avLst/>
          </a:prstGeom>
          <a:solidFill>
            <a:schemeClr val="bg1">
              <a:alpha val="25098"/>
            </a:schemeClr>
          </a:solidFill>
          <a:ln>
            <a:noFill/>
          </a:ln>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CA" altLang="en-US" sz="1800"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751" r:id="rId1"/>
  </p:sldLayoutIdLst>
  <p:hf hdr="0" dt="0"/>
  <p:txStyles>
    <p:titleStyle>
      <a:lvl1pPr algn="ctr" rtl="0" eaLnBrk="0" fontAlgn="base" hangingPunct="0">
        <a:spcBef>
          <a:spcPct val="0"/>
        </a:spcBef>
        <a:spcAft>
          <a:spcPct val="0"/>
        </a:spcAft>
        <a:defRPr sz="4000">
          <a:solidFill>
            <a:schemeClr val="tx1"/>
          </a:solidFill>
          <a:latin typeface="Times New Roman" pitchFamily="18" charset="0"/>
          <a:ea typeface="+mj-ea"/>
          <a:cs typeface="Times New Roman" pitchFamily="18" charset="0"/>
        </a:defRPr>
      </a:lvl1pPr>
      <a:lvl2pPr algn="ctr" rtl="0" eaLnBrk="0" fontAlgn="base" hangingPunct="0">
        <a:spcBef>
          <a:spcPct val="0"/>
        </a:spcBef>
        <a:spcAft>
          <a:spcPct val="0"/>
        </a:spcAft>
        <a:defRPr sz="4000">
          <a:solidFill>
            <a:schemeClr val="tx1"/>
          </a:solidFill>
          <a:latin typeface="Times New Roman" pitchFamily="18" charset="0"/>
          <a:cs typeface="Times New Roman" pitchFamily="18" charset="0"/>
        </a:defRPr>
      </a:lvl2pPr>
      <a:lvl3pPr algn="ctr" rtl="0" eaLnBrk="0" fontAlgn="base" hangingPunct="0">
        <a:spcBef>
          <a:spcPct val="0"/>
        </a:spcBef>
        <a:spcAft>
          <a:spcPct val="0"/>
        </a:spcAft>
        <a:defRPr sz="4000">
          <a:solidFill>
            <a:schemeClr val="tx1"/>
          </a:solidFill>
          <a:latin typeface="Times New Roman" pitchFamily="18" charset="0"/>
          <a:cs typeface="Times New Roman" pitchFamily="18" charset="0"/>
        </a:defRPr>
      </a:lvl3pPr>
      <a:lvl4pPr algn="ctr" rtl="0" eaLnBrk="0" fontAlgn="base" hangingPunct="0">
        <a:spcBef>
          <a:spcPct val="0"/>
        </a:spcBef>
        <a:spcAft>
          <a:spcPct val="0"/>
        </a:spcAft>
        <a:defRPr sz="4000">
          <a:solidFill>
            <a:schemeClr val="tx1"/>
          </a:solidFill>
          <a:latin typeface="Times New Roman" pitchFamily="18" charset="0"/>
          <a:cs typeface="Times New Roman" pitchFamily="18" charset="0"/>
        </a:defRPr>
      </a:lvl4pPr>
      <a:lvl5pPr algn="ctr" rtl="0" eaLnBrk="0" fontAlgn="base" hangingPunct="0">
        <a:spcBef>
          <a:spcPct val="0"/>
        </a:spcBef>
        <a:spcAft>
          <a:spcPct val="0"/>
        </a:spcAft>
        <a:defRPr sz="4000">
          <a:solidFill>
            <a:schemeClr val="tx1"/>
          </a:solidFill>
          <a:latin typeface="Times New Roman" pitchFamily="18" charset="0"/>
          <a:cs typeface="Times New Roman" pitchFamily="18" charset="0"/>
        </a:defRPr>
      </a:lvl5pPr>
      <a:lvl6pPr marL="457200" algn="ctr" rtl="0" fontAlgn="base">
        <a:spcBef>
          <a:spcPct val="0"/>
        </a:spcBef>
        <a:spcAft>
          <a:spcPct val="0"/>
        </a:spcAft>
        <a:defRPr sz="4400">
          <a:solidFill>
            <a:srgbClr val="990000"/>
          </a:solidFill>
          <a:latin typeface="Arial" charset="0"/>
          <a:cs typeface="Arial" charset="0"/>
        </a:defRPr>
      </a:lvl6pPr>
      <a:lvl7pPr marL="914400" algn="ctr" rtl="0" fontAlgn="base">
        <a:spcBef>
          <a:spcPct val="0"/>
        </a:spcBef>
        <a:spcAft>
          <a:spcPct val="0"/>
        </a:spcAft>
        <a:defRPr sz="4400">
          <a:solidFill>
            <a:srgbClr val="990000"/>
          </a:solidFill>
          <a:latin typeface="Arial" charset="0"/>
          <a:cs typeface="Arial" charset="0"/>
        </a:defRPr>
      </a:lvl7pPr>
      <a:lvl8pPr marL="1371600" algn="ctr" rtl="0" fontAlgn="base">
        <a:spcBef>
          <a:spcPct val="0"/>
        </a:spcBef>
        <a:spcAft>
          <a:spcPct val="0"/>
        </a:spcAft>
        <a:defRPr sz="4400">
          <a:solidFill>
            <a:srgbClr val="990000"/>
          </a:solidFill>
          <a:latin typeface="Arial" charset="0"/>
          <a:cs typeface="Arial" charset="0"/>
        </a:defRPr>
      </a:lvl8pPr>
      <a:lvl9pPr marL="1828800" algn="ctr" rtl="0" fontAlgn="base">
        <a:spcBef>
          <a:spcPct val="0"/>
        </a:spcBef>
        <a:spcAft>
          <a:spcPct val="0"/>
        </a:spcAft>
        <a:defRPr sz="4400">
          <a:solidFill>
            <a:srgbClr val="990000"/>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Times New Roman" pitchFamily="18" charset="0"/>
          <a:ea typeface="+mn-ea"/>
          <a:cs typeface="Times New Roman" pitchFamily="18" charset="0"/>
        </a:defRPr>
      </a:lvl1pPr>
      <a:lvl2pPr marL="742950" indent="-285750" algn="l" rtl="0" eaLnBrk="0" fontAlgn="base" hangingPunct="0">
        <a:spcBef>
          <a:spcPct val="20000"/>
        </a:spcBef>
        <a:spcAft>
          <a:spcPct val="0"/>
        </a:spcAft>
        <a:buChar char="–"/>
        <a:defRPr sz="2800">
          <a:solidFill>
            <a:schemeClr val="tx1"/>
          </a:solidFill>
          <a:latin typeface="Times New Roman" pitchFamily="18" charset="0"/>
          <a:cs typeface="Times New Roman" pitchFamily="18" charset="0"/>
        </a:defRPr>
      </a:lvl2pPr>
      <a:lvl3pPr marL="1143000" indent="-228600" algn="l" rtl="0" eaLnBrk="0" fontAlgn="base" hangingPunct="0">
        <a:spcBef>
          <a:spcPct val="20000"/>
        </a:spcBef>
        <a:spcAft>
          <a:spcPct val="0"/>
        </a:spcAft>
        <a:buChar char="•"/>
        <a:defRPr sz="2400">
          <a:solidFill>
            <a:schemeClr val="tx1"/>
          </a:solidFill>
          <a:latin typeface="Times New Roman" pitchFamily="18" charset="0"/>
          <a:cs typeface="Times New Roman" pitchFamily="18" charset="0"/>
        </a:defRPr>
      </a:lvl3pPr>
      <a:lvl4pPr marL="1600200" indent="-228600" algn="l" rtl="0" eaLnBrk="0" fontAlgn="base" hangingPunct="0">
        <a:spcBef>
          <a:spcPct val="20000"/>
        </a:spcBef>
        <a:spcAft>
          <a:spcPct val="0"/>
        </a:spcAft>
        <a:buChar char="–"/>
        <a:defRPr sz="2000">
          <a:solidFill>
            <a:schemeClr val="tx1"/>
          </a:solidFill>
          <a:latin typeface="Times New Roman" pitchFamily="18" charset="0"/>
          <a:cs typeface="Times New Roman" pitchFamily="18" charset="0"/>
        </a:defRPr>
      </a:lvl4pPr>
      <a:lvl5pPr marL="2057400" indent="-228600" algn="l" rtl="0" eaLnBrk="0" fontAlgn="base" hangingPunct="0">
        <a:spcBef>
          <a:spcPct val="20000"/>
        </a:spcBef>
        <a:spcAft>
          <a:spcPct val="0"/>
        </a:spcAft>
        <a:buChar char="»"/>
        <a:defRPr sz="2000">
          <a:solidFill>
            <a:schemeClr val="tx1"/>
          </a:solidFill>
          <a:latin typeface="Times New Roman" pitchFamily="18" charset="0"/>
          <a:cs typeface="Times New Roman" pitchFamily="18" charset="0"/>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6"/>
          <p:cNvSpPr>
            <a:spLocks noChangeArrowheads="1"/>
          </p:cNvSpPr>
          <p:nvPr/>
        </p:nvSpPr>
        <p:spPr bwMode="auto">
          <a:xfrm>
            <a:off x="4213225" y="1789113"/>
            <a:ext cx="4540250" cy="4803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76200">
                <a:solidFill>
                  <a:srgbClr val="000000"/>
                </a:solidFill>
                <a:miter lim="800000"/>
                <a:headEnd/>
                <a:tailEnd/>
              </a14:hiddenLine>
            </a:ext>
          </a:extLst>
        </p:spPr>
        <p:txBody>
          <a:bodyPr wrap="none" anchor="ctr"/>
          <a:lstStyle>
            <a:lvl1pPr>
              <a:spcBef>
                <a:spcPct val="20000"/>
              </a:spcBef>
              <a:buChar char="•"/>
              <a:defRPr sz="3200">
                <a:solidFill>
                  <a:schemeClr val="tx1"/>
                </a:solidFill>
                <a:latin typeface="Times New Roman" panose="02020603050405020304" pitchFamily="18" charset="0"/>
                <a:cs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9pPr>
          </a:lstStyle>
          <a:p>
            <a:pPr eaLnBrk="1" hangingPunct="1">
              <a:spcBef>
                <a:spcPct val="0"/>
              </a:spcBef>
              <a:buFontTx/>
              <a:buNone/>
            </a:pPr>
            <a:endParaRPr lang="en-US" altLang="en-US" sz="1800">
              <a:latin typeface="Arial" panose="020B0604020202020204" pitchFamily="34" charset="0"/>
              <a:cs typeface="Arial" panose="020B0604020202020204" pitchFamily="34" charset="0"/>
            </a:endParaRPr>
          </a:p>
        </p:txBody>
      </p:sp>
      <p:sp>
        <p:nvSpPr>
          <p:cNvPr id="9219" name="Rectangle 9"/>
          <p:cNvSpPr>
            <a:spLocks noChangeArrowheads="1"/>
          </p:cNvSpPr>
          <p:nvPr/>
        </p:nvSpPr>
        <p:spPr bwMode="auto">
          <a:xfrm>
            <a:off x="4884738" y="2133600"/>
            <a:ext cx="3505200" cy="280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anose="02020603050405020304" pitchFamily="18" charset="0"/>
                <a:cs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9pPr>
          </a:lstStyle>
          <a:p>
            <a:pPr algn="ctr" eaLnBrk="1" hangingPunct="1">
              <a:spcBef>
                <a:spcPct val="0"/>
              </a:spcBef>
              <a:buFontTx/>
              <a:buNone/>
            </a:pPr>
            <a:r>
              <a:rPr lang="en-CA" altLang="en-US" sz="4000" b="1" dirty="0">
                <a:latin typeface="Baskerville Old Face" panose="02020602080505020303" pitchFamily="18" charset="0"/>
                <a:cs typeface="Arial" panose="020B0604020202020204" pitchFamily="34" charset="0"/>
              </a:rPr>
              <a:t>Chapter 3</a:t>
            </a:r>
          </a:p>
          <a:p>
            <a:pPr algn="ctr" eaLnBrk="1" hangingPunct="1">
              <a:spcBef>
                <a:spcPct val="0"/>
              </a:spcBef>
              <a:buFontTx/>
              <a:buNone/>
            </a:pPr>
            <a:endParaRPr lang="en-CA" altLang="en-US" sz="1600" b="1" dirty="0">
              <a:latin typeface="Baskerville Old Face" panose="02020602080505020303" pitchFamily="18" charset="0"/>
              <a:cs typeface="Arial" panose="020B0604020202020204" pitchFamily="34" charset="0"/>
            </a:endParaRPr>
          </a:p>
          <a:p>
            <a:pPr algn="ctr" eaLnBrk="1" hangingPunct="1">
              <a:spcBef>
                <a:spcPct val="0"/>
              </a:spcBef>
              <a:buFontTx/>
              <a:buNone/>
            </a:pPr>
            <a:r>
              <a:rPr lang="en-CA" altLang="en-US" sz="4000" b="1" dirty="0">
                <a:latin typeface="Baskerville Old Face" panose="02020602080505020303" pitchFamily="18" charset="0"/>
                <a:cs typeface="Arial" panose="020B0604020202020204" pitchFamily="34" charset="0"/>
              </a:rPr>
              <a:t>Managing  Decision Making</a:t>
            </a:r>
            <a:endParaRPr lang="en-CA" altLang="en-US" sz="4000" dirty="0">
              <a:latin typeface="Baskerville Old Face" panose="02020602080505020303" pitchFamily="18" charset="0"/>
              <a:cs typeface="Arial" panose="020B0604020202020204" pitchFamily="34" charset="0"/>
            </a:endParaRPr>
          </a:p>
        </p:txBody>
      </p:sp>
      <p:pic>
        <p:nvPicPr>
          <p:cNvPr id="922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90600" y="1219200"/>
            <a:ext cx="3759653" cy="48824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dissolv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5"/>
          <p:cNvSpPr>
            <a:spLocks noGrp="1"/>
          </p:cNvSpPr>
          <p:nvPr>
            <p:ph type="title"/>
          </p:nvPr>
        </p:nvSpPr>
        <p:spPr>
          <a:xfrm>
            <a:off x="493713" y="762000"/>
            <a:ext cx="8229600" cy="1143000"/>
          </a:xfrm>
        </p:spPr>
        <p:txBody>
          <a:bodyPr/>
          <a:lstStyle/>
          <a:p>
            <a:r>
              <a:rPr lang="en-CA" altLang="en-US" b="1" dirty="0" smtClean="0"/>
              <a:t>Learning Outcomes</a:t>
            </a:r>
          </a:p>
        </p:txBody>
      </p:sp>
      <p:sp>
        <p:nvSpPr>
          <p:cNvPr id="11267" name="Rectangle 3"/>
          <p:cNvSpPr>
            <a:spLocks noGrp="1" noChangeArrowheads="1"/>
          </p:cNvSpPr>
          <p:nvPr>
            <p:ph idx="1"/>
          </p:nvPr>
        </p:nvSpPr>
        <p:spPr>
          <a:xfrm>
            <a:off x="493713" y="1801586"/>
            <a:ext cx="8229600" cy="4343400"/>
          </a:xfrm>
        </p:spPr>
        <p:txBody>
          <a:bodyPr/>
          <a:lstStyle/>
          <a:p>
            <a:pPr>
              <a:buFontTx/>
              <a:buAutoNum type="arabicPeriod"/>
            </a:pPr>
            <a:r>
              <a:rPr lang="en-US" altLang="en-US" sz="2200" smtClean="0"/>
              <a:t>Differentiate between programmed and nonprogrammed decisions, and explain why nonprogrammed decision making is a complex, uncertain process.</a:t>
            </a:r>
            <a:endParaRPr lang="en-CA" altLang="en-US" sz="2200" smtClean="0"/>
          </a:p>
          <a:p>
            <a:pPr>
              <a:buFontTx/>
              <a:buAutoNum type="arabicPeriod"/>
            </a:pPr>
            <a:r>
              <a:rPr lang="en-US" altLang="en-US" sz="2200" smtClean="0"/>
              <a:t>Compare the assumptions that underlie two models of decision making.</a:t>
            </a:r>
          </a:p>
          <a:p>
            <a:pPr>
              <a:buFontTx/>
              <a:buAutoNum type="arabicPeriod"/>
            </a:pPr>
            <a:r>
              <a:rPr lang="en-US" altLang="en-US" sz="2200" smtClean="0"/>
              <a:t>Describe the seven steps managers should take to make sound decisions.</a:t>
            </a:r>
            <a:endParaRPr lang="en-CA" altLang="en-US" sz="2200" smtClean="0"/>
          </a:p>
          <a:p>
            <a:pPr>
              <a:buFontTx/>
              <a:buAutoNum type="arabicPeriod"/>
            </a:pPr>
            <a:r>
              <a:rPr lang="en-US" altLang="en-US" sz="2200" smtClean="0"/>
              <a:t>Explain how cognitive biases can affect decision making and lead managers to make poor decisions.</a:t>
            </a:r>
            <a:endParaRPr lang="en-CA" altLang="en-US" sz="2200" smtClean="0"/>
          </a:p>
          <a:p>
            <a:pPr>
              <a:buFontTx/>
              <a:buAutoNum type="arabicPeriod"/>
            </a:pPr>
            <a:r>
              <a:rPr lang="en-US" altLang="en-US" sz="2200" smtClean="0"/>
              <a:t>Explain the role that ethics, corporate social responsibility and organizational learning, play in helping managers improve their decisions.</a:t>
            </a:r>
            <a:endParaRPr lang="en-CA" altLang="en-US" sz="2200" smtClean="0"/>
          </a:p>
        </p:txBody>
      </p:sp>
    </p:spTree>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5"/>
          <p:cNvSpPr>
            <a:spLocks noGrp="1"/>
          </p:cNvSpPr>
          <p:nvPr>
            <p:ph type="title"/>
          </p:nvPr>
        </p:nvSpPr>
        <p:spPr>
          <a:xfrm>
            <a:off x="530225" y="1143000"/>
            <a:ext cx="8229600" cy="1143000"/>
          </a:xfrm>
        </p:spPr>
        <p:txBody>
          <a:bodyPr/>
          <a:lstStyle/>
          <a:p>
            <a:r>
              <a:rPr lang="en-CA" altLang="en-US" b="1" dirty="0" smtClean="0"/>
              <a:t>The Nature of Managerial </a:t>
            </a:r>
            <a:br>
              <a:rPr lang="en-CA" altLang="en-US" b="1" dirty="0" smtClean="0"/>
            </a:br>
            <a:r>
              <a:rPr lang="en-CA" altLang="en-US" b="1" dirty="0" smtClean="0"/>
              <a:t>Decision Making</a:t>
            </a:r>
          </a:p>
        </p:txBody>
      </p:sp>
      <p:sp>
        <p:nvSpPr>
          <p:cNvPr id="13315" name="Rectangle 3"/>
          <p:cNvSpPr>
            <a:spLocks noGrp="1" noChangeArrowheads="1"/>
          </p:cNvSpPr>
          <p:nvPr>
            <p:ph idx="1"/>
          </p:nvPr>
        </p:nvSpPr>
        <p:spPr>
          <a:xfrm>
            <a:off x="530225" y="2514600"/>
            <a:ext cx="8229600" cy="3352800"/>
          </a:xfrm>
        </p:spPr>
        <p:txBody>
          <a:bodyPr/>
          <a:lstStyle/>
          <a:p>
            <a:pPr>
              <a:spcAft>
                <a:spcPts val="600"/>
              </a:spcAft>
            </a:pPr>
            <a:r>
              <a:rPr lang="en-US" altLang="en-US" dirty="0" smtClean="0"/>
              <a:t>Decision making - the process by which managers respond to opportunities and threats by analyzing options, and making decisions about goals and courses of action.</a:t>
            </a:r>
          </a:p>
          <a:p>
            <a:pPr lvl="1">
              <a:spcAft>
                <a:spcPts val="600"/>
              </a:spcAft>
            </a:pPr>
            <a:r>
              <a:rPr lang="en-US" altLang="en-US" sz="2200" dirty="0" smtClean="0"/>
              <a:t>In response to opportunities: </a:t>
            </a:r>
            <a:r>
              <a:rPr lang="en-CA" altLang="en-US" sz="2200" dirty="0" smtClean="0"/>
              <a:t>managers seek to improve performance to benefit stakeholders.  </a:t>
            </a:r>
          </a:p>
          <a:p>
            <a:pPr lvl="1">
              <a:spcAft>
                <a:spcPts val="600"/>
              </a:spcAft>
            </a:pPr>
            <a:r>
              <a:rPr lang="en-CA" altLang="en-US" sz="2200" dirty="0" smtClean="0"/>
              <a:t>In response to threats: events inside or outside the organization are adversely affecting organizational performance and managers are searching for ways to increase performance.</a:t>
            </a:r>
            <a:r>
              <a:rPr lang="en-US" altLang="en-US" dirty="0" smtClean="0"/>
              <a:t/>
            </a:r>
            <a:br>
              <a:rPr lang="en-US" altLang="en-US" dirty="0" smtClean="0"/>
            </a:br>
            <a:endParaRPr lang="en-US" altLang="en-US" dirty="0" smtClean="0"/>
          </a:p>
        </p:txBody>
      </p:sp>
    </p:spTree>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5"/>
          <p:cNvSpPr>
            <a:spLocks noGrp="1"/>
          </p:cNvSpPr>
          <p:nvPr>
            <p:ph type="title"/>
          </p:nvPr>
        </p:nvSpPr>
        <p:spPr>
          <a:xfrm>
            <a:off x="530225" y="1143000"/>
            <a:ext cx="8229600" cy="1143000"/>
          </a:xfrm>
        </p:spPr>
        <p:txBody>
          <a:bodyPr/>
          <a:lstStyle/>
          <a:p>
            <a:r>
              <a:rPr lang="en-CA" altLang="en-US" b="1" smtClean="0"/>
              <a:t>Programmed Decision Making</a:t>
            </a:r>
          </a:p>
        </p:txBody>
      </p:sp>
      <p:sp>
        <p:nvSpPr>
          <p:cNvPr id="15363" name="Rectangle 3"/>
          <p:cNvSpPr>
            <a:spLocks noGrp="1" noChangeArrowheads="1"/>
          </p:cNvSpPr>
          <p:nvPr>
            <p:ph idx="1"/>
          </p:nvPr>
        </p:nvSpPr>
        <p:spPr>
          <a:xfrm>
            <a:off x="530225" y="2438400"/>
            <a:ext cx="8229600" cy="2952750"/>
          </a:xfrm>
        </p:spPr>
        <p:txBody>
          <a:bodyPr/>
          <a:lstStyle/>
          <a:p>
            <a:pPr>
              <a:spcAft>
                <a:spcPts val="600"/>
              </a:spcAft>
            </a:pPr>
            <a:r>
              <a:rPr lang="en-US" altLang="en-US" dirty="0" smtClean="0"/>
              <a:t>Programmed decisions: routine, almost automatic process.</a:t>
            </a:r>
            <a:endParaRPr lang="en-US" altLang="en-US" sz="2400" dirty="0" smtClean="0"/>
          </a:p>
          <a:p>
            <a:pPr lvl="1">
              <a:spcAft>
                <a:spcPts val="600"/>
              </a:spcAft>
            </a:pPr>
            <a:r>
              <a:rPr lang="en-US" altLang="en-US" sz="2400" dirty="0" smtClean="0"/>
              <a:t>Managers have made the decision many times before.</a:t>
            </a:r>
          </a:p>
          <a:p>
            <a:pPr lvl="1">
              <a:spcAft>
                <a:spcPts val="600"/>
              </a:spcAft>
            </a:pPr>
            <a:r>
              <a:rPr lang="en-US" altLang="en-US" sz="2400" dirty="0" smtClean="0"/>
              <a:t>There are rules or guidelines to follow.</a:t>
            </a:r>
          </a:p>
          <a:p>
            <a:pPr lvl="1">
              <a:spcAft>
                <a:spcPts val="600"/>
              </a:spcAft>
            </a:pPr>
            <a:r>
              <a:rPr lang="en-US" altLang="en-US" sz="2400" dirty="0" smtClean="0"/>
              <a:t>Example: Deciding to reorder office supplies. </a:t>
            </a:r>
          </a:p>
          <a:p>
            <a:pPr lvl="1">
              <a:spcAft>
                <a:spcPts val="600"/>
              </a:spcAft>
            </a:pPr>
            <a:endParaRPr lang="en-US" altLang="en-US" sz="2400" dirty="0" smtClean="0"/>
          </a:p>
        </p:txBody>
      </p:sp>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5"/>
          <p:cNvSpPr>
            <a:spLocks noGrp="1"/>
          </p:cNvSpPr>
          <p:nvPr>
            <p:ph type="title"/>
          </p:nvPr>
        </p:nvSpPr>
        <p:spPr>
          <a:xfrm>
            <a:off x="492919" y="1143000"/>
            <a:ext cx="8229600" cy="1143000"/>
          </a:xfrm>
        </p:spPr>
        <p:txBody>
          <a:bodyPr/>
          <a:lstStyle/>
          <a:p>
            <a:r>
              <a:rPr lang="en-CA" altLang="en-US" b="1" dirty="0" smtClean="0"/>
              <a:t>Nonprogrammed Decision Making</a:t>
            </a:r>
          </a:p>
        </p:txBody>
      </p:sp>
      <p:sp>
        <p:nvSpPr>
          <p:cNvPr id="17411" name="Rectangle 3"/>
          <p:cNvSpPr>
            <a:spLocks noGrp="1" noChangeArrowheads="1"/>
          </p:cNvSpPr>
          <p:nvPr>
            <p:ph idx="1"/>
          </p:nvPr>
        </p:nvSpPr>
        <p:spPr>
          <a:xfrm>
            <a:off x="815975" y="2438400"/>
            <a:ext cx="7583488" cy="3505200"/>
          </a:xfrm>
        </p:spPr>
        <p:txBody>
          <a:bodyPr/>
          <a:lstStyle/>
          <a:p>
            <a:pPr>
              <a:spcAft>
                <a:spcPts val="600"/>
              </a:spcAft>
            </a:pPr>
            <a:r>
              <a:rPr lang="en-US" altLang="en-US" b="1" dirty="0" smtClean="0"/>
              <a:t>Nonprogrammed decisions</a:t>
            </a:r>
            <a:r>
              <a:rPr lang="en-US" altLang="en-US" dirty="0" smtClean="0"/>
              <a:t>: non-routine decision making that occurs in response to unpredictable opportunities and trends.</a:t>
            </a:r>
          </a:p>
          <a:p>
            <a:pPr lvl="1">
              <a:spcAft>
                <a:spcPts val="600"/>
              </a:spcAft>
              <a:buSzPct val="85000"/>
            </a:pPr>
            <a:r>
              <a:rPr lang="en-US" altLang="en-US" sz="2400" dirty="0" smtClean="0"/>
              <a:t>No rules to follow since the decision is new.</a:t>
            </a:r>
          </a:p>
          <a:p>
            <a:pPr lvl="1">
              <a:spcAft>
                <a:spcPts val="600"/>
              </a:spcAft>
              <a:buSzPct val="85000"/>
            </a:pPr>
            <a:r>
              <a:rPr lang="en-US" altLang="en-US" sz="2400" dirty="0" smtClean="0"/>
              <a:t>These decisions are made based on information, and a manager’s intuition and judgment. </a:t>
            </a:r>
          </a:p>
          <a:p>
            <a:pPr lvl="1">
              <a:spcAft>
                <a:spcPts val="600"/>
              </a:spcAft>
              <a:buSzPct val="85000"/>
            </a:pPr>
            <a:r>
              <a:rPr lang="en-US" altLang="en-US" sz="2400" dirty="0" smtClean="0"/>
              <a:t>Example: Should the firm invest in a new technology?</a:t>
            </a:r>
          </a:p>
        </p:txBody>
      </p:sp>
    </p:spTree>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5"/>
          <p:cNvSpPr>
            <a:spLocks noGrp="1"/>
          </p:cNvSpPr>
          <p:nvPr>
            <p:ph type="title"/>
          </p:nvPr>
        </p:nvSpPr>
        <p:spPr>
          <a:xfrm>
            <a:off x="493713" y="914400"/>
            <a:ext cx="8229600" cy="1143000"/>
          </a:xfrm>
        </p:spPr>
        <p:txBody>
          <a:bodyPr/>
          <a:lstStyle/>
          <a:p>
            <a:r>
              <a:rPr lang="en-CA" altLang="en-US" b="1" smtClean="0"/>
              <a:t>The Classical Model</a:t>
            </a:r>
          </a:p>
        </p:txBody>
      </p:sp>
      <p:sp>
        <p:nvSpPr>
          <p:cNvPr id="19459" name="Rectangle 3"/>
          <p:cNvSpPr>
            <a:spLocks noGrp="1" noChangeArrowheads="1"/>
          </p:cNvSpPr>
          <p:nvPr>
            <p:ph idx="1"/>
          </p:nvPr>
        </p:nvSpPr>
        <p:spPr>
          <a:xfrm>
            <a:off x="493713" y="2057400"/>
            <a:ext cx="8229600" cy="3505200"/>
          </a:xfrm>
        </p:spPr>
        <p:txBody>
          <a:bodyPr/>
          <a:lstStyle/>
          <a:p>
            <a:pPr>
              <a:spcAft>
                <a:spcPts val="600"/>
              </a:spcAft>
            </a:pPr>
            <a:r>
              <a:rPr lang="en-US" altLang="en-US" dirty="0" smtClean="0"/>
              <a:t>Classical model of decision making: a prescriptive model that tells how the decision should be made.</a:t>
            </a:r>
          </a:p>
          <a:p>
            <a:pPr lvl="1">
              <a:spcAft>
                <a:spcPts val="600"/>
              </a:spcAft>
            </a:pPr>
            <a:r>
              <a:rPr lang="en-US" altLang="en-US" sz="2400" dirty="0" smtClean="0"/>
              <a:t>Assumes managers have access to all the information needed to reach the </a:t>
            </a:r>
            <a:r>
              <a:rPr lang="en-US" altLang="en-US" sz="2400" b="1" dirty="0" smtClean="0"/>
              <a:t>optimal decision.</a:t>
            </a:r>
          </a:p>
          <a:p>
            <a:pPr lvl="1">
              <a:spcAft>
                <a:spcPts val="600"/>
              </a:spcAft>
            </a:pPr>
            <a:r>
              <a:rPr lang="en-US" altLang="en-US" sz="2400" dirty="0" smtClean="0"/>
              <a:t>Managers can then make the optimum decision by easily ranking their own preferences among alternatives.</a:t>
            </a:r>
          </a:p>
          <a:p>
            <a:pPr>
              <a:spcAft>
                <a:spcPts val="600"/>
              </a:spcAft>
            </a:pPr>
            <a:r>
              <a:rPr lang="en-US" altLang="en-US" dirty="0" smtClean="0"/>
              <a:t>Unfortunately, managers often do not have all (or even most) required information.</a:t>
            </a:r>
          </a:p>
        </p:txBody>
      </p:sp>
    </p:spTree>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5"/>
          <p:cNvSpPr>
            <a:spLocks noGrp="1"/>
          </p:cNvSpPr>
          <p:nvPr>
            <p:ph type="title"/>
          </p:nvPr>
        </p:nvSpPr>
        <p:spPr>
          <a:xfrm>
            <a:off x="493713" y="914400"/>
            <a:ext cx="8229600" cy="1143000"/>
          </a:xfrm>
        </p:spPr>
        <p:txBody>
          <a:bodyPr/>
          <a:lstStyle/>
          <a:p>
            <a:r>
              <a:rPr lang="en-CA" altLang="en-US" b="1" smtClean="0"/>
              <a:t>The Classical Model</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55561" y="2286000"/>
            <a:ext cx="6905904" cy="3361944"/>
          </a:xfrm>
          <a:prstGeom prst="rect">
            <a:avLst/>
          </a:prstGeom>
        </p:spPr>
      </p:pic>
    </p:spTree>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5"/>
          <p:cNvSpPr>
            <a:spLocks noGrp="1"/>
          </p:cNvSpPr>
          <p:nvPr>
            <p:ph type="title"/>
          </p:nvPr>
        </p:nvSpPr>
        <p:spPr>
          <a:xfrm>
            <a:off x="561975" y="1066800"/>
            <a:ext cx="8229600" cy="1143000"/>
          </a:xfrm>
        </p:spPr>
        <p:txBody>
          <a:bodyPr/>
          <a:lstStyle/>
          <a:p>
            <a:r>
              <a:rPr lang="en-CA" altLang="en-US" b="1" smtClean="0"/>
              <a:t>The Administrative Model</a:t>
            </a:r>
          </a:p>
        </p:txBody>
      </p:sp>
      <p:sp>
        <p:nvSpPr>
          <p:cNvPr id="21507" name="Rectangle 3"/>
          <p:cNvSpPr>
            <a:spLocks noGrp="1" noChangeArrowheads="1"/>
          </p:cNvSpPr>
          <p:nvPr>
            <p:ph idx="1"/>
          </p:nvPr>
        </p:nvSpPr>
        <p:spPr>
          <a:xfrm>
            <a:off x="561975" y="2209800"/>
            <a:ext cx="8229600" cy="1066800"/>
          </a:xfrm>
          <a:solidFill>
            <a:schemeClr val="bg1"/>
          </a:solidFill>
        </p:spPr>
        <p:txBody>
          <a:bodyPr/>
          <a:lstStyle/>
          <a:p>
            <a:pPr>
              <a:defRPr/>
            </a:pPr>
            <a:r>
              <a:rPr lang="en-US" altLang="en-US" dirty="0" smtClean="0"/>
              <a:t>Administrative Model of Decision Making:  Decision making is always uncertain and risky. (March and Simon)</a:t>
            </a:r>
          </a:p>
          <a:p>
            <a:pPr>
              <a:defRPr/>
            </a:pPr>
            <a:endParaRPr lang="en-US" altLang="en-US" dirty="0"/>
          </a:p>
          <a:p>
            <a:pPr>
              <a:defRPr/>
            </a:pPr>
            <a:endParaRPr lang="en-US" altLang="en-US" dirty="0" smtClean="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38400" y="3314700"/>
            <a:ext cx="4154552" cy="2777481"/>
          </a:xfrm>
          <a:prstGeom prst="rect">
            <a:avLst/>
          </a:prstGeom>
        </p:spPr>
      </p:pic>
    </p:spTree>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5"/>
          <p:cNvSpPr>
            <a:spLocks noGrp="1"/>
          </p:cNvSpPr>
          <p:nvPr>
            <p:ph type="title"/>
          </p:nvPr>
        </p:nvSpPr>
        <p:spPr>
          <a:xfrm>
            <a:off x="492919" y="838200"/>
            <a:ext cx="8229600" cy="1143000"/>
          </a:xfrm>
        </p:spPr>
        <p:txBody>
          <a:bodyPr/>
          <a:lstStyle/>
          <a:p>
            <a:r>
              <a:rPr lang="en-CA" altLang="en-US" b="1" dirty="0" smtClean="0"/>
              <a:t>The Administrative Model</a:t>
            </a:r>
          </a:p>
        </p:txBody>
      </p:sp>
      <p:sp>
        <p:nvSpPr>
          <p:cNvPr id="25603" name="Rectangle 3"/>
          <p:cNvSpPr>
            <a:spLocks noGrp="1" noChangeArrowheads="1"/>
          </p:cNvSpPr>
          <p:nvPr>
            <p:ph idx="1"/>
          </p:nvPr>
        </p:nvSpPr>
        <p:spPr>
          <a:xfrm>
            <a:off x="815975" y="2133600"/>
            <a:ext cx="7583488" cy="3810000"/>
          </a:xfrm>
        </p:spPr>
        <p:txBody>
          <a:bodyPr/>
          <a:lstStyle/>
          <a:p>
            <a:pPr>
              <a:spcBef>
                <a:spcPts val="600"/>
              </a:spcBef>
              <a:spcAft>
                <a:spcPts val="600"/>
              </a:spcAft>
            </a:pPr>
            <a:r>
              <a:rPr lang="en-US" altLang="en-US" b="1" dirty="0" smtClean="0"/>
              <a:t>Bounded Rationality</a:t>
            </a:r>
            <a:r>
              <a:rPr lang="en-US" altLang="en-US" dirty="0" smtClean="0"/>
              <a:t>: there is a large number of alternatives and information is vast so that managers cannot consider it all.</a:t>
            </a:r>
          </a:p>
          <a:p>
            <a:pPr lvl="1">
              <a:spcBef>
                <a:spcPts val="600"/>
              </a:spcBef>
              <a:spcAft>
                <a:spcPts val="600"/>
              </a:spcAft>
            </a:pPr>
            <a:r>
              <a:rPr lang="en-US" altLang="en-US" sz="2400" dirty="0" smtClean="0"/>
              <a:t>Decisions are limited by people’s cognitive abilities.</a:t>
            </a:r>
          </a:p>
          <a:p>
            <a:pPr lvl="1">
              <a:spcBef>
                <a:spcPts val="600"/>
              </a:spcBef>
              <a:spcAft>
                <a:spcPts val="600"/>
              </a:spcAft>
            </a:pPr>
            <a:r>
              <a:rPr lang="en-US" altLang="en-US" sz="2400" dirty="0" smtClean="0"/>
              <a:t>People’s ability to interpret, process and act on information is bounded or limited. </a:t>
            </a:r>
          </a:p>
          <a:p>
            <a:pPr>
              <a:spcBef>
                <a:spcPts val="600"/>
              </a:spcBef>
              <a:spcAft>
                <a:spcPts val="600"/>
              </a:spcAft>
            </a:pPr>
            <a:r>
              <a:rPr lang="en-US" altLang="en-US" b="1" dirty="0" smtClean="0"/>
              <a:t>Incomplete Information</a:t>
            </a:r>
            <a:r>
              <a:rPr lang="en-US" altLang="en-US" dirty="0" smtClean="0"/>
              <a:t>: most managers do not see all possible alternatives and make decisions based on incomplete information.</a:t>
            </a:r>
          </a:p>
        </p:txBody>
      </p:sp>
    </p:spTree>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5"/>
          <p:cNvSpPr>
            <a:spLocks noGrp="1"/>
          </p:cNvSpPr>
          <p:nvPr>
            <p:ph type="title"/>
          </p:nvPr>
        </p:nvSpPr>
        <p:spPr>
          <a:xfrm>
            <a:off x="493713" y="1143000"/>
            <a:ext cx="8229600" cy="1143000"/>
          </a:xfrm>
        </p:spPr>
        <p:txBody>
          <a:bodyPr/>
          <a:lstStyle/>
          <a:p>
            <a:r>
              <a:rPr lang="en-CA" altLang="en-US" b="1" dirty="0" smtClean="0"/>
              <a:t>The Administrative Model </a:t>
            </a:r>
          </a:p>
        </p:txBody>
      </p:sp>
      <p:sp>
        <p:nvSpPr>
          <p:cNvPr id="27651" name="Content Placeholder 6"/>
          <p:cNvSpPr>
            <a:spLocks noGrp="1"/>
          </p:cNvSpPr>
          <p:nvPr>
            <p:ph idx="1"/>
          </p:nvPr>
        </p:nvSpPr>
        <p:spPr>
          <a:xfrm>
            <a:off x="493713" y="2438400"/>
            <a:ext cx="8229600" cy="3810000"/>
          </a:xfrm>
        </p:spPr>
        <p:txBody>
          <a:bodyPr/>
          <a:lstStyle/>
          <a:p>
            <a:pPr>
              <a:spcAft>
                <a:spcPts val="600"/>
              </a:spcAft>
            </a:pPr>
            <a:r>
              <a:rPr lang="en-CA" altLang="en-US" dirty="0" smtClean="0"/>
              <a:t>Incomplete information exists for three reasons:</a:t>
            </a:r>
          </a:p>
          <a:p>
            <a:pPr lvl="1">
              <a:spcAft>
                <a:spcPts val="600"/>
              </a:spcAft>
            </a:pPr>
            <a:r>
              <a:rPr lang="en-CA" altLang="en-US" sz="2400" dirty="0" smtClean="0"/>
              <a:t>Risk and uncertainty: </a:t>
            </a:r>
            <a:r>
              <a:rPr lang="en-US" altLang="en-US" sz="2400" dirty="0" smtClean="0"/>
              <a:t>probabilities cannot be given for outcomes and the future is unknown.</a:t>
            </a:r>
          </a:p>
          <a:p>
            <a:pPr lvl="1">
              <a:spcAft>
                <a:spcPts val="600"/>
              </a:spcAft>
            </a:pPr>
            <a:r>
              <a:rPr lang="en-CA" altLang="en-US" sz="2400" dirty="0" smtClean="0"/>
              <a:t>Ambiguous Information: </a:t>
            </a:r>
            <a:r>
              <a:rPr lang="en-US" altLang="en-US" sz="2400" dirty="0" smtClean="0"/>
              <a:t>information whose meaning is not clear or there may exist multiple interpretations. </a:t>
            </a:r>
          </a:p>
          <a:p>
            <a:pPr lvl="1">
              <a:spcAft>
                <a:spcPts val="600"/>
              </a:spcAft>
            </a:pPr>
            <a:r>
              <a:rPr lang="en-US" altLang="en-US" sz="2400" dirty="0" smtClean="0"/>
              <a:t>Time constraints and search cost for alternative solutions can be prohibitive. </a:t>
            </a:r>
            <a:endParaRPr lang="en-CA" altLang="en-US" sz="2400" dirty="0" smtClean="0"/>
          </a:p>
        </p:txBody>
      </p:sp>
    </p:spTree>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5"/>
          <p:cNvSpPr>
            <a:spLocks noGrp="1"/>
          </p:cNvSpPr>
          <p:nvPr>
            <p:ph type="title"/>
          </p:nvPr>
        </p:nvSpPr>
        <p:spPr>
          <a:xfrm>
            <a:off x="530225" y="1066800"/>
            <a:ext cx="8229600" cy="1143000"/>
          </a:xfrm>
        </p:spPr>
        <p:txBody>
          <a:bodyPr/>
          <a:lstStyle/>
          <a:p>
            <a:r>
              <a:rPr lang="en-CA" altLang="en-US" b="1" dirty="0" smtClean="0"/>
              <a:t>The Administrative Model</a:t>
            </a:r>
          </a:p>
        </p:txBody>
      </p:sp>
      <p:sp>
        <p:nvSpPr>
          <p:cNvPr id="29699" name="Rectangle 3"/>
          <p:cNvSpPr>
            <a:spLocks noGrp="1" noChangeArrowheads="1"/>
          </p:cNvSpPr>
          <p:nvPr>
            <p:ph idx="1"/>
          </p:nvPr>
        </p:nvSpPr>
        <p:spPr>
          <a:xfrm>
            <a:off x="530225" y="2362200"/>
            <a:ext cx="8229600" cy="3505200"/>
          </a:xfrm>
        </p:spPr>
        <p:txBody>
          <a:bodyPr/>
          <a:lstStyle/>
          <a:p>
            <a:pPr>
              <a:spcAft>
                <a:spcPts val="600"/>
              </a:spcAft>
            </a:pPr>
            <a:r>
              <a:rPr lang="en-US" altLang="en-US" b="1" dirty="0" smtClean="0"/>
              <a:t>Satisficing</a:t>
            </a:r>
            <a:r>
              <a:rPr lang="en-US" altLang="en-US" dirty="0" smtClean="0"/>
              <a:t>: Managers explore a limited number of options and choose an acceptable decision rather than the optimum decision.</a:t>
            </a:r>
          </a:p>
          <a:p>
            <a:pPr lvl="1">
              <a:spcAft>
                <a:spcPts val="600"/>
              </a:spcAft>
            </a:pPr>
            <a:r>
              <a:rPr lang="en-US" altLang="en-US" sz="2400" dirty="0" smtClean="0"/>
              <a:t>This is the response of managers when dealing with incomplete information.</a:t>
            </a:r>
          </a:p>
          <a:p>
            <a:pPr lvl="1">
              <a:spcAft>
                <a:spcPts val="600"/>
              </a:spcAft>
            </a:pPr>
            <a:r>
              <a:rPr lang="en-US" altLang="en-US" sz="2400" dirty="0" smtClean="0"/>
              <a:t>Managers assume that the limited options they examine represent all options.</a:t>
            </a:r>
          </a:p>
        </p:txBody>
      </p:sp>
    </p:spTree>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a:xfrm>
            <a:off x="530225" y="1219200"/>
            <a:ext cx="8229600" cy="1143000"/>
          </a:xfrm>
        </p:spPr>
        <p:txBody>
          <a:bodyPr/>
          <a:lstStyle/>
          <a:p>
            <a:r>
              <a:rPr lang="en-CA" altLang="en-US" b="1" smtClean="0"/>
              <a:t>The Decision-Making Process</a:t>
            </a:r>
          </a:p>
        </p:txBody>
      </p:sp>
      <p:sp>
        <p:nvSpPr>
          <p:cNvPr id="31747" name="Content Placeholder 2"/>
          <p:cNvSpPr>
            <a:spLocks noGrp="1"/>
          </p:cNvSpPr>
          <p:nvPr>
            <p:ph idx="1"/>
          </p:nvPr>
        </p:nvSpPr>
        <p:spPr>
          <a:xfrm>
            <a:off x="530225" y="2514600"/>
            <a:ext cx="8229600" cy="1676400"/>
          </a:xfrm>
        </p:spPr>
        <p:txBody>
          <a:bodyPr/>
          <a:lstStyle/>
          <a:p>
            <a:pPr>
              <a:spcAft>
                <a:spcPts val="600"/>
              </a:spcAft>
            </a:pPr>
            <a:r>
              <a:rPr lang="en-US" altLang="en-US" dirty="0" smtClean="0"/>
              <a:t>The conditions for an </a:t>
            </a:r>
            <a:r>
              <a:rPr lang="en-US" altLang="en-US" b="1" dirty="0" smtClean="0"/>
              <a:t>optimum decision </a:t>
            </a:r>
            <a:r>
              <a:rPr lang="en-US" altLang="en-US" dirty="0" smtClean="0"/>
              <a:t>rarely exist. </a:t>
            </a:r>
            <a:endParaRPr lang="en-CA" altLang="en-US" dirty="0" smtClean="0"/>
          </a:p>
          <a:p>
            <a:pPr>
              <a:spcAft>
                <a:spcPts val="600"/>
              </a:spcAft>
            </a:pPr>
            <a:r>
              <a:rPr lang="en-IN" altLang="en-US" dirty="0" smtClean="0"/>
              <a:t>There are seven steps that managers should consciously follow to make a good decision</a:t>
            </a:r>
            <a:endParaRPr lang="en-US" alt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4"/>
          <p:cNvSpPr>
            <a:spLocks noGrp="1" noChangeArrowheads="1"/>
          </p:cNvSpPr>
          <p:nvPr>
            <p:ph type="title"/>
          </p:nvPr>
        </p:nvSpPr>
        <p:spPr>
          <a:xfrm>
            <a:off x="609600" y="1219200"/>
            <a:ext cx="8229600" cy="1143000"/>
          </a:xfrm>
        </p:spPr>
        <p:txBody>
          <a:bodyPr/>
          <a:lstStyle/>
          <a:p>
            <a:pPr algn="l"/>
            <a:r>
              <a:rPr lang="en-US" altLang="en-US" b="1" dirty="0" smtClean="0"/>
              <a:t>Step 1: </a:t>
            </a:r>
            <a:r>
              <a:rPr lang="en-US" altLang="en-US" sz="3200" b="1" dirty="0" smtClean="0"/>
              <a:t>Recognize</a:t>
            </a:r>
            <a:r>
              <a:rPr lang="en-US" altLang="en-US" b="1" dirty="0" smtClean="0"/>
              <a:t> the Need for a Decision</a:t>
            </a:r>
          </a:p>
        </p:txBody>
      </p:sp>
      <p:sp>
        <p:nvSpPr>
          <p:cNvPr id="33795" name="Rectangle 5"/>
          <p:cNvSpPr>
            <a:spLocks noGrp="1" noChangeArrowheads="1"/>
          </p:cNvSpPr>
          <p:nvPr>
            <p:ph idx="1"/>
          </p:nvPr>
        </p:nvSpPr>
        <p:spPr>
          <a:xfrm>
            <a:off x="471488" y="2590800"/>
            <a:ext cx="8229600" cy="1143000"/>
          </a:xfrm>
        </p:spPr>
        <p:txBody>
          <a:bodyPr/>
          <a:lstStyle/>
          <a:p>
            <a:pPr>
              <a:spcAft>
                <a:spcPts val="600"/>
              </a:spcAft>
            </a:pPr>
            <a:r>
              <a:rPr lang="en-US" altLang="en-US" dirty="0" smtClean="0"/>
              <a:t>Managers must first realize that a decision must be made.</a:t>
            </a:r>
          </a:p>
          <a:p>
            <a:pPr lvl="2">
              <a:spcAft>
                <a:spcPts val="600"/>
              </a:spcAft>
              <a:buFont typeface="Wingdings" panose="05000000000000000000" pitchFamily="2" charset="2"/>
              <a:buChar char="Ø"/>
            </a:pPr>
            <a:r>
              <a:rPr lang="en-US" altLang="en-US" dirty="0" smtClean="0"/>
              <a:t>Sparked by an event such as environment changes.</a:t>
            </a:r>
          </a:p>
        </p:txBody>
      </p:sp>
      <p:pic>
        <p:nvPicPr>
          <p:cNvPr id="2" name="Picture 1"/>
          <p:cNvPicPr>
            <a:picLocks noChangeAspect="1"/>
          </p:cNvPicPr>
          <p:nvPr/>
        </p:nvPicPr>
        <p:blipFill rotWithShape="1">
          <a:blip r:embed="rId3">
            <a:extLst>
              <a:ext uri="{28A0092B-C50C-407E-A947-70E740481C1C}">
                <a14:useLocalDpi xmlns:a14="http://schemas.microsoft.com/office/drawing/2010/main" val="0"/>
              </a:ext>
            </a:extLst>
          </a:blip>
          <a:srcRect b="86501"/>
          <a:stretch/>
        </p:blipFill>
        <p:spPr>
          <a:xfrm>
            <a:off x="1566939" y="3926633"/>
            <a:ext cx="6038697" cy="1981200"/>
          </a:xfrm>
          <a:prstGeom prst="rect">
            <a:avLst/>
          </a:prstGeom>
        </p:spPr>
      </p:pic>
    </p:spTree>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a:xfrm>
            <a:off x="530225" y="1524000"/>
            <a:ext cx="8229600" cy="762000"/>
          </a:xfrm>
        </p:spPr>
        <p:txBody>
          <a:bodyPr/>
          <a:lstStyle/>
          <a:p>
            <a:r>
              <a:rPr lang="en-CA" altLang="en-US" b="1" dirty="0" smtClean="0"/>
              <a:t>Step 2: </a:t>
            </a:r>
            <a:r>
              <a:rPr lang="en-US" altLang="en-US" b="1" dirty="0" smtClean="0"/>
              <a:t>Identify Decision Criteria</a:t>
            </a:r>
            <a:br>
              <a:rPr lang="en-US" altLang="en-US" b="1" dirty="0" smtClean="0"/>
            </a:br>
            <a:r>
              <a:rPr lang="en-CA" altLang="en-US" b="1" dirty="0" smtClean="0"/>
              <a:t> </a:t>
            </a:r>
          </a:p>
        </p:txBody>
      </p:sp>
      <p:sp>
        <p:nvSpPr>
          <p:cNvPr id="35843" name="Content Placeholder 2"/>
          <p:cNvSpPr>
            <a:spLocks noGrp="1"/>
          </p:cNvSpPr>
          <p:nvPr>
            <p:ph idx="1"/>
          </p:nvPr>
        </p:nvSpPr>
        <p:spPr>
          <a:xfrm>
            <a:off x="1143000" y="2362200"/>
            <a:ext cx="5521325" cy="1066800"/>
          </a:xfrm>
        </p:spPr>
        <p:txBody>
          <a:bodyPr/>
          <a:lstStyle/>
          <a:p>
            <a:r>
              <a:rPr lang="en-CA" altLang="en-US" dirty="0" smtClean="0"/>
              <a:t>What variables are  important?</a:t>
            </a:r>
          </a:p>
          <a:p>
            <a:endParaRPr lang="en-CA" altLang="en-US" dirty="0" smtClean="0"/>
          </a:p>
        </p:txBody>
      </p:sp>
      <p:pic>
        <p:nvPicPr>
          <p:cNvPr id="2" name="Picture 1"/>
          <p:cNvPicPr>
            <a:picLocks noChangeAspect="1"/>
          </p:cNvPicPr>
          <p:nvPr/>
        </p:nvPicPr>
        <p:blipFill rotWithShape="1">
          <a:blip r:embed="rId3">
            <a:extLst>
              <a:ext uri="{28A0092B-C50C-407E-A947-70E740481C1C}">
                <a14:useLocalDpi xmlns:a14="http://schemas.microsoft.com/office/drawing/2010/main" val="0"/>
              </a:ext>
            </a:extLst>
          </a:blip>
          <a:srcRect t="13553" b="72889"/>
          <a:stretch/>
        </p:blipFill>
        <p:spPr>
          <a:xfrm>
            <a:off x="1447800" y="3276600"/>
            <a:ext cx="6475060" cy="2133600"/>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4"/>
          <p:cNvSpPr>
            <a:spLocks noGrp="1" noChangeArrowheads="1"/>
          </p:cNvSpPr>
          <p:nvPr>
            <p:ph type="title"/>
          </p:nvPr>
        </p:nvSpPr>
        <p:spPr>
          <a:xfrm>
            <a:off x="493713" y="914400"/>
            <a:ext cx="8229600" cy="1143000"/>
          </a:xfrm>
        </p:spPr>
        <p:txBody>
          <a:bodyPr/>
          <a:lstStyle/>
          <a:p>
            <a:r>
              <a:rPr lang="en-US" altLang="en-US" b="1" smtClean="0"/>
              <a:t>Step 3: Generate Alternatives</a:t>
            </a:r>
          </a:p>
        </p:txBody>
      </p:sp>
      <p:sp>
        <p:nvSpPr>
          <p:cNvPr id="37891" name="Rectangle 5"/>
          <p:cNvSpPr>
            <a:spLocks noGrp="1" noChangeArrowheads="1"/>
          </p:cNvSpPr>
          <p:nvPr>
            <p:ph idx="1"/>
          </p:nvPr>
        </p:nvSpPr>
        <p:spPr>
          <a:xfrm>
            <a:off x="493713" y="2095500"/>
            <a:ext cx="8229600" cy="2952750"/>
          </a:xfrm>
        </p:spPr>
        <p:txBody>
          <a:bodyPr/>
          <a:lstStyle/>
          <a:p>
            <a:pPr>
              <a:spcAft>
                <a:spcPts val="600"/>
              </a:spcAft>
            </a:pPr>
            <a:r>
              <a:rPr lang="en-US" altLang="en-US" dirty="0" smtClean="0"/>
              <a:t>Managers must develop feasible alternative courses of action.</a:t>
            </a:r>
          </a:p>
          <a:p>
            <a:pPr lvl="1">
              <a:spcAft>
                <a:spcPts val="600"/>
              </a:spcAft>
            </a:pPr>
            <a:r>
              <a:rPr lang="en-US" altLang="en-US" dirty="0" smtClean="0"/>
              <a:t> </a:t>
            </a:r>
            <a:r>
              <a:rPr lang="en-US" altLang="en-US" sz="2400" dirty="0" smtClean="0"/>
              <a:t>If good alternatives are missed, the result may be poor.</a:t>
            </a:r>
          </a:p>
          <a:p>
            <a:pPr lvl="1">
              <a:spcAft>
                <a:spcPts val="600"/>
              </a:spcAft>
            </a:pPr>
            <a:r>
              <a:rPr lang="en-US" altLang="en-US" sz="2400" dirty="0" smtClean="0"/>
              <a:t> It is hard to develop creative alternatives, so managers need to look for new ideas.</a:t>
            </a:r>
          </a:p>
        </p:txBody>
      </p:sp>
      <p:pic>
        <p:nvPicPr>
          <p:cNvPr id="2" name="Picture 1"/>
          <p:cNvPicPr>
            <a:picLocks noChangeAspect="1"/>
          </p:cNvPicPr>
          <p:nvPr/>
        </p:nvPicPr>
        <p:blipFill rotWithShape="1">
          <a:blip r:embed="rId3">
            <a:extLst>
              <a:ext uri="{28A0092B-C50C-407E-A947-70E740481C1C}">
                <a14:useLocalDpi xmlns:a14="http://schemas.microsoft.com/office/drawing/2010/main" val="0"/>
              </a:ext>
            </a:extLst>
          </a:blip>
          <a:srcRect t="27013" b="58130"/>
          <a:stretch/>
        </p:blipFill>
        <p:spPr>
          <a:xfrm>
            <a:off x="1676400" y="4191000"/>
            <a:ext cx="5912012" cy="2133600"/>
          </a:xfrm>
          <a:prstGeom prst="rect">
            <a:avLst/>
          </a:prstGeom>
        </p:spPr>
      </p:pic>
    </p:spTree>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4"/>
          <p:cNvSpPr>
            <a:spLocks noGrp="1" noChangeArrowheads="1"/>
          </p:cNvSpPr>
          <p:nvPr>
            <p:ph type="title"/>
          </p:nvPr>
        </p:nvSpPr>
        <p:spPr>
          <a:xfrm>
            <a:off x="493713" y="914400"/>
            <a:ext cx="8229600" cy="1143000"/>
          </a:xfrm>
        </p:spPr>
        <p:txBody>
          <a:bodyPr/>
          <a:lstStyle/>
          <a:p>
            <a:r>
              <a:rPr lang="en-US" altLang="en-US" b="1" smtClean="0"/>
              <a:t>Step 4: Assess Alternatives</a:t>
            </a:r>
          </a:p>
        </p:txBody>
      </p:sp>
      <p:sp>
        <p:nvSpPr>
          <p:cNvPr id="39939" name="Rectangle 5"/>
          <p:cNvSpPr>
            <a:spLocks noGrp="1" noChangeArrowheads="1"/>
          </p:cNvSpPr>
          <p:nvPr>
            <p:ph idx="1"/>
          </p:nvPr>
        </p:nvSpPr>
        <p:spPr>
          <a:xfrm>
            <a:off x="740569" y="2114550"/>
            <a:ext cx="7735888" cy="2952750"/>
          </a:xfrm>
        </p:spPr>
        <p:txBody>
          <a:bodyPr/>
          <a:lstStyle/>
          <a:p>
            <a:pPr>
              <a:spcAft>
                <a:spcPts val="600"/>
              </a:spcAft>
            </a:pPr>
            <a:r>
              <a:rPr lang="en-US" altLang="en-US" dirty="0" smtClean="0"/>
              <a:t>What are the advantages and disadvantages of each alternative?</a:t>
            </a:r>
          </a:p>
          <a:p>
            <a:pPr lvl="2">
              <a:spcAft>
                <a:spcPts val="600"/>
              </a:spcAft>
              <a:buSzPct val="85000"/>
              <a:buFont typeface="Wingdings" panose="05000000000000000000" pitchFamily="2" charset="2"/>
              <a:buChar char="Ø"/>
            </a:pPr>
            <a:r>
              <a:rPr lang="en-US" altLang="en-US" dirty="0" smtClean="0"/>
              <a:t> Managers should specify criteria, then evaluate.</a:t>
            </a:r>
          </a:p>
        </p:txBody>
      </p:sp>
      <p:pic>
        <p:nvPicPr>
          <p:cNvPr id="2" name="Picture 1"/>
          <p:cNvPicPr>
            <a:picLocks noChangeAspect="1"/>
          </p:cNvPicPr>
          <p:nvPr/>
        </p:nvPicPr>
        <p:blipFill rotWithShape="1">
          <a:blip r:embed="rId3">
            <a:extLst>
              <a:ext uri="{28A0092B-C50C-407E-A947-70E740481C1C}">
                <a14:useLocalDpi xmlns:a14="http://schemas.microsoft.com/office/drawing/2010/main" val="0"/>
              </a:ext>
            </a:extLst>
          </a:blip>
          <a:srcRect t="41672" b="44600"/>
          <a:stretch/>
        </p:blipFill>
        <p:spPr>
          <a:xfrm>
            <a:off x="1600200" y="3962400"/>
            <a:ext cx="5595297" cy="1866900"/>
          </a:xfrm>
          <a:prstGeom prst="rect">
            <a:avLst/>
          </a:prstGeom>
        </p:spPr>
      </p:pic>
    </p:spTree>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4"/>
          <p:cNvSpPr>
            <a:spLocks noGrp="1" noChangeArrowheads="1"/>
          </p:cNvSpPr>
          <p:nvPr>
            <p:ph type="title"/>
          </p:nvPr>
        </p:nvSpPr>
        <p:spPr>
          <a:xfrm>
            <a:off x="493713" y="914400"/>
            <a:ext cx="8229600" cy="1143000"/>
          </a:xfrm>
        </p:spPr>
        <p:txBody>
          <a:bodyPr/>
          <a:lstStyle/>
          <a:p>
            <a:r>
              <a:rPr lang="en-US" altLang="en-US" b="1" smtClean="0"/>
              <a:t>Step 4: Assess Alternatives</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4967" y="2286000"/>
            <a:ext cx="7946791" cy="3319272"/>
          </a:xfrm>
          <a:prstGeom prst="rect">
            <a:avLst/>
          </a:prstGeom>
        </p:spPr>
      </p:pic>
    </p:spTree>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5"/>
          <p:cNvSpPr>
            <a:spLocks noGrp="1"/>
          </p:cNvSpPr>
          <p:nvPr>
            <p:ph type="title"/>
          </p:nvPr>
        </p:nvSpPr>
        <p:spPr>
          <a:xfrm>
            <a:off x="493713" y="990600"/>
            <a:ext cx="8229600" cy="1143000"/>
          </a:xfrm>
        </p:spPr>
        <p:txBody>
          <a:bodyPr/>
          <a:lstStyle/>
          <a:p>
            <a:r>
              <a:rPr lang="en-CA" altLang="en-US" b="1" dirty="0" smtClean="0"/>
              <a:t>Assessing Alternatives: Criteria</a:t>
            </a:r>
          </a:p>
        </p:txBody>
      </p:sp>
      <p:sp>
        <p:nvSpPr>
          <p:cNvPr id="44035" name="Rectangle 3"/>
          <p:cNvSpPr>
            <a:spLocks noGrp="1" noChangeArrowheads="1"/>
          </p:cNvSpPr>
          <p:nvPr>
            <p:ph idx="1"/>
          </p:nvPr>
        </p:nvSpPr>
        <p:spPr>
          <a:xfrm>
            <a:off x="493713" y="2133600"/>
            <a:ext cx="8229600" cy="3810000"/>
          </a:xfrm>
        </p:spPr>
        <p:txBody>
          <a:bodyPr/>
          <a:lstStyle/>
          <a:p>
            <a:r>
              <a:rPr lang="en-US" altLang="en-US" b="1" dirty="0" smtClean="0"/>
              <a:t>Practicality</a:t>
            </a:r>
            <a:r>
              <a:rPr lang="en-US" altLang="en-US" dirty="0" smtClean="0"/>
              <a:t> </a:t>
            </a:r>
          </a:p>
          <a:p>
            <a:pPr lvl="1"/>
            <a:r>
              <a:rPr lang="en-US" altLang="en-US" dirty="0" smtClean="0"/>
              <a:t>Do I have the capabilities and resources to do it? </a:t>
            </a:r>
          </a:p>
          <a:p>
            <a:r>
              <a:rPr lang="en-US" altLang="en-US" b="1" dirty="0" smtClean="0"/>
              <a:t>Economic feasibility </a:t>
            </a:r>
          </a:p>
          <a:p>
            <a:pPr lvl="1"/>
            <a:r>
              <a:rPr lang="en-US" altLang="en-US" dirty="0" smtClean="0"/>
              <a:t>Can our performance goals sustain this alternative? </a:t>
            </a:r>
          </a:p>
          <a:p>
            <a:r>
              <a:rPr lang="en-US" altLang="en-US" b="1" dirty="0" smtClean="0"/>
              <a:t>Ethicalness </a:t>
            </a:r>
          </a:p>
          <a:p>
            <a:pPr lvl="1"/>
            <a:r>
              <a:rPr lang="en-US" altLang="en-US" dirty="0" smtClean="0"/>
              <a:t>Alternatives must be ethical and cause no harm to stakeholders. </a:t>
            </a:r>
          </a:p>
          <a:p>
            <a:r>
              <a:rPr lang="en-US" altLang="en-US" b="1" dirty="0" smtClean="0"/>
              <a:t>Legality  </a:t>
            </a:r>
          </a:p>
          <a:p>
            <a:pPr lvl="1"/>
            <a:r>
              <a:rPr lang="en-US" altLang="en-US" dirty="0" smtClean="0"/>
              <a:t>Managers must ensure the alternative is legal both in this country and abroad (for exports). </a:t>
            </a:r>
          </a:p>
        </p:txBody>
      </p:sp>
    </p:spTree>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4"/>
          <p:cNvSpPr>
            <a:spLocks noGrp="1" noChangeArrowheads="1"/>
          </p:cNvSpPr>
          <p:nvPr>
            <p:ph type="title"/>
          </p:nvPr>
        </p:nvSpPr>
        <p:spPr>
          <a:xfrm>
            <a:off x="530225" y="1157288"/>
            <a:ext cx="8229600" cy="1143000"/>
          </a:xfrm>
        </p:spPr>
        <p:txBody>
          <a:bodyPr/>
          <a:lstStyle/>
          <a:p>
            <a:r>
              <a:rPr lang="en-US" altLang="en-US" b="1" smtClean="0"/>
              <a:t>Step 5: Choose Among Alternatives</a:t>
            </a:r>
            <a:endParaRPr lang="en-US" altLang="en-US" smtClean="0"/>
          </a:p>
        </p:txBody>
      </p:sp>
      <p:sp>
        <p:nvSpPr>
          <p:cNvPr id="46083" name="Rectangle 5"/>
          <p:cNvSpPr>
            <a:spLocks noGrp="1" noChangeArrowheads="1"/>
          </p:cNvSpPr>
          <p:nvPr>
            <p:ph idx="1"/>
          </p:nvPr>
        </p:nvSpPr>
        <p:spPr>
          <a:xfrm>
            <a:off x="549275" y="2300288"/>
            <a:ext cx="8061325" cy="1571625"/>
          </a:xfrm>
        </p:spPr>
        <p:txBody>
          <a:bodyPr/>
          <a:lstStyle/>
          <a:p>
            <a:r>
              <a:rPr lang="en-US" altLang="en-US" dirty="0" smtClean="0"/>
              <a:t>Once a set of alternatives has been evaluated, they have to be ranked.</a:t>
            </a:r>
          </a:p>
          <a:p>
            <a:pPr lvl="1">
              <a:buSzPct val="85000"/>
            </a:pPr>
            <a:r>
              <a:rPr lang="en-US" altLang="en-US" sz="2400" dirty="0" smtClean="0"/>
              <a:t>When ranking, all information needs to be considered.</a:t>
            </a:r>
          </a:p>
        </p:txBody>
      </p:sp>
      <p:pic>
        <p:nvPicPr>
          <p:cNvPr id="2" name="Picture 1"/>
          <p:cNvPicPr>
            <a:picLocks noChangeAspect="1"/>
          </p:cNvPicPr>
          <p:nvPr/>
        </p:nvPicPr>
        <p:blipFill rotWithShape="1">
          <a:blip r:embed="rId3">
            <a:extLst>
              <a:ext uri="{28A0092B-C50C-407E-A947-70E740481C1C}">
                <a14:useLocalDpi xmlns:a14="http://schemas.microsoft.com/office/drawing/2010/main" val="0"/>
              </a:ext>
            </a:extLst>
          </a:blip>
          <a:srcRect t="55400" b="31101"/>
          <a:stretch/>
        </p:blipFill>
        <p:spPr>
          <a:xfrm>
            <a:off x="1513411" y="3909235"/>
            <a:ext cx="6133051" cy="2012156"/>
          </a:xfrm>
          <a:prstGeom prst="rect">
            <a:avLst/>
          </a:prstGeom>
        </p:spPr>
      </p:pic>
    </p:spTree>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4"/>
          <p:cNvSpPr>
            <a:spLocks noGrp="1" noChangeArrowheads="1"/>
          </p:cNvSpPr>
          <p:nvPr>
            <p:ph type="title"/>
          </p:nvPr>
        </p:nvSpPr>
        <p:spPr>
          <a:xfrm>
            <a:off x="530225" y="1143000"/>
            <a:ext cx="8229600" cy="1143000"/>
          </a:xfrm>
        </p:spPr>
        <p:txBody>
          <a:bodyPr/>
          <a:lstStyle/>
          <a:p>
            <a:r>
              <a:rPr lang="en-US" altLang="en-US" sz="3200" b="1" dirty="0" smtClean="0"/>
              <a:t>Step 6: Implement the Chosen Alternative</a:t>
            </a:r>
            <a:endParaRPr lang="en-US" altLang="en-US" sz="3200" dirty="0" smtClean="0"/>
          </a:p>
        </p:txBody>
      </p:sp>
      <p:sp>
        <p:nvSpPr>
          <p:cNvPr id="48131" name="Rectangle 5"/>
          <p:cNvSpPr>
            <a:spLocks noGrp="1" noChangeArrowheads="1"/>
          </p:cNvSpPr>
          <p:nvPr>
            <p:ph idx="1"/>
          </p:nvPr>
        </p:nvSpPr>
        <p:spPr>
          <a:xfrm>
            <a:off x="835025" y="2400300"/>
            <a:ext cx="7620000" cy="685800"/>
          </a:xfrm>
        </p:spPr>
        <p:txBody>
          <a:bodyPr/>
          <a:lstStyle/>
          <a:p>
            <a:r>
              <a:rPr lang="en-US" altLang="en-US" dirty="0" smtClean="0"/>
              <a:t>Often a decision is made and not implemented.</a:t>
            </a:r>
          </a:p>
        </p:txBody>
      </p:sp>
      <p:pic>
        <p:nvPicPr>
          <p:cNvPr id="2" name="Picture 1"/>
          <p:cNvPicPr>
            <a:picLocks noChangeAspect="1"/>
          </p:cNvPicPr>
          <p:nvPr/>
        </p:nvPicPr>
        <p:blipFill rotWithShape="1">
          <a:blip r:embed="rId3">
            <a:extLst>
              <a:ext uri="{28A0092B-C50C-407E-A947-70E740481C1C}">
                <a14:useLocalDpi xmlns:a14="http://schemas.microsoft.com/office/drawing/2010/main" val="0"/>
              </a:ext>
            </a:extLst>
          </a:blip>
          <a:srcRect t="68899" b="17602"/>
          <a:stretch/>
        </p:blipFill>
        <p:spPr>
          <a:xfrm>
            <a:off x="1219200" y="3505200"/>
            <a:ext cx="6503213" cy="2133600"/>
          </a:xfrm>
          <a:prstGeom prst="rect">
            <a:avLst/>
          </a:prstGeom>
        </p:spPr>
      </p:pic>
    </p:spTree>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4"/>
          <p:cNvSpPr>
            <a:spLocks noGrp="1" noChangeArrowheads="1"/>
          </p:cNvSpPr>
          <p:nvPr>
            <p:ph type="title"/>
          </p:nvPr>
        </p:nvSpPr>
        <p:spPr>
          <a:xfrm>
            <a:off x="530225" y="1030288"/>
            <a:ext cx="8229600" cy="1143000"/>
          </a:xfrm>
        </p:spPr>
        <p:txBody>
          <a:bodyPr/>
          <a:lstStyle/>
          <a:p>
            <a:r>
              <a:rPr lang="en-US" altLang="en-US" sz="3200" b="1" smtClean="0"/>
              <a:t>Step 7: Evaluate and Learn from Feedback</a:t>
            </a:r>
          </a:p>
        </p:txBody>
      </p:sp>
      <p:sp>
        <p:nvSpPr>
          <p:cNvPr id="50179" name="Rectangle 5"/>
          <p:cNvSpPr>
            <a:spLocks noGrp="1" noChangeArrowheads="1"/>
          </p:cNvSpPr>
          <p:nvPr>
            <p:ph idx="1"/>
          </p:nvPr>
        </p:nvSpPr>
        <p:spPr>
          <a:xfrm>
            <a:off x="873124" y="2156959"/>
            <a:ext cx="7543800" cy="977900"/>
          </a:xfrm>
        </p:spPr>
        <p:txBody>
          <a:bodyPr/>
          <a:lstStyle/>
          <a:p>
            <a:r>
              <a:rPr lang="en-US" altLang="en-US" dirty="0" smtClean="0"/>
              <a:t>Without feedback, managers never learn from experience and make the same mistake over.</a:t>
            </a:r>
          </a:p>
        </p:txBody>
      </p:sp>
      <p:pic>
        <p:nvPicPr>
          <p:cNvPr id="2" name="Picture 1"/>
          <p:cNvPicPr>
            <a:picLocks noChangeAspect="1"/>
          </p:cNvPicPr>
          <p:nvPr/>
        </p:nvPicPr>
        <p:blipFill rotWithShape="1">
          <a:blip r:embed="rId3">
            <a:extLst>
              <a:ext uri="{28A0092B-C50C-407E-A947-70E740481C1C}">
                <a14:useLocalDpi xmlns:a14="http://schemas.microsoft.com/office/drawing/2010/main" val="0"/>
              </a:ext>
            </a:extLst>
          </a:blip>
          <a:srcRect t="82397"/>
          <a:stretch/>
        </p:blipFill>
        <p:spPr>
          <a:xfrm>
            <a:off x="2286000" y="3429000"/>
            <a:ext cx="4638028" cy="1984248"/>
          </a:xfrm>
          <a:prstGeom prst="rect">
            <a:avLst/>
          </a:prstGeom>
        </p:spPr>
      </p:pic>
    </p:spTree>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itle 5"/>
          <p:cNvSpPr>
            <a:spLocks noGrp="1"/>
          </p:cNvSpPr>
          <p:nvPr>
            <p:ph type="title"/>
          </p:nvPr>
        </p:nvSpPr>
        <p:spPr>
          <a:xfrm>
            <a:off x="530225" y="914400"/>
            <a:ext cx="8229600" cy="1143000"/>
          </a:xfrm>
        </p:spPr>
        <p:txBody>
          <a:bodyPr/>
          <a:lstStyle/>
          <a:p>
            <a:r>
              <a:rPr lang="en-CA" altLang="en-US" b="1" dirty="0" smtClean="0"/>
              <a:t>Biases in Decision Making</a:t>
            </a:r>
          </a:p>
        </p:txBody>
      </p:sp>
      <p:sp>
        <p:nvSpPr>
          <p:cNvPr id="52227" name="Rectangle 3"/>
          <p:cNvSpPr>
            <a:spLocks noGrp="1" noChangeArrowheads="1"/>
          </p:cNvSpPr>
          <p:nvPr>
            <p:ph idx="1"/>
          </p:nvPr>
        </p:nvSpPr>
        <p:spPr>
          <a:xfrm>
            <a:off x="524782" y="2057400"/>
            <a:ext cx="8229600" cy="4114800"/>
          </a:xfrm>
        </p:spPr>
        <p:txBody>
          <a:bodyPr/>
          <a:lstStyle/>
          <a:p>
            <a:pPr>
              <a:spcAft>
                <a:spcPts val="600"/>
              </a:spcAft>
            </a:pPr>
            <a:r>
              <a:rPr lang="en-US" altLang="en-US" dirty="0" smtClean="0"/>
              <a:t>Suggests decision makers use heuristics to deal with  bounded rationality.</a:t>
            </a:r>
          </a:p>
          <a:p>
            <a:pPr lvl="1">
              <a:spcAft>
                <a:spcPts val="600"/>
              </a:spcAft>
            </a:pPr>
            <a:r>
              <a:rPr lang="en-US" altLang="en-US" sz="2400" dirty="0" smtClean="0"/>
              <a:t>A </a:t>
            </a:r>
            <a:r>
              <a:rPr lang="en-US" altLang="en-US" sz="2400" b="1" dirty="0" smtClean="0"/>
              <a:t>heuristic</a:t>
            </a:r>
            <a:r>
              <a:rPr lang="en-US" altLang="en-US" sz="2400" dirty="0" smtClean="0"/>
              <a:t> is a rule of thumb to deal with complex situations.</a:t>
            </a:r>
          </a:p>
          <a:p>
            <a:pPr lvl="1">
              <a:spcAft>
                <a:spcPts val="600"/>
              </a:spcAft>
            </a:pPr>
            <a:r>
              <a:rPr lang="en-US" altLang="en-US" sz="2400" dirty="0" smtClean="0"/>
              <a:t>If the heuristic is wrong, however, then poor decisions result from its use.</a:t>
            </a:r>
          </a:p>
          <a:p>
            <a:pPr>
              <a:spcAft>
                <a:spcPts val="600"/>
              </a:spcAft>
            </a:pPr>
            <a:r>
              <a:rPr lang="en-US" altLang="en-US" b="1" dirty="0" smtClean="0"/>
              <a:t>Systematic</a:t>
            </a:r>
            <a:r>
              <a:rPr lang="en-US" altLang="en-US" dirty="0" smtClean="0"/>
              <a:t> errors can result from use of an incorrect heuristic.</a:t>
            </a:r>
          </a:p>
          <a:p>
            <a:pPr lvl="1">
              <a:spcAft>
                <a:spcPts val="600"/>
              </a:spcAft>
            </a:pPr>
            <a:r>
              <a:rPr lang="en-US" altLang="en-US" sz="2400" dirty="0" smtClean="0"/>
              <a:t>These errors will appear over and over since the rule used to make decision is flawed.</a:t>
            </a:r>
          </a:p>
        </p:txBody>
      </p:sp>
    </p:spTree>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itle 5"/>
          <p:cNvSpPr>
            <a:spLocks noGrp="1"/>
          </p:cNvSpPr>
          <p:nvPr>
            <p:ph type="title"/>
          </p:nvPr>
        </p:nvSpPr>
        <p:spPr>
          <a:xfrm>
            <a:off x="533400" y="1015547"/>
            <a:ext cx="8229600" cy="1143000"/>
          </a:xfrm>
        </p:spPr>
        <p:txBody>
          <a:bodyPr/>
          <a:lstStyle/>
          <a:p>
            <a:r>
              <a:rPr lang="en-CA" altLang="en-US" b="1" smtClean="0"/>
              <a:t>Biases in Decision Making</a:t>
            </a:r>
          </a:p>
        </p:txBody>
      </p:sp>
      <p:sp>
        <p:nvSpPr>
          <p:cNvPr id="54275" name="Content Placeholder 1"/>
          <p:cNvSpPr>
            <a:spLocks noGrp="1"/>
          </p:cNvSpPr>
          <p:nvPr>
            <p:ph idx="1"/>
          </p:nvPr>
        </p:nvSpPr>
        <p:spPr>
          <a:xfrm>
            <a:off x="5105400" y="3990975"/>
            <a:ext cx="3097212" cy="457200"/>
          </a:xfrm>
          <a:solidFill>
            <a:srgbClr val="92D050"/>
          </a:solidFill>
        </p:spPr>
        <p:txBody>
          <a:bodyPr/>
          <a:lstStyle/>
          <a:p>
            <a:pPr marL="0" indent="0">
              <a:buFontTx/>
              <a:buNone/>
            </a:pPr>
            <a:r>
              <a:rPr lang="en-CA" altLang="en-US" smtClean="0"/>
              <a:t>Confirmation Bias</a:t>
            </a:r>
          </a:p>
        </p:txBody>
      </p:sp>
      <p:sp>
        <p:nvSpPr>
          <p:cNvPr id="5" name="Content Placeholder 1"/>
          <p:cNvSpPr txBox="1">
            <a:spLocks/>
          </p:cNvSpPr>
          <p:nvPr/>
        </p:nvSpPr>
        <p:spPr bwMode="auto">
          <a:xfrm>
            <a:off x="969962" y="3244850"/>
            <a:ext cx="3167063" cy="457200"/>
          </a:xfrm>
          <a:prstGeom prst="rect">
            <a:avLst/>
          </a:prstGeom>
          <a:solidFill>
            <a:srgbClr val="ABD1EB"/>
          </a:solidFill>
          <a:ln>
            <a:noFill/>
          </a:ln>
          <a:extLst/>
        </p:spPr>
        <p:txBody>
          <a:bodyPr/>
          <a:lstStyle>
            <a:lvl1pPr marL="342900" indent="-342900" algn="l" rtl="0" eaLnBrk="0" fontAlgn="base" hangingPunct="0">
              <a:spcBef>
                <a:spcPct val="20000"/>
              </a:spcBef>
              <a:spcAft>
                <a:spcPct val="0"/>
              </a:spcAft>
              <a:buChar char="•"/>
              <a:defRPr sz="2400">
                <a:solidFill>
                  <a:schemeClr val="tx1"/>
                </a:solidFill>
                <a:latin typeface="Times New Roman" pitchFamily="18" charset="0"/>
                <a:ea typeface="+mn-ea"/>
                <a:cs typeface="Times New Roman" pitchFamily="18" charset="0"/>
              </a:defRPr>
            </a:lvl1pPr>
            <a:lvl2pPr marL="742950" indent="-285750" algn="l" rtl="0" eaLnBrk="0" fontAlgn="base" hangingPunct="0">
              <a:spcBef>
                <a:spcPct val="20000"/>
              </a:spcBef>
              <a:spcAft>
                <a:spcPct val="0"/>
              </a:spcAft>
              <a:buFont typeface="Wingdings" panose="05000000000000000000" pitchFamily="2" charset="2"/>
              <a:buChar char="Ø"/>
              <a:defRPr sz="2000">
                <a:solidFill>
                  <a:schemeClr val="tx1"/>
                </a:solidFill>
                <a:latin typeface="Times New Roman" pitchFamily="18" charset="0"/>
                <a:cs typeface="Times New Roman" pitchFamily="18" charset="0"/>
              </a:defRPr>
            </a:lvl2pPr>
            <a:lvl3pPr marL="1143000" indent="-228600" algn="l" rtl="0" eaLnBrk="0" fontAlgn="base" hangingPunct="0">
              <a:spcBef>
                <a:spcPct val="20000"/>
              </a:spcBef>
              <a:spcAft>
                <a:spcPct val="0"/>
              </a:spcAft>
              <a:buChar char="•"/>
              <a:defRPr sz="2400">
                <a:solidFill>
                  <a:schemeClr val="tx1"/>
                </a:solidFill>
                <a:latin typeface="Times New Roman" pitchFamily="18" charset="0"/>
                <a:cs typeface="Times New Roman" pitchFamily="18" charset="0"/>
              </a:defRPr>
            </a:lvl3pPr>
            <a:lvl4pPr marL="1600200" indent="-228600" algn="l" rtl="0" eaLnBrk="0" fontAlgn="base" hangingPunct="0">
              <a:spcBef>
                <a:spcPct val="20000"/>
              </a:spcBef>
              <a:spcAft>
                <a:spcPct val="0"/>
              </a:spcAft>
              <a:buChar char="–"/>
              <a:defRPr sz="2000">
                <a:solidFill>
                  <a:schemeClr val="tx1"/>
                </a:solidFill>
                <a:latin typeface="Times New Roman" pitchFamily="18" charset="0"/>
                <a:cs typeface="Times New Roman" pitchFamily="18" charset="0"/>
              </a:defRPr>
            </a:lvl4pPr>
            <a:lvl5pPr marL="2057400" indent="-228600" algn="l" rtl="0" eaLnBrk="0" fontAlgn="base" hangingPunct="0">
              <a:spcBef>
                <a:spcPct val="20000"/>
              </a:spcBef>
              <a:spcAft>
                <a:spcPct val="0"/>
              </a:spcAft>
              <a:buChar char="»"/>
              <a:defRPr sz="2000">
                <a:solidFill>
                  <a:schemeClr val="tx1"/>
                </a:solidFill>
                <a:latin typeface="Times New Roman" pitchFamily="18" charset="0"/>
                <a:cs typeface="Times New Roman" pitchFamily="18" charset="0"/>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a:lstStyle>
          <a:p>
            <a:pPr marL="0" indent="0">
              <a:buFontTx/>
              <a:buNone/>
              <a:defRPr/>
            </a:pPr>
            <a:r>
              <a:rPr lang="en-CA" kern="0" dirty="0" smtClean="0"/>
              <a:t>Recency Effect</a:t>
            </a:r>
            <a:endParaRPr lang="en-CA" kern="0" dirty="0"/>
          </a:p>
        </p:txBody>
      </p:sp>
      <p:sp>
        <p:nvSpPr>
          <p:cNvPr id="6" name="Content Placeholder 1"/>
          <p:cNvSpPr txBox="1">
            <a:spLocks/>
          </p:cNvSpPr>
          <p:nvPr/>
        </p:nvSpPr>
        <p:spPr bwMode="auto">
          <a:xfrm>
            <a:off x="969962" y="3990975"/>
            <a:ext cx="3167063" cy="457200"/>
          </a:xfrm>
          <a:prstGeom prst="rect">
            <a:avLst/>
          </a:prstGeom>
          <a:solidFill>
            <a:srgbClr val="CCFF33"/>
          </a:solidFill>
          <a:ln>
            <a:noFill/>
          </a:ln>
          <a:extLst/>
        </p:spPr>
        <p:txBody>
          <a:bodyPr/>
          <a:lstStyle>
            <a:lvl1pPr marL="342900" indent="-342900" algn="l" rtl="0" eaLnBrk="0" fontAlgn="base" hangingPunct="0">
              <a:spcBef>
                <a:spcPct val="20000"/>
              </a:spcBef>
              <a:spcAft>
                <a:spcPct val="0"/>
              </a:spcAft>
              <a:buChar char="•"/>
              <a:defRPr sz="2400">
                <a:solidFill>
                  <a:schemeClr val="tx1"/>
                </a:solidFill>
                <a:latin typeface="Times New Roman" pitchFamily="18" charset="0"/>
                <a:ea typeface="+mn-ea"/>
                <a:cs typeface="Times New Roman" pitchFamily="18" charset="0"/>
              </a:defRPr>
            </a:lvl1pPr>
            <a:lvl2pPr marL="742950" indent="-285750" algn="l" rtl="0" eaLnBrk="0" fontAlgn="base" hangingPunct="0">
              <a:spcBef>
                <a:spcPct val="20000"/>
              </a:spcBef>
              <a:spcAft>
                <a:spcPct val="0"/>
              </a:spcAft>
              <a:buFont typeface="Wingdings" panose="05000000000000000000" pitchFamily="2" charset="2"/>
              <a:buChar char="Ø"/>
              <a:defRPr sz="2000">
                <a:solidFill>
                  <a:schemeClr val="tx1"/>
                </a:solidFill>
                <a:latin typeface="Times New Roman" pitchFamily="18" charset="0"/>
                <a:cs typeface="Times New Roman" pitchFamily="18" charset="0"/>
              </a:defRPr>
            </a:lvl2pPr>
            <a:lvl3pPr marL="1143000" indent="-228600" algn="l" rtl="0" eaLnBrk="0" fontAlgn="base" hangingPunct="0">
              <a:spcBef>
                <a:spcPct val="20000"/>
              </a:spcBef>
              <a:spcAft>
                <a:spcPct val="0"/>
              </a:spcAft>
              <a:buChar char="•"/>
              <a:defRPr sz="2400">
                <a:solidFill>
                  <a:schemeClr val="tx1"/>
                </a:solidFill>
                <a:latin typeface="Times New Roman" pitchFamily="18" charset="0"/>
                <a:cs typeface="Times New Roman" pitchFamily="18" charset="0"/>
              </a:defRPr>
            </a:lvl3pPr>
            <a:lvl4pPr marL="1600200" indent="-228600" algn="l" rtl="0" eaLnBrk="0" fontAlgn="base" hangingPunct="0">
              <a:spcBef>
                <a:spcPct val="20000"/>
              </a:spcBef>
              <a:spcAft>
                <a:spcPct val="0"/>
              </a:spcAft>
              <a:buChar char="–"/>
              <a:defRPr sz="2000">
                <a:solidFill>
                  <a:schemeClr val="tx1"/>
                </a:solidFill>
                <a:latin typeface="Times New Roman" pitchFamily="18" charset="0"/>
                <a:cs typeface="Times New Roman" pitchFamily="18" charset="0"/>
              </a:defRPr>
            </a:lvl4pPr>
            <a:lvl5pPr marL="2057400" indent="-228600" algn="l" rtl="0" eaLnBrk="0" fontAlgn="base" hangingPunct="0">
              <a:spcBef>
                <a:spcPct val="20000"/>
              </a:spcBef>
              <a:spcAft>
                <a:spcPct val="0"/>
              </a:spcAft>
              <a:buChar char="»"/>
              <a:defRPr sz="2000">
                <a:solidFill>
                  <a:schemeClr val="tx1"/>
                </a:solidFill>
                <a:latin typeface="Times New Roman" pitchFamily="18" charset="0"/>
                <a:cs typeface="Times New Roman" pitchFamily="18" charset="0"/>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a:lstStyle>
          <a:p>
            <a:pPr marL="0" indent="0">
              <a:buFontTx/>
              <a:buNone/>
              <a:defRPr/>
            </a:pPr>
            <a:r>
              <a:rPr lang="en-CA" kern="0" dirty="0" smtClean="0"/>
              <a:t>Representativeness Bias</a:t>
            </a:r>
            <a:endParaRPr lang="en-CA" kern="0" dirty="0"/>
          </a:p>
        </p:txBody>
      </p:sp>
      <p:sp>
        <p:nvSpPr>
          <p:cNvPr id="7" name="Content Placeholder 1"/>
          <p:cNvSpPr txBox="1">
            <a:spLocks/>
          </p:cNvSpPr>
          <p:nvPr/>
        </p:nvSpPr>
        <p:spPr bwMode="auto">
          <a:xfrm>
            <a:off x="5105400" y="3222625"/>
            <a:ext cx="3097212" cy="457200"/>
          </a:xfrm>
          <a:prstGeom prst="rect">
            <a:avLst/>
          </a:prstGeom>
          <a:solidFill>
            <a:srgbClr val="7998FB"/>
          </a:solidFill>
          <a:ln>
            <a:noFill/>
          </a:ln>
          <a:extLst/>
        </p:spPr>
        <p:txBody>
          <a:bodyPr/>
          <a:lstStyle>
            <a:lvl1pPr marL="342900" indent="-342900" algn="l" rtl="0" eaLnBrk="0" fontAlgn="base" hangingPunct="0">
              <a:spcBef>
                <a:spcPct val="20000"/>
              </a:spcBef>
              <a:spcAft>
                <a:spcPct val="0"/>
              </a:spcAft>
              <a:buChar char="•"/>
              <a:defRPr sz="2400">
                <a:solidFill>
                  <a:schemeClr val="tx1"/>
                </a:solidFill>
                <a:latin typeface="Times New Roman" pitchFamily="18" charset="0"/>
                <a:ea typeface="+mn-ea"/>
                <a:cs typeface="Times New Roman" pitchFamily="18" charset="0"/>
              </a:defRPr>
            </a:lvl1pPr>
            <a:lvl2pPr marL="742950" indent="-285750" algn="l" rtl="0" eaLnBrk="0" fontAlgn="base" hangingPunct="0">
              <a:spcBef>
                <a:spcPct val="20000"/>
              </a:spcBef>
              <a:spcAft>
                <a:spcPct val="0"/>
              </a:spcAft>
              <a:buFont typeface="Wingdings" panose="05000000000000000000" pitchFamily="2" charset="2"/>
              <a:buChar char="Ø"/>
              <a:defRPr sz="2000">
                <a:solidFill>
                  <a:schemeClr val="tx1"/>
                </a:solidFill>
                <a:latin typeface="Times New Roman" pitchFamily="18" charset="0"/>
                <a:cs typeface="Times New Roman" pitchFamily="18" charset="0"/>
              </a:defRPr>
            </a:lvl2pPr>
            <a:lvl3pPr marL="1143000" indent="-228600" algn="l" rtl="0" eaLnBrk="0" fontAlgn="base" hangingPunct="0">
              <a:spcBef>
                <a:spcPct val="20000"/>
              </a:spcBef>
              <a:spcAft>
                <a:spcPct val="0"/>
              </a:spcAft>
              <a:buChar char="•"/>
              <a:defRPr sz="2400">
                <a:solidFill>
                  <a:schemeClr val="tx1"/>
                </a:solidFill>
                <a:latin typeface="Times New Roman" pitchFamily="18" charset="0"/>
                <a:cs typeface="Times New Roman" pitchFamily="18" charset="0"/>
              </a:defRPr>
            </a:lvl3pPr>
            <a:lvl4pPr marL="1600200" indent="-228600" algn="l" rtl="0" eaLnBrk="0" fontAlgn="base" hangingPunct="0">
              <a:spcBef>
                <a:spcPct val="20000"/>
              </a:spcBef>
              <a:spcAft>
                <a:spcPct val="0"/>
              </a:spcAft>
              <a:buChar char="–"/>
              <a:defRPr sz="2000">
                <a:solidFill>
                  <a:schemeClr val="tx1"/>
                </a:solidFill>
                <a:latin typeface="Times New Roman" pitchFamily="18" charset="0"/>
                <a:cs typeface="Times New Roman" pitchFamily="18" charset="0"/>
              </a:defRPr>
            </a:lvl4pPr>
            <a:lvl5pPr marL="2057400" indent="-228600" algn="l" rtl="0" eaLnBrk="0" fontAlgn="base" hangingPunct="0">
              <a:spcBef>
                <a:spcPct val="20000"/>
              </a:spcBef>
              <a:spcAft>
                <a:spcPct val="0"/>
              </a:spcAft>
              <a:buChar char="»"/>
              <a:defRPr sz="2000">
                <a:solidFill>
                  <a:schemeClr val="tx1"/>
                </a:solidFill>
                <a:latin typeface="Times New Roman" pitchFamily="18" charset="0"/>
                <a:cs typeface="Times New Roman" pitchFamily="18" charset="0"/>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a:lstStyle>
          <a:p>
            <a:pPr marL="0" indent="0">
              <a:buFontTx/>
              <a:buNone/>
              <a:defRPr/>
            </a:pPr>
            <a:r>
              <a:rPr lang="en-CA" kern="0" dirty="0" smtClean="0"/>
              <a:t>Clustering Illusion</a:t>
            </a:r>
            <a:endParaRPr lang="en-CA" kern="0" dirty="0"/>
          </a:p>
        </p:txBody>
      </p:sp>
      <p:sp>
        <p:nvSpPr>
          <p:cNvPr id="8" name="Content Placeholder 1"/>
          <p:cNvSpPr txBox="1">
            <a:spLocks/>
          </p:cNvSpPr>
          <p:nvPr/>
        </p:nvSpPr>
        <p:spPr bwMode="auto">
          <a:xfrm>
            <a:off x="5105400" y="2514600"/>
            <a:ext cx="3097212" cy="457200"/>
          </a:xfrm>
          <a:prstGeom prst="rect">
            <a:avLst/>
          </a:prstGeom>
          <a:solidFill>
            <a:srgbClr val="BBF5FD"/>
          </a:solidFill>
          <a:ln>
            <a:noFill/>
          </a:ln>
          <a:extLst/>
        </p:spPr>
        <p:txBody>
          <a:bodyPr/>
          <a:lstStyle>
            <a:lvl1pPr marL="342900" indent="-342900" algn="l" rtl="0" eaLnBrk="0" fontAlgn="base" hangingPunct="0">
              <a:spcBef>
                <a:spcPct val="20000"/>
              </a:spcBef>
              <a:spcAft>
                <a:spcPct val="0"/>
              </a:spcAft>
              <a:buChar char="•"/>
              <a:defRPr sz="2400">
                <a:solidFill>
                  <a:schemeClr val="tx1"/>
                </a:solidFill>
                <a:latin typeface="Times New Roman" pitchFamily="18" charset="0"/>
                <a:ea typeface="+mn-ea"/>
                <a:cs typeface="Times New Roman" pitchFamily="18" charset="0"/>
              </a:defRPr>
            </a:lvl1pPr>
            <a:lvl2pPr marL="742950" indent="-285750" algn="l" rtl="0" eaLnBrk="0" fontAlgn="base" hangingPunct="0">
              <a:spcBef>
                <a:spcPct val="20000"/>
              </a:spcBef>
              <a:spcAft>
                <a:spcPct val="0"/>
              </a:spcAft>
              <a:buFont typeface="Wingdings" panose="05000000000000000000" pitchFamily="2" charset="2"/>
              <a:buChar char="Ø"/>
              <a:defRPr sz="2000">
                <a:solidFill>
                  <a:schemeClr val="tx1"/>
                </a:solidFill>
                <a:latin typeface="Times New Roman" pitchFamily="18" charset="0"/>
                <a:cs typeface="Times New Roman" pitchFamily="18" charset="0"/>
              </a:defRPr>
            </a:lvl2pPr>
            <a:lvl3pPr marL="1143000" indent="-228600" algn="l" rtl="0" eaLnBrk="0" fontAlgn="base" hangingPunct="0">
              <a:spcBef>
                <a:spcPct val="20000"/>
              </a:spcBef>
              <a:spcAft>
                <a:spcPct val="0"/>
              </a:spcAft>
              <a:buChar char="•"/>
              <a:defRPr sz="2400">
                <a:solidFill>
                  <a:schemeClr val="tx1"/>
                </a:solidFill>
                <a:latin typeface="Times New Roman" pitchFamily="18" charset="0"/>
                <a:cs typeface="Times New Roman" pitchFamily="18" charset="0"/>
              </a:defRPr>
            </a:lvl3pPr>
            <a:lvl4pPr marL="1600200" indent="-228600" algn="l" rtl="0" eaLnBrk="0" fontAlgn="base" hangingPunct="0">
              <a:spcBef>
                <a:spcPct val="20000"/>
              </a:spcBef>
              <a:spcAft>
                <a:spcPct val="0"/>
              </a:spcAft>
              <a:buChar char="–"/>
              <a:defRPr sz="2000">
                <a:solidFill>
                  <a:schemeClr val="tx1"/>
                </a:solidFill>
                <a:latin typeface="Times New Roman" pitchFamily="18" charset="0"/>
                <a:cs typeface="Times New Roman" pitchFamily="18" charset="0"/>
              </a:defRPr>
            </a:lvl4pPr>
            <a:lvl5pPr marL="2057400" indent="-228600" algn="l" rtl="0" eaLnBrk="0" fontAlgn="base" hangingPunct="0">
              <a:spcBef>
                <a:spcPct val="20000"/>
              </a:spcBef>
              <a:spcAft>
                <a:spcPct val="0"/>
              </a:spcAft>
              <a:buChar char="»"/>
              <a:defRPr sz="2000">
                <a:solidFill>
                  <a:schemeClr val="tx1"/>
                </a:solidFill>
                <a:latin typeface="Times New Roman" pitchFamily="18" charset="0"/>
                <a:cs typeface="Times New Roman" pitchFamily="18" charset="0"/>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a:lstStyle>
          <a:p>
            <a:pPr marL="0" indent="0">
              <a:buFontTx/>
              <a:buNone/>
              <a:defRPr/>
            </a:pPr>
            <a:r>
              <a:rPr lang="en-CA" kern="0" dirty="0" smtClean="0"/>
              <a:t>Prior Hypothesis Bias</a:t>
            </a:r>
            <a:endParaRPr lang="en-CA" kern="0" dirty="0"/>
          </a:p>
        </p:txBody>
      </p:sp>
      <p:sp>
        <p:nvSpPr>
          <p:cNvPr id="9" name="Content Placeholder 1"/>
          <p:cNvSpPr txBox="1">
            <a:spLocks/>
          </p:cNvSpPr>
          <p:nvPr/>
        </p:nvSpPr>
        <p:spPr bwMode="auto">
          <a:xfrm>
            <a:off x="969962" y="2497138"/>
            <a:ext cx="3240088" cy="457200"/>
          </a:xfrm>
          <a:prstGeom prst="rect">
            <a:avLst/>
          </a:prstGeom>
          <a:solidFill>
            <a:srgbClr val="CCFF66"/>
          </a:solidFill>
          <a:ln>
            <a:noFill/>
          </a:ln>
          <a:extLst/>
        </p:spPr>
        <p:txBody>
          <a:bodyPr/>
          <a:lstStyle>
            <a:lvl1pPr marL="342900" indent="-342900" algn="l" rtl="0" eaLnBrk="0" fontAlgn="base" hangingPunct="0">
              <a:spcBef>
                <a:spcPct val="20000"/>
              </a:spcBef>
              <a:spcAft>
                <a:spcPct val="0"/>
              </a:spcAft>
              <a:buChar char="•"/>
              <a:defRPr sz="2400">
                <a:solidFill>
                  <a:schemeClr val="tx1"/>
                </a:solidFill>
                <a:latin typeface="Times New Roman" pitchFamily="18" charset="0"/>
                <a:ea typeface="+mn-ea"/>
                <a:cs typeface="Times New Roman" pitchFamily="18" charset="0"/>
              </a:defRPr>
            </a:lvl1pPr>
            <a:lvl2pPr marL="742950" indent="-285750" algn="l" rtl="0" eaLnBrk="0" fontAlgn="base" hangingPunct="0">
              <a:spcBef>
                <a:spcPct val="20000"/>
              </a:spcBef>
              <a:spcAft>
                <a:spcPct val="0"/>
              </a:spcAft>
              <a:buFont typeface="Wingdings" panose="05000000000000000000" pitchFamily="2" charset="2"/>
              <a:buChar char="Ø"/>
              <a:defRPr sz="2000">
                <a:solidFill>
                  <a:schemeClr val="tx1"/>
                </a:solidFill>
                <a:latin typeface="Times New Roman" pitchFamily="18" charset="0"/>
                <a:cs typeface="Times New Roman" pitchFamily="18" charset="0"/>
              </a:defRPr>
            </a:lvl2pPr>
            <a:lvl3pPr marL="1143000" indent="-228600" algn="l" rtl="0" eaLnBrk="0" fontAlgn="base" hangingPunct="0">
              <a:spcBef>
                <a:spcPct val="20000"/>
              </a:spcBef>
              <a:spcAft>
                <a:spcPct val="0"/>
              </a:spcAft>
              <a:buChar char="•"/>
              <a:defRPr sz="2400">
                <a:solidFill>
                  <a:schemeClr val="tx1"/>
                </a:solidFill>
                <a:latin typeface="Times New Roman" pitchFamily="18" charset="0"/>
                <a:cs typeface="Times New Roman" pitchFamily="18" charset="0"/>
              </a:defRPr>
            </a:lvl3pPr>
            <a:lvl4pPr marL="1600200" indent="-228600" algn="l" rtl="0" eaLnBrk="0" fontAlgn="base" hangingPunct="0">
              <a:spcBef>
                <a:spcPct val="20000"/>
              </a:spcBef>
              <a:spcAft>
                <a:spcPct val="0"/>
              </a:spcAft>
              <a:buChar char="–"/>
              <a:defRPr sz="2000">
                <a:solidFill>
                  <a:schemeClr val="tx1"/>
                </a:solidFill>
                <a:latin typeface="Times New Roman" pitchFamily="18" charset="0"/>
                <a:cs typeface="Times New Roman" pitchFamily="18" charset="0"/>
              </a:defRPr>
            </a:lvl4pPr>
            <a:lvl5pPr marL="2057400" indent="-228600" algn="l" rtl="0" eaLnBrk="0" fontAlgn="base" hangingPunct="0">
              <a:spcBef>
                <a:spcPct val="20000"/>
              </a:spcBef>
              <a:spcAft>
                <a:spcPct val="0"/>
              </a:spcAft>
              <a:buChar char="»"/>
              <a:defRPr sz="2000">
                <a:solidFill>
                  <a:schemeClr val="tx1"/>
                </a:solidFill>
                <a:latin typeface="Times New Roman" pitchFamily="18" charset="0"/>
                <a:cs typeface="Times New Roman" pitchFamily="18" charset="0"/>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a:lstStyle>
          <a:p>
            <a:pPr marL="0" indent="0">
              <a:buFontTx/>
              <a:buNone/>
              <a:defRPr/>
            </a:pPr>
            <a:r>
              <a:rPr lang="en-CA" kern="0" dirty="0" smtClean="0"/>
              <a:t>Escalating Commitment</a:t>
            </a:r>
            <a:endParaRPr lang="en-CA" kern="0" dirty="0"/>
          </a:p>
        </p:txBody>
      </p:sp>
      <p:sp>
        <p:nvSpPr>
          <p:cNvPr id="11" name="Content Placeholder 1"/>
          <p:cNvSpPr txBox="1">
            <a:spLocks/>
          </p:cNvSpPr>
          <p:nvPr/>
        </p:nvSpPr>
        <p:spPr bwMode="auto">
          <a:xfrm>
            <a:off x="969962" y="4805363"/>
            <a:ext cx="3167063" cy="938212"/>
          </a:xfrm>
          <a:prstGeom prst="rect">
            <a:avLst/>
          </a:prstGeom>
          <a:solidFill>
            <a:srgbClr val="CCFFFF"/>
          </a:solidFill>
          <a:ln>
            <a:noFill/>
          </a:ln>
          <a:extLst/>
        </p:spPr>
        <p:txBody>
          <a:bodyPr/>
          <a:lstStyle>
            <a:lvl1pPr marL="342900" indent="-342900" algn="l" rtl="0" eaLnBrk="0" fontAlgn="base" hangingPunct="0">
              <a:spcBef>
                <a:spcPct val="20000"/>
              </a:spcBef>
              <a:spcAft>
                <a:spcPct val="0"/>
              </a:spcAft>
              <a:buChar char="•"/>
              <a:defRPr sz="2400">
                <a:solidFill>
                  <a:schemeClr val="tx1"/>
                </a:solidFill>
                <a:latin typeface="Times New Roman" pitchFamily="18" charset="0"/>
                <a:ea typeface="+mn-ea"/>
                <a:cs typeface="Times New Roman" pitchFamily="18" charset="0"/>
              </a:defRPr>
            </a:lvl1pPr>
            <a:lvl2pPr marL="742950" indent="-285750" algn="l" rtl="0" eaLnBrk="0" fontAlgn="base" hangingPunct="0">
              <a:spcBef>
                <a:spcPct val="20000"/>
              </a:spcBef>
              <a:spcAft>
                <a:spcPct val="0"/>
              </a:spcAft>
              <a:buFont typeface="Wingdings" panose="05000000000000000000" pitchFamily="2" charset="2"/>
              <a:buChar char="Ø"/>
              <a:defRPr sz="2000">
                <a:solidFill>
                  <a:schemeClr val="tx1"/>
                </a:solidFill>
                <a:latin typeface="Times New Roman" pitchFamily="18" charset="0"/>
                <a:cs typeface="Times New Roman" pitchFamily="18" charset="0"/>
              </a:defRPr>
            </a:lvl2pPr>
            <a:lvl3pPr marL="1143000" indent="-228600" algn="l" rtl="0" eaLnBrk="0" fontAlgn="base" hangingPunct="0">
              <a:spcBef>
                <a:spcPct val="20000"/>
              </a:spcBef>
              <a:spcAft>
                <a:spcPct val="0"/>
              </a:spcAft>
              <a:buChar char="•"/>
              <a:defRPr sz="2400">
                <a:solidFill>
                  <a:schemeClr val="tx1"/>
                </a:solidFill>
                <a:latin typeface="Times New Roman" pitchFamily="18" charset="0"/>
                <a:cs typeface="Times New Roman" pitchFamily="18" charset="0"/>
              </a:defRPr>
            </a:lvl3pPr>
            <a:lvl4pPr marL="1600200" indent="-228600" algn="l" rtl="0" eaLnBrk="0" fontAlgn="base" hangingPunct="0">
              <a:spcBef>
                <a:spcPct val="20000"/>
              </a:spcBef>
              <a:spcAft>
                <a:spcPct val="0"/>
              </a:spcAft>
              <a:buChar char="–"/>
              <a:defRPr sz="2000">
                <a:solidFill>
                  <a:schemeClr val="tx1"/>
                </a:solidFill>
                <a:latin typeface="Times New Roman" pitchFamily="18" charset="0"/>
                <a:cs typeface="Times New Roman" pitchFamily="18" charset="0"/>
              </a:defRPr>
            </a:lvl4pPr>
            <a:lvl5pPr marL="2057400" indent="-228600" algn="l" rtl="0" eaLnBrk="0" fontAlgn="base" hangingPunct="0">
              <a:spcBef>
                <a:spcPct val="20000"/>
              </a:spcBef>
              <a:spcAft>
                <a:spcPct val="0"/>
              </a:spcAft>
              <a:buChar char="»"/>
              <a:defRPr sz="2000">
                <a:solidFill>
                  <a:schemeClr val="tx1"/>
                </a:solidFill>
                <a:latin typeface="Times New Roman" pitchFamily="18" charset="0"/>
                <a:cs typeface="Times New Roman" pitchFamily="18" charset="0"/>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a:lstStyle>
          <a:p>
            <a:pPr marL="0" indent="0">
              <a:buFontTx/>
              <a:buNone/>
              <a:defRPr/>
            </a:pPr>
            <a:r>
              <a:rPr lang="en-CA" kern="0" dirty="0" smtClean="0"/>
              <a:t>Fundamental Attribution Error</a:t>
            </a:r>
            <a:endParaRPr lang="en-CA" kern="0" dirty="0"/>
          </a:p>
        </p:txBody>
      </p:sp>
      <p:sp>
        <p:nvSpPr>
          <p:cNvPr id="12" name="Content Placeholder 1"/>
          <p:cNvSpPr txBox="1">
            <a:spLocks/>
          </p:cNvSpPr>
          <p:nvPr/>
        </p:nvSpPr>
        <p:spPr bwMode="auto">
          <a:xfrm>
            <a:off x="5105400" y="4805363"/>
            <a:ext cx="3097212" cy="938212"/>
          </a:xfrm>
          <a:prstGeom prst="rect">
            <a:avLst/>
          </a:prstGeom>
          <a:solidFill>
            <a:srgbClr val="AFDCF3"/>
          </a:solidFill>
          <a:ln>
            <a:noFill/>
          </a:ln>
          <a:extLst/>
        </p:spPr>
        <p:txBody>
          <a:bodyPr/>
          <a:lstStyle>
            <a:lvl1pPr marL="342900" indent="-342900" algn="l" rtl="0" eaLnBrk="0" fontAlgn="base" hangingPunct="0">
              <a:spcBef>
                <a:spcPct val="20000"/>
              </a:spcBef>
              <a:spcAft>
                <a:spcPct val="0"/>
              </a:spcAft>
              <a:buChar char="•"/>
              <a:defRPr sz="2400">
                <a:solidFill>
                  <a:schemeClr val="tx1"/>
                </a:solidFill>
                <a:latin typeface="Times New Roman" pitchFamily="18" charset="0"/>
                <a:ea typeface="+mn-ea"/>
                <a:cs typeface="Times New Roman" pitchFamily="18" charset="0"/>
              </a:defRPr>
            </a:lvl1pPr>
            <a:lvl2pPr marL="742950" indent="-285750" algn="l" rtl="0" eaLnBrk="0" fontAlgn="base" hangingPunct="0">
              <a:spcBef>
                <a:spcPct val="20000"/>
              </a:spcBef>
              <a:spcAft>
                <a:spcPct val="0"/>
              </a:spcAft>
              <a:buFont typeface="Wingdings" panose="05000000000000000000" pitchFamily="2" charset="2"/>
              <a:buChar char="Ø"/>
              <a:defRPr sz="2000">
                <a:solidFill>
                  <a:schemeClr val="tx1"/>
                </a:solidFill>
                <a:latin typeface="Times New Roman" pitchFamily="18" charset="0"/>
                <a:cs typeface="Times New Roman" pitchFamily="18" charset="0"/>
              </a:defRPr>
            </a:lvl2pPr>
            <a:lvl3pPr marL="1143000" indent="-228600" algn="l" rtl="0" eaLnBrk="0" fontAlgn="base" hangingPunct="0">
              <a:spcBef>
                <a:spcPct val="20000"/>
              </a:spcBef>
              <a:spcAft>
                <a:spcPct val="0"/>
              </a:spcAft>
              <a:buChar char="•"/>
              <a:defRPr sz="2400">
                <a:solidFill>
                  <a:schemeClr val="tx1"/>
                </a:solidFill>
                <a:latin typeface="Times New Roman" pitchFamily="18" charset="0"/>
                <a:cs typeface="Times New Roman" pitchFamily="18" charset="0"/>
              </a:defRPr>
            </a:lvl3pPr>
            <a:lvl4pPr marL="1600200" indent="-228600" algn="l" rtl="0" eaLnBrk="0" fontAlgn="base" hangingPunct="0">
              <a:spcBef>
                <a:spcPct val="20000"/>
              </a:spcBef>
              <a:spcAft>
                <a:spcPct val="0"/>
              </a:spcAft>
              <a:buChar char="–"/>
              <a:defRPr sz="2000">
                <a:solidFill>
                  <a:schemeClr val="tx1"/>
                </a:solidFill>
                <a:latin typeface="Times New Roman" pitchFamily="18" charset="0"/>
                <a:cs typeface="Times New Roman" pitchFamily="18" charset="0"/>
              </a:defRPr>
            </a:lvl4pPr>
            <a:lvl5pPr marL="2057400" indent="-228600" algn="l" rtl="0" eaLnBrk="0" fontAlgn="base" hangingPunct="0">
              <a:spcBef>
                <a:spcPct val="20000"/>
              </a:spcBef>
              <a:spcAft>
                <a:spcPct val="0"/>
              </a:spcAft>
              <a:buChar char="»"/>
              <a:defRPr sz="2000">
                <a:solidFill>
                  <a:schemeClr val="tx1"/>
                </a:solidFill>
                <a:latin typeface="Times New Roman" pitchFamily="18" charset="0"/>
                <a:cs typeface="Times New Roman" pitchFamily="18" charset="0"/>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a:lstStyle>
          <a:p>
            <a:pPr marL="0" indent="0">
              <a:buFontTx/>
              <a:buNone/>
              <a:defRPr/>
            </a:pPr>
            <a:r>
              <a:rPr lang="en-CA" kern="0" dirty="0" smtClean="0"/>
              <a:t>Illusion of Control and </a:t>
            </a:r>
          </a:p>
          <a:p>
            <a:pPr marL="0" indent="0">
              <a:buFontTx/>
              <a:buNone/>
              <a:defRPr/>
            </a:pPr>
            <a:r>
              <a:rPr lang="en-CA" kern="0" dirty="0" smtClean="0"/>
              <a:t>Overconfidence Bias</a:t>
            </a:r>
            <a:endParaRPr lang="en-CA" kern="0" dirty="0"/>
          </a:p>
        </p:txBody>
      </p:sp>
    </p:spTree>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Title 5"/>
          <p:cNvSpPr>
            <a:spLocks noGrp="1"/>
          </p:cNvSpPr>
          <p:nvPr>
            <p:ph type="title"/>
          </p:nvPr>
        </p:nvSpPr>
        <p:spPr>
          <a:xfrm>
            <a:off x="493713" y="762000"/>
            <a:ext cx="8229600" cy="1143000"/>
          </a:xfrm>
        </p:spPr>
        <p:txBody>
          <a:bodyPr/>
          <a:lstStyle/>
          <a:p>
            <a:r>
              <a:rPr lang="en-CA" altLang="en-US" b="1" dirty="0" smtClean="0"/>
              <a:t>Decision Making Styles </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94521" y="2133600"/>
            <a:ext cx="4627984" cy="4175126"/>
          </a:xfrm>
          <a:prstGeom prst="rect">
            <a:avLst/>
          </a:prstGeom>
        </p:spPr>
      </p:pic>
    </p:spTree>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itle 5"/>
          <p:cNvSpPr>
            <a:spLocks noGrp="1"/>
          </p:cNvSpPr>
          <p:nvPr>
            <p:ph type="title"/>
          </p:nvPr>
        </p:nvSpPr>
        <p:spPr>
          <a:xfrm>
            <a:off x="457200" y="990600"/>
            <a:ext cx="8229600" cy="1143000"/>
          </a:xfrm>
        </p:spPr>
        <p:txBody>
          <a:bodyPr/>
          <a:lstStyle/>
          <a:p>
            <a:r>
              <a:rPr lang="en-CA" altLang="en-US" b="1" dirty="0" smtClean="0"/>
              <a:t>Decision Making in </a:t>
            </a:r>
            <a:br>
              <a:rPr lang="en-CA" altLang="en-US" b="1" dirty="0" smtClean="0"/>
            </a:br>
            <a:r>
              <a:rPr lang="en-CA" altLang="en-US" b="1" dirty="0" smtClean="0"/>
              <a:t>Learning Organizations</a:t>
            </a:r>
          </a:p>
        </p:txBody>
      </p:sp>
      <p:sp>
        <p:nvSpPr>
          <p:cNvPr id="58371" name="Rectangle 3"/>
          <p:cNvSpPr>
            <a:spLocks noGrp="1" noChangeArrowheads="1"/>
          </p:cNvSpPr>
          <p:nvPr>
            <p:ph idx="1"/>
          </p:nvPr>
        </p:nvSpPr>
        <p:spPr>
          <a:xfrm>
            <a:off x="685800" y="2667000"/>
            <a:ext cx="8229600" cy="2952750"/>
          </a:xfrm>
        </p:spPr>
        <p:txBody>
          <a:bodyPr/>
          <a:lstStyle/>
          <a:p>
            <a:pPr>
              <a:spcAft>
                <a:spcPts val="1200"/>
              </a:spcAft>
            </a:pPr>
            <a:r>
              <a:rPr lang="en-CA" altLang="en-US" b="1" dirty="0" smtClean="0"/>
              <a:t>Organizational Learning vs. Learning </a:t>
            </a:r>
            <a:r>
              <a:rPr lang="en-CA" altLang="en-US" b="1" dirty="0"/>
              <a:t>O</a:t>
            </a:r>
            <a:r>
              <a:rPr lang="en-CA" altLang="en-US" b="1" dirty="0" smtClean="0"/>
              <a:t>rganization</a:t>
            </a:r>
          </a:p>
          <a:p>
            <a:pPr lvl="1">
              <a:spcAft>
                <a:spcPts val="1200"/>
              </a:spcAft>
              <a:buSzPct val="85000"/>
            </a:pPr>
            <a:r>
              <a:rPr lang="en-CA" altLang="en-US" sz="2400" dirty="0" smtClean="0"/>
              <a:t>Promote Individual Creativity</a:t>
            </a:r>
          </a:p>
          <a:p>
            <a:pPr lvl="1">
              <a:spcAft>
                <a:spcPts val="1200"/>
              </a:spcAft>
              <a:buSzPct val="85000"/>
            </a:pPr>
            <a:r>
              <a:rPr lang="en-CA" altLang="en-US" sz="2400" dirty="0" err="1" smtClean="0"/>
              <a:t>Intrapreneurs</a:t>
            </a:r>
            <a:endParaRPr lang="en-CA" altLang="en-US" sz="2400" dirty="0" smtClean="0"/>
          </a:p>
          <a:p>
            <a:pPr lvl="1">
              <a:spcAft>
                <a:spcPts val="1200"/>
              </a:spcAft>
              <a:buSzPct val="85000"/>
            </a:pPr>
            <a:r>
              <a:rPr lang="en-CA" altLang="en-US" sz="2400" dirty="0" smtClean="0"/>
              <a:t>Innovation</a:t>
            </a:r>
          </a:p>
          <a:p>
            <a:endParaRPr lang="en-US" altLang="en-US" dirty="0" smtClean="0"/>
          </a:p>
        </p:txBody>
      </p:sp>
    </p:spTree>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Title 4"/>
          <p:cNvSpPr>
            <a:spLocks noGrp="1"/>
          </p:cNvSpPr>
          <p:nvPr>
            <p:ph type="title"/>
          </p:nvPr>
        </p:nvSpPr>
        <p:spPr>
          <a:xfrm>
            <a:off x="482827" y="1066800"/>
            <a:ext cx="8229600" cy="1143000"/>
          </a:xfrm>
        </p:spPr>
        <p:txBody>
          <a:bodyPr/>
          <a:lstStyle/>
          <a:p>
            <a:r>
              <a:rPr lang="en-CA" altLang="en-US" b="1" dirty="0" smtClean="0"/>
              <a:t>Ethics and Decision Making </a:t>
            </a:r>
          </a:p>
        </p:txBody>
      </p:sp>
      <p:sp>
        <p:nvSpPr>
          <p:cNvPr id="60419" name="TextBox 5"/>
          <p:cNvSpPr txBox="1">
            <a:spLocks noChangeArrowheads="1"/>
          </p:cNvSpPr>
          <p:nvPr/>
        </p:nvSpPr>
        <p:spPr bwMode="auto">
          <a:xfrm>
            <a:off x="564470" y="2362200"/>
            <a:ext cx="8153400" cy="3539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Char char="•"/>
              <a:defRPr sz="3200">
                <a:solidFill>
                  <a:schemeClr val="tx1"/>
                </a:solidFill>
                <a:latin typeface="Times New Roman" panose="02020603050405020304" pitchFamily="18" charset="0"/>
                <a:cs typeface="Times New Roman" panose="02020603050405020304" pitchFamily="18" charset="0"/>
              </a:defRPr>
            </a:lvl1pPr>
            <a:lvl2pPr>
              <a:spcBef>
                <a:spcPct val="20000"/>
              </a:spcBef>
              <a:buChar char="–"/>
              <a:defRPr sz="28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9pPr>
          </a:lstStyle>
          <a:p>
            <a:pPr eaLnBrk="1" hangingPunct="1">
              <a:spcBef>
                <a:spcPts val="600"/>
              </a:spcBef>
              <a:spcAft>
                <a:spcPts val="600"/>
              </a:spcAft>
            </a:pPr>
            <a:r>
              <a:rPr lang="en-US" altLang="en-US" sz="2400" b="1" dirty="0"/>
              <a:t>Ethics</a:t>
            </a:r>
            <a:r>
              <a:rPr lang="en-US" altLang="en-US" sz="2400" dirty="0"/>
              <a:t> are moral principles or beliefs about what is right or </a:t>
            </a:r>
            <a:r>
              <a:rPr lang="en-US" altLang="en-US" sz="2400" dirty="0" smtClean="0"/>
              <a:t>wrong.</a:t>
            </a:r>
          </a:p>
          <a:p>
            <a:pPr marL="800100" lvl="1" indent="-342900" eaLnBrk="1" hangingPunct="1">
              <a:spcBef>
                <a:spcPts val="0"/>
              </a:spcBef>
              <a:spcAft>
                <a:spcPts val="0"/>
              </a:spcAft>
              <a:buFont typeface="Wingdings" panose="05000000000000000000" pitchFamily="2" charset="2"/>
              <a:buChar char="Ø"/>
            </a:pPr>
            <a:r>
              <a:rPr lang="en-CA" altLang="en-US" sz="2200" dirty="0" smtClean="0"/>
              <a:t>Ethics </a:t>
            </a:r>
            <a:r>
              <a:rPr lang="en-CA" altLang="en-US" sz="2200" dirty="0"/>
              <a:t>help people determine moral responses to situations      </a:t>
            </a:r>
          </a:p>
          <a:p>
            <a:pPr lvl="1" eaLnBrk="1" hangingPunct="1">
              <a:spcBef>
                <a:spcPts val="0"/>
              </a:spcBef>
              <a:spcAft>
                <a:spcPts val="0"/>
              </a:spcAft>
              <a:buFont typeface="Wingdings" panose="05000000000000000000" pitchFamily="2" charset="2"/>
              <a:buNone/>
            </a:pPr>
            <a:r>
              <a:rPr lang="en-CA" altLang="en-US" sz="2200" dirty="0"/>
              <a:t>   </a:t>
            </a:r>
            <a:r>
              <a:rPr lang="en-CA" altLang="en-US" sz="2200" dirty="0" smtClean="0"/>
              <a:t>  in </a:t>
            </a:r>
            <a:r>
              <a:rPr lang="en-CA" altLang="en-US" sz="2200" dirty="0"/>
              <a:t>which the best course of action is unclear.</a:t>
            </a:r>
            <a:r>
              <a:rPr lang="en-US" altLang="en-US" sz="2200" dirty="0"/>
              <a:t> </a:t>
            </a:r>
          </a:p>
          <a:p>
            <a:pPr eaLnBrk="1" hangingPunct="1">
              <a:spcBef>
                <a:spcPts val="600"/>
              </a:spcBef>
              <a:spcAft>
                <a:spcPts val="600"/>
              </a:spcAft>
            </a:pPr>
            <a:r>
              <a:rPr lang="en-US" altLang="en-US" sz="2400" b="1" dirty="0"/>
              <a:t>Ethical </a:t>
            </a:r>
            <a:r>
              <a:rPr lang="en-CA" altLang="en-US" sz="2400" b="1" dirty="0" smtClean="0"/>
              <a:t>dilemma</a:t>
            </a:r>
          </a:p>
          <a:p>
            <a:pPr marL="800100" lvl="1" indent="-342900" eaLnBrk="1" hangingPunct="1">
              <a:spcBef>
                <a:spcPts val="600"/>
              </a:spcBef>
              <a:spcAft>
                <a:spcPts val="600"/>
              </a:spcAft>
              <a:buFont typeface="Wingdings" panose="05000000000000000000" pitchFamily="2" charset="2"/>
              <a:buChar char="Ø"/>
            </a:pPr>
            <a:r>
              <a:rPr lang="en-CA" altLang="en-US" sz="2200" dirty="0" smtClean="0"/>
              <a:t>The </a:t>
            </a:r>
            <a:r>
              <a:rPr lang="en-CA" altLang="en-US" sz="2200" dirty="0"/>
              <a:t>quandary people find themselves in when they have to </a:t>
            </a:r>
            <a:r>
              <a:rPr lang="en-CA" altLang="en-US" sz="2200" dirty="0" smtClean="0"/>
              <a:t>decide </a:t>
            </a:r>
            <a:r>
              <a:rPr lang="en-CA" altLang="en-US" sz="2200" dirty="0"/>
              <a:t>if they should act in a way that might help another person or group even though doing so might go against their own self-interest.</a:t>
            </a:r>
          </a:p>
        </p:txBody>
      </p:sp>
    </p:spTree>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4"/>
          <p:cNvSpPr>
            <a:spLocks noGrp="1" noChangeArrowheads="1"/>
          </p:cNvSpPr>
          <p:nvPr>
            <p:ph type="title"/>
          </p:nvPr>
        </p:nvSpPr>
        <p:spPr>
          <a:xfrm>
            <a:off x="468313" y="1066800"/>
            <a:ext cx="8229600" cy="1143000"/>
          </a:xfrm>
        </p:spPr>
        <p:txBody>
          <a:bodyPr/>
          <a:lstStyle/>
          <a:p>
            <a:r>
              <a:rPr lang="en-US" altLang="en-US" b="1" dirty="0" smtClean="0"/>
              <a:t>Making Ethical Decisions</a:t>
            </a:r>
          </a:p>
        </p:txBody>
      </p:sp>
      <p:sp>
        <p:nvSpPr>
          <p:cNvPr id="62467" name="Rectangle 5"/>
          <p:cNvSpPr>
            <a:spLocks noGrp="1" noChangeArrowheads="1"/>
          </p:cNvSpPr>
          <p:nvPr>
            <p:ph idx="1"/>
          </p:nvPr>
        </p:nvSpPr>
        <p:spPr>
          <a:xfrm>
            <a:off x="468313" y="2362200"/>
            <a:ext cx="8229600" cy="3048000"/>
          </a:xfrm>
        </p:spPr>
        <p:txBody>
          <a:bodyPr/>
          <a:lstStyle/>
          <a:p>
            <a:pPr>
              <a:spcAft>
                <a:spcPts val="600"/>
              </a:spcAft>
            </a:pPr>
            <a:r>
              <a:rPr lang="en-US" altLang="en-US" smtClean="0"/>
              <a:t>Lobby groups and laws exist to govern businesses. </a:t>
            </a:r>
          </a:p>
          <a:p>
            <a:pPr>
              <a:spcAft>
                <a:spcPts val="600"/>
              </a:spcAft>
            </a:pPr>
            <a:r>
              <a:rPr lang="en-CA" altLang="en-US" smtClean="0"/>
              <a:t>Laws also specify what sanctions or punishments will follow if those laws are broken</a:t>
            </a:r>
          </a:p>
          <a:p>
            <a:pPr>
              <a:spcAft>
                <a:spcPts val="600"/>
              </a:spcAft>
            </a:pPr>
            <a:r>
              <a:rPr lang="en-CA" altLang="en-US" smtClean="0"/>
              <a:t>Neither laws nor ethics are fixed principles</a:t>
            </a:r>
          </a:p>
          <a:p>
            <a:pPr>
              <a:spcAft>
                <a:spcPts val="600"/>
              </a:spcAft>
            </a:pPr>
            <a:r>
              <a:rPr lang="en-CA" altLang="en-US" smtClean="0"/>
              <a:t>Ethical beliefs alter and change as time passes, and as they do so, laws change to reflect the changing ethical beliefs of a society.</a:t>
            </a:r>
            <a:endParaRPr lang="en-US" altLang="en-US" smtClean="0"/>
          </a:p>
        </p:txBody>
      </p:sp>
    </p:spTree>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4"/>
          <p:cNvSpPr>
            <a:spLocks noGrp="1" noChangeArrowheads="1"/>
          </p:cNvSpPr>
          <p:nvPr>
            <p:ph type="title"/>
          </p:nvPr>
        </p:nvSpPr>
        <p:spPr>
          <a:xfrm>
            <a:off x="493713" y="762000"/>
            <a:ext cx="8229600" cy="1143000"/>
          </a:xfrm>
        </p:spPr>
        <p:txBody>
          <a:bodyPr/>
          <a:lstStyle/>
          <a:p>
            <a:r>
              <a:rPr lang="en-US" altLang="en-US" b="1" dirty="0" smtClean="0"/>
              <a:t>Codes of Ethics </a:t>
            </a:r>
          </a:p>
        </p:txBody>
      </p:sp>
      <p:sp>
        <p:nvSpPr>
          <p:cNvPr id="64515" name="Rectangle 5"/>
          <p:cNvSpPr>
            <a:spLocks noGrp="1" noChangeArrowheads="1"/>
          </p:cNvSpPr>
          <p:nvPr>
            <p:ph idx="1"/>
          </p:nvPr>
        </p:nvSpPr>
        <p:spPr>
          <a:xfrm>
            <a:off x="499156" y="1905000"/>
            <a:ext cx="8229600" cy="4068762"/>
          </a:xfrm>
        </p:spPr>
        <p:txBody>
          <a:bodyPr/>
          <a:lstStyle/>
          <a:p>
            <a:r>
              <a:rPr lang="en-CA" altLang="en-US" dirty="0" smtClean="0"/>
              <a:t>An organization’s code of ethics derives from three main sources in the organizational environment: </a:t>
            </a:r>
          </a:p>
          <a:p>
            <a:endParaRPr lang="en-CA" altLang="en-US" sz="1200" dirty="0" smtClean="0"/>
          </a:p>
          <a:p>
            <a:pPr lvl="1"/>
            <a:r>
              <a:rPr lang="en-CA" altLang="en-US" sz="2200" dirty="0" smtClean="0"/>
              <a:t>Societal ethics governing how everyone deals with each other on issues such as fairness, justice, poverty, and the rights of the individual.</a:t>
            </a:r>
          </a:p>
          <a:p>
            <a:pPr lvl="1"/>
            <a:r>
              <a:rPr lang="en-CA" altLang="en-US" sz="2200" dirty="0" smtClean="0"/>
              <a:t>Professional ethics governing how members of the profession make decisions when the way they should behave is not clear-cut.</a:t>
            </a:r>
          </a:p>
          <a:p>
            <a:pPr lvl="1"/>
            <a:r>
              <a:rPr lang="en-CA" altLang="en-US" sz="2200" dirty="0" smtClean="0"/>
              <a:t>Individual ethics or personal standards for interacting with others, of the organization’s top managers. </a:t>
            </a:r>
            <a:endParaRPr lang="en-US" altLang="en-US" sz="2200" dirty="0" smtClean="0"/>
          </a:p>
        </p:txBody>
      </p:sp>
    </p:spTree>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4"/>
          <p:cNvSpPr>
            <a:spLocks noGrp="1" noChangeArrowheads="1"/>
          </p:cNvSpPr>
          <p:nvPr>
            <p:ph type="title"/>
          </p:nvPr>
        </p:nvSpPr>
        <p:spPr>
          <a:xfrm>
            <a:off x="493713" y="762000"/>
            <a:ext cx="8229600" cy="1143000"/>
          </a:xfrm>
        </p:spPr>
        <p:txBody>
          <a:bodyPr/>
          <a:lstStyle/>
          <a:p>
            <a:r>
              <a:rPr lang="en-US" altLang="en-US" b="1" dirty="0" smtClean="0"/>
              <a:t>Codes of Ethics </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33600" y="1929882"/>
            <a:ext cx="5241025" cy="4306824"/>
          </a:xfrm>
          <a:prstGeom prst="rect">
            <a:avLst/>
          </a:prstGeom>
        </p:spPr>
      </p:pic>
    </p:spTree>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4"/>
          <p:cNvSpPr>
            <a:spLocks noGrp="1" noChangeArrowheads="1"/>
          </p:cNvSpPr>
          <p:nvPr>
            <p:ph type="title"/>
          </p:nvPr>
        </p:nvSpPr>
        <p:spPr>
          <a:xfrm>
            <a:off x="473075" y="914400"/>
            <a:ext cx="8229600" cy="1143000"/>
          </a:xfrm>
        </p:spPr>
        <p:txBody>
          <a:bodyPr/>
          <a:lstStyle/>
          <a:p>
            <a:r>
              <a:rPr lang="en-US" altLang="en-US" b="1" dirty="0" smtClean="0"/>
              <a:t>Codes of Ethics </a:t>
            </a:r>
          </a:p>
        </p:txBody>
      </p:sp>
      <p:sp>
        <p:nvSpPr>
          <p:cNvPr id="68611" name="Rectangle 5"/>
          <p:cNvSpPr>
            <a:spLocks noGrp="1" noChangeArrowheads="1"/>
          </p:cNvSpPr>
          <p:nvPr>
            <p:ph idx="1"/>
          </p:nvPr>
        </p:nvSpPr>
        <p:spPr>
          <a:xfrm>
            <a:off x="494846" y="2209800"/>
            <a:ext cx="8229600" cy="2643188"/>
          </a:xfrm>
        </p:spPr>
        <p:txBody>
          <a:bodyPr/>
          <a:lstStyle/>
          <a:p>
            <a:r>
              <a:rPr lang="en-CA" altLang="en-US" dirty="0" smtClean="0"/>
              <a:t>An organization’s code of ethics derives from three main sources in the organizational environment: </a:t>
            </a:r>
          </a:p>
          <a:p>
            <a:endParaRPr lang="en-CA" altLang="en-US" sz="1200" dirty="0" smtClean="0"/>
          </a:p>
          <a:p>
            <a:pPr lvl="1">
              <a:spcAft>
                <a:spcPts val="600"/>
              </a:spcAft>
            </a:pPr>
            <a:r>
              <a:rPr lang="en-CA" altLang="en-US" sz="2400" b="1" dirty="0" smtClean="0"/>
              <a:t>Societal ethics </a:t>
            </a:r>
          </a:p>
          <a:p>
            <a:pPr lvl="1">
              <a:spcAft>
                <a:spcPts val="600"/>
              </a:spcAft>
            </a:pPr>
            <a:r>
              <a:rPr lang="en-CA" altLang="en-US" sz="2400" b="1" dirty="0" smtClean="0"/>
              <a:t>Professional ethics </a:t>
            </a:r>
          </a:p>
          <a:p>
            <a:pPr lvl="1">
              <a:spcAft>
                <a:spcPts val="600"/>
              </a:spcAft>
            </a:pPr>
            <a:r>
              <a:rPr lang="en-CA" altLang="en-US" sz="2400" b="1" dirty="0" smtClean="0"/>
              <a:t>Individual ethics</a:t>
            </a:r>
            <a:endParaRPr lang="en-US" altLang="en-US" sz="2400" b="1" dirty="0" smtClean="0"/>
          </a:p>
        </p:txBody>
      </p:sp>
    </p:spTree>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Title 5"/>
          <p:cNvSpPr>
            <a:spLocks noGrp="1"/>
          </p:cNvSpPr>
          <p:nvPr>
            <p:ph type="title"/>
          </p:nvPr>
        </p:nvSpPr>
        <p:spPr>
          <a:xfrm>
            <a:off x="530225" y="1143000"/>
            <a:ext cx="8229600" cy="1143000"/>
          </a:xfrm>
        </p:spPr>
        <p:txBody>
          <a:bodyPr/>
          <a:lstStyle/>
          <a:p>
            <a:r>
              <a:rPr lang="en-CA" altLang="en-US" b="1" dirty="0" smtClean="0"/>
              <a:t>Social Responsibility</a:t>
            </a:r>
          </a:p>
        </p:txBody>
      </p:sp>
      <p:sp>
        <p:nvSpPr>
          <p:cNvPr id="70659" name="Rectangle 3"/>
          <p:cNvSpPr>
            <a:spLocks noGrp="1" noChangeArrowheads="1"/>
          </p:cNvSpPr>
          <p:nvPr>
            <p:ph idx="1"/>
          </p:nvPr>
        </p:nvSpPr>
        <p:spPr>
          <a:xfrm>
            <a:off x="530225" y="2514600"/>
            <a:ext cx="8229600" cy="2286000"/>
          </a:xfrm>
        </p:spPr>
        <p:txBody>
          <a:bodyPr/>
          <a:lstStyle/>
          <a:p>
            <a:pPr>
              <a:spcAft>
                <a:spcPts val="600"/>
              </a:spcAft>
            </a:pPr>
            <a:r>
              <a:rPr lang="en-US" altLang="en-US" b="1" dirty="0" smtClean="0"/>
              <a:t>Social Responsibility</a:t>
            </a:r>
          </a:p>
          <a:p>
            <a:pPr lvl="1">
              <a:spcAft>
                <a:spcPts val="600"/>
              </a:spcAft>
            </a:pPr>
            <a:r>
              <a:rPr lang="en-US" altLang="en-US" sz="2400" dirty="0" smtClean="0"/>
              <a:t>The manager’s duty or obligation to make decisions that promote the well-being of stakeholders and society as a whole.</a:t>
            </a:r>
          </a:p>
        </p:txBody>
      </p:sp>
    </p:spTree>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0"/>
          <p:cNvSpPr>
            <a:spLocks noGrp="1" noChangeArrowheads="1"/>
          </p:cNvSpPr>
          <p:nvPr>
            <p:ph type="title"/>
          </p:nvPr>
        </p:nvSpPr>
        <p:spPr>
          <a:xfrm>
            <a:off x="493713" y="1371600"/>
            <a:ext cx="8229600" cy="1143000"/>
          </a:xfrm>
        </p:spPr>
        <p:txBody>
          <a:bodyPr/>
          <a:lstStyle/>
          <a:p>
            <a:r>
              <a:rPr lang="en-US" altLang="en-US" b="1" smtClean="0"/>
              <a:t>Approaches to Social Responsibility</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2239" y="2971800"/>
            <a:ext cx="8172547" cy="2441448"/>
          </a:xfrm>
          <a:prstGeom prst="rect">
            <a:avLst/>
          </a:prstGeom>
        </p:spPr>
      </p:pic>
    </p:spTree>
  </p:cSld>
  <p:clrMapOvr>
    <a:masterClrMapping/>
  </p:clrMapOv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Title 1"/>
          <p:cNvSpPr>
            <a:spLocks noGrp="1"/>
          </p:cNvSpPr>
          <p:nvPr>
            <p:ph type="title"/>
          </p:nvPr>
        </p:nvSpPr>
        <p:spPr>
          <a:xfrm>
            <a:off x="533400" y="1066800"/>
            <a:ext cx="8229600" cy="1143000"/>
          </a:xfrm>
        </p:spPr>
        <p:txBody>
          <a:bodyPr/>
          <a:lstStyle/>
          <a:p>
            <a:r>
              <a:rPr lang="en-CA" altLang="en-US" b="1" dirty="0" smtClean="0"/>
              <a:t>Why Be Socially Responsible?</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28672" y="2057400"/>
            <a:ext cx="4639056" cy="4541520"/>
          </a:xfrm>
          <a:prstGeom prst="rect">
            <a:avLst/>
          </a:prstGeom>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Title 4"/>
          <p:cNvSpPr>
            <a:spLocks noGrp="1"/>
          </p:cNvSpPr>
          <p:nvPr>
            <p:ph type="title"/>
          </p:nvPr>
        </p:nvSpPr>
        <p:spPr>
          <a:xfrm>
            <a:off x="493713" y="914400"/>
            <a:ext cx="8229600" cy="1143000"/>
          </a:xfrm>
        </p:spPr>
        <p:txBody>
          <a:bodyPr/>
          <a:lstStyle/>
          <a:p>
            <a:r>
              <a:rPr lang="en-CA" altLang="en-US" b="1" smtClean="0"/>
              <a:t>Why Be Socially Responsible?</a:t>
            </a:r>
          </a:p>
        </p:txBody>
      </p:sp>
      <p:sp>
        <p:nvSpPr>
          <p:cNvPr id="76803" name="Rectangle 1027"/>
          <p:cNvSpPr>
            <a:spLocks noGrp="1" noChangeArrowheads="1"/>
          </p:cNvSpPr>
          <p:nvPr>
            <p:ph idx="1"/>
          </p:nvPr>
        </p:nvSpPr>
        <p:spPr>
          <a:xfrm>
            <a:off x="685800" y="2209800"/>
            <a:ext cx="8229600" cy="3306762"/>
          </a:xfrm>
        </p:spPr>
        <p:txBody>
          <a:bodyPr/>
          <a:lstStyle/>
          <a:p>
            <a:pPr>
              <a:spcAft>
                <a:spcPts val="600"/>
              </a:spcAft>
            </a:pPr>
            <a:r>
              <a:rPr lang="en-US" altLang="en-US" dirty="0" smtClean="0"/>
              <a:t>Managers accrue benefits by being responsible.</a:t>
            </a:r>
          </a:p>
          <a:p>
            <a:pPr lvl="1">
              <a:spcAft>
                <a:spcPts val="600"/>
              </a:spcAft>
            </a:pPr>
            <a:r>
              <a:rPr lang="en-US" altLang="en-US" sz="2400" dirty="0" smtClean="0"/>
              <a:t>Workers and society benefit.</a:t>
            </a:r>
          </a:p>
          <a:p>
            <a:pPr lvl="1">
              <a:spcAft>
                <a:spcPts val="600"/>
              </a:spcAft>
            </a:pPr>
            <a:r>
              <a:rPr lang="en-US" altLang="en-US" sz="2400" dirty="0" smtClean="0"/>
              <a:t>Quality of life in society will improve.</a:t>
            </a:r>
          </a:p>
          <a:p>
            <a:pPr lvl="1">
              <a:spcAft>
                <a:spcPts val="600"/>
              </a:spcAft>
            </a:pPr>
            <a:r>
              <a:rPr lang="en-US" altLang="en-US" sz="2400" dirty="0" smtClean="0"/>
              <a:t>It is the right thing to do.</a:t>
            </a:r>
          </a:p>
          <a:p>
            <a:pPr lvl="1">
              <a:spcAft>
                <a:spcPts val="600"/>
              </a:spcAft>
            </a:pPr>
            <a:r>
              <a:rPr lang="en-US" altLang="en-US" sz="2400" dirty="0" smtClean="0"/>
              <a:t>Improves the businesses reputation. </a:t>
            </a:r>
          </a:p>
          <a:p>
            <a:pPr>
              <a:spcAft>
                <a:spcPts val="600"/>
              </a:spcAft>
            </a:pPr>
            <a:r>
              <a:rPr lang="en-CA" altLang="en-US" dirty="0" smtClean="0"/>
              <a:t>Impact investing </a:t>
            </a:r>
          </a:p>
          <a:p>
            <a:pPr>
              <a:spcAft>
                <a:spcPts val="600"/>
              </a:spcAft>
            </a:pPr>
            <a:r>
              <a:rPr lang="en-US" altLang="en-US" dirty="0" smtClean="0"/>
              <a:t>Social audit </a:t>
            </a:r>
          </a:p>
        </p:txBody>
      </p:sp>
    </p:spTree>
  </p:cSld>
  <p:clrMapOvr>
    <a:masterClrMapping/>
  </p:clrMapOv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Title 4"/>
          <p:cNvSpPr>
            <a:spLocks noGrp="1"/>
          </p:cNvSpPr>
          <p:nvPr>
            <p:ph type="title"/>
          </p:nvPr>
        </p:nvSpPr>
        <p:spPr>
          <a:xfrm>
            <a:off x="493713" y="914400"/>
            <a:ext cx="8229600" cy="1143000"/>
          </a:xfrm>
        </p:spPr>
        <p:txBody>
          <a:bodyPr/>
          <a:lstStyle/>
          <a:p>
            <a:r>
              <a:rPr lang="en-CA" altLang="en-US" b="1" smtClean="0"/>
              <a:t>Chapter Summary</a:t>
            </a:r>
          </a:p>
        </p:txBody>
      </p:sp>
      <p:sp>
        <p:nvSpPr>
          <p:cNvPr id="72707" name="Rectangle 1027"/>
          <p:cNvSpPr>
            <a:spLocks noGrp="1" noChangeArrowheads="1"/>
          </p:cNvSpPr>
          <p:nvPr>
            <p:ph idx="1"/>
          </p:nvPr>
        </p:nvSpPr>
        <p:spPr>
          <a:xfrm>
            <a:off x="816769" y="2286000"/>
            <a:ext cx="7583487" cy="3306762"/>
          </a:xfrm>
        </p:spPr>
        <p:txBody>
          <a:bodyPr/>
          <a:lstStyle/>
          <a:p>
            <a:pPr marL="0" indent="0">
              <a:spcAft>
                <a:spcPts val="600"/>
              </a:spcAft>
              <a:buFontTx/>
              <a:buNone/>
              <a:defRPr/>
            </a:pPr>
            <a:r>
              <a:rPr lang="en-US" b="1" dirty="0" smtClean="0"/>
              <a:t>LO1</a:t>
            </a:r>
            <a:r>
              <a:rPr lang="en-US" dirty="0" smtClean="0"/>
              <a:t> </a:t>
            </a:r>
            <a:r>
              <a:rPr lang="en-US" b="1" dirty="0" smtClean="0"/>
              <a:t>The Nature of Managerial Decision Making</a:t>
            </a:r>
          </a:p>
          <a:p>
            <a:pPr>
              <a:spcAft>
                <a:spcPts val="600"/>
              </a:spcAft>
              <a:defRPr/>
            </a:pPr>
            <a:r>
              <a:rPr lang="en-US" i="1" dirty="0" smtClean="0"/>
              <a:t>Programmed decisions</a:t>
            </a:r>
            <a:r>
              <a:rPr lang="en-US" dirty="0" smtClean="0"/>
              <a:t> are routine decisions that are made so often that managers have developed decision rules to be followed automatically. </a:t>
            </a:r>
          </a:p>
          <a:p>
            <a:pPr>
              <a:spcAft>
                <a:spcPts val="600"/>
              </a:spcAft>
              <a:defRPr/>
            </a:pPr>
            <a:r>
              <a:rPr lang="en-US" i="1" dirty="0" smtClean="0"/>
              <a:t>Nonprogrammed</a:t>
            </a:r>
            <a:r>
              <a:rPr lang="en-US" dirty="0" smtClean="0"/>
              <a:t> decisions are made in response to situations that are unusual or unique; they are </a:t>
            </a:r>
            <a:r>
              <a:rPr lang="en-US" dirty="0" err="1" smtClean="0"/>
              <a:t>nonroutine</a:t>
            </a:r>
            <a:r>
              <a:rPr lang="en-US" dirty="0" smtClean="0"/>
              <a:t> decisions. </a:t>
            </a:r>
            <a:endParaRPr lang="en-CA" dirty="0"/>
          </a:p>
        </p:txBody>
      </p:sp>
    </p:spTree>
  </p:cSld>
  <p:clrMapOvr>
    <a:masterClrMapping/>
  </p:clrMapOv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Title 4"/>
          <p:cNvSpPr>
            <a:spLocks noGrp="1"/>
          </p:cNvSpPr>
          <p:nvPr>
            <p:ph type="title"/>
          </p:nvPr>
        </p:nvSpPr>
        <p:spPr>
          <a:xfrm>
            <a:off x="493712" y="838200"/>
            <a:ext cx="8229600" cy="1143000"/>
          </a:xfrm>
        </p:spPr>
        <p:txBody>
          <a:bodyPr/>
          <a:lstStyle/>
          <a:p>
            <a:r>
              <a:rPr lang="en-CA" altLang="en-US" b="1" dirty="0" smtClean="0"/>
              <a:t>Chapter Summary</a:t>
            </a:r>
          </a:p>
        </p:txBody>
      </p:sp>
      <p:sp>
        <p:nvSpPr>
          <p:cNvPr id="72707" name="Rectangle 1027"/>
          <p:cNvSpPr>
            <a:spLocks noGrp="1" noChangeArrowheads="1"/>
          </p:cNvSpPr>
          <p:nvPr>
            <p:ph idx="1"/>
          </p:nvPr>
        </p:nvSpPr>
        <p:spPr>
          <a:xfrm>
            <a:off x="588169" y="2090057"/>
            <a:ext cx="8040687" cy="4191000"/>
          </a:xfrm>
        </p:spPr>
        <p:txBody>
          <a:bodyPr/>
          <a:lstStyle/>
          <a:p>
            <a:pPr marL="0" indent="0">
              <a:spcAft>
                <a:spcPts val="600"/>
              </a:spcAft>
              <a:buFontTx/>
              <a:buNone/>
              <a:defRPr/>
            </a:pPr>
            <a:r>
              <a:rPr lang="en-US" b="1" dirty="0"/>
              <a:t>LO2 Assumptions underpinning models of decision </a:t>
            </a:r>
            <a:r>
              <a:rPr lang="en-US" b="1" dirty="0" smtClean="0"/>
              <a:t>making</a:t>
            </a:r>
          </a:p>
          <a:p>
            <a:pPr>
              <a:spcAft>
                <a:spcPts val="600"/>
              </a:spcAft>
              <a:defRPr/>
            </a:pPr>
            <a:r>
              <a:rPr lang="en-US" dirty="0" smtClean="0"/>
              <a:t>The </a:t>
            </a:r>
            <a:r>
              <a:rPr lang="en-US" b="1" i="1" dirty="0"/>
              <a:t>classical model</a:t>
            </a:r>
            <a:r>
              <a:rPr lang="en-US" b="1" dirty="0"/>
              <a:t> </a:t>
            </a:r>
            <a:r>
              <a:rPr lang="en-US" dirty="0"/>
              <a:t>of decision making assumes that decision makers have complete information, are able to process that information in an objective, rational manner, and make </a:t>
            </a:r>
            <a:r>
              <a:rPr lang="en-US" b="1" dirty="0"/>
              <a:t>optimum decisions. </a:t>
            </a:r>
            <a:endParaRPr lang="en-US" b="1" dirty="0" smtClean="0"/>
          </a:p>
          <a:p>
            <a:pPr>
              <a:spcAft>
                <a:spcPts val="600"/>
              </a:spcAft>
              <a:defRPr/>
            </a:pPr>
            <a:r>
              <a:rPr lang="en-US" dirty="0" smtClean="0"/>
              <a:t>March </a:t>
            </a:r>
            <a:r>
              <a:rPr lang="en-US" dirty="0"/>
              <a:t>and Simon in the </a:t>
            </a:r>
            <a:r>
              <a:rPr lang="en-US" b="1" i="1" dirty="0"/>
              <a:t>administrative model</a:t>
            </a:r>
            <a:r>
              <a:rPr lang="en-US" b="1" dirty="0"/>
              <a:t> </a:t>
            </a:r>
            <a:r>
              <a:rPr lang="en-US" dirty="0"/>
              <a:t>argue that managers are subject to </a:t>
            </a:r>
            <a:r>
              <a:rPr lang="en-US" b="1" i="1" dirty="0"/>
              <a:t>bounded rationality</a:t>
            </a:r>
            <a:r>
              <a:rPr lang="en-US" i="1" dirty="0"/>
              <a:t>,</a:t>
            </a:r>
            <a:r>
              <a:rPr lang="en-US" dirty="0"/>
              <a:t> rarely have access to all the information they need to make optimum decisions, and consequently </a:t>
            </a:r>
            <a:r>
              <a:rPr lang="en-US" b="1" i="1" dirty="0"/>
              <a:t>satisfice</a:t>
            </a:r>
            <a:r>
              <a:rPr lang="en-US" dirty="0"/>
              <a:t> and rely on their </a:t>
            </a:r>
            <a:r>
              <a:rPr lang="en-US" b="1" i="1" dirty="0"/>
              <a:t>intuition</a:t>
            </a:r>
            <a:r>
              <a:rPr lang="en-US" dirty="0"/>
              <a:t> and </a:t>
            </a:r>
            <a:r>
              <a:rPr lang="en-US" b="1" i="1" dirty="0"/>
              <a:t>judgment</a:t>
            </a:r>
            <a:r>
              <a:rPr lang="en-US" dirty="0"/>
              <a:t> when making decisions.</a:t>
            </a:r>
            <a:endParaRPr lang="en-CA" dirty="0"/>
          </a:p>
        </p:txBody>
      </p:sp>
    </p:spTree>
  </p:cSld>
  <p:clrMapOvr>
    <a:masterClrMapping/>
  </p:clrMapOv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Title 4"/>
          <p:cNvSpPr>
            <a:spLocks noGrp="1"/>
          </p:cNvSpPr>
          <p:nvPr>
            <p:ph type="title"/>
          </p:nvPr>
        </p:nvSpPr>
        <p:spPr>
          <a:xfrm>
            <a:off x="493713" y="914400"/>
            <a:ext cx="8229600" cy="1143000"/>
          </a:xfrm>
        </p:spPr>
        <p:txBody>
          <a:bodyPr/>
          <a:lstStyle/>
          <a:p>
            <a:r>
              <a:rPr lang="en-CA" altLang="en-US" b="1" smtClean="0"/>
              <a:t>Chapter Summary</a:t>
            </a:r>
          </a:p>
        </p:txBody>
      </p:sp>
      <p:sp>
        <p:nvSpPr>
          <p:cNvPr id="72707" name="Rectangle 1027"/>
          <p:cNvSpPr>
            <a:spLocks noGrp="1" noChangeArrowheads="1"/>
          </p:cNvSpPr>
          <p:nvPr>
            <p:ph idx="1"/>
          </p:nvPr>
        </p:nvSpPr>
        <p:spPr>
          <a:xfrm>
            <a:off x="515484" y="2209800"/>
            <a:ext cx="8229600" cy="3306762"/>
          </a:xfrm>
        </p:spPr>
        <p:txBody>
          <a:bodyPr/>
          <a:lstStyle/>
          <a:p>
            <a:pPr marL="0" indent="0">
              <a:spcAft>
                <a:spcPts val="600"/>
              </a:spcAft>
              <a:buFontTx/>
              <a:buNone/>
              <a:defRPr/>
            </a:pPr>
            <a:r>
              <a:rPr lang="en-US" b="1" dirty="0"/>
              <a:t>LO3 Steps in the Decision-Making Process </a:t>
            </a:r>
            <a:endParaRPr lang="en-US" b="1" dirty="0" smtClean="0"/>
          </a:p>
          <a:p>
            <a:pPr>
              <a:spcAft>
                <a:spcPts val="600"/>
              </a:spcAft>
              <a:defRPr/>
            </a:pPr>
            <a:r>
              <a:rPr lang="en-US" dirty="0" smtClean="0"/>
              <a:t>When </a:t>
            </a:r>
            <a:r>
              <a:rPr lang="en-US" dirty="0"/>
              <a:t>making decisions, managers should take these seven steps: </a:t>
            </a:r>
            <a:r>
              <a:rPr lang="en-US" i="1" dirty="0"/>
              <a:t>recognize the need for a decision, develop decision criteria, generate alternatives, assess alternatives, choose among alternatives, implement the chosen alternative,</a:t>
            </a:r>
            <a:r>
              <a:rPr lang="en-US" dirty="0"/>
              <a:t> and </a:t>
            </a:r>
            <a:r>
              <a:rPr lang="en-US" i="1" dirty="0"/>
              <a:t>evaluate and learn from feedback.</a:t>
            </a:r>
            <a:endParaRPr lang="en-CA" dirty="0"/>
          </a:p>
        </p:txBody>
      </p:sp>
    </p:spTree>
  </p:cSld>
  <p:clrMapOvr>
    <a:masterClrMapping/>
  </p:clrMapOv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Title 4"/>
          <p:cNvSpPr>
            <a:spLocks noGrp="1"/>
          </p:cNvSpPr>
          <p:nvPr>
            <p:ph type="title"/>
          </p:nvPr>
        </p:nvSpPr>
        <p:spPr>
          <a:xfrm>
            <a:off x="493713" y="914400"/>
            <a:ext cx="8229600" cy="1143000"/>
          </a:xfrm>
        </p:spPr>
        <p:txBody>
          <a:bodyPr/>
          <a:lstStyle/>
          <a:p>
            <a:r>
              <a:rPr lang="en-CA" altLang="en-US" b="1" smtClean="0"/>
              <a:t>Chapter Summary</a:t>
            </a:r>
          </a:p>
        </p:txBody>
      </p:sp>
      <p:sp>
        <p:nvSpPr>
          <p:cNvPr id="72707" name="Rectangle 1027"/>
          <p:cNvSpPr>
            <a:spLocks noGrp="1" noChangeArrowheads="1"/>
          </p:cNvSpPr>
          <p:nvPr>
            <p:ph idx="1"/>
          </p:nvPr>
        </p:nvSpPr>
        <p:spPr>
          <a:xfrm>
            <a:off x="493713" y="2209800"/>
            <a:ext cx="8229600" cy="3306762"/>
          </a:xfrm>
        </p:spPr>
        <p:txBody>
          <a:bodyPr/>
          <a:lstStyle/>
          <a:p>
            <a:pPr marL="0" indent="0">
              <a:spcAft>
                <a:spcPts val="600"/>
              </a:spcAft>
              <a:buFontTx/>
              <a:buNone/>
              <a:defRPr/>
            </a:pPr>
            <a:r>
              <a:rPr lang="en-US" b="1" dirty="0" smtClean="0"/>
              <a:t>LO4 Biases in Decision Making </a:t>
            </a:r>
          </a:p>
          <a:p>
            <a:pPr>
              <a:spcAft>
                <a:spcPts val="600"/>
              </a:spcAft>
              <a:defRPr/>
            </a:pPr>
            <a:r>
              <a:rPr lang="en-US" dirty="0" smtClean="0"/>
              <a:t>Managers are often fairly good decision makers. However, problems result when human judgment is adversely affected by the operation of </a:t>
            </a:r>
            <a:r>
              <a:rPr lang="en-US" b="1" dirty="0" smtClean="0"/>
              <a:t>cognitive biases</a:t>
            </a:r>
            <a:r>
              <a:rPr lang="en-US" dirty="0" smtClean="0"/>
              <a:t>. </a:t>
            </a:r>
          </a:p>
          <a:p>
            <a:pPr>
              <a:spcAft>
                <a:spcPts val="600"/>
              </a:spcAft>
              <a:defRPr/>
            </a:pPr>
            <a:r>
              <a:rPr lang="en-US" dirty="0" smtClean="0"/>
              <a:t>Cognitive biases are caused by </a:t>
            </a:r>
            <a:r>
              <a:rPr lang="en-US" b="1" dirty="0" smtClean="0"/>
              <a:t>systematic errors </a:t>
            </a:r>
            <a:r>
              <a:rPr lang="en-US" dirty="0" smtClean="0"/>
              <a:t>in the way decision-makers process information to make decisions. </a:t>
            </a:r>
            <a:endParaRPr lang="en-CA" dirty="0"/>
          </a:p>
        </p:txBody>
      </p:sp>
    </p:spTree>
  </p:cSld>
  <p:clrMapOvr>
    <a:masterClrMapping/>
  </p:clrMapOv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Title 4"/>
          <p:cNvSpPr>
            <a:spLocks noGrp="1"/>
          </p:cNvSpPr>
          <p:nvPr>
            <p:ph type="title"/>
          </p:nvPr>
        </p:nvSpPr>
        <p:spPr>
          <a:xfrm>
            <a:off x="493713" y="914400"/>
            <a:ext cx="8229600" cy="1143000"/>
          </a:xfrm>
        </p:spPr>
        <p:txBody>
          <a:bodyPr/>
          <a:lstStyle/>
          <a:p>
            <a:r>
              <a:rPr lang="en-CA" altLang="en-US" b="1" smtClean="0"/>
              <a:t>Chapter Summary</a:t>
            </a:r>
          </a:p>
        </p:txBody>
      </p:sp>
      <p:sp>
        <p:nvSpPr>
          <p:cNvPr id="72707" name="Rectangle 1027"/>
          <p:cNvSpPr>
            <a:spLocks noGrp="1" noChangeArrowheads="1"/>
          </p:cNvSpPr>
          <p:nvPr>
            <p:ph idx="1"/>
          </p:nvPr>
        </p:nvSpPr>
        <p:spPr>
          <a:xfrm>
            <a:off x="702469" y="2209800"/>
            <a:ext cx="7812087" cy="3810000"/>
          </a:xfrm>
        </p:spPr>
        <p:txBody>
          <a:bodyPr/>
          <a:lstStyle/>
          <a:p>
            <a:pPr marL="0" indent="0">
              <a:spcAft>
                <a:spcPts val="600"/>
              </a:spcAft>
              <a:buFontTx/>
              <a:buNone/>
              <a:defRPr/>
            </a:pPr>
            <a:r>
              <a:rPr lang="en-US" b="1" dirty="0"/>
              <a:t>LO5 </a:t>
            </a:r>
            <a:r>
              <a:rPr lang="en-US" dirty="0"/>
              <a:t> </a:t>
            </a:r>
            <a:r>
              <a:rPr lang="en-US" b="1" dirty="0"/>
              <a:t>The Role of Ethics, Social </a:t>
            </a:r>
            <a:r>
              <a:rPr lang="en-US" b="1" dirty="0" smtClean="0"/>
              <a:t>Responsibility, </a:t>
            </a:r>
            <a:r>
              <a:rPr lang="en-US" b="1" dirty="0"/>
              <a:t>and Organizational learning in decision making</a:t>
            </a:r>
            <a:endParaRPr lang="en-CA" dirty="0"/>
          </a:p>
          <a:p>
            <a:pPr>
              <a:spcAft>
                <a:spcPts val="600"/>
              </a:spcAft>
              <a:defRPr/>
            </a:pPr>
            <a:r>
              <a:rPr lang="en-US" sz="2200" dirty="0" smtClean="0"/>
              <a:t>Managers </a:t>
            </a:r>
            <a:r>
              <a:rPr lang="en-US" sz="2200" dirty="0"/>
              <a:t>can make better decisions when they examine their </a:t>
            </a:r>
            <a:r>
              <a:rPr lang="en-US" sz="2200" b="1" i="1" dirty="0"/>
              <a:t>ethics</a:t>
            </a:r>
            <a:r>
              <a:rPr lang="en-US" sz="2200" dirty="0"/>
              <a:t> and approaches to </a:t>
            </a:r>
            <a:r>
              <a:rPr lang="en-US" sz="2200" b="1" i="1" dirty="0"/>
              <a:t>social responsibility</a:t>
            </a:r>
            <a:r>
              <a:rPr lang="en-US" sz="2200" dirty="0"/>
              <a:t>. </a:t>
            </a:r>
            <a:endParaRPr lang="en-US" sz="2200" dirty="0" smtClean="0"/>
          </a:p>
          <a:p>
            <a:pPr>
              <a:spcAft>
                <a:spcPts val="600"/>
              </a:spcAft>
              <a:defRPr/>
            </a:pPr>
            <a:r>
              <a:rPr lang="en-US" sz="2200" dirty="0" smtClean="0"/>
              <a:t>But </a:t>
            </a:r>
            <a:r>
              <a:rPr lang="en-US" sz="2200" dirty="0"/>
              <a:t>to make optimum decisions, managers should make decisions that promote </a:t>
            </a:r>
            <a:r>
              <a:rPr lang="en-US" sz="2200" b="1" i="1" dirty="0" smtClean="0"/>
              <a:t>sustainability. </a:t>
            </a:r>
          </a:p>
          <a:p>
            <a:pPr>
              <a:spcAft>
                <a:spcPts val="600"/>
              </a:spcAft>
              <a:defRPr/>
            </a:pPr>
            <a:r>
              <a:rPr lang="en-US" sz="2200" dirty="0" smtClean="0"/>
              <a:t>They </a:t>
            </a:r>
            <a:r>
              <a:rPr lang="en-US" sz="2200" dirty="0"/>
              <a:t>must become a </a:t>
            </a:r>
            <a:r>
              <a:rPr lang="en-US" sz="2200" b="1" i="1" dirty="0"/>
              <a:t>learning organization</a:t>
            </a:r>
            <a:r>
              <a:rPr lang="en-US" sz="2200" b="1" dirty="0"/>
              <a:t> </a:t>
            </a:r>
            <a:r>
              <a:rPr lang="en-US" sz="2200" dirty="0"/>
              <a:t>and encourage </a:t>
            </a:r>
            <a:r>
              <a:rPr lang="en-US" sz="2200" i="1" dirty="0"/>
              <a:t>creativity</a:t>
            </a:r>
            <a:r>
              <a:rPr lang="en-US" sz="2200" dirty="0"/>
              <a:t> to ensure that new, innovative ideas are not overlooked in the decision making process.</a:t>
            </a:r>
            <a:endParaRPr lang="en-CA" sz="2200" dirty="0"/>
          </a:p>
        </p:txBody>
      </p:sp>
    </p:spTree>
  </p:cSld>
  <p:clrMapOvr>
    <a:masterClrMapping/>
  </p:clrMapOvr>
  <p:transition/>
</p:sld>
</file>

<file path=ppt/theme/theme1.xml><?xml version="1.0" encoding="utf-8"?>
<a:theme xmlns:a="http://schemas.openxmlformats.org/drawingml/2006/main" name="1_McGraw Hill 2009">
  <a:themeElements>
    <a:clrScheme name="McGraw Hill 2009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fontScheme name="McGraw Hill 2009">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McGraw Hill 2009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cGraw Hill 2009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cGraw Hill 2009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cGraw Hill 2009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cGraw Hill 2009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cGraw Hill 2009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cGraw Hill 2009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cGraw Hill 2009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cGraw Hill 2009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cGraw Hill 2009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cGraw Hill 2009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cGraw Hill 2009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McGraw Hill 2009">
  <a:themeElements>
    <a:clrScheme name="McGraw Hill 2009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fontScheme name="McGraw Hill 2009">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McGraw Hill 2009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cGraw Hill 2009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cGraw Hill 2009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cGraw Hill 2009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cGraw Hill 2009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cGraw Hill 2009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cGraw Hill 2009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cGraw Hill 2009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cGraw Hill 2009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cGraw Hill 2009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cGraw Hill 2009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cGraw Hill 2009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2_McGraw Hill 2009">
  <a:themeElements>
    <a:clrScheme name="McGraw Hill 2009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fontScheme name="McGraw Hill 2009">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McGraw Hill 2009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cGraw Hill 2009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cGraw Hill 2009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cGraw Hill 2009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cGraw Hill 2009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cGraw Hill 2009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cGraw Hill 2009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cGraw Hill 2009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cGraw Hill 2009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cGraw Hill 2009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cGraw Hill 2009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cGraw Hill 2009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1472216264</TotalTime>
  <Pages>27</Pages>
  <Words>3070</Words>
  <Application>Microsoft Office PowerPoint</Application>
  <PresentationFormat>On-screen Show (4:3)</PresentationFormat>
  <Paragraphs>360</Paragraphs>
  <Slides>39</Slides>
  <Notes>39</Notes>
  <HiddenSlides>0</HiddenSlides>
  <MMClips>0</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39</vt:i4>
      </vt:variant>
    </vt:vector>
  </HeadingPairs>
  <TitlesOfParts>
    <vt:vector size="48" baseType="lpstr">
      <vt:lpstr>Arial</vt:lpstr>
      <vt:lpstr>Arial Narrow</vt:lpstr>
      <vt:lpstr>Baskerville Old Face</vt:lpstr>
      <vt:lpstr>Symbol</vt:lpstr>
      <vt:lpstr>Times New Roman</vt:lpstr>
      <vt:lpstr>Wingdings</vt:lpstr>
      <vt:lpstr>1_McGraw Hill 2009</vt:lpstr>
      <vt:lpstr>McGraw Hill 2009</vt:lpstr>
      <vt:lpstr>2_McGraw Hill 2009</vt:lpstr>
      <vt:lpstr>PowerPoint Presentation</vt:lpstr>
      <vt:lpstr>Learning Outcomes</vt:lpstr>
      <vt:lpstr>The Nature of Managerial  Decision Making</vt:lpstr>
      <vt:lpstr>Programmed Decision Making</vt:lpstr>
      <vt:lpstr>Nonprogrammed Decision Making</vt:lpstr>
      <vt:lpstr>The Classical Model</vt:lpstr>
      <vt:lpstr>The Classical Model</vt:lpstr>
      <vt:lpstr>The Administrative Model</vt:lpstr>
      <vt:lpstr>The Administrative Model</vt:lpstr>
      <vt:lpstr>The Administrative Model </vt:lpstr>
      <vt:lpstr>The Administrative Model</vt:lpstr>
      <vt:lpstr>The Decision-Making Process</vt:lpstr>
      <vt:lpstr>Step 1: Recognize the Need for a Decision</vt:lpstr>
      <vt:lpstr>Step 2: Identify Decision Criteria  </vt:lpstr>
      <vt:lpstr>Step 3: Generate Alternatives</vt:lpstr>
      <vt:lpstr>Step 4: Assess Alternatives</vt:lpstr>
      <vt:lpstr>Step 4: Assess Alternatives</vt:lpstr>
      <vt:lpstr>Assessing Alternatives: Criteria</vt:lpstr>
      <vt:lpstr>Step 5: Choose Among Alternatives</vt:lpstr>
      <vt:lpstr>Step 6: Implement the Chosen Alternative</vt:lpstr>
      <vt:lpstr>Step 7: Evaluate and Learn from Feedback</vt:lpstr>
      <vt:lpstr>Biases in Decision Making</vt:lpstr>
      <vt:lpstr>Biases in Decision Making</vt:lpstr>
      <vt:lpstr>Decision Making Styles </vt:lpstr>
      <vt:lpstr>Decision Making in  Learning Organizations</vt:lpstr>
      <vt:lpstr>Ethics and Decision Making </vt:lpstr>
      <vt:lpstr>Making Ethical Decisions</vt:lpstr>
      <vt:lpstr>Codes of Ethics </vt:lpstr>
      <vt:lpstr>Codes of Ethics </vt:lpstr>
      <vt:lpstr>Codes of Ethics </vt:lpstr>
      <vt:lpstr>Social Responsibility</vt:lpstr>
      <vt:lpstr>Approaches to Social Responsibility</vt:lpstr>
      <vt:lpstr>Why Be Socially Responsible?</vt:lpstr>
      <vt:lpstr>Why Be Socially Responsible?</vt:lpstr>
      <vt:lpstr>Chapter Summary</vt:lpstr>
      <vt:lpstr>Chapter Summary</vt:lpstr>
      <vt:lpstr>Chapter Summary</vt:lpstr>
      <vt:lpstr>Chapter Summary</vt:lpstr>
      <vt:lpstr>Chapter Summary</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6</dc:title>
  <dc:creator>Authorized Gateway Customer</dc:creator>
  <cp:lastModifiedBy>Sandra Wellman</cp:lastModifiedBy>
  <cp:revision>160</cp:revision>
  <cp:lastPrinted>1997-07-16T16:08:46Z</cp:lastPrinted>
  <dcterms:created xsi:type="dcterms:W3CDTF">1997-04-23T16:22:08Z</dcterms:created>
  <dcterms:modified xsi:type="dcterms:W3CDTF">2016-02-05T01:50:40Z</dcterms:modified>
</cp:coreProperties>
</file>