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5" r:id="rId7"/>
    <p:sldId id="260" r:id="rId8"/>
    <p:sldId id="266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82" y="3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-26000" contrast="-29000"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78D22-D300-4C07-9D63-B45BAA2164A6}" type="datetimeFigureOut">
              <a:rPr lang="en-CA" smtClean="0"/>
              <a:pPr/>
              <a:t>18/09/2013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3FB36-D253-4EB6-8984-21F38CEAF79F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orker.cob.csuchico.edu/Instructions/saplogon_Win.html" TargetMode="External"/><Relationship Id="rId2" Type="http://schemas.openxmlformats.org/officeDocument/2006/relationships/hyperlink" Target="http://worker.cob.csuchico.edu/Instructions/saplogon_Mac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 fontScale="90000"/>
          </a:bodyPr>
          <a:lstStyle/>
          <a:p>
            <a:pPr>
              <a:tabLst>
                <a:tab pos="5429250" algn="l"/>
              </a:tabLst>
            </a:pPr>
            <a:r>
              <a:rPr lang="en-CA" b="1" dirty="0" smtClean="0">
                <a:solidFill>
                  <a:schemeClr val="bg1"/>
                </a:solidFill>
              </a:rPr>
              <a:t>STEP 1 </a:t>
            </a:r>
            <a:br>
              <a:rPr lang="en-CA" b="1" dirty="0" smtClean="0">
                <a:solidFill>
                  <a:schemeClr val="bg1"/>
                </a:solidFill>
              </a:rPr>
            </a:br>
            <a:r>
              <a:rPr lang="en-CA" b="1" dirty="0" smtClean="0">
                <a:solidFill>
                  <a:schemeClr val="bg1"/>
                </a:solidFill>
              </a:rPr>
              <a:t>Downloading and Installing </a:t>
            </a:r>
            <a:br>
              <a:rPr lang="en-CA" b="1" dirty="0" smtClean="0">
                <a:solidFill>
                  <a:schemeClr val="bg1"/>
                </a:solidFill>
              </a:rPr>
            </a:br>
            <a:r>
              <a:rPr lang="en-CA" b="1" dirty="0" smtClean="0">
                <a:solidFill>
                  <a:schemeClr val="bg1"/>
                </a:solidFill>
              </a:rPr>
              <a:t>The SAP Interface</a:t>
            </a:r>
            <a:endParaRPr lang="en-CA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en-CA" b="1" dirty="0" smtClean="0">
                <a:solidFill>
                  <a:schemeClr val="bg1"/>
                </a:solidFill>
              </a:rPr>
              <a:t>Enterprise Resource Planning Simulation</a:t>
            </a:r>
            <a:endParaRPr lang="en-CA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benni\Desktop\ERPsim Workshop Images\DownloadInstallo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88840" cy="198884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877272"/>
            <a:ext cx="430505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>
                <a:solidFill>
                  <a:schemeClr val="bg1"/>
                </a:solidFill>
              </a:rPr>
              <a:t>Outline</a:t>
            </a:r>
            <a:endParaRPr lang="en-CA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412776"/>
            <a:ext cx="7848872" cy="518457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CA" b="1" dirty="0" smtClean="0">
                <a:solidFill>
                  <a:schemeClr val="bg1"/>
                </a:solidFill>
              </a:rPr>
              <a:t>Login to Download Site </a:t>
            </a:r>
          </a:p>
          <a:p>
            <a:pPr marL="514350" indent="-514350">
              <a:buFont typeface="+mj-lt"/>
              <a:buAutoNum type="arabicPeriod"/>
            </a:pPr>
            <a:r>
              <a:rPr lang="en-CA" b="1" dirty="0" smtClean="0">
                <a:solidFill>
                  <a:schemeClr val="bg1"/>
                </a:solidFill>
              </a:rPr>
              <a:t>Download 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CA" b="1" dirty="0" smtClean="0">
                <a:solidFill>
                  <a:schemeClr val="bg1"/>
                </a:solidFill>
              </a:rPr>
              <a:t>Installation File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CA" b="1" dirty="0" smtClean="0">
                <a:solidFill>
                  <a:schemeClr val="bg1"/>
                </a:solidFill>
              </a:rPr>
              <a:t>Server Connection File</a:t>
            </a:r>
          </a:p>
          <a:p>
            <a:pPr marL="514350" indent="-514350">
              <a:buFont typeface="+mj-lt"/>
              <a:buAutoNum type="arabicPeriod"/>
            </a:pPr>
            <a:r>
              <a:rPr lang="en-CA" b="1" dirty="0" smtClean="0">
                <a:solidFill>
                  <a:schemeClr val="bg1"/>
                </a:solidFill>
              </a:rPr>
              <a:t>Extract (unpack) both files and copy .</a:t>
            </a:r>
            <a:r>
              <a:rPr lang="en-CA" b="1" dirty="0" err="1" smtClean="0">
                <a:solidFill>
                  <a:schemeClr val="bg1"/>
                </a:solidFill>
              </a:rPr>
              <a:t>ini</a:t>
            </a:r>
            <a:r>
              <a:rPr lang="en-CA" b="1" dirty="0" smtClean="0">
                <a:solidFill>
                  <a:schemeClr val="bg1"/>
                </a:solidFill>
              </a:rPr>
              <a:t> file to SAP folder</a:t>
            </a:r>
          </a:p>
          <a:p>
            <a:pPr marL="914400" lvl="1" indent="-514350"/>
            <a:r>
              <a:rPr lang="en-CA" b="1" dirty="0" smtClean="0">
                <a:solidFill>
                  <a:schemeClr val="bg1"/>
                </a:solidFill>
              </a:rPr>
              <a:t>Caution Windows OS users</a:t>
            </a:r>
          </a:p>
          <a:p>
            <a:pPr marL="514350" indent="-514350">
              <a:buFont typeface="+mj-lt"/>
              <a:buAutoNum type="arabicPeriod"/>
            </a:pPr>
            <a:r>
              <a:rPr lang="en-CA" b="1" dirty="0" smtClean="0">
                <a:solidFill>
                  <a:schemeClr val="bg1"/>
                </a:solidFill>
              </a:rPr>
              <a:t>Open SAP GUI</a:t>
            </a:r>
          </a:p>
          <a:p>
            <a:pPr marL="514350" indent="-514350">
              <a:buFont typeface="+mj-lt"/>
              <a:buAutoNum type="arabicPeriod"/>
            </a:pPr>
            <a:r>
              <a:rPr lang="en-CA" b="1" dirty="0" smtClean="0">
                <a:solidFill>
                  <a:schemeClr val="bg1"/>
                </a:solidFill>
              </a:rPr>
              <a:t>Connect to Server</a:t>
            </a:r>
          </a:p>
          <a:p>
            <a:pPr marL="514350" indent="-514350">
              <a:buFont typeface="+mj-lt"/>
              <a:buAutoNum type="arabicPeriod"/>
            </a:pPr>
            <a:r>
              <a:rPr lang="en-CA" b="1" dirty="0" smtClean="0">
                <a:solidFill>
                  <a:schemeClr val="bg1"/>
                </a:solidFill>
              </a:rPr>
              <a:t>Last resort!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>
                <a:solidFill>
                  <a:schemeClr val="bg1"/>
                </a:solidFill>
              </a:rPr>
              <a:t>1. Login to Download Site</a:t>
            </a:r>
            <a:endParaRPr lang="en-CA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ln>
            <a:solidFill>
              <a:srgbClr val="92D050"/>
            </a:solidFill>
          </a:ln>
        </p:spPr>
        <p:txBody>
          <a:bodyPr/>
          <a:lstStyle/>
          <a:p>
            <a:endParaRPr lang="en-CA" dirty="0" smtClean="0">
              <a:solidFill>
                <a:schemeClr val="bg1"/>
              </a:solidFill>
            </a:endParaRPr>
          </a:p>
          <a:p>
            <a:r>
              <a:rPr lang="en-CA" b="1" dirty="0" smtClean="0">
                <a:solidFill>
                  <a:schemeClr val="bg1"/>
                </a:solidFill>
              </a:rPr>
              <a:t>Click the link:</a:t>
            </a:r>
          </a:p>
          <a:p>
            <a:pPr marL="457200" lvl="1" indent="0">
              <a:buNone/>
            </a:pPr>
            <a:r>
              <a:rPr lang="en-US" sz="3200" u="sng" dirty="0" smtClean="0">
                <a:solidFill>
                  <a:srgbClr val="FFFF00"/>
                </a:solidFill>
              </a:rPr>
              <a:t>http</a:t>
            </a:r>
            <a:r>
              <a:rPr lang="en-US" sz="3200" u="sng" dirty="0">
                <a:solidFill>
                  <a:srgbClr val="FFFF00"/>
                </a:solidFill>
              </a:rPr>
              <a:t>://worker.cob.csuchico.edu/</a:t>
            </a:r>
            <a:endParaRPr lang="en-CA" dirty="0">
              <a:solidFill>
                <a:srgbClr val="FFFF00"/>
              </a:solidFill>
            </a:endParaRPr>
          </a:p>
          <a:p>
            <a:pPr lvl="0"/>
            <a:endParaRPr lang="en-US" b="1" dirty="0" smtClean="0">
              <a:solidFill>
                <a:schemeClr val="bg1"/>
              </a:solidFill>
            </a:endParaRPr>
          </a:p>
          <a:p>
            <a:pPr lvl="0"/>
            <a:r>
              <a:rPr lang="en-US" b="1" dirty="0" smtClean="0">
                <a:solidFill>
                  <a:schemeClr val="bg1"/>
                </a:solidFill>
              </a:rPr>
              <a:t>Enter Username and password below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b="1" dirty="0" smtClean="0">
                <a:solidFill>
                  <a:schemeClr val="bg1"/>
                </a:solidFill>
              </a:rPr>
              <a:t>Username: sap</a:t>
            </a:r>
            <a:endParaRPr lang="en-CA" b="1" dirty="0" smtClean="0">
              <a:solidFill>
                <a:schemeClr val="bg1"/>
              </a:solidFill>
            </a:endParaRPr>
          </a:p>
          <a:p>
            <a:pPr lvl="1"/>
            <a:r>
              <a:rPr lang="en-US" b="1" dirty="0" smtClean="0">
                <a:solidFill>
                  <a:schemeClr val="bg1"/>
                </a:solidFill>
              </a:rPr>
              <a:t>Password</a:t>
            </a:r>
            <a:r>
              <a:rPr lang="en-US" b="1" dirty="0">
                <a:solidFill>
                  <a:schemeClr val="bg1"/>
                </a:solidFill>
              </a:rPr>
              <a:t>: sapgui4me</a:t>
            </a:r>
            <a:endParaRPr lang="en-CA" b="1" dirty="0">
              <a:solidFill>
                <a:schemeClr val="bg1"/>
              </a:solidFill>
            </a:endParaRPr>
          </a:p>
          <a:p>
            <a:pPr lvl="1"/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292080" y="4869160"/>
            <a:ext cx="273630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dirty="0" smtClean="0"/>
              <a:t>Remember your user login and password are case sensitive</a:t>
            </a:r>
            <a:endParaRPr lang="en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9041"/>
            <a:ext cx="8229600" cy="1713815"/>
          </a:xfrm>
        </p:spPr>
        <p:txBody>
          <a:bodyPr>
            <a:normAutofit fontScale="90000"/>
          </a:bodyPr>
          <a:lstStyle/>
          <a:p>
            <a:pPr algn="l"/>
            <a:r>
              <a:rPr lang="en-CA" sz="4900" b="1" dirty="0" smtClean="0">
                <a:solidFill>
                  <a:schemeClr val="bg1"/>
                </a:solidFill>
              </a:rPr>
              <a:t>2. For the Windows users only</a:t>
            </a:r>
            <a:r>
              <a:rPr lang="en-CA" dirty="0" smtClean="0">
                <a:solidFill>
                  <a:schemeClr val="bg1"/>
                </a:solidFill>
              </a:rPr>
              <a:t/>
            </a:r>
            <a:br>
              <a:rPr lang="en-CA" dirty="0" smtClean="0">
                <a:solidFill>
                  <a:schemeClr val="bg1"/>
                </a:solidFill>
              </a:rPr>
            </a:br>
            <a:r>
              <a:rPr lang="en-CA" dirty="0" smtClean="0">
                <a:solidFill>
                  <a:schemeClr val="bg1"/>
                </a:solidFill>
              </a:rPr>
              <a:t>Download Installation File (A) and Server Connection File (B)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28" name="Content Placeholder 2"/>
          <p:cNvSpPr>
            <a:spLocks noGrp="1"/>
          </p:cNvSpPr>
          <p:nvPr>
            <p:ph idx="1"/>
          </p:nvPr>
        </p:nvSpPr>
        <p:spPr>
          <a:xfrm>
            <a:off x="251520" y="2420888"/>
            <a:ext cx="7978080" cy="3437447"/>
          </a:xfrm>
        </p:spPr>
        <p:txBody>
          <a:bodyPr>
            <a:normAutofit/>
          </a:bodyPr>
          <a:lstStyle/>
          <a:p>
            <a:endParaRPr lang="en-CA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CA" dirty="0" smtClean="0">
                <a:solidFill>
                  <a:schemeClr val="bg1"/>
                </a:solidFill>
              </a:rPr>
              <a:t>A</a:t>
            </a:r>
            <a:r>
              <a:rPr lang="en-CA" dirty="0" smtClean="0">
                <a:solidFill>
                  <a:schemeClr val="bg1"/>
                </a:solidFill>
              </a:rPr>
              <a:t>)</a:t>
            </a:r>
          </a:p>
          <a:p>
            <a:endParaRPr lang="en-CA" dirty="0" smtClean="0">
              <a:solidFill>
                <a:schemeClr val="bg1"/>
              </a:solidFill>
            </a:endParaRPr>
          </a:p>
          <a:p>
            <a:endParaRPr lang="en-CA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CA" dirty="0" smtClean="0">
                <a:solidFill>
                  <a:schemeClr val="bg1"/>
                </a:solidFill>
              </a:rPr>
              <a:t>B</a:t>
            </a:r>
            <a:r>
              <a:rPr lang="en-CA" dirty="0" smtClean="0">
                <a:solidFill>
                  <a:schemeClr val="bg1"/>
                </a:solidFill>
              </a:rPr>
              <a:t>) </a:t>
            </a:r>
          </a:p>
          <a:p>
            <a:endParaRPr lang="en-CA" dirty="0" smtClean="0">
              <a:solidFill>
                <a:schemeClr val="bg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065681" y="2305111"/>
            <a:ext cx="2944908" cy="2308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en-CA" dirty="0"/>
              <a:t>On the website:</a:t>
            </a:r>
          </a:p>
          <a:p>
            <a:pPr marL="342900" indent="-342900">
              <a:buFont typeface="+mj-lt"/>
              <a:buAutoNum type="alphaLcParenR"/>
            </a:pPr>
            <a:r>
              <a:rPr lang="en-CA" dirty="0"/>
              <a:t>To open a section </a:t>
            </a:r>
            <a:r>
              <a:rPr lang="en-CA" dirty="0" smtClean="0"/>
              <a:t>first click </a:t>
            </a:r>
            <a:r>
              <a:rPr lang="en-CA" dirty="0"/>
              <a:t>where the Green arrow points.</a:t>
            </a:r>
          </a:p>
          <a:p>
            <a:pPr marL="342900" indent="-342900">
              <a:buFont typeface="+mj-lt"/>
              <a:buAutoNum type="alphaLcParenR"/>
            </a:pPr>
            <a:r>
              <a:rPr lang="en-CA" dirty="0" smtClean="0"/>
              <a:t>Then you’ll see the links (in blue); to download click </a:t>
            </a:r>
            <a:r>
              <a:rPr lang="en-CA" dirty="0"/>
              <a:t>where the red arrow points.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020013" y="4889671"/>
            <a:ext cx="2888588" cy="14546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dirty="0" smtClean="0"/>
              <a:t>Remember to extract the SAPLogon.ini file (it comes </a:t>
            </a:r>
            <a:r>
              <a:rPr lang="en-CA" dirty="0" err="1" smtClean="0"/>
              <a:t>zipp-ed</a:t>
            </a:r>
            <a:r>
              <a:rPr lang="en-CA" dirty="0" smtClean="0"/>
              <a:t>) and then place it in the folder: SAP</a:t>
            </a:r>
            <a:endParaRPr lang="en-CA" dirty="0"/>
          </a:p>
        </p:txBody>
      </p:sp>
      <p:pic>
        <p:nvPicPr>
          <p:cNvPr id="13" name="Picture 12"/>
          <p:cNvPicPr/>
          <p:nvPr/>
        </p:nvPicPr>
        <p:blipFill rotWithShape="1">
          <a:blip r:embed="rId2"/>
          <a:srcRect l="31222" t="21056" r="56079" b="60035"/>
          <a:stretch/>
        </p:blipFill>
        <p:spPr bwMode="auto">
          <a:xfrm>
            <a:off x="954293" y="2659861"/>
            <a:ext cx="3329675" cy="1837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AutoShape 2"/>
          <p:cNvSpPr>
            <a:spLocks noChangeArrowheads="1"/>
          </p:cNvSpPr>
          <p:nvPr/>
        </p:nvSpPr>
        <p:spPr bwMode="auto">
          <a:xfrm rot="8198655">
            <a:off x="2745475" y="2753443"/>
            <a:ext cx="665349" cy="2920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rnd">
            <a:solidFill>
              <a:srgbClr val="F2F2F2"/>
            </a:solidFill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 dirty="0"/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8198655">
            <a:off x="2061189" y="3710133"/>
            <a:ext cx="665349" cy="2920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rnd">
            <a:solidFill>
              <a:srgbClr val="F2F2F2"/>
            </a:solidFill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 dirty="0"/>
          </a:p>
        </p:txBody>
      </p:sp>
      <p:pic>
        <p:nvPicPr>
          <p:cNvPr id="16" name="Picture 15"/>
          <p:cNvPicPr/>
          <p:nvPr/>
        </p:nvPicPr>
        <p:blipFill rotWithShape="1">
          <a:blip r:embed="rId3"/>
          <a:srcRect l="31187" t="24346" r="56019" b="68931"/>
          <a:stretch/>
        </p:blipFill>
        <p:spPr bwMode="auto">
          <a:xfrm>
            <a:off x="954293" y="4813287"/>
            <a:ext cx="3329675" cy="7039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 rot="7513894">
            <a:off x="3105640" y="4891387"/>
            <a:ext cx="629306" cy="27237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2700" cap="rnd">
            <a:solidFill>
              <a:srgbClr val="F2F2F2"/>
            </a:solidFill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20" name="Picture 19"/>
          <p:cNvPicPr/>
          <p:nvPr/>
        </p:nvPicPr>
        <p:blipFill rotWithShape="1">
          <a:blip r:embed="rId4"/>
          <a:srcRect l="31167" t="33742" r="56086" b="58623"/>
          <a:stretch/>
        </p:blipFill>
        <p:spPr bwMode="auto">
          <a:xfrm>
            <a:off x="954293" y="5616995"/>
            <a:ext cx="3329675" cy="8363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 rot="7513894">
            <a:off x="2668444" y="5662312"/>
            <a:ext cx="629306" cy="27237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2700" cap="rnd">
            <a:solidFill>
              <a:srgbClr val="F2F2F2"/>
            </a:solidFill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66230"/>
          </a:xfrm>
        </p:spPr>
        <p:txBody>
          <a:bodyPr>
            <a:normAutofit fontScale="90000"/>
          </a:bodyPr>
          <a:lstStyle/>
          <a:p>
            <a:pPr algn="l"/>
            <a:r>
              <a:rPr lang="en-CA" sz="4900" b="1" dirty="0" smtClean="0">
                <a:solidFill>
                  <a:schemeClr val="bg1"/>
                </a:solidFill>
              </a:rPr>
              <a:t>2. For the Mac users only</a:t>
            </a:r>
            <a:r>
              <a:rPr lang="en-CA" dirty="0" smtClean="0">
                <a:solidFill>
                  <a:schemeClr val="bg1"/>
                </a:solidFill>
              </a:rPr>
              <a:t/>
            </a:r>
            <a:br>
              <a:rPr lang="en-CA" dirty="0" smtClean="0">
                <a:solidFill>
                  <a:schemeClr val="bg1"/>
                </a:solidFill>
              </a:rPr>
            </a:br>
            <a:r>
              <a:rPr lang="en-CA" dirty="0" smtClean="0">
                <a:solidFill>
                  <a:schemeClr val="bg1"/>
                </a:solidFill>
              </a:rPr>
              <a:t>Download Installation </a:t>
            </a:r>
            <a:r>
              <a:rPr lang="en-CA" dirty="0">
                <a:solidFill>
                  <a:schemeClr val="bg1"/>
                </a:solidFill>
              </a:rPr>
              <a:t>File (A) and Server Connection File (B)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7504" y="2924944"/>
            <a:ext cx="8040826" cy="3096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CA" dirty="0" smtClean="0">
                <a:solidFill>
                  <a:schemeClr val="bg1"/>
                </a:solidFill>
              </a:rPr>
              <a:t>A)</a:t>
            </a:r>
          </a:p>
          <a:p>
            <a:pPr marL="0" indent="0">
              <a:buNone/>
            </a:pPr>
            <a:r>
              <a:rPr lang="en-CA" dirty="0" smtClean="0">
                <a:solidFill>
                  <a:schemeClr val="bg1"/>
                </a:solidFill>
              </a:rPr>
              <a:t>B) </a:t>
            </a:r>
          </a:p>
          <a:p>
            <a:endParaRPr lang="en-CA" dirty="0" smtClean="0">
              <a:solidFill>
                <a:schemeClr val="bg1"/>
              </a:solidFill>
            </a:endParaRPr>
          </a:p>
          <a:p>
            <a:endParaRPr lang="en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345" y="2649798"/>
            <a:ext cx="4495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512410"/>
            <a:ext cx="54006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075" y="4259560"/>
            <a:ext cx="5410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 rot="7958375">
            <a:off x="4594222" y="3578385"/>
            <a:ext cx="693926" cy="144109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2700" cap="rnd">
            <a:solidFill>
              <a:srgbClr val="F2F2F2"/>
            </a:solidFill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 rot="7958375">
            <a:off x="4628375" y="4309174"/>
            <a:ext cx="659629" cy="19930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2700" cap="rnd">
            <a:solidFill>
              <a:srgbClr val="F2F2F2"/>
            </a:solidFill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 rot="8174655">
            <a:off x="2122931" y="3169056"/>
            <a:ext cx="545417" cy="21671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rnd">
            <a:solidFill>
              <a:srgbClr val="F2F2F2"/>
            </a:solidFill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 dirty="0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 rot="8174655">
            <a:off x="1902435" y="4007511"/>
            <a:ext cx="423534" cy="182384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rnd">
            <a:solidFill>
              <a:srgbClr val="F2F2F2"/>
            </a:solidFill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 dirty="0"/>
          </a:p>
        </p:txBody>
      </p:sp>
      <p:sp>
        <p:nvSpPr>
          <p:cNvPr id="12" name="Cloud 11"/>
          <p:cNvSpPr/>
          <p:nvPr/>
        </p:nvSpPr>
        <p:spPr>
          <a:xfrm>
            <a:off x="5868144" y="2024844"/>
            <a:ext cx="3143896" cy="352839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en-CA" dirty="0" smtClean="0"/>
              <a:t>On the website:</a:t>
            </a:r>
          </a:p>
          <a:p>
            <a:pPr marL="342900" indent="-342900">
              <a:buFont typeface="+mj-lt"/>
              <a:buAutoNum type="alphaLcParenR"/>
            </a:pPr>
            <a:r>
              <a:rPr lang="en-CA" dirty="0" smtClean="0"/>
              <a:t>To open a section Click where the Green arrow points.</a:t>
            </a:r>
          </a:p>
          <a:p>
            <a:pPr marL="342900" indent="-342900">
              <a:buFont typeface="+mj-lt"/>
              <a:buAutoNum type="alphaLcParenR"/>
            </a:pPr>
            <a:r>
              <a:rPr lang="en-CA" dirty="0" smtClean="0"/>
              <a:t>To download the file, click where the red arrow points.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87375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>
                <a:solidFill>
                  <a:schemeClr val="bg1"/>
                </a:solidFill>
              </a:rPr>
              <a:t>3. Extract (unpack) downloaded files</a:t>
            </a:r>
            <a:endParaRPr lang="en-CA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4403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CA" sz="1800" b="1" dirty="0" smtClean="0">
                <a:solidFill>
                  <a:schemeClr val="bg1"/>
                </a:solidFill>
              </a:rPr>
              <a:t>A) </a:t>
            </a:r>
            <a:r>
              <a:rPr lang="en-CA" sz="1800" dirty="0" smtClean="0">
                <a:solidFill>
                  <a:schemeClr val="bg1"/>
                </a:solidFill>
              </a:rPr>
              <a:t>Click on the downloaded installation file  to unpack (extract) the software package:</a:t>
            </a:r>
          </a:p>
          <a:p>
            <a:pPr lvl="1"/>
            <a:r>
              <a:rPr lang="en-CA" sz="1800" dirty="0" smtClean="0">
                <a:solidFill>
                  <a:schemeClr val="bg1"/>
                </a:solidFill>
              </a:rPr>
              <a:t>	Windows OS: &lt;SAPGUI_730C1.exe&gt;</a:t>
            </a:r>
          </a:p>
          <a:p>
            <a:pPr lvl="1"/>
            <a:r>
              <a:rPr lang="en-CA" sz="1800" dirty="0" smtClean="0">
                <a:solidFill>
                  <a:schemeClr val="bg1"/>
                </a:solidFill>
              </a:rPr>
              <a:t>	Mac OS: &lt;PlatinGUI720MacOSX_8.JAR&gt;</a:t>
            </a:r>
          </a:p>
          <a:p>
            <a:pPr>
              <a:buNone/>
            </a:pPr>
            <a:r>
              <a:rPr lang="en-CA" sz="1800" dirty="0" smtClean="0">
                <a:solidFill>
                  <a:schemeClr val="bg1"/>
                </a:solidFill>
              </a:rPr>
              <a:t>See following slide.</a:t>
            </a:r>
          </a:p>
          <a:p>
            <a:pPr>
              <a:buNone/>
            </a:pPr>
            <a:endParaRPr lang="en-CA" sz="18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CA" sz="1800" b="1" dirty="0" smtClean="0">
                <a:solidFill>
                  <a:schemeClr val="bg1"/>
                </a:solidFill>
              </a:rPr>
              <a:t>B) </a:t>
            </a:r>
            <a:r>
              <a:rPr lang="en-CA" sz="1800" dirty="0" smtClean="0">
                <a:solidFill>
                  <a:schemeClr val="bg1"/>
                </a:solidFill>
              </a:rPr>
              <a:t>Click to extract the downloaded Server Connection Configuration file: (See slide 4)</a:t>
            </a:r>
          </a:p>
          <a:p>
            <a:pPr lvl="1"/>
            <a:r>
              <a:rPr lang="en-CA" sz="1800" dirty="0" smtClean="0">
                <a:solidFill>
                  <a:schemeClr val="bg1"/>
                </a:solidFill>
              </a:rPr>
              <a:t>	Windows OS: &lt;WIN_Logon.zip&gt;</a:t>
            </a:r>
          </a:p>
          <a:p>
            <a:pPr lvl="1"/>
            <a:r>
              <a:rPr lang="en-CA" sz="1800" dirty="0" smtClean="0">
                <a:solidFill>
                  <a:schemeClr val="bg1"/>
                </a:solidFill>
              </a:rPr>
              <a:t>	Mac OS: &lt;Mac_Logon.zip&gt;</a:t>
            </a:r>
          </a:p>
          <a:p>
            <a:pPr>
              <a:buNone/>
            </a:pPr>
            <a:r>
              <a:rPr lang="en-CA" sz="1800" dirty="0" smtClean="0">
                <a:solidFill>
                  <a:schemeClr val="bg1"/>
                </a:solidFill>
              </a:rPr>
              <a:t>Move the extracted file, &lt;SAPLogon.ini&gt; , to the extracted files location of SAP software (For Windows this is Default location: C drive </a:t>
            </a:r>
            <a:r>
              <a:rPr lang="en-CA" sz="1800" dirty="0" smtClean="0">
                <a:solidFill>
                  <a:schemeClr val="bg1"/>
                </a:solidFill>
                <a:sym typeface="Wingdings" pitchFamily="2" charset="2"/>
              </a:rPr>
              <a:t> Program Files (x86)</a:t>
            </a:r>
          </a:p>
          <a:p>
            <a:pPr>
              <a:buNone/>
            </a:pPr>
            <a:r>
              <a:rPr lang="en-CA" sz="1800" dirty="0" smtClean="0">
                <a:solidFill>
                  <a:schemeClr val="bg1"/>
                </a:solidFill>
                <a:sym typeface="Wingdings" pitchFamily="2" charset="2"/>
              </a:rPr>
              <a:t>For Mac this is /Applications/SAP Clients/SAPGUI/</a:t>
            </a:r>
            <a:endParaRPr lang="en-CA" sz="18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CA" sz="18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CA" sz="1800" dirty="0" smtClean="0">
                <a:solidFill>
                  <a:schemeClr val="bg1"/>
                </a:solidFill>
              </a:rPr>
              <a:t>A detailed explanation of the installation of the configuration file is below:</a:t>
            </a:r>
          </a:p>
          <a:p>
            <a:pPr>
              <a:buNone/>
            </a:pPr>
            <a:r>
              <a:rPr lang="en-CA" sz="1800" dirty="0" smtClean="0">
                <a:solidFill>
                  <a:schemeClr val="bg1"/>
                </a:solidFill>
              </a:rPr>
              <a:t>Mac OS: </a:t>
            </a:r>
            <a:r>
              <a:rPr lang="en-CA" sz="1800" dirty="0" smtClean="0">
                <a:solidFill>
                  <a:schemeClr val="bg1"/>
                </a:solidFill>
                <a:hlinkClick r:id="rId2"/>
              </a:rPr>
              <a:t>http://worker.cob.csuchico.edu/Instructions/saplogon_Mac.html</a:t>
            </a:r>
            <a:endParaRPr lang="en-CA" sz="18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CA" sz="1800" dirty="0" smtClean="0">
                <a:solidFill>
                  <a:schemeClr val="bg1"/>
                </a:solidFill>
              </a:rPr>
              <a:t>Windows OS: </a:t>
            </a:r>
            <a:r>
              <a:rPr lang="en-CA" sz="1800" dirty="0">
                <a:noFill/>
                <a:hlinkClick r:id="rId3"/>
              </a:rPr>
              <a:t>http://worker.cob.csuchico.edu/Instructions/saplogon_Win.html</a:t>
            </a:r>
            <a:endParaRPr lang="en-CA" sz="1800" dirty="0">
              <a:noFill/>
            </a:endParaRPr>
          </a:p>
          <a:p>
            <a:pPr>
              <a:buNone/>
            </a:pPr>
            <a:r>
              <a:rPr lang="en-CA" sz="1800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</a:p>
          <a:p>
            <a:pPr>
              <a:buNone/>
            </a:pPr>
            <a:endParaRPr lang="en-CA" sz="1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n-CA" dirty="0" smtClean="0">
                <a:solidFill>
                  <a:schemeClr val="bg1"/>
                </a:solidFill>
              </a:rPr>
              <a:t>3. Caution Windows OS users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517232"/>
          </a:xfrm>
        </p:spPr>
        <p:txBody>
          <a:bodyPr>
            <a:normAutofit/>
          </a:bodyPr>
          <a:lstStyle/>
          <a:p>
            <a:endParaRPr lang="en-CA" sz="2200" dirty="0" smtClean="0">
              <a:solidFill>
                <a:schemeClr val="bg1"/>
              </a:solidFill>
            </a:endParaRPr>
          </a:p>
          <a:p>
            <a:r>
              <a:rPr lang="en-CA" sz="2200" dirty="0" smtClean="0">
                <a:solidFill>
                  <a:schemeClr val="bg1"/>
                </a:solidFill>
              </a:rPr>
              <a:t>Note for Windows OS: Make sure you check the box below. </a:t>
            </a:r>
          </a:p>
          <a:p>
            <a:r>
              <a:rPr lang="en-CA" sz="2200" dirty="0" smtClean="0">
                <a:solidFill>
                  <a:schemeClr val="bg1"/>
                </a:solidFill>
              </a:rPr>
              <a:t>For Mac OS users, follow the instructions on the website.</a:t>
            </a:r>
          </a:p>
          <a:p>
            <a:endParaRPr lang="en-CA" dirty="0">
              <a:solidFill>
                <a:schemeClr val="bg1"/>
              </a:solidFill>
            </a:endParaRPr>
          </a:p>
          <a:p>
            <a:endParaRPr lang="en-CA" dirty="0" smtClean="0">
              <a:solidFill>
                <a:schemeClr val="bg1"/>
              </a:solidFill>
            </a:endParaRPr>
          </a:p>
          <a:p>
            <a:endParaRPr lang="en-CA" dirty="0">
              <a:solidFill>
                <a:schemeClr val="bg1"/>
              </a:solidFill>
            </a:endParaRPr>
          </a:p>
          <a:p>
            <a:endParaRPr lang="en-CA" dirty="0" smtClean="0">
              <a:solidFill>
                <a:schemeClr val="bg1"/>
              </a:solidFill>
            </a:endParaRPr>
          </a:p>
          <a:p>
            <a:endParaRPr lang="en-CA" dirty="0">
              <a:solidFill>
                <a:schemeClr val="bg1"/>
              </a:solidFill>
            </a:endParaRPr>
          </a:p>
          <a:p>
            <a:endParaRPr lang="en-CA" dirty="0" smtClean="0">
              <a:solidFill>
                <a:schemeClr val="bg1"/>
              </a:solidFill>
            </a:endParaRPr>
          </a:p>
          <a:p>
            <a:endParaRPr lang="en-CA" dirty="0">
              <a:solidFill>
                <a:schemeClr val="bg1"/>
              </a:solidFill>
            </a:endParaRPr>
          </a:p>
          <a:p>
            <a:endParaRPr lang="en-CA" dirty="0" smtClean="0">
              <a:solidFill>
                <a:schemeClr val="bg1"/>
              </a:solidFill>
            </a:endParaRPr>
          </a:p>
          <a:p>
            <a:endParaRPr lang="en-CA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5" y="2884477"/>
            <a:ext cx="5184576" cy="3973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AutoShape 2"/>
          <p:cNvSpPr>
            <a:spLocks noChangeArrowheads="1"/>
          </p:cNvSpPr>
          <p:nvPr/>
        </p:nvSpPr>
        <p:spPr bwMode="auto">
          <a:xfrm rot="2027595">
            <a:off x="1563864" y="4093947"/>
            <a:ext cx="1551777" cy="21408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2700" cap="rnd">
            <a:solidFill>
              <a:srgbClr val="F2F2F2"/>
            </a:solidFill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6" name="TextBox 5"/>
          <p:cNvSpPr txBox="1"/>
          <p:nvPr/>
        </p:nvSpPr>
        <p:spPr>
          <a:xfrm>
            <a:off x="395536" y="5013176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 smtClean="0">
                <a:solidFill>
                  <a:srgbClr val="FF0000"/>
                </a:solidFill>
              </a:rPr>
              <a:t>Download and Installation takes up to 30 minutes</a:t>
            </a:r>
            <a:endParaRPr lang="en-CA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335699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chemeClr val="bg1"/>
                </a:solidFill>
              </a:rPr>
              <a:t>Check the box and click Next &gt;</a:t>
            </a:r>
            <a:endParaRPr lang="en-CA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bg1"/>
                </a:solidFill>
              </a:rPr>
              <a:t>4. Open SAP GUI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 smtClean="0">
                <a:solidFill>
                  <a:schemeClr val="bg1"/>
                </a:solidFill>
              </a:rPr>
              <a:t>Two ways to open SAP GUI: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CA" dirty="0" smtClean="0">
                <a:solidFill>
                  <a:schemeClr val="bg1"/>
                </a:solidFill>
              </a:rPr>
              <a:t>Find SAP Logon shortcut on desktop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CA" dirty="0" smtClean="0">
                <a:solidFill>
                  <a:schemeClr val="bg1"/>
                </a:solidFill>
              </a:rPr>
              <a:t>Go to Start Menu </a:t>
            </a:r>
            <a:r>
              <a:rPr lang="en-CA" dirty="0" smtClean="0">
                <a:solidFill>
                  <a:schemeClr val="bg1"/>
                </a:solidFill>
                <a:sym typeface="Wingdings" pitchFamily="2" charset="2"/>
              </a:rPr>
              <a:t> All Programs  SAP Front End  SAP Logon</a:t>
            </a:r>
          </a:p>
          <a:p>
            <a:pPr lvl="1"/>
            <a:endParaRPr lang="en-CA" dirty="0" smtClean="0">
              <a:solidFill>
                <a:schemeClr val="bg1"/>
              </a:solidFill>
              <a:sym typeface="Wingdings" pitchFamily="2" charset="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470" y="3645024"/>
            <a:ext cx="4535530" cy="3027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 rot="20907709">
            <a:off x="4149701" y="5242122"/>
            <a:ext cx="2158111" cy="315514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solidFill>
              <a:srgbClr val="F2F2F2"/>
            </a:solidFill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 dirty="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3340" y="1600201"/>
            <a:ext cx="887012" cy="1003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2"/>
          <p:cNvSpPr/>
          <p:nvPr/>
        </p:nvSpPr>
        <p:spPr>
          <a:xfrm>
            <a:off x="1691680" y="5095291"/>
            <a:ext cx="2448272" cy="10086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000" b="1" dirty="0">
                <a:solidFill>
                  <a:schemeClr val="bg1"/>
                </a:solidFill>
              </a:rPr>
              <a:t>Double click on the </a:t>
            </a:r>
            <a:r>
              <a:rPr lang="en-CA" sz="2000" b="1" dirty="0">
                <a:solidFill>
                  <a:srgbClr val="FFFF00"/>
                </a:solidFill>
              </a:rPr>
              <a:t>Stockholm</a:t>
            </a:r>
            <a:r>
              <a:rPr lang="en-CA" sz="2000" b="1" dirty="0">
                <a:solidFill>
                  <a:schemeClr val="bg1"/>
                </a:solidFill>
              </a:rPr>
              <a:t>  server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>
                <a:solidFill>
                  <a:schemeClr val="bg1"/>
                </a:solidFill>
              </a:rPr>
              <a:t>5. Connect to Server</a:t>
            </a:r>
            <a:endParaRPr lang="en-CA" b="1" dirty="0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131840" y="1772816"/>
            <a:ext cx="5858389" cy="4381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23528" y="2215898"/>
            <a:ext cx="259228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You will find</a:t>
            </a:r>
            <a:r>
              <a:rPr kumimoji="0" lang="en-US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the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Client Number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Username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and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Password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chemeClr val="bg1"/>
                </a:solidFill>
                <a:latin typeface="+mj-lt"/>
                <a:ea typeface="Calibri" pitchFamily="34" charset="0"/>
                <a:cs typeface="Times New Roman" pitchFamily="18" charset="0"/>
              </a:rPr>
              <a:t>in an Excel file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Included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in the Assignment 1 files.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8D8D8"/>
      </a:hlink>
      <a:folHlink>
        <a:srgbClr val="D8D8D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2378</TotalTime>
  <Words>317</Words>
  <Application>Microsoft Office PowerPoint</Application>
  <PresentationFormat>On-screen Show (4:3)</PresentationFormat>
  <Paragraphs>78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Wingdings</vt:lpstr>
      <vt:lpstr>Office Theme</vt:lpstr>
      <vt:lpstr>STEP 1  Downloading and Installing  The SAP Interface</vt:lpstr>
      <vt:lpstr>Outline</vt:lpstr>
      <vt:lpstr>1. Login to Download Site</vt:lpstr>
      <vt:lpstr>2. For the Windows users only Download Installation File (A) and Server Connection File (B)</vt:lpstr>
      <vt:lpstr>2. For the Mac users only Download Installation File (A) and Server Connection File (B)</vt:lpstr>
      <vt:lpstr>3. Extract (unpack) downloaded files</vt:lpstr>
      <vt:lpstr>3. Caution Windows OS users</vt:lpstr>
      <vt:lpstr>4. Open SAP GUI</vt:lpstr>
      <vt:lpstr>5. Connect to Server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Downloading and Installing  The SAP Interface</dc:title>
  <dc:creator>benni</dc:creator>
  <cp:lastModifiedBy>io</cp:lastModifiedBy>
  <cp:revision>68</cp:revision>
  <dcterms:created xsi:type="dcterms:W3CDTF">2012-01-08T13:20:43Z</dcterms:created>
  <dcterms:modified xsi:type="dcterms:W3CDTF">2013-09-19T01:00:15Z</dcterms:modified>
</cp:coreProperties>
</file>