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tif" ContentType="image/tif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7" r:id="rId15"/>
    <p:sldId id="276" r:id="rId16"/>
    <p:sldId id="270" r:id="rId17"/>
    <p:sldId id="272" r:id="rId18"/>
    <p:sldId id="278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55" autoAdjust="0"/>
    <p:restoredTop sz="81861" autoAdjust="0"/>
  </p:normalViewPr>
  <p:slideViewPr>
    <p:cSldViewPr>
      <p:cViewPr>
        <p:scale>
          <a:sx n="100" d="100"/>
          <a:sy n="100" d="100"/>
        </p:scale>
        <p:origin x="-1168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handoutMaster" Target="handoutMasters/handout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EF959-C93A-5C40-9E14-6326604EC7A8}" type="datetimeFigureOut">
              <a:rPr lang="en-US" smtClean="0"/>
              <a:t>2014-09-22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81F70-FDF9-8848-81D8-15C4108632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49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46D8D-740A-418F-B1F1-97E2E9D95C32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E8BA2-321C-43C0-BA08-361251AB76D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3412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659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Jean-</a:t>
            </a:r>
            <a:r>
              <a:rPr lang="fr-CA" baseline="0" dirty="0" smtClean="0"/>
              <a:t> first to </a:t>
            </a:r>
            <a:r>
              <a:rPr lang="fr-CA" baseline="0" dirty="0" err="1" smtClean="0"/>
              <a:t>determine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mind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in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*</a:t>
            </a:r>
          </a:p>
          <a:p>
            <a:r>
              <a:rPr lang="fr-CA" baseline="0" dirty="0" smtClean="0"/>
              <a:t>By </a:t>
            </a:r>
            <a:r>
              <a:rPr lang="fr-CA" baseline="0" dirty="0" err="1" smtClean="0"/>
              <a:t>removing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different</a:t>
            </a:r>
            <a:r>
              <a:rPr lang="fr-CA" baseline="0" dirty="0" smtClean="0"/>
              <a:t> parts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he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could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find</a:t>
            </a:r>
            <a:r>
              <a:rPr lang="fr-CA" baseline="0" dirty="0" smtClean="0"/>
              <a:t> out </a:t>
            </a:r>
            <a:r>
              <a:rPr lang="fr-CA" baseline="0" dirty="0" err="1" smtClean="0"/>
              <a:t>what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they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controlled</a:t>
            </a:r>
            <a:r>
              <a:rPr lang="fr-CA" baseline="0" dirty="0" smtClean="0"/>
              <a:t>/</a:t>
            </a:r>
            <a:r>
              <a:rPr lang="fr-CA" baseline="0" dirty="0" err="1" smtClean="0"/>
              <a:t>functions</a:t>
            </a:r>
            <a:r>
              <a:rPr lang="fr-CA" baseline="0" dirty="0" smtClean="0"/>
              <a:t>. </a:t>
            </a:r>
          </a:p>
          <a:p>
            <a:r>
              <a:rPr lang="fr-CA" baseline="0" dirty="0" err="1" smtClean="0"/>
              <a:t>Now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chemically</a:t>
            </a:r>
            <a:r>
              <a:rPr lang="fr-CA" baseline="0" dirty="0" smtClean="0"/>
              <a:t>/</a:t>
            </a:r>
            <a:r>
              <a:rPr lang="fr-CA" baseline="0" dirty="0" err="1" smtClean="0"/>
              <a:t>magnetically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remove</a:t>
            </a:r>
            <a:r>
              <a:rPr lang="fr-CA" baseline="0" dirty="0" smtClean="0"/>
              <a:t> parts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</a:t>
            </a:r>
          </a:p>
          <a:p>
            <a:endParaRPr lang="fr-CA" baseline="0" dirty="0" smtClean="0"/>
          </a:p>
          <a:p>
            <a:r>
              <a:rPr lang="fr-CA" baseline="0" dirty="0" smtClean="0"/>
              <a:t>Wilder- </a:t>
            </a:r>
            <a:r>
              <a:rPr lang="fr-CA" baseline="0" dirty="0" err="1" smtClean="0"/>
              <a:t>would</a:t>
            </a:r>
            <a:r>
              <a:rPr lang="fr-CA" baseline="0" dirty="0" smtClean="0"/>
              <a:t> put </a:t>
            </a:r>
            <a:r>
              <a:rPr lang="fr-CA" baseline="0" dirty="0" err="1" smtClean="0"/>
              <a:t>electrical</a:t>
            </a:r>
            <a:r>
              <a:rPr lang="fr-CA" baseline="0" dirty="0" smtClean="0"/>
              <a:t> probes in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and </a:t>
            </a:r>
            <a:r>
              <a:rPr lang="fr-CA" baseline="0" dirty="0" err="1" smtClean="0"/>
              <a:t>then</a:t>
            </a:r>
            <a:r>
              <a:rPr lang="fr-CA" baseline="0" dirty="0" smtClean="0"/>
              <a:t> observe </a:t>
            </a:r>
            <a:r>
              <a:rPr lang="fr-CA" baseline="0" dirty="0" err="1" smtClean="0"/>
              <a:t>their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responses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Could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create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maps</a:t>
            </a:r>
            <a:r>
              <a:rPr lang="fr-CA" baseline="0" dirty="0" smtClean="0"/>
              <a:t> of the </a:t>
            </a:r>
            <a:r>
              <a:rPr lang="fr-CA" baseline="0" dirty="0" err="1" smtClean="0"/>
              <a:t>functions</a:t>
            </a:r>
            <a:r>
              <a:rPr lang="fr-CA" baseline="0" dirty="0" smtClean="0"/>
              <a:t> of portable </a:t>
            </a:r>
            <a:r>
              <a:rPr lang="fr-CA" baseline="0" dirty="0" err="1" smtClean="0"/>
              <a:t>reigions</a:t>
            </a:r>
            <a:r>
              <a:rPr lang="fr-CA" baseline="0" dirty="0" smtClean="0"/>
              <a:t> on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Found</a:t>
            </a:r>
            <a:r>
              <a:rPr lang="fr-CA" baseline="0" dirty="0" smtClean="0"/>
              <a:t> out </a:t>
            </a:r>
            <a:r>
              <a:rPr lang="fr-CA" baseline="0" dirty="0" err="1" smtClean="0"/>
              <a:t>where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language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took</a:t>
            </a:r>
            <a:r>
              <a:rPr lang="fr-CA" baseline="0" dirty="0" smtClean="0"/>
              <a:t> place in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</a:t>
            </a:r>
          </a:p>
          <a:p>
            <a:endParaRPr lang="fr-CA" baseline="0" dirty="0" smtClean="0"/>
          </a:p>
          <a:p>
            <a:r>
              <a:rPr lang="fr-CA" baseline="0" dirty="0" err="1" smtClean="0"/>
              <a:t>Brain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lesions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similarily</a:t>
            </a:r>
            <a:r>
              <a:rPr lang="fr-CA" baseline="0" dirty="0" smtClean="0"/>
              <a:t> to florence the </a:t>
            </a:r>
            <a:r>
              <a:rPr lang="fr-CA" baseline="0" dirty="0" err="1" smtClean="0"/>
              <a:t>theory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by </a:t>
            </a:r>
            <a:r>
              <a:rPr lang="fr-CA" baseline="0" dirty="0" err="1" smtClean="0"/>
              <a:t>investigating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what</a:t>
            </a:r>
            <a:r>
              <a:rPr lang="fr-CA" baseline="0" dirty="0" smtClean="0"/>
              <a:t> part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missing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determine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what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part </a:t>
            </a:r>
            <a:r>
              <a:rPr lang="fr-CA" baseline="0" dirty="0" err="1" smtClean="0"/>
              <a:t>controls</a:t>
            </a:r>
            <a:r>
              <a:rPr lang="fr-CA" baseline="0" dirty="0" smtClean="0"/>
              <a:t>. </a:t>
            </a:r>
          </a:p>
          <a:p>
            <a:r>
              <a:rPr lang="fr-CA" baseline="0" dirty="0" smtClean="0"/>
              <a:t>Gage- </a:t>
            </a:r>
            <a:r>
              <a:rPr lang="fr-CA" baseline="0" dirty="0" err="1" smtClean="0"/>
              <a:t>his</a:t>
            </a:r>
            <a:r>
              <a:rPr lang="fr-CA" baseline="0" dirty="0" smtClean="0"/>
              <a:t> frontal lobes </a:t>
            </a:r>
            <a:r>
              <a:rPr lang="fr-CA" baseline="0" dirty="0" err="1" smtClean="0"/>
              <a:t>were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destroyed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he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survived</a:t>
            </a:r>
            <a:r>
              <a:rPr lang="fr-CA" baseline="0" dirty="0" smtClean="0"/>
              <a:t> but </a:t>
            </a:r>
            <a:r>
              <a:rPr lang="fr-CA" baseline="0" dirty="0" err="1" smtClean="0"/>
              <a:t>with</a:t>
            </a:r>
            <a:r>
              <a:rPr lang="fr-CA" baseline="0" dirty="0" smtClean="0"/>
              <a:t> a </a:t>
            </a:r>
            <a:r>
              <a:rPr lang="fr-CA" baseline="0" dirty="0" err="1" smtClean="0"/>
              <a:t>different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personality</a:t>
            </a:r>
            <a:r>
              <a:rPr lang="fr-CA" baseline="0" dirty="0" smtClean="0"/>
              <a:t>. He </a:t>
            </a:r>
            <a:r>
              <a:rPr lang="fr-CA" baseline="0" dirty="0" err="1" smtClean="0"/>
              <a:t>went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from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mild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mannered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being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mean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spirited</a:t>
            </a:r>
            <a:r>
              <a:rPr lang="fr-CA" baseline="0" dirty="0" smtClean="0"/>
              <a:t>.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50821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Brain imagining </a:t>
            </a:r>
            <a:r>
              <a:rPr lang="en-CA" baseline="0" dirty="0" err="1" smtClean="0"/>
              <a:t>ct</a:t>
            </a:r>
            <a:r>
              <a:rPr lang="en-CA" baseline="0" dirty="0" smtClean="0"/>
              <a:t> scans, etc.. Have been developed and let us look at the structure and impacts on the brain. They show a strong link between biological activity and psychological events. 10% of the brain is false, mostly all parts of the brain are being used at all times. The brain uses 20% of the </a:t>
            </a:r>
            <a:r>
              <a:rPr lang="en-CA" baseline="0" dirty="0" err="1" smtClean="0"/>
              <a:t>bodys</a:t>
            </a:r>
            <a:r>
              <a:rPr lang="en-CA" baseline="0" dirty="0" smtClean="0"/>
              <a:t> oxygen and 25% of its energy. Brain imagining helps locate things in the brain (functions), help determine differences between a healthy and not healthy brain (one with psychological issues) 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59591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baseline="0" dirty="0" smtClean="0"/>
              <a:t>Typically used to see brain injuries and </a:t>
            </a:r>
            <a:r>
              <a:rPr lang="en-CA" baseline="0" dirty="0" err="1" smtClean="0"/>
              <a:t>tumors</a:t>
            </a:r>
            <a:r>
              <a:rPr lang="en-CA" baseline="0" dirty="0" smtClean="0"/>
              <a:t>. 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54495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Used</a:t>
            </a:r>
            <a:r>
              <a:rPr lang="fr-CA" baseline="0" dirty="0" smtClean="0"/>
              <a:t> to look </a:t>
            </a:r>
            <a:r>
              <a:rPr lang="fr-CA" baseline="0" dirty="0" err="1" smtClean="0"/>
              <a:t>at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activity</a:t>
            </a:r>
            <a:r>
              <a:rPr lang="fr-CA" baseline="0" dirty="0" smtClean="0"/>
              <a:t>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between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brains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during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rest</a:t>
            </a:r>
            <a:r>
              <a:rPr lang="fr-CA" baseline="0" dirty="0" smtClean="0"/>
              <a:t> or </a:t>
            </a:r>
            <a:r>
              <a:rPr lang="fr-CA" baseline="0" dirty="0" err="1" smtClean="0"/>
              <a:t>during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activity</a:t>
            </a:r>
            <a:r>
              <a:rPr lang="fr-CA" baseline="0" dirty="0" smtClean="0"/>
              <a:t>. </a:t>
            </a:r>
          </a:p>
          <a:p>
            <a:r>
              <a:rPr lang="fr-CA" baseline="0" dirty="0" smtClean="0"/>
              <a:t>EEG – uses </a:t>
            </a:r>
            <a:r>
              <a:rPr lang="fr-CA" baseline="0" dirty="0" err="1" smtClean="0"/>
              <a:t>electrodes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measures</a:t>
            </a:r>
            <a:r>
              <a:rPr lang="fr-CA" baseline="0" dirty="0" smtClean="0"/>
              <a:t> ions </a:t>
            </a:r>
            <a:r>
              <a:rPr lang="fr-CA" baseline="0" dirty="0" err="1" smtClean="0"/>
              <a:t>coming</a:t>
            </a:r>
            <a:r>
              <a:rPr lang="fr-CA" baseline="0" dirty="0" smtClean="0"/>
              <a:t> in and out of the </a:t>
            </a:r>
            <a:r>
              <a:rPr lang="fr-CA" baseline="0" dirty="0" err="1" smtClean="0"/>
              <a:t>axon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during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depolarization</a:t>
            </a:r>
            <a:r>
              <a:rPr lang="fr-CA" baseline="0" dirty="0" smtClean="0"/>
              <a:t>. Has excellent temporal </a:t>
            </a:r>
            <a:r>
              <a:rPr lang="fr-CA" baseline="0" dirty="0" err="1" smtClean="0"/>
              <a:t>resolution</a:t>
            </a:r>
            <a:r>
              <a:rPr lang="fr-CA" baseline="0" dirty="0" smtClean="0"/>
              <a:t> (real time) </a:t>
            </a:r>
            <a:r>
              <a:rPr lang="fr-CA" baseline="0" dirty="0" err="1" smtClean="0"/>
              <a:t>however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its</a:t>
            </a:r>
            <a:r>
              <a:rPr lang="fr-CA" baseline="0" dirty="0" smtClean="0"/>
              <a:t> spatial time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not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good. </a:t>
            </a:r>
            <a:r>
              <a:rPr lang="fr-CA" baseline="0" dirty="0" err="1" smtClean="0"/>
              <a:t>Cannot</a:t>
            </a:r>
            <a:r>
              <a:rPr lang="fr-CA" baseline="0" dirty="0" smtClean="0"/>
              <a:t> pin point the exact location of </a:t>
            </a:r>
            <a:r>
              <a:rPr lang="fr-CA" baseline="0" dirty="0" err="1" smtClean="0"/>
              <a:t>events</a:t>
            </a:r>
            <a:r>
              <a:rPr lang="fr-CA" baseline="0" dirty="0" smtClean="0"/>
              <a:t>, and </a:t>
            </a:r>
            <a:r>
              <a:rPr lang="fr-CA" baseline="0" dirty="0" err="1" smtClean="0"/>
              <a:t>cannot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deep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into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Simple </a:t>
            </a:r>
            <a:r>
              <a:rPr lang="fr-CA" baseline="0" dirty="0" err="1" smtClean="0"/>
              <a:t>studies</a:t>
            </a:r>
            <a:r>
              <a:rPr lang="fr-CA" baseline="0" dirty="0" smtClean="0"/>
              <a:t>. </a:t>
            </a:r>
          </a:p>
          <a:p>
            <a:r>
              <a:rPr lang="fr-CA" baseline="0" dirty="0" smtClean="0"/>
              <a:t>PET Scan and </a:t>
            </a:r>
            <a:r>
              <a:rPr lang="fr-CA" baseline="0" dirty="0" err="1" smtClean="0"/>
              <a:t>fMRI’s</a:t>
            </a:r>
            <a:r>
              <a:rPr lang="fr-CA" baseline="0" dirty="0" smtClean="0"/>
              <a:t> go </a:t>
            </a:r>
            <a:r>
              <a:rPr lang="fr-CA" baseline="0" dirty="0" err="1" smtClean="0"/>
              <a:t>deeper</a:t>
            </a:r>
            <a:r>
              <a:rPr lang="fr-CA" baseline="0" dirty="0" smtClean="0"/>
              <a:t> but are </a:t>
            </a:r>
            <a:r>
              <a:rPr lang="fr-CA" baseline="0" dirty="0" err="1" smtClean="0"/>
              <a:t>expensive</a:t>
            </a:r>
            <a:r>
              <a:rPr lang="fr-CA" baseline="0" dirty="0" smtClean="0"/>
              <a:t>. </a:t>
            </a:r>
          </a:p>
          <a:p>
            <a:r>
              <a:rPr lang="fr-CA" baseline="0" dirty="0" smtClean="0"/>
              <a:t>PET- </a:t>
            </a:r>
          </a:p>
          <a:p>
            <a:r>
              <a:rPr lang="fr-CA" baseline="0" dirty="0" err="1" smtClean="0"/>
              <a:t>fMRI</a:t>
            </a:r>
            <a:r>
              <a:rPr lang="fr-CA" baseline="0" dirty="0" smtClean="0"/>
              <a:t>- shows changes in the </a:t>
            </a:r>
            <a:r>
              <a:rPr lang="fr-CA" baseline="0" dirty="0" err="1" smtClean="0"/>
              <a:t>level</a:t>
            </a:r>
            <a:r>
              <a:rPr lang="fr-CA" baseline="0" dirty="0" smtClean="0"/>
              <a:t> of </a:t>
            </a:r>
            <a:r>
              <a:rPr lang="fr-CA" baseline="0" dirty="0" err="1" smtClean="0"/>
              <a:t>oxygen</a:t>
            </a:r>
            <a:r>
              <a:rPr lang="fr-CA" baseline="0" dirty="0" smtClean="0"/>
              <a:t> in the </a:t>
            </a:r>
            <a:r>
              <a:rPr lang="fr-CA" baseline="0" dirty="0" err="1" smtClean="0"/>
              <a:t>bloodflow</a:t>
            </a:r>
            <a:r>
              <a:rPr lang="fr-CA" baseline="0" dirty="0" smtClean="0"/>
              <a:t> as </a:t>
            </a:r>
            <a:r>
              <a:rPr lang="fr-CA" baseline="0" dirty="0" err="1" smtClean="0"/>
              <a:t>it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travels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Can </a:t>
            </a:r>
            <a:r>
              <a:rPr lang="fr-CA" baseline="0" dirty="0" err="1" smtClean="0"/>
              <a:t>automatically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give</a:t>
            </a:r>
            <a:r>
              <a:rPr lang="fr-CA" baseline="0" dirty="0" smtClean="0"/>
              <a:t> structural </a:t>
            </a:r>
            <a:r>
              <a:rPr lang="fr-CA" baseline="0" dirty="0" err="1" smtClean="0"/>
              <a:t>imaging</a:t>
            </a:r>
            <a:r>
              <a:rPr lang="fr-CA" baseline="0" dirty="0" smtClean="0"/>
              <a:t>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 </a:t>
            </a:r>
          </a:p>
          <a:p>
            <a:r>
              <a:rPr lang="fr-CA" baseline="0" dirty="0" err="1" smtClean="0"/>
              <a:t>Seeing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where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these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increased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consumptions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take</a:t>
            </a:r>
            <a:r>
              <a:rPr lang="fr-CA" baseline="0" dirty="0" smtClean="0"/>
              <a:t> place </a:t>
            </a:r>
            <a:r>
              <a:rPr lang="fr-CA" baseline="0" dirty="0" err="1" smtClean="0"/>
              <a:t>during</a:t>
            </a:r>
            <a:r>
              <a:rPr lang="fr-CA" baseline="0" dirty="0" smtClean="0"/>
              <a:t> certain </a:t>
            </a:r>
            <a:r>
              <a:rPr lang="fr-CA" baseline="0" dirty="0" err="1" smtClean="0"/>
              <a:t>activities</a:t>
            </a:r>
            <a:r>
              <a:rPr lang="fr-CA" baseline="0" dirty="0" smtClean="0"/>
              <a:t>.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06194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86440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Each</a:t>
            </a:r>
            <a:r>
              <a:rPr lang="fr-CA" dirty="0" smtClean="0"/>
              <a:t> </a:t>
            </a:r>
            <a:r>
              <a:rPr lang="fr-CA" dirty="0" err="1" smtClean="0"/>
              <a:t>hemisphere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responsible</a:t>
            </a:r>
            <a:r>
              <a:rPr lang="fr-CA" baseline="0" dirty="0" smtClean="0"/>
              <a:t> for </a:t>
            </a:r>
            <a:r>
              <a:rPr lang="fr-CA" baseline="0" dirty="0" err="1" smtClean="0"/>
              <a:t>processing</a:t>
            </a:r>
            <a:r>
              <a:rPr lang="fr-CA" baseline="0" dirty="0" smtClean="0"/>
              <a:t> information </a:t>
            </a:r>
            <a:r>
              <a:rPr lang="fr-CA" baseline="0" dirty="0" err="1" smtClean="0"/>
              <a:t>from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oppisite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side</a:t>
            </a:r>
            <a:r>
              <a:rPr lang="fr-CA" baseline="0" dirty="0" smtClean="0"/>
              <a:t> of the body. This </a:t>
            </a:r>
            <a:r>
              <a:rPr lang="fr-CA" baseline="0" dirty="0" err="1" smtClean="0"/>
              <a:t>involves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senosry</a:t>
            </a:r>
            <a:r>
              <a:rPr lang="fr-CA" baseline="0" dirty="0" smtClean="0"/>
              <a:t> and </a:t>
            </a:r>
            <a:r>
              <a:rPr lang="fr-CA" baseline="0" dirty="0" err="1" smtClean="0"/>
              <a:t>motor</a:t>
            </a:r>
            <a:r>
              <a:rPr lang="fr-CA" baseline="0" dirty="0" smtClean="0"/>
              <a:t> control. </a:t>
            </a:r>
            <a:r>
              <a:rPr lang="fr-CA" baseline="0" dirty="0" err="1" smtClean="0"/>
              <a:t>Crossing</a:t>
            </a:r>
            <a:r>
              <a:rPr lang="fr-CA" baseline="0" dirty="0" smtClean="0"/>
              <a:t> of the nerve </a:t>
            </a:r>
            <a:r>
              <a:rPr lang="fr-CA" baseline="0" dirty="0" err="1" smtClean="0"/>
              <a:t>fibers</a:t>
            </a:r>
            <a:r>
              <a:rPr lang="fr-CA" baseline="0" dirty="0" smtClean="0"/>
              <a:t> in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</a:t>
            </a:r>
          </a:p>
          <a:p>
            <a:r>
              <a:rPr lang="fr-CA" baseline="0" dirty="0" err="1" smtClean="0"/>
              <a:t>Older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region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common</a:t>
            </a:r>
            <a:r>
              <a:rPr lang="fr-CA" baseline="0" dirty="0" smtClean="0"/>
              <a:t> to all </a:t>
            </a:r>
            <a:r>
              <a:rPr lang="fr-CA" baseline="0" dirty="0" err="1" smtClean="0"/>
              <a:t>species</a:t>
            </a:r>
            <a:r>
              <a:rPr lang="fr-CA" baseline="0" dirty="0" smtClean="0"/>
              <a:t>. </a:t>
            </a:r>
          </a:p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68824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Do not </a:t>
            </a:r>
            <a:r>
              <a:rPr lang="fr-CA" dirty="0" err="1" smtClean="0"/>
              <a:t>require</a:t>
            </a:r>
            <a:r>
              <a:rPr lang="fr-CA" dirty="0" smtClean="0"/>
              <a:t> </a:t>
            </a:r>
            <a:r>
              <a:rPr lang="fr-CA" dirty="0" err="1" smtClean="0"/>
              <a:t>concious</a:t>
            </a:r>
            <a:r>
              <a:rPr lang="fr-CA" dirty="0" smtClean="0"/>
              <a:t> effort.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err="1" smtClean="0"/>
              <a:t>Medulla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very</a:t>
            </a:r>
            <a:r>
              <a:rPr lang="fr-CA" baseline="0" dirty="0" smtClean="0"/>
              <a:t> basic </a:t>
            </a:r>
            <a:r>
              <a:rPr lang="fr-CA" baseline="0" dirty="0" err="1" smtClean="0"/>
              <a:t>survival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functions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breathing</a:t>
            </a:r>
            <a:r>
              <a:rPr lang="fr-CA" baseline="0" dirty="0" smtClean="0"/>
              <a:t> and </a:t>
            </a:r>
            <a:r>
              <a:rPr lang="fr-CA" baseline="0" dirty="0" err="1" smtClean="0"/>
              <a:t>beating</a:t>
            </a:r>
            <a:r>
              <a:rPr lang="fr-CA" baseline="0" dirty="0" smtClean="0"/>
              <a:t> of the </a:t>
            </a:r>
            <a:r>
              <a:rPr lang="fr-CA" baseline="0" dirty="0" err="1" smtClean="0"/>
              <a:t>heart</a:t>
            </a:r>
            <a:r>
              <a:rPr lang="fr-CA" baseline="0" dirty="0" smtClean="0"/>
              <a:t>) Can </a:t>
            </a:r>
            <a:r>
              <a:rPr lang="fr-CA" baseline="0" dirty="0" err="1" smtClean="0"/>
              <a:t>still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breath</a:t>
            </a:r>
            <a:r>
              <a:rPr lang="fr-CA" baseline="0" dirty="0" smtClean="0"/>
              <a:t> if </a:t>
            </a:r>
            <a:r>
              <a:rPr lang="fr-CA" baseline="0" dirty="0" err="1" smtClean="0"/>
              <a:t>you</a:t>
            </a:r>
            <a:r>
              <a:rPr lang="fr-CA" baseline="0" dirty="0" smtClean="0"/>
              <a:t> damage </a:t>
            </a:r>
            <a:r>
              <a:rPr lang="fr-CA" baseline="0" dirty="0" err="1" smtClean="0"/>
              <a:t>anywhere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above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medulla</a:t>
            </a:r>
            <a:r>
              <a:rPr lang="fr-CA" baseline="0" dirty="0" smtClean="0"/>
              <a:t> but if </a:t>
            </a:r>
            <a:r>
              <a:rPr lang="fr-CA" baseline="0" dirty="0" err="1" smtClean="0"/>
              <a:t>you</a:t>
            </a:r>
            <a:r>
              <a:rPr lang="fr-CA" baseline="0" dirty="0" smtClean="0"/>
              <a:t> damage </a:t>
            </a:r>
            <a:r>
              <a:rPr lang="fr-CA" baseline="0" dirty="0" err="1" smtClean="0"/>
              <a:t>it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you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will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need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assitance</a:t>
            </a:r>
            <a:r>
              <a:rPr lang="fr-CA" baseline="0" dirty="0" smtClean="0"/>
              <a:t> in </a:t>
            </a:r>
            <a:r>
              <a:rPr lang="fr-CA" baseline="0" dirty="0" err="1" smtClean="0"/>
              <a:t>breathing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When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damaged</a:t>
            </a:r>
            <a:r>
              <a:rPr lang="fr-CA" baseline="0" dirty="0" smtClean="0"/>
              <a:t> = </a:t>
            </a:r>
            <a:r>
              <a:rPr lang="fr-CA" baseline="0" dirty="0" err="1" smtClean="0"/>
              <a:t>parapalegic</a:t>
            </a:r>
            <a:r>
              <a:rPr lang="fr-CA" baseline="0" dirty="0" smtClean="0"/>
              <a:t>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Pons – </a:t>
            </a:r>
            <a:r>
              <a:rPr lang="fr-CA" baseline="0" dirty="0" err="1" smtClean="0"/>
              <a:t>swalloing</a:t>
            </a:r>
            <a:r>
              <a:rPr lang="fr-CA" baseline="0" dirty="0" smtClean="0"/>
              <a:t>, posture, </a:t>
            </a:r>
            <a:r>
              <a:rPr lang="fr-CA" baseline="0" dirty="0" err="1" smtClean="0"/>
              <a:t>eye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movements</a:t>
            </a:r>
            <a:r>
              <a:rPr lang="fr-CA" baseline="0" dirty="0" smtClean="0"/>
              <a:t>, etc… The nerve </a:t>
            </a:r>
            <a:r>
              <a:rPr lang="fr-CA" baseline="0" dirty="0" err="1" smtClean="0"/>
              <a:t>fibers</a:t>
            </a:r>
            <a:r>
              <a:rPr lang="fr-CA" baseline="0" dirty="0" smtClean="0"/>
              <a:t> cross </a:t>
            </a:r>
            <a:r>
              <a:rPr lang="fr-CA" baseline="0" dirty="0" err="1" smtClean="0"/>
              <a:t>here</a:t>
            </a:r>
            <a:r>
              <a:rPr lang="fr-CA" baseline="0" dirty="0" smtClean="0"/>
              <a:t>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err="1" smtClean="0"/>
              <a:t>Reticular</a:t>
            </a:r>
            <a:r>
              <a:rPr lang="fr-CA" baseline="0" dirty="0" smtClean="0"/>
              <a:t> formation – arousal (not </a:t>
            </a:r>
            <a:r>
              <a:rPr lang="fr-CA" baseline="0" dirty="0" err="1" smtClean="0"/>
              <a:t>sexual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alertness</a:t>
            </a:r>
            <a:r>
              <a:rPr lang="fr-CA" baseline="0" dirty="0" smtClean="0"/>
              <a:t>) If </a:t>
            </a:r>
            <a:r>
              <a:rPr lang="fr-CA" baseline="0" dirty="0" err="1" smtClean="0"/>
              <a:t>severed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acoma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will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take</a:t>
            </a:r>
            <a:r>
              <a:rPr lang="fr-CA" baseline="0" dirty="0" smtClean="0"/>
              <a:t> place. It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also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responsible</a:t>
            </a:r>
            <a:r>
              <a:rPr lang="fr-CA" baseline="0" dirty="0" smtClean="0"/>
              <a:t> for </a:t>
            </a:r>
            <a:r>
              <a:rPr lang="fr-CA" baseline="0" dirty="0" err="1" smtClean="0"/>
              <a:t>selective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awareness</a:t>
            </a:r>
            <a:r>
              <a:rPr lang="fr-CA" baseline="0" dirty="0" smtClean="0"/>
              <a:t>, selects </a:t>
            </a:r>
            <a:r>
              <a:rPr lang="fr-CA" baseline="0" dirty="0" err="1" smtClean="0"/>
              <a:t>which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incoming</a:t>
            </a:r>
            <a:r>
              <a:rPr lang="fr-CA" baseline="0" dirty="0" smtClean="0"/>
              <a:t> stimuli </a:t>
            </a:r>
            <a:r>
              <a:rPr lang="fr-CA" baseline="0" dirty="0" err="1" smtClean="0"/>
              <a:t>will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be</a:t>
            </a:r>
            <a:r>
              <a:rPr lang="fr-CA" baseline="0" dirty="0" smtClean="0"/>
              <a:t> sent to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for </a:t>
            </a:r>
            <a:r>
              <a:rPr lang="fr-CA" baseline="0" dirty="0" err="1" smtClean="0"/>
              <a:t>further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processing</a:t>
            </a:r>
            <a:r>
              <a:rPr lang="fr-CA" baseline="0" dirty="0" smtClean="0"/>
              <a:t>. I.e. the feeling of </a:t>
            </a:r>
            <a:r>
              <a:rPr lang="fr-CA" baseline="0" dirty="0" err="1" smtClean="0"/>
              <a:t>your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clothes</a:t>
            </a:r>
            <a:r>
              <a:rPr lang="fr-CA" baseline="0" dirty="0" smtClean="0"/>
              <a:t> on </a:t>
            </a:r>
            <a:r>
              <a:rPr lang="fr-CA" baseline="0" dirty="0" err="1" smtClean="0"/>
              <a:t>your</a:t>
            </a:r>
            <a:r>
              <a:rPr lang="fr-CA" baseline="0" dirty="0" smtClean="0"/>
              <a:t> body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not important as </a:t>
            </a:r>
            <a:r>
              <a:rPr lang="fr-CA" baseline="0" dirty="0" err="1" smtClean="0"/>
              <a:t>its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constantly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there</a:t>
            </a:r>
            <a:r>
              <a:rPr lang="fr-CA" baseline="0" dirty="0" smtClean="0"/>
              <a:t>. It </a:t>
            </a:r>
            <a:r>
              <a:rPr lang="fr-CA" baseline="0" dirty="0" err="1" smtClean="0"/>
              <a:t>allows</a:t>
            </a:r>
            <a:r>
              <a:rPr lang="fr-CA" baseline="0" dirty="0" smtClean="0"/>
              <a:t> or </a:t>
            </a:r>
            <a:r>
              <a:rPr lang="fr-CA" baseline="0" dirty="0" err="1" smtClean="0"/>
              <a:t>inhibits</a:t>
            </a:r>
            <a:r>
              <a:rPr lang="fr-CA" baseline="0" dirty="0" smtClean="0"/>
              <a:t> pain stimuli </a:t>
            </a:r>
            <a:r>
              <a:rPr lang="fr-CA" baseline="0" dirty="0" err="1" smtClean="0"/>
              <a:t>from</a:t>
            </a:r>
            <a:r>
              <a:rPr lang="fr-CA" baseline="0" dirty="0" smtClean="0"/>
              <a:t> </a:t>
            </a:r>
            <a:r>
              <a:rPr lang="fr-CA" baseline="0" dirty="0" err="1" smtClean="0"/>
              <a:t>entering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, and </a:t>
            </a:r>
            <a:r>
              <a:rPr lang="fr-CA" baseline="0" dirty="0" err="1" smtClean="0"/>
              <a:t>responds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it</a:t>
            </a:r>
            <a:r>
              <a:rPr lang="fr-CA" baseline="0" dirty="0" smtClean="0"/>
              <a:t>. 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34366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Damage to the thalamus </a:t>
            </a:r>
            <a:r>
              <a:rPr lang="fr-CA" dirty="0" err="1" smtClean="0"/>
              <a:t>can</a:t>
            </a:r>
            <a:r>
              <a:rPr lang="fr-CA" dirty="0" smtClean="0"/>
              <a:t> lead to </a:t>
            </a:r>
            <a:r>
              <a:rPr lang="fr-CA" dirty="0" err="1" smtClean="0"/>
              <a:t>blindness</a:t>
            </a:r>
            <a:r>
              <a:rPr lang="fr-CA" baseline="0" dirty="0" smtClean="0"/>
              <a:t> or </a:t>
            </a:r>
            <a:r>
              <a:rPr lang="fr-CA" baseline="0" dirty="0" err="1" smtClean="0"/>
              <a:t>loss</a:t>
            </a:r>
            <a:r>
              <a:rPr lang="fr-CA" baseline="0" dirty="0" smtClean="0"/>
              <a:t> of </a:t>
            </a:r>
            <a:r>
              <a:rPr lang="fr-CA" baseline="0" dirty="0" err="1" smtClean="0"/>
              <a:t>other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senses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Even</a:t>
            </a:r>
            <a:r>
              <a:rPr lang="fr-CA" baseline="0" dirty="0" smtClean="0"/>
              <a:t> if the </a:t>
            </a:r>
            <a:r>
              <a:rPr lang="fr-CA" baseline="0" dirty="0" err="1" smtClean="0"/>
              <a:t>organs</a:t>
            </a:r>
            <a:r>
              <a:rPr lang="fr-CA" baseline="0" dirty="0" smtClean="0"/>
              <a:t> are </a:t>
            </a:r>
            <a:r>
              <a:rPr lang="fr-CA" baseline="0" dirty="0" err="1" smtClean="0"/>
              <a:t>still</a:t>
            </a:r>
            <a:r>
              <a:rPr lang="fr-CA" baseline="0" dirty="0" smtClean="0"/>
              <a:t> intact </a:t>
            </a:r>
            <a:r>
              <a:rPr lang="fr-CA" baseline="0" dirty="0" err="1" smtClean="0"/>
              <a:t>you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lose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sense</a:t>
            </a:r>
            <a:r>
              <a:rPr lang="fr-CA" baseline="0" dirty="0" smtClean="0"/>
              <a:t>. The thalamus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the router of </a:t>
            </a:r>
            <a:r>
              <a:rPr lang="fr-CA" baseline="0" dirty="0" err="1" smtClean="0"/>
              <a:t>where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things</a:t>
            </a:r>
            <a:r>
              <a:rPr lang="fr-CA" baseline="0" dirty="0" smtClean="0"/>
              <a:t> go. </a:t>
            </a:r>
          </a:p>
          <a:p>
            <a:r>
              <a:rPr lang="fr-CA" baseline="0" dirty="0" err="1" smtClean="0"/>
              <a:t>Cerebellum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relays</a:t>
            </a:r>
            <a:r>
              <a:rPr lang="fr-CA" baseline="0" dirty="0" smtClean="0"/>
              <a:t> information </a:t>
            </a:r>
            <a:r>
              <a:rPr lang="fr-CA" baseline="0" dirty="0" err="1" smtClean="0"/>
              <a:t>between</a:t>
            </a:r>
            <a:r>
              <a:rPr lang="fr-CA" baseline="0" dirty="0" smtClean="0"/>
              <a:t> the body and cortex. If </a:t>
            </a:r>
            <a:r>
              <a:rPr lang="fr-CA" baseline="0" dirty="0" err="1" smtClean="0"/>
              <a:t>damaged</a:t>
            </a:r>
            <a:r>
              <a:rPr lang="fr-CA" baseline="0" dirty="0" smtClean="0"/>
              <a:t> an </a:t>
            </a:r>
            <a:r>
              <a:rPr lang="fr-CA" baseline="0" dirty="0" err="1" smtClean="0"/>
              <a:t>individual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forget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they</a:t>
            </a:r>
            <a:r>
              <a:rPr lang="fr-CA" baseline="0" dirty="0" smtClean="0"/>
              <a:t> know how to do </a:t>
            </a:r>
            <a:r>
              <a:rPr lang="fr-CA" baseline="0" dirty="0" err="1" smtClean="0"/>
              <a:t>something</a:t>
            </a:r>
            <a:r>
              <a:rPr lang="fr-CA" baseline="0" dirty="0" smtClean="0"/>
              <a:t>(</a:t>
            </a:r>
            <a:r>
              <a:rPr lang="fr-CA" baseline="0" dirty="0" err="1" smtClean="0"/>
              <a:t>hippocampus</a:t>
            </a:r>
            <a:r>
              <a:rPr lang="fr-CA" baseline="0" dirty="0" smtClean="0"/>
              <a:t>) but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still</a:t>
            </a:r>
            <a:r>
              <a:rPr lang="fr-CA" baseline="0" dirty="0" smtClean="0"/>
              <a:t> do </a:t>
            </a:r>
            <a:r>
              <a:rPr lang="fr-CA" baseline="0" dirty="0" err="1" smtClean="0"/>
              <a:t>it</a:t>
            </a:r>
            <a:r>
              <a:rPr lang="fr-CA" baseline="0" dirty="0" smtClean="0"/>
              <a:t>, i.e. </a:t>
            </a:r>
            <a:r>
              <a:rPr lang="fr-CA" baseline="0" dirty="0" err="1" smtClean="0"/>
              <a:t>playing</a:t>
            </a:r>
            <a:r>
              <a:rPr lang="fr-CA" baseline="0" dirty="0" smtClean="0"/>
              <a:t> an instrument. </a:t>
            </a:r>
            <a:r>
              <a:rPr lang="fr-CA" baseline="0" dirty="0" err="1" smtClean="0"/>
              <a:t>Very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vulenrable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effects</a:t>
            </a:r>
            <a:r>
              <a:rPr lang="fr-CA" baseline="0" dirty="0" smtClean="0"/>
              <a:t> of </a:t>
            </a:r>
            <a:r>
              <a:rPr lang="fr-CA" baseline="0" dirty="0" err="1" smtClean="0"/>
              <a:t>alcohol</a:t>
            </a:r>
            <a:r>
              <a:rPr lang="fr-CA" baseline="0" dirty="0" smtClean="0"/>
              <a:t>.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75994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Located</a:t>
            </a:r>
            <a:r>
              <a:rPr lang="fr-CA" dirty="0" smtClean="0"/>
              <a:t> in the center of the </a:t>
            </a:r>
            <a:r>
              <a:rPr lang="fr-CA" dirty="0" err="1" smtClean="0"/>
              <a:t>brain</a:t>
            </a:r>
            <a:r>
              <a:rPr lang="fr-CA" dirty="0" smtClean="0"/>
              <a:t>,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between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stem and </a:t>
            </a:r>
            <a:r>
              <a:rPr lang="fr-CA" baseline="0" dirty="0" err="1" smtClean="0"/>
              <a:t>very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specialized</a:t>
            </a:r>
            <a:r>
              <a:rPr lang="fr-CA" baseline="0" dirty="0" smtClean="0"/>
              <a:t> parts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</a:t>
            </a:r>
          </a:p>
          <a:p>
            <a:r>
              <a:rPr lang="fr-CA" baseline="0" dirty="0" err="1" smtClean="0"/>
              <a:t>Hippocampus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learning</a:t>
            </a:r>
            <a:r>
              <a:rPr lang="fr-CA" baseline="0" dirty="0" smtClean="0"/>
              <a:t>. </a:t>
            </a:r>
          </a:p>
          <a:p>
            <a:r>
              <a:rPr lang="fr-CA" baseline="0" dirty="0" err="1" smtClean="0"/>
              <a:t>Amygdala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emotional</a:t>
            </a:r>
            <a:r>
              <a:rPr lang="fr-CA" baseline="0" dirty="0" smtClean="0"/>
              <a:t> center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Stimulating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different</a:t>
            </a:r>
            <a:r>
              <a:rPr lang="fr-CA" baseline="0" dirty="0" smtClean="0"/>
              <a:t> parts </a:t>
            </a:r>
            <a:r>
              <a:rPr lang="fr-CA" baseline="0" dirty="0" err="1" smtClean="0"/>
              <a:t>you</a:t>
            </a:r>
            <a:r>
              <a:rPr lang="fr-CA" baseline="0" dirty="0" smtClean="0"/>
              <a:t> </a:t>
            </a:r>
            <a:r>
              <a:rPr lang="fr-CA" baseline="0" dirty="0" err="1" smtClean="0"/>
              <a:t>get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different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reactions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Generally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related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fear</a:t>
            </a:r>
            <a:r>
              <a:rPr lang="fr-CA" baseline="0" dirty="0" smtClean="0"/>
              <a:t> and </a:t>
            </a:r>
            <a:r>
              <a:rPr lang="fr-CA" baseline="0" dirty="0" err="1" smtClean="0"/>
              <a:t>aggression</a:t>
            </a:r>
            <a:r>
              <a:rPr lang="fr-CA" baseline="0" dirty="0" smtClean="0"/>
              <a:t>. </a:t>
            </a:r>
          </a:p>
          <a:p>
            <a:r>
              <a:rPr lang="fr-CA" baseline="0" dirty="0" smtClean="0"/>
              <a:t>Hypothalamus – </a:t>
            </a:r>
            <a:r>
              <a:rPr lang="fr-CA" baseline="0" dirty="0" err="1" smtClean="0"/>
              <a:t>regulates</a:t>
            </a:r>
            <a:r>
              <a:rPr lang="fr-CA" baseline="0" dirty="0" smtClean="0"/>
              <a:t> body </a:t>
            </a:r>
            <a:r>
              <a:rPr lang="fr-CA" baseline="0" dirty="0" err="1" smtClean="0"/>
              <a:t>temperature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sarcadium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rhytms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internal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clock</a:t>
            </a:r>
            <a:r>
              <a:rPr lang="fr-CA" baseline="0" dirty="0" smtClean="0"/>
              <a:t>), </a:t>
            </a:r>
            <a:r>
              <a:rPr lang="fr-CA" baseline="0" dirty="0" err="1" smtClean="0"/>
              <a:t>food</a:t>
            </a:r>
            <a:r>
              <a:rPr lang="fr-CA" baseline="0" dirty="0" smtClean="0"/>
              <a:t> and water </a:t>
            </a:r>
            <a:r>
              <a:rPr lang="fr-CA" baseline="0" dirty="0" err="1" smtClean="0"/>
              <a:t>intake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Maintains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homeostaysis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Role</a:t>
            </a:r>
            <a:r>
              <a:rPr lang="fr-CA" baseline="0" dirty="0" smtClean="0"/>
              <a:t> in </a:t>
            </a:r>
            <a:r>
              <a:rPr lang="fr-CA" baseline="0" dirty="0" err="1" smtClean="0"/>
              <a:t>pleasure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contains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reward</a:t>
            </a:r>
            <a:r>
              <a:rPr lang="fr-CA" baseline="0" dirty="0" smtClean="0"/>
              <a:t> center.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17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Makes up 85% of your brains total weight. 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01630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Fishers are the bigger folds of the brain. 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2421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Sensory</a:t>
            </a:r>
            <a:r>
              <a:rPr lang="fr-CA" baseline="0" dirty="0" smtClean="0"/>
              <a:t> (in </a:t>
            </a:r>
            <a:r>
              <a:rPr lang="fr-CA" baseline="0" dirty="0" err="1" smtClean="0"/>
              <a:t>parietal</a:t>
            </a:r>
            <a:r>
              <a:rPr lang="fr-CA" baseline="0" dirty="0" smtClean="0"/>
              <a:t> lobe but borderline on temporal)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3139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Visual info </a:t>
            </a:r>
            <a:r>
              <a:rPr lang="fr-CA" dirty="0" err="1" smtClean="0"/>
              <a:t>is</a:t>
            </a:r>
            <a:r>
              <a:rPr lang="fr-CA" dirty="0" smtClean="0"/>
              <a:t> not </a:t>
            </a:r>
            <a:r>
              <a:rPr lang="fr-CA" dirty="0" err="1" smtClean="0"/>
              <a:t>only</a:t>
            </a:r>
            <a:r>
              <a:rPr lang="fr-CA" dirty="0" smtClean="0"/>
              <a:t> </a:t>
            </a:r>
            <a:r>
              <a:rPr lang="fr-CA" dirty="0" err="1" smtClean="0"/>
              <a:t>processed</a:t>
            </a:r>
            <a:r>
              <a:rPr lang="fr-CA" dirty="0" smtClean="0"/>
              <a:t> in occipital lobe but </a:t>
            </a:r>
            <a:r>
              <a:rPr lang="fr-CA" dirty="0" err="1" smtClean="0"/>
              <a:t>also</a:t>
            </a:r>
            <a:r>
              <a:rPr lang="fr-CA" dirty="0" smtClean="0"/>
              <a:t> </a:t>
            </a:r>
            <a:r>
              <a:rPr lang="fr-CA" dirty="0" err="1" smtClean="0"/>
              <a:t>other</a:t>
            </a:r>
            <a:r>
              <a:rPr lang="fr-CA" dirty="0" smtClean="0"/>
              <a:t> areas. You are </a:t>
            </a:r>
            <a:r>
              <a:rPr lang="fr-CA" dirty="0" err="1" smtClean="0"/>
              <a:t>legally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blind</a:t>
            </a:r>
            <a:r>
              <a:rPr lang="fr-CA" baseline="0" dirty="0" smtClean="0"/>
              <a:t> if </a:t>
            </a:r>
            <a:r>
              <a:rPr lang="fr-CA" baseline="0" dirty="0" err="1" smtClean="0"/>
              <a:t>that</a:t>
            </a:r>
            <a:r>
              <a:rPr lang="fr-CA" baseline="0" dirty="0" smtClean="0"/>
              <a:t> occipital lobe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damaged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however</a:t>
            </a:r>
            <a:r>
              <a:rPr lang="fr-CA" baseline="0" dirty="0" smtClean="0"/>
              <a:t>; </a:t>
            </a:r>
            <a:r>
              <a:rPr lang="fr-CA" baseline="0" dirty="0" err="1" smtClean="0"/>
              <a:t>they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still</a:t>
            </a:r>
            <a:r>
              <a:rPr lang="fr-CA" baseline="0" dirty="0" smtClean="0"/>
              <a:t> have </a:t>
            </a:r>
            <a:r>
              <a:rPr lang="fr-CA" baseline="0" dirty="0" err="1" smtClean="0"/>
              <a:t>some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sense</a:t>
            </a:r>
            <a:r>
              <a:rPr lang="fr-CA" baseline="0" dirty="0" smtClean="0"/>
              <a:t> of a </a:t>
            </a:r>
            <a:r>
              <a:rPr lang="fr-CA" baseline="0" dirty="0" err="1" smtClean="0"/>
              <a:t>visual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field</a:t>
            </a:r>
            <a:r>
              <a:rPr lang="fr-CA" baseline="0" dirty="0" smtClean="0"/>
              <a:t>. </a:t>
            </a:r>
          </a:p>
          <a:p>
            <a:r>
              <a:rPr lang="fr-CA" baseline="0" dirty="0" err="1" smtClean="0"/>
              <a:t>Words</a:t>
            </a:r>
            <a:r>
              <a:rPr lang="fr-CA" baseline="0" dirty="0" smtClean="0"/>
              <a:t> are </a:t>
            </a:r>
            <a:r>
              <a:rPr lang="fr-CA" baseline="0" dirty="0" err="1" smtClean="0"/>
              <a:t>formed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into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thoughts</a:t>
            </a:r>
            <a:r>
              <a:rPr lang="fr-CA" baseline="0" dirty="0" smtClean="0"/>
              <a:t> in the </a:t>
            </a:r>
            <a:r>
              <a:rPr lang="fr-CA" baseline="0" dirty="0" err="1" smtClean="0"/>
              <a:t>paretal</a:t>
            </a:r>
            <a:r>
              <a:rPr lang="fr-CA" baseline="0" dirty="0" smtClean="0"/>
              <a:t> lobe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52373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Basic function of the brain is to generate behaviours (i.e. movements) To carry out these behaviours the motor cortex </a:t>
            </a:r>
            <a:r>
              <a:rPr lang="en-CA" baseline="0" dirty="0" err="1" smtClean="0"/>
              <a:t>doesn</a:t>
            </a:r>
            <a:r>
              <a:rPr lang="fr-FR" baseline="0" dirty="0" smtClean="0"/>
              <a:t>’</a:t>
            </a:r>
            <a:r>
              <a:rPr lang="en-CA" baseline="0" dirty="0" smtClean="0"/>
              <a:t>t work alone it receives information from other parts of the brain! </a:t>
            </a: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07989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 smtClean="0"/>
              <a:t>Scientists</a:t>
            </a:r>
            <a:r>
              <a:rPr lang="fr-CA" baseline="0" dirty="0" smtClean="0"/>
              <a:t> have the </a:t>
            </a:r>
            <a:r>
              <a:rPr lang="fr-CA" baseline="0" dirty="0" err="1" smtClean="0"/>
              <a:t>ability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transfer</a:t>
            </a:r>
            <a:r>
              <a:rPr lang="fr-CA" baseline="0" dirty="0" smtClean="0"/>
              <a:t> information in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to a computer chip </a:t>
            </a:r>
            <a:r>
              <a:rPr lang="fr-CA" baseline="0" dirty="0" err="1" smtClean="0"/>
              <a:t>which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decodes</a:t>
            </a:r>
            <a:r>
              <a:rPr lang="fr-CA" baseline="0" dirty="0" smtClean="0"/>
              <a:t> the message and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it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mechanics</a:t>
            </a:r>
            <a:r>
              <a:rPr lang="fr-CA" baseline="0" dirty="0" smtClean="0"/>
              <a:t>. The computer </a:t>
            </a:r>
            <a:r>
              <a:rPr lang="fr-CA" baseline="0" dirty="0" err="1" smtClean="0"/>
              <a:t>makes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his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limb</a:t>
            </a:r>
            <a:r>
              <a:rPr lang="fr-CA" baseline="0" dirty="0" smtClean="0"/>
              <a:t> move </a:t>
            </a:r>
            <a:r>
              <a:rPr lang="fr-CA" baseline="0" dirty="0" err="1" smtClean="0"/>
              <a:t>which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makes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exoskeleton</a:t>
            </a:r>
            <a:r>
              <a:rPr lang="fr-CA" baseline="0" dirty="0" smtClean="0"/>
              <a:t> move, </a:t>
            </a:r>
            <a:r>
              <a:rPr lang="fr-CA" baseline="0" dirty="0" err="1" smtClean="0"/>
              <a:t>its</a:t>
            </a:r>
            <a:r>
              <a:rPr lang="fr-CA" baseline="0" dirty="0" smtClean="0"/>
              <a:t> a </a:t>
            </a:r>
            <a:r>
              <a:rPr lang="fr-CA" baseline="0" dirty="0" err="1" smtClean="0"/>
              <a:t>visual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he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cannot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sense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any</a:t>
            </a:r>
            <a:r>
              <a:rPr lang="fr-CA" baseline="0" dirty="0" smtClean="0"/>
              <a:t> of </a:t>
            </a:r>
            <a:r>
              <a:rPr lang="fr-CA" baseline="0" dirty="0" err="1" smtClean="0"/>
              <a:t>this</a:t>
            </a:r>
            <a:r>
              <a:rPr lang="fr-CA" baseline="0" dirty="0" smtClean="0"/>
              <a:t>.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69192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baseline="0" dirty="0" smtClean="0"/>
              <a:t>Everything we talked about in the cortex = primary areas</a:t>
            </a:r>
          </a:p>
          <a:p>
            <a:r>
              <a:rPr lang="en-CA" baseline="0" dirty="0" smtClean="0"/>
              <a:t>If you touch an association areas you don’t necessarily get a sensation. It’s not straightforward it involves more complex tasks like thinking. </a:t>
            </a:r>
          </a:p>
          <a:p>
            <a:r>
              <a:rPr lang="en-CA" baseline="0" dirty="0" smtClean="0"/>
              <a:t>Frontal lobes are what makes us who we are. </a:t>
            </a:r>
          </a:p>
          <a:p>
            <a:r>
              <a:rPr lang="en-CA" baseline="0" dirty="0" smtClean="0"/>
              <a:t>They are responsible for creating some of the psychological phenomena that define us as humans spirituality, and language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27364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Broca – </a:t>
            </a:r>
            <a:r>
              <a:rPr lang="fr-CA" dirty="0" err="1" smtClean="0"/>
              <a:t>studied</a:t>
            </a:r>
            <a:r>
              <a:rPr lang="fr-CA" dirty="0" smtClean="0"/>
              <a:t> a </a:t>
            </a:r>
            <a:r>
              <a:rPr lang="fr-CA" dirty="0" err="1" smtClean="0"/>
              <a:t>person</a:t>
            </a:r>
            <a:r>
              <a:rPr lang="fr-CA" dirty="0" smtClean="0"/>
              <a:t> </a:t>
            </a:r>
            <a:r>
              <a:rPr lang="fr-CA" dirty="0" err="1" smtClean="0"/>
              <a:t>who</a:t>
            </a:r>
            <a:r>
              <a:rPr lang="fr-CA" dirty="0" smtClean="0"/>
              <a:t> </a:t>
            </a:r>
            <a:r>
              <a:rPr lang="fr-CA" dirty="0" err="1" smtClean="0"/>
              <a:t>could</a:t>
            </a:r>
            <a:r>
              <a:rPr lang="fr-CA" dirty="0" smtClean="0"/>
              <a:t> </a:t>
            </a:r>
            <a:r>
              <a:rPr lang="fr-CA" dirty="0" err="1" smtClean="0"/>
              <a:t>understand</a:t>
            </a:r>
            <a:r>
              <a:rPr lang="fr-CA" dirty="0" smtClean="0"/>
              <a:t> </a:t>
            </a:r>
            <a:r>
              <a:rPr lang="fr-CA" dirty="0" err="1" smtClean="0"/>
              <a:t>language</a:t>
            </a:r>
            <a:r>
              <a:rPr lang="fr-CA" dirty="0" smtClean="0"/>
              <a:t> but </a:t>
            </a:r>
            <a:r>
              <a:rPr lang="fr-CA" dirty="0" err="1" smtClean="0"/>
              <a:t>could</a:t>
            </a:r>
            <a:r>
              <a:rPr lang="fr-CA" dirty="0" smtClean="0"/>
              <a:t> </a:t>
            </a:r>
            <a:r>
              <a:rPr lang="fr-CA" dirty="0" err="1" smtClean="0"/>
              <a:t>only</a:t>
            </a:r>
            <a:r>
              <a:rPr lang="fr-CA" dirty="0" smtClean="0"/>
              <a:t> </a:t>
            </a:r>
            <a:r>
              <a:rPr lang="fr-CA" dirty="0" err="1" smtClean="0"/>
              <a:t>repeditively</a:t>
            </a:r>
            <a:r>
              <a:rPr lang="fr-CA" dirty="0" smtClean="0"/>
              <a:t> </a:t>
            </a:r>
            <a:r>
              <a:rPr lang="fr-CA" dirty="0" err="1" smtClean="0"/>
              <a:t>say</a:t>
            </a:r>
            <a:r>
              <a:rPr lang="fr-CA" dirty="0" smtClean="0"/>
              <a:t> one </a:t>
            </a:r>
            <a:r>
              <a:rPr lang="fr-CA" dirty="0" err="1" smtClean="0"/>
              <a:t>thing</a:t>
            </a:r>
            <a:r>
              <a:rPr lang="fr-CA" dirty="0" smtClean="0"/>
              <a:t>. He </a:t>
            </a:r>
            <a:r>
              <a:rPr lang="fr-CA" dirty="0" err="1" smtClean="0"/>
              <a:t>examined</a:t>
            </a:r>
            <a:r>
              <a:rPr lang="fr-CA" dirty="0" smtClean="0"/>
              <a:t> the patient and </a:t>
            </a:r>
            <a:r>
              <a:rPr lang="fr-CA" dirty="0" err="1" smtClean="0"/>
              <a:t>noticed</a:t>
            </a:r>
            <a:r>
              <a:rPr lang="fr-CA" dirty="0" smtClean="0"/>
              <a:t> </a:t>
            </a:r>
            <a:r>
              <a:rPr lang="fr-CA" dirty="0" err="1" smtClean="0"/>
              <a:t>that</a:t>
            </a:r>
            <a:r>
              <a:rPr lang="fr-CA" dirty="0" smtClean="0"/>
              <a:t> one part of the </a:t>
            </a:r>
            <a:r>
              <a:rPr lang="fr-CA" dirty="0" err="1" smtClean="0"/>
              <a:t>brain</a:t>
            </a:r>
            <a:r>
              <a:rPr lang="fr-CA" dirty="0" smtClean="0"/>
              <a:t> </a:t>
            </a:r>
            <a:r>
              <a:rPr lang="fr-CA" dirty="0" err="1" smtClean="0"/>
              <a:t>was</a:t>
            </a:r>
            <a:r>
              <a:rPr lang="fr-CA" dirty="0" smtClean="0"/>
              <a:t> </a:t>
            </a:r>
            <a:r>
              <a:rPr lang="fr-CA" dirty="0" err="1" smtClean="0"/>
              <a:t>partically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damaged.Trying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speak</a:t>
            </a:r>
            <a:r>
              <a:rPr lang="fr-CA" baseline="0" dirty="0" smtClean="0"/>
              <a:t> but </a:t>
            </a:r>
            <a:r>
              <a:rPr lang="fr-CA" baseline="0" dirty="0" err="1" smtClean="0"/>
              <a:t>cannot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form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words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usually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result</a:t>
            </a:r>
            <a:r>
              <a:rPr lang="fr-CA" baseline="0" dirty="0" smtClean="0"/>
              <a:t> of a stroke or trauma.  </a:t>
            </a:r>
          </a:p>
          <a:p>
            <a:r>
              <a:rPr lang="fr-CA" baseline="0" dirty="0" err="1" smtClean="0"/>
              <a:t>Wenickes</a:t>
            </a:r>
            <a:r>
              <a:rPr lang="fr-CA" baseline="0" dirty="0" smtClean="0"/>
              <a:t> – (KNOW NAMES not dates) </a:t>
            </a:r>
            <a:r>
              <a:rPr lang="fr-CA" baseline="0" dirty="0" err="1" smtClean="0"/>
              <a:t>they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speak</a:t>
            </a:r>
            <a:r>
              <a:rPr lang="fr-CA" baseline="0" dirty="0" smtClean="0"/>
              <a:t> but </a:t>
            </a:r>
            <a:r>
              <a:rPr lang="fr-CA" baseline="0" dirty="0" err="1" smtClean="0"/>
              <a:t>their</a:t>
            </a:r>
            <a:r>
              <a:rPr lang="fr-CA" baseline="0" dirty="0" smtClean="0"/>
              <a:t> speech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incoherent</a:t>
            </a:r>
            <a:r>
              <a:rPr lang="fr-CA" baseline="0" dirty="0" smtClean="0"/>
              <a:t>, </a:t>
            </a:r>
            <a:r>
              <a:rPr lang="fr-CA" baseline="0" dirty="0" err="1" smtClean="0"/>
              <a:t>they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also</a:t>
            </a:r>
            <a:r>
              <a:rPr lang="fr-CA" baseline="0" dirty="0" smtClean="0"/>
              <a:t> </a:t>
            </a:r>
            <a:r>
              <a:rPr lang="fr-CA" i="1" baseline="0" dirty="0" err="1" smtClean="0"/>
              <a:t>might</a:t>
            </a:r>
            <a:r>
              <a:rPr lang="fr-CA" baseline="0" dirty="0" smtClean="0"/>
              <a:t> not have an </a:t>
            </a:r>
            <a:r>
              <a:rPr lang="fr-CA" baseline="0" dirty="0" err="1" smtClean="0"/>
              <a:t>understanding</a:t>
            </a:r>
            <a:r>
              <a:rPr lang="fr-CA" baseline="0" dirty="0" smtClean="0"/>
              <a:t> the </a:t>
            </a:r>
            <a:r>
              <a:rPr lang="fr-CA" baseline="0" dirty="0" err="1" smtClean="0"/>
              <a:t>meaning</a:t>
            </a:r>
            <a:r>
              <a:rPr lang="fr-CA" baseline="0" dirty="0" smtClean="0"/>
              <a:t> of </a:t>
            </a:r>
            <a:r>
              <a:rPr lang="fr-CA" baseline="0" dirty="0" err="1" smtClean="0"/>
              <a:t>words</a:t>
            </a:r>
            <a:r>
              <a:rPr lang="fr-CA" baseline="0" dirty="0" smtClean="0"/>
              <a:t>. </a:t>
            </a:r>
            <a:r>
              <a:rPr lang="fr-CA" baseline="0" dirty="0" err="1" smtClean="0"/>
              <a:t>They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try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answer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just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doesnt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make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sense</a:t>
            </a:r>
            <a:r>
              <a:rPr lang="fr-CA" baseline="0" dirty="0" smtClean="0"/>
              <a:t>. </a:t>
            </a:r>
          </a:p>
          <a:p>
            <a:r>
              <a:rPr lang="fr-CA" baseline="0" dirty="0" err="1" smtClean="0"/>
              <a:t>When</a:t>
            </a:r>
            <a:r>
              <a:rPr lang="fr-CA" baseline="0" dirty="0" smtClean="0"/>
              <a:t> one of </a:t>
            </a:r>
            <a:r>
              <a:rPr lang="fr-CA" baseline="0" dirty="0" err="1" smtClean="0"/>
              <a:t>these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centers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isnt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working</a:t>
            </a:r>
            <a:r>
              <a:rPr lang="fr-CA" baseline="0" dirty="0" smtClean="0"/>
              <a:t> a </a:t>
            </a:r>
            <a:r>
              <a:rPr lang="fr-CA" baseline="0" dirty="0" err="1" smtClean="0"/>
              <a:t>aphasia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occur</a:t>
            </a:r>
            <a:r>
              <a:rPr lang="fr-CA" baseline="0" dirty="0" smtClean="0"/>
              <a:t>. Reading and </a:t>
            </a:r>
            <a:r>
              <a:rPr lang="fr-CA" baseline="0" dirty="0" err="1" smtClean="0"/>
              <a:t>writing</a:t>
            </a:r>
            <a:r>
              <a:rPr lang="fr-CA" baseline="0" dirty="0" smtClean="0"/>
              <a:t> </a:t>
            </a:r>
            <a:r>
              <a:rPr lang="fr-CA" baseline="0" dirty="0" err="1" smtClean="0"/>
              <a:t>is</a:t>
            </a:r>
            <a:r>
              <a:rPr lang="fr-CA" baseline="0" dirty="0" smtClean="0"/>
              <a:t> </a:t>
            </a:r>
            <a:r>
              <a:rPr lang="fr-CA" baseline="0" dirty="0" err="1" smtClean="0"/>
              <a:t>also</a:t>
            </a:r>
            <a:r>
              <a:rPr lang="fr-CA" baseline="0" dirty="0" smtClean="0"/>
              <a:t> </a:t>
            </a:r>
            <a:r>
              <a:rPr lang="fr-CA" baseline="0" dirty="0" err="1" smtClean="0"/>
              <a:t>effected</a:t>
            </a:r>
            <a:r>
              <a:rPr lang="fr-CA" baseline="0" dirty="0" smtClean="0"/>
              <a:t>.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0831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fr-CA" dirty="0" smtClean="0"/>
              <a:t>Occipital lobe</a:t>
            </a:r>
          </a:p>
          <a:p>
            <a:pPr marL="228600" indent="-228600">
              <a:buAutoNum type="arabicPeriod"/>
            </a:pPr>
            <a:r>
              <a:rPr lang="fr-CA" dirty="0" err="1" smtClean="0"/>
              <a:t>Paretial</a:t>
            </a:r>
            <a:r>
              <a:rPr lang="fr-CA" baseline="0" dirty="0" smtClean="0"/>
              <a:t> lobe</a:t>
            </a:r>
          </a:p>
          <a:p>
            <a:pPr marL="0" indent="0">
              <a:buNone/>
            </a:pPr>
            <a:r>
              <a:rPr lang="fr-CA" baseline="0" dirty="0" smtClean="0"/>
              <a:t>4. Frontal lobe </a:t>
            </a:r>
          </a:p>
          <a:p>
            <a:pPr marL="0" indent="0">
              <a:buNone/>
            </a:pPr>
            <a:r>
              <a:rPr lang="fr-CA" baseline="0" dirty="0" smtClean="0"/>
              <a:t>5. </a:t>
            </a:r>
            <a:r>
              <a:rPr lang="fr-CA" baseline="0" dirty="0" err="1" smtClean="0"/>
              <a:t>Motor</a:t>
            </a:r>
            <a:r>
              <a:rPr lang="fr-CA" baseline="0" dirty="0" smtClean="0"/>
              <a:t> cortex </a:t>
            </a:r>
          </a:p>
          <a:p>
            <a:pPr marL="228600" indent="-228600">
              <a:buAutoNum type="arabicPeriod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19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580195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baseline="0" dirty="0" smtClean="0"/>
              <a:t>When a function is lateralized one side of the brain has more control then the other of a function.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baseline="0" dirty="0" smtClean="0"/>
              <a:t>Motor control is dominant in the opposite side of the brain of your dominant hand (Right hand/left brain)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baseline="0" dirty="0" smtClean="0"/>
              <a:t>Prosopagnosia: can no longer recognize faces. Recognizing someone's face is spatial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baseline="0" dirty="0" smtClean="0"/>
              <a:t>There is no relationship between personality and handedness', and there's no truth behind you being left or right brained.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20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97422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The </a:t>
            </a:r>
            <a:r>
              <a:rPr lang="fr-CA" dirty="0" err="1" smtClean="0"/>
              <a:t>brain</a:t>
            </a:r>
            <a:r>
              <a:rPr lang="fr-CA" dirty="0" smtClean="0"/>
              <a:t> </a:t>
            </a:r>
            <a:r>
              <a:rPr lang="fr-CA" dirty="0" err="1" smtClean="0"/>
              <a:t>does</a:t>
            </a:r>
            <a:r>
              <a:rPr lang="fr-CA" dirty="0" smtClean="0"/>
              <a:t> not </a:t>
            </a:r>
            <a:r>
              <a:rPr lang="fr-CA" dirty="0" err="1" smtClean="0"/>
              <a:t>repair</a:t>
            </a:r>
            <a:r>
              <a:rPr lang="fr-CA" dirty="0" smtClean="0"/>
              <a:t> </a:t>
            </a:r>
            <a:r>
              <a:rPr lang="fr-CA" dirty="0" err="1" smtClean="0"/>
              <a:t>damaged</a:t>
            </a:r>
            <a:r>
              <a:rPr lang="fr-CA" dirty="0" smtClean="0"/>
              <a:t> </a:t>
            </a:r>
            <a:r>
              <a:rPr lang="fr-CA" dirty="0" err="1" smtClean="0"/>
              <a:t>neurons</a:t>
            </a:r>
            <a:r>
              <a:rPr lang="fr-CA" dirty="0" smtClean="0"/>
              <a:t>. </a:t>
            </a:r>
          </a:p>
          <a:p>
            <a:r>
              <a:rPr lang="fr-CA" dirty="0" err="1" smtClean="0"/>
              <a:t>Neurognesis</a:t>
            </a:r>
            <a:r>
              <a:rPr lang="fr-CA" baseline="0" dirty="0" smtClean="0"/>
              <a:t> –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can</a:t>
            </a:r>
            <a:r>
              <a:rPr lang="fr-CA" baseline="0" dirty="0" smtClean="0"/>
              <a:t> </a:t>
            </a:r>
            <a:r>
              <a:rPr lang="fr-CA" baseline="0" dirty="0" err="1" smtClean="0"/>
              <a:t>form</a:t>
            </a:r>
            <a:r>
              <a:rPr lang="fr-CA" baseline="0" dirty="0" smtClean="0"/>
              <a:t> new </a:t>
            </a:r>
            <a:r>
              <a:rPr lang="fr-CA" baseline="0" dirty="0" err="1" smtClean="0"/>
              <a:t>neurons</a:t>
            </a:r>
            <a:r>
              <a:rPr lang="fr-CA" baseline="0" dirty="0" smtClean="0"/>
              <a:t> and </a:t>
            </a:r>
            <a:r>
              <a:rPr lang="fr-CA" baseline="0" dirty="0" err="1" smtClean="0"/>
              <a:t>add</a:t>
            </a:r>
            <a:r>
              <a:rPr lang="fr-CA" baseline="0" dirty="0" smtClean="0"/>
              <a:t> </a:t>
            </a:r>
            <a:r>
              <a:rPr lang="fr-CA" baseline="0" dirty="0" err="1" smtClean="0"/>
              <a:t>them</a:t>
            </a:r>
            <a:r>
              <a:rPr lang="fr-CA" baseline="0" dirty="0" smtClean="0"/>
              <a:t> to </a:t>
            </a:r>
            <a:r>
              <a:rPr lang="fr-CA" baseline="0" dirty="0" err="1" smtClean="0"/>
              <a:t>exisisting</a:t>
            </a:r>
            <a:r>
              <a:rPr lang="fr-CA" baseline="0" dirty="0" smtClean="0"/>
              <a:t> networks but </a:t>
            </a:r>
            <a:r>
              <a:rPr lang="fr-CA" baseline="0" dirty="0" err="1" smtClean="0"/>
              <a:t>only</a:t>
            </a:r>
            <a:r>
              <a:rPr lang="fr-CA" baseline="0" dirty="0" smtClean="0"/>
              <a:t> in </a:t>
            </a:r>
            <a:r>
              <a:rPr lang="fr-CA" baseline="0" dirty="0" err="1" smtClean="0"/>
              <a:t>two</a:t>
            </a:r>
            <a:r>
              <a:rPr lang="fr-CA" baseline="0" dirty="0" smtClean="0"/>
              <a:t> </a:t>
            </a:r>
            <a:r>
              <a:rPr lang="fr-CA" baseline="0" dirty="0" err="1" smtClean="0"/>
              <a:t>different</a:t>
            </a:r>
            <a:r>
              <a:rPr lang="fr-CA" baseline="0" dirty="0" smtClean="0"/>
              <a:t> </a:t>
            </a:r>
            <a:r>
              <a:rPr lang="fr-CA" baseline="0" dirty="0" err="1" smtClean="0"/>
              <a:t>regions</a:t>
            </a:r>
            <a:r>
              <a:rPr lang="fr-CA" baseline="0" dirty="0" smtClean="0"/>
              <a:t> of the </a:t>
            </a:r>
            <a:r>
              <a:rPr lang="fr-CA" baseline="0" dirty="0" err="1" smtClean="0"/>
              <a:t>brain</a:t>
            </a:r>
            <a:r>
              <a:rPr lang="fr-CA" baseline="0" dirty="0" smtClean="0"/>
              <a:t> (</a:t>
            </a:r>
            <a:r>
              <a:rPr lang="fr-CA" baseline="0" dirty="0" err="1" smtClean="0"/>
              <a:t>subvantricular</a:t>
            </a:r>
            <a:r>
              <a:rPr lang="fr-CA" baseline="0" dirty="0" smtClean="0"/>
              <a:t> and </a:t>
            </a:r>
            <a:r>
              <a:rPr lang="fr-CA" baseline="0" dirty="0" err="1" smtClean="0"/>
              <a:t>hypocampus</a:t>
            </a:r>
            <a:r>
              <a:rPr lang="fr-CA" baseline="0" smtClean="0"/>
              <a:t>) </a:t>
            </a:r>
          </a:p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5C28A-0977-4317-8193-C1C6EA5A9D3E}" type="slidenum">
              <a:rPr lang="fr-CA" smtClean="0"/>
              <a:t>21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81714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40837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46519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2164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582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386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17640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408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17571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70948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28942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40290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D761E-0BE8-4354-86C6-1E6495BE4E97}" type="datetimeFigureOut">
              <a:rPr lang="fr-CA" smtClean="0"/>
              <a:t>2014-09-22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C2E96-1F67-480B-9DF3-F48E85FFF115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988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g"/><Relationship Id="rId5" Type="http://schemas.openxmlformats.org/officeDocument/2006/relationships/image" Target="../media/image6.jpg"/><Relationship Id="rId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4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4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t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764704"/>
            <a:ext cx="7772400" cy="20460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b="1" dirty="0" smtClean="0"/>
              <a:t>PSY 1101F Chapter 2: The Biology of the Mind </a:t>
            </a:r>
          </a:p>
          <a:p>
            <a:r>
              <a:rPr lang="en-CA" dirty="0" smtClean="0"/>
              <a:t>Part 2: The Brain</a:t>
            </a:r>
            <a:endParaRPr lang="fr-CA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71600" y="3096543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CA" dirty="0" smtClean="0"/>
              <a:t>September 22</a:t>
            </a:r>
            <a:r>
              <a:rPr lang="en-CA" baseline="30000" dirty="0" smtClean="0"/>
              <a:t>nd</a:t>
            </a:r>
            <a:r>
              <a:rPr lang="en-CA" dirty="0" smtClean="0"/>
              <a:t> 2014</a:t>
            </a:r>
            <a:endParaRPr lang="fr-CA" dirty="0"/>
          </a:p>
        </p:txBody>
      </p:sp>
      <p:pic>
        <p:nvPicPr>
          <p:cNvPr id="6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3862157"/>
            <a:ext cx="2327415" cy="299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613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7848872" cy="1196752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How can we study the brain and the mind? – Historical Perspective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62" y="1268760"/>
            <a:ext cx="7401335" cy="5589240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The first attempt was undertaken by Franz Gall in the early 1800s who founded </a:t>
            </a:r>
            <a:r>
              <a:rPr lang="en-CA" b="1" dirty="0" smtClean="0"/>
              <a:t>phrenology</a:t>
            </a:r>
            <a:r>
              <a:rPr lang="en-CA" dirty="0" smtClean="0"/>
              <a:t>:</a:t>
            </a:r>
          </a:p>
          <a:p>
            <a:pPr lvl="1"/>
            <a:r>
              <a:rPr lang="en-CA" b="1" dirty="0" smtClean="0"/>
              <a:t>Phrenology: </a:t>
            </a:r>
            <a:r>
              <a:rPr lang="en-CA" dirty="0" smtClean="0"/>
              <a:t>Skull morphology can predict character and mental abilities ;</a:t>
            </a:r>
            <a:endParaRPr lang="fr-CA" dirty="0" smtClean="0"/>
          </a:p>
          <a:p>
            <a:pPr lvl="1"/>
            <a:r>
              <a:rPr lang="en-CA" dirty="0" smtClean="0"/>
              <a:t>Incorrect theory but lead to the idea of a </a:t>
            </a:r>
            <a:r>
              <a:rPr lang="en-CA" b="1" dirty="0" smtClean="0"/>
              <a:t>localization of functions</a:t>
            </a:r>
            <a:r>
              <a:rPr lang="en-CA" dirty="0" smtClean="0"/>
              <a:t>.</a:t>
            </a:r>
          </a:p>
          <a:p>
            <a:r>
              <a:rPr lang="en-CA" dirty="0" smtClean="0"/>
              <a:t>Studying the effects of </a:t>
            </a:r>
            <a:r>
              <a:rPr lang="en-CA" b="1" dirty="0" smtClean="0"/>
              <a:t>brain</a:t>
            </a:r>
            <a:r>
              <a:rPr lang="en-CA" dirty="0" smtClean="0"/>
              <a:t> </a:t>
            </a:r>
            <a:r>
              <a:rPr lang="en-CA" b="1" dirty="0" smtClean="0"/>
              <a:t>lesions</a:t>
            </a:r>
            <a:r>
              <a:rPr lang="en-CA" dirty="0"/>
              <a:t>:</a:t>
            </a:r>
            <a:endParaRPr lang="en-CA" dirty="0" smtClean="0"/>
          </a:p>
          <a:p>
            <a:pPr lvl="1"/>
            <a:r>
              <a:rPr lang="en-CA" b="1" dirty="0" smtClean="0"/>
              <a:t>Theory: </a:t>
            </a:r>
            <a:r>
              <a:rPr lang="en-CA" dirty="0" smtClean="0"/>
              <a:t>What is different about the mind when one part of the brain is absent can reveal its role;</a:t>
            </a:r>
          </a:p>
          <a:p>
            <a:pPr lvl="1"/>
            <a:r>
              <a:rPr lang="en-CA" b="1" dirty="0" smtClean="0"/>
              <a:t>Famous examples: </a:t>
            </a:r>
            <a:r>
              <a:rPr lang="en-CA" dirty="0" smtClean="0"/>
              <a:t>Henry </a:t>
            </a:r>
            <a:r>
              <a:rPr lang="en-CA" dirty="0" err="1" smtClean="0"/>
              <a:t>Molaison</a:t>
            </a:r>
            <a:r>
              <a:rPr lang="en-CA" dirty="0" smtClean="0"/>
              <a:t> (memory), Phineas Gage (personality). </a:t>
            </a:r>
            <a:endParaRPr lang="en-CA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/>
          <a:srcRect l="2082" t="4434" r="54008" b="4598"/>
          <a:stretch/>
        </p:blipFill>
        <p:spPr bwMode="auto">
          <a:xfrm>
            <a:off x="7458997" y="1268760"/>
            <a:ext cx="1505491" cy="19725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/>
          <a:srcRect l="1151" t="2472" r="51571" b="3161"/>
          <a:stretch/>
        </p:blipFill>
        <p:spPr bwMode="auto">
          <a:xfrm>
            <a:off x="7338385" y="4149080"/>
            <a:ext cx="1746713" cy="1972518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38166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256584"/>
          </a:xfrm>
        </p:spPr>
        <p:txBody>
          <a:bodyPr>
            <a:normAutofit lnSpcReduction="10000"/>
          </a:bodyPr>
          <a:lstStyle/>
          <a:p>
            <a:r>
              <a:rPr lang="en-CA" dirty="0"/>
              <a:t>Look at the </a:t>
            </a:r>
            <a:r>
              <a:rPr lang="en-CA" b="1" dirty="0"/>
              <a:t>structure</a:t>
            </a:r>
            <a:r>
              <a:rPr lang="en-CA" dirty="0"/>
              <a:t> </a:t>
            </a:r>
            <a:r>
              <a:rPr lang="en-CA" dirty="0" smtClean="0"/>
              <a:t>and/or </a:t>
            </a:r>
            <a:r>
              <a:rPr lang="en-CA" b="1" dirty="0"/>
              <a:t>activity</a:t>
            </a:r>
            <a:r>
              <a:rPr lang="en-CA" dirty="0"/>
              <a:t> of the </a:t>
            </a:r>
            <a:r>
              <a:rPr lang="en-CA" dirty="0" smtClean="0"/>
              <a:t>brain to localize functions and explain psychological disorders.</a:t>
            </a:r>
          </a:p>
          <a:p>
            <a:r>
              <a:rPr lang="en-CA" b="1" dirty="0" smtClean="0"/>
              <a:t>Underlying principles:</a:t>
            </a:r>
          </a:p>
          <a:p>
            <a:pPr lvl="1"/>
            <a:r>
              <a:rPr lang="en-CA" b="1" dirty="0"/>
              <a:t>Localization of functions:</a:t>
            </a:r>
            <a:r>
              <a:rPr lang="en-CA" dirty="0"/>
              <a:t> Compare the brain’s baseline activity (i.e. oxygen or energy consumption) to what is observed when the participant is conducting a </a:t>
            </a:r>
            <a:r>
              <a:rPr lang="en-CA" dirty="0" smtClean="0"/>
              <a:t>task</a:t>
            </a:r>
            <a:r>
              <a:rPr lang="en-CA" dirty="0"/>
              <a:t>;</a:t>
            </a:r>
            <a:endParaRPr lang="en-CA" b="1" dirty="0" smtClean="0"/>
          </a:p>
          <a:p>
            <a:pPr lvl="1"/>
            <a:r>
              <a:rPr lang="en-CA" b="1" dirty="0" smtClean="0"/>
              <a:t>Psychological Disorders:</a:t>
            </a:r>
            <a:r>
              <a:rPr lang="en-CA" dirty="0" smtClean="0"/>
              <a:t> Compare the brains of healthy patients with those of patients with psychological disorders to determine if they are different.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How can we study the brain and the mind? – Brain Imaging Tools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67490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4892072"/>
            <a:ext cx="2088231" cy="19933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5626968" cy="5373216"/>
          </a:xfrm>
        </p:spPr>
        <p:txBody>
          <a:bodyPr/>
          <a:lstStyle/>
          <a:p>
            <a:r>
              <a:rPr lang="en-CA" b="1" dirty="0" smtClean="0"/>
              <a:t>Structural Brain Imaging Tools:</a:t>
            </a:r>
            <a:endParaRPr lang="en-CA" dirty="0" smtClean="0"/>
          </a:p>
          <a:p>
            <a:pPr lvl="1"/>
            <a:r>
              <a:rPr lang="en-CA" b="1" dirty="0" smtClean="0"/>
              <a:t>CT scans:</a:t>
            </a:r>
            <a:r>
              <a:rPr lang="en-CA" dirty="0" smtClean="0"/>
              <a:t> Series of x-rays of the head.</a:t>
            </a:r>
            <a:endParaRPr lang="en-CA" b="1" dirty="0" smtClean="0"/>
          </a:p>
          <a:p>
            <a:pPr lvl="1"/>
            <a:r>
              <a:rPr lang="en-CA" b="1" dirty="0" smtClean="0"/>
              <a:t>MRI: </a:t>
            </a:r>
            <a:r>
              <a:rPr lang="en-CA" dirty="0" smtClean="0"/>
              <a:t>Uses magnetic fields and radio waves to produce high quality images of the brain;</a:t>
            </a:r>
            <a:endParaRPr lang="fr-CA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How can we study the brain and the mind? – Structural Brain Imaging Tools</a:t>
            </a:r>
            <a:endParaRPr lang="fr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854" y="1910325"/>
            <a:ext cx="2932634" cy="20947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925" y="4902149"/>
            <a:ext cx="1981115" cy="19374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208" y="4902149"/>
            <a:ext cx="2919264" cy="198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446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4713387"/>
          </a:xfrm>
        </p:spPr>
        <p:txBody>
          <a:bodyPr/>
          <a:lstStyle/>
          <a:p>
            <a:r>
              <a:rPr lang="en-CA" b="1" dirty="0" smtClean="0"/>
              <a:t>Functional Brain Imaging Tools</a:t>
            </a:r>
            <a:r>
              <a:rPr lang="en-CA" dirty="0" smtClean="0"/>
              <a:t> look at the activity of the brain:</a:t>
            </a:r>
          </a:p>
          <a:p>
            <a:pPr lvl="1"/>
            <a:r>
              <a:rPr lang="en-CA" b="1" dirty="0" smtClean="0"/>
              <a:t>EEG: </a:t>
            </a:r>
            <a:r>
              <a:rPr lang="en-CA" dirty="0" smtClean="0"/>
              <a:t>Measures the electrical activity along the scalp.</a:t>
            </a:r>
          </a:p>
          <a:p>
            <a:pPr lvl="1"/>
            <a:r>
              <a:rPr lang="en-CA" b="1" dirty="0" smtClean="0"/>
              <a:t>PET scan: </a:t>
            </a:r>
            <a:r>
              <a:rPr lang="en-CA" dirty="0" smtClean="0"/>
              <a:t>Traces the consumption of radioactive glucose by neurons.</a:t>
            </a:r>
          </a:p>
          <a:p>
            <a:pPr lvl="1"/>
            <a:r>
              <a:rPr lang="en-CA" b="1" dirty="0" smtClean="0"/>
              <a:t>fMRI: </a:t>
            </a:r>
            <a:r>
              <a:rPr lang="en-CA" dirty="0" smtClean="0"/>
              <a:t>Measures brain activity by detecting associated changes in oxygen-laden blood flow.</a:t>
            </a:r>
            <a:endParaRPr lang="fr-CA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How can we study the brain and the mind? – Functional Brain Imaging Tools</a:t>
            </a:r>
            <a:endParaRPr lang="fr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954849"/>
            <a:ext cx="3778905" cy="1366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655" y="4365104"/>
            <a:ext cx="1550817" cy="21817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797152"/>
            <a:ext cx="2332984" cy="17497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632168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EEG</a:t>
            </a:r>
            <a:endParaRPr lang="fr-CA" dirty="0"/>
          </a:p>
        </p:txBody>
      </p:sp>
      <p:sp>
        <p:nvSpPr>
          <p:cNvPr id="10" name="TextBox 9"/>
          <p:cNvSpPr txBox="1"/>
          <p:nvPr/>
        </p:nvSpPr>
        <p:spPr>
          <a:xfrm>
            <a:off x="4326214" y="6498151"/>
            <a:ext cx="1613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PET scan</a:t>
            </a:r>
            <a:endParaRPr lang="fr-CA" dirty="0"/>
          </a:p>
        </p:txBody>
      </p:sp>
      <p:sp>
        <p:nvSpPr>
          <p:cNvPr id="11" name="TextBox 10"/>
          <p:cNvSpPr txBox="1"/>
          <p:nvPr/>
        </p:nvSpPr>
        <p:spPr>
          <a:xfrm>
            <a:off x="7269655" y="6506353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fMRI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65867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550" y="3284984"/>
            <a:ext cx="2705675" cy="24605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496" y="1340768"/>
            <a:ext cx="2529008" cy="13681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649" y="0"/>
            <a:ext cx="8229600" cy="1143000"/>
          </a:xfrm>
        </p:spPr>
        <p:txBody>
          <a:bodyPr>
            <a:normAutofit/>
          </a:bodyPr>
          <a:lstStyle/>
          <a:p>
            <a:r>
              <a:rPr lang="en-CA" dirty="0" smtClean="0"/>
              <a:t>The Brain: Glial Cells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52736"/>
            <a:ext cx="7020272" cy="5949280"/>
          </a:xfrm>
        </p:spPr>
        <p:txBody>
          <a:bodyPr>
            <a:normAutofit fontScale="92500" lnSpcReduction="20000"/>
          </a:bodyPr>
          <a:lstStyle/>
          <a:p>
            <a:r>
              <a:rPr lang="en-CA" b="1" dirty="0" smtClean="0"/>
              <a:t>Glial cells:</a:t>
            </a:r>
            <a:r>
              <a:rPr lang="en-CA" dirty="0" smtClean="0"/>
              <a:t> Support cells of the nervous system. There are a few different types:</a:t>
            </a:r>
          </a:p>
          <a:p>
            <a:pPr lvl="1"/>
            <a:r>
              <a:rPr lang="en-CA" b="1" dirty="0" smtClean="0"/>
              <a:t>Oligodendrocytes:</a:t>
            </a:r>
            <a:r>
              <a:rPr lang="en-CA" dirty="0" smtClean="0"/>
              <a:t> Form the myelin sheath which increases the speed of neural transmission:</a:t>
            </a:r>
          </a:p>
          <a:p>
            <a:pPr lvl="2"/>
            <a:r>
              <a:rPr lang="en-CA" dirty="0" smtClean="0"/>
              <a:t>Correspond to the white matter of the brain;</a:t>
            </a:r>
          </a:p>
          <a:p>
            <a:pPr lvl="2"/>
            <a:r>
              <a:rPr lang="en-CA" dirty="0" smtClean="0"/>
              <a:t>Absence = lack of judgement that we see in children;</a:t>
            </a:r>
          </a:p>
          <a:p>
            <a:pPr lvl="2"/>
            <a:r>
              <a:rPr lang="en-CA" dirty="0" smtClean="0"/>
              <a:t>Damage = multiple sclerosis.</a:t>
            </a:r>
          </a:p>
          <a:p>
            <a:pPr lvl="1"/>
            <a:r>
              <a:rPr lang="en-CA" b="1" dirty="0" smtClean="0"/>
              <a:t>Astrocytes:</a:t>
            </a:r>
            <a:r>
              <a:rPr lang="en-CA" dirty="0" smtClean="0"/>
              <a:t> </a:t>
            </a:r>
            <a:r>
              <a:rPr lang="en-CA" dirty="0"/>
              <a:t>F</a:t>
            </a:r>
            <a:r>
              <a:rPr lang="en-CA" dirty="0" smtClean="0"/>
              <a:t>orm the blood-brain barrier, supply neurons with nutrients, play a supportive role at the synapse, and participate in the repair and scarring process following injury.</a:t>
            </a:r>
          </a:p>
          <a:p>
            <a:pPr lvl="1"/>
            <a:r>
              <a:rPr lang="en-CA" b="1" dirty="0" smtClean="0"/>
              <a:t>Microglia:</a:t>
            </a:r>
            <a:r>
              <a:rPr lang="en-CA" dirty="0" smtClean="0"/>
              <a:t> Immune cells that eliminate potentially harmful pathogens.</a:t>
            </a:r>
          </a:p>
        </p:txBody>
      </p:sp>
    </p:spTree>
    <p:extLst>
      <p:ext uri="{BB962C8B-B14F-4D97-AF65-F5344CB8AC3E}">
        <p14:creationId xmlns:p14="http://schemas.microsoft.com/office/powerpoint/2010/main" val="1692669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052736"/>
            <a:ext cx="3131840" cy="24607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CA" dirty="0" smtClean="0"/>
              <a:t>The Brain: General Organization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30" y="1196753"/>
            <a:ext cx="6120680" cy="5501444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The brain is made up of </a:t>
            </a:r>
            <a:r>
              <a:rPr lang="en-CA" b="1" dirty="0" smtClean="0"/>
              <a:t>two symmetrical hemispheres</a:t>
            </a:r>
            <a:r>
              <a:rPr lang="en-CA" dirty="0" smtClean="0"/>
              <a:t>:</a:t>
            </a:r>
          </a:p>
          <a:p>
            <a:pPr lvl="1"/>
            <a:r>
              <a:rPr lang="en-CA" b="1" dirty="0"/>
              <a:t>L</a:t>
            </a:r>
            <a:r>
              <a:rPr lang="en-CA" b="1" dirty="0" smtClean="0"/>
              <a:t>eft hemisphere: </a:t>
            </a:r>
            <a:r>
              <a:rPr lang="en-CA" dirty="0" smtClean="0"/>
              <a:t>Responsible for the right side of the body;</a:t>
            </a:r>
          </a:p>
          <a:p>
            <a:pPr lvl="1"/>
            <a:r>
              <a:rPr lang="en-CA" b="1" dirty="0" smtClean="0"/>
              <a:t>Right hemisphere: </a:t>
            </a:r>
            <a:r>
              <a:rPr lang="en-CA" dirty="0" smtClean="0"/>
              <a:t>Responsible for the left side of the body.</a:t>
            </a:r>
          </a:p>
          <a:p>
            <a:r>
              <a:rPr lang="en-CA" b="1" dirty="0" smtClean="0"/>
              <a:t>Brain evolution: </a:t>
            </a:r>
            <a:r>
              <a:rPr lang="en-CA" dirty="0" smtClean="0"/>
              <a:t>Newer regions have been added on top of the older ones:</a:t>
            </a:r>
          </a:p>
          <a:p>
            <a:pPr lvl="1"/>
            <a:r>
              <a:rPr lang="en-CA" b="1" dirty="0" smtClean="0"/>
              <a:t>Older regions: </a:t>
            </a:r>
            <a:r>
              <a:rPr lang="en-CA" dirty="0" smtClean="0"/>
              <a:t>In yellow, are mostly related to survival;</a:t>
            </a:r>
          </a:p>
          <a:p>
            <a:pPr lvl="1"/>
            <a:r>
              <a:rPr lang="en-CA" b="1" dirty="0" smtClean="0"/>
              <a:t>Newer regions: </a:t>
            </a:r>
            <a:r>
              <a:rPr lang="en-CA" dirty="0" smtClean="0"/>
              <a:t>In pink, related to thinking and more complex behavioural programs.</a:t>
            </a:r>
            <a:endParaRPr lang="en-CA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155" y="4077072"/>
            <a:ext cx="327676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855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858" y="0"/>
            <a:ext cx="8229600" cy="1143000"/>
          </a:xfrm>
        </p:spPr>
        <p:txBody>
          <a:bodyPr/>
          <a:lstStyle/>
          <a:p>
            <a:r>
              <a:rPr lang="en-CA" dirty="0" smtClean="0"/>
              <a:t>The Brainstem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7813"/>
            <a:ext cx="6516216" cy="5739579"/>
          </a:xfrm>
        </p:spPr>
        <p:txBody>
          <a:bodyPr>
            <a:normAutofit/>
          </a:bodyPr>
          <a:lstStyle/>
          <a:p>
            <a:r>
              <a:rPr lang="en-CA" b="1" dirty="0" smtClean="0"/>
              <a:t>Brainstem:</a:t>
            </a:r>
            <a:r>
              <a:rPr lang="en-CA" dirty="0" smtClean="0"/>
              <a:t> Oldest and inner most region of the brain. Contains:</a:t>
            </a:r>
          </a:p>
          <a:p>
            <a:pPr lvl="1"/>
            <a:r>
              <a:rPr lang="en-CA" b="1" dirty="0" smtClean="0"/>
              <a:t>The medulla:</a:t>
            </a:r>
            <a:r>
              <a:rPr lang="en-CA" dirty="0" smtClean="0"/>
              <a:t> </a:t>
            </a:r>
            <a:r>
              <a:rPr lang="en-CA" dirty="0"/>
              <a:t>A</a:t>
            </a:r>
            <a:r>
              <a:rPr lang="en-CA" dirty="0" smtClean="0"/>
              <a:t>utonomic survival functions;</a:t>
            </a:r>
          </a:p>
          <a:p>
            <a:pPr lvl="1"/>
            <a:r>
              <a:rPr lang="en-CA" b="1" dirty="0" smtClean="0"/>
              <a:t>The pons:</a:t>
            </a:r>
            <a:r>
              <a:rPr lang="en-CA" dirty="0" smtClean="0"/>
              <a:t> </a:t>
            </a:r>
            <a:r>
              <a:rPr lang="en-CA" dirty="0"/>
              <a:t>A</a:t>
            </a:r>
            <a:r>
              <a:rPr lang="en-CA" dirty="0" smtClean="0"/>
              <a:t>utomatic and unconscious movements and crossover point for nerve fibers;</a:t>
            </a:r>
          </a:p>
          <a:p>
            <a:pPr lvl="1"/>
            <a:r>
              <a:rPr lang="en-CA" b="1" dirty="0" smtClean="0"/>
              <a:t>The reticular formation:</a:t>
            </a:r>
            <a:r>
              <a:rPr lang="en-CA" dirty="0" smtClean="0"/>
              <a:t> </a:t>
            </a:r>
            <a:r>
              <a:rPr lang="en-CA" dirty="0"/>
              <a:t>A</a:t>
            </a:r>
            <a:r>
              <a:rPr lang="en-CA" dirty="0" smtClean="0"/>
              <a:t>lertness and filtering of incoming sensory information, including pain perception.</a:t>
            </a:r>
            <a:endParaRPr lang="fr-CA" b="1" dirty="0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606325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3198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0016"/>
            <a:ext cx="8229600" cy="1143000"/>
          </a:xfrm>
        </p:spPr>
        <p:txBody>
          <a:bodyPr/>
          <a:lstStyle/>
          <a:p>
            <a:r>
              <a:rPr lang="en-CA" dirty="0" smtClean="0"/>
              <a:t>The Thalamus and the Cerebellum</a:t>
            </a:r>
            <a:endParaRPr lang="fr-CA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88840"/>
            <a:ext cx="3970387" cy="3983154"/>
          </a:xfrm>
        </p:spPr>
      </p:pic>
      <p:sp>
        <p:nvSpPr>
          <p:cNvPr id="7" name="TextBox 6"/>
          <p:cNvSpPr txBox="1"/>
          <p:nvPr/>
        </p:nvSpPr>
        <p:spPr>
          <a:xfrm>
            <a:off x="7956376" y="4350999"/>
            <a:ext cx="133164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900" b="1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Cerebellum</a:t>
            </a:r>
            <a:endParaRPr lang="fr-CA" sz="1900" b="1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78388" y="5795972"/>
            <a:ext cx="340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70C0"/>
                </a:solidFill>
              </a:rPr>
              <a:t>Source: Zygote Media</a:t>
            </a:r>
            <a:endParaRPr lang="fr-CA" dirty="0">
              <a:solidFill>
                <a:srgbClr val="0070C0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1406452"/>
            <a:ext cx="5292080" cy="53349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b="1" dirty="0" smtClean="0"/>
              <a:t>Thalamus:</a:t>
            </a:r>
            <a:r>
              <a:rPr lang="en-CA" dirty="0" smtClean="0"/>
              <a:t> Sensory switchboard of the brain where all sensory messages except smell are routed on the way to the cortex.</a:t>
            </a:r>
          </a:p>
          <a:p>
            <a:r>
              <a:rPr lang="en-CA" b="1" dirty="0" smtClean="0"/>
              <a:t>Cerebellum:</a:t>
            </a:r>
            <a:r>
              <a:rPr lang="en-CA" dirty="0" smtClean="0"/>
              <a:t> Coordinates voluntary movements, balance, and nonverbal learning and memory.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1452115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516" y="20016"/>
            <a:ext cx="8229600" cy="1143000"/>
          </a:xfrm>
        </p:spPr>
        <p:txBody>
          <a:bodyPr/>
          <a:lstStyle/>
          <a:p>
            <a:r>
              <a:rPr lang="en-CA" dirty="0" smtClean="0"/>
              <a:t>The Limbic System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5686602" cy="5544616"/>
          </a:xfrm>
        </p:spPr>
        <p:txBody>
          <a:bodyPr/>
          <a:lstStyle/>
          <a:p>
            <a:r>
              <a:rPr lang="en-CA" b="1" dirty="0" smtClean="0"/>
              <a:t>Hippocampus:</a:t>
            </a:r>
            <a:r>
              <a:rPr lang="en-CA" dirty="0" smtClean="0"/>
              <a:t> Processes conscious memories;</a:t>
            </a:r>
          </a:p>
          <a:p>
            <a:r>
              <a:rPr lang="en-CA" b="1" dirty="0" smtClean="0"/>
              <a:t>Amygdala:</a:t>
            </a:r>
            <a:r>
              <a:rPr lang="en-CA" dirty="0"/>
              <a:t> </a:t>
            </a:r>
            <a:r>
              <a:rPr lang="en-CA" dirty="0" smtClean="0"/>
              <a:t>Helps process emotions, especially fear and aggression.</a:t>
            </a:r>
          </a:p>
          <a:p>
            <a:r>
              <a:rPr lang="en-CA" b="1" dirty="0" smtClean="0"/>
              <a:t>Hypothalamus:</a:t>
            </a:r>
            <a:r>
              <a:rPr lang="en-CA" dirty="0" smtClean="0"/>
              <a:t> Is involved in homeostasis, sex drive, and reward. Directs the endocrine system via messages to the pituitary gland.</a:t>
            </a:r>
            <a:endParaRPr lang="fr-CA" b="1" dirty="0"/>
          </a:p>
        </p:txBody>
      </p: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5530148" y="2060848"/>
            <a:ext cx="3328101" cy="3307837"/>
            <a:chOff x="4425285" y="1005346"/>
            <a:chExt cx="4433590" cy="4404854"/>
          </a:xfrm>
        </p:grpSpPr>
        <p:pic>
          <p:nvPicPr>
            <p:cNvPr id="8" name="Picture 6" descr="Myers9e_fig_2_1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5285" y="1005346"/>
              <a:ext cx="4433590" cy="4404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6" descr="Myers9e_fig_2_17"/>
            <p:cNvPicPr>
              <a:picLocks noChangeAspect="1" noChangeArrowheads="1"/>
            </p:cNvPicPr>
            <p:nvPr/>
          </p:nvPicPr>
          <p:blipFill>
            <a:blip r:embed="rId4">
              <a:lum brigh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219"/>
            <a:stretch>
              <a:fillRect/>
            </a:stretch>
          </p:blipFill>
          <p:spPr bwMode="auto">
            <a:xfrm>
              <a:off x="4697730" y="4632879"/>
              <a:ext cx="1944350" cy="388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48550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5" y="4365104"/>
            <a:ext cx="4420029" cy="24928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CA" dirty="0" smtClean="0"/>
              <a:t>The Cerebral Cortex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5057898" cy="4785395"/>
          </a:xfrm>
        </p:spPr>
        <p:txBody>
          <a:bodyPr>
            <a:normAutofit/>
          </a:bodyPr>
          <a:lstStyle/>
          <a:p>
            <a:r>
              <a:rPr lang="en-CA" dirty="0" smtClean="0"/>
              <a:t>The brain’s outer layer;</a:t>
            </a:r>
          </a:p>
          <a:p>
            <a:r>
              <a:rPr lang="en-CA" dirty="0" smtClean="0"/>
              <a:t>Larger in humans than in other mammals;</a:t>
            </a:r>
          </a:p>
          <a:p>
            <a:r>
              <a:rPr lang="en-CA" dirty="0" smtClean="0"/>
              <a:t>A large cerebral cortex enables behavioural adaptation.</a:t>
            </a:r>
            <a:endParaRPr lang="fr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340768"/>
            <a:ext cx="3596128" cy="386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37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790310"/>
            <a:ext cx="3347864" cy="25108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The Structure of the Cerebral Cortex: Hemispheres and Lobes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7321"/>
            <a:ext cx="6336704" cy="5510679"/>
          </a:xfrm>
        </p:spPr>
        <p:txBody>
          <a:bodyPr>
            <a:normAutofit fontScale="92500" lnSpcReduction="10000"/>
          </a:bodyPr>
          <a:lstStyle/>
          <a:p>
            <a:r>
              <a:rPr lang="en-CA" dirty="0"/>
              <a:t>The brain has </a:t>
            </a:r>
            <a:r>
              <a:rPr lang="en-CA" dirty="0" smtClean="0"/>
              <a:t>two symmetrical </a:t>
            </a:r>
            <a:r>
              <a:rPr lang="en-CA" b="1" dirty="0" smtClean="0"/>
              <a:t>hemispheres</a:t>
            </a:r>
            <a:r>
              <a:rPr lang="en-CA" dirty="0" smtClean="0"/>
              <a:t> </a:t>
            </a:r>
            <a:r>
              <a:rPr lang="en-CA" dirty="0"/>
              <a:t>that communicate through the corpus </a:t>
            </a:r>
            <a:r>
              <a:rPr lang="en-CA" dirty="0" smtClean="0"/>
              <a:t>callosum;</a:t>
            </a:r>
          </a:p>
          <a:p>
            <a:r>
              <a:rPr lang="en-CA" dirty="0" smtClean="0"/>
              <a:t>Each </a:t>
            </a:r>
            <a:r>
              <a:rPr lang="en-CA" dirty="0"/>
              <a:t>hemisphere is </a:t>
            </a:r>
            <a:r>
              <a:rPr lang="en-CA" dirty="0" smtClean="0"/>
              <a:t>divided </a:t>
            </a:r>
            <a:r>
              <a:rPr lang="en-CA" dirty="0"/>
              <a:t>into four lobes</a:t>
            </a:r>
            <a:r>
              <a:rPr lang="en-CA" dirty="0" smtClean="0"/>
              <a:t>:</a:t>
            </a:r>
          </a:p>
          <a:p>
            <a:pPr lvl="1"/>
            <a:r>
              <a:rPr lang="en-CA" b="1" dirty="0" smtClean="0"/>
              <a:t>Frontal lobes: </a:t>
            </a:r>
            <a:r>
              <a:rPr lang="en-CA" dirty="0" smtClean="0"/>
              <a:t>Primary motor cortex, </a:t>
            </a:r>
            <a:r>
              <a:rPr lang="en-CA" dirty="0"/>
              <a:t>s</a:t>
            </a:r>
            <a:r>
              <a:rPr lang="en-CA" dirty="0" smtClean="0"/>
              <a:t>peaking, planning, judging, abstract thinking, personality.</a:t>
            </a:r>
          </a:p>
          <a:p>
            <a:pPr lvl="1"/>
            <a:r>
              <a:rPr lang="en-CA" b="1" dirty="0" smtClean="0"/>
              <a:t>Parietal lobes: </a:t>
            </a:r>
            <a:r>
              <a:rPr lang="en-CA" dirty="0" smtClean="0"/>
              <a:t>Primary sensory cortex and spatial processing.</a:t>
            </a:r>
          </a:p>
          <a:p>
            <a:pPr lvl="1"/>
            <a:r>
              <a:rPr lang="en-CA" b="1" dirty="0" smtClean="0"/>
              <a:t>Occipital lobes: </a:t>
            </a:r>
            <a:r>
              <a:rPr lang="en-CA" dirty="0" smtClean="0"/>
              <a:t>Visual cortex.</a:t>
            </a:r>
          </a:p>
          <a:p>
            <a:pPr lvl="1"/>
            <a:r>
              <a:rPr lang="en-CA" b="1" dirty="0" smtClean="0"/>
              <a:t>Temporal lobes: </a:t>
            </a:r>
            <a:r>
              <a:rPr lang="en-CA" dirty="0" smtClean="0"/>
              <a:t>Auditory cortex.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61050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75" y="116632"/>
            <a:ext cx="8809809" cy="1143000"/>
          </a:xfrm>
        </p:spPr>
        <p:txBody>
          <a:bodyPr>
            <a:noAutofit/>
          </a:bodyPr>
          <a:lstStyle/>
          <a:p>
            <a:r>
              <a:rPr lang="en-CA" sz="3600" dirty="0" smtClean="0"/>
              <a:t>Functions of the Cerebral Cortex: The Motor and Sensory Strips and the Homunculus</a:t>
            </a:r>
            <a:endParaRPr lang="fr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92075" y="1416050"/>
            <a:ext cx="8934450" cy="5441950"/>
            <a:chOff x="91440" y="1416425"/>
            <a:chExt cx="8934450" cy="5441575"/>
          </a:xfrm>
        </p:grpSpPr>
        <p:pic>
          <p:nvPicPr>
            <p:cNvPr id="5" name="Picture 7" descr="MyersPEL1e_fig_02_1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1416425"/>
              <a:ext cx="8596449" cy="5441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10"/>
            <p:cNvSpPr txBox="1">
              <a:spLocks noChangeArrowheads="1"/>
            </p:cNvSpPr>
            <p:nvPr/>
          </p:nvSpPr>
          <p:spPr bwMode="auto">
            <a:xfrm>
              <a:off x="6983730" y="1665835"/>
              <a:ext cx="2042160" cy="132343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</a:pPr>
              <a:r>
                <a:rPr lang="en-US" altLang="fr-FR" sz="2000" b="1" dirty="0"/>
                <a:t>Input: Sensory cortex </a:t>
              </a:r>
              <a:r>
                <a:rPr lang="en-US" altLang="fr-FR" sz="2000" dirty="0"/>
                <a:t>(Left hemisphere section receives input from the body’s right side)</a:t>
              </a:r>
            </a:p>
          </p:txBody>
        </p:sp>
        <p:sp>
          <p:nvSpPr>
            <p:cNvPr id="7" name="TextBox 9"/>
            <p:cNvSpPr txBox="1">
              <a:spLocks noChangeArrowheads="1"/>
            </p:cNvSpPr>
            <p:nvPr/>
          </p:nvSpPr>
          <p:spPr bwMode="auto">
            <a:xfrm>
              <a:off x="91440" y="1665835"/>
              <a:ext cx="1813560" cy="15286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</a:pPr>
              <a:r>
                <a:rPr lang="en-US" altLang="fr-FR" sz="2000" b="1" dirty="0"/>
                <a:t>Output: Motor cortex </a:t>
              </a:r>
              <a:r>
                <a:rPr lang="en-US" altLang="fr-FR" sz="2000" dirty="0"/>
                <a:t>(Left hemisphere section controls the body’s right side)</a:t>
              </a:r>
            </a:p>
          </p:txBody>
        </p:sp>
      </p:grp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587625" y="5318125"/>
            <a:ext cx="190500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ts val="2000"/>
              </a:lnSpc>
            </a:pPr>
            <a:r>
              <a:rPr lang="en-US" altLang="fr-FR" sz="2000" dirty="0">
                <a:sym typeface="Wingdings" pitchFamily="2" charset="2"/>
              </a:rPr>
              <a:t> Axons receiving motor signals FROM the cortex</a:t>
            </a:r>
            <a:endParaRPr lang="en-US" altLang="fr-FR" sz="2000" dirty="0"/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7350125" y="5334000"/>
            <a:ext cx="16764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eaLnBrk="1" hangingPunct="1">
              <a:lnSpc>
                <a:spcPts val="2000"/>
              </a:lnSpc>
            </a:pPr>
            <a:r>
              <a:rPr lang="en-US" altLang="fr-FR" sz="2000">
                <a:sym typeface="Wingdings" pitchFamily="2" charset="2"/>
              </a:rPr>
              <a:t>Axons sending sensory information TO the cortex</a:t>
            </a:r>
            <a:endParaRPr lang="en-US" altLang="fr-FR" sz="2000"/>
          </a:p>
        </p:txBody>
      </p:sp>
    </p:spTree>
    <p:extLst>
      <p:ext uri="{BB962C8B-B14F-4D97-AF65-F5344CB8AC3E}">
        <p14:creationId xmlns:p14="http://schemas.microsoft.com/office/powerpoint/2010/main" val="726844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Functions of the Cerebral Cortex: Sensation 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11349"/>
            <a:ext cx="5832648" cy="4525963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The </a:t>
            </a:r>
            <a:r>
              <a:rPr lang="en-CA" b="1" dirty="0" smtClean="0"/>
              <a:t>sensory cortex </a:t>
            </a:r>
            <a:r>
              <a:rPr lang="en-CA" dirty="0" smtClean="0"/>
              <a:t>only processes information related to </a:t>
            </a:r>
            <a:r>
              <a:rPr lang="en-CA" b="1" dirty="0" smtClean="0"/>
              <a:t>touch</a:t>
            </a:r>
            <a:r>
              <a:rPr lang="en-CA" dirty="0" smtClean="0"/>
              <a:t> stimuli;</a:t>
            </a:r>
          </a:p>
          <a:p>
            <a:r>
              <a:rPr lang="en-CA" dirty="0" smtClean="0"/>
              <a:t>The </a:t>
            </a:r>
            <a:r>
              <a:rPr lang="en-CA" b="1" dirty="0" smtClean="0"/>
              <a:t>occipital lobe</a:t>
            </a:r>
            <a:r>
              <a:rPr lang="en-CA" dirty="0" smtClean="0"/>
              <a:t> processes </a:t>
            </a:r>
            <a:r>
              <a:rPr lang="en-CA" b="1" dirty="0" smtClean="0"/>
              <a:t>visual </a:t>
            </a:r>
            <a:r>
              <a:rPr lang="en-CA" dirty="0" smtClean="0"/>
              <a:t>information:</a:t>
            </a:r>
          </a:p>
          <a:p>
            <a:pPr lvl="1"/>
            <a:r>
              <a:rPr lang="en-CA" dirty="0" smtClean="0"/>
              <a:t>When the occipital lobes are damaged, patients experience </a:t>
            </a:r>
            <a:r>
              <a:rPr lang="en-CA" b="1" dirty="0" err="1" smtClean="0"/>
              <a:t>blindsight</a:t>
            </a:r>
            <a:r>
              <a:rPr lang="en-CA" b="1" dirty="0" smtClean="0"/>
              <a:t>.</a:t>
            </a:r>
            <a:endParaRPr lang="en-CA" dirty="0" smtClean="0"/>
          </a:p>
          <a:p>
            <a:r>
              <a:rPr lang="en-CA" dirty="0" smtClean="0"/>
              <a:t>The </a:t>
            </a:r>
            <a:r>
              <a:rPr lang="en-CA" b="1" dirty="0" smtClean="0"/>
              <a:t>temporal lobes</a:t>
            </a:r>
            <a:r>
              <a:rPr lang="en-CA" dirty="0" smtClean="0"/>
              <a:t> process </a:t>
            </a:r>
            <a:r>
              <a:rPr lang="en-CA" b="1" dirty="0" smtClean="0"/>
              <a:t>auditory</a:t>
            </a:r>
            <a:r>
              <a:rPr lang="en-CA" dirty="0" smtClean="0"/>
              <a:t> information.</a:t>
            </a:r>
          </a:p>
          <a:p>
            <a:endParaRPr lang="en-CA" dirty="0" smtClean="0"/>
          </a:p>
          <a:p>
            <a:endParaRPr lang="fr-CA" dirty="0"/>
          </a:p>
        </p:txBody>
      </p:sp>
      <p:pic>
        <p:nvPicPr>
          <p:cNvPr id="4" name="Picture 7" descr="MyersPEL1e_fig_02_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720"/>
            <a:ext cx="2836920" cy="400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070" y="4869160"/>
            <a:ext cx="2977756" cy="192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089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085" y="2060848"/>
            <a:ext cx="2876959" cy="371703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6"/>
            <a:ext cx="6408712" cy="5256584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The carry out goal-directed movements, the </a:t>
            </a:r>
            <a:r>
              <a:rPr lang="en-CA" b="1" dirty="0" smtClean="0"/>
              <a:t>motor cortex</a:t>
            </a:r>
            <a:r>
              <a:rPr lang="en-CA" dirty="0" smtClean="0"/>
              <a:t>, must receive information from:</a:t>
            </a:r>
          </a:p>
          <a:p>
            <a:pPr lvl="1"/>
            <a:r>
              <a:rPr lang="en-CA" b="1" dirty="0" smtClean="0"/>
              <a:t>Other regions of the cerebral cortex: </a:t>
            </a:r>
            <a:r>
              <a:rPr lang="en-CA" dirty="0"/>
              <a:t>B</a:t>
            </a:r>
            <a:r>
              <a:rPr lang="en-CA" dirty="0" smtClean="0"/>
              <a:t>ody’s position in space, location of objects, passed similar experiences, appropriate strategy, etc.</a:t>
            </a:r>
          </a:p>
          <a:p>
            <a:pPr lvl="1"/>
            <a:r>
              <a:rPr lang="en-CA" b="1" dirty="0" smtClean="0"/>
              <a:t>Cerebellum:</a:t>
            </a:r>
            <a:r>
              <a:rPr lang="en-CA" dirty="0" smtClean="0"/>
              <a:t> Regulates the sequence and duration of the elementary movements. </a:t>
            </a:r>
          </a:p>
          <a:p>
            <a:r>
              <a:rPr lang="en-CA" dirty="0" smtClean="0"/>
              <a:t>It also sends information back to these regions and to the motor neurons of the spinal cord which are attached to the muscles.</a:t>
            </a:r>
            <a:endParaRPr lang="fr-CA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en-CA" sz="3800" dirty="0" smtClean="0"/>
              <a:t>Functions of the Cerebral Cortex: </a:t>
            </a:r>
            <a:br>
              <a:rPr lang="en-CA" sz="3800" dirty="0" smtClean="0"/>
            </a:br>
            <a:r>
              <a:rPr lang="en-CA" sz="3800" dirty="0" smtClean="0"/>
              <a:t>Motor Control</a:t>
            </a:r>
            <a:endParaRPr lang="fr-CA" sz="3800" dirty="0"/>
          </a:p>
        </p:txBody>
      </p:sp>
    </p:spTree>
    <p:extLst>
      <p:ext uri="{BB962C8B-B14F-4D97-AF65-F5344CB8AC3E}">
        <p14:creationId xmlns:p14="http://schemas.microsoft.com/office/powerpoint/2010/main" val="21662499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Autofit/>
          </a:bodyPr>
          <a:lstStyle/>
          <a:p>
            <a:r>
              <a:rPr lang="en-CA" sz="3800" dirty="0" smtClean="0"/>
              <a:t>Functions of the Cerebral Cortex: Motor Control and Brain-Computer Interfaces</a:t>
            </a:r>
            <a:endParaRPr lang="fr-CA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b="1" dirty="0" smtClean="0"/>
              <a:t>Brain-computer interfaces </a:t>
            </a:r>
            <a:r>
              <a:rPr lang="en-CA" sz="2800" dirty="0" smtClean="0"/>
              <a:t>can translate motor programs formulated in paraplegic patients into movements:</a:t>
            </a:r>
            <a:endParaRPr lang="fr-CA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913434"/>
            <a:ext cx="5145105" cy="375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50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Functions of the Cerebral Cortex: Association Areas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600"/>
          </a:xfrm>
        </p:spPr>
        <p:txBody>
          <a:bodyPr>
            <a:normAutofit fontScale="92500" lnSpcReduction="10000"/>
          </a:bodyPr>
          <a:lstStyle/>
          <a:p>
            <a:r>
              <a:rPr lang="en-CA" b="1" dirty="0" smtClean="0"/>
              <a:t>Associations areas </a:t>
            </a:r>
            <a:r>
              <a:rPr lang="en-CA" dirty="0" smtClean="0"/>
              <a:t>integrate/associate information and are located in multiple regions of the brain:</a:t>
            </a:r>
          </a:p>
          <a:p>
            <a:pPr lvl="1"/>
            <a:r>
              <a:rPr lang="en-CA" b="1" dirty="0" smtClean="0"/>
              <a:t>Frontal lobes: </a:t>
            </a:r>
            <a:r>
              <a:rPr lang="en-CA" dirty="0" smtClean="0"/>
              <a:t>Implicated in working memory and processing of new memories; responsible for executive functions such as judgement, planning, and inhibition of impulses.</a:t>
            </a:r>
          </a:p>
          <a:p>
            <a:pPr lvl="1"/>
            <a:r>
              <a:rPr lang="en-CA" b="1" dirty="0" smtClean="0"/>
              <a:t>Parietal lobes: </a:t>
            </a:r>
            <a:r>
              <a:rPr lang="en-CA" dirty="0" smtClean="0"/>
              <a:t>Manage input from multiple senses, perform mathematical and spatial reasoning, monitor the sensation of movement;</a:t>
            </a:r>
          </a:p>
          <a:p>
            <a:pPr lvl="1"/>
            <a:r>
              <a:rPr lang="en-CA" b="1" dirty="0" smtClean="0"/>
              <a:t>Temporal lobes: </a:t>
            </a:r>
            <a:r>
              <a:rPr lang="en-CA" dirty="0" smtClean="0"/>
              <a:t>Facial recognition, understanding of spoken words;</a:t>
            </a:r>
          </a:p>
          <a:p>
            <a:pPr lvl="1"/>
            <a:r>
              <a:rPr lang="en-CA" b="1" dirty="0" smtClean="0"/>
              <a:t>Whole-brain association activity: </a:t>
            </a:r>
            <a:r>
              <a:rPr lang="en-CA" dirty="0" smtClean="0"/>
              <a:t>Contributes to memory, language, attention, spirituality, and consciousness.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37829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/>
          <a:lstStyle/>
          <a:p>
            <a:r>
              <a:rPr lang="en-CA" dirty="0" smtClean="0"/>
              <a:t>There are </a:t>
            </a:r>
            <a:r>
              <a:rPr lang="en-CA" b="1" dirty="0" smtClean="0"/>
              <a:t>two major language centers </a:t>
            </a:r>
            <a:r>
              <a:rPr lang="en-CA" dirty="0" smtClean="0"/>
              <a:t>in the brain:</a:t>
            </a:r>
          </a:p>
          <a:p>
            <a:pPr lvl="1"/>
            <a:r>
              <a:rPr lang="en-CA" b="1" dirty="0" err="1" smtClean="0"/>
              <a:t>Broca’s</a:t>
            </a:r>
            <a:r>
              <a:rPr lang="en-CA" b="1" dirty="0" smtClean="0"/>
              <a:t> area: </a:t>
            </a:r>
            <a:r>
              <a:rPr lang="en-CA" dirty="0" smtClean="0"/>
              <a:t>Located in the frontal cortex, specialized in speech production.</a:t>
            </a:r>
          </a:p>
          <a:p>
            <a:pPr lvl="1"/>
            <a:r>
              <a:rPr lang="en-CA" b="1" dirty="0" smtClean="0"/>
              <a:t>Wernicke’s area:</a:t>
            </a:r>
            <a:r>
              <a:rPr lang="en-CA" dirty="0"/>
              <a:t> </a:t>
            </a:r>
            <a:r>
              <a:rPr lang="en-CA" dirty="0" smtClean="0"/>
              <a:t>Located in the temporal lobe, involved in the understanding of </a:t>
            </a:r>
            <a:r>
              <a:rPr lang="en-CA" dirty="0" err="1" smtClean="0"/>
              <a:t>writt</a:t>
            </a:r>
            <a:r>
              <a:rPr lang="fr-CA" dirty="0"/>
              <a:t>have trouble </a:t>
            </a:r>
            <a:r>
              <a:rPr lang="en-CA" dirty="0" smtClean="0"/>
              <a:t>en </a:t>
            </a:r>
            <a:r>
              <a:rPr lang="en-CA" dirty="0" smtClean="0"/>
              <a:t>and spoken language.</a:t>
            </a:r>
            <a:endParaRPr lang="fr-CA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Functions of the Cerebral Cortex: Association Areas and Language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91849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Functions of the Cerebral Cortex: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Five Steps in Reading a Word Aloud</a:t>
            </a:r>
            <a:endParaRPr lang="fr-CA" dirty="0"/>
          </a:p>
        </p:txBody>
      </p:sp>
      <p:pic>
        <p:nvPicPr>
          <p:cNvPr id="4" name="Picture 6" descr="MyersPEL1e_fig_02_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1651000"/>
            <a:ext cx="7178675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571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igure-04-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739" y="2491341"/>
            <a:ext cx="1313892" cy="673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figure-04-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738" y="3140968"/>
            <a:ext cx="1297262" cy="157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5774"/>
            <a:ext cx="8640960" cy="1143000"/>
          </a:xfrm>
        </p:spPr>
        <p:txBody>
          <a:bodyPr>
            <a:normAutofit/>
          </a:bodyPr>
          <a:lstStyle/>
          <a:p>
            <a:r>
              <a:rPr lang="en-CA" dirty="0" smtClean="0"/>
              <a:t>Lateralization of Functions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3" y="1196752"/>
            <a:ext cx="7920881" cy="5760640"/>
          </a:xfrm>
        </p:spPr>
        <p:txBody>
          <a:bodyPr>
            <a:normAutofit fontScale="77500" lnSpcReduction="20000"/>
          </a:bodyPr>
          <a:lstStyle/>
          <a:p>
            <a:r>
              <a:rPr lang="en-CA" b="1" dirty="0" smtClean="0"/>
              <a:t>Brain lateralization:</a:t>
            </a:r>
            <a:r>
              <a:rPr lang="en-CA" dirty="0" smtClean="0"/>
              <a:t> One side of the brain exerts more control over a function than the other:</a:t>
            </a:r>
          </a:p>
          <a:p>
            <a:pPr lvl="1"/>
            <a:r>
              <a:rPr lang="en-CA" b="1" dirty="0" smtClean="0"/>
              <a:t>Motor control</a:t>
            </a:r>
            <a:r>
              <a:rPr lang="en-CA" dirty="0" smtClean="0"/>
              <a:t> and handedness.</a:t>
            </a:r>
          </a:p>
          <a:p>
            <a:r>
              <a:rPr lang="en-CA" dirty="0" smtClean="0"/>
              <a:t>Split-brain surgeries and injuries to only one of the two hemispheres suggest a </a:t>
            </a:r>
            <a:r>
              <a:rPr lang="en-CA" b="1" dirty="0" smtClean="0"/>
              <a:t>lateralization of functions:</a:t>
            </a:r>
          </a:p>
          <a:p>
            <a:pPr lvl="1"/>
            <a:r>
              <a:rPr lang="en-CA" b="1" dirty="0" smtClean="0"/>
              <a:t>Split-brain </a:t>
            </a:r>
            <a:r>
              <a:rPr lang="en-CA" b="1" dirty="0"/>
              <a:t>s</a:t>
            </a:r>
            <a:r>
              <a:rPr lang="en-CA" b="1" dirty="0" smtClean="0"/>
              <a:t>urgery:</a:t>
            </a:r>
            <a:r>
              <a:rPr lang="en-CA" dirty="0" smtClean="0"/>
              <a:t> The </a:t>
            </a:r>
            <a:r>
              <a:rPr lang="en-CA" b="1" dirty="0" smtClean="0"/>
              <a:t>corpus callosum</a:t>
            </a:r>
            <a:r>
              <a:rPr lang="en-CA" dirty="0" smtClean="0"/>
              <a:t> is sectioned to end whole-brain seizures:</a:t>
            </a:r>
            <a:endParaRPr lang="fr-CA" dirty="0" smtClean="0"/>
          </a:p>
          <a:p>
            <a:pPr lvl="2"/>
            <a:r>
              <a:rPr lang="en-CA" b="1" dirty="0" smtClean="0"/>
              <a:t>Left hemisphere: </a:t>
            </a:r>
            <a:r>
              <a:rPr lang="en-CA" dirty="0" smtClean="0"/>
              <a:t>Language;</a:t>
            </a:r>
          </a:p>
          <a:p>
            <a:pPr lvl="2"/>
            <a:r>
              <a:rPr lang="en-CA" b="1" dirty="0" smtClean="0"/>
              <a:t>Right hemisphere:</a:t>
            </a:r>
            <a:r>
              <a:rPr lang="en-CA" dirty="0" smtClean="0"/>
              <a:t> Spatial relations.</a:t>
            </a:r>
          </a:p>
          <a:p>
            <a:pPr lvl="1"/>
            <a:r>
              <a:rPr lang="en-CA" b="1" dirty="0"/>
              <a:t>Prosopagnosia: </a:t>
            </a:r>
            <a:r>
              <a:rPr lang="en-CA" dirty="0"/>
              <a:t>Happens when the right temporal lobe is injured:</a:t>
            </a:r>
            <a:endParaRPr lang="en-CA" b="1" dirty="0"/>
          </a:p>
          <a:p>
            <a:pPr lvl="2"/>
            <a:r>
              <a:rPr lang="en-CA" b="1" dirty="0"/>
              <a:t>Right Hemisphere: </a:t>
            </a:r>
            <a:r>
              <a:rPr lang="en-CA" dirty="0"/>
              <a:t>Facial recognition, seeing things as a whole</a:t>
            </a:r>
            <a:r>
              <a:rPr lang="en-CA" dirty="0" smtClean="0"/>
              <a:t>.</a:t>
            </a:r>
            <a:endParaRPr lang="en-CA" b="1" dirty="0" smtClean="0"/>
          </a:p>
          <a:p>
            <a:pPr lvl="1"/>
            <a:r>
              <a:rPr lang="en-CA" b="1" dirty="0" err="1" smtClean="0"/>
              <a:t>Hemispatial</a:t>
            </a:r>
            <a:r>
              <a:rPr lang="en-CA" b="1" dirty="0" smtClean="0"/>
              <a:t> neglect and </a:t>
            </a:r>
            <a:r>
              <a:rPr lang="en-CA" b="1" dirty="0" err="1" smtClean="0"/>
              <a:t>anosognosia</a:t>
            </a:r>
            <a:r>
              <a:rPr lang="en-CA" b="1" dirty="0" smtClean="0"/>
              <a:t>:</a:t>
            </a:r>
            <a:r>
              <a:rPr lang="en-CA" dirty="0" smtClean="0"/>
              <a:t> Happen when a stroke damages the right parietal lobe:</a:t>
            </a:r>
          </a:p>
          <a:p>
            <a:pPr lvl="2"/>
            <a:r>
              <a:rPr lang="en-CA" b="1" dirty="0" smtClean="0"/>
              <a:t>Left hemisphere: </a:t>
            </a:r>
            <a:r>
              <a:rPr lang="en-CA" dirty="0"/>
              <a:t>S</a:t>
            </a:r>
            <a:r>
              <a:rPr lang="en-CA" dirty="0" smtClean="0"/>
              <a:t>ense of self, preservation of belief systems.</a:t>
            </a:r>
          </a:p>
          <a:p>
            <a:pPr lvl="2"/>
            <a:r>
              <a:rPr lang="en-CA" b="1" dirty="0" smtClean="0"/>
              <a:t>Right hemisphere: </a:t>
            </a:r>
            <a:r>
              <a:rPr lang="en-CA" dirty="0" smtClean="0"/>
              <a:t>Correction of belief systems in the face of experience.</a:t>
            </a:r>
            <a:endParaRPr lang="en-CA" b="1" dirty="0" smtClean="0"/>
          </a:p>
          <a:p>
            <a:endParaRPr lang="en-CA" b="1" dirty="0" smtClean="0"/>
          </a:p>
        </p:txBody>
      </p:sp>
    </p:spTree>
    <p:extLst>
      <p:ext uri="{BB962C8B-B14F-4D97-AF65-F5344CB8AC3E}">
        <p14:creationId xmlns:p14="http://schemas.microsoft.com/office/powerpoint/2010/main" val="2908116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CA" dirty="0" smtClean="0"/>
              <a:t>Brain Plasticity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r>
              <a:rPr lang="en-CA" dirty="0" smtClean="0"/>
              <a:t>Two major forms:</a:t>
            </a:r>
          </a:p>
          <a:p>
            <a:pPr lvl="1"/>
            <a:r>
              <a:rPr lang="en-CA" dirty="0" smtClean="0"/>
              <a:t>Neurogenesis;</a:t>
            </a:r>
          </a:p>
          <a:p>
            <a:pPr lvl="1"/>
            <a:r>
              <a:rPr lang="en-CA" dirty="0" smtClean="0"/>
              <a:t>New connections between pre-existing networks;</a:t>
            </a:r>
          </a:p>
          <a:p>
            <a:pPr lvl="2"/>
            <a:r>
              <a:rPr lang="en-CA" dirty="0" smtClean="0"/>
              <a:t>Explains phantom limb syndrome.</a:t>
            </a:r>
            <a:endParaRPr lang="fr-CA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610970"/>
            <a:ext cx="2986783" cy="32024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623727"/>
            <a:ext cx="4096512" cy="30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58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2449</Words>
  <Application>Microsoft Macintosh PowerPoint</Application>
  <PresentationFormat>On-screen Show (4:3)</PresentationFormat>
  <Paragraphs>185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How can we study the brain and the mind? – Historical Perspective</vt:lpstr>
      <vt:lpstr>How can we study the brain and the mind? – Brain Imaging Tools</vt:lpstr>
      <vt:lpstr>How can we study the brain and the mind? – Structural Brain Imaging Tools</vt:lpstr>
      <vt:lpstr>How can we study the brain and the mind? – Functional Brain Imaging Tools</vt:lpstr>
      <vt:lpstr>The Brain: Glial Cells</vt:lpstr>
      <vt:lpstr>The Brain: General Organization</vt:lpstr>
      <vt:lpstr>The Brainstem</vt:lpstr>
      <vt:lpstr>The Thalamus and the Cerebellum</vt:lpstr>
      <vt:lpstr>The Limbic System</vt:lpstr>
      <vt:lpstr>The Cerebral Cortex</vt:lpstr>
      <vt:lpstr>The Structure of the Cerebral Cortex: Hemispheres and Lobes</vt:lpstr>
      <vt:lpstr>Functions of the Cerebral Cortex: The Motor and Sensory Strips and the Homunculus</vt:lpstr>
      <vt:lpstr>Functions of the Cerebral Cortex: Sensation </vt:lpstr>
      <vt:lpstr>Functions of the Cerebral Cortex:  Motor Control</vt:lpstr>
      <vt:lpstr>Functions of the Cerebral Cortex: Motor Control and Brain-Computer Interfaces</vt:lpstr>
      <vt:lpstr>Functions of the Cerebral Cortex: Association Areas</vt:lpstr>
      <vt:lpstr>Functions of the Cerebral Cortex: Association Areas and Language</vt:lpstr>
      <vt:lpstr>Functions of the Cerebral Cortex:  Five Steps in Reading a Word Aloud</vt:lpstr>
      <vt:lpstr>Lateralization of Functions</vt:lpstr>
      <vt:lpstr>Brain Plasticity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Jenna</dc:creator>
  <cp:lastModifiedBy>Chelsea Rehak</cp:lastModifiedBy>
  <cp:revision>14</cp:revision>
  <cp:lastPrinted>2014-09-22T22:42:37Z</cp:lastPrinted>
  <dcterms:created xsi:type="dcterms:W3CDTF">2014-09-21T00:12:06Z</dcterms:created>
  <dcterms:modified xsi:type="dcterms:W3CDTF">2014-09-23T01:18:46Z</dcterms:modified>
</cp:coreProperties>
</file>