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63" r:id="rId1"/>
    <p:sldMasterId id="2147483734" r:id="rId2"/>
    <p:sldMasterId id="2147483748" r:id="rId3"/>
  </p:sldMasterIdLst>
  <p:notesMasterIdLst>
    <p:notesMasterId r:id="rId39"/>
  </p:notesMasterIdLst>
  <p:sldIdLst>
    <p:sldId id="308" r:id="rId4"/>
    <p:sldId id="312" r:id="rId5"/>
    <p:sldId id="309" r:id="rId6"/>
    <p:sldId id="292" r:id="rId7"/>
    <p:sldId id="258" r:id="rId8"/>
    <p:sldId id="259" r:id="rId9"/>
    <p:sldId id="260" r:id="rId10"/>
    <p:sldId id="261" r:id="rId11"/>
    <p:sldId id="262" r:id="rId12"/>
    <p:sldId id="264" r:id="rId13"/>
    <p:sldId id="265" r:id="rId14"/>
    <p:sldId id="266" r:id="rId15"/>
    <p:sldId id="268" r:id="rId16"/>
    <p:sldId id="269" r:id="rId17"/>
    <p:sldId id="270" r:id="rId18"/>
    <p:sldId id="271" r:id="rId19"/>
    <p:sldId id="272" r:id="rId20"/>
    <p:sldId id="273" r:id="rId21"/>
    <p:sldId id="274" r:id="rId22"/>
    <p:sldId id="276" r:id="rId23"/>
    <p:sldId id="303" r:id="rId24"/>
    <p:sldId id="305" r:id="rId25"/>
    <p:sldId id="280" r:id="rId26"/>
    <p:sldId id="281" r:id="rId27"/>
    <p:sldId id="296" r:id="rId28"/>
    <p:sldId id="282" r:id="rId29"/>
    <p:sldId id="283" r:id="rId30"/>
    <p:sldId id="298" r:id="rId31"/>
    <p:sldId id="287" r:id="rId32"/>
    <p:sldId id="288" r:id="rId33"/>
    <p:sldId id="301" r:id="rId34"/>
    <p:sldId id="299" r:id="rId35"/>
    <p:sldId id="306" r:id="rId36"/>
    <p:sldId id="307" r:id="rId37"/>
    <p:sldId id="310" r:id="rId38"/>
  </p:sldIdLst>
  <p:sldSz cx="9144000" cy="6858000" type="screen4x3"/>
  <p:notesSz cx="6858000" cy="9144000"/>
  <p:defaultTextStyle>
    <a:defPPr>
      <a:defRPr lang="en-GB"/>
    </a:defPPr>
    <a:lvl1pPr algn="l" defTabSz="457200" rtl="0" eaLnBrk="0" fontAlgn="base" hangingPunct="0">
      <a:spcBef>
        <a:spcPct val="0"/>
      </a:spcBef>
      <a:spcAft>
        <a:spcPct val="0"/>
      </a:spcAft>
      <a:defRPr sz="2400" kern="1200">
        <a:solidFill>
          <a:schemeClr val="bg1"/>
        </a:solidFill>
        <a:latin typeface="Tahoma" pitchFamily="34" charset="0"/>
        <a:ea typeface="+mn-ea"/>
        <a:cs typeface="+mn-cs"/>
      </a:defRPr>
    </a:lvl1pPr>
    <a:lvl2pPr marL="457200" algn="l" defTabSz="457200" rtl="0" eaLnBrk="0" fontAlgn="base" hangingPunct="0">
      <a:spcBef>
        <a:spcPct val="0"/>
      </a:spcBef>
      <a:spcAft>
        <a:spcPct val="0"/>
      </a:spcAft>
      <a:defRPr sz="2400" kern="1200">
        <a:solidFill>
          <a:schemeClr val="bg1"/>
        </a:solidFill>
        <a:latin typeface="Tahoma" pitchFamily="34" charset="0"/>
        <a:ea typeface="+mn-ea"/>
        <a:cs typeface="+mn-cs"/>
      </a:defRPr>
    </a:lvl2pPr>
    <a:lvl3pPr marL="914400" algn="l" defTabSz="457200" rtl="0" eaLnBrk="0" fontAlgn="base" hangingPunct="0">
      <a:spcBef>
        <a:spcPct val="0"/>
      </a:spcBef>
      <a:spcAft>
        <a:spcPct val="0"/>
      </a:spcAft>
      <a:defRPr sz="2400" kern="1200">
        <a:solidFill>
          <a:schemeClr val="bg1"/>
        </a:solidFill>
        <a:latin typeface="Tahoma" pitchFamily="34" charset="0"/>
        <a:ea typeface="+mn-ea"/>
        <a:cs typeface="+mn-cs"/>
      </a:defRPr>
    </a:lvl3pPr>
    <a:lvl4pPr marL="1371600" algn="l" defTabSz="457200" rtl="0" eaLnBrk="0" fontAlgn="base" hangingPunct="0">
      <a:spcBef>
        <a:spcPct val="0"/>
      </a:spcBef>
      <a:spcAft>
        <a:spcPct val="0"/>
      </a:spcAft>
      <a:defRPr sz="2400" kern="1200">
        <a:solidFill>
          <a:schemeClr val="bg1"/>
        </a:solidFill>
        <a:latin typeface="Tahoma" pitchFamily="34" charset="0"/>
        <a:ea typeface="+mn-ea"/>
        <a:cs typeface="+mn-cs"/>
      </a:defRPr>
    </a:lvl4pPr>
    <a:lvl5pPr marL="1828800" algn="l" defTabSz="457200" rtl="0" eaLnBrk="0" fontAlgn="base" hangingPunct="0">
      <a:spcBef>
        <a:spcPct val="0"/>
      </a:spcBef>
      <a:spcAft>
        <a:spcPct val="0"/>
      </a:spcAft>
      <a:defRPr sz="2400" kern="1200">
        <a:solidFill>
          <a:schemeClr val="bg1"/>
        </a:solidFill>
        <a:latin typeface="Tahoma" pitchFamily="34" charset="0"/>
        <a:ea typeface="+mn-ea"/>
        <a:cs typeface="+mn-cs"/>
      </a:defRPr>
    </a:lvl5pPr>
    <a:lvl6pPr marL="2286000" algn="l" defTabSz="914400" rtl="0" eaLnBrk="1" latinLnBrk="0" hangingPunct="1">
      <a:defRPr sz="2400" kern="1200">
        <a:solidFill>
          <a:schemeClr val="bg1"/>
        </a:solidFill>
        <a:latin typeface="Tahoma" pitchFamily="34" charset="0"/>
        <a:ea typeface="+mn-ea"/>
        <a:cs typeface="+mn-cs"/>
      </a:defRPr>
    </a:lvl6pPr>
    <a:lvl7pPr marL="2743200" algn="l" defTabSz="914400" rtl="0" eaLnBrk="1" latinLnBrk="0" hangingPunct="1">
      <a:defRPr sz="2400" kern="1200">
        <a:solidFill>
          <a:schemeClr val="bg1"/>
        </a:solidFill>
        <a:latin typeface="Tahoma" pitchFamily="34" charset="0"/>
        <a:ea typeface="+mn-ea"/>
        <a:cs typeface="+mn-cs"/>
      </a:defRPr>
    </a:lvl7pPr>
    <a:lvl8pPr marL="3200400" algn="l" defTabSz="914400" rtl="0" eaLnBrk="1" latinLnBrk="0" hangingPunct="1">
      <a:defRPr sz="2400" kern="1200">
        <a:solidFill>
          <a:schemeClr val="bg1"/>
        </a:solidFill>
        <a:latin typeface="Tahoma" pitchFamily="34" charset="0"/>
        <a:ea typeface="+mn-ea"/>
        <a:cs typeface="+mn-cs"/>
      </a:defRPr>
    </a:lvl8pPr>
    <a:lvl9pPr marL="3657600" algn="l" defTabSz="914400" rtl="0" eaLnBrk="1" latinLnBrk="0" hangingPunct="1">
      <a:defRPr sz="2400" kern="1200">
        <a:solidFill>
          <a:schemeClr val="bg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6740"/>
    <a:srgbClr val="007F73"/>
    <a:srgbClr val="008273"/>
    <a:srgbClr val="FFFFFF"/>
    <a:srgbClr val="B84708"/>
    <a:srgbClr val="008E73"/>
    <a:srgbClr val="92D050"/>
    <a:srgbClr val="006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698" autoAdjust="0"/>
  </p:normalViewPr>
  <p:slideViewPr>
    <p:cSldViewPr>
      <p:cViewPr varScale="1">
        <p:scale>
          <a:sx n="66" d="100"/>
          <a:sy n="66" d="100"/>
        </p:scale>
        <p:origin x="66" y="660"/>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AutoShape 1"/>
          <p:cNvSpPr>
            <a:spLocks noChangeArrowheads="1"/>
          </p:cNvSpPr>
          <p:nvPr/>
        </p:nvSpPr>
        <p:spPr bwMode="auto">
          <a:xfrm>
            <a:off x="0" y="0"/>
            <a:ext cx="6858000" cy="9144000"/>
          </a:xfrm>
          <a:prstGeom prst="roundRect">
            <a:avLst>
              <a:gd name="adj" fmla="val 23"/>
            </a:avLst>
          </a:prstGeom>
          <a:solidFill>
            <a:srgbClr val="FFFFFF"/>
          </a:solidFill>
          <a:ln w="9360">
            <a:no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16387" name="AutoShape 2"/>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16388" name="AutoShape 3"/>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3076" name="Rectangle 4"/>
          <p:cNvSpPr>
            <a:spLocks noGrp="1" noChangeArrowheads="1"/>
          </p:cNvSpPr>
          <p:nvPr>
            <p:ph type="hdr"/>
          </p:nvPr>
        </p:nvSpPr>
        <p:spPr bwMode="auto">
          <a:xfrm>
            <a:off x="0" y="0"/>
            <a:ext cx="2967038"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eaLnBrk="1">
              <a:lnSpc>
                <a:spcPct val="100000"/>
              </a:lnSpc>
              <a:buClr>
                <a:srgbClr val="00CC99"/>
              </a:buClr>
              <a:buSzPct val="100000"/>
              <a:buFont typeface="Tahoma" charset="0"/>
              <a:buNone/>
              <a:tabLst>
                <a:tab pos="723900" algn="l"/>
                <a:tab pos="1447800" algn="l"/>
                <a:tab pos="2171700" algn="l"/>
                <a:tab pos="2895600" algn="l"/>
              </a:tabLst>
              <a:defRPr sz="1200" i="1">
                <a:solidFill>
                  <a:srgbClr val="00CC99"/>
                </a:solidFill>
                <a:latin typeface="Times New Roman" pitchFamily="16" charset="0"/>
                <a:cs typeface="Lucida Sans Unicode" charset="0"/>
              </a:defRPr>
            </a:lvl1pPr>
          </a:lstStyle>
          <a:p>
            <a:pPr>
              <a:defRPr/>
            </a:pPr>
            <a:endParaRPr lang="en-GB"/>
          </a:p>
        </p:txBody>
      </p:sp>
      <p:sp>
        <p:nvSpPr>
          <p:cNvPr id="3077" name="Rectangle 5"/>
          <p:cNvSpPr>
            <a:spLocks noGrp="1" noChangeArrowheads="1"/>
          </p:cNvSpPr>
          <p:nvPr>
            <p:ph type="dt"/>
          </p:nvPr>
        </p:nvSpPr>
        <p:spPr bwMode="auto">
          <a:xfrm>
            <a:off x="3886200" y="0"/>
            <a:ext cx="2967038"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eaLnBrk="1">
              <a:lnSpc>
                <a:spcPct val="100000"/>
              </a:lnSpc>
              <a:buClr>
                <a:srgbClr val="00CC99"/>
              </a:buClr>
              <a:buSzPct val="100000"/>
              <a:buFont typeface="Tahoma" charset="0"/>
              <a:buNone/>
              <a:tabLst>
                <a:tab pos="723900" algn="l"/>
                <a:tab pos="1447800" algn="l"/>
                <a:tab pos="2171700" algn="l"/>
                <a:tab pos="2895600" algn="l"/>
              </a:tabLst>
              <a:defRPr sz="1200" i="1">
                <a:solidFill>
                  <a:srgbClr val="00CC99"/>
                </a:solidFill>
                <a:latin typeface="Times New Roman" pitchFamily="16" charset="0"/>
                <a:cs typeface="Lucida Sans Unicode" charset="0"/>
              </a:defRPr>
            </a:lvl1pPr>
          </a:lstStyle>
          <a:p>
            <a:pPr>
              <a:defRPr/>
            </a:pPr>
            <a:endParaRPr lang="en-GB"/>
          </a:p>
        </p:txBody>
      </p:sp>
      <p:sp>
        <p:nvSpPr>
          <p:cNvPr id="16391" name="Rectangle 6"/>
          <p:cNvSpPr>
            <a:spLocks noGrp="1" noRot="1" noChangeAspect="1" noChangeArrowheads="1"/>
          </p:cNvSpPr>
          <p:nvPr>
            <p:ph type="sldImg"/>
          </p:nvPr>
        </p:nvSpPr>
        <p:spPr bwMode="auto">
          <a:xfrm>
            <a:off x="1143000" y="685800"/>
            <a:ext cx="4567238" cy="3427413"/>
          </a:xfrm>
          <a:prstGeom prst="rect">
            <a:avLst/>
          </a:prstGeom>
          <a:solidFill>
            <a:srgbClr val="FFFFFF"/>
          </a:solidFill>
          <a:ln w="9360">
            <a:solidFill>
              <a:srgbClr val="000000"/>
            </a:solidFill>
            <a:miter lim="800000"/>
            <a:headEnd/>
            <a:tailEnd/>
          </a:ln>
        </p:spPr>
      </p:sp>
      <p:sp>
        <p:nvSpPr>
          <p:cNvPr id="3079" name="Rectangle 7"/>
          <p:cNvSpPr>
            <a:spLocks noGrp="1" noChangeArrowheads="1"/>
          </p:cNvSpPr>
          <p:nvPr>
            <p:ph type="body"/>
          </p:nvPr>
        </p:nvSpPr>
        <p:spPr bwMode="auto">
          <a:xfrm>
            <a:off x="914400" y="4343400"/>
            <a:ext cx="5024438" cy="41132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en-CA" noProof="0" smtClean="0"/>
          </a:p>
        </p:txBody>
      </p:sp>
      <p:sp>
        <p:nvSpPr>
          <p:cNvPr id="3080" name="Rectangle 8"/>
          <p:cNvSpPr>
            <a:spLocks noGrp="1" noChangeArrowheads="1"/>
          </p:cNvSpPr>
          <p:nvPr>
            <p:ph type="ftr"/>
          </p:nvPr>
        </p:nvSpPr>
        <p:spPr bwMode="auto">
          <a:xfrm>
            <a:off x="0" y="8686800"/>
            <a:ext cx="2967038" cy="455613"/>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eaLnBrk="1">
              <a:lnSpc>
                <a:spcPct val="100000"/>
              </a:lnSpc>
              <a:buClr>
                <a:srgbClr val="00CC99"/>
              </a:buClr>
              <a:buSzPct val="100000"/>
              <a:buFont typeface="Tahoma" charset="0"/>
              <a:buNone/>
              <a:tabLst>
                <a:tab pos="723900" algn="l"/>
                <a:tab pos="1447800" algn="l"/>
                <a:tab pos="2171700" algn="l"/>
                <a:tab pos="2895600" algn="l"/>
              </a:tabLst>
              <a:defRPr sz="1200" i="1">
                <a:solidFill>
                  <a:srgbClr val="00CC99"/>
                </a:solidFill>
                <a:latin typeface="Times New Roman" pitchFamily="16" charset="0"/>
                <a:cs typeface="Lucida Sans Unicode" charset="0"/>
              </a:defRPr>
            </a:lvl1pPr>
          </a:lstStyle>
          <a:p>
            <a:pPr>
              <a:defRPr/>
            </a:pPr>
            <a:endParaRPr lang="en-GB"/>
          </a:p>
        </p:txBody>
      </p:sp>
      <p:sp>
        <p:nvSpPr>
          <p:cNvPr id="3081" name="Rectangle 9"/>
          <p:cNvSpPr>
            <a:spLocks noGrp="1" noChangeArrowheads="1"/>
          </p:cNvSpPr>
          <p:nvPr>
            <p:ph type="sldNum"/>
          </p:nvPr>
        </p:nvSpPr>
        <p:spPr bwMode="auto">
          <a:xfrm>
            <a:off x="3886200" y="8686800"/>
            <a:ext cx="2967038" cy="455613"/>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eaLnBrk="1">
              <a:buClr>
                <a:srgbClr val="00CC99"/>
              </a:buClr>
              <a:buSzPct val="100000"/>
              <a:buFont typeface="Tahoma" pitchFamily="34" charset="0"/>
              <a:buNone/>
              <a:tabLst>
                <a:tab pos="723900" algn="l"/>
                <a:tab pos="1447800" algn="l"/>
                <a:tab pos="2171700" algn="l"/>
                <a:tab pos="2895600" algn="l"/>
              </a:tabLst>
              <a:defRPr sz="1200" i="1">
                <a:solidFill>
                  <a:srgbClr val="00CC99"/>
                </a:solidFill>
                <a:latin typeface="Times New Roman" pitchFamily="18" charset="0"/>
                <a:cs typeface="Lucida Sans Unicode" pitchFamily="34" charset="0"/>
              </a:defRPr>
            </a:lvl1pPr>
          </a:lstStyle>
          <a:p>
            <a:fld id="{0818EF93-29E4-4481-8238-C94AAF3F2115}" type="slidenum">
              <a:rPr lang="en-GB"/>
              <a:pPr/>
              <a:t>‹#›</a:t>
            </a:fld>
            <a:endParaRPr lang="en-GB"/>
          </a:p>
        </p:txBody>
      </p:sp>
    </p:spTree>
    <p:extLst>
      <p:ext uri="{BB962C8B-B14F-4D97-AF65-F5344CB8AC3E}">
        <p14:creationId xmlns:p14="http://schemas.microsoft.com/office/powerpoint/2010/main" val="2505434959"/>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a:ln/>
        </p:spPr>
        <p:txBody>
          <a:bodyPr/>
          <a:lstStyle/>
          <a:p>
            <a:endParaRPr lang="en-CA" smtClean="0">
              <a:latin typeface="Times New Roman" pitchFamily="18" charset="0"/>
            </a:endParaRPr>
          </a:p>
        </p:txBody>
      </p:sp>
      <p:sp>
        <p:nvSpPr>
          <p:cNvPr id="17412" name="Slide Number Placeholder 3"/>
          <p:cNvSpPr>
            <a:spLocks noGrp="1"/>
          </p:cNvSpPr>
          <p:nvPr>
            <p:ph type="sldNum" sz="quarter"/>
          </p:nvPr>
        </p:nvSpPr>
        <p:spPr>
          <a:noFill/>
        </p:spPr>
        <p:txBody>
          <a:bodyPr/>
          <a:lstStyle/>
          <a:p>
            <a:fld id="{9415B2EA-B1D2-4BFE-874E-3B1D12E8B5BB}" type="slidenum">
              <a:rPr lang="en-GB"/>
              <a:pPr/>
              <a:t>1</a:t>
            </a:fld>
            <a:endParaRPr lang="en-GB"/>
          </a:p>
        </p:txBody>
      </p:sp>
    </p:spTree>
    <p:extLst>
      <p:ext uri="{BB962C8B-B14F-4D97-AF65-F5344CB8AC3E}">
        <p14:creationId xmlns:p14="http://schemas.microsoft.com/office/powerpoint/2010/main" val="2455555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p:spPr>
        <p:txBody>
          <a:bodyPr/>
          <a:lstStyle/>
          <a:p>
            <a:endParaRPr lang="en-CA" smtClean="0">
              <a:latin typeface="Times New Roman" pitchFamily="18" charset="0"/>
            </a:endParaRPr>
          </a:p>
        </p:txBody>
      </p:sp>
      <p:sp>
        <p:nvSpPr>
          <p:cNvPr id="19460" name="Slide Number Placeholder 3"/>
          <p:cNvSpPr>
            <a:spLocks noGrp="1"/>
          </p:cNvSpPr>
          <p:nvPr>
            <p:ph type="sldNum" sz="quarter"/>
          </p:nvPr>
        </p:nvSpPr>
        <p:spPr>
          <a:noFill/>
        </p:spPr>
        <p:txBody>
          <a:bodyPr/>
          <a:lstStyle/>
          <a:p>
            <a:fld id="{E3824292-9E03-4D55-AD6D-0E1BA825CBB3}" type="slidenum">
              <a:rPr lang="en-GB"/>
              <a:pPr/>
              <a:t>3</a:t>
            </a:fld>
            <a:endParaRPr lang="en-GB"/>
          </a:p>
        </p:txBody>
      </p:sp>
    </p:spTree>
    <p:extLst>
      <p:ext uri="{BB962C8B-B14F-4D97-AF65-F5344CB8AC3E}">
        <p14:creationId xmlns:p14="http://schemas.microsoft.com/office/powerpoint/2010/main" val="1610608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9"/>
          <p:cNvSpPr>
            <a:spLocks noGrp="1" noChangeArrowheads="1"/>
          </p:cNvSpPr>
          <p:nvPr>
            <p:ph type="sldNum" sz="quarter"/>
          </p:nvPr>
        </p:nvSpPr>
        <p:spPr>
          <a:noFill/>
        </p:spPr>
        <p:txBody>
          <a:bodyPr/>
          <a:lstStyle/>
          <a:p>
            <a:fld id="{C2FD4B3A-8BEC-4632-85F0-291CEE414EF5}" type="slidenum">
              <a:rPr lang="en-GB"/>
              <a:pPr/>
              <a:t>4</a:t>
            </a:fld>
            <a:endParaRPr lang="en-GB"/>
          </a:p>
        </p:txBody>
      </p:sp>
      <p:sp>
        <p:nvSpPr>
          <p:cNvPr id="2150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21508" name="Rectangle 2"/>
          <p:cNvSpPr>
            <a:spLocks noGrp="1" noChangeArrowheads="1"/>
          </p:cNvSpPr>
          <p:nvPr>
            <p:ph type="body"/>
          </p:nvPr>
        </p:nvSpPr>
        <p:spPr>
          <a:xfrm>
            <a:off x="914400" y="4343400"/>
            <a:ext cx="5026025" cy="4114800"/>
          </a:xfrm>
          <a:noFill/>
          <a:ln/>
        </p:spPr>
        <p:txBody>
          <a:bodyPr wrap="none" anchor="ctr"/>
          <a:lstStyle/>
          <a:p>
            <a:pPr eaLnBrk="1" hangingPunct="1"/>
            <a:endParaRPr lang="en-CA" smtClean="0">
              <a:latin typeface="Times New Roman" pitchFamily="18" charset="0"/>
            </a:endParaRPr>
          </a:p>
        </p:txBody>
      </p:sp>
    </p:spTree>
    <p:extLst>
      <p:ext uri="{BB962C8B-B14F-4D97-AF65-F5344CB8AC3E}">
        <p14:creationId xmlns:p14="http://schemas.microsoft.com/office/powerpoint/2010/main" val="41254772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9"/>
          <p:cNvSpPr>
            <a:spLocks noGrp="1" noChangeArrowheads="1"/>
          </p:cNvSpPr>
          <p:nvPr>
            <p:ph type="sldNum" sz="quarter"/>
          </p:nvPr>
        </p:nvSpPr>
        <p:spPr>
          <a:noFill/>
        </p:spPr>
        <p:txBody>
          <a:bodyPr/>
          <a:lstStyle/>
          <a:p>
            <a:fld id="{6A646337-7736-4FF7-946F-911F25B71F80}" type="slidenum">
              <a:rPr lang="en-GB"/>
              <a:pPr/>
              <a:t>5</a:t>
            </a:fld>
            <a:endParaRPr lang="en-GB"/>
          </a:p>
        </p:txBody>
      </p:sp>
      <p:sp>
        <p:nvSpPr>
          <p:cNvPr id="2355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23556"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LO1</a:t>
            </a:r>
          </a:p>
        </p:txBody>
      </p:sp>
    </p:spTree>
    <p:extLst>
      <p:ext uri="{BB962C8B-B14F-4D97-AF65-F5344CB8AC3E}">
        <p14:creationId xmlns:p14="http://schemas.microsoft.com/office/powerpoint/2010/main" val="746543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9"/>
          <p:cNvSpPr>
            <a:spLocks noGrp="1" noChangeArrowheads="1"/>
          </p:cNvSpPr>
          <p:nvPr>
            <p:ph type="sldNum" sz="quarter"/>
          </p:nvPr>
        </p:nvSpPr>
        <p:spPr>
          <a:noFill/>
        </p:spPr>
        <p:txBody>
          <a:bodyPr/>
          <a:lstStyle/>
          <a:p>
            <a:fld id="{0EBB351E-B330-4EC4-AA64-14E6269C72DB}" type="slidenum">
              <a:rPr lang="en-GB"/>
              <a:pPr/>
              <a:t>6</a:t>
            </a:fld>
            <a:endParaRPr lang="en-GB"/>
          </a:p>
        </p:txBody>
      </p:sp>
      <p:sp>
        <p:nvSpPr>
          <p:cNvPr id="2560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25604"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p:txBody>
      </p:sp>
    </p:spTree>
    <p:extLst>
      <p:ext uri="{BB962C8B-B14F-4D97-AF65-F5344CB8AC3E}">
        <p14:creationId xmlns:p14="http://schemas.microsoft.com/office/powerpoint/2010/main" val="1988342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9"/>
          <p:cNvSpPr>
            <a:spLocks noGrp="1" noChangeArrowheads="1"/>
          </p:cNvSpPr>
          <p:nvPr>
            <p:ph type="sldNum" sz="quarter"/>
          </p:nvPr>
        </p:nvSpPr>
        <p:spPr>
          <a:noFill/>
        </p:spPr>
        <p:txBody>
          <a:bodyPr/>
          <a:lstStyle/>
          <a:p>
            <a:fld id="{45A43C7E-3BB2-474A-AAEF-62DC858065C9}" type="slidenum">
              <a:rPr lang="en-GB"/>
              <a:pPr/>
              <a:t>7</a:t>
            </a:fld>
            <a:endParaRPr lang="en-GB"/>
          </a:p>
        </p:txBody>
      </p:sp>
      <p:sp>
        <p:nvSpPr>
          <p:cNvPr id="2765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27652"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853590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9"/>
          <p:cNvSpPr>
            <a:spLocks noGrp="1" noChangeArrowheads="1"/>
          </p:cNvSpPr>
          <p:nvPr>
            <p:ph type="sldNum" sz="quarter"/>
          </p:nvPr>
        </p:nvSpPr>
        <p:spPr>
          <a:noFill/>
        </p:spPr>
        <p:txBody>
          <a:bodyPr/>
          <a:lstStyle/>
          <a:p>
            <a:fld id="{E61A1697-E698-47BF-B4AC-CA69C841F1EB}" type="slidenum">
              <a:rPr lang="en-GB"/>
              <a:pPr/>
              <a:t>8</a:t>
            </a:fld>
            <a:endParaRPr lang="en-GB"/>
          </a:p>
        </p:txBody>
      </p:sp>
      <p:sp>
        <p:nvSpPr>
          <p:cNvPr id="2969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29700"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41054920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9"/>
          <p:cNvSpPr>
            <a:spLocks noGrp="1" noChangeArrowheads="1"/>
          </p:cNvSpPr>
          <p:nvPr>
            <p:ph type="sldNum" sz="quarter"/>
          </p:nvPr>
        </p:nvSpPr>
        <p:spPr>
          <a:noFill/>
        </p:spPr>
        <p:txBody>
          <a:bodyPr/>
          <a:lstStyle/>
          <a:p>
            <a:fld id="{5257384B-8BAD-4D3A-9C7C-DF06CBFC1F43}" type="slidenum">
              <a:rPr lang="en-GB"/>
              <a:pPr/>
              <a:t>9</a:t>
            </a:fld>
            <a:endParaRPr lang="en-GB"/>
          </a:p>
        </p:txBody>
      </p:sp>
      <p:sp>
        <p:nvSpPr>
          <p:cNvPr id="3174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31748"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3991257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9"/>
          <p:cNvSpPr>
            <a:spLocks noGrp="1" noChangeArrowheads="1"/>
          </p:cNvSpPr>
          <p:nvPr>
            <p:ph type="sldNum" sz="quarter"/>
          </p:nvPr>
        </p:nvSpPr>
        <p:spPr>
          <a:noFill/>
        </p:spPr>
        <p:txBody>
          <a:bodyPr/>
          <a:lstStyle/>
          <a:p>
            <a:fld id="{189086E9-31B1-4AE2-BAD9-CC9C1A85A566}" type="slidenum">
              <a:rPr lang="en-GB"/>
              <a:pPr/>
              <a:t>10</a:t>
            </a:fld>
            <a:endParaRPr lang="en-GB"/>
          </a:p>
        </p:txBody>
      </p:sp>
      <p:sp>
        <p:nvSpPr>
          <p:cNvPr id="3379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33796"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1774684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9"/>
          <p:cNvSpPr>
            <a:spLocks noGrp="1" noChangeArrowheads="1"/>
          </p:cNvSpPr>
          <p:nvPr>
            <p:ph type="sldNum" sz="quarter"/>
          </p:nvPr>
        </p:nvSpPr>
        <p:spPr>
          <a:noFill/>
        </p:spPr>
        <p:txBody>
          <a:bodyPr/>
          <a:lstStyle/>
          <a:p>
            <a:fld id="{422B3E90-099F-4140-B1BB-675B3040FA54}" type="slidenum">
              <a:rPr lang="en-GB"/>
              <a:pPr/>
              <a:t>11</a:t>
            </a:fld>
            <a:endParaRPr lang="en-GB"/>
          </a:p>
        </p:txBody>
      </p:sp>
      <p:sp>
        <p:nvSpPr>
          <p:cNvPr id="3584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35844" name="Rectangle 2"/>
          <p:cNvSpPr>
            <a:spLocks noGrp="1" noChangeArrowheads="1"/>
          </p:cNvSpPr>
          <p:nvPr>
            <p:ph type="body"/>
          </p:nvPr>
        </p:nvSpPr>
        <p:spPr>
          <a:xfrm>
            <a:off x="914400" y="4343400"/>
            <a:ext cx="5026025" cy="4114800"/>
          </a:xfrm>
          <a:noFill/>
          <a:ln/>
        </p:spPr>
        <p:txBody>
          <a:bodyPr wrap="none" anchor="ctr"/>
          <a:lstStyle/>
          <a:p>
            <a:pPr eaLnBrk="1" hangingPunct="1"/>
            <a:endParaRPr lang="en-CA" smtClean="0">
              <a:latin typeface="Times New Roman" pitchFamily="18" charset="0"/>
            </a:endParaRPr>
          </a:p>
        </p:txBody>
      </p:sp>
    </p:spTree>
    <p:extLst>
      <p:ext uri="{BB962C8B-B14F-4D97-AF65-F5344CB8AC3E}">
        <p14:creationId xmlns:p14="http://schemas.microsoft.com/office/powerpoint/2010/main" val="41430369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p:nvPr>
        </p:nvSpPr>
        <p:spPr>
          <a:noFill/>
        </p:spPr>
        <p:txBody>
          <a:bodyPr/>
          <a:lstStyle/>
          <a:p>
            <a:fld id="{E12DA196-0358-43BB-92D8-EB800F59E69C}" type="slidenum">
              <a:rPr lang="en-GB"/>
              <a:pPr/>
              <a:t>12</a:t>
            </a:fld>
            <a:endParaRPr lang="en-GB"/>
          </a:p>
        </p:txBody>
      </p:sp>
      <p:sp>
        <p:nvSpPr>
          <p:cNvPr id="3789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37892"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1799524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9"/>
          <p:cNvSpPr>
            <a:spLocks noGrp="1" noChangeArrowheads="1"/>
          </p:cNvSpPr>
          <p:nvPr>
            <p:ph type="sldNum" sz="quarter"/>
          </p:nvPr>
        </p:nvSpPr>
        <p:spPr>
          <a:noFill/>
        </p:spPr>
        <p:txBody>
          <a:bodyPr/>
          <a:lstStyle/>
          <a:p>
            <a:fld id="{BED5B12D-1163-4639-A227-59F3805D54CA}" type="slidenum">
              <a:rPr lang="en-GB"/>
              <a:pPr/>
              <a:t>13</a:t>
            </a:fld>
            <a:endParaRPr lang="en-GB"/>
          </a:p>
        </p:txBody>
      </p:sp>
      <p:sp>
        <p:nvSpPr>
          <p:cNvPr id="3993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39940"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4148465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9"/>
          <p:cNvSpPr>
            <a:spLocks noGrp="1" noChangeArrowheads="1"/>
          </p:cNvSpPr>
          <p:nvPr>
            <p:ph type="sldNum" sz="quarter"/>
          </p:nvPr>
        </p:nvSpPr>
        <p:spPr>
          <a:noFill/>
        </p:spPr>
        <p:txBody>
          <a:bodyPr/>
          <a:lstStyle/>
          <a:p>
            <a:fld id="{4E8B9BED-A2B0-4811-9193-13A6008119AC}" type="slidenum">
              <a:rPr lang="en-GB"/>
              <a:pPr/>
              <a:t>14</a:t>
            </a:fld>
            <a:endParaRPr lang="en-GB"/>
          </a:p>
        </p:txBody>
      </p:sp>
      <p:sp>
        <p:nvSpPr>
          <p:cNvPr id="4198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41988"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26273082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9"/>
          <p:cNvSpPr>
            <a:spLocks noGrp="1" noChangeArrowheads="1"/>
          </p:cNvSpPr>
          <p:nvPr>
            <p:ph type="sldNum" sz="quarter"/>
          </p:nvPr>
        </p:nvSpPr>
        <p:spPr>
          <a:noFill/>
        </p:spPr>
        <p:txBody>
          <a:bodyPr/>
          <a:lstStyle/>
          <a:p>
            <a:fld id="{390D42CB-3B95-4C9D-8186-5816F8D0CA7A}" type="slidenum">
              <a:rPr lang="en-GB"/>
              <a:pPr/>
              <a:t>15</a:t>
            </a:fld>
            <a:endParaRPr lang="en-GB"/>
          </a:p>
        </p:txBody>
      </p:sp>
      <p:sp>
        <p:nvSpPr>
          <p:cNvPr id="4403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44036"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L01</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35071730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9"/>
          <p:cNvSpPr>
            <a:spLocks noGrp="1" noChangeArrowheads="1"/>
          </p:cNvSpPr>
          <p:nvPr>
            <p:ph type="sldNum" sz="quarter"/>
          </p:nvPr>
        </p:nvSpPr>
        <p:spPr>
          <a:noFill/>
        </p:spPr>
        <p:txBody>
          <a:bodyPr/>
          <a:lstStyle/>
          <a:p>
            <a:fld id="{2DB0F580-0584-4C39-9C22-B3004782B4F5}" type="slidenum">
              <a:rPr lang="en-GB"/>
              <a:pPr/>
              <a:t>16</a:t>
            </a:fld>
            <a:endParaRPr lang="en-GB"/>
          </a:p>
        </p:txBody>
      </p:sp>
      <p:sp>
        <p:nvSpPr>
          <p:cNvPr id="4608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46084"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L02</a:t>
            </a:r>
          </a:p>
        </p:txBody>
      </p:sp>
    </p:spTree>
    <p:extLst>
      <p:ext uri="{BB962C8B-B14F-4D97-AF65-F5344CB8AC3E}">
        <p14:creationId xmlns:p14="http://schemas.microsoft.com/office/powerpoint/2010/main" val="1150113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9"/>
          <p:cNvSpPr>
            <a:spLocks noGrp="1" noChangeArrowheads="1"/>
          </p:cNvSpPr>
          <p:nvPr>
            <p:ph type="sldNum" sz="quarter"/>
          </p:nvPr>
        </p:nvSpPr>
        <p:spPr>
          <a:noFill/>
        </p:spPr>
        <p:txBody>
          <a:bodyPr/>
          <a:lstStyle/>
          <a:p>
            <a:fld id="{0DD71C72-C8A7-413D-ACA5-C23FC2935456}" type="slidenum">
              <a:rPr lang="en-GB"/>
              <a:pPr/>
              <a:t>17</a:t>
            </a:fld>
            <a:endParaRPr lang="en-GB"/>
          </a:p>
        </p:txBody>
      </p:sp>
      <p:sp>
        <p:nvSpPr>
          <p:cNvPr id="4813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48132"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L02</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3110647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9"/>
          <p:cNvSpPr>
            <a:spLocks noGrp="1" noChangeArrowheads="1"/>
          </p:cNvSpPr>
          <p:nvPr>
            <p:ph type="sldNum" sz="quarter"/>
          </p:nvPr>
        </p:nvSpPr>
        <p:spPr>
          <a:noFill/>
        </p:spPr>
        <p:txBody>
          <a:bodyPr/>
          <a:lstStyle/>
          <a:p>
            <a:fld id="{0923FB8E-2AC7-42A6-BF93-EC67ACC8288B}" type="slidenum">
              <a:rPr lang="en-GB"/>
              <a:pPr/>
              <a:t>18</a:t>
            </a:fld>
            <a:endParaRPr lang="en-GB"/>
          </a:p>
        </p:txBody>
      </p:sp>
      <p:sp>
        <p:nvSpPr>
          <p:cNvPr id="5017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50180"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L02</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3540713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9"/>
          <p:cNvSpPr>
            <a:spLocks noGrp="1" noChangeArrowheads="1"/>
          </p:cNvSpPr>
          <p:nvPr>
            <p:ph type="sldNum" sz="quarter"/>
          </p:nvPr>
        </p:nvSpPr>
        <p:spPr>
          <a:noFill/>
        </p:spPr>
        <p:txBody>
          <a:bodyPr/>
          <a:lstStyle/>
          <a:p>
            <a:fld id="{3FA1E9BB-338C-415D-AF64-15EF63E6EE91}" type="slidenum">
              <a:rPr lang="en-GB"/>
              <a:pPr/>
              <a:t>19</a:t>
            </a:fld>
            <a:endParaRPr lang="en-GB"/>
          </a:p>
        </p:txBody>
      </p:sp>
      <p:sp>
        <p:nvSpPr>
          <p:cNvPr id="5222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52228"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L02</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4009276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9"/>
          <p:cNvSpPr>
            <a:spLocks noGrp="1" noChangeArrowheads="1"/>
          </p:cNvSpPr>
          <p:nvPr>
            <p:ph type="sldNum" sz="quarter"/>
          </p:nvPr>
        </p:nvSpPr>
        <p:spPr>
          <a:noFill/>
        </p:spPr>
        <p:txBody>
          <a:bodyPr/>
          <a:lstStyle/>
          <a:p>
            <a:fld id="{FA6DD9F9-CCF2-4D65-8247-34CF2FD907F4}" type="slidenum">
              <a:rPr lang="en-GB"/>
              <a:pPr/>
              <a:t>20</a:t>
            </a:fld>
            <a:endParaRPr lang="en-GB"/>
          </a:p>
        </p:txBody>
      </p:sp>
      <p:sp>
        <p:nvSpPr>
          <p:cNvPr id="5632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56324"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L03</a:t>
            </a:r>
          </a:p>
        </p:txBody>
      </p:sp>
    </p:spTree>
    <p:extLst>
      <p:ext uri="{BB962C8B-B14F-4D97-AF65-F5344CB8AC3E}">
        <p14:creationId xmlns:p14="http://schemas.microsoft.com/office/powerpoint/2010/main" val="16080700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9"/>
          <p:cNvSpPr>
            <a:spLocks noGrp="1" noChangeArrowheads="1"/>
          </p:cNvSpPr>
          <p:nvPr>
            <p:ph type="sldNum" sz="quarter"/>
          </p:nvPr>
        </p:nvSpPr>
        <p:spPr>
          <a:noFill/>
        </p:spPr>
        <p:txBody>
          <a:bodyPr/>
          <a:lstStyle/>
          <a:p>
            <a:fld id="{E72EEFD8-8A64-466F-8D1C-A10A6E7065F9}" type="slidenum">
              <a:rPr lang="en-GB"/>
              <a:pPr/>
              <a:t>21</a:t>
            </a:fld>
            <a:endParaRPr lang="en-GB"/>
          </a:p>
        </p:txBody>
      </p:sp>
      <p:sp>
        <p:nvSpPr>
          <p:cNvPr id="5837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58372"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L04</a:t>
            </a:r>
          </a:p>
        </p:txBody>
      </p:sp>
    </p:spTree>
    <p:extLst>
      <p:ext uri="{BB962C8B-B14F-4D97-AF65-F5344CB8AC3E}">
        <p14:creationId xmlns:p14="http://schemas.microsoft.com/office/powerpoint/2010/main" val="15084716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9"/>
          <p:cNvSpPr>
            <a:spLocks noGrp="1" noChangeArrowheads="1"/>
          </p:cNvSpPr>
          <p:nvPr>
            <p:ph type="sldNum" sz="quarter"/>
          </p:nvPr>
        </p:nvSpPr>
        <p:spPr>
          <a:noFill/>
        </p:spPr>
        <p:txBody>
          <a:bodyPr/>
          <a:lstStyle/>
          <a:p>
            <a:fld id="{B6DEBD9C-B279-4C22-820A-D2F3DF6A6D5E}" type="slidenum">
              <a:rPr lang="en-GB"/>
              <a:pPr/>
              <a:t>22</a:t>
            </a:fld>
            <a:endParaRPr lang="en-GB"/>
          </a:p>
        </p:txBody>
      </p:sp>
      <p:sp>
        <p:nvSpPr>
          <p:cNvPr id="6041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60420"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L04</a:t>
            </a:r>
          </a:p>
          <a:p>
            <a:pPr eaLnBrk="1" hangingPunct="1"/>
            <a:endParaRPr lang="en-CA" smtClean="0">
              <a:latin typeface="Times New Roman" pitchFamily="18" charset="0"/>
            </a:endParaRPr>
          </a:p>
        </p:txBody>
      </p:sp>
    </p:spTree>
    <p:extLst>
      <p:ext uri="{BB962C8B-B14F-4D97-AF65-F5344CB8AC3E}">
        <p14:creationId xmlns:p14="http://schemas.microsoft.com/office/powerpoint/2010/main" val="34337654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9"/>
          <p:cNvSpPr>
            <a:spLocks noGrp="1" noChangeArrowheads="1"/>
          </p:cNvSpPr>
          <p:nvPr>
            <p:ph type="sldNum" sz="quarter"/>
          </p:nvPr>
        </p:nvSpPr>
        <p:spPr>
          <a:noFill/>
        </p:spPr>
        <p:txBody>
          <a:bodyPr/>
          <a:lstStyle/>
          <a:p>
            <a:fld id="{F3317320-C385-40F4-9EB6-0AAC7EABCAC5}" type="slidenum">
              <a:rPr lang="en-GB"/>
              <a:pPr/>
              <a:t>23</a:t>
            </a:fld>
            <a:endParaRPr lang="en-GB"/>
          </a:p>
        </p:txBody>
      </p:sp>
      <p:sp>
        <p:nvSpPr>
          <p:cNvPr id="6246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62468"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smtClean="0">
                <a:latin typeface="Times New Roman" pitchFamily="18" charset="0"/>
              </a:rPr>
              <a:t>L05</a:t>
            </a:r>
          </a:p>
        </p:txBody>
      </p:sp>
    </p:spTree>
    <p:extLst>
      <p:ext uri="{BB962C8B-B14F-4D97-AF65-F5344CB8AC3E}">
        <p14:creationId xmlns:p14="http://schemas.microsoft.com/office/powerpoint/2010/main" val="30176046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9"/>
          <p:cNvSpPr>
            <a:spLocks noGrp="1" noChangeArrowheads="1"/>
          </p:cNvSpPr>
          <p:nvPr>
            <p:ph type="sldNum" sz="quarter"/>
          </p:nvPr>
        </p:nvSpPr>
        <p:spPr>
          <a:noFill/>
        </p:spPr>
        <p:txBody>
          <a:bodyPr/>
          <a:lstStyle/>
          <a:p>
            <a:fld id="{023E267C-7F9F-42FE-85C7-8D8875ACA8BA}" type="slidenum">
              <a:rPr lang="en-GB"/>
              <a:pPr/>
              <a:t>24</a:t>
            </a:fld>
            <a:endParaRPr lang="en-GB"/>
          </a:p>
        </p:txBody>
      </p:sp>
      <p:sp>
        <p:nvSpPr>
          <p:cNvPr id="6451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64516"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L05</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4644705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9"/>
          <p:cNvSpPr>
            <a:spLocks noGrp="1" noChangeArrowheads="1"/>
          </p:cNvSpPr>
          <p:nvPr>
            <p:ph type="sldNum" sz="quarter"/>
          </p:nvPr>
        </p:nvSpPr>
        <p:spPr>
          <a:noFill/>
        </p:spPr>
        <p:txBody>
          <a:bodyPr/>
          <a:lstStyle/>
          <a:p>
            <a:fld id="{E09ABA90-927E-44FC-8903-3DB8E8141DAF}" type="slidenum">
              <a:rPr lang="en-GB"/>
              <a:pPr/>
              <a:t>25</a:t>
            </a:fld>
            <a:endParaRPr lang="en-GB"/>
          </a:p>
        </p:txBody>
      </p:sp>
      <p:sp>
        <p:nvSpPr>
          <p:cNvPr id="6656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66564"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L05</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420519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9"/>
          <p:cNvSpPr>
            <a:spLocks noGrp="1" noChangeArrowheads="1"/>
          </p:cNvSpPr>
          <p:nvPr>
            <p:ph type="sldNum" sz="quarter"/>
          </p:nvPr>
        </p:nvSpPr>
        <p:spPr>
          <a:noFill/>
        </p:spPr>
        <p:txBody>
          <a:bodyPr/>
          <a:lstStyle/>
          <a:p>
            <a:fld id="{D809BD35-0812-4FAF-BF16-4E8726DA1D46}" type="slidenum">
              <a:rPr lang="en-GB"/>
              <a:pPr/>
              <a:t>26</a:t>
            </a:fld>
            <a:endParaRPr lang="en-GB"/>
          </a:p>
        </p:txBody>
      </p:sp>
      <p:sp>
        <p:nvSpPr>
          <p:cNvPr id="6861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68612"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L05</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13139831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9"/>
          <p:cNvSpPr>
            <a:spLocks noGrp="1" noChangeArrowheads="1"/>
          </p:cNvSpPr>
          <p:nvPr>
            <p:ph type="sldNum" sz="quarter"/>
          </p:nvPr>
        </p:nvSpPr>
        <p:spPr>
          <a:noFill/>
        </p:spPr>
        <p:txBody>
          <a:bodyPr/>
          <a:lstStyle/>
          <a:p>
            <a:fld id="{5EA50131-F013-43BC-BBC3-9F22C180EB2F}" type="slidenum">
              <a:rPr lang="en-GB"/>
              <a:pPr/>
              <a:t>27</a:t>
            </a:fld>
            <a:endParaRPr lang="en-GB"/>
          </a:p>
        </p:txBody>
      </p:sp>
      <p:sp>
        <p:nvSpPr>
          <p:cNvPr id="7065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70660"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L06</a:t>
            </a:r>
          </a:p>
        </p:txBody>
      </p:sp>
    </p:spTree>
    <p:extLst>
      <p:ext uri="{BB962C8B-B14F-4D97-AF65-F5344CB8AC3E}">
        <p14:creationId xmlns:p14="http://schemas.microsoft.com/office/powerpoint/2010/main" val="5259861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9"/>
          <p:cNvSpPr>
            <a:spLocks noGrp="1" noChangeArrowheads="1"/>
          </p:cNvSpPr>
          <p:nvPr>
            <p:ph type="sldNum" sz="quarter"/>
          </p:nvPr>
        </p:nvSpPr>
        <p:spPr>
          <a:noFill/>
        </p:spPr>
        <p:txBody>
          <a:bodyPr/>
          <a:lstStyle/>
          <a:p>
            <a:fld id="{20712BB4-2CD7-4D93-9F52-2FBFBC697BDB}" type="slidenum">
              <a:rPr lang="en-GB"/>
              <a:pPr/>
              <a:t>28</a:t>
            </a:fld>
            <a:endParaRPr lang="en-GB"/>
          </a:p>
        </p:txBody>
      </p:sp>
      <p:sp>
        <p:nvSpPr>
          <p:cNvPr id="7270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72708"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L06</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41923914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9"/>
          <p:cNvSpPr>
            <a:spLocks noGrp="1" noChangeArrowheads="1"/>
          </p:cNvSpPr>
          <p:nvPr>
            <p:ph type="sldNum" sz="quarter"/>
          </p:nvPr>
        </p:nvSpPr>
        <p:spPr>
          <a:noFill/>
        </p:spPr>
        <p:txBody>
          <a:bodyPr/>
          <a:lstStyle/>
          <a:p>
            <a:fld id="{D3FC3C6C-C467-4465-8646-3ECCE8E9FDB4}" type="slidenum">
              <a:rPr lang="en-GB"/>
              <a:pPr/>
              <a:t>29</a:t>
            </a:fld>
            <a:endParaRPr lang="en-GB"/>
          </a:p>
        </p:txBody>
      </p:sp>
      <p:sp>
        <p:nvSpPr>
          <p:cNvPr id="7475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74756"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L07</a:t>
            </a:r>
          </a:p>
        </p:txBody>
      </p:sp>
    </p:spTree>
    <p:extLst>
      <p:ext uri="{BB962C8B-B14F-4D97-AF65-F5344CB8AC3E}">
        <p14:creationId xmlns:p14="http://schemas.microsoft.com/office/powerpoint/2010/main" val="6949436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9"/>
          <p:cNvSpPr>
            <a:spLocks noGrp="1" noChangeArrowheads="1"/>
          </p:cNvSpPr>
          <p:nvPr>
            <p:ph type="sldNum" sz="quarter"/>
          </p:nvPr>
        </p:nvSpPr>
        <p:spPr>
          <a:noFill/>
        </p:spPr>
        <p:txBody>
          <a:bodyPr/>
          <a:lstStyle/>
          <a:p>
            <a:fld id="{EC90D49D-8E49-43F1-B3D1-A65EF29B816D}" type="slidenum">
              <a:rPr lang="en-GB"/>
              <a:pPr/>
              <a:t>30</a:t>
            </a:fld>
            <a:endParaRPr lang="en-GB"/>
          </a:p>
        </p:txBody>
      </p:sp>
      <p:sp>
        <p:nvSpPr>
          <p:cNvPr id="7680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76804"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L07</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12116293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9"/>
          <p:cNvSpPr>
            <a:spLocks noGrp="1" noChangeArrowheads="1"/>
          </p:cNvSpPr>
          <p:nvPr>
            <p:ph type="sldNum" sz="quarter"/>
          </p:nvPr>
        </p:nvSpPr>
        <p:spPr>
          <a:noFill/>
        </p:spPr>
        <p:txBody>
          <a:bodyPr/>
          <a:lstStyle/>
          <a:p>
            <a:fld id="{2C411DA3-9077-440E-A089-5C50F1C9D81E}" type="slidenum">
              <a:rPr lang="en-GB"/>
              <a:pPr/>
              <a:t>31</a:t>
            </a:fld>
            <a:endParaRPr lang="en-GB"/>
          </a:p>
        </p:txBody>
      </p:sp>
      <p:sp>
        <p:nvSpPr>
          <p:cNvPr id="7885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78852"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L07</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38919870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9"/>
          <p:cNvSpPr>
            <a:spLocks noGrp="1" noChangeArrowheads="1"/>
          </p:cNvSpPr>
          <p:nvPr>
            <p:ph type="sldNum" sz="quarter"/>
          </p:nvPr>
        </p:nvSpPr>
        <p:spPr>
          <a:noFill/>
        </p:spPr>
        <p:txBody>
          <a:bodyPr/>
          <a:lstStyle/>
          <a:p>
            <a:fld id="{F4325787-33D3-40B7-90A9-373BE0313B95}" type="slidenum">
              <a:rPr lang="en-GB"/>
              <a:pPr/>
              <a:t>32</a:t>
            </a:fld>
            <a:endParaRPr lang="en-GB"/>
          </a:p>
        </p:txBody>
      </p:sp>
      <p:sp>
        <p:nvSpPr>
          <p:cNvPr id="8089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80900"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L07</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8970902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9"/>
          <p:cNvSpPr>
            <a:spLocks noGrp="1" noChangeArrowheads="1"/>
          </p:cNvSpPr>
          <p:nvPr>
            <p:ph type="sldNum" sz="quarter"/>
          </p:nvPr>
        </p:nvSpPr>
        <p:spPr>
          <a:noFill/>
        </p:spPr>
        <p:txBody>
          <a:bodyPr/>
          <a:lstStyle/>
          <a:p>
            <a:fld id="{DD159AA7-F699-415D-9479-260E45131772}" type="slidenum">
              <a:rPr lang="en-GB"/>
              <a:pPr/>
              <a:t>33</a:t>
            </a:fld>
            <a:endParaRPr lang="en-GB"/>
          </a:p>
        </p:txBody>
      </p:sp>
      <p:sp>
        <p:nvSpPr>
          <p:cNvPr id="8294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82948"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L07</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30229928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9"/>
          <p:cNvSpPr>
            <a:spLocks noGrp="1" noChangeArrowheads="1"/>
          </p:cNvSpPr>
          <p:nvPr>
            <p:ph type="sldNum" sz="quarter"/>
          </p:nvPr>
        </p:nvSpPr>
        <p:spPr>
          <a:noFill/>
        </p:spPr>
        <p:txBody>
          <a:bodyPr/>
          <a:lstStyle/>
          <a:p>
            <a:fld id="{98BC7CE9-F3AD-4C4C-8ADB-936B76E4DDA5}" type="slidenum">
              <a:rPr lang="en-GB"/>
              <a:pPr/>
              <a:t>34</a:t>
            </a:fld>
            <a:endParaRPr lang="en-GB"/>
          </a:p>
        </p:txBody>
      </p:sp>
      <p:sp>
        <p:nvSpPr>
          <p:cNvPr id="8499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84996" name="Rectangle 2"/>
          <p:cNvSpPr>
            <a:spLocks noGrp="1" noChangeArrowheads="1"/>
          </p:cNvSpPr>
          <p:nvPr>
            <p:ph type="body"/>
          </p:nvPr>
        </p:nvSpPr>
        <p:spPr>
          <a:xfrm>
            <a:off x="914400" y="4343400"/>
            <a:ext cx="5026025" cy="4114800"/>
          </a:xfrm>
          <a:noFill/>
          <a:ln/>
        </p:spPr>
        <p:txBody>
          <a:bodyPr wrap="none" anchor="ctr"/>
          <a:lstStyle/>
          <a:p>
            <a:pPr eaLnBrk="1" hangingPunct="1"/>
            <a:r>
              <a:rPr lang="en-CA" dirty="0" smtClean="0">
                <a:latin typeface="Times New Roman" pitchFamily="18" charset="0"/>
              </a:rPr>
              <a:t>L07</a:t>
            </a:r>
          </a:p>
          <a:p>
            <a:pPr eaLnBrk="1" hangingPunct="1"/>
            <a:endParaRPr lang="en-CA" dirty="0" smtClean="0">
              <a:latin typeface="Times New Roman" pitchFamily="18" charset="0"/>
            </a:endParaRPr>
          </a:p>
        </p:txBody>
      </p:sp>
    </p:spTree>
    <p:extLst>
      <p:ext uri="{BB962C8B-B14F-4D97-AF65-F5344CB8AC3E}">
        <p14:creationId xmlns:p14="http://schemas.microsoft.com/office/powerpoint/2010/main" val="13938819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2" name="Picture 6" descr="Cover crop-rocks.jpg"/>
          <p:cNvPicPr>
            <a:picLocks noChangeAspect="1"/>
          </p:cNvPicPr>
          <p:nvPr/>
        </p:nvPicPr>
        <p:blipFill>
          <a:blip r:embed="rId2" cstate="print"/>
          <a:srcRect r="5289"/>
          <a:stretch>
            <a:fillRect/>
          </a:stretch>
        </p:blipFill>
        <p:spPr bwMode="auto">
          <a:xfrm>
            <a:off x="0" y="0"/>
            <a:ext cx="9144000" cy="6858000"/>
          </a:xfrm>
          <a:prstGeom prst="rect">
            <a:avLst/>
          </a:prstGeom>
          <a:noFill/>
          <a:ln w="9525">
            <a:noFill/>
            <a:miter lim="800000"/>
            <a:headEnd/>
            <a:tailEnd/>
          </a:ln>
        </p:spPr>
      </p:pic>
      <p:sp>
        <p:nvSpPr>
          <p:cNvPr id="3" name="Rectangle 2"/>
          <p:cNvSpPr/>
          <p:nvPr/>
        </p:nvSpPr>
        <p:spPr>
          <a:xfrm>
            <a:off x="0" y="0"/>
            <a:ext cx="9144000" cy="1772816"/>
          </a:xfrm>
          <a:prstGeom prst="rect">
            <a:avLst/>
          </a:prstGeom>
          <a:solidFill>
            <a:srgbClr val="205F84">
              <a:alpha val="32000"/>
            </a:srgbClr>
          </a:solidFill>
          <a:ln>
            <a:noFill/>
          </a:ln>
          <a:effectLst>
            <a:innerShdw blurRad="1270000" dist="2540000" dir="10800000">
              <a:prstClr val="black">
                <a:alpha val="9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03000"/>
              </a:lnSpc>
              <a:buClr>
                <a:srgbClr val="FFFFCC"/>
              </a:buClr>
              <a:buSzPct val="100000"/>
              <a:buFont typeface="Tahoma" pitchFamily="34" charset="0"/>
              <a:buNone/>
              <a:defRPr/>
            </a:pPr>
            <a:endParaRPr lang="en-CA">
              <a:solidFill>
                <a:srgbClr val="FFFFFF"/>
              </a:solidFill>
            </a:endParaRPr>
          </a:p>
        </p:txBody>
      </p:sp>
      <p:sp>
        <p:nvSpPr>
          <p:cNvPr id="4" name="TextBox 8"/>
          <p:cNvSpPr txBox="1">
            <a:spLocks noChangeArrowheads="1"/>
          </p:cNvSpPr>
          <p:nvPr/>
        </p:nvSpPr>
        <p:spPr bwMode="auto">
          <a:xfrm>
            <a:off x="684213" y="981075"/>
            <a:ext cx="7775575" cy="360363"/>
          </a:xfrm>
          <a:prstGeom prst="rect">
            <a:avLst/>
          </a:prstGeom>
          <a:noFill/>
          <a:ln w="9525">
            <a:noFill/>
            <a:miter lim="800000"/>
            <a:headEnd/>
            <a:tailEnd/>
          </a:ln>
        </p:spPr>
        <p:txBody>
          <a:bodyPr anchor="ctr"/>
          <a:lstStyle/>
          <a:p>
            <a:pPr algn="ctr">
              <a:lnSpc>
                <a:spcPct val="103000"/>
              </a:lnSpc>
              <a:buClr>
                <a:srgbClr val="FFFFCC"/>
              </a:buClr>
              <a:buSzPct val="100000"/>
              <a:buFont typeface="Tahoma" pitchFamily="34" charset="0"/>
              <a:buNone/>
            </a:pPr>
            <a:r>
              <a:rPr lang="en-CA" sz="2000">
                <a:latin typeface="Arial" charset="0"/>
                <a:cs typeface="Arial" charset="0"/>
              </a:rPr>
              <a:t>TENTH CANADIAN EDITION</a:t>
            </a:r>
          </a:p>
        </p:txBody>
      </p:sp>
      <p:sp>
        <p:nvSpPr>
          <p:cNvPr id="5" name="TextBox 9"/>
          <p:cNvSpPr txBox="1">
            <a:spLocks noChangeArrowheads="1"/>
          </p:cNvSpPr>
          <p:nvPr/>
        </p:nvSpPr>
        <p:spPr bwMode="auto">
          <a:xfrm>
            <a:off x="0" y="71438"/>
            <a:ext cx="9144000" cy="909637"/>
          </a:xfrm>
          <a:prstGeom prst="rect">
            <a:avLst/>
          </a:prstGeom>
          <a:noFill/>
          <a:ln w="9525">
            <a:noFill/>
            <a:miter lim="800000"/>
            <a:headEnd/>
            <a:tailEnd/>
          </a:ln>
        </p:spPr>
        <p:txBody>
          <a:bodyPr anchor="ctr"/>
          <a:lstStyle/>
          <a:p>
            <a:pPr algn="ctr">
              <a:lnSpc>
                <a:spcPct val="103000"/>
              </a:lnSpc>
              <a:buClr>
                <a:srgbClr val="FFFFCC"/>
              </a:buClr>
              <a:buSzPct val="100000"/>
              <a:buFont typeface="Tahoma" pitchFamily="34" charset="0"/>
              <a:buNone/>
            </a:pPr>
            <a:r>
              <a:rPr lang="en-CA" sz="4400">
                <a:latin typeface="Garamond" pitchFamily="18" charset="0"/>
              </a:rPr>
              <a:t>INTERMEDIATE ACCOUNTING</a:t>
            </a:r>
          </a:p>
        </p:txBody>
      </p:sp>
      <p:cxnSp>
        <p:nvCxnSpPr>
          <p:cNvPr id="6" name="Straight Connector 5"/>
          <p:cNvCxnSpPr/>
          <p:nvPr/>
        </p:nvCxnSpPr>
        <p:spPr>
          <a:xfrm>
            <a:off x="576263" y="908050"/>
            <a:ext cx="7991475" cy="0"/>
          </a:xfrm>
          <a:prstGeom prst="line">
            <a:avLst/>
          </a:prstGeom>
          <a:ln w="25400">
            <a:solidFill>
              <a:srgbClr val="ECD8C0"/>
            </a:solidFill>
          </a:ln>
        </p:spPr>
        <p:style>
          <a:lnRef idx="1">
            <a:schemeClr val="accent1"/>
          </a:lnRef>
          <a:fillRef idx="0">
            <a:schemeClr val="accent1"/>
          </a:fillRef>
          <a:effectRef idx="0">
            <a:schemeClr val="accent1"/>
          </a:effectRef>
          <a:fontRef idx="minor">
            <a:schemeClr val="tx1"/>
          </a:fontRef>
        </p:style>
      </p:cxnSp>
      <p:sp>
        <p:nvSpPr>
          <p:cNvPr id="7" name="TextBox 11"/>
          <p:cNvSpPr txBox="1">
            <a:spLocks noChangeArrowheads="1"/>
          </p:cNvSpPr>
          <p:nvPr/>
        </p:nvSpPr>
        <p:spPr bwMode="auto">
          <a:xfrm>
            <a:off x="4356100" y="5445125"/>
            <a:ext cx="4464050" cy="1296988"/>
          </a:xfrm>
          <a:prstGeom prst="rect">
            <a:avLst/>
          </a:prstGeom>
          <a:noFill/>
          <a:ln w="9525">
            <a:noFill/>
            <a:miter lim="800000"/>
            <a:headEnd/>
            <a:tailEnd/>
          </a:ln>
        </p:spPr>
        <p:txBody>
          <a:bodyPr anchor="ctr"/>
          <a:lstStyle/>
          <a:p>
            <a:pPr algn="r">
              <a:lnSpc>
                <a:spcPct val="103000"/>
              </a:lnSpc>
              <a:buClr>
                <a:srgbClr val="FFFFCC"/>
              </a:buClr>
              <a:buSzPct val="100000"/>
              <a:buFont typeface="Tahoma" pitchFamily="34" charset="0"/>
              <a:buNone/>
              <a:tabLst>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pPr>
            <a:r>
              <a:rPr lang="en-CA" sz="1500">
                <a:latin typeface="Arial" charset="0"/>
                <a:cs typeface="Arial" charset="0"/>
              </a:rPr>
              <a:t>Prepared by:</a:t>
            </a:r>
          </a:p>
          <a:p>
            <a:pPr marL="0" lvl="1" algn="r">
              <a:buClr>
                <a:srgbClr val="000000"/>
              </a:buClr>
              <a:buSzPct val="100000"/>
              <a:buFont typeface="Arial" charset="0"/>
              <a:buNone/>
              <a:tabLst>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pPr>
            <a:r>
              <a:rPr lang="en-GB" sz="1800">
                <a:latin typeface="Arial" charset="0"/>
              </a:rPr>
              <a:t>Dragan Stojanovic, CA</a:t>
            </a:r>
            <a:br>
              <a:rPr lang="en-GB" sz="1800">
                <a:latin typeface="Arial" charset="0"/>
              </a:rPr>
            </a:br>
            <a:r>
              <a:rPr lang="en-GB" sz="1500">
                <a:latin typeface="Arial" charset="0"/>
              </a:rPr>
              <a:t>Rotman School of Management, </a:t>
            </a:r>
          </a:p>
          <a:p>
            <a:pPr marL="0" lvl="1" algn="r">
              <a:buClr>
                <a:srgbClr val="000000"/>
              </a:buClr>
              <a:buSzPct val="100000"/>
              <a:buFont typeface="Arial" charset="0"/>
              <a:buNone/>
              <a:tabLst>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pPr>
            <a:r>
              <a:rPr lang="en-GB" sz="1500">
                <a:latin typeface="Arial" charset="0"/>
              </a:rPr>
              <a:t>University of Toronto</a:t>
            </a:r>
          </a:p>
        </p:txBody>
      </p:sp>
      <p:sp>
        <p:nvSpPr>
          <p:cNvPr id="8" name="TextBox 7"/>
          <p:cNvSpPr txBox="1"/>
          <p:nvPr/>
        </p:nvSpPr>
        <p:spPr>
          <a:xfrm>
            <a:off x="4284663" y="3095625"/>
            <a:ext cx="4535487" cy="2247900"/>
          </a:xfrm>
          <a:prstGeom prst="rect">
            <a:avLst/>
          </a:prstGeom>
          <a:noFill/>
        </p:spPr>
        <p:txBody>
          <a:bodyPr>
            <a:spAutoFit/>
          </a:bodyPr>
          <a:lstStyle/>
          <a:p>
            <a:pPr algn="r">
              <a:lnSpc>
                <a:spcPct val="103000"/>
              </a:lnSpc>
              <a:buClr>
                <a:srgbClr val="FFFFCC"/>
              </a:buClr>
              <a:buSzPct val="100000"/>
              <a:buFont typeface="Tahoma" pitchFamily="34" charset="0"/>
              <a:buNone/>
              <a:defRPr/>
            </a:pPr>
            <a:r>
              <a:rPr lang="en-US" sz="3400" b="1" dirty="0">
                <a:latin typeface="Garamond" pitchFamily="18" charset="0"/>
                <a:cs typeface="Arial" pitchFamily="34" charset="0"/>
              </a:rPr>
              <a:t>CHAPTER</a:t>
            </a:r>
            <a:r>
              <a:rPr lang="en-US" sz="3400" b="1" dirty="0">
                <a:effectLst>
                  <a:outerShdw blurRad="38100" dist="38100" dir="2700000" algn="tl">
                    <a:srgbClr val="000000">
                      <a:alpha val="43137"/>
                    </a:srgbClr>
                  </a:outerShdw>
                </a:effectLst>
                <a:latin typeface="Garamond" pitchFamily="18" charset="0"/>
                <a:cs typeface="Arial" pitchFamily="34" charset="0"/>
              </a:rPr>
              <a:t> 1</a:t>
            </a:r>
          </a:p>
          <a:p>
            <a:pPr algn="r">
              <a:lnSpc>
                <a:spcPct val="103000"/>
              </a:lnSpc>
              <a:buClr>
                <a:srgbClr val="FFFFCC"/>
              </a:buClr>
              <a:buSzPct val="100000"/>
              <a:buFont typeface="Tahoma" pitchFamily="34" charset="0"/>
              <a:buNone/>
              <a:defRPr/>
            </a:pPr>
            <a:r>
              <a:rPr lang="en-US" sz="3400" b="1" dirty="0">
                <a:latin typeface="Garamond" pitchFamily="18" charset="0"/>
                <a:cs typeface="Arial" pitchFamily="34" charset="0"/>
              </a:rPr>
              <a:t>The Canadian Financial Reporting Environment</a:t>
            </a:r>
          </a:p>
        </p:txBody>
      </p:sp>
      <p:sp>
        <p:nvSpPr>
          <p:cNvPr id="9" name="TextBox 13"/>
          <p:cNvSpPr txBox="1">
            <a:spLocks noChangeArrowheads="1"/>
          </p:cNvSpPr>
          <p:nvPr/>
        </p:nvSpPr>
        <p:spPr bwMode="auto">
          <a:xfrm>
            <a:off x="179388" y="1412875"/>
            <a:ext cx="8713787" cy="369888"/>
          </a:xfrm>
          <a:prstGeom prst="rect">
            <a:avLst/>
          </a:prstGeom>
          <a:noFill/>
          <a:ln w="9525">
            <a:noFill/>
            <a:miter lim="800000"/>
            <a:headEnd/>
            <a:tailEnd/>
          </a:ln>
        </p:spPr>
        <p:txBody>
          <a:bodyPr>
            <a:spAutoFit/>
          </a:bodyPr>
          <a:lstStyle/>
          <a:p>
            <a:pPr algn="ctr">
              <a:lnSpc>
                <a:spcPct val="103000"/>
              </a:lnSpc>
              <a:buClr>
                <a:srgbClr val="FFFFCC"/>
              </a:buClr>
              <a:buSzPct val="100000"/>
              <a:buFont typeface="Tahoma" pitchFamily="34" charset="0"/>
              <a:buNone/>
            </a:pPr>
            <a:r>
              <a:rPr lang="en-CA" sz="1800">
                <a:latin typeface="Arial" charset="0"/>
                <a:cs typeface="Arial" charset="0"/>
              </a:rPr>
              <a:t>Kieso • Weygandt • Warfield • Young • Wiecek • McConomy</a:t>
            </a:r>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Rectangle 1"/>
          <p:cNvSpPr/>
          <p:nvPr/>
        </p:nvSpPr>
        <p:spPr>
          <a:xfrm>
            <a:off x="0" y="3573463"/>
            <a:ext cx="9144000" cy="1439862"/>
          </a:xfrm>
          <a:prstGeom prst="rect">
            <a:avLst/>
          </a:prstGeom>
          <a:solidFill>
            <a:srgbClr val="205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03000"/>
              </a:lnSpc>
              <a:buClr>
                <a:srgbClr val="FFFFCC"/>
              </a:buClr>
              <a:buSzPct val="100000"/>
              <a:buFont typeface="Tahoma" pitchFamily="34" charset="0"/>
              <a:buNone/>
              <a:defRPr/>
            </a:pPr>
            <a:endParaRPr lang="en-CA">
              <a:solidFill>
                <a:srgbClr val="FFFFFF"/>
              </a:solidFill>
            </a:endParaRPr>
          </a:p>
        </p:txBody>
      </p:sp>
      <p:sp>
        <p:nvSpPr>
          <p:cNvPr id="3" name="TextBox 7"/>
          <p:cNvSpPr txBox="1">
            <a:spLocks noChangeArrowheads="1"/>
          </p:cNvSpPr>
          <p:nvPr/>
        </p:nvSpPr>
        <p:spPr bwMode="auto">
          <a:xfrm>
            <a:off x="684213" y="1052513"/>
            <a:ext cx="7775575" cy="720725"/>
          </a:xfrm>
          <a:prstGeom prst="rect">
            <a:avLst/>
          </a:prstGeom>
          <a:noFill/>
          <a:ln w="9525">
            <a:noFill/>
            <a:miter lim="800000"/>
            <a:headEnd/>
            <a:tailEnd/>
          </a:ln>
        </p:spPr>
        <p:txBody>
          <a:bodyPr anchor="ctr"/>
          <a:lstStyle/>
          <a:p>
            <a:pPr algn="ctr">
              <a:lnSpc>
                <a:spcPct val="103000"/>
              </a:lnSpc>
              <a:buClr>
                <a:srgbClr val="FFFFCC"/>
              </a:buClr>
              <a:buSzPct val="100000"/>
              <a:buFont typeface="Tahoma" pitchFamily="34" charset="0"/>
              <a:buNone/>
            </a:pPr>
            <a:r>
              <a:rPr lang="en-CA" sz="2000">
                <a:solidFill>
                  <a:schemeClr val="tx1"/>
                </a:solidFill>
                <a:latin typeface="Arial" charset="0"/>
                <a:cs typeface="Arial" charset="0"/>
              </a:rPr>
              <a:t>TENTH CANADIAN EDITION</a:t>
            </a:r>
          </a:p>
        </p:txBody>
      </p:sp>
      <p:sp>
        <p:nvSpPr>
          <p:cNvPr id="4" name="TextBox 8"/>
          <p:cNvSpPr txBox="1">
            <a:spLocks noChangeArrowheads="1"/>
          </p:cNvSpPr>
          <p:nvPr/>
        </p:nvSpPr>
        <p:spPr bwMode="auto">
          <a:xfrm>
            <a:off x="0" y="0"/>
            <a:ext cx="9144000" cy="1268413"/>
          </a:xfrm>
          <a:prstGeom prst="rect">
            <a:avLst/>
          </a:prstGeom>
          <a:noFill/>
          <a:ln w="9525">
            <a:noFill/>
            <a:miter lim="800000"/>
            <a:headEnd/>
            <a:tailEnd/>
          </a:ln>
        </p:spPr>
        <p:txBody>
          <a:bodyPr anchor="ctr"/>
          <a:lstStyle/>
          <a:p>
            <a:pPr algn="ctr">
              <a:lnSpc>
                <a:spcPct val="103000"/>
              </a:lnSpc>
              <a:buClr>
                <a:srgbClr val="FFFFCC"/>
              </a:buClr>
              <a:buSzPct val="100000"/>
              <a:buFont typeface="Tahoma" pitchFamily="34" charset="0"/>
              <a:buNone/>
            </a:pPr>
            <a:r>
              <a:rPr lang="en-CA" sz="4400">
                <a:solidFill>
                  <a:schemeClr val="tx1"/>
                </a:solidFill>
                <a:latin typeface="Garamond" pitchFamily="18" charset="0"/>
              </a:rPr>
              <a:t>INTERMEDIATE ACCOUNTING</a:t>
            </a:r>
          </a:p>
        </p:txBody>
      </p:sp>
      <p:cxnSp>
        <p:nvCxnSpPr>
          <p:cNvPr id="5" name="Straight Connector 4"/>
          <p:cNvCxnSpPr/>
          <p:nvPr/>
        </p:nvCxnSpPr>
        <p:spPr>
          <a:xfrm>
            <a:off x="576263" y="1052513"/>
            <a:ext cx="799147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10" descr="9781118300848.jpg"/>
          <p:cNvPicPr>
            <a:picLocks noChangeAspect="1"/>
          </p:cNvPicPr>
          <p:nvPr/>
        </p:nvPicPr>
        <p:blipFill>
          <a:blip r:embed="rId2" cstate="print"/>
          <a:srcRect/>
          <a:stretch>
            <a:fillRect/>
          </a:stretch>
        </p:blipFill>
        <p:spPr bwMode="auto">
          <a:xfrm>
            <a:off x="468313" y="1773238"/>
            <a:ext cx="3687762" cy="4773612"/>
          </a:xfrm>
          <a:prstGeom prst="rect">
            <a:avLst/>
          </a:prstGeom>
          <a:noFill/>
          <a:ln w="9525">
            <a:noFill/>
            <a:miter lim="800000"/>
            <a:headEnd/>
            <a:tailEnd/>
          </a:ln>
        </p:spPr>
      </p:pic>
      <p:sp>
        <p:nvSpPr>
          <p:cNvPr id="7" name="TextBox 11"/>
          <p:cNvSpPr txBox="1">
            <a:spLocks noChangeArrowheads="1"/>
          </p:cNvSpPr>
          <p:nvPr/>
        </p:nvSpPr>
        <p:spPr bwMode="auto">
          <a:xfrm>
            <a:off x="4140200" y="3573463"/>
            <a:ext cx="5003800" cy="1439862"/>
          </a:xfrm>
          <a:prstGeom prst="rect">
            <a:avLst/>
          </a:prstGeom>
          <a:noFill/>
          <a:ln w="9525">
            <a:noFill/>
            <a:miter lim="800000"/>
            <a:headEnd/>
            <a:tailEnd/>
          </a:ln>
        </p:spPr>
        <p:txBody>
          <a:bodyPr anchor="ctr"/>
          <a:lstStyle/>
          <a:p>
            <a:pPr algn="ctr">
              <a:lnSpc>
                <a:spcPct val="103000"/>
              </a:lnSpc>
              <a:buClr>
                <a:srgbClr val="FFFFCC"/>
              </a:buClr>
              <a:buSzPct val="100000"/>
              <a:buFont typeface="Tahoma" pitchFamily="34" charset="0"/>
              <a:buNone/>
            </a:pPr>
            <a:r>
              <a:rPr lang="en-CA" sz="2000">
                <a:latin typeface="Arial" charset="0"/>
                <a:cs typeface="Arial" charset="0"/>
              </a:rPr>
              <a:t>PREPARED BY: </a:t>
            </a:r>
          </a:p>
          <a:p>
            <a:pPr lvl="1" algn="ctr">
              <a:spcBef>
                <a:spcPts val="350"/>
              </a:spcBef>
              <a:buClr>
                <a:srgbClr val="000000"/>
              </a:buClr>
              <a:buSzPct val="100000"/>
              <a:buFont typeface="Arial" charset="0"/>
              <a:buNone/>
            </a:pPr>
            <a:r>
              <a:rPr lang="en-GB" sz="2000">
                <a:latin typeface="Arial" charset="0"/>
              </a:rPr>
              <a:t>Dragan Stojanovic, CA</a:t>
            </a:r>
            <a:br>
              <a:rPr lang="en-GB" sz="2000">
                <a:latin typeface="Arial" charset="0"/>
              </a:rPr>
            </a:br>
            <a:r>
              <a:rPr lang="en-GB" sz="2000">
                <a:latin typeface="Arial" charset="0"/>
              </a:rPr>
              <a:t>Rotman School of Management, University of Toronto</a:t>
            </a:r>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pic>
        <p:nvPicPr>
          <p:cNvPr id="5" name="Picture 6" descr="Cover crop-rocks.jpg"/>
          <p:cNvPicPr>
            <a:picLocks noChangeAspect="1"/>
          </p:cNvPicPr>
          <p:nvPr/>
        </p:nvPicPr>
        <p:blipFill>
          <a:blip r:embed="rId2" cstate="print"/>
          <a:srcRect t="19492" b="42082"/>
          <a:stretch>
            <a:fillRect/>
          </a:stretch>
        </p:blipFill>
        <p:spPr bwMode="auto">
          <a:xfrm>
            <a:off x="0" y="0"/>
            <a:ext cx="9144000" cy="2420938"/>
          </a:xfrm>
          <a:prstGeom prst="rect">
            <a:avLst/>
          </a:prstGeom>
          <a:noFill/>
          <a:ln w="9525">
            <a:noFill/>
            <a:miter lim="800000"/>
            <a:headEnd/>
            <a:tailEnd/>
          </a:ln>
        </p:spPr>
      </p:pic>
      <p:sp>
        <p:nvSpPr>
          <p:cNvPr id="6" name="Rectangle 5"/>
          <p:cNvSpPr/>
          <p:nvPr/>
        </p:nvSpPr>
        <p:spPr>
          <a:xfrm>
            <a:off x="0" y="908720"/>
            <a:ext cx="9144000" cy="1512168"/>
          </a:xfrm>
          <a:prstGeom prst="rect">
            <a:avLst/>
          </a:prstGeom>
          <a:solidFill>
            <a:srgbClr val="205F84">
              <a:alpha val="72000"/>
            </a:srgbClr>
          </a:solidFill>
          <a:ln>
            <a:noFill/>
          </a:ln>
          <a:effectLst>
            <a:innerShdw blurRad="1270000" dist="2540000" dir="10800000">
              <a:srgbClr val="113247">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03000"/>
              </a:lnSpc>
              <a:buClr>
                <a:srgbClr val="FFFFCC"/>
              </a:buClr>
              <a:buSzPct val="100000"/>
              <a:buFont typeface="Tahoma" pitchFamily="34" charset="0"/>
              <a:buNone/>
              <a:defRPr/>
            </a:pPr>
            <a:endParaRPr lang="en-CA">
              <a:solidFill>
                <a:srgbClr val="FFFFFF"/>
              </a:solidFill>
            </a:endParaRPr>
          </a:p>
        </p:txBody>
      </p:sp>
      <p:cxnSp>
        <p:nvCxnSpPr>
          <p:cNvPr id="7" name="Straight Connector 6"/>
          <p:cNvCxnSpPr/>
          <p:nvPr/>
        </p:nvCxnSpPr>
        <p:spPr>
          <a:xfrm>
            <a:off x="576263" y="1773238"/>
            <a:ext cx="7991475" cy="0"/>
          </a:xfrm>
          <a:prstGeom prst="line">
            <a:avLst/>
          </a:prstGeom>
          <a:ln w="25400">
            <a:solidFill>
              <a:srgbClr val="ECD8C0"/>
            </a:solidFill>
          </a:ln>
        </p:spPr>
        <p:style>
          <a:lnRef idx="1">
            <a:schemeClr val="accent1"/>
          </a:lnRef>
          <a:fillRef idx="0">
            <a:schemeClr val="accent1"/>
          </a:fillRef>
          <a:effectRef idx="0">
            <a:schemeClr val="accent1"/>
          </a:effectRef>
          <a:fontRef idx="minor">
            <a:schemeClr val="tx1"/>
          </a:fontRef>
        </p:style>
      </p:cxnSp>
      <p:sp>
        <p:nvSpPr>
          <p:cNvPr id="8" name="TextBox 9"/>
          <p:cNvSpPr txBox="1">
            <a:spLocks noChangeArrowheads="1"/>
          </p:cNvSpPr>
          <p:nvPr/>
        </p:nvSpPr>
        <p:spPr bwMode="auto">
          <a:xfrm>
            <a:off x="539750" y="908050"/>
            <a:ext cx="3311525" cy="865188"/>
          </a:xfrm>
          <a:prstGeom prst="rect">
            <a:avLst/>
          </a:prstGeom>
          <a:noFill/>
          <a:ln w="9525">
            <a:noFill/>
            <a:miter lim="800000"/>
            <a:headEnd/>
            <a:tailEnd/>
          </a:ln>
        </p:spPr>
        <p:txBody>
          <a:bodyPr anchor="ctr"/>
          <a:lstStyle/>
          <a:p>
            <a:pPr>
              <a:lnSpc>
                <a:spcPct val="103000"/>
              </a:lnSpc>
              <a:buClr>
                <a:srgbClr val="FFFFCC"/>
              </a:buClr>
              <a:buSzPct val="100000"/>
              <a:buFont typeface="Tahoma" pitchFamily="34" charset="0"/>
              <a:buNone/>
            </a:pPr>
            <a:r>
              <a:rPr lang="en-CA" sz="5400">
                <a:latin typeface="Garamond" pitchFamily="18" charset="0"/>
              </a:rPr>
              <a:t>CHAPTER</a:t>
            </a:r>
            <a:r>
              <a:rPr lang="en-CA">
                <a:latin typeface="Garamond" pitchFamily="18" charset="0"/>
              </a:rPr>
              <a:t> </a:t>
            </a:r>
          </a:p>
        </p:txBody>
      </p:sp>
      <p:sp>
        <p:nvSpPr>
          <p:cNvPr id="9" name="TextBox 10"/>
          <p:cNvSpPr txBox="1">
            <a:spLocks noChangeArrowheads="1"/>
          </p:cNvSpPr>
          <p:nvPr/>
        </p:nvSpPr>
        <p:spPr bwMode="auto">
          <a:xfrm>
            <a:off x="1547813" y="2492375"/>
            <a:ext cx="6048375" cy="649288"/>
          </a:xfrm>
          <a:prstGeom prst="rect">
            <a:avLst/>
          </a:prstGeom>
          <a:noFill/>
          <a:ln w="9525">
            <a:noFill/>
            <a:miter lim="800000"/>
            <a:headEnd/>
            <a:tailEnd/>
          </a:ln>
        </p:spPr>
        <p:txBody>
          <a:bodyPr anchor="ctr"/>
          <a:lstStyle/>
          <a:p>
            <a:pPr algn="ctr">
              <a:lnSpc>
                <a:spcPct val="103000"/>
              </a:lnSpc>
              <a:buClr>
                <a:srgbClr val="FFFFCC"/>
              </a:buClr>
              <a:buSzPct val="100000"/>
              <a:buFont typeface="Tahoma" pitchFamily="34" charset="0"/>
              <a:buNone/>
            </a:pPr>
            <a:endParaRPr lang="en-CA">
              <a:latin typeface="Garamond" pitchFamily="18" charset="0"/>
            </a:endParaRPr>
          </a:p>
        </p:txBody>
      </p:sp>
      <p:sp>
        <p:nvSpPr>
          <p:cNvPr id="10" name="Footer Placeholder 16"/>
          <p:cNvSpPr txBox="1">
            <a:spLocks/>
          </p:cNvSpPr>
          <p:nvPr/>
        </p:nvSpPr>
        <p:spPr bwMode="auto">
          <a:xfrm>
            <a:off x="3059113" y="6453188"/>
            <a:ext cx="3455987" cy="288925"/>
          </a:xfrm>
          <a:prstGeom prst="rect">
            <a:avLst/>
          </a:prstGeom>
          <a:noFill/>
          <a:ln w="9525">
            <a:noFill/>
            <a:miter lim="800000"/>
            <a:headEnd/>
            <a:tailEnd/>
          </a:ln>
        </p:spPr>
        <p:txBody>
          <a:bodyPr anchor="ctr"/>
          <a:lstStyle/>
          <a:p>
            <a:pPr algn="ctr" defTabSz="914400"/>
            <a:r>
              <a:rPr lang="en-US" sz="1200">
                <a:solidFill>
                  <a:srgbClr val="7F7F7F"/>
                </a:solidFill>
              </a:rPr>
              <a:t>Copyright © John Wiley &amp; Sons Canada, Ltd.</a:t>
            </a:r>
            <a:endParaRPr lang="en-CA" sz="1200">
              <a:solidFill>
                <a:srgbClr val="7F7F7F"/>
              </a:solidFill>
            </a:endParaRPr>
          </a:p>
        </p:txBody>
      </p:sp>
      <p:sp>
        <p:nvSpPr>
          <p:cNvPr id="2" name="Title 1"/>
          <p:cNvSpPr>
            <a:spLocks noGrp="1"/>
          </p:cNvSpPr>
          <p:nvPr>
            <p:ph type="title"/>
          </p:nvPr>
        </p:nvSpPr>
        <p:spPr>
          <a:xfrm>
            <a:off x="3995936" y="908720"/>
            <a:ext cx="4608512" cy="864096"/>
          </a:xfrm>
        </p:spPr>
        <p:txBody>
          <a:bodyPr>
            <a:noAutofit/>
          </a:bodyPr>
          <a:lstStyle>
            <a:lvl1pPr algn="l">
              <a:defRPr sz="5400">
                <a:solidFill>
                  <a:schemeClr val="bg1"/>
                </a:solidFill>
              </a:defRPr>
            </a:lvl1pPr>
          </a:lstStyle>
          <a:p>
            <a:r>
              <a:rPr lang="en-US" smtClean="0"/>
              <a:t>Click to edit Master title style</a:t>
            </a:r>
            <a:endParaRPr lang="en-CA" dirty="0"/>
          </a:p>
        </p:txBody>
      </p:sp>
      <p:sp>
        <p:nvSpPr>
          <p:cNvPr id="3" name="Content Placeholder 2"/>
          <p:cNvSpPr>
            <a:spLocks noGrp="1"/>
          </p:cNvSpPr>
          <p:nvPr>
            <p:ph idx="1"/>
          </p:nvPr>
        </p:nvSpPr>
        <p:spPr>
          <a:xfrm>
            <a:off x="899592" y="3068960"/>
            <a:ext cx="7787208" cy="3168352"/>
          </a:xfrm>
        </p:spPr>
        <p:txBody>
          <a:bodyPr>
            <a:normAutofit/>
          </a:bodyPr>
          <a:lstStyle>
            <a:lvl1pPr>
              <a:defRPr sz="2400">
                <a:solidFill>
                  <a:srgbClr val="1D5679"/>
                </a:solidFill>
              </a:defRPr>
            </a:lvl1pPr>
            <a:lvl2pPr>
              <a:defRPr sz="2400"/>
            </a:lvl2pPr>
            <a:lvl3pPr>
              <a:defRPr sz="2400"/>
            </a:lvl3pPr>
            <a:lvl4pPr>
              <a:defRPr sz="2400"/>
            </a:lvl4pPr>
            <a:lvl5pPr>
              <a:defRPr sz="2400"/>
            </a:lvl5pPr>
          </a:lstStyle>
          <a:p>
            <a:pPr lvl="0"/>
            <a:r>
              <a:rPr lang="en-US" smtClean="0"/>
              <a:t>Click to edit Master text styles</a:t>
            </a:r>
          </a:p>
        </p:txBody>
      </p:sp>
      <p:sp>
        <p:nvSpPr>
          <p:cNvPr id="12" name="Content Placeholder 11"/>
          <p:cNvSpPr>
            <a:spLocks noGrp="1"/>
          </p:cNvSpPr>
          <p:nvPr>
            <p:ph sz="quarter" idx="13"/>
          </p:nvPr>
        </p:nvSpPr>
        <p:spPr>
          <a:xfrm>
            <a:off x="521792" y="1772816"/>
            <a:ext cx="8100417" cy="648072"/>
          </a:xfrm>
        </p:spPr>
        <p:txBody>
          <a:bodyPr anchor="ctr"/>
          <a:lstStyle>
            <a:lvl1pPr>
              <a:buNone/>
              <a:defRPr>
                <a:solidFill>
                  <a:schemeClr val="bg1"/>
                </a:solidFill>
              </a:defRPr>
            </a:lvl1pPr>
            <a:lvl2pPr>
              <a:buNone/>
              <a:defRPr/>
            </a:lvl2pPr>
            <a:lvl3pPr>
              <a:buNone/>
              <a:defRPr/>
            </a:lvl3pPr>
            <a:lvl4pPr>
              <a:buNone/>
              <a:defRPr/>
            </a:lvl4pPr>
            <a:lvl5pPr>
              <a:buNone/>
              <a:defRPr/>
            </a:lvl5pPr>
          </a:lstStyle>
          <a:p>
            <a:pPr lvl="0"/>
            <a:r>
              <a:rPr lang="en-US" smtClean="0"/>
              <a:t>Click to edit Master text styles</a:t>
            </a:r>
          </a:p>
        </p:txBody>
      </p:sp>
      <p:sp>
        <p:nvSpPr>
          <p:cNvPr id="11" name="Slide Number Placeholder 5"/>
          <p:cNvSpPr>
            <a:spLocks noGrp="1"/>
          </p:cNvSpPr>
          <p:nvPr>
            <p:ph type="sldNum" sz="quarter" idx="14"/>
          </p:nvPr>
        </p:nvSpPr>
        <p:spPr/>
        <p:txBody>
          <a:bodyPr/>
          <a:lstStyle>
            <a:lvl1pPr>
              <a:defRPr/>
            </a:lvl1pPr>
          </a:lstStyle>
          <a:p>
            <a:fld id="{CA025696-D75B-439D-A11F-60754B3D2553}" type="slidenum">
              <a:rPr lang="en-GB"/>
              <a:pPr/>
              <a:t>‹#›</a:t>
            </a:fld>
            <a:endParaRPr lang="en-GB"/>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descr="Cover crop-rocks.jpg"/>
          <p:cNvPicPr>
            <a:picLocks noChangeAspect="1"/>
          </p:cNvPicPr>
          <p:nvPr/>
        </p:nvPicPr>
        <p:blipFill>
          <a:blip r:embed="rId2" cstate="print">
            <a:lum bright="28000" contrast="-56000"/>
          </a:blip>
          <a:srcRect l="28668" t="11626" r="52876"/>
          <a:stretch>
            <a:fillRect/>
          </a:stretch>
        </p:blipFill>
        <p:spPr bwMode="auto">
          <a:xfrm>
            <a:off x="0" y="0"/>
            <a:ext cx="1692275" cy="6858000"/>
          </a:xfrm>
          <a:prstGeom prst="rect">
            <a:avLst/>
          </a:prstGeom>
          <a:noFill/>
          <a:ln w="9525">
            <a:noFill/>
            <a:miter lim="800000"/>
            <a:headEnd/>
            <a:tailEnd/>
          </a:ln>
        </p:spPr>
      </p:pic>
      <p:cxnSp>
        <p:nvCxnSpPr>
          <p:cNvPr id="5" name="Straight Connector 4"/>
          <p:cNvCxnSpPr/>
          <p:nvPr/>
        </p:nvCxnSpPr>
        <p:spPr>
          <a:xfrm>
            <a:off x="1979613" y="1268413"/>
            <a:ext cx="662463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979712" y="274638"/>
            <a:ext cx="6624736" cy="1143000"/>
          </a:xfrm>
        </p:spPr>
        <p:txBody>
          <a:bodyPr>
            <a:normAutofit/>
          </a:bodyPr>
          <a:lstStyle>
            <a:lvl1pPr>
              <a:defRPr u="none" baseline="0"/>
            </a:lvl1pPr>
          </a:lstStyle>
          <a:p>
            <a:r>
              <a:rPr lang="en-US" smtClean="0"/>
              <a:t>Click to edit Master title style</a:t>
            </a:r>
            <a:endParaRPr lang="en-CA" dirty="0"/>
          </a:p>
        </p:txBody>
      </p:sp>
      <p:sp>
        <p:nvSpPr>
          <p:cNvPr id="3" name="Content Placeholder 2"/>
          <p:cNvSpPr>
            <a:spLocks noGrp="1"/>
          </p:cNvSpPr>
          <p:nvPr>
            <p:ph idx="1"/>
          </p:nvPr>
        </p:nvSpPr>
        <p:spPr>
          <a:xfrm>
            <a:off x="1691680" y="1600200"/>
            <a:ext cx="6995120" cy="4525963"/>
          </a:xfrm>
        </p:spPr>
        <p:txBody>
          <a:bodyPr/>
          <a:lstStyle>
            <a:lvl2pPr>
              <a:defRPr>
                <a:solidFill>
                  <a:srgbClr val="205F84"/>
                </a:solidFill>
              </a:defRPr>
            </a:lvl2pPr>
            <a:lvl3pPr>
              <a:defRPr>
                <a:solidFill>
                  <a:srgbClr val="C86740"/>
                </a:solidFill>
              </a:defRPr>
            </a:lvl3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dirty="0"/>
          </a:p>
        </p:txBody>
      </p:sp>
      <p:sp>
        <p:nvSpPr>
          <p:cNvPr id="6" name="Footer Placeholder 4"/>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7" name="Slide Number Placeholder 5"/>
          <p:cNvSpPr>
            <a:spLocks noGrp="1"/>
          </p:cNvSpPr>
          <p:nvPr>
            <p:ph type="sldNum" sz="quarter" idx="11"/>
          </p:nvPr>
        </p:nvSpPr>
        <p:spPr/>
        <p:txBody>
          <a:bodyPr/>
          <a:lstStyle>
            <a:lvl1pPr>
              <a:defRPr/>
            </a:lvl1pPr>
          </a:lstStyle>
          <a:p>
            <a:fld id="{7EFB4AF4-622A-44E6-BEE6-2C140285CEB4}"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4" name="Picture 6" descr="Cover crop-rocks.jpg"/>
          <p:cNvPicPr>
            <a:picLocks noChangeAspect="1"/>
          </p:cNvPicPr>
          <p:nvPr/>
        </p:nvPicPr>
        <p:blipFill>
          <a:blip r:embed="rId2" cstate="print"/>
          <a:srcRect t="19492" b="57483"/>
          <a:stretch>
            <a:fillRect/>
          </a:stretch>
        </p:blipFill>
        <p:spPr bwMode="auto">
          <a:xfrm>
            <a:off x="0" y="0"/>
            <a:ext cx="9144000" cy="1341438"/>
          </a:xfrm>
          <a:prstGeom prst="rect">
            <a:avLst/>
          </a:prstGeom>
          <a:noFill/>
          <a:ln w="9525">
            <a:noFill/>
            <a:miter lim="800000"/>
            <a:headEnd/>
            <a:tailEnd/>
          </a:ln>
        </p:spPr>
      </p:pic>
      <p:sp>
        <p:nvSpPr>
          <p:cNvPr id="5" name="Rectangle 4"/>
          <p:cNvSpPr/>
          <p:nvPr/>
        </p:nvSpPr>
        <p:spPr>
          <a:xfrm>
            <a:off x="0" y="0"/>
            <a:ext cx="9144000" cy="1340768"/>
          </a:xfrm>
          <a:prstGeom prst="rect">
            <a:avLst/>
          </a:prstGeom>
          <a:solidFill>
            <a:srgbClr val="205F84">
              <a:alpha val="72000"/>
            </a:srgbClr>
          </a:solidFill>
          <a:ln>
            <a:noFill/>
          </a:ln>
          <a:effectLst>
            <a:innerShdw blurRad="1270000" dist="2540000" dir="10800000">
              <a:srgbClr val="113247">
                <a:alpha val="74902"/>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03000"/>
              </a:lnSpc>
              <a:buClr>
                <a:srgbClr val="FFFFCC"/>
              </a:buClr>
              <a:buSzPct val="100000"/>
              <a:buFont typeface="Tahoma" pitchFamily="34" charset="0"/>
              <a:buNone/>
              <a:defRPr/>
            </a:pPr>
            <a:endParaRPr lang="en-CA">
              <a:solidFill>
                <a:srgbClr val="FFFFFF"/>
              </a:solidFill>
            </a:endParaRPr>
          </a:p>
        </p:txBody>
      </p:sp>
      <p:cxnSp>
        <p:nvCxnSpPr>
          <p:cNvPr id="6" name="Straight Connector 5"/>
          <p:cNvCxnSpPr/>
          <p:nvPr/>
        </p:nvCxnSpPr>
        <p:spPr>
          <a:xfrm>
            <a:off x="576263" y="1052513"/>
            <a:ext cx="7991475" cy="0"/>
          </a:xfrm>
          <a:prstGeom prst="line">
            <a:avLst/>
          </a:prstGeom>
          <a:ln w="25400">
            <a:solidFill>
              <a:srgbClr val="ECD8C0"/>
            </a:solidFill>
          </a:ln>
        </p:spPr>
        <p:style>
          <a:lnRef idx="1">
            <a:schemeClr val="accent1"/>
          </a:lnRef>
          <a:fillRef idx="0">
            <a:schemeClr val="accent1"/>
          </a:fillRef>
          <a:effectRef idx="0">
            <a:schemeClr val="accent1"/>
          </a:effectRef>
          <a:fontRef idx="minor">
            <a:schemeClr val="tx1"/>
          </a:fontRef>
        </p:style>
      </p:cxnSp>
      <p:sp>
        <p:nvSpPr>
          <p:cNvPr id="7" name="Slide Number Placeholder 2"/>
          <p:cNvSpPr txBox="1">
            <a:spLocks/>
          </p:cNvSpPr>
          <p:nvPr/>
        </p:nvSpPr>
        <p:spPr bwMode="auto">
          <a:xfrm>
            <a:off x="6732588" y="6381750"/>
            <a:ext cx="2133600" cy="365125"/>
          </a:xfrm>
          <a:prstGeom prst="rect">
            <a:avLst/>
          </a:prstGeom>
          <a:noFill/>
          <a:ln w="9525">
            <a:noFill/>
            <a:miter lim="800000"/>
            <a:headEnd/>
            <a:tailEnd/>
          </a:ln>
        </p:spPr>
        <p:txBody>
          <a:bodyPr anchor="ctr"/>
          <a:lstStyle/>
          <a:p>
            <a:pPr algn="r" defTabSz="914400">
              <a:tabLst>
                <a:tab pos="723900" algn="l"/>
                <a:tab pos="1447800" algn="l"/>
              </a:tabLst>
            </a:pPr>
            <a:fld id="{B91924C1-D5C4-469A-8FC9-ED3B61988B88}" type="slidenum">
              <a:rPr lang="en-GB" sz="1200">
                <a:solidFill>
                  <a:srgbClr val="898989"/>
                </a:solidFill>
              </a:rPr>
              <a:pPr algn="r" defTabSz="914400">
                <a:tabLst>
                  <a:tab pos="723900" algn="l"/>
                  <a:tab pos="1447800" algn="l"/>
                </a:tabLst>
              </a:pPr>
              <a:t>‹#›</a:t>
            </a:fld>
            <a:endParaRPr lang="en-GB" sz="1200">
              <a:solidFill>
                <a:srgbClr val="898989"/>
              </a:solidFill>
            </a:endParaRPr>
          </a:p>
        </p:txBody>
      </p:sp>
      <p:sp>
        <p:nvSpPr>
          <p:cNvPr id="8" name="Footer Placeholder 16"/>
          <p:cNvSpPr txBox="1">
            <a:spLocks/>
          </p:cNvSpPr>
          <p:nvPr/>
        </p:nvSpPr>
        <p:spPr bwMode="auto">
          <a:xfrm>
            <a:off x="3059113" y="6453188"/>
            <a:ext cx="3455987" cy="288925"/>
          </a:xfrm>
          <a:prstGeom prst="rect">
            <a:avLst/>
          </a:prstGeom>
          <a:noFill/>
          <a:ln w="9525">
            <a:noFill/>
            <a:miter lim="800000"/>
            <a:headEnd/>
            <a:tailEnd/>
          </a:ln>
        </p:spPr>
        <p:txBody>
          <a:bodyPr anchor="ctr"/>
          <a:lstStyle/>
          <a:p>
            <a:pPr algn="ctr" defTabSz="914400"/>
            <a:r>
              <a:rPr lang="en-US" sz="1200">
                <a:solidFill>
                  <a:srgbClr val="7F7F7F"/>
                </a:solidFill>
              </a:rPr>
              <a:t>Copyright © John Wiley &amp; Sons Canada, Ltd.</a:t>
            </a:r>
            <a:endParaRPr lang="en-CA" sz="1200">
              <a:solidFill>
                <a:srgbClr val="7F7F7F"/>
              </a:solidFill>
            </a:endParaRPr>
          </a:p>
        </p:txBody>
      </p:sp>
      <p:sp>
        <p:nvSpPr>
          <p:cNvPr id="2" name="Title 1"/>
          <p:cNvSpPr>
            <a:spLocks noGrp="1"/>
          </p:cNvSpPr>
          <p:nvPr>
            <p:ph type="title"/>
          </p:nvPr>
        </p:nvSpPr>
        <p:spPr>
          <a:xfrm>
            <a:off x="539552" y="0"/>
            <a:ext cx="8064896" cy="1052736"/>
          </a:xfrm>
        </p:spPr>
        <p:txBody>
          <a:bodyPr/>
          <a:lstStyle>
            <a:lvl1pPr>
              <a:defRPr>
                <a:solidFill>
                  <a:schemeClr val="bg1"/>
                </a:solidFill>
              </a:defRPr>
            </a:lvl1pPr>
          </a:lstStyle>
          <a:p>
            <a:r>
              <a:rPr lang="en-US" smtClean="0"/>
              <a:t>Click to edit Master title style</a:t>
            </a:r>
            <a:endParaRPr lang="en-CA"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dirty="0"/>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Footer Placeholder 4"/>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5" name="Slide Number Placeholder 5"/>
          <p:cNvSpPr>
            <a:spLocks noGrp="1"/>
          </p:cNvSpPr>
          <p:nvPr>
            <p:ph type="sldNum" sz="quarter" idx="11"/>
          </p:nvPr>
        </p:nvSpPr>
        <p:spPr/>
        <p:txBody>
          <a:bodyPr/>
          <a:lstStyle>
            <a:lvl1pPr>
              <a:defRPr/>
            </a:lvl1pPr>
          </a:lstStyle>
          <a:p>
            <a:fld id="{C84304B9-9083-4157-A888-0A0BFD9D1E4C}"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Footer Placeholder 5"/>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6" name="Slide Number Placeholder 6"/>
          <p:cNvSpPr>
            <a:spLocks noGrp="1"/>
          </p:cNvSpPr>
          <p:nvPr>
            <p:ph type="sldNum" sz="quarter" idx="11"/>
          </p:nvPr>
        </p:nvSpPr>
        <p:spPr/>
        <p:txBody>
          <a:bodyPr/>
          <a:lstStyle>
            <a:lvl1pPr>
              <a:defRPr/>
            </a:lvl1pPr>
          </a:lstStyle>
          <a:p>
            <a:fld id="{4729927F-3DF0-4EFD-A14F-E0425D6F3F19}"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Footer Placeholder 7"/>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8" name="Slide Number Placeholder 8"/>
          <p:cNvSpPr>
            <a:spLocks noGrp="1"/>
          </p:cNvSpPr>
          <p:nvPr>
            <p:ph type="sldNum" sz="quarter" idx="11"/>
          </p:nvPr>
        </p:nvSpPr>
        <p:spPr/>
        <p:txBody>
          <a:bodyPr/>
          <a:lstStyle>
            <a:lvl1pPr>
              <a:defRPr/>
            </a:lvl1pPr>
          </a:lstStyle>
          <a:p>
            <a:fld id="{59D08254-A788-4153-B933-A0D7CA8B7369}"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Footer Placeholder 3"/>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4" name="Slide Number Placeholder 4"/>
          <p:cNvSpPr>
            <a:spLocks noGrp="1"/>
          </p:cNvSpPr>
          <p:nvPr>
            <p:ph type="sldNum" sz="quarter" idx="11"/>
          </p:nvPr>
        </p:nvSpPr>
        <p:spPr/>
        <p:txBody>
          <a:bodyPr/>
          <a:lstStyle>
            <a:lvl1pPr>
              <a:defRPr/>
            </a:lvl1pPr>
          </a:lstStyle>
          <a:p>
            <a:fld id="{FFF14FFF-385C-41F2-9C25-539D930C5951}"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3" name="Slide Number Placeholder 3"/>
          <p:cNvSpPr>
            <a:spLocks noGrp="1"/>
          </p:cNvSpPr>
          <p:nvPr>
            <p:ph type="sldNum" sz="quarter" idx="11"/>
          </p:nvPr>
        </p:nvSpPr>
        <p:spPr/>
        <p:txBody>
          <a:bodyPr/>
          <a:lstStyle>
            <a:lvl1pPr>
              <a:defRPr/>
            </a:lvl1pPr>
          </a:lstStyle>
          <a:p>
            <a:fld id="{AD5DF0B1-B607-4D9B-BA79-4B0BFE40845F}"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5"/>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6" name="Slide Number Placeholder 6"/>
          <p:cNvSpPr>
            <a:spLocks noGrp="1"/>
          </p:cNvSpPr>
          <p:nvPr>
            <p:ph type="sldNum" sz="quarter" idx="11"/>
          </p:nvPr>
        </p:nvSpPr>
        <p:spPr/>
        <p:txBody>
          <a:bodyPr/>
          <a:lstStyle>
            <a:lvl1pPr>
              <a:defRPr/>
            </a:lvl1pPr>
          </a:lstStyle>
          <a:p>
            <a:fld id="{CD3861D7-5CEF-4E7D-ADB5-34A82294BA25}"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C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5"/>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6" name="Slide Number Placeholder 6"/>
          <p:cNvSpPr>
            <a:spLocks noGrp="1"/>
          </p:cNvSpPr>
          <p:nvPr>
            <p:ph type="sldNum" sz="quarter" idx="11"/>
          </p:nvPr>
        </p:nvSpPr>
        <p:spPr/>
        <p:txBody>
          <a:bodyPr/>
          <a:lstStyle>
            <a:lvl1pPr>
              <a:defRPr/>
            </a:lvl1pPr>
          </a:lstStyle>
          <a:p>
            <a:fld id="{1A8A2AA8-83CB-44FC-94D1-BE430FAA2CCC}"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Footer Placeholder 4"/>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5" name="Slide Number Placeholder 5"/>
          <p:cNvSpPr>
            <a:spLocks noGrp="1"/>
          </p:cNvSpPr>
          <p:nvPr>
            <p:ph type="sldNum" sz="quarter" idx="11"/>
          </p:nvPr>
        </p:nvSpPr>
        <p:spPr/>
        <p:txBody>
          <a:bodyPr/>
          <a:lstStyle>
            <a:lvl1pPr>
              <a:defRPr/>
            </a:lvl1pPr>
          </a:lstStyle>
          <a:p>
            <a:fld id="{9243AAEF-0FF9-4BB5-BFB2-CD7D7AB27370}"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Footer Placeholder 4"/>
          <p:cNvSpPr>
            <a:spLocks noGrp="1"/>
          </p:cNvSpPr>
          <p:nvPr>
            <p:ph type="ftr" sz="quarter" idx="10"/>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5" name="Slide Number Placeholder 5"/>
          <p:cNvSpPr>
            <a:spLocks noGrp="1"/>
          </p:cNvSpPr>
          <p:nvPr>
            <p:ph type="sldNum" sz="quarter" idx="11"/>
          </p:nvPr>
        </p:nvSpPr>
        <p:spPr/>
        <p:txBody>
          <a:bodyPr/>
          <a:lstStyle>
            <a:lvl1pPr>
              <a:defRPr/>
            </a:lvl1pPr>
          </a:lstStyle>
          <a:p>
            <a:fld id="{A16734F7-E003-43FC-875A-91328250EFB0}" type="slidenum">
              <a:rPr lang="en-GB"/>
              <a:pPr/>
              <a:t>‹#›</a:t>
            </a:fld>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CA" smtClean="0"/>
              <a:t>Click to edit Master subtitle style</a:t>
            </a:r>
            <a:endParaRPr lang="en-US"/>
          </a:p>
        </p:txBody>
      </p:sp>
      <p:sp>
        <p:nvSpPr>
          <p:cNvPr id="4" name="Rectangle 3"/>
          <p:cNvSpPr>
            <a:spLocks noGrp="1" noChangeArrowheads="1"/>
          </p:cNvSpPr>
          <p:nvPr>
            <p:ph type="sldNum" idx="10"/>
          </p:nvPr>
        </p:nvSpPr>
        <p:spPr>
          <a:ln/>
        </p:spPr>
        <p:txBody>
          <a:bodyPr/>
          <a:lstStyle>
            <a:lvl1pPr>
              <a:defRPr/>
            </a:lvl1pPr>
          </a:lstStyle>
          <a:p>
            <a:fld id="{316AFC91-2FC8-429D-B67B-2FF839B2735B}" type="slidenum">
              <a:rPr lang="en-GB" smtClean="0"/>
              <a:pPr/>
              <a:t>‹#›</a:t>
            </a:fld>
            <a:endParaRPr lang="en-GB"/>
          </a:p>
        </p:txBody>
      </p:sp>
    </p:spTree>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Rectangle 3"/>
          <p:cNvSpPr>
            <a:spLocks noGrp="1" noChangeArrowheads="1"/>
          </p:cNvSpPr>
          <p:nvPr>
            <p:ph type="sldNum" idx="10"/>
          </p:nvPr>
        </p:nvSpPr>
        <p:spPr>
          <a:ln/>
        </p:spPr>
        <p:txBody>
          <a:bodyPr/>
          <a:lstStyle>
            <a:lvl1pPr>
              <a:defRPr/>
            </a:lvl1pPr>
          </a:lstStyle>
          <a:p>
            <a:fld id="{7EFB4AF4-622A-44E6-BEE6-2C140285CEB4}" type="slidenum">
              <a:rPr lang="en-GB" smtClean="0"/>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CA" smtClean="0"/>
              <a:t>Click to edit Master text styles</a:t>
            </a:r>
          </a:p>
        </p:txBody>
      </p:sp>
      <p:sp>
        <p:nvSpPr>
          <p:cNvPr id="4" name="Rectangle 3"/>
          <p:cNvSpPr>
            <a:spLocks noGrp="1" noChangeArrowheads="1"/>
          </p:cNvSpPr>
          <p:nvPr>
            <p:ph type="sldNum" idx="10"/>
          </p:nvPr>
        </p:nvSpPr>
        <p:spPr>
          <a:ln/>
        </p:spPr>
        <p:txBody>
          <a:bodyPr/>
          <a:lstStyle>
            <a:lvl1pPr>
              <a:defRPr/>
            </a:lvl1pPr>
          </a:lstStyle>
          <a:p>
            <a:fld id="{C84304B9-9083-4157-A888-0A0BFD9D1E4C}" type="slidenum">
              <a:rPr lang="en-GB" smtClean="0"/>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685800" y="1981200"/>
            <a:ext cx="3808413" cy="4113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6613" y="1981200"/>
            <a:ext cx="3808412" cy="4113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Rectangle 3"/>
          <p:cNvSpPr>
            <a:spLocks noGrp="1" noChangeArrowheads="1"/>
          </p:cNvSpPr>
          <p:nvPr>
            <p:ph type="sldNum" idx="10"/>
          </p:nvPr>
        </p:nvSpPr>
        <p:spPr>
          <a:ln/>
        </p:spPr>
        <p:txBody>
          <a:bodyPr/>
          <a:lstStyle>
            <a:lvl1pPr>
              <a:defRPr/>
            </a:lvl1pPr>
          </a:lstStyle>
          <a:p>
            <a:fld id="{4729927F-3DF0-4EFD-A14F-E0425D6F3F19}" type="slidenum">
              <a:rPr lang="en-GB" smtClean="0"/>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Rectangle 3"/>
          <p:cNvSpPr>
            <a:spLocks noGrp="1" noChangeArrowheads="1"/>
          </p:cNvSpPr>
          <p:nvPr>
            <p:ph type="sldNum" idx="10"/>
          </p:nvPr>
        </p:nvSpPr>
        <p:spPr>
          <a:ln/>
        </p:spPr>
        <p:txBody>
          <a:bodyPr/>
          <a:lstStyle>
            <a:lvl1pPr>
              <a:defRPr/>
            </a:lvl1pPr>
          </a:lstStyle>
          <a:p>
            <a:fld id="{59D08254-A788-4153-B933-A0D7CA8B7369}" type="slidenum">
              <a:rPr lang="en-GB" smtClean="0"/>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Rectangle 3"/>
          <p:cNvSpPr>
            <a:spLocks noGrp="1" noChangeArrowheads="1"/>
          </p:cNvSpPr>
          <p:nvPr>
            <p:ph type="sldNum" idx="10"/>
          </p:nvPr>
        </p:nvSpPr>
        <p:spPr>
          <a:ln/>
        </p:spPr>
        <p:txBody>
          <a:bodyPr/>
          <a:lstStyle>
            <a:lvl1pPr>
              <a:defRPr/>
            </a:lvl1pPr>
          </a:lstStyle>
          <a:p>
            <a:fld id="{FFF14FFF-385C-41F2-9C25-539D930C5951}" type="slidenum">
              <a:rPr lang="en-GB" smtClean="0"/>
              <a:pPr/>
              <a:t>‹#›</a:t>
            </a:fld>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sldNum" idx="10"/>
          </p:nvPr>
        </p:nvSpPr>
        <p:spPr>
          <a:ln/>
        </p:spPr>
        <p:txBody>
          <a:bodyPr/>
          <a:lstStyle>
            <a:lvl1pPr>
              <a:defRPr/>
            </a:lvl1pPr>
          </a:lstStyle>
          <a:p>
            <a:fld id="{AD5DF0B1-B607-4D9B-BA79-4B0BFE40845F}" type="slidenum">
              <a:rPr lang="en-GB" smtClean="0"/>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Rectangle 3"/>
          <p:cNvSpPr>
            <a:spLocks noGrp="1" noChangeArrowheads="1"/>
          </p:cNvSpPr>
          <p:nvPr>
            <p:ph type="sldNum" idx="10"/>
          </p:nvPr>
        </p:nvSpPr>
        <p:spPr>
          <a:ln/>
        </p:spPr>
        <p:txBody>
          <a:bodyPr/>
          <a:lstStyle>
            <a:lvl1pPr>
              <a:defRPr/>
            </a:lvl1pPr>
          </a:lstStyle>
          <a:p>
            <a:fld id="{CD3861D7-5CEF-4E7D-ADB5-34A82294BA25}" type="slidenum">
              <a:rPr lang="en-GB" smtClean="0"/>
              <a:pPr/>
              <a:t>‹#›</a:t>
            </a:fld>
            <a:endParaRPr lang="en-GB"/>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CA" noProof="0" smtClean="0"/>
              <a:t>Drag picture to placeholder or click icon to add</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Rectangle 3"/>
          <p:cNvSpPr>
            <a:spLocks noGrp="1" noChangeArrowheads="1"/>
          </p:cNvSpPr>
          <p:nvPr>
            <p:ph type="sldNum" idx="10"/>
          </p:nvPr>
        </p:nvSpPr>
        <p:spPr>
          <a:ln/>
        </p:spPr>
        <p:txBody>
          <a:bodyPr/>
          <a:lstStyle>
            <a:lvl1pPr>
              <a:defRPr/>
            </a:lvl1pPr>
          </a:lstStyle>
          <a:p>
            <a:fld id="{1A8A2AA8-83CB-44FC-94D1-BE430FAA2CCC}" type="slidenum">
              <a:rPr lang="en-GB" smtClean="0"/>
              <a:pPr/>
              <a:t>‹#›</a:t>
            </a:fld>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Rectangle 3"/>
          <p:cNvSpPr>
            <a:spLocks noGrp="1" noChangeArrowheads="1"/>
          </p:cNvSpPr>
          <p:nvPr>
            <p:ph type="sldNum" idx="10"/>
          </p:nvPr>
        </p:nvSpPr>
        <p:spPr>
          <a:ln/>
        </p:spPr>
        <p:txBody>
          <a:bodyPr/>
          <a:lstStyle>
            <a:lvl1pPr>
              <a:defRPr/>
            </a:lvl1pPr>
          </a:lstStyle>
          <a:p>
            <a:fld id="{9243AAEF-0FF9-4BB5-BFB2-CD7D7AB27370}" type="slidenum">
              <a:rPr lang="en-GB" smtClean="0"/>
              <a:pPr/>
              <a:t>‹#›</a:t>
            </a:fld>
            <a:endParaRPr lang="en-GB"/>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30963" y="571500"/>
            <a:ext cx="2024062" cy="5522913"/>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357188" y="571500"/>
            <a:ext cx="5921375" cy="5522913"/>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Rectangle 3"/>
          <p:cNvSpPr>
            <a:spLocks noGrp="1" noChangeArrowheads="1"/>
          </p:cNvSpPr>
          <p:nvPr>
            <p:ph type="sldNum" idx="10"/>
          </p:nvPr>
        </p:nvSpPr>
        <p:spPr>
          <a:ln/>
        </p:spPr>
        <p:txBody>
          <a:bodyPr/>
          <a:lstStyle>
            <a:lvl1pPr>
              <a:defRPr/>
            </a:lvl1pPr>
          </a:lstStyle>
          <a:p>
            <a:fld id="{A16734F7-E003-43FC-875A-91328250EFB0}" type="slidenum">
              <a:rPr lang="en-GB" smtClean="0"/>
              <a:pPr/>
              <a:t>‹#›</a:t>
            </a:fld>
            <a:endParaRPr lang="en-GB"/>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Tree>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95936" y="908720"/>
            <a:ext cx="4608512" cy="864096"/>
          </a:xfrm>
        </p:spPr>
        <p:txBody>
          <a:bodyPr>
            <a:noAutofit/>
          </a:bodyPr>
          <a:lstStyle>
            <a:lvl1pPr algn="l">
              <a:defRPr sz="5400">
                <a:solidFill>
                  <a:schemeClr val="bg1"/>
                </a:solidFill>
              </a:defRPr>
            </a:lvl1pPr>
          </a:lstStyle>
          <a:p>
            <a:r>
              <a:rPr lang="en-US" smtClean="0"/>
              <a:t>Click to edit Master title style</a:t>
            </a:r>
            <a:endParaRPr lang="en-CA" dirty="0"/>
          </a:p>
        </p:txBody>
      </p:sp>
      <p:sp>
        <p:nvSpPr>
          <p:cNvPr id="3" name="Content Placeholder 2"/>
          <p:cNvSpPr>
            <a:spLocks noGrp="1"/>
          </p:cNvSpPr>
          <p:nvPr>
            <p:ph idx="1"/>
          </p:nvPr>
        </p:nvSpPr>
        <p:spPr>
          <a:xfrm>
            <a:off x="899592" y="3068960"/>
            <a:ext cx="7787208" cy="3168352"/>
          </a:xfrm>
        </p:spPr>
        <p:txBody>
          <a:bodyPr>
            <a:normAutofit/>
          </a:bodyPr>
          <a:lstStyle>
            <a:lvl1pPr>
              <a:defRPr sz="2400">
                <a:solidFill>
                  <a:srgbClr val="1D5679"/>
                </a:solidFill>
              </a:defRPr>
            </a:lvl1pPr>
            <a:lvl2pPr>
              <a:defRPr sz="2400"/>
            </a:lvl2pPr>
            <a:lvl3pPr>
              <a:defRPr sz="2400"/>
            </a:lvl3pPr>
            <a:lvl4pPr>
              <a:defRPr sz="2400"/>
            </a:lvl4pPr>
            <a:lvl5pPr>
              <a:defRPr sz="2400"/>
            </a:lvl5pPr>
          </a:lstStyle>
          <a:p>
            <a:pPr lvl="0"/>
            <a:r>
              <a:rPr lang="en-US" smtClean="0"/>
              <a:t>Click to edit Master text styles</a:t>
            </a:r>
          </a:p>
        </p:txBody>
      </p:sp>
      <p:sp>
        <p:nvSpPr>
          <p:cNvPr id="12" name="Content Placeholder 11"/>
          <p:cNvSpPr>
            <a:spLocks noGrp="1"/>
          </p:cNvSpPr>
          <p:nvPr>
            <p:ph sz="quarter" idx="13"/>
          </p:nvPr>
        </p:nvSpPr>
        <p:spPr>
          <a:xfrm>
            <a:off x="521792" y="1772816"/>
            <a:ext cx="8100417" cy="648072"/>
          </a:xfrm>
        </p:spPr>
        <p:txBody>
          <a:bodyPr anchor="ctr"/>
          <a:lstStyle>
            <a:lvl1pPr>
              <a:buNone/>
              <a:defRPr>
                <a:solidFill>
                  <a:schemeClr val="bg1"/>
                </a:solidFill>
              </a:defRPr>
            </a:lvl1pPr>
            <a:lvl2pPr>
              <a:buNone/>
              <a:defRPr/>
            </a:lvl2pPr>
            <a:lvl3pPr>
              <a:buNone/>
              <a:defRPr/>
            </a:lvl3pPr>
            <a:lvl4pPr>
              <a:buNone/>
              <a:defRPr/>
            </a:lvl4pPr>
            <a:lvl5pPr>
              <a:buNone/>
              <a:defRPr/>
            </a:lvl5pPr>
          </a:lstStyle>
          <a:p>
            <a:pPr lvl="0"/>
            <a:r>
              <a:rPr lang="en-US" smtClean="0"/>
              <a:t>Click to edit Master text styles</a:t>
            </a:r>
          </a:p>
        </p:txBody>
      </p:sp>
      <p:sp>
        <p:nvSpPr>
          <p:cNvPr id="11" name="Slide Number Placeholder 5"/>
          <p:cNvSpPr>
            <a:spLocks noGrp="1"/>
          </p:cNvSpPr>
          <p:nvPr>
            <p:ph type="sldNum" sz="quarter" idx="14"/>
          </p:nvPr>
        </p:nvSpPr>
        <p:spPr/>
        <p:txBody>
          <a:bodyPr/>
          <a:lstStyle>
            <a:lvl1pPr>
              <a:defRPr/>
            </a:lvl1pPr>
          </a:lstStyle>
          <a:p>
            <a:fld id="{CA025696-D75B-439D-A11F-60754B3D2553}" type="slidenum">
              <a:rPr lang="en-GB"/>
              <a:pPr/>
              <a:t>‹#›</a:t>
            </a:fld>
            <a:endParaRPr lang="en-GB"/>
          </a:p>
        </p:txBody>
      </p:sp>
    </p:spTree>
  </p:cSld>
  <p:clrMapOvr>
    <a:masterClrMapping/>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8" name="Rectangle 7"/>
          <p:cNvSpPr/>
          <p:nvPr/>
        </p:nvSpPr>
        <p:spPr>
          <a:xfrm>
            <a:off x="0" y="0"/>
            <a:ext cx="9144000" cy="6857999"/>
          </a:xfrm>
          <a:prstGeom prst="rect">
            <a:avLst/>
          </a:prstGeom>
          <a:solidFill>
            <a:schemeClr val="bg1">
              <a:lumMod val="6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p:cNvSpPr/>
          <p:nvPr/>
        </p:nvSpPr>
        <p:spPr>
          <a:xfrm>
            <a:off x="0" y="823491"/>
            <a:ext cx="9143999" cy="3435717"/>
          </a:xfrm>
          <a:prstGeom prst="rect">
            <a:avLst/>
          </a:prstGeom>
          <a:solidFill>
            <a:schemeClr val="tx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0" y="1003300"/>
            <a:ext cx="9144000" cy="3009900"/>
          </a:xfrm>
          <a:prstGeom prst="rect">
            <a:avLst/>
          </a:prstGeom>
          <a:solidFill>
            <a:srgbClr val="9D070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Kieso11ce_Volume1.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620688"/>
            <a:ext cx="2987754" cy="3866505"/>
          </a:xfrm>
          <a:prstGeom prst="rect">
            <a:avLst/>
          </a:prstGeom>
        </p:spPr>
      </p:pic>
      <p:pic>
        <p:nvPicPr>
          <p:cNvPr id="13" name="Picture 12" descr="WILEY_White_logo.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0272" y="5949280"/>
            <a:ext cx="1641423" cy="344331"/>
          </a:xfrm>
          <a:prstGeom prst="rect">
            <a:avLst/>
          </a:prstGeom>
        </p:spPr>
      </p:pic>
      <p:grpSp>
        <p:nvGrpSpPr>
          <p:cNvPr id="16" name="Group 15"/>
          <p:cNvGrpSpPr/>
          <p:nvPr/>
        </p:nvGrpSpPr>
        <p:grpSpPr>
          <a:xfrm>
            <a:off x="241039" y="1191230"/>
            <a:ext cx="5411081" cy="2642162"/>
            <a:chOff x="576118" y="1191230"/>
            <a:chExt cx="4846782" cy="2642162"/>
          </a:xfrm>
        </p:grpSpPr>
        <p:sp>
          <p:nvSpPr>
            <p:cNvPr id="10" name="TextBox 9"/>
            <p:cNvSpPr txBox="1"/>
            <p:nvPr userDrawn="1"/>
          </p:nvSpPr>
          <p:spPr>
            <a:xfrm>
              <a:off x="576118" y="1191230"/>
              <a:ext cx="4846782" cy="292388"/>
            </a:xfrm>
            <a:prstGeom prst="rect">
              <a:avLst/>
            </a:prstGeom>
            <a:noFill/>
          </p:spPr>
          <p:txBody>
            <a:bodyPr wrap="square" rtlCol="0">
              <a:spAutoFit/>
            </a:bodyPr>
            <a:lstStyle/>
            <a:p>
              <a:r>
                <a:rPr lang="en-US" sz="1300" dirty="0" smtClean="0">
                  <a:solidFill>
                    <a:srgbClr val="FFFFFF"/>
                  </a:solidFill>
                </a:rPr>
                <a:t>KIESO – WEYGANDT</a:t>
              </a:r>
              <a:r>
                <a:rPr lang="en-US" sz="1300" baseline="0" dirty="0" smtClean="0">
                  <a:solidFill>
                    <a:srgbClr val="FFFFFF"/>
                  </a:solidFill>
                </a:rPr>
                <a:t> – WARFIELD – YOUNG – WIECEK - MCCONOMY</a:t>
              </a:r>
              <a:endParaRPr lang="en-US" sz="1300" dirty="0">
                <a:solidFill>
                  <a:srgbClr val="FFFFFF"/>
                </a:solidFill>
              </a:endParaRPr>
            </a:p>
          </p:txBody>
        </p:sp>
        <p:sp>
          <p:nvSpPr>
            <p:cNvPr id="11" name="TextBox 10"/>
            <p:cNvSpPr txBox="1"/>
            <p:nvPr userDrawn="1"/>
          </p:nvSpPr>
          <p:spPr>
            <a:xfrm>
              <a:off x="576118" y="1551046"/>
              <a:ext cx="4481249" cy="1298817"/>
            </a:xfrm>
            <a:prstGeom prst="rect">
              <a:avLst/>
            </a:prstGeom>
            <a:noFill/>
          </p:spPr>
          <p:txBody>
            <a:bodyPr wrap="square" rtlCol="0">
              <a:spAutoFit/>
            </a:bodyPr>
            <a:lstStyle/>
            <a:p>
              <a:pPr algn="just">
                <a:lnSpc>
                  <a:spcPct val="80000"/>
                </a:lnSpc>
              </a:pPr>
              <a:r>
                <a:rPr lang="en-US" sz="4800" dirty="0" smtClean="0">
                  <a:solidFill>
                    <a:srgbClr val="FFFFFF"/>
                  </a:solidFill>
                </a:rPr>
                <a:t>INTERMEDIATE</a:t>
              </a:r>
            </a:p>
            <a:p>
              <a:pPr algn="just">
                <a:lnSpc>
                  <a:spcPct val="80000"/>
                </a:lnSpc>
              </a:pPr>
              <a:r>
                <a:rPr lang="en-US" sz="4800" dirty="0" smtClean="0">
                  <a:solidFill>
                    <a:srgbClr val="FFFFFF"/>
                  </a:solidFill>
                </a:rPr>
                <a:t>ACCOUNTING</a:t>
              </a:r>
              <a:endParaRPr lang="en-US" sz="4800" dirty="0">
                <a:solidFill>
                  <a:srgbClr val="FFFFFF"/>
                </a:solidFill>
              </a:endParaRPr>
            </a:p>
          </p:txBody>
        </p:sp>
        <p:sp>
          <p:nvSpPr>
            <p:cNvPr id="14" name="TextBox 13"/>
            <p:cNvSpPr txBox="1"/>
            <p:nvPr userDrawn="1"/>
          </p:nvSpPr>
          <p:spPr>
            <a:xfrm>
              <a:off x="576118" y="3461310"/>
              <a:ext cx="4481249" cy="372082"/>
            </a:xfrm>
            <a:prstGeom prst="rect">
              <a:avLst/>
            </a:prstGeom>
            <a:noFill/>
          </p:spPr>
          <p:txBody>
            <a:bodyPr wrap="square" rtlCol="0">
              <a:spAutoFit/>
            </a:bodyPr>
            <a:lstStyle/>
            <a:p>
              <a:r>
                <a:rPr lang="en-US" dirty="0" smtClean="0">
                  <a:solidFill>
                    <a:schemeClr val="bg1"/>
                  </a:solidFill>
                </a:rPr>
                <a:t>ELEVENTH CANADIAN EDITION</a:t>
              </a:r>
              <a:endParaRPr lang="en-US" dirty="0">
                <a:solidFill>
                  <a:schemeClr val="bg1"/>
                </a:solidFill>
              </a:endParaRPr>
            </a:p>
          </p:txBody>
        </p:sp>
        <p:sp>
          <p:nvSpPr>
            <p:cNvPr id="15" name="TextBox 14"/>
            <p:cNvSpPr txBox="1"/>
            <p:nvPr userDrawn="1"/>
          </p:nvSpPr>
          <p:spPr>
            <a:xfrm>
              <a:off x="595643" y="2906051"/>
              <a:ext cx="2326388" cy="523220"/>
            </a:xfrm>
            <a:prstGeom prst="rect">
              <a:avLst/>
            </a:prstGeom>
            <a:noFill/>
          </p:spPr>
          <p:txBody>
            <a:bodyPr wrap="square" rtlCol="0">
              <a:spAutoFit/>
            </a:bodyPr>
            <a:lstStyle/>
            <a:p>
              <a:r>
                <a:rPr lang="en-US" sz="2800" dirty="0" smtClean="0">
                  <a:solidFill>
                    <a:srgbClr val="FFFFFF"/>
                  </a:solidFill>
                </a:rPr>
                <a:t>VOLUME 1</a:t>
              </a:r>
              <a:endParaRPr lang="en-US" sz="2800" dirty="0">
                <a:solidFill>
                  <a:srgbClr val="FFFFFF"/>
                </a:solidFill>
              </a:endParaRPr>
            </a:p>
          </p:txBody>
        </p:sp>
      </p:grpSp>
      <p:sp>
        <p:nvSpPr>
          <p:cNvPr id="18" name="TextBox 17"/>
          <p:cNvSpPr txBox="1">
            <a:spLocks noChangeArrowheads="1"/>
          </p:cNvSpPr>
          <p:nvPr userDrawn="1"/>
        </p:nvSpPr>
        <p:spPr bwMode="auto">
          <a:xfrm>
            <a:off x="323528" y="4437112"/>
            <a:ext cx="4464050" cy="1296988"/>
          </a:xfrm>
          <a:prstGeom prst="rect">
            <a:avLst/>
          </a:prstGeom>
          <a:noFill/>
          <a:ln w="9525">
            <a:noFill/>
            <a:miter lim="800000"/>
            <a:headEnd/>
            <a:tailEnd/>
          </a:ln>
        </p:spPr>
        <p:txBody>
          <a:bodyPr anchor="ctr"/>
          <a:lstStyle/>
          <a:p>
            <a:pPr algn="l">
              <a:tabLst>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pPr>
            <a:r>
              <a:rPr lang="en-CA" sz="1600" dirty="0">
                <a:solidFill>
                  <a:schemeClr val="bg2">
                    <a:lumMod val="25000"/>
                  </a:schemeClr>
                </a:solidFill>
                <a:latin typeface="Arial" charset="0"/>
                <a:cs typeface="Arial" charset="0"/>
              </a:rPr>
              <a:t>Prepared by:</a:t>
            </a:r>
          </a:p>
          <a:p>
            <a:r>
              <a:rPr lang="en-US" sz="1600" kern="1200" dirty="0" smtClean="0">
                <a:solidFill>
                  <a:schemeClr val="bg2">
                    <a:lumMod val="25000"/>
                  </a:schemeClr>
                </a:solidFill>
                <a:latin typeface="Tahoma" pitchFamily="34" charset="0"/>
                <a:ea typeface="+mn-ea"/>
                <a:cs typeface="+mn-cs"/>
              </a:rPr>
              <a:t>Darrin Ambrose CPA, CMA, MBA</a:t>
            </a:r>
          </a:p>
          <a:p>
            <a:r>
              <a:rPr lang="en-US" sz="1600" kern="1200" dirty="0" smtClean="0">
                <a:solidFill>
                  <a:schemeClr val="bg2">
                    <a:lumMod val="25000"/>
                  </a:schemeClr>
                </a:solidFill>
                <a:latin typeface="Tahoma" pitchFamily="34" charset="0"/>
                <a:ea typeface="+mn-ea"/>
                <a:cs typeface="+mn-cs"/>
              </a:rPr>
              <a:t>University of Calgary</a:t>
            </a:r>
            <a:endParaRPr lang="en-GB" sz="1600" dirty="0">
              <a:solidFill>
                <a:schemeClr val="bg2">
                  <a:lumMod val="25000"/>
                </a:schemeClr>
              </a:solidFill>
              <a:latin typeface="Arial" charset="0"/>
            </a:endParaRPr>
          </a:p>
        </p:txBody>
      </p:sp>
    </p:spTree>
    <p:extLst>
      <p:ext uri="{BB962C8B-B14F-4D97-AF65-F5344CB8AC3E}">
        <p14:creationId xmlns:p14="http://schemas.microsoft.com/office/powerpoint/2010/main" val="16253975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8" name="Rectangle 7"/>
          <p:cNvSpPr/>
          <p:nvPr/>
        </p:nvSpPr>
        <p:spPr>
          <a:xfrm>
            <a:off x="0" y="0"/>
            <a:ext cx="9144000" cy="6857999"/>
          </a:xfrm>
          <a:prstGeom prst="rect">
            <a:avLst/>
          </a:prstGeom>
          <a:solidFill>
            <a:srgbClr val="D5D5D5"/>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722313" y="2541934"/>
            <a:ext cx="7772400" cy="2615258"/>
          </a:xfrm>
        </p:spPr>
        <p:txBody>
          <a:bodyPr anchor="t">
            <a:noAutofit/>
          </a:bodyPr>
          <a:lstStyle>
            <a:lvl1pPr algn="ctr">
              <a:defRPr sz="4800" b="1" cap="all" baseline="0"/>
            </a:lvl1pPr>
          </a:lstStyle>
          <a:p>
            <a:r>
              <a:rPr lang="en-CA" dirty="0" smtClean="0"/>
              <a:t>Chapter 3:</a:t>
            </a:r>
            <a:br>
              <a:rPr lang="en-CA" dirty="0" smtClean="0"/>
            </a:br>
            <a:endParaRPr lang="en-US" dirty="0"/>
          </a:p>
        </p:txBody>
      </p:sp>
      <p:sp>
        <p:nvSpPr>
          <p:cNvPr id="5" name="Footer Placeholder 4"/>
          <p:cNvSpPr>
            <a:spLocks noGrp="1"/>
          </p:cNvSpPr>
          <p:nvPr>
            <p:ph type="ftr" sz="quarter" idx="11"/>
          </p:nvPr>
        </p:nvSpPr>
        <p:spPr/>
        <p:txBody>
          <a:bodyPr/>
          <a:lstStyle/>
          <a:p>
            <a:pPr>
              <a:defRPr/>
            </a:pPr>
            <a:r>
              <a:rPr lang="en-US" smtClean="0"/>
              <a:t>Copyright © John Wiley &amp; Sons Canada, Ltd.</a:t>
            </a:r>
            <a:endParaRPr lang="en-US" dirty="0"/>
          </a:p>
        </p:txBody>
      </p:sp>
      <p:sp>
        <p:nvSpPr>
          <p:cNvPr id="6" name="Slide Number Placeholder 5"/>
          <p:cNvSpPr>
            <a:spLocks noGrp="1"/>
          </p:cNvSpPr>
          <p:nvPr>
            <p:ph type="sldNum" sz="quarter" idx="12"/>
          </p:nvPr>
        </p:nvSpPr>
        <p:spPr/>
        <p:txBody>
          <a:bodyPr/>
          <a:lstStyle/>
          <a:p>
            <a:pPr>
              <a:defRPr/>
            </a:pPr>
            <a:fld id="{ECD633E4-B101-4BD9-9D1D-D5A2BA1B27F1}" type="slidenum">
              <a:rPr lang="en-GB" smtClean="0"/>
              <a:pPr>
                <a:defRPr/>
              </a:pPr>
              <a:t>‹#›</a:t>
            </a:fld>
            <a:endParaRPr lang="en-GB"/>
          </a:p>
        </p:txBody>
      </p:sp>
      <p:pic>
        <p:nvPicPr>
          <p:cNvPr id="7" name="Picture 6" descr="Kieso11ce_Volume1.jpg"/>
          <p:cNvPicPr>
            <a:picLocks noChangeAspect="1"/>
          </p:cNvPicPr>
          <p:nvPr/>
        </p:nvPicPr>
        <p:blipFill rotWithShape="1">
          <a:blip r:embed="rId2">
            <a:extLst>
              <a:ext uri="{28A0092B-C50C-407E-A947-70E740481C1C}">
                <a14:useLocalDpi xmlns:a14="http://schemas.microsoft.com/office/drawing/2010/main" val="0"/>
              </a:ext>
            </a:extLst>
          </a:blip>
          <a:srcRect l="1950" t="47668" r="-1950" b="38583"/>
          <a:stretch/>
        </p:blipFill>
        <p:spPr>
          <a:xfrm>
            <a:off x="-1" y="0"/>
            <a:ext cx="9372987" cy="1667556"/>
          </a:xfrm>
          <a:prstGeom prst="rect">
            <a:avLst/>
          </a:prstGeom>
        </p:spPr>
      </p:pic>
      <p:sp>
        <p:nvSpPr>
          <p:cNvPr id="11" name="Rectangle 10"/>
          <p:cNvSpPr/>
          <p:nvPr/>
        </p:nvSpPr>
        <p:spPr>
          <a:xfrm>
            <a:off x="-1" y="1667556"/>
            <a:ext cx="9144000" cy="202284"/>
          </a:xfrm>
          <a:prstGeom prst="rect">
            <a:avLst/>
          </a:prstGeom>
          <a:solidFill>
            <a:srgbClr val="9D070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p:nvCxnSpPr>
        <p:spPr>
          <a:xfrm>
            <a:off x="2366818" y="5292824"/>
            <a:ext cx="4560455" cy="0"/>
          </a:xfrm>
          <a:prstGeom prst="line">
            <a:avLst/>
          </a:prstGeom>
          <a:ln>
            <a:solidFill>
              <a:srgbClr val="9D070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2366818" y="5445224"/>
            <a:ext cx="4560455" cy="0"/>
          </a:xfrm>
          <a:prstGeom prst="line">
            <a:avLst/>
          </a:prstGeom>
          <a:ln>
            <a:solidFill>
              <a:srgbClr val="9D070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23915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Rectangle 7"/>
          <p:cNvSpPr/>
          <p:nvPr/>
        </p:nvSpPr>
        <p:spPr>
          <a:xfrm>
            <a:off x="0" y="0"/>
            <a:ext cx="9144000" cy="1112564"/>
          </a:xfrm>
          <a:prstGeom prst="rect">
            <a:avLst/>
          </a:prstGeom>
          <a:solidFill>
            <a:srgbClr val="9D070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28788"/>
            <a:ext cx="8229600" cy="1143000"/>
          </a:xfrm>
        </p:spPr>
        <p:txBody>
          <a:bodyPr>
            <a:normAutofit/>
          </a:bodyPr>
          <a:lstStyle>
            <a:lvl1pPr>
              <a:defRPr sz="3200">
                <a:solidFill>
                  <a:srgbClr val="FFFFFF"/>
                </a:solidFill>
              </a:defRPr>
            </a:lvl1pPr>
          </a:lstStyle>
          <a:p>
            <a:r>
              <a:rPr lang="en-CA" smtClean="0"/>
              <a:t>Click to edit Master title style</a:t>
            </a:r>
            <a:endParaRPr lang="en-US" dirty="0"/>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CA" smtClean="0"/>
              <a:t>2015-06-25</a:t>
            </a:r>
            <a:endParaRPr lang="en-US"/>
          </a:p>
        </p:txBody>
      </p:sp>
      <p:sp>
        <p:nvSpPr>
          <p:cNvPr id="5" name="Footer Placeholder 4"/>
          <p:cNvSpPr>
            <a:spLocks noGrp="1"/>
          </p:cNvSpPr>
          <p:nvPr>
            <p:ph type="ftr" sz="quarter" idx="11"/>
          </p:nvPr>
        </p:nvSpPr>
        <p:spPr/>
        <p:txBody>
          <a:bodyPr/>
          <a:lstStyle/>
          <a:p>
            <a:pPr>
              <a:defRPr/>
            </a:pPr>
            <a:r>
              <a:rPr lang="en-US" smtClean="0"/>
              <a:t>Copyright © John Wiley &amp; Sons Canada, Ltd.</a:t>
            </a:r>
            <a:endParaRPr lang="en-CA"/>
          </a:p>
        </p:txBody>
      </p:sp>
      <p:sp>
        <p:nvSpPr>
          <p:cNvPr id="6" name="Slide Number Placeholder 5"/>
          <p:cNvSpPr>
            <a:spLocks noGrp="1"/>
          </p:cNvSpPr>
          <p:nvPr>
            <p:ph type="sldNum" sz="quarter" idx="12"/>
          </p:nvPr>
        </p:nvSpPr>
        <p:spPr/>
        <p:txBody>
          <a:bodyPr/>
          <a:lstStyle/>
          <a:p>
            <a:pPr>
              <a:defRPr/>
            </a:pPr>
            <a:fld id="{F8CA55C1-7E1C-48DD-A6EB-E5CE7A814B70}" type="slidenum">
              <a:rPr lang="en-GB" smtClean="0"/>
              <a:pPr>
                <a:defRPr/>
              </a:pPr>
              <a:t>‹#›</a:t>
            </a:fld>
            <a:endParaRPr lang="en-GB"/>
          </a:p>
        </p:txBody>
      </p:sp>
      <p:sp>
        <p:nvSpPr>
          <p:cNvPr id="9" name="Rectangle 8"/>
          <p:cNvSpPr/>
          <p:nvPr/>
        </p:nvSpPr>
        <p:spPr>
          <a:xfrm>
            <a:off x="0" y="1112564"/>
            <a:ext cx="9144000" cy="202284"/>
          </a:xfrm>
          <a:prstGeom prst="rect">
            <a:avLst/>
          </a:prstGeom>
          <a:solidFill>
            <a:schemeClr val="tx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66125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r>
              <a:rPr lang="en-CA" smtClean="0"/>
              <a:t>2015-06-25</a:t>
            </a:r>
            <a:endParaRPr lang="en-US"/>
          </a:p>
        </p:txBody>
      </p:sp>
      <p:sp>
        <p:nvSpPr>
          <p:cNvPr id="3" name="Footer Placeholder 2"/>
          <p:cNvSpPr>
            <a:spLocks noGrp="1"/>
          </p:cNvSpPr>
          <p:nvPr>
            <p:ph type="ftr" sz="quarter" idx="11"/>
          </p:nvPr>
        </p:nvSpPr>
        <p:spPr/>
        <p:txBody>
          <a:bodyPr/>
          <a:lstStyle/>
          <a:p>
            <a:pPr>
              <a:defRPr/>
            </a:pPr>
            <a:r>
              <a:rPr lang="en-US" smtClean="0"/>
              <a:t>Copyright © John Wiley &amp; Sons Canada, Ltd.</a:t>
            </a:r>
            <a:endParaRPr lang="en-CA"/>
          </a:p>
        </p:txBody>
      </p:sp>
      <p:sp>
        <p:nvSpPr>
          <p:cNvPr id="4" name="Slide Number Placeholder 3"/>
          <p:cNvSpPr>
            <a:spLocks noGrp="1"/>
          </p:cNvSpPr>
          <p:nvPr>
            <p:ph type="sldNum" sz="quarter" idx="12"/>
          </p:nvPr>
        </p:nvSpPr>
        <p:spPr/>
        <p:txBody>
          <a:bodyPr/>
          <a:lstStyle/>
          <a:p>
            <a:pPr>
              <a:defRPr/>
            </a:pPr>
            <a:fld id="{9B18F0A7-5AD9-4F66-AF3F-38F4BC3A468C}" type="slidenum">
              <a:rPr lang="en-GB" smtClean="0"/>
              <a:pPr>
                <a:defRPr/>
              </a:pPr>
              <a:t>‹#›</a:t>
            </a:fld>
            <a:endParaRPr lang="en-GB"/>
          </a:p>
        </p:txBody>
      </p:sp>
      <p:sp>
        <p:nvSpPr>
          <p:cNvPr id="5" name="Rectangle 4"/>
          <p:cNvSpPr/>
          <p:nvPr/>
        </p:nvSpPr>
        <p:spPr>
          <a:xfrm>
            <a:off x="0" y="11238"/>
            <a:ext cx="9144000" cy="6857999"/>
          </a:xfrm>
          <a:prstGeom prst="rect">
            <a:avLst/>
          </a:prstGeom>
          <a:solidFill>
            <a:schemeClr val="bg1">
              <a:lumMod val="6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1314915" y="2348745"/>
            <a:ext cx="6608292" cy="3139321"/>
          </a:xfrm>
          <a:prstGeom prst="rect">
            <a:avLst/>
          </a:prstGeom>
          <a:noFill/>
        </p:spPr>
        <p:txBody>
          <a:bodyPr wrap="square" rtlCol="0">
            <a:sp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dirty="0" smtClean="0">
                <a:solidFill>
                  <a:srgbClr val="FFFFFF"/>
                </a:solidFill>
                <a:latin typeface="Arial" charset="0"/>
                <a:cs typeface="Arial" charset="0"/>
              </a:rPr>
              <a:t>Copyright © 2016 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endParaRPr lang="en-CA" sz="1800" dirty="0" smtClean="0">
              <a:solidFill>
                <a:srgbClr val="FFFFFF"/>
              </a:solidFill>
              <a:latin typeface="Arial" charset="0"/>
              <a:cs typeface="Arial" charset="0"/>
            </a:endParaRPr>
          </a:p>
          <a:p>
            <a:endParaRPr lang="en-US" dirty="0">
              <a:solidFill>
                <a:srgbClr val="FFFFFF"/>
              </a:solidFill>
            </a:endParaRPr>
          </a:p>
        </p:txBody>
      </p:sp>
      <p:sp>
        <p:nvSpPr>
          <p:cNvPr id="9" name="Rectangle 8"/>
          <p:cNvSpPr/>
          <p:nvPr/>
        </p:nvSpPr>
        <p:spPr>
          <a:xfrm>
            <a:off x="0" y="483234"/>
            <a:ext cx="9144000" cy="1112564"/>
          </a:xfrm>
          <a:prstGeom prst="rect">
            <a:avLst/>
          </a:prstGeom>
          <a:solidFill>
            <a:srgbClr val="9D070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0" y="1595798"/>
            <a:ext cx="9144000" cy="202284"/>
          </a:xfrm>
          <a:prstGeom prst="rect">
            <a:avLst/>
          </a:prstGeom>
          <a:solidFill>
            <a:schemeClr val="tx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1517210" y="573139"/>
            <a:ext cx="6046363" cy="892552"/>
          </a:xfrm>
          <a:prstGeom prst="rect">
            <a:avLst/>
          </a:prstGeom>
          <a:noFill/>
        </p:spPr>
        <p:txBody>
          <a:bodyPr wrap="square" rtlCol="0">
            <a:spAutoFit/>
          </a:bodyPr>
          <a:lstStyle/>
          <a:p>
            <a:pPr algn="ctr"/>
            <a:r>
              <a:rPr lang="en-US" sz="5200" dirty="0" smtClean="0">
                <a:solidFill>
                  <a:srgbClr val="FFFFFF"/>
                </a:solidFill>
              </a:rPr>
              <a:t>COPYRIGHT</a:t>
            </a:r>
            <a:endParaRPr lang="en-US" sz="5200" dirty="0">
              <a:solidFill>
                <a:srgbClr val="FFFFFF"/>
              </a:solidFill>
            </a:endParaRPr>
          </a:p>
        </p:txBody>
      </p:sp>
      <p:pic>
        <p:nvPicPr>
          <p:cNvPr id="12" name="Picture 11" descr="WILEY_White_logo.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6256" y="6021288"/>
            <a:ext cx="1641423" cy="344331"/>
          </a:xfrm>
          <a:prstGeom prst="rect">
            <a:avLst/>
          </a:prstGeom>
        </p:spPr>
      </p:pic>
    </p:spTree>
    <p:extLst>
      <p:ext uri="{BB962C8B-B14F-4D97-AF65-F5344CB8AC3E}">
        <p14:creationId xmlns:p14="http://schemas.microsoft.com/office/powerpoint/2010/main" val="19953942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95936" y="908720"/>
            <a:ext cx="4608512" cy="864096"/>
          </a:xfrm>
        </p:spPr>
        <p:txBody>
          <a:bodyPr>
            <a:noAutofit/>
          </a:bodyPr>
          <a:lstStyle>
            <a:lvl1pPr algn="l">
              <a:defRPr sz="5400">
                <a:solidFill>
                  <a:schemeClr val="bg1"/>
                </a:solidFill>
              </a:defRPr>
            </a:lvl1pPr>
          </a:lstStyle>
          <a:p>
            <a:r>
              <a:rPr lang="en-CA" smtClean="0"/>
              <a:t>Click to edit Master title style</a:t>
            </a:r>
            <a:endParaRPr lang="en-CA" dirty="0"/>
          </a:p>
        </p:txBody>
      </p:sp>
      <p:sp>
        <p:nvSpPr>
          <p:cNvPr id="3" name="Content Placeholder 2"/>
          <p:cNvSpPr>
            <a:spLocks noGrp="1"/>
          </p:cNvSpPr>
          <p:nvPr>
            <p:ph idx="1"/>
          </p:nvPr>
        </p:nvSpPr>
        <p:spPr>
          <a:xfrm>
            <a:off x="899592" y="3068960"/>
            <a:ext cx="7787208" cy="3168352"/>
          </a:xfrm>
        </p:spPr>
        <p:txBody>
          <a:bodyPr>
            <a:normAutofit/>
          </a:bodyPr>
          <a:lstStyle>
            <a:lvl1pPr>
              <a:defRPr sz="2400">
                <a:solidFill>
                  <a:srgbClr val="1D5679"/>
                </a:solidFill>
              </a:defRPr>
            </a:lvl1pPr>
            <a:lvl2pPr>
              <a:defRPr sz="2400"/>
            </a:lvl2pPr>
            <a:lvl3pPr>
              <a:defRPr sz="2400"/>
            </a:lvl3pPr>
            <a:lvl4pPr>
              <a:defRPr sz="2400"/>
            </a:lvl4pPr>
            <a:lvl5pPr>
              <a:defRPr sz="2400"/>
            </a:lvl5pPr>
          </a:lstStyle>
          <a:p>
            <a:pPr lvl="0"/>
            <a:r>
              <a:rPr lang="en-CA" smtClean="0"/>
              <a:t>Click to edit Master text styles</a:t>
            </a:r>
          </a:p>
        </p:txBody>
      </p:sp>
      <p:sp>
        <p:nvSpPr>
          <p:cNvPr id="12" name="Content Placeholder 11"/>
          <p:cNvSpPr>
            <a:spLocks noGrp="1"/>
          </p:cNvSpPr>
          <p:nvPr>
            <p:ph sz="quarter" idx="13"/>
          </p:nvPr>
        </p:nvSpPr>
        <p:spPr>
          <a:xfrm>
            <a:off x="521792" y="1772816"/>
            <a:ext cx="8100417" cy="648072"/>
          </a:xfrm>
        </p:spPr>
        <p:txBody>
          <a:bodyPr anchor="ctr"/>
          <a:lstStyle>
            <a:lvl1pPr>
              <a:buNone/>
              <a:defRPr>
                <a:solidFill>
                  <a:schemeClr val="bg1"/>
                </a:solidFill>
              </a:defRPr>
            </a:lvl1pPr>
            <a:lvl2pPr>
              <a:buNone/>
              <a:defRPr/>
            </a:lvl2pPr>
            <a:lvl3pPr>
              <a:buNone/>
              <a:defRPr/>
            </a:lvl3pPr>
            <a:lvl4pPr>
              <a:buNone/>
              <a:defRPr/>
            </a:lvl4pPr>
            <a:lvl5pPr>
              <a:buNone/>
              <a:defRPr/>
            </a:lvl5pPr>
          </a:lstStyle>
          <a:p>
            <a:pPr lvl="0"/>
            <a:r>
              <a:rPr lang="en-CA" smtClean="0"/>
              <a:t>Click to edit Master text styles</a:t>
            </a:r>
          </a:p>
        </p:txBody>
      </p:sp>
      <p:sp>
        <p:nvSpPr>
          <p:cNvPr id="10" name="Footer Placeholder 4"/>
          <p:cNvSpPr>
            <a:spLocks noGrp="1"/>
          </p:cNvSpPr>
          <p:nvPr>
            <p:ph type="ftr" sz="quarter" idx="14"/>
          </p:nvPr>
        </p:nvSpPr>
        <p:spPr/>
        <p:txBody>
          <a:bodyPr wrap="square" numCol="1" anchorCtr="0" compatLnSpc="1">
            <a:prstTxWarp prst="textNoShape">
              <a:avLst/>
            </a:prstTxWarp>
          </a:bodyPr>
          <a:lstStyle>
            <a:lvl1pPr>
              <a:defRPr>
                <a:solidFill>
                  <a:srgbClr val="7F7F7F"/>
                </a:solidFill>
              </a:defRPr>
            </a:lvl1pPr>
          </a:lstStyle>
          <a:p>
            <a:pPr>
              <a:defRPr/>
            </a:pPr>
            <a:r>
              <a:rPr lang="en-US"/>
              <a:t>Copyright © John Wiley &amp; Sons Canada, Ltd.</a:t>
            </a:r>
            <a:endParaRPr lang="en-CA"/>
          </a:p>
        </p:txBody>
      </p:sp>
      <p:sp>
        <p:nvSpPr>
          <p:cNvPr id="11" name="Slide Number Placeholder 5"/>
          <p:cNvSpPr>
            <a:spLocks noGrp="1"/>
          </p:cNvSpPr>
          <p:nvPr>
            <p:ph type="sldNum" sz="quarter" idx="15"/>
          </p:nvPr>
        </p:nvSpPr>
        <p:spPr/>
        <p:txBody>
          <a:bodyPr/>
          <a:lstStyle>
            <a:lvl1pPr>
              <a:defRPr/>
            </a:lvl1pPr>
          </a:lstStyle>
          <a:p>
            <a:pPr>
              <a:defRPr/>
            </a:pPr>
            <a:fld id="{DF4070E1-761F-439F-9FD2-B89AE8CC94D0}" type="slidenum">
              <a:rPr lang="en-GB"/>
              <a:pPr>
                <a:defRPr/>
              </a:pPr>
              <a:t>‹#›</a:t>
            </a:fld>
            <a:endParaRPr lang="en-GB"/>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3.jpe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30.xml"/><Relationship Id="rId7"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68313" y="26035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INTERMEDIATE ACCOUNTING</a:t>
            </a:r>
            <a:endParaRPr lang="en-CA"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smtClean="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lnSpc>
                <a:spcPct val="103000"/>
              </a:lnSpc>
              <a:buClr>
                <a:srgbClr val="FFFFCC"/>
              </a:buClr>
              <a:buSzPct val="100000"/>
              <a:buFont typeface="Tahoma" pitchFamily="34" charset="0"/>
              <a:buNone/>
              <a:defRPr sz="1200">
                <a:solidFill>
                  <a:schemeClr val="bg1">
                    <a:lumMod val="50000"/>
                  </a:schemeClr>
                </a:solidFill>
              </a:defRPr>
            </a:lvl1pPr>
          </a:lstStyle>
          <a:p>
            <a:pPr>
              <a:defRPr/>
            </a:pPr>
            <a:r>
              <a:rPr lang="en-US"/>
              <a:t>Copyright © John Wiley &amp; Sons Canada, Ltd.</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lnSpc>
                <a:spcPct val="103000"/>
              </a:lnSpc>
              <a:buClr>
                <a:srgbClr val="FFFFCC"/>
              </a:buClr>
              <a:buSzPct val="100000"/>
              <a:buFont typeface="Tahoma" pitchFamily="34" charset="0"/>
              <a:buNone/>
              <a:defRPr sz="1200">
                <a:solidFill>
                  <a:srgbClr val="898989"/>
                </a:solidFill>
              </a:defRPr>
            </a:lvl1pPr>
          </a:lstStyle>
          <a:p>
            <a:fld id="{316AFC91-2FC8-429D-B67B-2FF839B2735B}"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Lst>
  <p:hf hdr="0" ftr="0" dt="0"/>
  <p:txStyles>
    <p:titleStyle>
      <a:lvl1pPr algn="ctr" rtl="0" eaLnBrk="0" fontAlgn="base" hangingPunct="0">
        <a:spcBef>
          <a:spcPct val="0"/>
        </a:spcBef>
        <a:spcAft>
          <a:spcPct val="0"/>
        </a:spcAft>
        <a:defRPr sz="4400" kern="1200">
          <a:solidFill>
            <a:schemeClr val="tx1"/>
          </a:solidFill>
          <a:latin typeface="Garamond" pitchFamily="18" charset="0"/>
          <a:ea typeface="DFKai-SB" pitchFamily="65" charset="-120"/>
          <a:cs typeface="Arabic Typesetting" pitchFamily="66" charset="-78"/>
        </a:defRPr>
      </a:lvl1pPr>
      <a:lvl2pPr algn="ctr" rtl="0" eaLnBrk="0" fontAlgn="base" hangingPunct="0">
        <a:spcBef>
          <a:spcPct val="0"/>
        </a:spcBef>
        <a:spcAft>
          <a:spcPct val="0"/>
        </a:spcAft>
        <a:defRPr sz="4400">
          <a:solidFill>
            <a:schemeClr val="tx1"/>
          </a:solidFill>
          <a:latin typeface="Garamond" pitchFamily="18" charset="0"/>
          <a:ea typeface="DFKai-SB" pitchFamily="65" charset="-120"/>
          <a:cs typeface="Arabic Typesetting" pitchFamily="66" charset="-78"/>
        </a:defRPr>
      </a:lvl2pPr>
      <a:lvl3pPr algn="ctr" rtl="0" eaLnBrk="0" fontAlgn="base" hangingPunct="0">
        <a:spcBef>
          <a:spcPct val="0"/>
        </a:spcBef>
        <a:spcAft>
          <a:spcPct val="0"/>
        </a:spcAft>
        <a:defRPr sz="4400">
          <a:solidFill>
            <a:schemeClr val="tx1"/>
          </a:solidFill>
          <a:latin typeface="Garamond" pitchFamily="18" charset="0"/>
          <a:ea typeface="DFKai-SB" pitchFamily="65" charset="-120"/>
          <a:cs typeface="Arabic Typesetting" pitchFamily="66" charset="-78"/>
        </a:defRPr>
      </a:lvl3pPr>
      <a:lvl4pPr algn="ctr" rtl="0" eaLnBrk="0" fontAlgn="base" hangingPunct="0">
        <a:spcBef>
          <a:spcPct val="0"/>
        </a:spcBef>
        <a:spcAft>
          <a:spcPct val="0"/>
        </a:spcAft>
        <a:defRPr sz="4400">
          <a:solidFill>
            <a:schemeClr val="tx1"/>
          </a:solidFill>
          <a:latin typeface="Garamond" pitchFamily="18" charset="0"/>
          <a:ea typeface="DFKai-SB" pitchFamily="65" charset="-120"/>
          <a:cs typeface="Arabic Typesetting" pitchFamily="66" charset="-78"/>
        </a:defRPr>
      </a:lvl4pPr>
      <a:lvl5pPr algn="ctr" rtl="0" eaLnBrk="0" fontAlgn="base" hangingPunct="0">
        <a:spcBef>
          <a:spcPct val="0"/>
        </a:spcBef>
        <a:spcAft>
          <a:spcPct val="0"/>
        </a:spcAft>
        <a:defRPr sz="4400">
          <a:solidFill>
            <a:schemeClr val="tx1"/>
          </a:solidFill>
          <a:latin typeface="Garamond" pitchFamily="18" charset="0"/>
          <a:ea typeface="DFKai-SB" pitchFamily="65" charset="-120"/>
          <a:cs typeface="Arabic Typesetting" pitchFamily="66" charset="-78"/>
        </a:defRPr>
      </a:lvl5pPr>
      <a:lvl6pPr marL="457200" algn="ctr" rtl="0" eaLnBrk="1" fontAlgn="base" hangingPunct="1">
        <a:spcBef>
          <a:spcPct val="0"/>
        </a:spcBef>
        <a:spcAft>
          <a:spcPct val="0"/>
        </a:spcAft>
        <a:defRPr sz="4400">
          <a:solidFill>
            <a:schemeClr val="tx1"/>
          </a:solidFill>
          <a:latin typeface="Garamond" pitchFamily="18" charset="0"/>
          <a:ea typeface="DFKai-SB" pitchFamily="65" charset="-120"/>
          <a:cs typeface="Arabic Typesetting" pitchFamily="66" charset="-78"/>
        </a:defRPr>
      </a:lvl6pPr>
      <a:lvl7pPr marL="914400" algn="ctr" rtl="0" eaLnBrk="1" fontAlgn="base" hangingPunct="1">
        <a:spcBef>
          <a:spcPct val="0"/>
        </a:spcBef>
        <a:spcAft>
          <a:spcPct val="0"/>
        </a:spcAft>
        <a:defRPr sz="4400">
          <a:solidFill>
            <a:schemeClr val="tx1"/>
          </a:solidFill>
          <a:latin typeface="Garamond" pitchFamily="18" charset="0"/>
          <a:ea typeface="DFKai-SB" pitchFamily="65" charset="-120"/>
          <a:cs typeface="Arabic Typesetting" pitchFamily="66" charset="-78"/>
        </a:defRPr>
      </a:lvl7pPr>
      <a:lvl8pPr marL="1371600" algn="ctr" rtl="0" eaLnBrk="1" fontAlgn="base" hangingPunct="1">
        <a:spcBef>
          <a:spcPct val="0"/>
        </a:spcBef>
        <a:spcAft>
          <a:spcPct val="0"/>
        </a:spcAft>
        <a:defRPr sz="4400">
          <a:solidFill>
            <a:schemeClr val="tx1"/>
          </a:solidFill>
          <a:latin typeface="Garamond" pitchFamily="18" charset="0"/>
          <a:ea typeface="DFKai-SB" pitchFamily="65" charset="-120"/>
          <a:cs typeface="Arabic Typesetting" pitchFamily="66" charset="-78"/>
        </a:defRPr>
      </a:lvl8pPr>
      <a:lvl9pPr marL="1828800" algn="ctr" rtl="0" eaLnBrk="1" fontAlgn="base" hangingPunct="1">
        <a:spcBef>
          <a:spcPct val="0"/>
        </a:spcBef>
        <a:spcAft>
          <a:spcPct val="0"/>
        </a:spcAft>
        <a:defRPr sz="4400">
          <a:solidFill>
            <a:schemeClr val="tx1"/>
          </a:solidFill>
          <a:latin typeface="Garamond" pitchFamily="18" charset="0"/>
          <a:ea typeface="DFKai-SB" pitchFamily="65" charset="-120"/>
          <a:cs typeface="Arabic Typesetting" pitchFamily="66" charset="-78"/>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charset="0"/>
        <a:buChar char="–"/>
        <a:defRPr sz="2800" kern="1200">
          <a:solidFill>
            <a:srgbClr val="205F84"/>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charset="0"/>
        <a:buChar char="•"/>
        <a:defRPr sz="2400" kern="1200">
          <a:solidFill>
            <a:srgbClr val="C86740"/>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357188" y="571500"/>
            <a:ext cx="7769225" cy="835025"/>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027" name="Rectangle 2"/>
          <p:cNvSpPr>
            <a:spLocks noGrp="1" noChangeArrowheads="1"/>
          </p:cNvSpPr>
          <p:nvPr>
            <p:ph type="body" idx="1"/>
          </p:nvPr>
        </p:nvSpPr>
        <p:spPr bwMode="auto">
          <a:xfrm>
            <a:off x="685800" y="1981200"/>
            <a:ext cx="7769225" cy="4113213"/>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2" name="Rectangle 3"/>
          <p:cNvSpPr>
            <a:spLocks noGrp="1" noChangeArrowheads="1"/>
          </p:cNvSpPr>
          <p:nvPr>
            <p:ph type="sldNum"/>
          </p:nvPr>
        </p:nvSpPr>
        <p:spPr bwMode="auto">
          <a:xfrm>
            <a:off x="6553200" y="6245225"/>
            <a:ext cx="2130425" cy="47307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eaLnBrk="1">
              <a:lnSpc>
                <a:spcPct val="100000"/>
              </a:lnSpc>
              <a:buClr>
                <a:srgbClr val="000000"/>
              </a:buClr>
              <a:buSzPct val="45000"/>
              <a:buFont typeface="Wingdings" pitchFamily="2" charset="2"/>
              <a:buNone/>
              <a:defRPr sz="1400">
                <a:solidFill>
                  <a:srgbClr val="FFFFCC"/>
                </a:solidFill>
                <a:latin typeface="Times New Roman" pitchFamily="18" charset="0"/>
                <a:ea typeface="Lucida Sans Unicode" pitchFamily="34" charset="0"/>
                <a:cs typeface="Lucida Sans Unicode" pitchFamily="34" charset="0"/>
              </a:defRPr>
            </a:lvl1pPr>
          </a:lstStyle>
          <a:p>
            <a:fld id="{316AFC91-2FC8-429D-B67B-2FF839B2735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Lst>
  <p:hf hdr="0" ftr="0" dt="0"/>
  <p:txStyles>
    <p:titleStyle>
      <a:lvl1pPr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008273"/>
          </a:solidFill>
          <a:latin typeface="+mj-lt"/>
          <a:ea typeface="+mj-ea"/>
          <a:cs typeface="+mj-cs"/>
        </a:defRPr>
      </a:lvl1pPr>
      <a:lvl2pPr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008273"/>
          </a:solidFill>
          <a:latin typeface="Tahoma" pitchFamily="34" charset="0"/>
        </a:defRPr>
      </a:lvl2pPr>
      <a:lvl3pPr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008273"/>
          </a:solidFill>
          <a:latin typeface="Tahoma" pitchFamily="34" charset="0"/>
        </a:defRPr>
      </a:lvl3pPr>
      <a:lvl4pPr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008273"/>
          </a:solidFill>
          <a:latin typeface="Tahoma" pitchFamily="34" charset="0"/>
        </a:defRPr>
      </a:lvl4pPr>
      <a:lvl5pPr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008273"/>
          </a:solidFill>
          <a:latin typeface="Tahoma" pitchFamily="34" charset="0"/>
        </a:defRPr>
      </a:lvl5pPr>
      <a:lvl6pPr marL="457200"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92D050"/>
          </a:solidFill>
          <a:latin typeface="Tahoma" pitchFamily="34" charset="0"/>
        </a:defRPr>
      </a:lvl6pPr>
      <a:lvl7pPr marL="914400"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92D050"/>
          </a:solidFill>
          <a:latin typeface="Tahoma" pitchFamily="34" charset="0"/>
        </a:defRPr>
      </a:lvl7pPr>
      <a:lvl8pPr marL="1371600"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92D050"/>
          </a:solidFill>
          <a:latin typeface="Tahoma" pitchFamily="34" charset="0"/>
        </a:defRPr>
      </a:lvl8pPr>
      <a:lvl9pPr marL="1828800" algn="ctr" defTabSz="457200" rtl="0" eaLnBrk="1" fontAlgn="base" hangingPunct="1">
        <a:lnSpc>
          <a:spcPct val="102000"/>
        </a:lnSpc>
        <a:spcBef>
          <a:spcPct val="0"/>
        </a:spcBef>
        <a:spcAft>
          <a:spcPct val="0"/>
        </a:spcAft>
        <a:buClr>
          <a:srgbClr val="BC0000"/>
        </a:buClr>
        <a:buSzPct val="100000"/>
        <a:buFont typeface="Tahoma" pitchFamily="34" charset="0"/>
        <a:defRPr sz="3600" b="1">
          <a:solidFill>
            <a:srgbClr val="92D050"/>
          </a:solidFill>
          <a:latin typeface="Tahoma" pitchFamily="34" charset="0"/>
        </a:defRPr>
      </a:lvl9pPr>
    </p:titleStyle>
    <p:bodyStyle>
      <a:lvl1pPr marL="339725" indent="-339725" algn="l" defTabSz="457200" rtl="0" eaLnBrk="1" fontAlgn="base" hangingPunct="1">
        <a:lnSpc>
          <a:spcPct val="87000"/>
        </a:lnSpc>
        <a:spcBef>
          <a:spcPts val="700"/>
        </a:spcBef>
        <a:spcAft>
          <a:spcPct val="0"/>
        </a:spcAft>
        <a:buClr>
          <a:srgbClr val="000000"/>
        </a:buClr>
        <a:buSzPct val="100000"/>
        <a:buFont typeface="Arial" charset="0"/>
        <a:buChar char="•"/>
        <a:defRPr sz="2800">
          <a:solidFill>
            <a:srgbClr val="000000"/>
          </a:solidFill>
          <a:latin typeface="+mn-lt"/>
          <a:ea typeface="+mn-ea"/>
          <a:cs typeface="+mn-cs"/>
        </a:defRPr>
      </a:lvl1pPr>
      <a:lvl2pPr marL="739775" indent="-282575" algn="l" defTabSz="457200" rtl="0" eaLnBrk="1" fontAlgn="base" hangingPunct="1">
        <a:lnSpc>
          <a:spcPct val="87000"/>
        </a:lnSpc>
        <a:spcBef>
          <a:spcPts val="650"/>
        </a:spcBef>
        <a:spcAft>
          <a:spcPct val="0"/>
        </a:spcAft>
        <a:buClr>
          <a:srgbClr val="000000"/>
        </a:buClr>
        <a:buSzPct val="100000"/>
        <a:buFont typeface="Arial" charset="0"/>
        <a:buChar char="–"/>
        <a:defRPr sz="2600">
          <a:solidFill>
            <a:srgbClr val="000000"/>
          </a:solidFill>
          <a:latin typeface="+mn-lt"/>
        </a:defRPr>
      </a:lvl2pPr>
      <a:lvl3pPr marL="1143000" indent="-228600" algn="l" defTabSz="457200" rtl="0" eaLnBrk="1" fontAlgn="base" hangingPunct="1">
        <a:lnSpc>
          <a:spcPct val="87000"/>
        </a:lnSpc>
        <a:spcBef>
          <a:spcPts val="600"/>
        </a:spcBef>
        <a:spcAft>
          <a:spcPct val="0"/>
        </a:spcAft>
        <a:buClr>
          <a:srgbClr val="000000"/>
        </a:buClr>
        <a:buSzPct val="100000"/>
        <a:buFont typeface="Arial" charset="0"/>
        <a:buChar char="•"/>
        <a:defRPr sz="2400">
          <a:solidFill>
            <a:srgbClr val="000000"/>
          </a:solidFill>
          <a:latin typeface="+mn-lt"/>
        </a:defRPr>
      </a:lvl3pPr>
      <a:lvl4pPr marL="1600200" indent="-228600" algn="l" defTabSz="457200" rtl="0" eaLnBrk="1" fontAlgn="base" hangingPunct="1">
        <a:lnSpc>
          <a:spcPct val="87000"/>
        </a:lnSpc>
        <a:spcBef>
          <a:spcPts val="550"/>
        </a:spcBef>
        <a:spcAft>
          <a:spcPct val="0"/>
        </a:spcAft>
        <a:buClr>
          <a:srgbClr val="000000"/>
        </a:buClr>
        <a:buSzPct val="100000"/>
        <a:buFont typeface="Arial" charset="0"/>
        <a:buChar char="–"/>
        <a:defRPr sz="2200">
          <a:solidFill>
            <a:srgbClr val="000000"/>
          </a:solidFill>
          <a:latin typeface="+mn-lt"/>
        </a:defRPr>
      </a:lvl4pPr>
      <a:lvl5pPr marL="2057400" indent="-228600" algn="l" defTabSz="457200" rtl="0" eaLnBrk="1" fontAlgn="base" hangingPunct="1">
        <a:lnSpc>
          <a:spcPct val="87000"/>
        </a:lnSpc>
        <a:spcBef>
          <a:spcPts val="500"/>
        </a:spcBef>
        <a:spcAft>
          <a:spcPct val="0"/>
        </a:spcAft>
        <a:buClr>
          <a:srgbClr val="000000"/>
        </a:buClr>
        <a:buSzPct val="100000"/>
        <a:buFont typeface="Arial" charset="0"/>
        <a:buChar char="»"/>
        <a:defRPr sz="2000">
          <a:solidFill>
            <a:srgbClr val="000000"/>
          </a:solidFill>
          <a:latin typeface="+mn-lt"/>
        </a:defRPr>
      </a:lvl5pPr>
      <a:lvl6pPr marL="2514600" indent="-228600" algn="l" defTabSz="457200" rtl="0" eaLnBrk="1" fontAlgn="base" hangingPunct="1">
        <a:lnSpc>
          <a:spcPct val="87000"/>
        </a:lnSpc>
        <a:spcBef>
          <a:spcPts val="500"/>
        </a:spcBef>
        <a:spcAft>
          <a:spcPct val="0"/>
        </a:spcAft>
        <a:buClr>
          <a:srgbClr val="000000"/>
        </a:buClr>
        <a:buSzPct val="100000"/>
        <a:buFont typeface="Arial" charset="0"/>
        <a:buChar char="»"/>
        <a:defRPr sz="2000">
          <a:solidFill>
            <a:srgbClr val="000000"/>
          </a:solidFill>
          <a:latin typeface="+mn-lt"/>
        </a:defRPr>
      </a:lvl6pPr>
      <a:lvl7pPr marL="2971800" indent="-228600" algn="l" defTabSz="457200" rtl="0" eaLnBrk="1" fontAlgn="base" hangingPunct="1">
        <a:lnSpc>
          <a:spcPct val="87000"/>
        </a:lnSpc>
        <a:spcBef>
          <a:spcPts val="500"/>
        </a:spcBef>
        <a:spcAft>
          <a:spcPct val="0"/>
        </a:spcAft>
        <a:buClr>
          <a:srgbClr val="000000"/>
        </a:buClr>
        <a:buSzPct val="100000"/>
        <a:buFont typeface="Arial" charset="0"/>
        <a:buChar char="»"/>
        <a:defRPr sz="2000">
          <a:solidFill>
            <a:srgbClr val="000000"/>
          </a:solidFill>
          <a:latin typeface="+mn-lt"/>
        </a:defRPr>
      </a:lvl7pPr>
      <a:lvl8pPr marL="3429000" indent="-228600" algn="l" defTabSz="457200" rtl="0" eaLnBrk="1" fontAlgn="base" hangingPunct="1">
        <a:lnSpc>
          <a:spcPct val="87000"/>
        </a:lnSpc>
        <a:spcBef>
          <a:spcPts val="500"/>
        </a:spcBef>
        <a:spcAft>
          <a:spcPct val="0"/>
        </a:spcAft>
        <a:buClr>
          <a:srgbClr val="000000"/>
        </a:buClr>
        <a:buSzPct val="100000"/>
        <a:buFont typeface="Arial" charset="0"/>
        <a:buChar char="»"/>
        <a:defRPr sz="2000">
          <a:solidFill>
            <a:srgbClr val="000000"/>
          </a:solidFill>
          <a:latin typeface="+mn-lt"/>
        </a:defRPr>
      </a:lvl8pPr>
      <a:lvl9pPr marL="3886200" indent="-228600" algn="l" defTabSz="457200" rtl="0" eaLnBrk="1" fontAlgn="base" hangingPunct="1">
        <a:lnSpc>
          <a:spcPct val="87000"/>
        </a:lnSpc>
        <a:spcBef>
          <a:spcPts val="500"/>
        </a:spcBef>
        <a:spcAft>
          <a:spcPct val="0"/>
        </a:spcAft>
        <a:buClr>
          <a:srgbClr val="000000"/>
        </a:buClr>
        <a:buSzPct val="100000"/>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Copyright © John Wiley &amp; Sons Canada, Ltd.</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7611105F-027B-4FF6-807D-9C4F36DBBA58}" type="slidenum">
              <a:rPr lang="en-GB" smtClean="0"/>
              <a:pPr>
                <a:defRPr/>
              </a:pPr>
              <a:t>‹#›</a:t>
            </a:fld>
            <a:endParaRPr lang="en-GB"/>
          </a:p>
        </p:txBody>
      </p:sp>
    </p:spTree>
    <p:extLst>
      <p:ext uri="{BB962C8B-B14F-4D97-AF65-F5344CB8AC3E}">
        <p14:creationId xmlns:p14="http://schemas.microsoft.com/office/powerpoint/2010/main" val="561550093"/>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3" Type="http://schemas.openxmlformats.org/officeDocument/2006/relationships/hyperlink" Target="http://www.iasb.org/" TargetMode="External"/><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hyperlink" Target="http://www.sec.gov/" TargetMode="External"/><Relationship Id="rId2" Type="http://schemas.openxmlformats.org/officeDocument/2006/relationships/notesSlide" Target="../notesSlides/notesSlide25.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1:</a:t>
            </a:r>
            <a:br>
              <a:rPr lang="en-US" dirty="0" smtClean="0"/>
            </a:br>
            <a:r>
              <a:rPr lang="en-US" dirty="0" smtClean="0"/>
              <a:t>ThE CANADIAN FINANCIAL REPORTING ENVIRONMENT</a:t>
            </a:r>
            <a:endParaRPr lang="en-US" dirty="0"/>
          </a:p>
        </p:txBody>
      </p:sp>
      <p:sp>
        <p:nvSpPr>
          <p:cNvPr id="3" name="Slide Number Placeholder 2"/>
          <p:cNvSpPr>
            <a:spLocks noGrp="1"/>
          </p:cNvSpPr>
          <p:nvPr>
            <p:ph type="sldNum" sz="quarter" idx="12"/>
          </p:nvPr>
        </p:nvSpPr>
        <p:spPr/>
        <p:txBody>
          <a:bodyPr/>
          <a:lstStyle/>
          <a:p>
            <a:pPr>
              <a:defRPr/>
            </a:pPr>
            <a:fld id="{ECD633E4-B101-4BD9-9D1D-D5A2BA1B27F1}" type="slidenum">
              <a:rPr lang="en-GB" smtClean="0"/>
              <a:pPr>
                <a:defRPr/>
              </a:pPr>
              <a:t>2</a:t>
            </a:fld>
            <a:endParaRPr lang="en-GB"/>
          </a:p>
        </p:txBody>
      </p:sp>
    </p:spTree>
    <p:extLst>
      <p:ext uri="{BB962C8B-B14F-4D97-AF65-F5344CB8AC3E}">
        <p14:creationId xmlns:p14="http://schemas.microsoft.com/office/powerpoint/2010/main" val="3427868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Content Placeholder 2"/>
          <p:cNvSpPr>
            <a:spLocks noGrp="1"/>
          </p:cNvSpPr>
          <p:nvPr>
            <p:ph idx="1"/>
          </p:nvPr>
        </p:nvSpPr>
        <p:spPr/>
        <p:txBody>
          <a:bodyPr>
            <a:normAutofit/>
          </a:bodyPr>
          <a:lstStyle/>
          <a:p>
            <a:pPr marL="0" indent="0" eaLnBrk="1" hangingPunct="1">
              <a:buFont typeface="Arial" charset="0"/>
              <a:buNone/>
              <a:defRPr/>
            </a:pPr>
            <a:r>
              <a:rPr lang="en-CA" sz="1800" b="1" dirty="0" smtClean="0">
                <a:solidFill>
                  <a:srgbClr val="000000"/>
                </a:solidFill>
                <a:latin typeface="Arial" charset="0"/>
                <a:cs typeface="Arial" charset="0"/>
              </a:rPr>
              <a:t>After studying this chapter, you should be able to:</a:t>
            </a:r>
          </a:p>
          <a:p>
            <a:pPr eaLnBrk="1" hangingPunct="1">
              <a:buFont typeface="+mj-lt"/>
              <a:buAutoNum type="arabicPeriod"/>
              <a:defRPr/>
            </a:pPr>
            <a:r>
              <a:rPr lang="en-CA" sz="1800" dirty="0" smtClean="0">
                <a:solidFill>
                  <a:srgbClr val="000000"/>
                </a:solidFill>
                <a:latin typeface="Arial" charset="0"/>
                <a:cs typeface="Arial" charset="0"/>
              </a:rPr>
              <a:t>Explain how accounting makes it possible to use scarce resources more efficiently.</a:t>
            </a:r>
          </a:p>
          <a:p>
            <a:pPr eaLnBrk="1" hangingPunct="1">
              <a:buFont typeface="+mj-lt"/>
              <a:buAutoNum type="arabicPeriod"/>
              <a:defRPr/>
            </a:pPr>
            <a:r>
              <a:rPr lang="en-CA" sz="1800" dirty="0" smtClean="0">
                <a:solidFill>
                  <a:srgbClr val="000000"/>
                </a:solidFill>
                <a:latin typeface="Arial" charset="0"/>
                <a:cs typeface="Arial" charset="0"/>
              </a:rPr>
              <a:t>Explain the meaning of “stakeholder” and identify key stakeholders in financial reporting, explaining what is at stake for each one.</a:t>
            </a:r>
          </a:p>
          <a:p>
            <a:pPr eaLnBrk="1" hangingPunct="1">
              <a:buFont typeface="+mj-lt"/>
              <a:buAutoNum type="arabicPeriod"/>
              <a:defRPr/>
            </a:pPr>
            <a:r>
              <a:rPr lang="en-CA" sz="1800" dirty="0" smtClean="0">
                <a:solidFill>
                  <a:srgbClr val="000000"/>
                </a:solidFill>
                <a:latin typeface="Arial" charset="0"/>
                <a:cs typeface="Arial" charset="0"/>
              </a:rPr>
              <a:t>Identify the objective of financial reporting.</a:t>
            </a:r>
          </a:p>
          <a:p>
            <a:pPr eaLnBrk="1" hangingPunct="1">
              <a:buFont typeface="+mj-lt"/>
              <a:buAutoNum type="arabicPeriod"/>
              <a:defRPr/>
            </a:pPr>
            <a:r>
              <a:rPr lang="en-CA" sz="1800" dirty="0" smtClean="0">
                <a:solidFill>
                  <a:srgbClr val="000000"/>
                </a:solidFill>
                <a:latin typeface="Arial" charset="0"/>
                <a:cs typeface="Arial" charset="0"/>
              </a:rPr>
              <a:t>Explain how information asymmetry and bias interfere with the objective of financial reporting.</a:t>
            </a:r>
          </a:p>
          <a:p>
            <a:pPr eaLnBrk="1" hangingPunct="1">
              <a:buFont typeface="+mj-lt"/>
              <a:buAutoNum type="arabicPeriod"/>
              <a:defRPr/>
            </a:pPr>
            <a:r>
              <a:rPr lang="en-CA" sz="1800" dirty="0" smtClean="0">
                <a:solidFill>
                  <a:srgbClr val="000000"/>
                </a:solidFill>
                <a:latin typeface="Arial" charset="0"/>
                <a:cs typeface="Arial" charset="0"/>
              </a:rPr>
              <a:t>Explain the need for accounting standards and identify the major entities that influence the standard setting and financial reporting. </a:t>
            </a:r>
          </a:p>
          <a:p>
            <a:pPr eaLnBrk="1" hangingPunct="1">
              <a:buFont typeface="+mj-lt"/>
              <a:buAutoNum type="arabicPeriod"/>
              <a:defRPr/>
            </a:pPr>
            <a:r>
              <a:rPr lang="en-CA" sz="1800" dirty="0" smtClean="0">
                <a:solidFill>
                  <a:srgbClr val="000000"/>
                </a:solidFill>
                <a:latin typeface="Arial" charset="0"/>
                <a:cs typeface="Arial" charset="0"/>
              </a:rPr>
              <a:t>Explain the meaning of generally accepted accounting principles (GAAP) and the significance of professional judgement in applying GAAP.</a:t>
            </a:r>
          </a:p>
          <a:p>
            <a:pPr eaLnBrk="1" hangingPunct="1">
              <a:buFont typeface="+mj-lt"/>
              <a:buAutoNum type="arabicPeriod"/>
              <a:defRPr/>
            </a:pPr>
            <a:r>
              <a:rPr lang="en-CA" sz="1800" dirty="0" smtClean="0">
                <a:solidFill>
                  <a:srgbClr val="000000"/>
                </a:solidFill>
                <a:latin typeface="Arial" charset="0"/>
                <a:cs typeface="Arial" charset="0"/>
              </a:rPr>
              <a:t>Discuss some of the challenges and opportunities for accounting.</a:t>
            </a:r>
          </a:p>
        </p:txBody>
      </p:sp>
      <p:sp>
        <p:nvSpPr>
          <p:cNvPr id="18437" name="Slide Number Placeholder 4"/>
          <p:cNvSpPr>
            <a:spLocks noGrp="1"/>
          </p:cNvSpPr>
          <p:nvPr>
            <p:ph type="sldNum" sz="quarter" idx="12"/>
          </p:nvPr>
        </p:nvSpPr>
        <p:spPr bwMode="auto">
          <a:noFill/>
          <a:ln>
            <a:miter lim="800000"/>
            <a:headEnd/>
            <a:tailEnd/>
          </a:ln>
        </p:spPr>
        <p:txBody>
          <a:bodyPr/>
          <a:lstStyle/>
          <a:p>
            <a:fld id="{D04BC6DA-4F55-4AA0-899D-8B3A484E8889}" type="slidenum">
              <a:rPr lang="en-GB"/>
              <a:pPr/>
              <a:t>3</a:t>
            </a:fld>
            <a:endParaRPr lang="en-GB"/>
          </a:p>
        </p:txBody>
      </p:sp>
      <p:sp>
        <p:nvSpPr>
          <p:cNvPr id="18436" name="Content Placeholder 3"/>
          <p:cNvSpPr>
            <a:spLocks noGrp="1"/>
          </p:cNvSpPr>
          <p:nvPr>
            <p:ph sz="quarter" idx="4294967295"/>
          </p:nvPr>
        </p:nvSpPr>
        <p:spPr>
          <a:xfrm>
            <a:off x="611560" y="260648"/>
            <a:ext cx="8099425" cy="647700"/>
          </a:xfrm>
        </p:spPr>
        <p:txBody>
          <a:bodyPr/>
          <a:lstStyle/>
          <a:p>
            <a:pPr marL="0" indent="0" eaLnBrk="1" hangingPunct="1">
              <a:buNone/>
            </a:pPr>
            <a:r>
              <a:rPr lang="en-CA" sz="2800" dirty="0" smtClean="0">
                <a:solidFill>
                  <a:srgbClr val="FFFFFF"/>
                </a:solidFill>
                <a:latin typeface="Arial" charset="0"/>
                <a:cs typeface="Arial" charset="0"/>
              </a:rPr>
              <a:t>The Canadian Financial Reporting Environment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400" dirty="0" smtClean="0"/>
              <a:t>The Canadian Financial Reporting Environment</a:t>
            </a:r>
          </a:p>
        </p:txBody>
      </p:sp>
      <p:sp>
        <p:nvSpPr>
          <p:cNvPr id="12"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4</a:t>
            </a:fld>
            <a:endParaRPr lang="en-GB"/>
          </a:p>
        </p:txBody>
      </p:sp>
      <p:pic>
        <p:nvPicPr>
          <p:cNvPr id="3" name="Picture 2"/>
          <p:cNvPicPr>
            <a:picLocks noChangeAspect="1"/>
          </p:cNvPicPr>
          <p:nvPr/>
        </p:nvPicPr>
        <p:blipFill>
          <a:blip r:embed="rId3"/>
          <a:stretch>
            <a:fillRect/>
          </a:stretch>
        </p:blipFill>
        <p:spPr>
          <a:xfrm>
            <a:off x="323528" y="1618580"/>
            <a:ext cx="8422457" cy="4229835"/>
          </a:xfrm>
          <a:prstGeom prst="rect">
            <a:avLst/>
          </a:prstGeom>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Characteristics of Accounting</a:t>
            </a:r>
          </a:p>
        </p:txBody>
      </p:sp>
      <p:sp>
        <p:nvSpPr>
          <p:cNvPr id="6145" name="Rectangle 1"/>
          <p:cNvSpPr>
            <a:spLocks noGrp="1" noChangeArrowheads="1"/>
          </p:cNvSpPr>
          <p:nvPr>
            <p:ph idx="1"/>
          </p:nvPr>
        </p:nvSpPr>
        <p:spPr/>
        <p:txBody>
          <a:bodyPr/>
          <a:lstStyle/>
          <a:p>
            <a:pPr marL="528638" indent="-528638" eaLnBrk="1" hangingPunct="1">
              <a:spcBef>
                <a:spcPts val="650"/>
              </a:spcBef>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600" dirty="0" smtClean="0">
                <a:solidFill>
                  <a:srgbClr val="000000"/>
                </a:solidFill>
                <a:latin typeface="Arial" charset="0"/>
                <a:cs typeface="Arial" charset="0"/>
              </a:rPr>
              <a:t>Accounting identifies, measures, and communicates financial information to various users (decision makers)</a:t>
            </a:r>
          </a:p>
          <a:p>
            <a:pPr marL="528638" indent="-528638" eaLnBrk="1" hangingPunct="1">
              <a:spcBef>
                <a:spcPts val="650"/>
              </a:spcBef>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600" dirty="0" smtClean="0">
                <a:solidFill>
                  <a:srgbClr val="000000"/>
                </a:solidFill>
                <a:latin typeface="Arial" charset="0"/>
                <a:cs typeface="Arial" charset="0"/>
              </a:rPr>
              <a:t>Accounting has two broad classifications:</a:t>
            </a:r>
          </a:p>
          <a:p>
            <a:pPr marL="947738" lvl="1" indent="-490538" eaLnBrk="1" hangingPunct="1">
              <a:buFont typeface="Arial" charset="0"/>
              <a:buAutoNum type="arabicPeriod"/>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dirty="0" smtClean="0">
                <a:solidFill>
                  <a:srgbClr val="000000"/>
                </a:solidFill>
                <a:latin typeface="Arial" charset="0"/>
                <a:cs typeface="Arial" charset="0"/>
              </a:rPr>
              <a:t>Financial accounting</a:t>
            </a:r>
          </a:p>
          <a:p>
            <a:pPr marL="947738" lvl="1" indent="-490538" eaLnBrk="1" hangingPunct="1">
              <a:buFont typeface="Arial" charset="0"/>
              <a:buAutoNum type="arabicPeriod"/>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dirty="0" smtClean="0">
                <a:solidFill>
                  <a:srgbClr val="000000"/>
                </a:solidFill>
                <a:latin typeface="Arial" charset="0"/>
                <a:cs typeface="Arial" charset="0"/>
              </a:rPr>
              <a:t>Managerial accounting</a:t>
            </a:r>
          </a:p>
          <a:p>
            <a:pPr marL="528638" indent="-528638" eaLnBrk="1" hangingPunct="1">
              <a:spcBef>
                <a:spcPts val="650"/>
              </a:spcBef>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600" dirty="0" smtClean="0">
                <a:solidFill>
                  <a:srgbClr val="000000"/>
                </a:solidFill>
                <a:latin typeface="Arial" charset="0"/>
                <a:cs typeface="Arial" charset="0"/>
              </a:rPr>
              <a:t>Accounting theory and practice have evolved and will continue to evolve to meet changing demands and influences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5</a:t>
            </a:fld>
            <a:endParaRPr lang="en-GB"/>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6145">
                                            <p:txEl>
                                              <p:pRg st="0" end="0"/>
                                            </p:txEl>
                                          </p:spTgt>
                                        </p:tgtEl>
                                        <p:attrNameLst>
                                          <p:attrName>style.visibility</p:attrName>
                                        </p:attrNameLst>
                                      </p:cBhvr>
                                      <p:to>
                                        <p:strVal val="visible"/>
                                      </p:to>
                                    </p:set>
                                    <p:anim calcmode="lin" valueType="num">
                                      <p:cBhvr>
                                        <p:cTn id="7" dur="500" fill="hold"/>
                                        <p:tgtEl>
                                          <p:spTgt spid="6145">
                                            <p:txEl>
                                              <p:pRg st="0" end="0"/>
                                            </p:txEl>
                                          </p:spTgt>
                                        </p:tgtEl>
                                        <p:attrNameLst>
                                          <p:attrName>ppt_x</p:attrName>
                                        </p:attrNameLst>
                                      </p:cBhvr>
                                      <p:tavLst>
                                        <p:tav tm="100000">
                                          <p:val>
                                            <p:strVal val="0-#ppt_w/2"/>
                                          </p:val>
                                        </p:tav>
                                        <p:tav>
                                          <p:val>
                                            <p:strVal val="#ppt_x"/>
                                          </p:val>
                                        </p:tav>
                                      </p:tavLst>
                                    </p:anim>
                                    <p:anim calcmode="lin" valueType="num">
                                      <p:cBhvr>
                                        <p:cTn id="8" dur="500" fill="hold"/>
                                        <p:tgtEl>
                                          <p:spTgt spid="6145">
                                            <p:txEl>
                                              <p:pRg st="0" end="0"/>
                                            </p:txEl>
                                          </p:spTgt>
                                        </p:tgtEl>
                                        <p:attrNameLst>
                                          <p:attrName>ppt_y</p:attrName>
                                        </p:attrNameLst>
                                      </p:cBhvr>
                                      <p:tavLst>
                                        <p:tav tm="100000">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6145">
                                            <p:txEl>
                                              <p:pRg st="1" end="1"/>
                                            </p:txEl>
                                          </p:spTgt>
                                        </p:tgtEl>
                                        <p:attrNameLst>
                                          <p:attrName>style.visibility</p:attrName>
                                        </p:attrNameLst>
                                      </p:cBhvr>
                                      <p:to>
                                        <p:strVal val="visible"/>
                                      </p:to>
                                    </p:set>
                                    <p:anim calcmode="lin" valueType="num">
                                      <p:cBhvr>
                                        <p:cTn id="13" dur="500" fill="hold"/>
                                        <p:tgtEl>
                                          <p:spTgt spid="6145">
                                            <p:txEl>
                                              <p:pRg st="1" end="1"/>
                                            </p:txEl>
                                          </p:spTgt>
                                        </p:tgtEl>
                                        <p:attrNameLst>
                                          <p:attrName>ppt_x</p:attrName>
                                        </p:attrNameLst>
                                      </p:cBhvr>
                                      <p:tavLst>
                                        <p:tav tm="100000">
                                          <p:val>
                                            <p:strVal val="0-#ppt_w/2"/>
                                          </p:val>
                                        </p:tav>
                                        <p:tav>
                                          <p:val>
                                            <p:strVal val="#ppt_x"/>
                                          </p:val>
                                        </p:tav>
                                      </p:tavLst>
                                    </p:anim>
                                    <p:anim calcmode="lin" valueType="num">
                                      <p:cBhvr>
                                        <p:cTn id="14" dur="500" fill="hold"/>
                                        <p:tgtEl>
                                          <p:spTgt spid="6145">
                                            <p:txEl>
                                              <p:pRg st="1" end="1"/>
                                            </p:txEl>
                                          </p:spTgt>
                                        </p:tgtEl>
                                        <p:attrNameLst>
                                          <p:attrName>ppt_y</p:attrName>
                                        </p:attrNameLst>
                                      </p:cBhvr>
                                      <p:tavLst>
                                        <p:tav tm="100000">
                                          <p:val>
                                            <p:strVal val="#ppt_y"/>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6145">
                                            <p:txEl>
                                              <p:pRg st="2" end="2"/>
                                            </p:txEl>
                                          </p:spTgt>
                                        </p:tgtEl>
                                        <p:attrNameLst>
                                          <p:attrName>style.visibility</p:attrName>
                                        </p:attrNameLst>
                                      </p:cBhvr>
                                      <p:to>
                                        <p:strVal val="visible"/>
                                      </p:to>
                                    </p:set>
                                    <p:anim calcmode="lin" valueType="num">
                                      <p:cBhvr>
                                        <p:cTn id="19" dur="500" fill="hold"/>
                                        <p:tgtEl>
                                          <p:spTgt spid="6145">
                                            <p:txEl>
                                              <p:pRg st="2" end="2"/>
                                            </p:txEl>
                                          </p:spTgt>
                                        </p:tgtEl>
                                        <p:attrNameLst>
                                          <p:attrName>ppt_x</p:attrName>
                                        </p:attrNameLst>
                                      </p:cBhvr>
                                      <p:tavLst>
                                        <p:tav tm="100000">
                                          <p:val>
                                            <p:strVal val="0-#ppt_w/2"/>
                                          </p:val>
                                        </p:tav>
                                        <p:tav>
                                          <p:val>
                                            <p:strVal val="#ppt_x"/>
                                          </p:val>
                                        </p:tav>
                                      </p:tavLst>
                                    </p:anim>
                                    <p:anim calcmode="lin" valueType="num">
                                      <p:cBhvr>
                                        <p:cTn id="20" dur="500" fill="hold"/>
                                        <p:tgtEl>
                                          <p:spTgt spid="6145">
                                            <p:txEl>
                                              <p:pRg st="2" end="2"/>
                                            </p:txEl>
                                          </p:spTgt>
                                        </p:tgtEl>
                                        <p:attrNameLst>
                                          <p:attrName>ppt_y</p:attrName>
                                        </p:attrNameLst>
                                      </p:cBhvr>
                                      <p:tavLst>
                                        <p:tav tm="100000">
                                          <p:val>
                                            <p:strVal val="#ppt_y"/>
                                          </p:val>
                                        </p:tav>
                                        <p:tav>
                                          <p:val>
                                            <p:strVal val="#ppt_y"/>
                                          </p:val>
                                        </p:tav>
                                      </p:tavLst>
                                    </p:anim>
                                  </p:childTnLst>
                                </p:cTn>
                              </p:par>
                            </p:childTnLst>
                          </p:cTn>
                        </p:par>
                        <p:par>
                          <p:cTn id="21" fill="hold" nodeType="afterGroup">
                            <p:stCondLst>
                              <p:cond delay="0"/>
                            </p:stCondLst>
                            <p:childTnLst>
                              <p:par>
                                <p:cTn id="22" presetID="2" presetClass="entr" presetSubtype="8" fill="hold" nodeType="afterEffect">
                                  <p:stCondLst>
                                    <p:cond delay="0"/>
                                  </p:stCondLst>
                                  <p:childTnLst>
                                    <p:set>
                                      <p:cBhvr>
                                        <p:cTn id="23" dur="1" fill="hold">
                                          <p:stCondLst>
                                            <p:cond delay="0"/>
                                          </p:stCondLst>
                                        </p:cTn>
                                        <p:tgtEl>
                                          <p:spTgt spid="6145">
                                            <p:txEl>
                                              <p:pRg st="3" end="3"/>
                                            </p:txEl>
                                          </p:spTgt>
                                        </p:tgtEl>
                                        <p:attrNameLst>
                                          <p:attrName>style.visibility</p:attrName>
                                        </p:attrNameLst>
                                      </p:cBhvr>
                                      <p:to>
                                        <p:strVal val="visible"/>
                                      </p:to>
                                    </p:set>
                                    <p:anim calcmode="lin" valueType="num">
                                      <p:cBhvr>
                                        <p:cTn id="24" dur="500" fill="hold"/>
                                        <p:tgtEl>
                                          <p:spTgt spid="6145">
                                            <p:txEl>
                                              <p:pRg st="3" end="3"/>
                                            </p:txEl>
                                          </p:spTgt>
                                        </p:tgtEl>
                                        <p:attrNameLst>
                                          <p:attrName>ppt_x</p:attrName>
                                        </p:attrNameLst>
                                      </p:cBhvr>
                                      <p:tavLst>
                                        <p:tav tm="100000">
                                          <p:val>
                                            <p:strVal val="0-#ppt_w/2"/>
                                          </p:val>
                                        </p:tav>
                                        <p:tav>
                                          <p:val>
                                            <p:strVal val="#ppt_x"/>
                                          </p:val>
                                        </p:tav>
                                      </p:tavLst>
                                    </p:anim>
                                    <p:anim calcmode="lin" valueType="num">
                                      <p:cBhvr>
                                        <p:cTn id="25" dur="500" fill="hold"/>
                                        <p:tgtEl>
                                          <p:spTgt spid="6145">
                                            <p:txEl>
                                              <p:pRg st="3" end="3"/>
                                            </p:txEl>
                                          </p:spTgt>
                                        </p:tgtEl>
                                        <p:attrNameLst>
                                          <p:attrName>ppt_y</p:attrName>
                                        </p:attrNameLst>
                                      </p:cBhvr>
                                      <p:tavLst>
                                        <p:tav tm="100000">
                                          <p:val>
                                            <p:strVal val="#ppt_y"/>
                                          </p:val>
                                        </p:tav>
                                        <p:tav>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8" fill="hold" nodeType="clickEffect">
                                  <p:stCondLst>
                                    <p:cond delay="0"/>
                                  </p:stCondLst>
                                  <p:childTnLst>
                                    <p:set>
                                      <p:cBhvr>
                                        <p:cTn id="29" dur="1" fill="hold">
                                          <p:stCondLst>
                                            <p:cond delay="0"/>
                                          </p:stCondLst>
                                        </p:cTn>
                                        <p:tgtEl>
                                          <p:spTgt spid="6145">
                                            <p:txEl>
                                              <p:pRg st="4" end="4"/>
                                            </p:txEl>
                                          </p:spTgt>
                                        </p:tgtEl>
                                        <p:attrNameLst>
                                          <p:attrName>style.visibility</p:attrName>
                                        </p:attrNameLst>
                                      </p:cBhvr>
                                      <p:to>
                                        <p:strVal val="visible"/>
                                      </p:to>
                                    </p:set>
                                    <p:anim calcmode="lin" valueType="num">
                                      <p:cBhvr>
                                        <p:cTn id="30" dur="500" fill="hold"/>
                                        <p:tgtEl>
                                          <p:spTgt spid="6145">
                                            <p:txEl>
                                              <p:pRg st="4" end="4"/>
                                            </p:txEl>
                                          </p:spTgt>
                                        </p:tgtEl>
                                        <p:attrNameLst>
                                          <p:attrName>ppt_x</p:attrName>
                                        </p:attrNameLst>
                                      </p:cBhvr>
                                      <p:tavLst>
                                        <p:tav tm="100000">
                                          <p:val>
                                            <p:strVal val="0-#ppt_w/2"/>
                                          </p:val>
                                        </p:tav>
                                        <p:tav>
                                          <p:val>
                                            <p:strVal val="#ppt_x"/>
                                          </p:val>
                                        </p:tav>
                                      </p:tavLst>
                                    </p:anim>
                                    <p:anim calcmode="lin" valueType="num">
                                      <p:cBhvr>
                                        <p:cTn id="31" dur="500" fill="hold"/>
                                        <p:tgtEl>
                                          <p:spTgt spid="6145">
                                            <p:txEl>
                                              <p:pRg st="4" end="4"/>
                                            </p:txEl>
                                          </p:spTgt>
                                        </p:tgtEl>
                                        <p:attrNameLst>
                                          <p:attrName>ppt_y</p:attrName>
                                        </p:attrNameLst>
                                      </p:cBhvr>
                                      <p:tavLst>
                                        <p:tav tm="100000">
                                          <p:val>
                                            <p:strVal val="#ppt_y"/>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p:txBody>
          <a:bodyPr/>
          <a:lstStyle/>
          <a:p>
            <a:pPr eaLnBrk="1" hangingPunct="1">
              <a:buFont typeface="Arial Black" pitchFamily="34"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1600" dirty="0" smtClean="0">
                <a:effectLst>
                  <a:outerShdw blurRad="38100" dist="38100" dir="2700000" algn="tl">
                    <a:srgbClr val="C0C0C0"/>
                  </a:outerShdw>
                </a:effectLst>
                <a:latin typeface="Arial Black" pitchFamily="34" charset="0"/>
              </a:rPr>
              <a:t> </a:t>
            </a:r>
            <a:r>
              <a:rPr lang="en-GB" dirty="0" smtClean="0"/>
              <a:t>Characteristics of Accounting</a:t>
            </a:r>
          </a:p>
        </p:txBody>
      </p:sp>
      <p:sp>
        <p:nvSpPr>
          <p:cNvPr id="2" name="Rectangle 2"/>
          <p:cNvSpPr>
            <a:spLocks noGrp="1" noChangeArrowheads="1"/>
          </p:cNvSpPr>
          <p:nvPr>
            <p:ph idx="1"/>
          </p:nvPr>
        </p:nvSpPr>
        <p:spPr/>
        <p:txBody>
          <a:bodyPr/>
          <a:lstStyle/>
          <a:p>
            <a:pPr marL="528638" indent="-528638" eaLnBrk="1" hangingPunct="1">
              <a:buFont typeface="Arial" charset="0"/>
              <a:buAutoNum type="arabicPeriod"/>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mtClean="0">
                <a:latin typeface="Arial" charset="0"/>
                <a:cs typeface="Arial" charset="0"/>
              </a:rPr>
              <a:t>Identification, measurement, and communication of financial information about;</a:t>
            </a:r>
          </a:p>
          <a:p>
            <a:pPr marL="528638" indent="-528638" eaLnBrk="1" hangingPunct="1">
              <a:buFont typeface="Arial" charset="0"/>
              <a:buAutoNum type="arabicPeriod" startAt="2"/>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mtClean="0">
                <a:latin typeface="Arial" charset="0"/>
                <a:cs typeface="Arial" charset="0"/>
              </a:rPr>
              <a:t>Economic entities to;</a:t>
            </a:r>
          </a:p>
          <a:p>
            <a:pPr marL="528638" indent="-528638" eaLnBrk="1" hangingPunct="1">
              <a:buFont typeface="Arial" charset="0"/>
              <a:buAutoNum type="arabicPeriod" startAt="2"/>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mtClean="0">
                <a:latin typeface="Arial" charset="0"/>
                <a:cs typeface="Arial" charset="0"/>
              </a:rPr>
              <a:t>Interested persons.</a:t>
            </a:r>
          </a:p>
        </p:txBody>
      </p:sp>
      <p:sp>
        <p:nvSpPr>
          <p:cNvPr id="5"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6</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Financial Reporting</a:t>
            </a:r>
          </a:p>
        </p:txBody>
      </p:sp>
      <p:sp>
        <p:nvSpPr>
          <p:cNvPr id="2" name="Rectangle 2"/>
          <p:cNvSpPr>
            <a:spLocks noGrp="1" noChangeArrowheads="1"/>
          </p:cNvSpPr>
          <p:nvPr>
            <p:ph idx="1"/>
          </p:nvPr>
        </p:nvSpPr>
        <p:spPr/>
        <p:txBody>
          <a:bodyPr/>
          <a:lstStyle/>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Financial accounting results in preparation of financial reports about business activities</a:t>
            </a:r>
          </a:p>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Financial reporting is used by both internal and external users</a:t>
            </a:r>
          </a:p>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External users include such decision makers as investors, creditors, unions, and government agencies</a:t>
            </a:r>
          </a:p>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Managerial accounting</a:t>
            </a:r>
            <a:r>
              <a:rPr lang="en-GB" sz="2600" i="1" dirty="0" smtClean="0">
                <a:solidFill>
                  <a:srgbClr val="000000"/>
                </a:solidFill>
                <a:latin typeface="Arial" charset="0"/>
                <a:cs typeface="Arial" charset="0"/>
              </a:rPr>
              <a:t> </a:t>
            </a:r>
            <a:r>
              <a:rPr lang="en-GB" sz="2600" dirty="0" smtClean="0">
                <a:solidFill>
                  <a:srgbClr val="000000"/>
                </a:solidFill>
                <a:latin typeface="Arial" charset="0"/>
                <a:cs typeface="Arial" charset="0"/>
              </a:rPr>
              <a:t>is used by management (internal users only)</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7</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Grp="1" noChangeArrowheads="1"/>
          </p:cNvSpPr>
          <p:nvPr>
            <p:ph type="title"/>
          </p:nvPr>
        </p:nvSpPr>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Financial Statements and Other Means of Financial Reporting</a:t>
            </a:r>
          </a:p>
        </p:txBody>
      </p:sp>
      <p:sp>
        <p:nvSpPr>
          <p:cNvPr id="2" name="Rectangle 2"/>
          <p:cNvSpPr>
            <a:spLocks noGrp="1" noChangeArrowheads="1"/>
          </p:cNvSpPr>
          <p:nvPr>
            <p:ph idx="1"/>
          </p:nvPr>
        </p:nvSpPr>
        <p:spPr>
          <a:xfrm>
            <a:off x="457200" y="1556792"/>
            <a:ext cx="8229600" cy="4525963"/>
          </a:xfrm>
        </p:spPr>
        <p:txBody>
          <a:bodyPr/>
          <a:lstStyle/>
          <a:p>
            <a:pPr marL="528638" indent="-528638" eaLnBrk="1" hangingPunct="1">
              <a:spcBef>
                <a:spcPts val="650"/>
              </a:spcBef>
              <a:buFont typeface="Arial" charset="0"/>
              <a:buNone/>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endParaRPr lang="en-GB" sz="2600" dirty="0" smtClean="0">
              <a:solidFill>
                <a:srgbClr val="000000"/>
              </a:solidFill>
              <a:latin typeface="Arial" charset="0"/>
              <a:cs typeface="Arial" charset="0"/>
            </a:endParaRPr>
          </a:p>
          <a:p>
            <a:pPr marL="528638" indent="-528638" eaLnBrk="1" hangingPunct="1">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dirty="0" smtClean="0">
                <a:solidFill>
                  <a:srgbClr val="000000"/>
                </a:solidFill>
                <a:latin typeface="Arial" charset="0"/>
                <a:cs typeface="Arial" charset="0"/>
              </a:rPr>
              <a:t>Major financial statements include:</a:t>
            </a:r>
          </a:p>
          <a:p>
            <a:pPr marL="1371600" lvl="2" indent="-457200" eaLnBrk="1" hangingPunct="1">
              <a:spcBef>
                <a:spcPts val="700"/>
              </a:spcBef>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800" dirty="0" smtClean="0">
                <a:solidFill>
                  <a:srgbClr val="000000"/>
                </a:solidFill>
                <a:latin typeface="Arial" charset="0"/>
                <a:cs typeface="Arial" charset="0"/>
              </a:rPr>
              <a:t>Statement of Financial Position</a:t>
            </a:r>
            <a:endParaRPr lang="en-GB" sz="2800" dirty="0" smtClean="0">
              <a:solidFill>
                <a:srgbClr val="000000"/>
              </a:solidFill>
              <a:latin typeface="Arial" charset="0"/>
              <a:cs typeface="Arial" charset="0"/>
            </a:endParaRPr>
          </a:p>
          <a:p>
            <a:pPr marL="1371600" lvl="2" indent="-457200" eaLnBrk="1" hangingPunct="1">
              <a:spcBef>
                <a:spcPts val="700"/>
              </a:spcBef>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800" dirty="0" smtClean="0">
                <a:solidFill>
                  <a:srgbClr val="000000"/>
                </a:solidFill>
                <a:latin typeface="Arial" charset="0"/>
                <a:cs typeface="Arial" charset="0"/>
              </a:rPr>
              <a:t>Income Statement</a:t>
            </a:r>
          </a:p>
          <a:p>
            <a:pPr marL="1371600" lvl="2" indent="-457200" eaLnBrk="1" hangingPunct="1">
              <a:spcBef>
                <a:spcPts val="700"/>
              </a:spcBef>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800" dirty="0" smtClean="0">
                <a:solidFill>
                  <a:srgbClr val="000000"/>
                </a:solidFill>
                <a:latin typeface="Arial" charset="0"/>
                <a:cs typeface="Arial" charset="0"/>
              </a:rPr>
              <a:t>Cash Flow Statement</a:t>
            </a:r>
          </a:p>
          <a:p>
            <a:pPr marL="1371600" lvl="2" indent="-457200" eaLnBrk="1" hangingPunct="1">
              <a:spcBef>
                <a:spcPts val="700"/>
              </a:spcBef>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800" dirty="0" smtClean="0">
                <a:solidFill>
                  <a:srgbClr val="000000"/>
                </a:solidFill>
                <a:latin typeface="Arial" charset="0"/>
                <a:cs typeface="Arial" charset="0"/>
              </a:rPr>
              <a:t>Statement of </a:t>
            </a:r>
            <a:r>
              <a:rPr lang="en-GB" sz="2800" dirty="0" smtClean="0">
                <a:solidFill>
                  <a:srgbClr val="000000"/>
                </a:solidFill>
                <a:latin typeface="Arial" charset="0"/>
                <a:cs typeface="Arial" charset="0"/>
              </a:rPr>
              <a:t>Changes in Equity</a:t>
            </a:r>
            <a:endParaRPr lang="en-GB" sz="2800" dirty="0" smtClean="0">
              <a:solidFill>
                <a:srgbClr val="000000"/>
              </a:solidFill>
              <a:latin typeface="Arial" charset="0"/>
              <a:cs typeface="Arial" charset="0"/>
            </a:endParaRPr>
          </a:p>
          <a:p>
            <a:pPr marL="1371600" lvl="2" indent="-457200" eaLnBrk="1" hangingPunct="1">
              <a:spcBef>
                <a:spcPts val="700"/>
              </a:spcBef>
              <a:buClr>
                <a:srgbClr val="FFCC00"/>
              </a:buClr>
              <a:buFont typeface="Arial" charset="0"/>
              <a:buNone/>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800" dirty="0" smtClean="0">
                <a:solidFill>
                  <a:srgbClr val="000000"/>
                </a:solidFill>
                <a:latin typeface="Arial" charset="0"/>
                <a:cs typeface="Arial" charset="0"/>
              </a:rPr>
              <a:t>+	Note Disclosures</a:t>
            </a:r>
          </a:p>
          <a:p>
            <a:pPr marL="528638" indent="-528638" eaLnBrk="1" hangingPunct="1">
              <a:buFont typeface="Arial" charset="0"/>
              <a:buNone/>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endParaRPr lang="en-GB"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8</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Financial Reporting</a:t>
            </a:r>
          </a:p>
        </p:txBody>
      </p:sp>
      <p:sp>
        <p:nvSpPr>
          <p:cNvPr id="2" name="Rectangle 2"/>
          <p:cNvSpPr>
            <a:spLocks noGrp="1" noChangeArrowheads="1"/>
          </p:cNvSpPr>
          <p:nvPr>
            <p:ph idx="1"/>
          </p:nvPr>
        </p:nvSpPr>
        <p:spPr/>
        <p:txBody>
          <a:bodyPr/>
          <a:lstStyle/>
          <a:p>
            <a:pPr marL="947738" lvl="1" indent="-490538" eaLnBrk="1" hangingPunct="1">
              <a:spcBef>
                <a:spcPts val="600"/>
              </a:spcBef>
              <a:buClr>
                <a:srgbClr val="FFCC00"/>
              </a:buClr>
              <a:buFont typeface="Arial" charset="0"/>
              <a:buNone/>
              <a:tabLst>
                <a:tab pos="1120775" algn="l"/>
                <a:tab pos="1577975" algn="l"/>
                <a:tab pos="2035175" algn="l"/>
                <a:tab pos="2492375" algn="l"/>
                <a:tab pos="2949575" algn="l"/>
                <a:tab pos="3406775" algn="l"/>
                <a:tab pos="3863975" algn="l"/>
                <a:tab pos="4321175" algn="l"/>
                <a:tab pos="4778375" algn="l"/>
                <a:tab pos="5235575" algn="l"/>
                <a:tab pos="5692775" algn="l"/>
                <a:tab pos="6149975" algn="l"/>
                <a:tab pos="6607175" algn="l"/>
                <a:tab pos="7064375" algn="l"/>
                <a:tab pos="7521575" algn="l"/>
                <a:tab pos="7978775" algn="l"/>
                <a:tab pos="8435975" algn="l"/>
                <a:tab pos="8893175" algn="l"/>
                <a:tab pos="9350375" algn="l"/>
                <a:tab pos="9807575" algn="l"/>
              </a:tabLst>
            </a:pPr>
            <a:endParaRPr lang="en-GB" sz="2400" smtClean="0">
              <a:solidFill>
                <a:srgbClr val="FFCC00"/>
              </a:solidFill>
              <a:latin typeface="Arial" charset="0"/>
              <a:cs typeface="Arial" charset="0"/>
            </a:endParaRPr>
          </a:p>
          <a:p>
            <a:pPr marL="528638" indent="-528638" eaLnBrk="1" hangingPunct="1">
              <a:tabLst>
                <a:tab pos="1120775" algn="l"/>
                <a:tab pos="1577975" algn="l"/>
                <a:tab pos="2035175" algn="l"/>
                <a:tab pos="2492375" algn="l"/>
                <a:tab pos="2949575" algn="l"/>
                <a:tab pos="3406775" algn="l"/>
                <a:tab pos="3863975" algn="l"/>
                <a:tab pos="4321175" algn="l"/>
                <a:tab pos="4778375" algn="l"/>
                <a:tab pos="5235575" algn="l"/>
                <a:tab pos="5692775" algn="l"/>
                <a:tab pos="6149975" algn="l"/>
                <a:tab pos="6607175" algn="l"/>
                <a:tab pos="7064375" algn="l"/>
                <a:tab pos="7521575" algn="l"/>
                <a:tab pos="7978775" algn="l"/>
                <a:tab pos="8435975" algn="l"/>
                <a:tab pos="8893175" algn="l"/>
                <a:tab pos="9350375" algn="l"/>
                <a:tab pos="9807575" algn="l"/>
              </a:tabLst>
            </a:pPr>
            <a:r>
              <a:rPr lang="en-GB" smtClean="0">
                <a:latin typeface="Arial" charset="0"/>
                <a:cs typeface="Arial" charset="0"/>
              </a:rPr>
              <a:t>Other forms of financial reporting include:</a:t>
            </a:r>
          </a:p>
          <a:p>
            <a:pPr marL="1371600" lvl="2" indent="-457200" eaLnBrk="1" hangingPunct="1">
              <a:spcBef>
                <a:spcPts val="700"/>
              </a:spcBef>
              <a:tabLst>
                <a:tab pos="1120775" algn="l"/>
                <a:tab pos="1577975" algn="l"/>
                <a:tab pos="2035175" algn="l"/>
                <a:tab pos="2492375" algn="l"/>
                <a:tab pos="2949575" algn="l"/>
                <a:tab pos="3406775" algn="l"/>
                <a:tab pos="3863975" algn="l"/>
                <a:tab pos="4321175" algn="l"/>
                <a:tab pos="4778375" algn="l"/>
                <a:tab pos="5235575" algn="l"/>
                <a:tab pos="5692775" algn="l"/>
                <a:tab pos="6149975" algn="l"/>
                <a:tab pos="6607175" algn="l"/>
                <a:tab pos="7064375" algn="l"/>
                <a:tab pos="7521575" algn="l"/>
                <a:tab pos="7978775" algn="l"/>
                <a:tab pos="8435975" algn="l"/>
                <a:tab pos="8893175" algn="l"/>
                <a:tab pos="9350375" algn="l"/>
                <a:tab pos="9807575" algn="l"/>
              </a:tabLst>
            </a:pPr>
            <a:r>
              <a:rPr lang="en-GB" sz="2800" smtClean="0">
                <a:latin typeface="Arial" charset="0"/>
                <a:cs typeface="Arial" charset="0"/>
              </a:rPr>
              <a:t>President’s letter</a:t>
            </a:r>
          </a:p>
          <a:p>
            <a:pPr marL="1371600" lvl="2" indent="-457200" eaLnBrk="1" hangingPunct="1">
              <a:spcBef>
                <a:spcPts val="700"/>
              </a:spcBef>
              <a:tabLst>
                <a:tab pos="1120775" algn="l"/>
                <a:tab pos="1577975" algn="l"/>
                <a:tab pos="2035175" algn="l"/>
                <a:tab pos="2492375" algn="l"/>
                <a:tab pos="2949575" algn="l"/>
                <a:tab pos="3406775" algn="l"/>
                <a:tab pos="3863975" algn="l"/>
                <a:tab pos="4321175" algn="l"/>
                <a:tab pos="4778375" algn="l"/>
                <a:tab pos="5235575" algn="l"/>
                <a:tab pos="5692775" algn="l"/>
                <a:tab pos="6149975" algn="l"/>
                <a:tab pos="6607175" algn="l"/>
                <a:tab pos="7064375" algn="l"/>
                <a:tab pos="7521575" algn="l"/>
                <a:tab pos="7978775" algn="l"/>
                <a:tab pos="8435975" algn="l"/>
                <a:tab pos="8893175" algn="l"/>
                <a:tab pos="9350375" algn="l"/>
                <a:tab pos="9807575" algn="l"/>
              </a:tabLst>
            </a:pPr>
            <a:r>
              <a:rPr lang="en-GB" sz="2800" smtClean="0">
                <a:latin typeface="Arial" charset="0"/>
                <a:cs typeface="Arial" charset="0"/>
              </a:rPr>
              <a:t>Prospectuses</a:t>
            </a:r>
          </a:p>
          <a:p>
            <a:pPr marL="1371600" lvl="2" indent="-457200" eaLnBrk="1" hangingPunct="1">
              <a:spcBef>
                <a:spcPts val="700"/>
              </a:spcBef>
              <a:tabLst>
                <a:tab pos="1120775" algn="l"/>
                <a:tab pos="1577975" algn="l"/>
                <a:tab pos="2035175" algn="l"/>
                <a:tab pos="2492375" algn="l"/>
                <a:tab pos="2949575" algn="l"/>
                <a:tab pos="3406775" algn="l"/>
                <a:tab pos="3863975" algn="l"/>
                <a:tab pos="4321175" algn="l"/>
                <a:tab pos="4778375" algn="l"/>
                <a:tab pos="5235575" algn="l"/>
                <a:tab pos="5692775" algn="l"/>
                <a:tab pos="6149975" algn="l"/>
                <a:tab pos="6607175" algn="l"/>
                <a:tab pos="7064375" algn="l"/>
                <a:tab pos="7521575" algn="l"/>
                <a:tab pos="7978775" algn="l"/>
                <a:tab pos="8435975" algn="l"/>
                <a:tab pos="8893175" algn="l"/>
                <a:tab pos="9350375" algn="l"/>
                <a:tab pos="9807575" algn="l"/>
              </a:tabLst>
            </a:pPr>
            <a:r>
              <a:rPr lang="en-GB" sz="2800" smtClean="0">
                <a:latin typeface="Arial" charset="0"/>
                <a:cs typeface="Arial" charset="0"/>
              </a:rPr>
              <a:t>Government reporting</a:t>
            </a:r>
          </a:p>
          <a:p>
            <a:pPr marL="1371600" lvl="2" indent="-457200" eaLnBrk="1" hangingPunct="1">
              <a:spcBef>
                <a:spcPts val="700"/>
              </a:spcBef>
              <a:tabLst>
                <a:tab pos="1120775" algn="l"/>
                <a:tab pos="1577975" algn="l"/>
                <a:tab pos="2035175" algn="l"/>
                <a:tab pos="2492375" algn="l"/>
                <a:tab pos="2949575" algn="l"/>
                <a:tab pos="3406775" algn="l"/>
                <a:tab pos="3863975" algn="l"/>
                <a:tab pos="4321175" algn="l"/>
                <a:tab pos="4778375" algn="l"/>
                <a:tab pos="5235575" algn="l"/>
                <a:tab pos="5692775" algn="l"/>
                <a:tab pos="6149975" algn="l"/>
                <a:tab pos="6607175" algn="l"/>
                <a:tab pos="7064375" algn="l"/>
                <a:tab pos="7521575" algn="l"/>
                <a:tab pos="7978775" algn="l"/>
                <a:tab pos="8435975" algn="l"/>
                <a:tab pos="8893175" algn="l"/>
                <a:tab pos="9350375" algn="l"/>
                <a:tab pos="9807575" algn="l"/>
              </a:tabLst>
            </a:pPr>
            <a:r>
              <a:rPr lang="en-GB" sz="2800" smtClean="0">
                <a:latin typeface="Arial" charset="0"/>
                <a:cs typeface="Arial" charset="0"/>
              </a:rPr>
              <a:t>News releases</a:t>
            </a:r>
          </a:p>
          <a:p>
            <a:pPr marL="1371600" lvl="2" indent="-457200" eaLnBrk="1" hangingPunct="1">
              <a:spcBef>
                <a:spcPts val="700"/>
              </a:spcBef>
              <a:tabLst>
                <a:tab pos="1120775" algn="l"/>
                <a:tab pos="1577975" algn="l"/>
                <a:tab pos="2035175" algn="l"/>
                <a:tab pos="2492375" algn="l"/>
                <a:tab pos="2949575" algn="l"/>
                <a:tab pos="3406775" algn="l"/>
                <a:tab pos="3863975" algn="l"/>
                <a:tab pos="4321175" algn="l"/>
                <a:tab pos="4778375" algn="l"/>
                <a:tab pos="5235575" algn="l"/>
                <a:tab pos="5692775" algn="l"/>
                <a:tab pos="6149975" algn="l"/>
                <a:tab pos="6607175" algn="l"/>
                <a:tab pos="7064375" algn="l"/>
                <a:tab pos="7521575" algn="l"/>
                <a:tab pos="7978775" algn="l"/>
                <a:tab pos="8435975" algn="l"/>
                <a:tab pos="8893175" algn="l"/>
                <a:tab pos="9350375" algn="l"/>
                <a:tab pos="9807575" algn="l"/>
              </a:tabLst>
            </a:pPr>
            <a:r>
              <a:rPr lang="en-GB" sz="2800" smtClean="0">
                <a:latin typeface="Arial" charset="0"/>
                <a:cs typeface="Arial" charset="0"/>
              </a:rPr>
              <a:t>Management forecasts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9</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500" fill="hold"/>
                                        <p:tgtEl>
                                          <p:spTgt spid="2">
                                            <p:txEl>
                                              <p:pRg st="1" end="1"/>
                                            </p:txEl>
                                          </p:spTgt>
                                        </p:tgtEl>
                                        <p:attrNameLst>
                                          <p:attrName>ppt_x</p:attrName>
                                        </p:attrNameLst>
                                      </p:cBhvr>
                                      <p:tavLst>
                                        <p:tav tm="100000">
                                          <p:val>
                                            <p:strVal val="0-#ppt_w/2"/>
                                          </p:val>
                                        </p:tav>
                                        <p:tav>
                                          <p:val>
                                            <p:strVal val="#ppt_x"/>
                                          </p:val>
                                        </p:tav>
                                      </p:tavLst>
                                    </p:anim>
                                    <p:anim calcmode="lin" valueType="num">
                                      <p:cBhvr>
                                        <p:cTn id="8" dur="500" fill="hold"/>
                                        <p:tgtEl>
                                          <p:spTgt spid="2">
                                            <p:txEl>
                                              <p:pRg st="1" end="1"/>
                                            </p:txEl>
                                          </p:spTgt>
                                        </p:tgtEl>
                                        <p:attrNameLst>
                                          <p:attrName>ppt_y</p:attrName>
                                        </p:attrNameLst>
                                      </p:cBhvr>
                                      <p:tavLst>
                                        <p:tav tm="100000">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500" fill="hold"/>
                                        <p:tgtEl>
                                          <p:spTgt spid="2">
                                            <p:txEl>
                                              <p:pRg st="2" end="2"/>
                                            </p:txEl>
                                          </p:spTgt>
                                        </p:tgtEl>
                                        <p:attrNameLst>
                                          <p:attrName>ppt_x</p:attrName>
                                        </p:attrNameLst>
                                      </p:cBhvr>
                                      <p:tavLst>
                                        <p:tav tm="100000">
                                          <p:val>
                                            <p:strVal val="0-#ppt_w/2"/>
                                          </p:val>
                                        </p:tav>
                                        <p:tav>
                                          <p:val>
                                            <p:strVal val="#ppt_x"/>
                                          </p:val>
                                        </p:tav>
                                      </p:tavLst>
                                    </p:anim>
                                    <p:anim calcmode="lin" valueType="num">
                                      <p:cBhvr>
                                        <p:cTn id="14" dur="500" fill="hold"/>
                                        <p:tgtEl>
                                          <p:spTgt spid="2">
                                            <p:txEl>
                                              <p:pRg st="2" end="2"/>
                                            </p:txEl>
                                          </p:spTgt>
                                        </p:tgtEl>
                                        <p:attrNameLst>
                                          <p:attrName>ppt_y</p:attrName>
                                        </p:attrNameLst>
                                      </p:cBhvr>
                                      <p:tavLst>
                                        <p:tav tm="100000">
                                          <p:val>
                                            <p:strVal val="#ppt_y"/>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p:cTn id="19" dur="500" fill="hold"/>
                                        <p:tgtEl>
                                          <p:spTgt spid="2">
                                            <p:txEl>
                                              <p:pRg st="3" end="3"/>
                                            </p:txEl>
                                          </p:spTgt>
                                        </p:tgtEl>
                                        <p:attrNameLst>
                                          <p:attrName>ppt_x</p:attrName>
                                        </p:attrNameLst>
                                      </p:cBhvr>
                                      <p:tavLst>
                                        <p:tav tm="100000">
                                          <p:val>
                                            <p:strVal val="0-#ppt_w/2"/>
                                          </p:val>
                                        </p:tav>
                                        <p:tav>
                                          <p:val>
                                            <p:strVal val="#ppt_x"/>
                                          </p:val>
                                        </p:tav>
                                      </p:tavLst>
                                    </p:anim>
                                    <p:anim calcmode="lin" valueType="num">
                                      <p:cBhvr>
                                        <p:cTn id="20" dur="500" fill="hold"/>
                                        <p:tgtEl>
                                          <p:spTgt spid="2">
                                            <p:txEl>
                                              <p:pRg st="3" end="3"/>
                                            </p:txEl>
                                          </p:spTgt>
                                        </p:tgtEl>
                                        <p:attrNameLst>
                                          <p:attrName>ppt_y</p:attrName>
                                        </p:attrNameLst>
                                      </p:cBhvr>
                                      <p:tavLst>
                                        <p:tav tm="100000">
                                          <p:val>
                                            <p:strVal val="#ppt_y"/>
                                          </p:val>
                                        </p:tav>
                                        <p:tav>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p:cTn id="25" dur="500" fill="hold"/>
                                        <p:tgtEl>
                                          <p:spTgt spid="2">
                                            <p:txEl>
                                              <p:pRg st="4" end="4"/>
                                            </p:txEl>
                                          </p:spTgt>
                                        </p:tgtEl>
                                        <p:attrNameLst>
                                          <p:attrName>ppt_x</p:attrName>
                                        </p:attrNameLst>
                                      </p:cBhvr>
                                      <p:tavLst>
                                        <p:tav tm="100000">
                                          <p:val>
                                            <p:strVal val="0-#ppt_w/2"/>
                                          </p:val>
                                        </p:tav>
                                        <p:tav>
                                          <p:val>
                                            <p:strVal val="#ppt_x"/>
                                          </p:val>
                                        </p:tav>
                                      </p:tavLst>
                                    </p:anim>
                                    <p:anim calcmode="lin" valueType="num">
                                      <p:cBhvr>
                                        <p:cTn id="26" dur="500" fill="hold"/>
                                        <p:tgtEl>
                                          <p:spTgt spid="2">
                                            <p:txEl>
                                              <p:pRg st="4" end="4"/>
                                            </p:txEl>
                                          </p:spTgt>
                                        </p:tgtEl>
                                        <p:attrNameLst>
                                          <p:attrName>ppt_y</p:attrName>
                                        </p:attrNameLst>
                                      </p:cBhvr>
                                      <p:tavLst>
                                        <p:tav tm="100000">
                                          <p:val>
                                            <p:strVal val="#ppt_y"/>
                                          </p:val>
                                        </p:tav>
                                        <p:tav>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p:cTn id="31" dur="500" fill="hold"/>
                                        <p:tgtEl>
                                          <p:spTgt spid="2">
                                            <p:txEl>
                                              <p:pRg st="5" end="5"/>
                                            </p:txEl>
                                          </p:spTgt>
                                        </p:tgtEl>
                                        <p:attrNameLst>
                                          <p:attrName>ppt_x</p:attrName>
                                        </p:attrNameLst>
                                      </p:cBhvr>
                                      <p:tavLst>
                                        <p:tav tm="100000">
                                          <p:val>
                                            <p:strVal val="0-#ppt_w/2"/>
                                          </p:val>
                                        </p:tav>
                                        <p:tav>
                                          <p:val>
                                            <p:strVal val="#ppt_x"/>
                                          </p:val>
                                        </p:tav>
                                      </p:tavLst>
                                    </p:anim>
                                    <p:anim calcmode="lin" valueType="num">
                                      <p:cBhvr>
                                        <p:cTn id="32" dur="500" fill="hold"/>
                                        <p:tgtEl>
                                          <p:spTgt spid="2">
                                            <p:txEl>
                                              <p:pRg st="5" end="5"/>
                                            </p:txEl>
                                          </p:spTgt>
                                        </p:tgtEl>
                                        <p:attrNameLst>
                                          <p:attrName>ppt_y</p:attrName>
                                        </p:attrNameLst>
                                      </p:cBhvr>
                                      <p:tavLst>
                                        <p:tav tm="100000">
                                          <p:val>
                                            <p:strVal val="#ppt_y"/>
                                          </p:val>
                                        </p:tav>
                                        <p:tav>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p:cTn id="37" dur="500" fill="hold"/>
                                        <p:tgtEl>
                                          <p:spTgt spid="2">
                                            <p:txEl>
                                              <p:pRg st="6" end="6"/>
                                            </p:txEl>
                                          </p:spTgt>
                                        </p:tgtEl>
                                        <p:attrNameLst>
                                          <p:attrName>ppt_x</p:attrName>
                                        </p:attrNameLst>
                                      </p:cBhvr>
                                      <p:tavLst>
                                        <p:tav tm="100000">
                                          <p:val>
                                            <p:strVal val="0-#ppt_w/2"/>
                                          </p:val>
                                        </p:tav>
                                        <p:tav>
                                          <p:val>
                                            <p:strVal val="#ppt_x"/>
                                          </p:val>
                                        </p:tav>
                                      </p:tavLst>
                                    </p:anim>
                                    <p:anim calcmode="lin" valueType="num">
                                      <p:cBhvr>
                                        <p:cTn id="38" dur="500" fill="hold"/>
                                        <p:tgtEl>
                                          <p:spTgt spid="2">
                                            <p:txEl>
                                              <p:pRg st="6" end="6"/>
                                            </p:txEl>
                                          </p:spTgt>
                                        </p:tgtEl>
                                        <p:attrNameLst>
                                          <p:attrName>ppt_y</p:attrName>
                                        </p:attrNameLst>
                                      </p:cBhvr>
                                      <p:tavLst>
                                        <p:tav tm="100000">
                                          <p:val>
                                            <p:strVal val="#ppt_y"/>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Accounting and Capital Allocation</a:t>
            </a:r>
          </a:p>
        </p:txBody>
      </p:sp>
      <p:sp>
        <p:nvSpPr>
          <p:cNvPr id="32771" name="Content Placeholder 5"/>
          <p:cNvSpPr>
            <a:spLocks noGrp="1"/>
          </p:cNvSpPr>
          <p:nvPr>
            <p:ph idx="1"/>
          </p:nvPr>
        </p:nvSpPr>
        <p:spPr/>
        <p:txBody>
          <a:bodyPr/>
          <a:lstStyle/>
          <a:p>
            <a:pPr eaLnBrk="1" hangingPunct="1"/>
            <a:r>
              <a:rPr lang="en-GB" dirty="0" smtClean="0">
                <a:solidFill>
                  <a:srgbClr val="000000"/>
                </a:solidFill>
                <a:latin typeface="Arial" charset="0"/>
                <a:cs typeface="Arial" charset="0"/>
              </a:rPr>
              <a:t>Financial reporting aids users in the allocation of scarce resources (capital)</a:t>
            </a:r>
          </a:p>
          <a:p>
            <a:pPr eaLnBrk="1" hangingPunct="1"/>
            <a:endParaRPr lang="en-CA" dirty="0" smtClean="0">
              <a:solidFill>
                <a:srgbClr val="000000"/>
              </a:solidFill>
              <a:latin typeface="Arial" charset="0"/>
              <a:cs typeface="Arial" charset="0"/>
            </a:endParaRPr>
          </a:p>
        </p:txBody>
      </p:sp>
      <p:sp>
        <p:nvSpPr>
          <p:cNvPr id="32772" name="Rectangle 1"/>
          <p:cNvSpPr>
            <a:spLocks noChangeArrowheads="1"/>
          </p:cNvSpPr>
          <p:nvPr/>
        </p:nvSpPr>
        <p:spPr bwMode="auto">
          <a:xfrm>
            <a:off x="914400" y="5334000"/>
            <a:ext cx="2819400" cy="381000"/>
          </a:xfrm>
          <a:prstGeom prst="rect">
            <a:avLst/>
          </a:prstGeom>
          <a:noFill/>
          <a:ln w="9525">
            <a:noFill/>
            <a:round/>
            <a:headEnd/>
            <a:tailEnd/>
          </a:ln>
        </p:spPr>
        <p:txBody>
          <a:bodyPr wrap="none" anchor="ctr"/>
          <a:lstStyle/>
          <a:p>
            <a:pPr>
              <a:lnSpc>
                <a:spcPct val="103000"/>
              </a:lnSpc>
              <a:buClr>
                <a:srgbClr val="FFFFCC"/>
              </a:buClr>
              <a:buSzPct val="100000"/>
              <a:buFont typeface="Tahoma" pitchFamily="34" charset="0"/>
              <a:buNone/>
            </a:pPr>
            <a:endParaRPr lang="en-US"/>
          </a:p>
        </p:txBody>
      </p:sp>
      <p:sp>
        <p:nvSpPr>
          <p:cNvPr id="5"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10</a:t>
            </a:fld>
            <a:endParaRPr lang="en-GB"/>
          </a:p>
        </p:txBody>
      </p:sp>
    </p:spTree>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Accounting and Capital Allocation</a:t>
            </a:r>
          </a:p>
        </p:txBody>
      </p:sp>
      <p:sp>
        <p:nvSpPr>
          <p:cNvPr id="13314" name="Rectangle 2"/>
          <p:cNvSpPr>
            <a:spLocks noGrp="1" noChangeArrowheads="1"/>
          </p:cNvSpPr>
          <p:nvPr>
            <p:ph idx="1"/>
          </p:nvPr>
        </p:nvSpPr>
        <p:spPr/>
        <p:txBody>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The accounting profession has the responsibility of measuring a company’s performance accurately, fairly, and on a timely basis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These measurements enable investors and creditors to compare the income and assets employed by companies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Investors can then assess the relative risks and returns associated with companies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11</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anim calcmode="lin" valueType="num">
                                      <p:cBhvr additive="base">
                                        <p:cTn id="7" dur="500" fill="hold"/>
                                        <p:tgtEl>
                                          <p:spTgt spid="1331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31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4">
                                            <p:txEl>
                                              <p:pRg st="1" end="1"/>
                                            </p:txEl>
                                          </p:spTgt>
                                        </p:tgtEl>
                                        <p:attrNameLst>
                                          <p:attrName>style.visibility</p:attrName>
                                        </p:attrNameLst>
                                      </p:cBhvr>
                                      <p:to>
                                        <p:strVal val="visible"/>
                                      </p:to>
                                    </p:set>
                                    <p:anim calcmode="lin" valueType="num">
                                      <p:cBhvr additive="base">
                                        <p:cTn id="13" dur="500" fill="hold"/>
                                        <p:tgtEl>
                                          <p:spTgt spid="13314">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314">
                                            <p:txEl>
                                              <p:pRg st="2" end="2"/>
                                            </p:txEl>
                                          </p:spTgt>
                                        </p:tgtEl>
                                        <p:attrNameLst>
                                          <p:attrName>style.visibility</p:attrName>
                                        </p:attrNameLst>
                                      </p:cBhvr>
                                      <p:to>
                                        <p:strVal val="visible"/>
                                      </p:to>
                                    </p:set>
                                    <p:anim calcmode="lin" valueType="num">
                                      <p:cBhvr additive="base">
                                        <p:cTn id="19" dur="500" fill="hold"/>
                                        <p:tgtEl>
                                          <p:spTgt spid="13314">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331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Capital Allocation Process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12</a:t>
            </a:fld>
            <a:endParaRPr lang="en-GB"/>
          </a:p>
        </p:txBody>
      </p:sp>
      <p:pic>
        <p:nvPicPr>
          <p:cNvPr id="2" name="Picture 1"/>
          <p:cNvPicPr>
            <a:picLocks noChangeAspect="1"/>
          </p:cNvPicPr>
          <p:nvPr/>
        </p:nvPicPr>
        <p:blipFill>
          <a:blip r:embed="rId3"/>
          <a:stretch>
            <a:fillRect/>
          </a:stretch>
        </p:blipFill>
        <p:spPr>
          <a:xfrm>
            <a:off x="50800" y="2236192"/>
            <a:ext cx="9029700" cy="29210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Accounting and Capital Allocation</a:t>
            </a:r>
          </a:p>
        </p:txBody>
      </p:sp>
      <p:sp>
        <p:nvSpPr>
          <p:cNvPr id="2" name="Rectangle 2"/>
          <p:cNvSpPr>
            <a:spLocks noGrp="1" noChangeArrowheads="1"/>
          </p:cNvSpPr>
          <p:nvPr>
            <p:ph idx="1"/>
          </p:nvPr>
        </p:nvSpPr>
        <p:spPr/>
        <p:txBody>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In Canada, the primary exchange mechanisms for allocating resources are:</a:t>
            </a:r>
          </a:p>
          <a:p>
            <a:pPr lvl="1" eaLnBrk="1" hangingPunct="1">
              <a:spcBef>
                <a:spcPts val="7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Debt and equity markets (e.g. TSX)</a:t>
            </a:r>
          </a:p>
          <a:p>
            <a:pPr lvl="1" eaLnBrk="1" hangingPunct="1">
              <a:spcBef>
                <a:spcPts val="7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Financial institutions (e.g. banks)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13</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Sources of Capital</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14</a:t>
            </a:fld>
            <a:endParaRPr lang="en-GB"/>
          </a:p>
        </p:txBody>
      </p:sp>
      <p:pic>
        <p:nvPicPr>
          <p:cNvPr id="2" name="Picture 1"/>
          <p:cNvPicPr>
            <a:picLocks noChangeAspect="1"/>
          </p:cNvPicPr>
          <p:nvPr/>
        </p:nvPicPr>
        <p:blipFill>
          <a:blip r:embed="rId3"/>
          <a:stretch>
            <a:fillRect/>
          </a:stretch>
        </p:blipFill>
        <p:spPr>
          <a:xfrm>
            <a:off x="114300" y="1842740"/>
            <a:ext cx="8902700" cy="37465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Accounting and Capital Allocation</a:t>
            </a:r>
          </a:p>
        </p:txBody>
      </p:sp>
      <p:sp>
        <p:nvSpPr>
          <p:cNvPr id="2" name="Rectangle 2"/>
          <p:cNvSpPr>
            <a:spLocks noGrp="1" noChangeArrowheads="1"/>
          </p:cNvSpPr>
          <p:nvPr>
            <p:ph idx="1"/>
          </p:nvPr>
        </p:nvSpPr>
        <p:spPr/>
        <p:txBody>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An effective process of capital allocation is critical to a healthy economy</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Unreliable and irrelevant information leads to poor capital allocation</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Credit rating agencies use accounting to rate companies’ financial stability</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This gives investors and creditors additional independent information</a:t>
            </a:r>
          </a:p>
          <a:p>
            <a:pPr eaLnBrk="1" hangingPunct="1">
              <a:buClr>
                <a:srgbClr val="BC0000"/>
              </a:buClr>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15</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Stakeholders in Financial Reporting</a:t>
            </a:r>
          </a:p>
        </p:txBody>
      </p:sp>
      <p:sp>
        <p:nvSpPr>
          <p:cNvPr id="2" name="Rectangle 2"/>
          <p:cNvSpPr>
            <a:spLocks noGrp="1" noChangeArrowheads="1"/>
          </p:cNvSpPr>
          <p:nvPr>
            <p:ph idx="1"/>
          </p:nvPr>
        </p:nvSpPr>
        <p:spPr/>
        <p:txBody>
          <a:bodyPr/>
          <a:lstStyle/>
          <a:p>
            <a:pPr eaLnBrk="1" hangingPunct="1">
              <a:buClr>
                <a:srgbClr val="FFCC00"/>
              </a:buClr>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dirty="0" smtClean="0">
              <a:solidFill>
                <a:srgbClr val="000000"/>
              </a:solidFill>
              <a:latin typeface="Arial" charset="0"/>
              <a:cs typeface="Arial" charset="0"/>
            </a:endParaRPr>
          </a:p>
          <a:p>
            <a:pPr eaLnBrk="1" hangingPunct="1">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Stakeholders:  parties who have something at risk (stake) in the financial reporting environment</a:t>
            </a:r>
          </a:p>
          <a:p>
            <a:pPr eaLnBrk="1" hangingPunct="1">
              <a:spcBef>
                <a:spcPts val="8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Key stakeholders include traditional users of financial information</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16</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500" fill="hold"/>
                                        <p:tgtEl>
                                          <p:spTgt spid="2">
                                            <p:txEl>
                                              <p:pRg st="1" end="1"/>
                                            </p:txEl>
                                          </p:spTgt>
                                        </p:tgtEl>
                                        <p:attrNameLst>
                                          <p:attrName>ppt_x</p:attrName>
                                        </p:attrNameLst>
                                      </p:cBhvr>
                                      <p:tavLst>
                                        <p:tav tm="100000">
                                          <p:val>
                                            <p:strVal val="0-#ppt_w/2"/>
                                          </p:val>
                                        </p:tav>
                                        <p:tav>
                                          <p:val>
                                            <p:strVal val="#ppt_x"/>
                                          </p:val>
                                        </p:tav>
                                      </p:tavLst>
                                    </p:anim>
                                    <p:anim calcmode="lin" valueType="num">
                                      <p:cBhvr>
                                        <p:cTn id="8" dur="500" fill="hold"/>
                                        <p:tgtEl>
                                          <p:spTgt spid="2">
                                            <p:txEl>
                                              <p:pRg st="1" end="1"/>
                                            </p:txEl>
                                          </p:spTgt>
                                        </p:tgtEl>
                                        <p:attrNameLst>
                                          <p:attrName>ppt_y</p:attrName>
                                        </p:attrNameLst>
                                      </p:cBhvr>
                                      <p:tavLst>
                                        <p:tav tm="100000">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500" fill="hold"/>
                                        <p:tgtEl>
                                          <p:spTgt spid="2">
                                            <p:txEl>
                                              <p:pRg st="2" end="2"/>
                                            </p:txEl>
                                          </p:spTgt>
                                        </p:tgtEl>
                                        <p:attrNameLst>
                                          <p:attrName>ppt_x</p:attrName>
                                        </p:attrNameLst>
                                      </p:cBhvr>
                                      <p:tavLst>
                                        <p:tav tm="100000">
                                          <p:val>
                                            <p:strVal val="0-#ppt_w/2"/>
                                          </p:val>
                                        </p:tav>
                                        <p:tav>
                                          <p:val>
                                            <p:strVal val="#ppt_x"/>
                                          </p:val>
                                        </p:tav>
                                      </p:tavLst>
                                    </p:anim>
                                    <p:anim calcmode="lin" valueType="num">
                                      <p:cBhvr>
                                        <p:cTn id="14" dur="500" fill="hold"/>
                                        <p:tgtEl>
                                          <p:spTgt spid="2">
                                            <p:txEl>
                                              <p:pRg st="2" end="2"/>
                                            </p:txEl>
                                          </p:spTgt>
                                        </p:tgtEl>
                                        <p:attrNameLst>
                                          <p:attrName>ppt_y</p:attrName>
                                        </p:attrNameLst>
                                      </p:cBhvr>
                                      <p:tavLst>
                                        <p:tav tm="100000">
                                          <p:val>
                                            <p:strVal val="#ppt_y"/>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Stakeholders in Financial Reporting</a:t>
            </a:r>
          </a:p>
        </p:txBody>
      </p:sp>
      <p:sp>
        <p:nvSpPr>
          <p:cNvPr id="2" name="Rectangle 2"/>
          <p:cNvSpPr>
            <a:spLocks noGrp="1" noChangeArrowheads="1"/>
          </p:cNvSpPr>
          <p:nvPr>
            <p:ph idx="1"/>
          </p:nvPr>
        </p:nvSpPr>
        <p:spPr/>
        <p:txBody>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Broader definition of users is: anyone who prepares, relies on, reviews, audits, or monitors financial information</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Includes both internal and external parties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Key stakeholders include:</a:t>
            </a:r>
          </a:p>
          <a:p>
            <a:pPr lvl="1" eaLnBrk="1" hangingPunct="1">
              <a:spcBef>
                <a:spcPts val="7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investors, creditors, auditors, employees, regulators, analysts, management, standard setters, and others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17</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Grp="1" noChangeArrowheads="1"/>
          </p:cNvSpPr>
          <p:nvPr>
            <p:ph type="title"/>
          </p:nvPr>
        </p:nvSpPr>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Stakeholders in Financial Accounting</a:t>
            </a:r>
          </a:p>
        </p:txBody>
      </p:sp>
      <p:sp>
        <p:nvSpPr>
          <p:cNvPr id="2" name="Rectangle 2"/>
          <p:cNvSpPr>
            <a:spLocks noGrp="1" noChangeArrowheads="1"/>
          </p:cNvSpPr>
          <p:nvPr>
            <p:ph idx="1"/>
          </p:nvPr>
        </p:nvSpPr>
        <p:spPr/>
        <p:txBody>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Investors and creditors rely on the financial statements to make decisions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Standard setters set Generally Accepted Accounting Principles (GAAP) </a:t>
            </a:r>
            <a:r>
              <a:rPr lang="en-GB" dirty="0" smtClean="0">
                <a:solidFill>
                  <a:srgbClr val="000000"/>
                </a:solidFill>
                <a:latin typeface="Arial" charset="0"/>
                <a:cs typeface="Arial" charset="0"/>
              </a:rPr>
              <a:t>to provide </a:t>
            </a:r>
            <a:r>
              <a:rPr lang="en-GB" dirty="0" smtClean="0">
                <a:solidFill>
                  <a:srgbClr val="000000"/>
                </a:solidFill>
                <a:latin typeface="Arial" charset="0"/>
                <a:cs typeface="Arial" charset="0"/>
              </a:rPr>
              <a:t>direction </a:t>
            </a:r>
            <a:r>
              <a:rPr lang="en-GB" dirty="0" smtClean="0">
                <a:solidFill>
                  <a:srgbClr val="000000"/>
                </a:solidFill>
                <a:latin typeface="Arial" charset="0"/>
                <a:cs typeface="Arial" charset="0"/>
              </a:rPr>
              <a:t>for accounting</a:t>
            </a:r>
            <a:endParaRPr lang="en-GB"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18</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100000">
                                          <p:val>
                                            <p:strVal val="0-#ppt_w/2"/>
                                          </p:val>
                                        </p:tav>
                                        <p:tav>
                                          <p:val>
                                            <p:strVal val="#ppt_x"/>
                                          </p:val>
                                        </p:tav>
                                      </p:tavLst>
                                    </p:anim>
                                    <p:anim calcmode="lin" valueType="num">
                                      <p:cBhvr>
                                        <p:cTn id="8" dur="500" fill="hold"/>
                                        <p:tgtEl>
                                          <p:spTgt spid="2">
                                            <p:txEl>
                                              <p:pRg st="0" end="0"/>
                                            </p:txEl>
                                          </p:spTgt>
                                        </p:tgtEl>
                                        <p:attrNameLst>
                                          <p:attrName>ppt_y</p:attrName>
                                        </p:attrNameLst>
                                      </p:cBhvr>
                                      <p:tavLst>
                                        <p:tav tm="100000">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500" fill="hold"/>
                                        <p:tgtEl>
                                          <p:spTgt spid="2">
                                            <p:txEl>
                                              <p:pRg st="1" end="1"/>
                                            </p:txEl>
                                          </p:spTgt>
                                        </p:tgtEl>
                                        <p:attrNameLst>
                                          <p:attrName>ppt_x</p:attrName>
                                        </p:attrNameLst>
                                      </p:cBhvr>
                                      <p:tavLst>
                                        <p:tav tm="100000">
                                          <p:val>
                                            <p:strVal val="0-#ppt_w/2"/>
                                          </p:val>
                                        </p:tav>
                                        <p:tav>
                                          <p:val>
                                            <p:strVal val="#ppt_x"/>
                                          </p:val>
                                        </p:tav>
                                      </p:tavLst>
                                    </p:anim>
                                    <p:anim calcmode="lin" valueType="num">
                                      <p:cBhvr>
                                        <p:cTn id="14" dur="500" fill="hold"/>
                                        <p:tgtEl>
                                          <p:spTgt spid="2">
                                            <p:txEl>
                                              <p:pRg st="1" end="1"/>
                                            </p:txEl>
                                          </p:spTgt>
                                        </p:tgtEl>
                                        <p:attrNameLst>
                                          <p:attrName>ppt_y</p:attrName>
                                        </p:attrNameLst>
                                      </p:cBhvr>
                                      <p:tavLst>
                                        <p:tav tm="100000">
                                          <p:val>
                                            <p:strVal val="#ppt_y"/>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
          <p:cNvSpPr>
            <a:spLocks noGrp="1" noChangeArrowheads="1"/>
          </p:cNvSpPr>
          <p:nvPr>
            <p:ph type="title"/>
          </p:nvPr>
        </p:nvSpPr>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What is at Stake for Each Stakeholder</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19</a:t>
            </a:fld>
            <a:endParaRPr lang="en-GB"/>
          </a:p>
        </p:txBody>
      </p:sp>
      <p:pic>
        <p:nvPicPr>
          <p:cNvPr id="2" name="Picture 1"/>
          <p:cNvPicPr>
            <a:picLocks noChangeAspect="1"/>
          </p:cNvPicPr>
          <p:nvPr/>
        </p:nvPicPr>
        <p:blipFill>
          <a:blip r:embed="rId3"/>
          <a:stretch>
            <a:fillRect/>
          </a:stretch>
        </p:blipFill>
        <p:spPr>
          <a:xfrm>
            <a:off x="0" y="1905000"/>
            <a:ext cx="9144000" cy="3036322"/>
          </a:xfrm>
          <a:prstGeom prst="rect">
            <a:avLst/>
          </a:prstGeom>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Objective of Financial Reporting</a:t>
            </a:r>
          </a:p>
        </p:txBody>
      </p:sp>
      <p:sp>
        <p:nvSpPr>
          <p:cNvPr id="24577" name="Rectangle 1"/>
          <p:cNvSpPr>
            <a:spLocks noGrp="1" noChangeArrowheads="1"/>
          </p:cNvSpPr>
          <p:nvPr>
            <p:ph idx="1"/>
          </p:nvPr>
        </p:nvSpPr>
        <p:spPr/>
        <p:txBody>
          <a:bodyPr/>
          <a:lstStyle/>
          <a:p>
            <a:pPr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dirty="0" smtClean="0">
                <a:solidFill>
                  <a:srgbClr val="000000"/>
                </a:solidFill>
                <a:latin typeface="Arial" charset="0"/>
                <a:cs typeface="Arial" charset="0"/>
              </a:rPr>
              <a:t>The overall objective of financial reporting is to provide information that is decision-useful.</a:t>
            </a:r>
            <a:endParaRPr lang="en-GB" sz="2200" dirty="0" smtClean="0">
              <a:solidFill>
                <a:srgbClr val="000000"/>
              </a:solidFill>
              <a:latin typeface="Arial" charset="0"/>
              <a:cs typeface="Arial" charset="0"/>
            </a:endParaRPr>
          </a:p>
          <a:p>
            <a:pPr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dirty="0" smtClean="0">
                <a:solidFill>
                  <a:srgbClr val="000000"/>
                </a:solidFill>
                <a:latin typeface="Arial" charset="0"/>
                <a:cs typeface="Arial" charset="0"/>
              </a:rPr>
              <a:t>Financial statements should provide information about:</a:t>
            </a:r>
          </a:p>
          <a:p>
            <a:pPr marL="914400" lvl="1" indent="-457200" eaLnBrk="1" hangingPunct="1">
              <a:spcBef>
                <a:spcPts val="600"/>
              </a:spcBef>
              <a:buFont typeface="Tahoma" pitchFamily="34" charset="0"/>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solidFill>
                  <a:srgbClr val="000000"/>
                </a:solidFill>
                <a:latin typeface="Arial" charset="0"/>
                <a:cs typeface="Arial" charset="0"/>
              </a:rPr>
              <a:t>the entity’s economic resources and claims to those resources, and </a:t>
            </a:r>
          </a:p>
          <a:p>
            <a:pPr marL="457200" lvl="1" indent="0" eaLnBrk="1" hangingPunct="1">
              <a:spcBef>
                <a:spcPts val="600"/>
              </a:spcBef>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solidFill>
                  <a:srgbClr val="000000"/>
                </a:solidFill>
                <a:latin typeface="Arial" charset="0"/>
                <a:cs typeface="Arial" charset="0"/>
              </a:rPr>
              <a:t>2.   changes in those resources and claims</a:t>
            </a:r>
          </a:p>
          <a:p>
            <a:pPr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dirty="0" smtClean="0">
                <a:solidFill>
                  <a:srgbClr val="000000"/>
                </a:solidFill>
                <a:latin typeface="Arial" charset="0"/>
                <a:cs typeface="Arial" charset="0"/>
              </a:rPr>
              <a:t>Resource allocation decisions are assumed to include assessment of management stewardship (i.e. management role in maximizing shareholder value)</a:t>
            </a:r>
          </a:p>
          <a:p>
            <a:pPr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dirty="0" smtClean="0">
                <a:solidFill>
                  <a:srgbClr val="000000"/>
                </a:solidFill>
                <a:latin typeface="Arial" charset="0"/>
                <a:cs typeface="Arial" charset="0"/>
              </a:rPr>
              <a:t>General-purpose financial statements are prepared for a wide variety of stakeholders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20</a:t>
            </a:fld>
            <a:endParaRPr lang="en-GB"/>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577">
                                            <p:txEl>
                                              <p:pRg st="0" end="0"/>
                                            </p:txEl>
                                          </p:spTgt>
                                        </p:tgtEl>
                                        <p:attrNameLst>
                                          <p:attrName>style.visibility</p:attrName>
                                        </p:attrNameLst>
                                      </p:cBhvr>
                                      <p:to>
                                        <p:strVal val="visible"/>
                                      </p:to>
                                    </p:set>
                                    <p:anim calcmode="lin" valueType="num">
                                      <p:cBhvr additive="base">
                                        <p:cTn id="7" dur="500" fill="hold"/>
                                        <p:tgtEl>
                                          <p:spTgt spid="2457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457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4577">
                                            <p:txEl>
                                              <p:pRg st="1" end="1"/>
                                            </p:txEl>
                                          </p:spTgt>
                                        </p:tgtEl>
                                        <p:attrNameLst>
                                          <p:attrName>style.visibility</p:attrName>
                                        </p:attrNameLst>
                                      </p:cBhvr>
                                      <p:to>
                                        <p:strVal val="visible"/>
                                      </p:to>
                                    </p:set>
                                    <p:anim calcmode="lin" valueType="num">
                                      <p:cBhvr additive="base">
                                        <p:cTn id="13" dur="500" fill="hold"/>
                                        <p:tgtEl>
                                          <p:spTgt spid="2457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457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4577">
                                            <p:txEl>
                                              <p:pRg st="2" end="2"/>
                                            </p:txEl>
                                          </p:spTgt>
                                        </p:tgtEl>
                                        <p:attrNameLst>
                                          <p:attrName>style.visibility</p:attrName>
                                        </p:attrNameLst>
                                      </p:cBhvr>
                                      <p:to>
                                        <p:strVal val="visible"/>
                                      </p:to>
                                    </p:set>
                                    <p:anim calcmode="lin" valueType="num">
                                      <p:cBhvr additive="base">
                                        <p:cTn id="19" dur="500" fill="hold"/>
                                        <p:tgtEl>
                                          <p:spTgt spid="2457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457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4577">
                                            <p:txEl>
                                              <p:pRg st="3" end="3"/>
                                            </p:txEl>
                                          </p:spTgt>
                                        </p:tgtEl>
                                        <p:attrNameLst>
                                          <p:attrName>style.visibility</p:attrName>
                                        </p:attrNameLst>
                                      </p:cBhvr>
                                      <p:to>
                                        <p:strVal val="visible"/>
                                      </p:to>
                                    </p:set>
                                    <p:anim calcmode="lin" valueType="num">
                                      <p:cBhvr additive="base">
                                        <p:cTn id="25" dur="500" fill="hold"/>
                                        <p:tgtEl>
                                          <p:spTgt spid="2457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457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4577">
                                            <p:txEl>
                                              <p:pRg st="4" end="4"/>
                                            </p:txEl>
                                          </p:spTgt>
                                        </p:tgtEl>
                                        <p:attrNameLst>
                                          <p:attrName>style.visibility</p:attrName>
                                        </p:attrNameLst>
                                      </p:cBhvr>
                                      <p:to>
                                        <p:strVal val="visible"/>
                                      </p:to>
                                    </p:set>
                                    <p:anim calcmode="lin" valueType="num">
                                      <p:cBhvr additive="base">
                                        <p:cTn id="31" dur="500" fill="hold"/>
                                        <p:tgtEl>
                                          <p:spTgt spid="2457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457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4577">
                                            <p:txEl>
                                              <p:pRg st="5" end="5"/>
                                            </p:txEl>
                                          </p:spTgt>
                                        </p:tgtEl>
                                        <p:attrNameLst>
                                          <p:attrName>style.visibility</p:attrName>
                                        </p:attrNameLst>
                                      </p:cBhvr>
                                      <p:to>
                                        <p:strVal val="visible"/>
                                      </p:to>
                                    </p:set>
                                    <p:anim calcmode="lin" valueType="num">
                                      <p:cBhvr additive="base">
                                        <p:cTn id="37" dur="500" fill="hold"/>
                                        <p:tgtEl>
                                          <p:spTgt spid="2457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457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build="p" bldLvl="4"/>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Information Asymmetry</a:t>
            </a:r>
          </a:p>
        </p:txBody>
      </p:sp>
      <p:sp>
        <p:nvSpPr>
          <p:cNvPr id="2" name="Rectangle 2"/>
          <p:cNvSpPr>
            <a:spLocks noGrp="1" noChangeArrowheads="1"/>
          </p:cNvSpPr>
          <p:nvPr>
            <p:ph idx="1"/>
          </p:nvPr>
        </p:nvSpPr>
        <p:spPr/>
        <p:txBody>
          <a:bodyPr/>
          <a:lstStyle/>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Ideally, all stakeholders should have equal access to all relevant information (i.e. </a:t>
            </a:r>
            <a:r>
              <a:rPr lang="en-GB" sz="2600" dirty="0" smtClean="0">
                <a:solidFill>
                  <a:srgbClr val="000000"/>
                </a:solidFill>
                <a:latin typeface="Arial" charset="0"/>
                <a:cs typeface="Arial" charset="0"/>
              </a:rPr>
              <a:t>symmetry of access to information) </a:t>
            </a:r>
            <a:endParaRPr lang="en-GB" sz="2600" dirty="0" smtClean="0">
              <a:solidFill>
                <a:srgbClr val="000000"/>
              </a:solidFill>
              <a:latin typeface="Arial" charset="0"/>
              <a:cs typeface="Arial" charset="0"/>
            </a:endParaRPr>
          </a:p>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Managers have access to more information than other stakeholders (i.e. information asymmetry)</a:t>
            </a:r>
          </a:p>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Some reasons for information asymmetry</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Capital markets are not fully efficient</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Human behaviour sometimes motivated by maximizing self-interest at the cost of others </a:t>
            </a:r>
          </a:p>
          <a:p>
            <a:pPr eaLnBrk="1" hangingPunct="1">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600"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21</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Information Asymmetry Problems</a:t>
            </a:r>
          </a:p>
        </p:txBody>
      </p:sp>
      <p:sp>
        <p:nvSpPr>
          <p:cNvPr id="2" name="Rectangle 2"/>
          <p:cNvSpPr>
            <a:spLocks noGrp="1" noChangeArrowheads="1"/>
          </p:cNvSpPr>
          <p:nvPr>
            <p:ph idx="1"/>
          </p:nvPr>
        </p:nvSpPr>
        <p:spPr/>
        <p:txBody>
          <a:bodyPr>
            <a:normAutofit lnSpcReduction="10000"/>
          </a:bodyPr>
          <a:lstStyle/>
          <a:p>
            <a:pPr eaLnBrk="1" hangingPunct="1">
              <a:lnSpc>
                <a:spcPct val="90000"/>
              </a:lnSpc>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600" dirty="0" smtClean="0"/>
              <a:t>Two types of information asymmetry problems: </a:t>
            </a:r>
          </a:p>
          <a:p>
            <a:pPr marL="914400" lvl="1" indent="-457200" eaLnBrk="1" hangingPunct="1">
              <a:lnSpc>
                <a:spcPct val="90000"/>
              </a:lnSpc>
              <a:buFont typeface="+mj-lt"/>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solidFill>
                  <a:srgbClr val="C86740"/>
                </a:solidFill>
              </a:rPr>
              <a:t>Adverse selection</a:t>
            </a:r>
            <a:r>
              <a:rPr lang="en-GB" sz="2200" dirty="0" smtClean="0"/>
              <a:t>: knowing that there is an information asymmetry, capital markets may attract wrong kinds of companies </a:t>
            </a:r>
          </a:p>
          <a:p>
            <a:pPr marL="914400" lvl="1" indent="-457200" eaLnBrk="1" hangingPunct="1">
              <a:lnSpc>
                <a:spcPct val="90000"/>
              </a:lnSpc>
              <a:buFont typeface="+mj-lt"/>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solidFill>
                  <a:srgbClr val="C86740"/>
                </a:solidFill>
              </a:rPr>
              <a:t>Moral Hazard</a:t>
            </a:r>
            <a:r>
              <a:rPr lang="en-GB" sz="2200" dirty="0" smtClean="0"/>
              <a:t>: knowing that there is information asymmetry, individuals may act in their own best interest at the expense of others (e.g. management bias)</a:t>
            </a:r>
          </a:p>
          <a:p>
            <a:pPr marL="400050"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dirty="0" smtClean="0"/>
              <a:t>Some of the possible motivations for management bias include the following: </a:t>
            </a:r>
          </a:p>
          <a:p>
            <a:pPr marL="914400" lvl="1" indent="-457200" eaLnBrk="1" hangingPunct="1">
              <a:lnSpc>
                <a:spcPct val="90000"/>
              </a:lnSpc>
              <a:buFont typeface="+mj-lt"/>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t>Evaluation of management performance</a:t>
            </a:r>
          </a:p>
          <a:p>
            <a:pPr marL="914400" lvl="1" indent="-457200" eaLnBrk="1" hangingPunct="1">
              <a:lnSpc>
                <a:spcPct val="90000"/>
              </a:lnSpc>
              <a:buFont typeface="+mj-lt"/>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t>Compensation structures</a:t>
            </a:r>
          </a:p>
          <a:p>
            <a:pPr marL="914400" lvl="1" indent="-457200" eaLnBrk="1" hangingPunct="1">
              <a:lnSpc>
                <a:spcPct val="90000"/>
              </a:lnSpc>
              <a:buFont typeface="+mj-lt"/>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t>Access to capital markets and meeting analyst expectations</a:t>
            </a:r>
          </a:p>
          <a:p>
            <a:pPr marL="914400" lvl="1" indent="-457200" eaLnBrk="1" hangingPunct="1">
              <a:lnSpc>
                <a:spcPct val="90000"/>
              </a:lnSpc>
              <a:buFont typeface="+mj-lt"/>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dirty="0" smtClean="0"/>
              <a:t>Meeting contractual obligations</a:t>
            </a:r>
          </a:p>
          <a:p>
            <a:pPr eaLnBrk="1" hangingPunct="1">
              <a:lnSpc>
                <a:spcPct val="90000"/>
              </a:lnSpc>
              <a:spcBef>
                <a:spcPts val="65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2600" dirty="0" smtClean="0"/>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22</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The Need to Develop Standards</a:t>
            </a:r>
          </a:p>
        </p:txBody>
      </p:sp>
      <p:sp>
        <p:nvSpPr>
          <p:cNvPr id="28674" name="Rectangle 2"/>
          <p:cNvSpPr>
            <a:spLocks noGrp="1" noChangeArrowheads="1"/>
          </p:cNvSpPr>
          <p:nvPr>
            <p:ph idx="1"/>
          </p:nvPr>
        </p:nvSpPr>
        <p:spPr>
          <a:xfrm>
            <a:off x="467544" y="2204864"/>
            <a:ext cx="8229600" cy="3268960"/>
          </a:xfrm>
        </p:spPr>
        <p:txBody>
          <a:bodyPr>
            <a:normAutofit/>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latin typeface="Arial" charset="0"/>
                <a:cs typeface="Arial" charset="0"/>
              </a:rPr>
              <a:t>Accounting standards help reduce information asymmetry problems in financial reporting</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latin typeface="Arial" charset="0"/>
                <a:cs typeface="Arial" charset="0"/>
              </a:rPr>
              <a:t>Standards are not rules, regulations, or </a:t>
            </a:r>
            <a:r>
              <a:rPr lang="en-GB" sz="2800" dirty="0" smtClean="0">
                <a:latin typeface="Arial" charset="0"/>
                <a:cs typeface="Arial" charset="0"/>
              </a:rPr>
              <a:t>laws they are recommendations</a:t>
            </a:r>
            <a:endParaRPr lang="en-GB" sz="2800" dirty="0" smtClean="0">
              <a:latin typeface="Arial" charset="0"/>
              <a:cs typeface="Arial" charset="0"/>
            </a:endParaRP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latin typeface="Arial" charset="0"/>
                <a:cs typeface="Arial" charset="0"/>
              </a:rPr>
              <a:t>Standards are intended to be generally accepted and universally practised</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23</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anim calcmode="lin" valueType="num">
                                      <p:cBhvr additive="base">
                                        <p:cTn id="7" dur="500" fill="hold"/>
                                        <p:tgtEl>
                                          <p:spTgt spid="2867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867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674">
                                            <p:txEl>
                                              <p:pRg st="1" end="1"/>
                                            </p:txEl>
                                          </p:spTgt>
                                        </p:tgtEl>
                                        <p:attrNameLst>
                                          <p:attrName>style.visibility</p:attrName>
                                        </p:attrNameLst>
                                      </p:cBhvr>
                                      <p:to>
                                        <p:strVal val="visible"/>
                                      </p:to>
                                    </p:set>
                                    <p:anim calcmode="lin" valueType="num">
                                      <p:cBhvr additive="base">
                                        <p:cTn id="13" dur="500" fill="hold"/>
                                        <p:tgtEl>
                                          <p:spTgt spid="28674">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867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8674">
                                            <p:txEl>
                                              <p:pRg st="2" end="2"/>
                                            </p:txEl>
                                          </p:spTgt>
                                        </p:tgtEl>
                                        <p:attrNameLst>
                                          <p:attrName>style.visibility</p:attrName>
                                        </p:attrNameLst>
                                      </p:cBhvr>
                                      <p:to>
                                        <p:strVal val="visible"/>
                                      </p:to>
                                    </p:set>
                                    <p:anim calcmode="lin" valueType="num">
                                      <p:cBhvr additive="base">
                                        <p:cTn id="19" dur="500" fill="hold"/>
                                        <p:tgtEl>
                                          <p:spTgt spid="28674">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867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
          <p:cNvSpPr>
            <a:spLocks noGrp="1" noChangeArrowheads="1"/>
          </p:cNvSpPr>
          <p:nvPr>
            <p:ph type="title"/>
          </p:nvPr>
        </p:nvSpPr>
        <p:spPr>
          <a:xfrm>
            <a:off x="1187624" y="-14064"/>
            <a:ext cx="6707088" cy="1143000"/>
          </a:xfrm>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The</a:t>
            </a:r>
            <a:r>
              <a:rPr lang="en-GB" i="1" dirty="0" smtClean="0"/>
              <a:t> </a:t>
            </a:r>
            <a:r>
              <a:rPr lang="en-GB" dirty="0" smtClean="0"/>
              <a:t>Standard Setting Process in Canada – Parties Involved</a:t>
            </a:r>
          </a:p>
        </p:txBody>
      </p:sp>
      <p:sp>
        <p:nvSpPr>
          <p:cNvPr id="29698" name="Rectangle 2"/>
          <p:cNvSpPr>
            <a:spLocks noGrp="1" noChangeArrowheads="1"/>
          </p:cNvSpPr>
          <p:nvPr>
            <p:ph idx="1"/>
          </p:nvPr>
        </p:nvSpPr>
        <p:spPr/>
        <p:txBody>
          <a:bodyPr/>
          <a:lstStyle/>
          <a:p>
            <a:pPr marL="528638" indent="-528638" eaLnBrk="1" hangingPunct="1">
              <a:buClr>
                <a:schemeClr val="tx1"/>
              </a:buClr>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800" dirty="0" smtClean="0">
                <a:solidFill>
                  <a:srgbClr val="000000"/>
                </a:solidFill>
                <a:latin typeface="Arial" charset="0"/>
                <a:cs typeface="Arial" charset="0"/>
              </a:rPr>
              <a:t>Canadian Accounting Standards Board (</a:t>
            </a:r>
            <a:r>
              <a:rPr lang="en-GB" sz="2800" dirty="0" err="1" smtClean="0">
                <a:solidFill>
                  <a:srgbClr val="000000"/>
                </a:solidFill>
                <a:latin typeface="Arial" charset="0"/>
                <a:cs typeface="Arial" charset="0"/>
              </a:rPr>
              <a:t>AcSB</a:t>
            </a:r>
            <a:r>
              <a:rPr lang="en-GB" sz="2800" dirty="0" smtClean="0">
                <a:solidFill>
                  <a:srgbClr val="000000"/>
                </a:solidFill>
                <a:latin typeface="Arial" charset="0"/>
                <a:cs typeface="Arial" charset="0"/>
              </a:rPr>
              <a:t>)</a:t>
            </a:r>
          </a:p>
          <a:p>
            <a:pPr marL="966788" lvl="1" indent="-457200" eaLnBrk="1" hangingPunct="1">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400" dirty="0" smtClean="0">
                <a:solidFill>
                  <a:srgbClr val="000000"/>
                </a:solidFill>
                <a:latin typeface="Arial" charset="0"/>
                <a:cs typeface="Arial" charset="0"/>
              </a:rPr>
              <a:t>Primarily responsible for setting GAAP for Canadian private enterprises (ASPE), not-for-profit entities, and pension plans</a:t>
            </a:r>
          </a:p>
          <a:p>
            <a:pPr marL="966788" lvl="1" indent="-457200" eaLnBrk="1" hangingPunct="1">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sz="2400" dirty="0" smtClean="0">
                <a:solidFill>
                  <a:srgbClr val="000000"/>
                </a:solidFill>
                <a:latin typeface="Arial" charset="0"/>
                <a:cs typeface="Arial" charset="0"/>
              </a:rPr>
              <a:t>Two underlying premises for development of standards</a:t>
            </a:r>
          </a:p>
          <a:p>
            <a:pPr marL="1371600" lvl="2" indent="-457200" eaLnBrk="1" hangingPunct="1">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dirty="0" smtClean="0">
                <a:solidFill>
                  <a:srgbClr val="000000"/>
                </a:solidFill>
                <a:latin typeface="Arial" charset="0"/>
                <a:cs typeface="Arial" charset="0"/>
              </a:rPr>
              <a:t>Be responsive to the needs and viewpoints of the entire economic community</a:t>
            </a:r>
          </a:p>
          <a:p>
            <a:pPr marL="1371600" lvl="2" indent="-457200" eaLnBrk="1" hangingPunct="1">
              <a:tabLst>
                <a:tab pos="644525" algn="l"/>
                <a:tab pos="1101725" algn="l"/>
                <a:tab pos="1558925" algn="l"/>
                <a:tab pos="2016125" algn="l"/>
                <a:tab pos="2473325" algn="l"/>
                <a:tab pos="2930525" algn="l"/>
                <a:tab pos="3387725" algn="l"/>
                <a:tab pos="3844925" algn="l"/>
                <a:tab pos="4302125" algn="l"/>
                <a:tab pos="4759325" algn="l"/>
                <a:tab pos="5216525" algn="l"/>
                <a:tab pos="5673725" algn="l"/>
                <a:tab pos="6130925" algn="l"/>
                <a:tab pos="6588125" algn="l"/>
                <a:tab pos="7045325" algn="l"/>
                <a:tab pos="7502525" algn="l"/>
                <a:tab pos="7959725" algn="l"/>
                <a:tab pos="8416925" algn="l"/>
                <a:tab pos="8874125" algn="l"/>
                <a:tab pos="9331325" algn="l"/>
              </a:tabLst>
            </a:pPr>
            <a:r>
              <a:rPr lang="en-GB" dirty="0" smtClean="0">
                <a:solidFill>
                  <a:srgbClr val="000000"/>
                </a:solidFill>
                <a:latin typeface="Arial" charset="0"/>
                <a:cs typeface="Arial" charset="0"/>
              </a:rPr>
              <a:t>Operate in full public view through due process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24</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calcmode="lin" valueType="num">
                                      <p:cBhvr additive="base">
                                        <p:cTn id="7" dur="500" fill="hold"/>
                                        <p:tgtEl>
                                          <p:spTgt spid="2969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69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698">
                                            <p:txEl>
                                              <p:pRg st="1" end="1"/>
                                            </p:txEl>
                                          </p:spTgt>
                                        </p:tgtEl>
                                        <p:attrNameLst>
                                          <p:attrName>style.visibility</p:attrName>
                                        </p:attrNameLst>
                                      </p:cBhvr>
                                      <p:to>
                                        <p:strVal val="visible"/>
                                      </p:to>
                                    </p:set>
                                    <p:anim calcmode="lin" valueType="num">
                                      <p:cBhvr additive="base">
                                        <p:cTn id="13" dur="500" fill="hold"/>
                                        <p:tgtEl>
                                          <p:spTgt spid="29698">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69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9698">
                                            <p:txEl>
                                              <p:pRg st="2" end="2"/>
                                            </p:txEl>
                                          </p:spTgt>
                                        </p:tgtEl>
                                        <p:attrNameLst>
                                          <p:attrName>style.visibility</p:attrName>
                                        </p:attrNameLst>
                                      </p:cBhvr>
                                      <p:to>
                                        <p:strVal val="visible"/>
                                      </p:to>
                                    </p:set>
                                    <p:anim calcmode="lin" valueType="num">
                                      <p:cBhvr additive="base">
                                        <p:cTn id="19" dur="500" fill="hold"/>
                                        <p:tgtEl>
                                          <p:spTgt spid="29698">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969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9698">
                                            <p:txEl>
                                              <p:pRg st="3" end="3"/>
                                            </p:txEl>
                                          </p:spTgt>
                                        </p:tgtEl>
                                        <p:attrNameLst>
                                          <p:attrName>style.visibility</p:attrName>
                                        </p:attrNameLst>
                                      </p:cBhvr>
                                      <p:to>
                                        <p:strVal val="visible"/>
                                      </p:to>
                                    </p:set>
                                    <p:anim calcmode="lin" valueType="num">
                                      <p:cBhvr additive="base">
                                        <p:cTn id="25" dur="500" fill="hold"/>
                                        <p:tgtEl>
                                          <p:spTgt spid="29698">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69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9698">
                                            <p:txEl>
                                              <p:pRg st="4" end="4"/>
                                            </p:txEl>
                                          </p:spTgt>
                                        </p:tgtEl>
                                        <p:attrNameLst>
                                          <p:attrName>style.visibility</p:attrName>
                                        </p:attrNameLst>
                                      </p:cBhvr>
                                      <p:to>
                                        <p:strVal val="visible"/>
                                      </p:to>
                                    </p:set>
                                    <p:anim calcmode="lin" valueType="num">
                                      <p:cBhvr additive="base">
                                        <p:cTn id="31" dur="500" fill="hold"/>
                                        <p:tgtEl>
                                          <p:spTgt spid="29698">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9698">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bldLvl="4"/>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400" dirty="0" smtClean="0"/>
              <a:t>The</a:t>
            </a:r>
            <a:r>
              <a:rPr lang="en-GB" sz="3400" i="1" dirty="0" smtClean="0"/>
              <a:t> </a:t>
            </a:r>
            <a:r>
              <a:rPr lang="en-GB" sz="3400" dirty="0" smtClean="0"/>
              <a:t>Standard Setting Process in Canada – Parties Involved</a:t>
            </a:r>
          </a:p>
        </p:txBody>
      </p:sp>
      <p:sp>
        <p:nvSpPr>
          <p:cNvPr id="29698" name="Rectangle 2"/>
          <p:cNvSpPr>
            <a:spLocks noGrp="1" noChangeArrowheads="1"/>
          </p:cNvSpPr>
          <p:nvPr>
            <p:ph idx="1"/>
          </p:nvPr>
        </p:nvSpPr>
        <p:spPr/>
        <p:txBody>
          <a:bodyPr>
            <a:normAutofit fontScale="92500"/>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International Accounting Standards Board (IASB)</a:t>
            </a:r>
            <a:endParaRPr lang="en-GB" dirty="0" smtClean="0">
              <a:solidFill>
                <a:srgbClr val="000000"/>
              </a:solidFill>
              <a:latin typeface="Arial" charset="0"/>
              <a:cs typeface="Arial" charset="0"/>
              <a:hlinkClick r:id="rId3"/>
            </a:endParaRPr>
          </a:p>
          <a:p>
            <a:pPr lvl="1"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Major international standard setting body</a:t>
            </a:r>
          </a:p>
          <a:p>
            <a:pPr lvl="1"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Mission “to develop, in the public interest, a single set of high quality, understandable and international reporting standards (IFRSs) for general purpose financial statements”</a:t>
            </a:r>
          </a:p>
          <a:p>
            <a:pPr lvl="1"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IFRS must be used by public companies in Canada</a:t>
            </a:r>
          </a:p>
          <a:p>
            <a:pPr lvl="1" eaLnBrk="1" hangingPunct="1">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Private enterprises have an option of using IFRS</a:t>
            </a:r>
          </a:p>
        </p:txBody>
      </p:sp>
      <p:sp>
        <p:nvSpPr>
          <p:cNvPr id="65538" name="Slide Number Placeholder 3"/>
          <p:cNvSpPr>
            <a:spLocks noGrp="1"/>
          </p:cNvSpPr>
          <p:nvPr>
            <p:ph type="sldNum" sz="quarter" idx="12"/>
          </p:nvPr>
        </p:nvSpPr>
        <p:spPr bwMode="auto">
          <a:noFill/>
          <a:ln>
            <a:miter lim="800000"/>
            <a:headEnd/>
            <a:tailEnd/>
          </a:ln>
        </p:spPr>
        <p:txBody>
          <a:bodyP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fld id="{69C7D0EA-CD66-4122-BBF9-E6DF5E1410D1}" type="slidenum">
              <a:rPr lang="en-GB"/>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t>25</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calcmode="lin" valueType="num">
                                      <p:cBhvr additive="base">
                                        <p:cTn id="7" dur="500" fill="hold"/>
                                        <p:tgtEl>
                                          <p:spTgt spid="2969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69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698">
                                            <p:txEl>
                                              <p:pRg st="1" end="1"/>
                                            </p:txEl>
                                          </p:spTgt>
                                        </p:tgtEl>
                                        <p:attrNameLst>
                                          <p:attrName>style.visibility</p:attrName>
                                        </p:attrNameLst>
                                      </p:cBhvr>
                                      <p:to>
                                        <p:strVal val="visible"/>
                                      </p:to>
                                    </p:set>
                                    <p:anim calcmode="lin" valueType="num">
                                      <p:cBhvr additive="base">
                                        <p:cTn id="13" dur="500" fill="hold"/>
                                        <p:tgtEl>
                                          <p:spTgt spid="29698">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69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9698">
                                            <p:txEl>
                                              <p:pRg st="2" end="2"/>
                                            </p:txEl>
                                          </p:spTgt>
                                        </p:tgtEl>
                                        <p:attrNameLst>
                                          <p:attrName>style.visibility</p:attrName>
                                        </p:attrNameLst>
                                      </p:cBhvr>
                                      <p:to>
                                        <p:strVal val="visible"/>
                                      </p:to>
                                    </p:set>
                                    <p:anim calcmode="lin" valueType="num">
                                      <p:cBhvr additive="base">
                                        <p:cTn id="19" dur="500" fill="hold"/>
                                        <p:tgtEl>
                                          <p:spTgt spid="29698">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969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9698">
                                            <p:txEl>
                                              <p:pRg st="3" end="3"/>
                                            </p:txEl>
                                          </p:spTgt>
                                        </p:tgtEl>
                                        <p:attrNameLst>
                                          <p:attrName>style.visibility</p:attrName>
                                        </p:attrNameLst>
                                      </p:cBhvr>
                                      <p:to>
                                        <p:strVal val="visible"/>
                                      </p:to>
                                    </p:set>
                                    <p:anim calcmode="lin" valueType="num">
                                      <p:cBhvr additive="base">
                                        <p:cTn id="25" dur="500" fill="hold"/>
                                        <p:tgtEl>
                                          <p:spTgt spid="29698">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69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9698">
                                            <p:txEl>
                                              <p:pRg st="4" end="4"/>
                                            </p:txEl>
                                          </p:spTgt>
                                        </p:tgtEl>
                                        <p:attrNameLst>
                                          <p:attrName>style.visibility</p:attrName>
                                        </p:attrNameLst>
                                      </p:cBhvr>
                                      <p:to>
                                        <p:strVal val="visible"/>
                                      </p:to>
                                    </p:set>
                                    <p:anim calcmode="lin" valueType="num">
                                      <p:cBhvr additive="base">
                                        <p:cTn id="31" dur="500" fill="hold"/>
                                        <p:tgtEl>
                                          <p:spTgt spid="29698">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9698">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bldLvl="4"/>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
          <p:cNvSpPr>
            <a:spLocks noGrp="1" noChangeArrowheads="1"/>
          </p:cNvSpPr>
          <p:nvPr>
            <p:ph type="title"/>
          </p:nvPr>
        </p:nvSpPr>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The</a:t>
            </a:r>
            <a:r>
              <a:rPr lang="en-GB" i="1" dirty="0" smtClean="0"/>
              <a:t> </a:t>
            </a:r>
            <a:r>
              <a:rPr lang="en-GB" dirty="0" smtClean="0"/>
              <a:t>Standard Setting Process in Canada — Parties Involved</a:t>
            </a:r>
          </a:p>
        </p:txBody>
      </p:sp>
      <p:sp>
        <p:nvSpPr>
          <p:cNvPr id="30722" name="Rectangle 2"/>
          <p:cNvSpPr>
            <a:spLocks noGrp="1" noChangeArrowheads="1"/>
          </p:cNvSpPr>
          <p:nvPr>
            <p:ph idx="1"/>
          </p:nvPr>
        </p:nvSpPr>
        <p:spPr/>
        <p:txBody>
          <a:bodyPr>
            <a:normAutofit fontScale="92500" lnSpcReduction="20000"/>
          </a:bodyPr>
          <a:lstStyle/>
          <a:p>
            <a:pPr eaLnBrk="1" hangingPunct="1">
              <a:lnSpc>
                <a:spcPct val="11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Financial Accounting Standards Board (FASB) </a:t>
            </a:r>
            <a:r>
              <a:rPr lang="en-GB" sz="2600" i="1" dirty="0" smtClean="0">
                <a:solidFill>
                  <a:srgbClr val="000000"/>
                </a:solidFill>
                <a:latin typeface="Arial" charset="0"/>
                <a:cs typeface="Arial" charset="0"/>
              </a:rPr>
              <a:t>and</a:t>
            </a:r>
            <a:r>
              <a:rPr lang="en-GB" sz="2600" dirty="0" smtClean="0">
                <a:solidFill>
                  <a:srgbClr val="000000"/>
                </a:solidFill>
                <a:latin typeface="Arial" charset="0"/>
                <a:cs typeface="Arial" charset="0"/>
              </a:rPr>
              <a:t> the Securities and Exchange Commission (SEC)</a:t>
            </a:r>
            <a:endParaRPr lang="en-GB" sz="2600" dirty="0" smtClean="0">
              <a:solidFill>
                <a:srgbClr val="000000"/>
              </a:solidFill>
              <a:latin typeface="Arial" charset="0"/>
              <a:cs typeface="Arial" charset="0"/>
              <a:hlinkClick r:id="rId3"/>
            </a:endParaRPr>
          </a:p>
          <a:p>
            <a:pPr lvl="1" eaLnBrk="1" hangingPunct="1">
              <a:lnSpc>
                <a:spcPct val="11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FASB is the major standard setting body in the U.S. </a:t>
            </a:r>
          </a:p>
          <a:p>
            <a:pPr lvl="1" eaLnBrk="1" hangingPunct="1">
              <a:lnSpc>
                <a:spcPct val="11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SEC has the final authority over accounting standards in the U.S</a:t>
            </a:r>
          </a:p>
          <a:p>
            <a:pPr eaLnBrk="1" hangingPunct="1">
              <a:lnSpc>
                <a:spcPct val="11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Provincial Securities Commission</a:t>
            </a:r>
            <a:br>
              <a:rPr lang="en-GB" sz="2600" dirty="0" smtClean="0">
                <a:solidFill>
                  <a:srgbClr val="000000"/>
                </a:solidFill>
                <a:latin typeface="Arial" charset="0"/>
                <a:cs typeface="Arial" charset="0"/>
              </a:rPr>
            </a:br>
            <a:r>
              <a:rPr lang="en-GB" sz="2600" dirty="0" smtClean="0">
                <a:solidFill>
                  <a:srgbClr val="000000"/>
                </a:solidFill>
                <a:latin typeface="Arial" charset="0"/>
                <a:cs typeface="Arial" charset="0"/>
              </a:rPr>
              <a:t>(e.g. Ontario Securities Commission)</a:t>
            </a:r>
          </a:p>
          <a:p>
            <a:pPr lvl="1" eaLnBrk="1" hangingPunct="1">
              <a:lnSpc>
                <a:spcPct val="11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To oversee and monitor capital marketplace</a:t>
            </a:r>
          </a:p>
          <a:p>
            <a:pPr lvl="1" eaLnBrk="1" hangingPunct="1">
              <a:lnSpc>
                <a:spcPct val="110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Ensure strict adherence to securities law/legislation</a:t>
            </a:r>
            <a:endParaRPr lang="en-GB" sz="2200" dirty="0" smtClean="0">
              <a:solidFill>
                <a:srgbClr val="000000"/>
              </a:solidFill>
              <a:latin typeface="Arial" charset="0"/>
              <a:cs typeface="Arial" charset="0"/>
            </a:endParaRPr>
          </a:p>
          <a:p>
            <a:pPr lvl="1" eaLnBrk="1" hangingPunct="1">
              <a:lnSpc>
                <a:spcPct val="110000"/>
              </a:lnSpc>
              <a:spcBef>
                <a:spcPts val="600"/>
              </a:spcBef>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200"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26</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 calcmode="lin" valueType="num">
                                      <p:cBhvr additive="base">
                                        <p:cTn id="7" dur="500" fill="hold"/>
                                        <p:tgtEl>
                                          <p:spTgt spid="3072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2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22">
                                            <p:txEl>
                                              <p:pRg st="1" end="1"/>
                                            </p:txEl>
                                          </p:spTgt>
                                        </p:tgtEl>
                                        <p:attrNameLst>
                                          <p:attrName>style.visibility</p:attrName>
                                        </p:attrNameLst>
                                      </p:cBhvr>
                                      <p:to>
                                        <p:strVal val="visible"/>
                                      </p:to>
                                    </p:set>
                                    <p:anim calcmode="lin" valueType="num">
                                      <p:cBhvr additive="base">
                                        <p:cTn id="13" dur="500" fill="hold"/>
                                        <p:tgtEl>
                                          <p:spTgt spid="3072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22">
                                            <p:txEl>
                                              <p:pRg st="2" end="2"/>
                                            </p:txEl>
                                          </p:spTgt>
                                        </p:tgtEl>
                                        <p:attrNameLst>
                                          <p:attrName>style.visibility</p:attrName>
                                        </p:attrNameLst>
                                      </p:cBhvr>
                                      <p:to>
                                        <p:strVal val="visible"/>
                                      </p:to>
                                    </p:set>
                                    <p:anim calcmode="lin" valueType="num">
                                      <p:cBhvr additive="base">
                                        <p:cTn id="19" dur="500" fill="hold"/>
                                        <p:tgtEl>
                                          <p:spTgt spid="3072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2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22">
                                            <p:txEl>
                                              <p:pRg st="3" end="3"/>
                                            </p:txEl>
                                          </p:spTgt>
                                        </p:tgtEl>
                                        <p:attrNameLst>
                                          <p:attrName>style.visibility</p:attrName>
                                        </p:attrNameLst>
                                      </p:cBhvr>
                                      <p:to>
                                        <p:strVal val="visible"/>
                                      </p:to>
                                    </p:set>
                                    <p:anim calcmode="lin" valueType="num">
                                      <p:cBhvr additive="base">
                                        <p:cTn id="25" dur="500" fill="hold"/>
                                        <p:tgtEl>
                                          <p:spTgt spid="3072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2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722">
                                            <p:txEl>
                                              <p:pRg st="4" end="4"/>
                                            </p:txEl>
                                          </p:spTgt>
                                        </p:tgtEl>
                                        <p:attrNameLst>
                                          <p:attrName>style.visibility</p:attrName>
                                        </p:attrNameLst>
                                      </p:cBhvr>
                                      <p:to>
                                        <p:strVal val="visible"/>
                                      </p:to>
                                    </p:set>
                                    <p:anim calcmode="lin" valueType="num">
                                      <p:cBhvr additive="base">
                                        <p:cTn id="31" dur="500" fill="hold"/>
                                        <p:tgtEl>
                                          <p:spTgt spid="3072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072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722">
                                            <p:txEl>
                                              <p:pRg st="5" end="5"/>
                                            </p:txEl>
                                          </p:spTgt>
                                        </p:tgtEl>
                                        <p:attrNameLst>
                                          <p:attrName>style.visibility</p:attrName>
                                        </p:attrNameLst>
                                      </p:cBhvr>
                                      <p:to>
                                        <p:strVal val="visible"/>
                                      </p:to>
                                    </p:set>
                                    <p:anim calcmode="lin" valueType="num">
                                      <p:cBhvr additive="base">
                                        <p:cTn id="37" dur="500" fill="hold"/>
                                        <p:tgtEl>
                                          <p:spTgt spid="30722">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0722">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bldLvl="4"/>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
          <p:cNvSpPr>
            <a:spLocks noGrp="1" noChangeArrowheads="1"/>
          </p:cNvSpPr>
          <p:nvPr>
            <p:ph type="title"/>
          </p:nvPr>
        </p:nvSpPr>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Generally Accepted Accounting Principles (GAAP)</a:t>
            </a:r>
          </a:p>
        </p:txBody>
      </p:sp>
      <p:sp>
        <p:nvSpPr>
          <p:cNvPr id="31746" name="Rectangle 2"/>
          <p:cNvSpPr>
            <a:spLocks noGrp="1" noChangeArrowheads="1"/>
          </p:cNvSpPr>
          <p:nvPr>
            <p:ph idx="1"/>
          </p:nvPr>
        </p:nvSpPr>
        <p:spPr/>
        <p:txBody>
          <a:bodyPr/>
          <a:lstStyle/>
          <a:p>
            <a:pPr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Under ASPE, GAAP consists of :</a:t>
            </a:r>
          </a:p>
          <a:p>
            <a:pPr lvl="1"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200" dirty="0" smtClean="0">
                <a:solidFill>
                  <a:srgbClr val="000000"/>
                </a:solidFill>
                <a:latin typeface="Arial" charset="0"/>
                <a:cs typeface="Arial" charset="0"/>
              </a:rPr>
              <a:t>Primary sources</a:t>
            </a:r>
          </a:p>
          <a:p>
            <a:pPr lvl="2"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dirty="0" smtClean="0">
                <a:solidFill>
                  <a:srgbClr val="000000"/>
                </a:solidFill>
                <a:latin typeface="Arial" charset="0"/>
                <a:cs typeface="Arial" charset="0"/>
              </a:rPr>
              <a:t>CPA Canada </a:t>
            </a:r>
            <a:r>
              <a:rPr lang="en-GB" sz="2000" dirty="0" smtClean="0">
                <a:solidFill>
                  <a:srgbClr val="000000"/>
                </a:solidFill>
                <a:latin typeface="Arial" charset="0"/>
                <a:cs typeface="Arial" charset="0"/>
              </a:rPr>
              <a:t>Handbook Sections 1400 to 3870</a:t>
            </a:r>
          </a:p>
          <a:p>
            <a:pPr lvl="2"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dirty="0" smtClean="0">
                <a:solidFill>
                  <a:srgbClr val="000000"/>
                </a:solidFill>
                <a:latin typeface="Arial" charset="0"/>
                <a:cs typeface="Arial" charset="0"/>
              </a:rPr>
              <a:t>Accounting guidelines</a:t>
            </a:r>
          </a:p>
          <a:p>
            <a:pPr lvl="1"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200" dirty="0" smtClean="0">
                <a:solidFill>
                  <a:srgbClr val="000000"/>
                </a:solidFill>
                <a:latin typeface="Arial" charset="0"/>
                <a:cs typeface="Arial" charset="0"/>
              </a:rPr>
              <a:t>Other sources</a:t>
            </a:r>
          </a:p>
          <a:p>
            <a:pPr lvl="2"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dirty="0" smtClean="0">
                <a:solidFill>
                  <a:srgbClr val="000000"/>
                </a:solidFill>
                <a:latin typeface="Arial" charset="0"/>
                <a:cs typeface="Arial" charset="0"/>
              </a:rPr>
              <a:t>Background documents and implementation guidance issued by </a:t>
            </a:r>
            <a:r>
              <a:rPr lang="en-GB" sz="2000" dirty="0" err="1" smtClean="0">
                <a:solidFill>
                  <a:srgbClr val="000000"/>
                </a:solidFill>
                <a:latin typeface="Arial" charset="0"/>
                <a:cs typeface="Arial" charset="0"/>
              </a:rPr>
              <a:t>AcSB</a:t>
            </a:r>
            <a:r>
              <a:rPr lang="en-GB" sz="2000" dirty="0" smtClean="0">
                <a:solidFill>
                  <a:srgbClr val="000000"/>
                </a:solidFill>
                <a:latin typeface="Arial" charset="0"/>
                <a:cs typeface="Arial" charset="0"/>
              </a:rPr>
              <a:t> </a:t>
            </a:r>
          </a:p>
          <a:p>
            <a:pPr lvl="2"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dirty="0" smtClean="0">
                <a:solidFill>
                  <a:srgbClr val="000000"/>
                </a:solidFill>
                <a:latin typeface="Arial" charset="0"/>
                <a:cs typeface="Arial" charset="0"/>
              </a:rPr>
              <a:t>Pronouncements in other jurisdictions</a:t>
            </a:r>
          </a:p>
          <a:p>
            <a:pPr lvl="2"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dirty="0" smtClean="0">
                <a:solidFill>
                  <a:srgbClr val="000000"/>
                </a:solidFill>
                <a:latin typeface="Arial" charset="0"/>
                <a:cs typeface="Arial" charset="0"/>
              </a:rPr>
              <a:t>Research studies, accounting textbooks, journals, etc.</a:t>
            </a:r>
          </a:p>
          <a:p>
            <a:pPr lvl="1" eaLnBrk="1" hangingPunct="1">
              <a:lnSpc>
                <a:spcPct val="90000"/>
              </a:lnSpc>
              <a:spcBef>
                <a:spcPts val="700"/>
              </a:spcBef>
              <a:buClr>
                <a:srgbClr val="FFFFFF"/>
              </a:buClr>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000" dirty="0" smtClean="0">
                <a:solidFill>
                  <a:srgbClr val="000000"/>
                </a:solidFill>
                <a:latin typeface="Arial" charset="0"/>
                <a:cs typeface="Arial" charset="0"/>
              </a:rPr>
              <a:t>	Must be consistent with primary sources </a:t>
            </a:r>
            <a:r>
              <a:rPr lang="en-GB" sz="2000" i="1" dirty="0" smtClean="0">
                <a:solidFill>
                  <a:srgbClr val="000000"/>
                </a:solidFill>
                <a:latin typeface="Arial" charset="0"/>
                <a:cs typeface="Arial" charset="0"/>
              </a:rPr>
              <a:t>and</a:t>
            </a:r>
            <a:r>
              <a:rPr lang="en-GB" sz="2000" dirty="0" smtClean="0">
                <a:solidFill>
                  <a:srgbClr val="000000"/>
                </a:solidFill>
                <a:latin typeface="Arial" charset="0"/>
                <a:cs typeface="Arial" charset="0"/>
              </a:rPr>
              <a:t> in accordance with the conceptual framework (i.e. </a:t>
            </a:r>
            <a:r>
              <a:rPr lang="en-GB" sz="2000" dirty="0" smtClean="0">
                <a:solidFill>
                  <a:srgbClr val="000000"/>
                </a:solidFill>
                <a:latin typeface="Arial" charset="0"/>
                <a:cs typeface="Arial" charset="0"/>
              </a:rPr>
              <a:t>CPA Canada </a:t>
            </a:r>
            <a:r>
              <a:rPr lang="en-GB" sz="2000" dirty="0" smtClean="0">
                <a:solidFill>
                  <a:srgbClr val="000000"/>
                </a:solidFill>
                <a:latin typeface="Arial" charset="0"/>
                <a:cs typeface="Arial" charset="0"/>
              </a:rPr>
              <a:t>Handbook Section 1000)</a:t>
            </a:r>
          </a:p>
          <a:p>
            <a:pPr lvl="1"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200"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27</a:t>
            </a:fld>
            <a:endParaRPr lang="en-GB"/>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6">
                                            <p:txEl>
                                              <p:pRg st="1" end="1"/>
                                            </p:txEl>
                                          </p:spTgt>
                                        </p:tgtEl>
                                        <p:attrNameLst>
                                          <p:attrName>style.visibility</p:attrName>
                                        </p:attrNameLst>
                                      </p:cBhvr>
                                      <p:to>
                                        <p:strVal val="visible"/>
                                      </p:to>
                                    </p:set>
                                    <p:anim calcmode="lin" valueType="num">
                                      <p:cBhvr additive="base">
                                        <p:cTn id="13" dur="500" fill="hold"/>
                                        <p:tgtEl>
                                          <p:spTgt spid="3174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174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746">
                                            <p:txEl>
                                              <p:pRg st="2" end="2"/>
                                            </p:txEl>
                                          </p:spTgt>
                                        </p:tgtEl>
                                        <p:attrNameLst>
                                          <p:attrName>style.visibility</p:attrName>
                                        </p:attrNameLst>
                                      </p:cBhvr>
                                      <p:to>
                                        <p:strVal val="visible"/>
                                      </p:to>
                                    </p:set>
                                    <p:anim calcmode="lin" valueType="num">
                                      <p:cBhvr additive="base">
                                        <p:cTn id="19" dur="500" fill="hold"/>
                                        <p:tgtEl>
                                          <p:spTgt spid="3174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174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746">
                                            <p:txEl>
                                              <p:pRg st="3" end="3"/>
                                            </p:txEl>
                                          </p:spTgt>
                                        </p:tgtEl>
                                        <p:attrNameLst>
                                          <p:attrName>style.visibility</p:attrName>
                                        </p:attrNameLst>
                                      </p:cBhvr>
                                      <p:to>
                                        <p:strVal val="visible"/>
                                      </p:to>
                                    </p:set>
                                    <p:anim calcmode="lin" valueType="num">
                                      <p:cBhvr additive="base">
                                        <p:cTn id="25" dur="500" fill="hold"/>
                                        <p:tgtEl>
                                          <p:spTgt spid="3174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174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1746">
                                            <p:txEl>
                                              <p:pRg st="4" end="4"/>
                                            </p:txEl>
                                          </p:spTgt>
                                        </p:tgtEl>
                                        <p:attrNameLst>
                                          <p:attrName>style.visibility</p:attrName>
                                        </p:attrNameLst>
                                      </p:cBhvr>
                                      <p:to>
                                        <p:strVal val="visible"/>
                                      </p:to>
                                    </p:set>
                                    <p:anim calcmode="lin" valueType="num">
                                      <p:cBhvr additive="base">
                                        <p:cTn id="31" dur="500" fill="hold"/>
                                        <p:tgtEl>
                                          <p:spTgt spid="3174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174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1746">
                                            <p:txEl>
                                              <p:pRg st="5" end="5"/>
                                            </p:txEl>
                                          </p:spTgt>
                                        </p:tgtEl>
                                        <p:attrNameLst>
                                          <p:attrName>style.visibility</p:attrName>
                                        </p:attrNameLst>
                                      </p:cBhvr>
                                      <p:to>
                                        <p:strVal val="visible"/>
                                      </p:to>
                                    </p:set>
                                    <p:anim calcmode="lin" valueType="num">
                                      <p:cBhvr additive="base">
                                        <p:cTn id="37" dur="500" fill="hold"/>
                                        <p:tgtEl>
                                          <p:spTgt spid="31746">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174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1746">
                                            <p:txEl>
                                              <p:pRg st="6" end="6"/>
                                            </p:txEl>
                                          </p:spTgt>
                                        </p:tgtEl>
                                        <p:attrNameLst>
                                          <p:attrName>style.visibility</p:attrName>
                                        </p:attrNameLst>
                                      </p:cBhvr>
                                      <p:to>
                                        <p:strVal val="visible"/>
                                      </p:to>
                                    </p:set>
                                    <p:anim calcmode="lin" valueType="num">
                                      <p:cBhvr additive="base">
                                        <p:cTn id="43" dur="500" fill="hold"/>
                                        <p:tgtEl>
                                          <p:spTgt spid="31746">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174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1746">
                                            <p:txEl>
                                              <p:pRg st="7" end="7"/>
                                            </p:txEl>
                                          </p:spTgt>
                                        </p:tgtEl>
                                        <p:attrNameLst>
                                          <p:attrName>style.visibility</p:attrName>
                                        </p:attrNameLst>
                                      </p:cBhvr>
                                      <p:to>
                                        <p:strVal val="visible"/>
                                      </p:to>
                                    </p:set>
                                    <p:anim calcmode="lin" valueType="num">
                                      <p:cBhvr additive="base">
                                        <p:cTn id="49" dur="500" fill="hold"/>
                                        <p:tgtEl>
                                          <p:spTgt spid="31746">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174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1746">
                                            <p:txEl>
                                              <p:pRg st="8" end="8"/>
                                            </p:txEl>
                                          </p:spTgt>
                                        </p:tgtEl>
                                        <p:attrNameLst>
                                          <p:attrName>style.visibility</p:attrName>
                                        </p:attrNameLst>
                                      </p:cBhvr>
                                      <p:to>
                                        <p:strVal val="visible"/>
                                      </p:to>
                                    </p:set>
                                    <p:anim calcmode="lin" valueType="num">
                                      <p:cBhvr additive="base">
                                        <p:cTn id="55" dur="500" fill="hold"/>
                                        <p:tgtEl>
                                          <p:spTgt spid="31746">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1746">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bldLvl="4"/>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
          <p:cNvSpPr>
            <a:spLocks noGrp="1" noChangeArrowheads="1"/>
          </p:cNvSpPr>
          <p:nvPr>
            <p:ph type="title"/>
          </p:nvPr>
        </p:nvSpPr>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Generally Accepted Accounting Principles (GAAP)</a:t>
            </a:r>
          </a:p>
        </p:txBody>
      </p:sp>
      <p:sp>
        <p:nvSpPr>
          <p:cNvPr id="31746" name="Rectangle 2"/>
          <p:cNvSpPr>
            <a:spLocks noGrp="1" noChangeArrowheads="1"/>
          </p:cNvSpPr>
          <p:nvPr>
            <p:ph idx="1"/>
          </p:nvPr>
        </p:nvSpPr>
        <p:spPr/>
        <p:txBody>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Under IFRS, GAAP includes: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IFRS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International Accounting Standards (IAS)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Interpretations (IFRIC or SIC)</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If above sources do not specifically apply, other sources may be considered:</a:t>
            </a:r>
          </a:p>
          <a:p>
            <a:pPr lvl="2"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200" dirty="0" smtClean="0">
                <a:solidFill>
                  <a:srgbClr val="000000"/>
                </a:solidFill>
                <a:latin typeface="Arial" charset="0"/>
                <a:cs typeface="Arial" charset="0"/>
              </a:rPr>
              <a:t>Pronouncements of other standard-setting bodies</a:t>
            </a:r>
          </a:p>
          <a:p>
            <a:pPr lvl="2"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200" dirty="0" smtClean="0">
                <a:solidFill>
                  <a:srgbClr val="000000"/>
                </a:solidFill>
                <a:latin typeface="Arial" charset="0"/>
                <a:cs typeface="Arial" charset="0"/>
              </a:rPr>
              <a:t>Other accounting literature</a:t>
            </a:r>
          </a:p>
          <a:p>
            <a:pPr lvl="2"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200" dirty="0" smtClean="0">
                <a:solidFill>
                  <a:srgbClr val="000000"/>
                </a:solidFill>
                <a:latin typeface="Arial" charset="0"/>
                <a:cs typeface="Arial" charset="0"/>
              </a:rPr>
              <a:t>Accepted industry practices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400" dirty="0" smtClean="0">
              <a:solidFill>
                <a:srgbClr val="000000"/>
              </a:solidFill>
              <a:latin typeface="Arial" charset="0"/>
              <a:cs typeface="Arial" charset="0"/>
            </a:endParaRP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600"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28</a:t>
            </a:fld>
            <a:endParaRPr lang="en-GB"/>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6">
                                            <p:txEl>
                                              <p:pRg st="1" end="1"/>
                                            </p:txEl>
                                          </p:spTgt>
                                        </p:tgtEl>
                                        <p:attrNameLst>
                                          <p:attrName>style.visibility</p:attrName>
                                        </p:attrNameLst>
                                      </p:cBhvr>
                                      <p:to>
                                        <p:strVal val="visible"/>
                                      </p:to>
                                    </p:set>
                                    <p:anim calcmode="lin" valueType="num">
                                      <p:cBhvr additive="base">
                                        <p:cTn id="13" dur="500" fill="hold"/>
                                        <p:tgtEl>
                                          <p:spTgt spid="3174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174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746">
                                            <p:txEl>
                                              <p:pRg st="2" end="2"/>
                                            </p:txEl>
                                          </p:spTgt>
                                        </p:tgtEl>
                                        <p:attrNameLst>
                                          <p:attrName>style.visibility</p:attrName>
                                        </p:attrNameLst>
                                      </p:cBhvr>
                                      <p:to>
                                        <p:strVal val="visible"/>
                                      </p:to>
                                    </p:set>
                                    <p:anim calcmode="lin" valueType="num">
                                      <p:cBhvr additive="base">
                                        <p:cTn id="19" dur="500" fill="hold"/>
                                        <p:tgtEl>
                                          <p:spTgt spid="3174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174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746">
                                            <p:txEl>
                                              <p:pRg st="3" end="3"/>
                                            </p:txEl>
                                          </p:spTgt>
                                        </p:tgtEl>
                                        <p:attrNameLst>
                                          <p:attrName>style.visibility</p:attrName>
                                        </p:attrNameLst>
                                      </p:cBhvr>
                                      <p:to>
                                        <p:strVal val="visible"/>
                                      </p:to>
                                    </p:set>
                                    <p:anim calcmode="lin" valueType="num">
                                      <p:cBhvr additive="base">
                                        <p:cTn id="25" dur="500" fill="hold"/>
                                        <p:tgtEl>
                                          <p:spTgt spid="3174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174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1746">
                                            <p:txEl>
                                              <p:pRg st="4" end="4"/>
                                            </p:txEl>
                                          </p:spTgt>
                                        </p:tgtEl>
                                        <p:attrNameLst>
                                          <p:attrName>style.visibility</p:attrName>
                                        </p:attrNameLst>
                                      </p:cBhvr>
                                      <p:to>
                                        <p:strVal val="visible"/>
                                      </p:to>
                                    </p:set>
                                    <p:anim calcmode="lin" valueType="num">
                                      <p:cBhvr additive="base">
                                        <p:cTn id="31" dur="500" fill="hold"/>
                                        <p:tgtEl>
                                          <p:spTgt spid="3174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174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1746">
                                            <p:txEl>
                                              <p:pRg st="5" end="5"/>
                                            </p:txEl>
                                          </p:spTgt>
                                        </p:tgtEl>
                                        <p:attrNameLst>
                                          <p:attrName>style.visibility</p:attrName>
                                        </p:attrNameLst>
                                      </p:cBhvr>
                                      <p:to>
                                        <p:strVal val="visible"/>
                                      </p:to>
                                    </p:set>
                                    <p:anim calcmode="lin" valueType="num">
                                      <p:cBhvr additive="base">
                                        <p:cTn id="37" dur="500" fill="hold"/>
                                        <p:tgtEl>
                                          <p:spTgt spid="31746">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174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1746">
                                            <p:txEl>
                                              <p:pRg st="6" end="6"/>
                                            </p:txEl>
                                          </p:spTgt>
                                        </p:tgtEl>
                                        <p:attrNameLst>
                                          <p:attrName>style.visibility</p:attrName>
                                        </p:attrNameLst>
                                      </p:cBhvr>
                                      <p:to>
                                        <p:strVal val="visible"/>
                                      </p:to>
                                    </p:set>
                                    <p:anim calcmode="lin" valueType="num">
                                      <p:cBhvr additive="base">
                                        <p:cTn id="43" dur="500" fill="hold"/>
                                        <p:tgtEl>
                                          <p:spTgt spid="31746">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174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1746">
                                            <p:txEl>
                                              <p:pRg st="7" end="7"/>
                                            </p:txEl>
                                          </p:spTgt>
                                        </p:tgtEl>
                                        <p:attrNameLst>
                                          <p:attrName>style.visibility</p:attrName>
                                        </p:attrNameLst>
                                      </p:cBhvr>
                                      <p:to>
                                        <p:strVal val="visible"/>
                                      </p:to>
                                    </p:set>
                                    <p:anim calcmode="lin" valueType="num">
                                      <p:cBhvr additive="base">
                                        <p:cTn id="49" dur="500" fill="hold"/>
                                        <p:tgtEl>
                                          <p:spTgt spid="31746">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1746">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bldLvl="4"/>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Professional Judgement</a:t>
            </a:r>
          </a:p>
        </p:txBody>
      </p:sp>
      <p:sp>
        <p:nvSpPr>
          <p:cNvPr id="35842" name="Rectangle 2"/>
          <p:cNvSpPr>
            <a:spLocks noGrp="1" noChangeArrowheads="1"/>
          </p:cNvSpPr>
          <p:nvPr>
            <p:ph idx="1"/>
          </p:nvPr>
        </p:nvSpPr>
        <p:spPr/>
        <p:txBody>
          <a:bodyPr>
            <a:normAutofit/>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There cannot be a rule for every situation</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Standards in Canada are based primarily on principles rather than specific rules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Therefore, must use professional judgement </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The United States currently uses a rules-based approach</a:t>
            </a:r>
          </a:p>
          <a:p>
            <a:pPr eaLnBrk="1" hangingPunct="1">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800"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29</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 calcmode="lin" valueType="num">
                                      <p:cBhvr additive="base">
                                        <p:cTn id="7" dur="500" fill="hold"/>
                                        <p:tgtEl>
                                          <p:spTgt spid="358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842">
                                            <p:txEl>
                                              <p:pRg st="1" end="1"/>
                                            </p:txEl>
                                          </p:spTgt>
                                        </p:tgtEl>
                                        <p:attrNameLst>
                                          <p:attrName>style.visibility</p:attrName>
                                        </p:attrNameLst>
                                      </p:cBhvr>
                                      <p:to>
                                        <p:strVal val="visible"/>
                                      </p:to>
                                    </p:set>
                                    <p:anim calcmode="lin" valueType="num">
                                      <p:cBhvr additive="base">
                                        <p:cTn id="13" dur="500" fill="hold"/>
                                        <p:tgtEl>
                                          <p:spTgt spid="3584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584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842">
                                            <p:txEl>
                                              <p:pRg st="2" end="2"/>
                                            </p:txEl>
                                          </p:spTgt>
                                        </p:tgtEl>
                                        <p:attrNameLst>
                                          <p:attrName>style.visibility</p:attrName>
                                        </p:attrNameLst>
                                      </p:cBhvr>
                                      <p:to>
                                        <p:strVal val="visible"/>
                                      </p:to>
                                    </p:set>
                                    <p:anim calcmode="lin" valueType="num">
                                      <p:cBhvr additive="base">
                                        <p:cTn id="19" dur="500" fill="hold"/>
                                        <p:tgtEl>
                                          <p:spTgt spid="3584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584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5842">
                                            <p:txEl>
                                              <p:pRg st="3" end="3"/>
                                            </p:txEl>
                                          </p:spTgt>
                                        </p:tgtEl>
                                        <p:attrNameLst>
                                          <p:attrName>style.visibility</p:attrName>
                                        </p:attrNameLst>
                                      </p:cBhvr>
                                      <p:to>
                                        <p:strVal val="visible"/>
                                      </p:to>
                                    </p:set>
                                    <p:anim calcmode="lin" valueType="num">
                                      <p:cBhvr additive="base">
                                        <p:cTn id="25" dur="500" fill="hold"/>
                                        <p:tgtEl>
                                          <p:spTgt spid="3584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5842">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Sarbanes-Oxley Act (SOX)</a:t>
            </a:r>
          </a:p>
        </p:txBody>
      </p:sp>
      <p:sp>
        <p:nvSpPr>
          <p:cNvPr id="36866" name="Rectangle 2"/>
          <p:cNvSpPr>
            <a:spLocks noGrp="1" noChangeArrowheads="1"/>
          </p:cNvSpPr>
          <p:nvPr>
            <p:ph idx="1"/>
          </p:nvPr>
        </p:nvSpPr>
        <p:spPr/>
        <p:txBody>
          <a:bodyPr>
            <a:normAutofit fontScale="92500"/>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The Sarbanes-Oxley Act (SOX) was enacted in 2002 (in the United States)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600" dirty="0" smtClean="0">
                <a:solidFill>
                  <a:srgbClr val="000000"/>
                </a:solidFill>
                <a:latin typeface="Arial" charset="0"/>
                <a:cs typeface="Arial" charset="0"/>
              </a:rPr>
              <a:t>Some of the legislation’s key provisions: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Public Company Accounting Oversight Board 	(PCAOB)</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Independence rules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Bonus/profit forfeiture</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CEO/CFO certification</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Management report on effectiveness of internal controls over financial reporting</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Independent audit committees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400" dirty="0" smtClean="0">
                <a:solidFill>
                  <a:srgbClr val="000000"/>
                </a:solidFill>
                <a:latin typeface="Arial" charset="0"/>
                <a:cs typeface="Arial" charset="0"/>
              </a:rPr>
              <a:t>Codes of ethics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30</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anim calcmode="lin" valueType="num">
                                      <p:cBhvr additive="base">
                                        <p:cTn id="7" dur="500" fill="hold"/>
                                        <p:tgtEl>
                                          <p:spTgt spid="3686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686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6866">
                                            <p:txEl>
                                              <p:pRg st="1" end="1"/>
                                            </p:txEl>
                                          </p:spTgt>
                                        </p:tgtEl>
                                        <p:attrNameLst>
                                          <p:attrName>style.visibility</p:attrName>
                                        </p:attrNameLst>
                                      </p:cBhvr>
                                      <p:to>
                                        <p:strVal val="visible"/>
                                      </p:to>
                                    </p:set>
                                    <p:anim calcmode="lin" valueType="num">
                                      <p:cBhvr additive="base">
                                        <p:cTn id="13" dur="500" fill="hold"/>
                                        <p:tgtEl>
                                          <p:spTgt spid="3686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686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6866">
                                            <p:txEl>
                                              <p:pRg st="2" end="2"/>
                                            </p:txEl>
                                          </p:spTgt>
                                        </p:tgtEl>
                                        <p:attrNameLst>
                                          <p:attrName>style.visibility</p:attrName>
                                        </p:attrNameLst>
                                      </p:cBhvr>
                                      <p:to>
                                        <p:strVal val="visible"/>
                                      </p:to>
                                    </p:set>
                                    <p:anim calcmode="lin" valueType="num">
                                      <p:cBhvr additive="base">
                                        <p:cTn id="19" dur="500" fill="hold"/>
                                        <p:tgtEl>
                                          <p:spTgt spid="3686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686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6866">
                                            <p:txEl>
                                              <p:pRg st="3" end="3"/>
                                            </p:txEl>
                                          </p:spTgt>
                                        </p:tgtEl>
                                        <p:attrNameLst>
                                          <p:attrName>style.visibility</p:attrName>
                                        </p:attrNameLst>
                                      </p:cBhvr>
                                      <p:to>
                                        <p:strVal val="visible"/>
                                      </p:to>
                                    </p:set>
                                    <p:anim calcmode="lin" valueType="num">
                                      <p:cBhvr additive="base">
                                        <p:cTn id="25" dur="500" fill="hold"/>
                                        <p:tgtEl>
                                          <p:spTgt spid="3686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686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6866">
                                            <p:txEl>
                                              <p:pRg st="4" end="4"/>
                                            </p:txEl>
                                          </p:spTgt>
                                        </p:tgtEl>
                                        <p:attrNameLst>
                                          <p:attrName>style.visibility</p:attrName>
                                        </p:attrNameLst>
                                      </p:cBhvr>
                                      <p:to>
                                        <p:strVal val="visible"/>
                                      </p:to>
                                    </p:set>
                                    <p:anim calcmode="lin" valueType="num">
                                      <p:cBhvr additive="base">
                                        <p:cTn id="31" dur="500" fill="hold"/>
                                        <p:tgtEl>
                                          <p:spTgt spid="3686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686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6866">
                                            <p:txEl>
                                              <p:pRg st="5" end="5"/>
                                            </p:txEl>
                                          </p:spTgt>
                                        </p:tgtEl>
                                        <p:attrNameLst>
                                          <p:attrName>style.visibility</p:attrName>
                                        </p:attrNameLst>
                                      </p:cBhvr>
                                      <p:to>
                                        <p:strVal val="visible"/>
                                      </p:to>
                                    </p:set>
                                    <p:anim calcmode="lin" valueType="num">
                                      <p:cBhvr additive="base">
                                        <p:cTn id="37" dur="500" fill="hold"/>
                                        <p:tgtEl>
                                          <p:spTgt spid="36866">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686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6866">
                                            <p:txEl>
                                              <p:pRg st="6" end="6"/>
                                            </p:txEl>
                                          </p:spTgt>
                                        </p:tgtEl>
                                        <p:attrNameLst>
                                          <p:attrName>style.visibility</p:attrName>
                                        </p:attrNameLst>
                                      </p:cBhvr>
                                      <p:to>
                                        <p:strVal val="visible"/>
                                      </p:to>
                                    </p:set>
                                    <p:anim calcmode="lin" valueType="num">
                                      <p:cBhvr additive="base">
                                        <p:cTn id="43" dur="500" fill="hold"/>
                                        <p:tgtEl>
                                          <p:spTgt spid="36866">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686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6866">
                                            <p:txEl>
                                              <p:pRg st="7" end="7"/>
                                            </p:txEl>
                                          </p:spTgt>
                                        </p:tgtEl>
                                        <p:attrNameLst>
                                          <p:attrName>style.visibility</p:attrName>
                                        </p:attrNameLst>
                                      </p:cBhvr>
                                      <p:to>
                                        <p:strVal val="visible"/>
                                      </p:to>
                                    </p:set>
                                    <p:anim calcmode="lin" valueType="num">
                                      <p:cBhvr additive="base">
                                        <p:cTn id="49" dur="500" fill="hold"/>
                                        <p:tgtEl>
                                          <p:spTgt spid="36866">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686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6866">
                                            <p:txEl>
                                              <p:pRg st="8" end="8"/>
                                            </p:txEl>
                                          </p:spTgt>
                                        </p:tgtEl>
                                        <p:attrNameLst>
                                          <p:attrName>style.visibility</p:attrName>
                                        </p:attrNameLst>
                                      </p:cBhvr>
                                      <p:to>
                                        <p:strVal val="visible"/>
                                      </p:to>
                                    </p:set>
                                    <p:anim calcmode="lin" valueType="num">
                                      <p:cBhvr additive="base">
                                        <p:cTn id="55" dur="500" fill="hold"/>
                                        <p:tgtEl>
                                          <p:spTgt spid="36866">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6866">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uild="p" bldLvl="3"/>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Canadian Response</a:t>
            </a:r>
          </a:p>
        </p:txBody>
      </p:sp>
      <p:sp>
        <p:nvSpPr>
          <p:cNvPr id="36866" name="Rectangle 2"/>
          <p:cNvSpPr>
            <a:spLocks noGrp="1" noChangeArrowheads="1"/>
          </p:cNvSpPr>
          <p:nvPr>
            <p:ph idx="1"/>
          </p:nvPr>
        </p:nvSpPr>
        <p:spPr/>
        <p:txBody>
          <a:bodyPr>
            <a:normAutofit/>
          </a:bodyPr>
          <a:lstStyle/>
          <a:p>
            <a:pPr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The Canadian Public Accountability Board (CPAB)</a:t>
            </a:r>
          </a:p>
          <a:p>
            <a:pPr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Additional rules issued by Canadian Securities Administrators (CSA) including:</a:t>
            </a:r>
          </a:p>
          <a:p>
            <a:pPr lvl="1"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Management responsibility for appropriateness and fairness of financial statements</a:t>
            </a:r>
          </a:p>
          <a:p>
            <a:pPr lvl="1"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Independent audit committees</a:t>
            </a:r>
          </a:p>
          <a:p>
            <a:pPr lvl="1" eaLnBrk="1" hangingPunct="1">
              <a:lnSpc>
                <a:spcPct val="90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Increased disclosures</a:t>
            </a: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31</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anim calcmode="lin" valueType="num">
                                      <p:cBhvr additive="base">
                                        <p:cTn id="7" dur="500" fill="hold"/>
                                        <p:tgtEl>
                                          <p:spTgt spid="3686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686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6866">
                                            <p:txEl>
                                              <p:pRg st="1" end="1"/>
                                            </p:txEl>
                                          </p:spTgt>
                                        </p:tgtEl>
                                        <p:attrNameLst>
                                          <p:attrName>style.visibility</p:attrName>
                                        </p:attrNameLst>
                                      </p:cBhvr>
                                      <p:to>
                                        <p:strVal val="visible"/>
                                      </p:to>
                                    </p:set>
                                    <p:anim calcmode="lin" valueType="num">
                                      <p:cBhvr additive="base">
                                        <p:cTn id="13" dur="500" fill="hold"/>
                                        <p:tgtEl>
                                          <p:spTgt spid="3686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686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6866">
                                            <p:txEl>
                                              <p:pRg st="2" end="2"/>
                                            </p:txEl>
                                          </p:spTgt>
                                        </p:tgtEl>
                                        <p:attrNameLst>
                                          <p:attrName>style.visibility</p:attrName>
                                        </p:attrNameLst>
                                      </p:cBhvr>
                                      <p:to>
                                        <p:strVal val="visible"/>
                                      </p:to>
                                    </p:set>
                                    <p:anim calcmode="lin" valueType="num">
                                      <p:cBhvr additive="base">
                                        <p:cTn id="19" dur="500" fill="hold"/>
                                        <p:tgtEl>
                                          <p:spTgt spid="3686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686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6866">
                                            <p:txEl>
                                              <p:pRg st="3" end="3"/>
                                            </p:txEl>
                                          </p:spTgt>
                                        </p:tgtEl>
                                        <p:attrNameLst>
                                          <p:attrName>style.visibility</p:attrName>
                                        </p:attrNameLst>
                                      </p:cBhvr>
                                      <p:to>
                                        <p:strVal val="visible"/>
                                      </p:to>
                                    </p:set>
                                    <p:anim calcmode="lin" valueType="num">
                                      <p:cBhvr additive="base">
                                        <p:cTn id="25" dur="500" fill="hold"/>
                                        <p:tgtEl>
                                          <p:spTgt spid="3686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686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6866">
                                            <p:txEl>
                                              <p:pRg st="4" end="4"/>
                                            </p:txEl>
                                          </p:spTgt>
                                        </p:tgtEl>
                                        <p:attrNameLst>
                                          <p:attrName>style.visibility</p:attrName>
                                        </p:attrNameLst>
                                      </p:cBhvr>
                                      <p:to>
                                        <p:strVal val="visible"/>
                                      </p:to>
                                    </p:set>
                                    <p:anim calcmode="lin" valueType="num">
                                      <p:cBhvr additive="base">
                                        <p:cTn id="31" dur="500" fill="hold"/>
                                        <p:tgtEl>
                                          <p:spTgt spid="3686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6866">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uild="p" bldLvl="3"/>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Centrality of Ethics</a:t>
            </a:r>
          </a:p>
        </p:txBody>
      </p:sp>
      <p:sp>
        <p:nvSpPr>
          <p:cNvPr id="35842" name="Rectangle 2"/>
          <p:cNvSpPr>
            <a:spLocks noGrp="1" noChangeArrowheads="1"/>
          </p:cNvSpPr>
          <p:nvPr>
            <p:ph idx="1"/>
          </p:nvPr>
        </p:nvSpPr>
        <p:spPr>
          <a:xfrm>
            <a:off x="467544" y="2060848"/>
            <a:ext cx="8229600" cy="3701008"/>
          </a:xfrm>
        </p:spPr>
        <p:txBody>
          <a:bodyPr>
            <a:normAutofit/>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Ethical dilemmas are common in accounting and other areas of business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It is not always easy to do the right thing or make the right decision </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sz="2800" dirty="0" smtClean="0">
                <a:solidFill>
                  <a:srgbClr val="000000"/>
                </a:solidFill>
                <a:latin typeface="Arial" charset="0"/>
                <a:cs typeface="Arial" charset="0"/>
              </a:rPr>
              <a:t>Ethical decisions often go beyond applying GAAP or rules of the profession </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800" dirty="0" smtClean="0">
              <a:solidFill>
                <a:srgbClr val="000000"/>
              </a:solidFill>
              <a:latin typeface="Arial" charset="0"/>
              <a:cs typeface="Arial" charset="0"/>
            </a:endParaRPr>
          </a:p>
          <a:p>
            <a:pPr eaLnBrk="1" hangingPunct="1">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sz="2800"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32</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 calcmode="lin" valueType="num">
                                      <p:cBhvr additive="base">
                                        <p:cTn id="7" dur="500" fill="hold"/>
                                        <p:tgtEl>
                                          <p:spTgt spid="358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842">
                                            <p:txEl>
                                              <p:pRg st="1" end="1"/>
                                            </p:txEl>
                                          </p:spTgt>
                                        </p:tgtEl>
                                        <p:attrNameLst>
                                          <p:attrName>style.visibility</p:attrName>
                                        </p:attrNameLst>
                                      </p:cBhvr>
                                      <p:to>
                                        <p:strVal val="visible"/>
                                      </p:to>
                                    </p:set>
                                    <p:anim calcmode="lin" valueType="num">
                                      <p:cBhvr additive="base">
                                        <p:cTn id="13" dur="500" fill="hold"/>
                                        <p:tgtEl>
                                          <p:spTgt spid="3584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584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842">
                                            <p:txEl>
                                              <p:pRg st="2" end="2"/>
                                            </p:txEl>
                                          </p:spTgt>
                                        </p:tgtEl>
                                        <p:attrNameLst>
                                          <p:attrName>style.visibility</p:attrName>
                                        </p:attrNameLst>
                                      </p:cBhvr>
                                      <p:to>
                                        <p:strVal val="visible"/>
                                      </p:to>
                                    </p:set>
                                    <p:anim calcmode="lin" valueType="num">
                                      <p:cBhvr additive="base">
                                        <p:cTn id="19" dur="500" fill="hold"/>
                                        <p:tgtEl>
                                          <p:spTgt spid="3584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584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1"/>
          <p:cNvSpPr>
            <a:spLocks noGrp="1" noChangeArrowheads="1"/>
          </p:cNvSpPr>
          <p:nvPr>
            <p:ph type="title"/>
          </p:nvPr>
        </p:nvSpPr>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Challenges and Opportunities for the Accounting Profession</a:t>
            </a:r>
          </a:p>
        </p:txBody>
      </p:sp>
      <p:sp>
        <p:nvSpPr>
          <p:cNvPr id="35842" name="Rectangle 2"/>
          <p:cNvSpPr>
            <a:spLocks noGrp="1" noChangeArrowheads="1"/>
          </p:cNvSpPr>
          <p:nvPr>
            <p:ph idx="1"/>
          </p:nvPr>
        </p:nvSpPr>
        <p:spPr>
          <a:xfrm>
            <a:off x="467544" y="1844824"/>
            <a:ext cx="8229600" cy="4133056"/>
          </a:xfrm>
        </p:spPr>
        <p:txBody>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Standard setting in a political environment</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Political action can have a significant impact on accounting standards</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Principles versus rules</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solidFill>
                  <a:srgbClr val="000000"/>
                </a:solidFill>
                <a:latin typeface="Arial" charset="0"/>
                <a:cs typeface="Arial" charset="0"/>
              </a:rPr>
              <a:t>Principle-based standards (like ASPE and IFRS) are more dependent on professional judgment</a:t>
            </a:r>
          </a:p>
          <a:p>
            <a:pPr eaLnBrk="1" hangingPunct="1">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dirty="0" smtClean="0">
              <a:solidFill>
                <a:srgbClr val="000000"/>
              </a:solidFill>
              <a:latin typeface="Arial" charset="0"/>
              <a:cs typeface="Arial" charset="0"/>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33</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 calcmode="lin" valueType="num">
                                      <p:cBhvr additive="base">
                                        <p:cTn id="7" dur="500" fill="hold"/>
                                        <p:tgtEl>
                                          <p:spTgt spid="358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2">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5842">
                                            <p:txEl>
                                              <p:pRg st="1" end="1"/>
                                            </p:txEl>
                                          </p:spTgt>
                                        </p:tgtEl>
                                        <p:attrNameLst>
                                          <p:attrName>style.visibility</p:attrName>
                                        </p:attrNameLst>
                                      </p:cBhvr>
                                      <p:to>
                                        <p:strVal val="visible"/>
                                      </p:to>
                                    </p:set>
                                    <p:anim calcmode="lin" valueType="num">
                                      <p:cBhvr additive="base">
                                        <p:cTn id="11" dur="500" fill="hold"/>
                                        <p:tgtEl>
                                          <p:spTgt spid="35842">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584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5842">
                                            <p:txEl>
                                              <p:pRg st="2" end="2"/>
                                            </p:txEl>
                                          </p:spTgt>
                                        </p:tgtEl>
                                        <p:attrNameLst>
                                          <p:attrName>style.visibility</p:attrName>
                                        </p:attrNameLst>
                                      </p:cBhvr>
                                      <p:to>
                                        <p:strVal val="visible"/>
                                      </p:to>
                                    </p:set>
                                    <p:anim calcmode="lin" valueType="num">
                                      <p:cBhvr additive="base">
                                        <p:cTn id="17" dur="500" fill="hold"/>
                                        <p:tgtEl>
                                          <p:spTgt spid="35842">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5842">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5842">
                                            <p:txEl>
                                              <p:pRg st="3" end="3"/>
                                            </p:txEl>
                                          </p:spTgt>
                                        </p:tgtEl>
                                        <p:attrNameLst>
                                          <p:attrName>style.visibility</p:attrName>
                                        </p:attrNameLst>
                                      </p:cBhvr>
                                      <p:to>
                                        <p:strVal val="visible"/>
                                      </p:to>
                                    </p:set>
                                    <p:anim calcmode="lin" valueType="num">
                                      <p:cBhvr additive="base">
                                        <p:cTn id="21" dur="500" fill="hold"/>
                                        <p:tgtEl>
                                          <p:spTgt spid="35842">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5842">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1"/>
          <p:cNvSpPr>
            <a:spLocks noGrp="1" noChangeArrowheads="1"/>
          </p:cNvSpPr>
          <p:nvPr>
            <p:ph type="title"/>
          </p:nvPr>
        </p:nvSpPr>
        <p:spPr>
          <a:xfrm>
            <a:off x="1259632" y="0"/>
            <a:ext cx="6563072" cy="1143000"/>
          </a:xfrm>
        </p:spPr>
        <p:txBody>
          <a:bodyPr>
            <a:normAutofit/>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Challenges and Opportunities for the Accounting Profession</a:t>
            </a:r>
          </a:p>
        </p:txBody>
      </p:sp>
      <p:sp>
        <p:nvSpPr>
          <p:cNvPr id="35842" name="Rectangle 2"/>
          <p:cNvSpPr>
            <a:spLocks noGrp="1" noChangeArrowheads="1"/>
          </p:cNvSpPr>
          <p:nvPr>
            <p:ph idx="1"/>
          </p:nvPr>
        </p:nvSpPr>
        <p:spPr/>
        <p:txBody>
          <a:bodyPr>
            <a:normAutofit lnSpcReduction="10000"/>
          </a:bodyPr>
          <a:lstStyle/>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dirty="0" smtClean="0">
                <a:solidFill>
                  <a:srgbClr val="000000"/>
                </a:solidFill>
              </a:rPr>
              <a:t>Impact of technology</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dirty="0" smtClean="0">
                <a:solidFill>
                  <a:srgbClr val="000000"/>
                </a:solidFill>
              </a:rPr>
              <a:t>Increased ability to produce and access timely information</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dirty="0" smtClean="0">
                <a:solidFill>
                  <a:srgbClr val="000000"/>
                </a:solidFill>
              </a:rPr>
              <a:t>New ways of communicating financial information (e.g. XBRL)</a:t>
            </a:r>
          </a:p>
          <a:p>
            <a:pPr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dirty="0" smtClean="0">
                <a:solidFill>
                  <a:srgbClr val="000000"/>
                </a:solidFill>
              </a:rPr>
              <a:t>Integrated reporting</a:t>
            </a:r>
          </a:p>
          <a:p>
            <a:pPr lvl="1" eaLnBrk="1" hangingPunct="1">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dirty="0" smtClean="0">
                <a:solidFill>
                  <a:srgbClr val="000000"/>
                </a:solidFill>
              </a:rPr>
              <a:t>Reporting to extend beyond financial information and include broader business reporting (e.g. governance and compensation, as well as sustainability reporting)</a:t>
            </a:r>
          </a:p>
          <a:p>
            <a:pPr eaLnBrk="1" hangingPunct="1">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dirty="0" smtClean="0">
              <a:solidFill>
                <a:srgbClr val="000000"/>
              </a:solidFill>
            </a:endParaRPr>
          </a:p>
        </p:txBody>
      </p:sp>
      <p:sp>
        <p:nvSpPr>
          <p:cNvPr id="4" name="Slide Number Placeholder 4"/>
          <p:cNvSpPr>
            <a:spLocks noGrp="1"/>
          </p:cNvSpPr>
          <p:nvPr>
            <p:ph type="sldNum" sz="quarter" idx="12"/>
          </p:nvPr>
        </p:nvSpPr>
        <p:spPr bwMode="auto">
          <a:xfrm>
            <a:off x="6553200" y="6356350"/>
            <a:ext cx="2133600" cy="365125"/>
          </a:xfrm>
          <a:noFill/>
          <a:ln>
            <a:miter lim="800000"/>
            <a:headEnd/>
            <a:tailEnd/>
          </a:ln>
        </p:spPr>
        <p:txBody>
          <a:bodyPr/>
          <a:lstStyle/>
          <a:p>
            <a:fld id="{D04BC6DA-4F55-4AA0-899D-8B3A484E8889}" type="slidenum">
              <a:rPr lang="en-GB"/>
              <a:pPr/>
              <a:t>34</a:t>
            </a:fld>
            <a:endParaRPr lang="en-GB"/>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 calcmode="lin" valueType="num">
                                      <p:cBhvr additive="base">
                                        <p:cTn id="7" dur="500" fill="hold"/>
                                        <p:tgtEl>
                                          <p:spTgt spid="358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2">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5842">
                                            <p:txEl>
                                              <p:pRg st="1" end="1"/>
                                            </p:txEl>
                                          </p:spTgt>
                                        </p:tgtEl>
                                        <p:attrNameLst>
                                          <p:attrName>style.visibility</p:attrName>
                                        </p:attrNameLst>
                                      </p:cBhvr>
                                      <p:to>
                                        <p:strVal val="visible"/>
                                      </p:to>
                                    </p:set>
                                    <p:anim calcmode="lin" valueType="num">
                                      <p:cBhvr additive="base">
                                        <p:cTn id="11" dur="500" fill="hold"/>
                                        <p:tgtEl>
                                          <p:spTgt spid="35842">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5842">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5842">
                                            <p:txEl>
                                              <p:pRg st="2" end="2"/>
                                            </p:txEl>
                                          </p:spTgt>
                                        </p:tgtEl>
                                        <p:attrNameLst>
                                          <p:attrName>style.visibility</p:attrName>
                                        </p:attrNameLst>
                                      </p:cBhvr>
                                      <p:to>
                                        <p:strVal val="visible"/>
                                      </p:to>
                                    </p:set>
                                    <p:anim calcmode="lin" valueType="num">
                                      <p:cBhvr additive="base">
                                        <p:cTn id="15" dur="500" fill="hold"/>
                                        <p:tgtEl>
                                          <p:spTgt spid="35842">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584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35842">
                                            <p:txEl>
                                              <p:pRg st="3" end="3"/>
                                            </p:txEl>
                                          </p:spTgt>
                                        </p:tgtEl>
                                        <p:attrNameLst>
                                          <p:attrName>style.visibility</p:attrName>
                                        </p:attrNameLst>
                                      </p:cBhvr>
                                      <p:to>
                                        <p:strVal val="visible"/>
                                      </p:to>
                                    </p:set>
                                    <p:anim calcmode="lin" valueType="num">
                                      <p:cBhvr additive="base">
                                        <p:cTn id="21" dur="500" fill="hold"/>
                                        <p:tgtEl>
                                          <p:spTgt spid="35842">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5842">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5842">
                                            <p:txEl>
                                              <p:pRg st="4" end="4"/>
                                            </p:txEl>
                                          </p:spTgt>
                                        </p:tgtEl>
                                        <p:attrNameLst>
                                          <p:attrName>style.visibility</p:attrName>
                                        </p:attrNameLst>
                                      </p:cBhvr>
                                      <p:to>
                                        <p:strVal val="visible"/>
                                      </p:to>
                                    </p:set>
                                    <p:anim calcmode="lin" valueType="num">
                                      <p:cBhvr additive="base">
                                        <p:cTn id="25" dur="500" fill="hold"/>
                                        <p:tgtEl>
                                          <p:spTgt spid="35842">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584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intermediate accounting">
  <a:themeElements>
    <a:clrScheme name="Kieso 10e">
      <a:dk1>
        <a:sysClr val="windowText" lastClr="000000"/>
      </a:dk1>
      <a:lt1>
        <a:sysClr val="window" lastClr="FFFFFF"/>
      </a:lt1>
      <a:dk2>
        <a:srgbClr val="1D5679"/>
      </a:dk2>
      <a:lt2>
        <a:srgbClr val="ECD8C0"/>
      </a:lt2>
      <a:accent1>
        <a:srgbClr val="D7AC81"/>
      </a:accent1>
      <a:accent2>
        <a:srgbClr val="D28261"/>
      </a:accent2>
      <a:accent3>
        <a:srgbClr val="205F84"/>
      </a:accent3>
      <a:accent4>
        <a:srgbClr val="FFFFFF"/>
      </a:accent4>
      <a:accent5>
        <a:srgbClr val="FFFFFF"/>
      </a:accent5>
      <a:accent6>
        <a:srgbClr val="FFFFFF"/>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ieso11ce_Vol1_Theme">
  <a:themeElements>
    <a:clrScheme name="5_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5_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5000"/>
          </a:lnSpc>
          <a:spcBef>
            <a:spcPct val="0"/>
          </a:spcBef>
          <a:spcAft>
            <a:spcPct val="0"/>
          </a:spcAft>
          <a:buClr>
            <a:srgbClr val="FFFFFF"/>
          </a:buClr>
          <a:buSzPct val="100000"/>
          <a:buFont typeface="Tahoma" pitchFamily="34" charset="0"/>
          <a:buNone/>
          <a:tabLst/>
          <a:defRPr kumimoji="0" lang="en-GB" sz="2400" b="0" i="0" u="none" strike="noStrike" cap="none" normalizeH="0" baseline="0" smtClean="0">
            <a:ln>
              <a:noFill/>
            </a:ln>
            <a:solidFill>
              <a:schemeClr val="bg1"/>
            </a:solidFill>
            <a:effectLst/>
            <a:latin typeface="Tahoma"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5000"/>
          </a:lnSpc>
          <a:spcBef>
            <a:spcPct val="0"/>
          </a:spcBef>
          <a:spcAft>
            <a:spcPct val="0"/>
          </a:spcAft>
          <a:buClr>
            <a:srgbClr val="FFFFFF"/>
          </a:buClr>
          <a:buSzPct val="100000"/>
          <a:buFont typeface="Tahoma" pitchFamily="34" charset="0"/>
          <a:buNone/>
          <a:tabLst/>
          <a:defRPr kumimoji="0" lang="en-GB" sz="2400" b="0" i="0" u="none" strike="noStrike" cap="none" normalizeH="0" baseline="0" smtClean="0">
            <a:ln>
              <a:noFill/>
            </a:ln>
            <a:solidFill>
              <a:schemeClr val="bg1"/>
            </a:solidFill>
            <a:effectLst/>
            <a:latin typeface="Tahoma" pitchFamily="34" charset="0"/>
          </a:defRPr>
        </a:defPPr>
      </a:lstStyle>
    </a:lnDef>
  </a:objectDefaults>
  <a:extraClrSchemeLst>
    <a:extraClrScheme>
      <a:clrScheme name="5_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5_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5_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5_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5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5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5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Kieso11ce_Vol1_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8871</TotalTime>
  <Words>1443</Words>
  <Application>Microsoft Office PowerPoint</Application>
  <PresentationFormat>On-screen Show (4:3)</PresentationFormat>
  <Paragraphs>267</Paragraphs>
  <Slides>35</Slides>
  <Notes>33</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35</vt:i4>
      </vt:variant>
    </vt:vector>
  </HeadingPairs>
  <TitlesOfParts>
    <vt:vector size="48" baseType="lpstr">
      <vt:lpstr>DFKai-SB</vt:lpstr>
      <vt:lpstr>Arabic Typesetting</vt:lpstr>
      <vt:lpstr>Arial</vt:lpstr>
      <vt:lpstr>Arial Black</vt:lpstr>
      <vt:lpstr>Calibri</vt:lpstr>
      <vt:lpstr>Garamond</vt:lpstr>
      <vt:lpstr>Lucida Sans Unicode</vt:lpstr>
      <vt:lpstr>Tahoma</vt:lpstr>
      <vt:lpstr>Times New Roman</vt:lpstr>
      <vt:lpstr>Wingdings</vt:lpstr>
      <vt:lpstr>intermediate accounting</vt:lpstr>
      <vt:lpstr>Kieso11ce_Vol1_Theme</vt:lpstr>
      <vt:lpstr>1_Kieso11ce_Vol1_Theme</vt:lpstr>
      <vt:lpstr>PowerPoint Presentation</vt:lpstr>
      <vt:lpstr>CHAPTER 1: ThE CANADIAN FINANCIAL REPORTING ENVIRONMENT</vt:lpstr>
      <vt:lpstr>PowerPoint Presentation</vt:lpstr>
      <vt:lpstr>The Canadian Financial Reporting Environment</vt:lpstr>
      <vt:lpstr>Characteristics of Accounting</vt:lpstr>
      <vt:lpstr> Characteristics of Accounting</vt:lpstr>
      <vt:lpstr>Financial Reporting</vt:lpstr>
      <vt:lpstr>Financial Statements and Other Means of Financial Reporting</vt:lpstr>
      <vt:lpstr>Financial Reporting</vt:lpstr>
      <vt:lpstr>Accounting and Capital Allocation</vt:lpstr>
      <vt:lpstr>Accounting and Capital Allocation</vt:lpstr>
      <vt:lpstr>Capital Allocation Process</vt:lpstr>
      <vt:lpstr>Accounting and Capital Allocation</vt:lpstr>
      <vt:lpstr>Sources of Capital</vt:lpstr>
      <vt:lpstr>Accounting and Capital Allocation</vt:lpstr>
      <vt:lpstr>Stakeholders in Financial Reporting</vt:lpstr>
      <vt:lpstr>Stakeholders in Financial Reporting</vt:lpstr>
      <vt:lpstr>Stakeholders in Financial Accounting</vt:lpstr>
      <vt:lpstr>What is at Stake for Each Stakeholder</vt:lpstr>
      <vt:lpstr>Objective of Financial Reporting</vt:lpstr>
      <vt:lpstr>Information Asymmetry</vt:lpstr>
      <vt:lpstr>Information Asymmetry Problems</vt:lpstr>
      <vt:lpstr>The Need to Develop Standards</vt:lpstr>
      <vt:lpstr>The Standard Setting Process in Canada – Parties Involved</vt:lpstr>
      <vt:lpstr>The Standard Setting Process in Canada – Parties Involved</vt:lpstr>
      <vt:lpstr>The Standard Setting Process in Canada — Parties Involved</vt:lpstr>
      <vt:lpstr>Generally Accepted Accounting Principles (GAAP)</vt:lpstr>
      <vt:lpstr>Generally Accepted Accounting Principles (GAAP)</vt:lpstr>
      <vt:lpstr>Professional Judgement</vt:lpstr>
      <vt:lpstr>Sarbanes-Oxley Act (SOX)</vt:lpstr>
      <vt:lpstr>Canadian Response</vt:lpstr>
      <vt:lpstr>Centrality of Ethics</vt:lpstr>
      <vt:lpstr>Challenges and Opportunities for the Accounting Profession</vt:lpstr>
      <vt:lpstr>Challenges and Opportunities for the Accounting Profession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Intermediate Accounting, Eighth Canadian Edition</dc:title>
  <dc:creator>dstojanovic</dc:creator>
  <cp:lastModifiedBy>Deanna Durnford</cp:lastModifiedBy>
  <cp:revision>74</cp:revision>
  <dcterms:modified xsi:type="dcterms:W3CDTF">2016-05-04T17:27:53Z</dcterms:modified>
</cp:coreProperties>
</file>