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50" r:id="rId2"/>
  </p:sldMasterIdLst>
  <p:notesMasterIdLst>
    <p:notesMasterId r:id="rId45"/>
  </p:notesMasterIdLst>
  <p:sldIdLst>
    <p:sldId id="347" r:id="rId3"/>
    <p:sldId id="260" r:id="rId4"/>
    <p:sldId id="259" r:id="rId5"/>
    <p:sldId id="348" r:id="rId6"/>
    <p:sldId id="261" r:id="rId7"/>
    <p:sldId id="262" r:id="rId8"/>
    <p:sldId id="263" r:id="rId9"/>
    <p:sldId id="264" r:id="rId10"/>
    <p:sldId id="349" r:id="rId11"/>
    <p:sldId id="265" r:id="rId12"/>
    <p:sldId id="268" r:id="rId13"/>
    <p:sldId id="269" r:id="rId14"/>
    <p:sldId id="270" r:id="rId15"/>
    <p:sldId id="273" r:id="rId16"/>
    <p:sldId id="274" r:id="rId17"/>
    <p:sldId id="350" r:id="rId18"/>
    <p:sldId id="277" r:id="rId19"/>
    <p:sldId id="281" r:id="rId20"/>
    <p:sldId id="282" r:id="rId21"/>
    <p:sldId id="283" r:id="rId22"/>
    <p:sldId id="284" r:id="rId23"/>
    <p:sldId id="285" r:id="rId24"/>
    <p:sldId id="287" r:id="rId25"/>
    <p:sldId id="286" r:id="rId26"/>
    <p:sldId id="352" r:id="rId27"/>
    <p:sldId id="351" r:id="rId28"/>
    <p:sldId id="288" r:id="rId29"/>
    <p:sldId id="292" r:id="rId30"/>
    <p:sldId id="299" r:id="rId31"/>
    <p:sldId id="355" r:id="rId32"/>
    <p:sldId id="356" r:id="rId33"/>
    <p:sldId id="359" r:id="rId34"/>
    <p:sldId id="360" r:id="rId35"/>
    <p:sldId id="361" r:id="rId36"/>
    <p:sldId id="362" r:id="rId37"/>
    <p:sldId id="363" r:id="rId38"/>
    <p:sldId id="364" r:id="rId39"/>
    <p:sldId id="374" r:id="rId40"/>
    <p:sldId id="375" r:id="rId41"/>
    <p:sldId id="376" r:id="rId42"/>
    <p:sldId id="377" r:id="rId43"/>
    <p:sldId id="378" r:id="rId44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72" y="-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31A412BA-B782-443D-85BD-F5DF7DD1D97D}" type="datetimeFigureOut">
              <a:rPr lang="en-US" smtClean="0"/>
              <a:pPr/>
              <a:t>8/19/2016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6DE21FF4-5E28-49E9-B338-DEBF7ACBF2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2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450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1011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127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E21FF4-5E28-49E9-B338-DEBF7ACBF21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345F64-8FC3-4407-8B4F-EA2CEAC36AE3}" type="slidenum">
              <a:rPr lang="en-CA" smtClean="0"/>
              <a:pPr>
                <a:defRPr/>
              </a:pPr>
              <a:t>30</a:t>
            </a:fld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B78A3A-D769-4D50-BB24-532A250FC2AE}" type="slidenum">
              <a:rPr lang="en-CA" smtClean="0"/>
              <a:pPr>
                <a:defRPr/>
              </a:pPr>
              <a:t>31</a:t>
            </a:fld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355AD5-0692-4DD3-97D5-3AA81635918A}" type="slidenum">
              <a:rPr lang="en-CA" smtClean="0"/>
              <a:pPr>
                <a:defRPr/>
              </a:pPr>
              <a:t>32</a:t>
            </a:fld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7C761F-93DB-4998-B787-1689B190A26C}" type="slidenum">
              <a:rPr lang="en-CA" smtClean="0"/>
              <a:pPr>
                <a:defRPr/>
              </a:pPr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FC079C-73D6-4D86-885F-3775D5DC2D0D}" type="slidenum">
              <a:rPr lang="en-CA" smtClean="0"/>
              <a:pPr>
                <a:defRPr/>
              </a:pPr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863B5D-A61A-4D17-BD78-4753010FD8EA}" type="slidenum">
              <a:rPr lang="en-CA" smtClean="0"/>
              <a:pPr>
                <a:defRPr/>
              </a:pPr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4A01070-8961-44E9-8CDC-80ED7E3C449F}" type="slidenum">
              <a:rPr lang="en-CA" smtClean="0"/>
              <a:pPr>
                <a:defRPr/>
              </a:pPr>
              <a:t>36</a:t>
            </a:fld>
            <a:endParaRPr lang="en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B2EB21-5240-420E-ACE4-CF523CA26FAA}" type="slidenum">
              <a:rPr lang="en-CA" smtClean="0"/>
              <a:pPr>
                <a:defRPr/>
              </a:pPr>
              <a:t>37</a:t>
            </a:fld>
            <a:endParaRPr lang="en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521DC8-FC17-46D0-B9BC-3A1339B574D6}" type="slidenum">
              <a:rPr lang="en-CA" smtClean="0"/>
              <a:pPr>
                <a:defRPr/>
              </a:pPr>
              <a:t>38</a:t>
            </a:fld>
            <a:endParaRPr lang="en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12CC86-9C6B-468F-8064-1DED48CF29FA}" type="slidenum">
              <a:rPr lang="en-CA" smtClean="0"/>
              <a:pPr>
                <a:defRPr/>
              </a:pPr>
              <a:t>39</a:t>
            </a:fld>
            <a:endParaRPr lang="en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E93F10-ED05-4E00-9FD2-2BF658D8EC9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 bwMode="auto">
          <a:xfrm>
            <a:off x="1193800" y="704850"/>
            <a:ext cx="4635500" cy="3476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35995" y="4423083"/>
            <a:ext cx="5151111" cy="41884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829DC0-68FE-417D-851E-7F74F10A3623}" type="slidenum">
              <a:rPr lang="en-CA" smtClean="0"/>
              <a:pPr>
                <a:defRPr/>
              </a:pPr>
              <a:t>41</a:t>
            </a:fld>
            <a:endParaRPr lang="en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endParaRPr lang="en-CA" alt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577556-DA94-4C0D-88CB-FED7C5FD3707}" type="slidenum">
              <a:rPr lang="en-CA" smtClean="0"/>
              <a:pPr>
                <a:defRPr/>
              </a:pPr>
              <a:t>42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95EDD6B-0B0B-4DA3-92EE-98863DB0B32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440871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EFF887C-2B62-458B-88A0-16EF776AA8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269737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B914B2B-FD19-44D7-B8CD-8BDAF8788B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185410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98613"/>
            <a:ext cx="4038600" cy="5259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98613"/>
            <a:ext cx="4038600" cy="5259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3FA434-743A-4A9B-92AE-EFCA95C1B2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08120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5DFCEF0-09C2-4445-A5A2-BD4B850EC6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100724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1F3123D-8856-478D-BAE1-7584C348E0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342403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CD78DEE-D43D-46A3-9192-C2ABC81E61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552593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DB375F7-D783-4D8A-8D3F-1A44DE4338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20212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4906FA-1C11-4C30-B27D-99A2225FC4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307335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8572E8A-638C-4775-A8B9-6620AE668F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542831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19888" y="0"/>
            <a:ext cx="2138362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3213" y="0"/>
            <a:ext cx="6264275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9550850-F150-4850-8A2A-097F8F16CE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82588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04B60-290B-4840-8C3A-6A137D7DF1E3}" type="datetime1">
              <a:rPr lang="en-CA"/>
              <a:pPr>
                <a:defRPr/>
              </a:pPr>
              <a:t>19/08/2016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CBA17-8BD6-49A1-A281-2AB7B693ED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1606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0BB2D-39A4-43AB-BD2F-CE1C47352443}" type="datetime1">
              <a:rPr lang="en-CA"/>
              <a:pPr>
                <a:defRPr/>
              </a:pPr>
              <a:t>19/08/2016</a:t>
            </a:fld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60FDB-6495-4370-84FB-FA8413D6C7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514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27988-0F7B-4939-A9DC-077E96AA571F}" type="datetime1">
              <a:rPr lang="en-CA"/>
              <a:pPr>
                <a:defRPr/>
              </a:pPr>
              <a:t>19/08/2016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A6092-BB30-4A35-9B44-173835718B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2984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9BC1061-C1F4-4B35-9621-7EBF1A1FE6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215707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F1AB77-5D33-4F82-BBA8-F983A567B8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651185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03E06D2-1A5A-41BC-8124-0B62D777BD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97775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41F552-02CB-41C7-8EA5-5FFEC43240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2706737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AA2ED06-4AA6-4DF4-9C80-880822763F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933176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A081B8B-E629-4B46-A39B-A2864DFC2DF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590116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4DC745-3762-4830-8A38-D3EB9F7EE3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380559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4A67AC7-F866-43C6-BE63-4F7196375A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367334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A4E85-6998-4CB8-A33B-48C666F631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8506170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86FC176-3927-4E41-AEE4-52A2290BC3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3184231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96875"/>
            <a:ext cx="2057400" cy="57292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96875"/>
            <a:ext cx="6019800" cy="57292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63FC348-84A6-48BC-BAF1-A3EB8A9D5F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271725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98613"/>
            <a:ext cx="8229600" cy="525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Georgia" charset="0"/>
              </a:rPr>
              <a:t>Click to edit Master text styles</a:t>
            </a:r>
          </a:p>
          <a:p>
            <a:pPr lvl="1"/>
            <a:r>
              <a:rPr lang="en-US" altLang="en-US" smtClean="0">
                <a:sym typeface="Georgia" charset="0"/>
              </a:rPr>
              <a:t>Second level</a:t>
            </a:r>
          </a:p>
          <a:p>
            <a:pPr lvl="2"/>
            <a:r>
              <a:rPr lang="en-US" altLang="en-US" smtClean="0">
                <a:sym typeface="Georgia" charset="0"/>
              </a:rPr>
              <a:t>Third level</a:t>
            </a:r>
          </a:p>
          <a:p>
            <a:pPr lvl="3"/>
            <a:r>
              <a:rPr lang="en-US" altLang="en-US" smtClean="0">
                <a:sym typeface="Georgia" charset="0"/>
              </a:rPr>
              <a:t>Fourth level</a:t>
            </a:r>
          </a:p>
          <a:p>
            <a:pPr lvl="4"/>
            <a:r>
              <a:rPr lang="en-US" altLang="en-US" smtClean="0">
                <a:sym typeface="Georgia" charset="0"/>
              </a:rPr>
              <a:t>Fifth level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3213" y="0"/>
            <a:ext cx="8555037" cy="150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Georgia" charset="0"/>
              </a:rPr>
              <a:t>Click to edit Master title style</a:t>
            </a:r>
          </a:p>
        </p:txBody>
      </p:sp>
      <p:sp>
        <p:nvSpPr>
          <p:cNvPr id="2051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8389938" y="6578600"/>
            <a:ext cx="3079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defRPr>
            </a:lvl1pPr>
          </a:lstStyle>
          <a:p>
            <a:fld id="{35CB2E42-BFB3-4293-B385-5E641864832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85" r:id="rId12"/>
    <p:sldLayoutId id="2147483686" r:id="rId13"/>
    <p:sldLayoutId id="2147483687" r:id="rId14"/>
  </p:sldLayoutIdLst>
  <p:transition/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  <a:sym typeface="Georgia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42900" indent="-342900" algn="l" rtl="0" fontAlgn="base">
        <a:spcBef>
          <a:spcPts val="8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3200">
          <a:solidFill>
            <a:srgbClr val="424456"/>
          </a:solidFill>
          <a:latin typeface="+mn-lt"/>
          <a:ea typeface="+mn-ea"/>
          <a:cs typeface="+mn-cs"/>
          <a:sym typeface="Georgia" charset="0"/>
        </a:defRPr>
      </a:lvl1pPr>
      <a:lvl2pPr marL="666750" indent="-285750" algn="l" rtl="0" fontAlgn="base">
        <a:spcBef>
          <a:spcPts val="7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2pPr>
      <a:lvl3pPr marL="1066800" indent="-228600" algn="l" rtl="0" fontAlgn="base">
        <a:spcBef>
          <a:spcPts val="6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3pPr>
      <a:lvl4pPr marL="1524000" indent="-228600" algn="l" rtl="0" fontAlgn="base">
        <a:spcBef>
          <a:spcPts val="6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4pPr>
      <a:lvl5pPr marL="1981200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5pPr>
      <a:lvl6pPr marL="2438400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2895600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352800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810000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98475" y="396875"/>
            <a:ext cx="818832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>
                <a:sym typeface="Georgia" charset="0"/>
              </a:rPr>
              <a:t>Click to edit Master title style</a:t>
            </a:r>
          </a:p>
        </p:txBody>
      </p:sp>
      <p:sp>
        <p:nvSpPr>
          <p:cNvPr id="3074" name="Text Box 2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8389938" y="6578600"/>
            <a:ext cx="307975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  <a:sym typeface="Verdana" charset="0"/>
              </a:defRPr>
            </a:lvl1pPr>
          </a:lstStyle>
          <a:p>
            <a:fld id="{036D08A5-D1B7-4395-8445-6B05A746D8D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/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  <a:sym typeface="Georgia" charset="0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Georgia" charset="0"/>
          <a:ea typeface="ヒラギノ明朝 ProN W3" charset="0"/>
          <a:cs typeface="ヒラギノ明朝 ProN W3" charset="0"/>
          <a:sym typeface="Georgia" charset="0"/>
        </a:defRPr>
      </a:lvl9pPr>
    </p:titleStyle>
    <p:bodyStyle>
      <a:lvl1pPr marL="382588" indent="-342900" algn="l" rtl="0" fontAlgn="base">
        <a:spcBef>
          <a:spcPts val="8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3200">
          <a:solidFill>
            <a:srgbClr val="424456"/>
          </a:solidFill>
          <a:latin typeface="+mn-lt"/>
          <a:ea typeface="+mn-ea"/>
          <a:cs typeface="+mn-cs"/>
          <a:sym typeface="Georgia" charset="0"/>
        </a:defRPr>
      </a:lvl1pPr>
      <a:lvl2pPr marL="782638" indent="-285750" algn="l" rtl="0" fontAlgn="base">
        <a:spcBef>
          <a:spcPts val="7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2pPr>
      <a:lvl3pPr marL="1182688" indent="-228600" algn="l" rtl="0" fontAlgn="base">
        <a:spcBef>
          <a:spcPts val="6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6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3pPr>
      <a:lvl4pPr marL="1639888" indent="-228600" algn="l" rtl="0" fontAlgn="base">
        <a:spcBef>
          <a:spcPts val="600"/>
        </a:spcBef>
        <a:spcAft>
          <a:spcPct val="0"/>
        </a:spcAft>
        <a:buClr>
          <a:srgbClr val="484979"/>
        </a:buClr>
        <a:buSzPct val="100000"/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4pPr>
      <a:lvl5pPr marL="20970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5pPr>
      <a:lvl6pPr marL="25542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6pPr>
      <a:lvl7pPr marL="30114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7pPr>
      <a:lvl8pPr marL="34686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8pPr>
      <a:lvl9pPr marL="3925888" indent="-228600" algn="l" rtl="0" fontAlgn="base">
        <a:spcBef>
          <a:spcPts val="500"/>
        </a:spcBef>
        <a:spcAft>
          <a:spcPct val="0"/>
        </a:spcAft>
        <a:buClr>
          <a:srgbClr val="424456"/>
        </a:buClr>
        <a:buSzPct val="100000"/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  <a:sym typeface="Georgia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213" y="76200"/>
            <a:ext cx="8555037" cy="1431925"/>
          </a:xfrm>
        </p:spPr>
        <p:txBody>
          <a:bodyPr/>
          <a:lstStyle/>
          <a:p>
            <a:r>
              <a:rPr lang="en-US" dirty="0" smtClean="0"/>
              <a:t>ADM1300</a:t>
            </a:r>
            <a:br>
              <a:rPr lang="en-US" dirty="0" smtClean="0"/>
            </a:br>
            <a:r>
              <a:rPr lang="en-US" dirty="0" smtClean="0"/>
              <a:t>Lecture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286000"/>
            <a:ext cx="4114800" cy="40386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/>
            </a:r>
            <a:b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</a:br>
            <a: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Organization Structure and </a:t>
            </a:r>
            <a: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Design</a:t>
            </a:r>
          </a:p>
          <a:p>
            <a:pPr marL="0" indent="0">
              <a:buNone/>
            </a:pPr>
            <a:endParaRPr lang="en-US" altLang="en-US" b="1" dirty="0">
              <a:solidFill>
                <a:srgbClr val="6E0500"/>
              </a:solidFill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  <a:p>
            <a:pPr marL="0" indent="0">
              <a:buNone/>
            </a:pPr>
            <a: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Organization Culture</a:t>
            </a:r>
            <a:endParaRPr lang="en-US" altLang="en-US" b="1" dirty="0" smtClean="0">
              <a:solidFill>
                <a:srgbClr val="6E0500"/>
              </a:solidFill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  <a:p>
            <a:pPr marL="0" indent="0">
              <a:buNone/>
            </a:pPr>
            <a:endParaRPr lang="en-US" altLang="en-US" b="1" dirty="0">
              <a:solidFill>
                <a:srgbClr val="6E0500"/>
              </a:solidFill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  <a:p>
            <a:pPr marL="0" indent="0">
              <a:buNone/>
            </a:pPr>
            <a:r>
              <a:rPr lang="en-US" altLang="en-US" b="1" dirty="0" smtClean="0">
                <a:solidFill>
                  <a:srgbClr val="6E05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Text Reference: Chapter 8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3FA434-743A-4A9B-92AE-EFCA95C1B29F}" type="slidenum">
              <a:rPr lang="en-US" altLang="en-US" smtClean="0"/>
              <a:pPr/>
              <a:t>1</a:t>
            </a:fld>
            <a:endParaRPr lang="en-US" altLang="en-US"/>
          </a:p>
        </p:txBody>
      </p:sp>
      <p:pic>
        <p:nvPicPr>
          <p:cNvPr id="1026" name="Picture 2" descr="C:\Users\Dave\AppData\Local\Microsoft\Windows\Temporary Internet Files\Content.IE5\D3BADUHZ\Macy's_Management_Structure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2286000"/>
            <a:ext cx="3886200" cy="32004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44C79-1000-4F89-AA8F-9E1C298A5384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921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1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19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922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>
          <a:xfrm>
            <a:off x="1295400" y="457200"/>
            <a:ext cx="7467600" cy="1143000"/>
          </a:xfrm>
          <a:ln/>
        </p:spPr>
        <p:txBody>
          <a:bodyPr/>
          <a:lstStyle/>
          <a:p>
            <a:r>
              <a:rPr lang="en-US" altLang="en-US" sz="2400"/>
              <a:t>Figure 8.1</a:t>
            </a:r>
            <a:r>
              <a:rPr lang="en-US" altLang="en-US"/>
              <a:t> </a:t>
            </a:r>
            <a:r>
              <a:rPr lang="en-US" altLang="en-US" sz="2400"/>
              <a:t>Organizing viewed in relationship with the other management functions.</a:t>
            </a:r>
          </a:p>
        </p:txBody>
      </p:sp>
      <p:sp>
        <p:nvSpPr>
          <p:cNvPr id="9222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5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2057400"/>
            <a:ext cx="7505700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6CB46B-F7CB-4BDE-85BA-85A408E41B9D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819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819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819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819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36600" y="1308100"/>
            <a:ext cx="7696200" cy="55499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Organizing and organization structure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dirty="0">
                <a:solidFill>
                  <a:srgbClr val="6E0500"/>
                </a:solidFill>
              </a:rPr>
              <a:t>Organizing</a:t>
            </a:r>
          </a:p>
          <a:p>
            <a:pPr marL="1104900" lvl="2">
              <a:spcAft>
                <a:spcPts val="600"/>
              </a:spcAft>
              <a:buSzPct val="88000"/>
            </a:pPr>
            <a:r>
              <a:rPr lang="en-US" altLang="en-US" dirty="0"/>
              <a:t>The process of arranging people and other resources to work together to accomplish a goal.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>
                <a:solidFill>
                  <a:srgbClr val="6E0500"/>
                </a:solidFill>
              </a:rPr>
              <a:t>Organization structure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b="1" dirty="0">
                <a:solidFill>
                  <a:srgbClr val="FF0000"/>
                </a:solidFill>
              </a:rPr>
              <a:t>The system of tasks, workflows, reporting relationships, and communication channels that link together diverse individuals and groups.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03200"/>
            <a:ext cx="8555037" cy="1104900"/>
          </a:xfrm>
          <a:ln/>
        </p:spPr>
        <p:txBody>
          <a:bodyPr/>
          <a:lstStyle/>
          <a:p>
            <a:r>
              <a:rPr lang="en-US" altLang="en-US" sz="2800" dirty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Organizing as a Management Function</a:t>
            </a:r>
            <a:endParaRPr lang="en-US" altLang="en-US" sz="28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8199" name="Rectangle 7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774016" presetClass="entr" presetSubtype="693381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74016" presetClass="entr" presetSubtype="69338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774016" presetClass="entr" presetSubtype="69338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774016" presetClass="entr" presetSubtype="69338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74016" presetClass="entr" presetSubtype="69338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55037" cy="1508125"/>
          </a:xfrm>
        </p:spPr>
        <p:txBody>
          <a:bodyPr/>
          <a:lstStyle/>
          <a:p>
            <a:r>
              <a:rPr lang="en-US" dirty="0" smtClean="0"/>
              <a:t>Organizational Structure:</a:t>
            </a:r>
            <a:br>
              <a:rPr lang="en-US" dirty="0" smtClean="0"/>
            </a:br>
            <a:r>
              <a:rPr lang="en-US" dirty="0" smtClean="0"/>
              <a:t>Formal or Informal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3FA434-743A-4A9B-92AE-EFCA95C1B29F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2050" name="Picture 2" descr="C:\Users\Dave\AppData\Local\Microsoft\Windows\Temporary Internet Files\Content.IE5\D3BADUHZ\suit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8700" y="2183606"/>
            <a:ext cx="2895600" cy="4089400"/>
          </a:xfrm>
          <a:prstGeom prst="rect">
            <a:avLst/>
          </a:prstGeom>
          <a:noFill/>
        </p:spPr>
      </p:pic>
      <p:pic>
        <p:nvPicPr>
          <p:cNvPr id="2051" name="Picture 3" descr="C:\Users\Dave\AppData\Local\Microsoft\Windows\Temporary Internet Files\Content.IE5\YKOZUDRA\peace_hippy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210" y="2133600"/>
            <a:ext cx="2540579" cy="39624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A91AA-BFC2-45E7-8B8D-53190871F0B4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024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0244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319213"/>
            <a:ext cx="8013700" cy="55387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6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Formal </a:t>
            </a:r>
            <a:r>
              <a:rPr lang="en-US" altLang="en-US" sz="2600" dirty="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structures</a:t>
            </a:r>
            <a:endParaRPr lang="en-US" altLang="en-US" sz="2600" dirty="0">
              <a:solidFill>
                <a:schemeClr val="tx1"/>
              </a:solidFill>
              <a:latin typeface="Symbol" charset="2"/>
              <a:ea typeface="ヒラギノ角ゴ ProN W3" charset="0"/>
              <a:cs typeface="ヒラギノ角ゴ ProN W3" charset="0"/>
              <a:sym typeface="Symbol" charset="2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The structure of the organization in its official state.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An organization chart is a diagram describing reporting relationships and the formal arrangement of work positions within an organization.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An organization chart identifies the following aspects of formal structure:</a:t>
            </a:r>
          </a:p>
          <a:p>
            <a:pPr marL="1104900"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The division of work.</a:t>
            </a:r>
          </a:p>
          <a:p>
            <a:pPr marL="1104900"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Supervisory relationships.</a:t>
            </a:r>
          </a:p>
          <a:p>
            <a:pPr marL="1104900"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Communication channels.</a:t>
            </a:r>
          </a:p>
          <a:p>
            <a:pPr marL="1104900"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Major subunits.</a:t>
            </a:r>
          </a:p>
          <a:p>
            <a:pPr marL="1104900" lvl="2">
              <a:spcBef>
                <a:spcPts val="0"/>
              </a:spcBef>
              <a:spcAft>
                <a:spcPts val="0"/>
              </a:spcAft>
              <a:buSzPct val="120000"/>
            </a:pPr>
            <a:r>
              <a:rPr lang="en-US" altLang="en-US" sz="2400" dirty="0"/>
              <a:t>Levels of management.</a:t>
            </a:r>
          </a:p>
        </p:txBody>
      </p:sp>
      <p:sp>
        <p:nvSpPr>
          <p:cNvPr id="10246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6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192088"/>
            <a:ext cx="8555037" cy="1127125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Organizing as a Management Function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774400" presetClass="entr" presetSubtype="703416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774400" presetClass="entr" presetSubtype="703416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F72EE-D282-44C4-9AB9-3239DDC9D2DD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126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126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lnSpc>
                <a:spcPct val="120000"/>
              </a:lnSpc>
              <a:buSzPct val="6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Informal </a:t>
            </a:r>
            <a:r>
              <a:rPr lang="en-US" altLang="en-US" sz="2600" dirty="0" smtClean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structures</a:t>
            </a:r>
            <a:endParaRPr lang="en-US" altLang="en-US" sz="2600" dirty="0">
              <a:solidFill>
                <a:schemeClr val="tx1"/>
              </a:solidFill>
              <a:latin typeface="Symbol" charset="2"/>
              <a:ea typeface="ヒラギノ角ゴ ProN W3" charset="0"/>
              <a:cs typeface="ヒラギノ角ゴ ProN W3" charset="0"/>
              <a:sym typeface="Symbol" charset="2"/>
            </a:endParaRPr>
          </a:p>
          <a:p>
            <a:pPr marL="704850"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b="1" dirty="0">
                <a:solidFill>
                  <a:srgbClr val="FF0000"/>
                </a:solidFill>
              </a:rPr>
              <a:t>A “shadow” organization made up of the unofficial, but often critical, working relationships between organization members</a:t>
            </a:r>
            <a:r>
              <a:rPr lang="en-US" altLang="en-US" sz="2400" dirty="0"/>
              <a:t>.</a:t>
            </a:r>
          </a:p>
          <a:p>
            <a:pPr marL="704850"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Potential advantages of informal structures: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Helping people accomplish their work.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Overcoming limits of formal structure.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Gaining access to interpersonal networks.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Informal learning.</a:t>
            </a:r>
          </a:p>
        </p:txBody>
      </p:sp>
      <p:sp>
        <p:nvSpPr>
          <p:cNvPr id="11270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7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Organizing as a Management Function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953856" presetClass="entr" presetSubtype="703432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953856" presetClass="entr" presetSubtype="703432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7896A-B329-4BFA-8087-42608FDC1141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22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229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41300" y="1498600"/>
            <a:ext cx="8674100" cy="53594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6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Informal structures (cont.) </a:t>
            </a:r>
            <a:endParaRPr lang="en-US" altLang="en-US" sz="26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400" dirty="0"/>
              <a:t>Potential disadvantages of informal structures: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May work against best interests of entire organization.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Susceptibility to rumor.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May carry inaccurate information.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May breed resistance to change.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Diversion of work efforts from important objectives.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sz="2400" dirty="0"/>
              <a:t>Feeling of alienation by outsiders.</a:t>
            </a:r>
          </a:p>
        </p:txBody>
      </p:sp>
      <p:sp>
        <p:nvSpPr>
          <p:cNvPr id="12294" name="Rectangle 6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8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12700"/>
            <a:ext cx="8555037" cy="14859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Organizing as a Management Function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954240" presetClass="entr" presetSubtype="70344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2954240" presetClass="entr" presetSubtype="70344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Traditional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Departmentalization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Grouping positions and teams so as to enhance coordination</a:t>
            </a:r>
          </a:p>
          <a:p>
            <a:endParaRPr lang="en-US" dirty="0" smtClean="0"/>
          </a:p>
          <a:p>
            <a:r>
              <a:rPr lang="en-US" dirty="0" smtClean="0"/>
              <a:t>This has resulted in three major types of traditional organization structures </a:t>
            </a:r>
            <a:r>
              <a:rPr lang="en-US" dirty="0" smtClean="0">
                <a:sym typeface="Wingdings" pitchFamily="2" charset="2"/>
              </a:rPr>
              <a:t>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Traditional Structures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Functional</a:t>
            </a:r>
          </a:p>
          <a:p>
            <a:endParaRPr lang="en-US" dirty="0" smtClean="0"/>
          </a:p>
          <a:p>
            <a:r>
              <a:rPr lang="en-US" dirty="0" smtClean="0"/>
              <a:t>Divisional</a:t>
            </a:r>
          </a:p>
          <a:p>
            <a:endParaRPr lang="en-US" dirty="0" smtClean="0"/>
          </a:p>
          <a:p>
            <a:r>
              <a:rPr lang="en-US" dirty="0" smtClean="0"/>
              <a:t>Matrix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DA80C-E84A-4C5A-8ADE-63842D550988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331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3319" name="Rectangle 7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DA80C-E84A-4C5A-8ADE-63842D550988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331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331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44500" y="1484313"/>
            <a:ext cx="8267700" cy="53736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Functional structures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People with similar skills and performing similar tasks are grouped together into formal work units.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Members work in their functional areas of expertise.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Are not limited to businesses.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Work well for small organizations producing few products or services.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xfrm>
            <a:off x="303213" y="26988"/>
            <a:ext cx="8555037" cy="1457325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Traditional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  <p:sp>
        <p:nvSpPr>
          <p:cNvPr id="13319" name="Rectangle 7"/>
          <p:cNvSpPr>
            <a:spLocks/>
          </p:cNvSpPr>
          <p:nvPr/>
        </p:nvSpPr>
        <p:spPr bwMode="auto">
          <a:xfrm>
            <a:off x="8447088" y="6578600"/>
            <a:ext cx="2524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954624" presetClass="entr" presetSubtype="703744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954624" presetClass="entr" presetSubtype="70374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954624" presetClass="entr" presetSubtype="70374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2954624" presetClass="entr" presetSubtype="70374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2954624" presetClass="entr" presetSubtype="703744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BCBD7A-9A67-496F-843E-FDA133823305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433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3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39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434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>
          <a:xfrm>
            <a:off x="1257300" y="0"/>
            <a:ext cx="7467600" cy="1473200"/>
          </a:xfrm>
          <a:ln/>
        </p:spPr>
        <p:txBody>
          <a:bodyPr/>
          <a:lstStyle/>
          <a:p>
            <a:r>
              <a:rPr lang="en-US" altLang="en-US" sz="2400"/>
              <a:t>Figure 8.3</a:t>
            </a:r>
            <a:r>
              <a:rPr lang="en-US" altLang="en-US"/>
              <a:t> </a:t>
            </a:r>
            <a:r>
              <a:rPr lang="en-US" altLang="en-US" sz="2000"/>
              <a:t>Functional structures in a business, branch bank, and community hospital.</a:t>
            </a:r>
          </a:p>
        </p:txBody>
      </p:sp>
      <p:sp>
        <p:nvSpPr>
          <p:cNvPr id="1434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10</a:t>
            </a:r>
          </a:p>
        </p:txBody>
      </p:sp>
      <p:pic>
        <p:nvPicPr>
          <p:cNvPr id="14343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1219200"/>
            <a:ext cx="6267450" cy="528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14D70-5051-4E7F-9961-FB149970B8BE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740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741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3550" y="1484313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6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Divisional structures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/>
              <a:t>Group together people who work on the same product or process, serve similar customers, and/or are located in the same area or geographical region.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/>
              <a:t>Common in complex organizations.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dirty="0"/>
              <a:t>Avoid problems associated with functional structures.</a:t>
            </a:r>
          </a:p>
        </p:txBody>
      </p:sp>
      <p:sp>
        <p:nvSpPr>
          <p:cNvPr id="17414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13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Traditional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108352" presetClass="entr" presetSubtype="706416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3108352" presetClass="entr" presetSubtype="706416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3108352" presetClass="entr" presetSubtype="706416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3108352" presetClass="entr" presetSubtype="706416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A328A7-8D08-411E-B093-64426D2082B9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1843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5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843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467600" cy="1295400"/>
          </a:xfrm>
          <a:ln/>
        </p:spPr>
        <p:txBody>
          <a:bodyPr/>
          <a:lstStyle/>
          <a:p>
            <a:r>
              <a:rPr lang="en-US" altLang="en-US" sz="2400"/>
              <a:t>Figure 8.4</a:t>
            </a:r>
            <a:r>
              <a:rPr lang="en-US" altLang="en-US"/>
              <a:t> </a:t>
            </a:r>
            <a:r>
              <a:rPr lang="en-US" altLang="en-US" sz="2400"/>
              <a:t>Divisional structures based on product, geography, customer, and process.</a:t>
            </a:r>
          </a:p>
        </p:txBody>
      </p:sp>
      <p:sp>
        <p:nvSpPr>
          <p:cNvPr id="18438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14</a:t>
            </a:r>
          </a:p>
        </p:txBody>
      </p:sp>
      <p:pic>
        <p:nvPicPr>
          <p:cNvPr id="18439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87500"/>
            <a:ext cx="7319963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9A257-D567-4376-BC36-7D5F0FA797EC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945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945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945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1946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9900" y="1322388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Types of divisional structures and how they group job and activities:</a:t>
            </a:r>
            <a:endParaRPr lang="en-US" altLang="en-US" sz="26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sz="2400" dirty="0"/>
              <a:t>Product structures </a:t>
            </a:r>
            <a:r>
              <a:rPr lang="en-US" altLang="en-US" sz="2400" dirty="0">
                <a:solidFill>
                  <a:srgbClr val="FF0000"/>
                </a:solidFill>
              </a:rPr>
              <a:t>focus on a single product or service</a:t>
            </a:r>
            <a:r>
              <a:rPr lang="en-US" altLang="en-US" sz="2400" dirty="0"/>
              <a:t>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sz="2400" dirty="0"/>
              <a:t>Geographical structures</a:t>
            </a:r>
            <a:r>
              <a:rPr lang="en-US" altLang="en-US" sz="2400" dirty="0">
                <a:latin typeface="Georgia Bold Italic" charset="0"/>
                <a:ea typeface="Georgia Bold Italic" charset="0"/>
                <a:cs typeface="Georgia Bold Italic" charset="0"/>
                <a:sym typeface="Georgia Bold Italic" charset="0"/>
              </a:rPr>
              <a:t> </a:t>
            </a:r>
            <a:r>
              <a:rPr lang="en-US" altLang="en-US" sz="2400" dirty="0"/>
              <a:t>focus on </a:t>
            </a:r>
            <a:r>
              <a:rPr lang="en-US" altLang="en-US" sz="2400" dirty="0">
                <a:solidFill>
                  <a:srgbClr val="FF0000"/>
                </a:solidFill>
              </a:rPr>
              <a:t>the same location or geographical region.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sz="2400" dirty="0"/>
              <a:t>Customer structures</a:t>
            </a:r>
            <a:r>
              <a:rPr lang="en-US" altLang="en-US" sz="2400" dirty="0">
                <a:latin typeface="Georgia Bold Italic" charset="0"/>
                <a:ea typeface="Georgia Bold Italic" charset="0"/>
                <a:cs typeface="Georgia Bold Italic" charset="0"/>
                <a:sym typeface="Georgia Bold Italic" charset="0"/>
              </a:rPr>
              <a:t> </a:t>
            </a:r>
            <a:r>
              <a:rPr lang="en-US" altLang="en-US" sz="2400" dirty="0"/>
              <a:t>focus on the </a:t>
            </a:r>
            <a:r>
              <a:rPr lang="en-US" altLang="en-US" sz="2400" dirty="0">
                <a:solidFill>
                  <a:srgbClr val="FF0000"/>
                </a:solidFill>
              </a:rPr>
              <a:t>same customers or clients.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sz="2400" dirty="0"/>
              <a:t>Process structures</a:t>
            </a:r>
            <a:r>
              <a:rPr lang="en-US" altLang="en-US" sz="2400" dirty="0">
                <a:latin typeface="Georgia Bold Italic" charset="0"/>
                <a:ea typeface="Georgia Bold Italic" charset="0"/>
                <a:cs typeface="Georgia Bold Italic" charset="0"/>
                <a:sym typeface="Georgia Bold Italic" charset="0"/>
              </a:rPr>
              <a:t> </a:t>
            </a:r>
            <a:r>
              <a:rPr lang="en-US" altLang="en-US" sz="2400" dirty="0"/>
              <a:t>focus on </a:t>
            </a:r>
            <a:r>
              <a:rPr lang="en-US" altLang="en-US" sz="2400" dirty="0">
                <a:solidFill>
                  <a:srgbClr val="FF0000"/>
                </a:solidFill>
              </a:rPr>
              <a:t>the same processes</a:t>
            </a:r>
            <a:r>
              <a:rPr lang="en-US" altLang="en-US" sz="2400" dirty="0"/>
              <a:t>.</a:t>
            </a:r>
          </a:p>
        </p:txBody>
      </p:sp>
      <p:sp>
        <p:nvSpPr>
          <p:cNvPr id="1946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15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Traditional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109120" presetClass="entr" presetSubtype="7064315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3109120" presetClass="entr" presetSubtype="706431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3109120" presetClass="entr" presetSubtype="706431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3109120" presetClass="entr" presetSubtype="706431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109120" presetClass="entr" presetSubtype="706431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D1B25-31FE-407E-AFC0-71997CA4C2BD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2252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253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253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253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88950" y="1322388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Matrix structure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Combines functional and divisional structures to gain advantages and minimize disadvantages of each.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Used in: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dirty="0"/>
              <a:t>Manufacturing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dirty="0"/>
              <a:t>Service industries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dirty="0"/>
              <a:t>Professional fields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dirty="0"/>
              <a:t>Non-profit sector</a:t>
            </a:r>
          </a:p>
          <a:p>
            <a:pPr marL="1104900" lvl="2">
              <a:spcAft>
                <a:spcPts val="600"/>
              </a:spcAft>
              <a:buSzPct val="120000"/>
            </a:pPr>
            <a:r>
              <a:rPr lang="en-US" altLang="en-US" dirty="0"/>
              <a:t>Multi-national corporations</a:t>
            </a:r>
          </a:p>
        </p:txBody>
      </p:sp>
      <p:sp>
        <p:nvSpPr>
          <p:cNvPr id="22534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18</a:t>
            </a:r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Traditional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110272" presetClass="entr" presetSubtype="709701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3110272" presetClass="entr" presetSubtype="709701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EC0C2-B314-461C-AF34-EB99AFD01726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2355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355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3555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355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>
          <a:xfrm>
            <a:off x="1371600" y="304800"/>
            <a:ext cx="7391400" cy="1295400"/>
          </a:xfrm>
          <a:ln/>
        </p:spPr>
        <p:txBody>
          <a:bodyPr/>
          <a:lstStyle/>
          <a:p>
            <a:r>
              <a:rPr lang="en-US" altLang="en-US" sz="2400"/>
              <a:t>Figure 8.5</a:t>
            </a:r>
            <a:r>
              <a:rPr lang="en-US" altLang="en-US"/>
              <a:t> </a:t>
            </a:r>
            <a:r>
              <a:rPr lang="en-US" altLang="en-US" sz="2400"/>
              <a:t>Matrix structure in a small multi-project business firm.</a:t>
            </a:r>
          </a:p>
        </p:txBody>
      </p:sp>
      <p:sp>
        <p:nvSpPr>
          <p:cNvPr id="23558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19</a:t>
            </a:r>
          </a:p>
        </p:txBody>
      </p:sp>
      <p:pic>
        <p:nvPicPr>
          <p:cNvPr id="23559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1573213"/>
            <a:ext cx="7353300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Organizing and Organization Structures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r>
              <a:rPr lang="en-US" dirty="0" smtClean="0"/>
              <a:t>Traditional Organization Structures</a:t>
            </a:r>
          </a:p>
          <a:p>
            <a:pPr lvl="1"/>
            <a:r>
              <a:rPr lang="en-US" dirty="0" smtClean="0"/>
              <a:t>Functional</a:t>
            </a:r>
          </a:p>
          <a:p>
            <a:pPr lvl="1"/>
            <a:r>
              <a:rPr lang="en-US" dirty="0" smtClean="0"/>
              <a:t>Divisional</a:t>
            </a:r>
          </a:p>
          <a:p>
            <a:pPr lvl="1"/>
            <a:r>
              <a:rPr lang="en-US" dirty="0" smtClean="0"/>
              <a:t>Matrix</a:t>
            </a:r>
          </a:p>
          <a:p>
            <a:endParaRPr lang="en-US" dirty="0" smtClean="0"/>
          </a:p>
          <a:p>
            <a:r>
              <a:rPr lang="en-US" b="1" dirty="0" smtClean="0">
                <a:solidFill>
                  <a:srgbClr val="FF0000"/>
                </a:solidFill>
              </a:rPr>
              <a:t>Horizontal Organization Structures</a:t>
            </a:r>
          </a:p>
          <a:p>
            <a:pPr lvl="1"/>
            <a:r>
              <a:rPr lang="en-US" b="1" dirty="0" smtClean="0">
                <a:solidFill>
                  <a:srgbClr val="FF0000"/>
                </a:solidFill>
              </a:rPr>
              <a:t>Team Structures</a:t>
            </a:r>
          </a:p>
          <a:p>
            <a:pPr lvl="1"/>
            <a:r>
              <a:rPr lang="en-US" b="1" dirty="0" smtClean="0">
                <a:solidFill>
                  <a:srgbClr val="FF0000"/>
                </a:solidFill>
              </a:rPr>
              <a:t>Network Structures</a:t>
            </a:r>
          </a:p>
          <a:p>
            <a:pPr lvl="1"/>
            <a:r>
              <a:rPr lang="en-US" b="1" dirty="0" err="1" smtClean="0">
                <a:solidFill>
                  <a:srgbClr val="FF0000"/>
                </a:solidFill>
              </a:rPr>
              <a:t>Boundaryless</a:t>
            </a:r>
            <a:r>
              <a:rPr lang="en-US" b="1" dirty="0" smtClean="0">
                <a:solidFill>
                  <a:srgbClr val="FF0000"/>
                </a:solidFill>
              </a:rPr>
              <a:t> Structures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1AB77-5D33-4F82-BBA8-F983A567B8E7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0791D-508A-4B05-BDA8-0CC36C8A5BE0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2662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662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662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2662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2475" y="1193800"/>
            <a:ext cx="7772400" cy="53594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Team structures</a:t>
            </a:r>
            <a:endParaRPr lang="en-US" altLang="en-US" sz="26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Extensively use permanent and temporary teams </a:t>
            </a:r>
            <a:r>
              <a:rPr lang="en-US" altLang="en-US" sz="2400" dirty="0">
                <a:solidFill>
                  <a:srgbClr val="FF0000"/>
                </a:solidFill>
              </a:rPr>
              <a:t>to solve problems, complete special projects, and accomplish day-to-day tasks.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Often use cross-functional teams composed of members from different functional departments.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Font typeface="Georgia" charset="0"/>
              <a:buChar char="•"/>
            </a:pPr>
            <a:r>
              <a:rPr lang="en-US" altLang="en-US" sz="2400" dirty="0"/>
              <a:t>Project teams are convened for a specific task or project and disbanded once completed.</a:t>
            </a:r>
          </a:p>
        </p:txBody>
      </p:sp>
      <p:sp>
        <p:nvSpPr>
          <p:cNvPr id="26630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22</a:t>
            </a:r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12700"/>
            <a:ext cx="8555037" cy="1485900"/>
          </a:xfrm>
          <a:ln/>
        </p:spPr>
        <p:txBody>
          <a:bodyPr/>
          <a:lstStyle/>
          <a:p>
            <a:r>
              <a:rPr lang="en-US" altLang="en-US" sz="2800" dirty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480704" presetClass="entr" presetSubtype="7466419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480704" presetClass="entr" presetSubtype="7466419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480704" presetClass="entr" presetSubtype="7466419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480704" presetClass="entr" presetSubtype="7466419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91292-D944-4407-9FFD-D9A42F3B888F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3072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0724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lnSpc>
                <a:spcPct val="120000"/>
              </a:lnSpc>
              <a:buSzPct val="8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Network structures</a:t>
            </a:r>
            <a:endParaRPr lang="en-US" altLang="en-US" sz="26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lnSpc>
                <a:spcPct val="120000"/>
              </a:lnSpc>
              <a:buSzPct val="120000"/>
            </a:pPr>
            <a:r>
              <a:rPr lang="en-US" altLang="en-US" sz="2600" dirty="0">
                <a:solidFill>
                  <a:srgbClr val="FF0000"/>
                </a:solidFill>
              </a:rPr>
              <a:t>A central core that is linked through networks </a:t>
            </a:r>
            <a:r>
              <a:rPr lang="en-US" altLang="en-US" sz="2600" dirty="0"/>
              <a:t>of relationships with outside contractors and suppliers of essential services.</a:t>
            </a:r>
          </a:p>
          <a:p>
            <a:pPr marL="704850" lvl="1">
              <a:lnSpc>
                <a:spcPct val="120000"/>
              </a:lnSpc>
              <a:buSzPct val="120000"/>
            </a:pPr>
            <a:r>
              <a:rPr lang="en-US" altLang="en-US" sz="2600" dirty="0"/>
              <a:t>Own only core components and use strategic alliances or outsourcing to provide other components.</a:t>
            </a:r>
          </a:p>
        </p:txBody>
      </p:sp>
      <p:sp>
        <p:nvSpPr>
          <p:cNvPr id="30726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26</a:t>
            </a:r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6288" presetClass="entr" presetSubtype="3582459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6288" presetClass="entr" presetSubtype="3582459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6288" presetClass="entr" presetSubtype="3582459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EFF843-1863-44B2-AB30-21DEEA387FB4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174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7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174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400050"/>
            <a:ext cx="8186737" cy="1200150"/>
          </a:xfrm>
          <a:ln/>
        </p:spPr>
        <p:txBody>
          <a:bodyPr/>
          <a:lstStyle/>
          <a:p>
            <a:r>
              <a:rPr lang="en-US" altLang="en-US" sz="2400"/>
              <a:t>Figure 8.7</a:t>
            </a:r>
            <a:r>
              <a:rPr lang="en-US" altLang="en-US"/>
              <a:t> </a:t>
            </a:r>
            <a:r>
              <a:rPr lang="en-US" altLang="en-US" sz="2400"/>
              <a:t>A network structure for a Web-based retail business.</a:t>
            </a:r>
          </a:p>
        </p:txBody>
      </p:sp>
      <p:sp>
        <p:nvSpPr>
          <p:cNvPr id="31750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27</a:t>
            </a:r>
          </a:p>
        </p:txBody>
      </p:sp>
      <p:pic>
        <p:nvPicPr>
          <p:cNvPr id="31751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587500"/>
            <a:ext cx="74676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1CEAD-1049-495A-B76A-B967B31B9836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276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277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74700" y="1454150"/>
            <a:ext cx="7620000" cy="51181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Potential advantages of network structures: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Firms can operate with fewer full-time employees and less complex internal systems.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Reduced overhead costs and increased operating efficiency.</a:t>
            </a: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120000"/>
            </a:pPr>
            <a:r>
              <a:rPr lang="en-US" altLang="en-US" sz="2600" dirty="0"/>
              <a:t>Permits operations across great distances. </a:t>
            </a:r>
          </a:p>
        </p:txBody>
      </p:sp>
      <p:sp>
        <p:nvSpPr>
          <p:cNvPr id="32774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28</a:t>
            </a:r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7440" presetClass="entr" presetSubtype="746936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7440" presetClass="entr" presetSubtype="74693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7440" presetClass="entr" presetSubtype="74693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7440" presetClass="entr" presetSubtype="746936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3FF684-F6C6-4FEB-A6AE-115516D7445B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379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379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3550" y="1322388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Potential disadvantages of network structures: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buSzPct val="120000"/>
            </a:pPr>
            <a:r>
              <a:rPr lang="en-US" altLang="en-US" sz="2600" dirty="0"/>
              <a:t>Control and coordination problems may arise from network complexity.</a:t>
            </a:r>
          </a:p>
          <a:p>
            <a:pPr marL="704850" lvl="1">
              <a:buSzPct val="120000"/>
            </a:pPr>
            <a:r>
              <a:rPr lang="en-US" altLang="en-US" sz="2600" dirty="0"/>
              <a:t>Potential loss of control over outsourced activities.</a:t>
            </a:r>
          </a:p>
          <a:p>
            <a:pPr marL="704850" lvl="1">
              <a:buSzPct val="120000"/>
            </a:pPr>
            <a:r>
              <a:rPr lang="en-US" altLang="en-US" sz="2600" dirty="0"/>
              <a:t>Potential lack of loyalty among infrequently used contractors.</a:t>
            </a:r>
          </a:p>
          <a:p>
            <a:pPr marL="704850" lvl="1">
              <a:buSzPct val="120000"/>
            </a:pPr>
            <a:r>
              <a:rPr lang="en-US" altLang="en-US" sz="2600" dirty="0"/>
              <a:t>Excessively aggressive outsourcing can be dangerous.</a:t>
            </a:r>
          </a:p>
        </p:txBody>
      </p:sp>
      <p:sp>
        <p:nvSpPr>
          <p:cNvPr id="33798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29</a:t>
            </a:r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7824" presetClass="entr" presetSubtype="7469460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7824" presetClass="entr" presetSubtype="746946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7824" presetClass="entr" presetSubtype="746946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7824" presetClass="entr" presetSubtype="746946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7824" presetClass="entr" presetSubtype="7469460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38B602-4AC9-4A79-B18F-381C4EBA9BB8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4817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8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19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4820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3550" y="1312863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buSzPct val="68000"/>
              <a:buFont typeface="Wingdings" charset="2"/>
              <a:buChar char="Ø"/>
            </a:pPr>
            <a:r>
              <a:rPr lang="en-US" altLang="en-US" sz="2800" dirty="0" err="1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Boundaryless</a:t>
            </a: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 organizations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500"/>
              </a:spcBef>
              <a:buSzPct val="120000"/>
            </a:pPr>
            <a:r>
              <a:rPr lang="en-US" altLang="en-US" sz="2600" dirty="0"/>
              <a:t>Eliminate internal boundaries among subsystems and external boundaries with the external environment.</a:t>
            </a:r>
          </a:p>
          <a:p>
            <a:pPr marL="704850" lvl="1">
              <a:spcBef>
                <a:spcPts val="500"/>
              </a:spcBef>
              <a:buSzPct val="120000"/>
            </a:pPr>
            <a:r>
              <a:rPr lang="en-US" altLang="en-US" sz="2600" dirty="0"/>
              <a:t>A combination of team and network structures, with the addition of “temporariness.”</a:t>
            </a:r>
          </a:p>
          <a:p>
            <a:pPr marL="704850" lvl="1">
              <a:spcBef>
                <a:spcPts val="500"/>
              </a:spcBef>
              <a:buSzPct val="120000"/>
            </a:pPr>
            <a:r>
              <a:rPr lang="en-US" altLang="en-US" sz="2600" dirty="0"/>
              <a:t>Key requirements:</a:t>
            </a:r>
          </a:p>
          <a:p>
            <a:pPr marL="1104900" lvl="2">
              <a:spcBef>
                <a:spcPts val="500"/>
              </a:spcBef>
              <a:buSzPct val="120000"/>
            </a:pPr>
            <a:r>
              <a:rPr lang="en-US" altLang="en-US" sz="2400" dirty="0"/>
              <a:t>Absence of hierarchy.</a:t>
            </a:r>
          </a:p>
          <a:p>
            <a:pPr marL="1104900" lvl="2">
              <a:spcBef>
                <a:spcPts val="500"/>
              </a:spcBef>
              <a:buSzPct val="120000"/>
            </a:pPr>
            <a:r>
              <a:rPr lang="en-US" altLang="en-US" sz="2400" dirty="0"/>
              <a:t>Empowerment of team members.</a:t>
            </a:r>
          </a:p>
          <a:p>
            <a:pPr marL="1104900" lvl="2">
              <a:spcBef>
                <a:spcPts val="500"/>
              </a:spcBef>
              <a:buSzPct val="120000"/>
            </a:pPr>
            <a:r>
              <a:rPr lang="en-US" altLang="en-US" sz="2400" dirty="0"/>
              <a:t>Technology utilization.</a:t>
            </a:r>
          </a:p>
          <a:p>
            <a:pPr marL="1104900" lvl="2">
              <a:spcBef>
                <a:spcPts val="500"/>
              </a:spcBef>
              <a:buSzPct val="120000"/>
            </a:pPr>
            <a:r>
              <a:rPr lang="en-US" altLang="en-US" sz="2400" dirty="0"/>
              <a:t>Acceptance of impermanence.</a:t>
            </a:r>
          </a:p>
        </p:txBody>
      </p:sp>
      <p:sp>
        <p:nvSpPr>
          <p:cNvPr id="34822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30</a:t>
            </a:r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 dirty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8208" presetClass="entr" presetSubtype="784024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838208" presetClass="entr" presetSubtype="784024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562F7-6ADD-408B-A119-3A232CB5318C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686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7" name="Rectangle 3"/>
          <p:cNvSpPr>
            <a:spLocks/>
          </p:cNvSpPr>
          <p:nvPr/>
        </p:nvSpPr>
        <p:spPr bwMode="auto">
          <a:xfrm>
            <a:off x="428625" y="0"/>
            <a:ext cx="8299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686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title"/>
          </p:nvPr>
        </p:nvSpPr>
        <p:spPr>
          <a:xfrm>
            <a:off x="1371600" y="76200"/>
            <a:ext cx="7467600" cy="1524000"/>
          </a:xfrm>
          <a:ln/>
        </p:spPr>
        <p:txBody>
          <a:bodyPr/>
          <a:lstStyle/>
          <a:p>
            <a:r>
              <a:rPr lang="en-US" altLang="en-US" sz="2400"/>
              <a:t>Figure 8.8</a:t>
            </a:r>
            <a:r>
              <a:rPr lang="en-US" altLang="en-US"/>
              <a:t> </a:t>
            </a:r>
            <a:r>
              <a:rPr lang="en-US" altLang="en-US" sz="2400"/>
              <a:t>The boundaryless organization eliminates internal and external barriers.</a:t>
            </a:r>
          </a:p>
        </p:txBody>
      </p:sp>
      <p:sp>
        <p:nvSpPr>
          <p:cNvPr id="36870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32</a:t>
            </a:r>
          </a:p>
        </p:txBody>
      </p:sp>
      <p:pic>
        <p:nvPicPr>
          <p:cNvPr id="36871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778000"/>
            <a:ext cx="8281988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C7AB6-8655-4565-91C1-19AAF5F6BC15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5841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2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3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5844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312863"/>
            <a:ext cx="82423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lnSpc>
                <a:spcPct val="120000"/>
              </a:lnSpc>
              <a:buSzPct val="68000"/>
              <a:buFont typeface="Wingdings" charset="2"/>
              <a:buChar char="Ø"/>
            </a:pPr>
            <a:r>
              <a:rPr lang="en-US" altLang="en-US" sz="2800" dirty="0" err="1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Boundaryless</a:t>
            </a: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 organizations (cont.)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600" dirty="0"/>
              <a:t>Encourage creativity, quality, timeliness, flexibility, and efficiency.</a:t>
            </a:r>
          </a:p>
          <a:p>
            <a:pPr marL="704850"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600" dirty="0"/>
              <a:t>Knowledge sharing is both a goal and essential component.</a:t>
            </a:r>
          </a:p>
          <a:p>
            <a:pPr marL="704850" lvl="1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600" dirty="0">
                <a:solidFill>
                  <a:srgbClr val="6E0500"/>
                </a:solidFill>
              </a:rPr>
              <a:t>Virtual organization</a:t>
            </a:r>
            <a:r>
              <a:rPr lang="en-US" altLang="en-US" sz="2400" dirty="0">
                <a:solidFill>
                  <a:srgbClr val="6E0500"/>
                </a:solidFill>
              </a:rPr>
              <a:t>.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A special form of </a:t>
            </a:r>
            <a:r>
              <a:rPr lang="en-US" altLang="en-US" sz="2400" dirty="0" err="1"/>
              <a:t>boundaryless</a:t>
            </a:r>
            <a:r>
              <a:rPr lang="en-US" altLang="en-US" sz="2400" dirty="0"/>
              <a:t> organization.</a:t>
            </a:r>
          </a:p>
          <a:p>
            <a:pPr marL="1104900" lvl="2">
              <a:lnSpc>
                <a:spcPct val="12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Operates in a shifting network of external alliances that are engaged as needed, using IT and the Internet.</a:t>
            </a:r>
          </a:p>
        </p:txBody>
      </p:sp>
      <p:sp>
        <p:nvSpPr>
          <p:cNvPr id="35846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31</a:t>
            </a: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 dirty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altLang="en-US" sz="2800" dirty="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8592" presetClass="entr" presetSubtype="7840375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8592" presetClass="entr" presetSubtype="784037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8592" presetClass="entr" presetSubtype="784037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838592" presetClass="entr" presetSubtype="784037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838592" presetClass="entr" presetSubtype="784037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838592" presetClass="entr" presetSubtype="7840375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Horizontal Organization Structures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598613"/>
            <a:ext cx="4038600" cy="3963987"/>
          </a:xfrm>
        </p:spPr>
        <p:txBody>
          <a:bodyPr/>
          <a:lstStyle/>
          <a:p>
            <a:r>
              <a:rPr lang="en-US" dirty="0" smtClean="0"/>
              <a:t>What is the difference between a network structure and a </a:t>
            </a:r>
            <a:r>
              <a:rPr lang="en-US" dirty="0" err="1" smtClean="0"/>
              <a:t>boundaryless</a:t>
            </a:r>
            <a:r>
              <a:rPr lang="en-US" dirty="0" smtClean="0"/>
              <a:t> structure?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FF887C-2B62-458B-88A0-16EF776AA8A7}" type="slidenum">
              <a:rPr lang="en-US" altLang="en-US" smtClean="0"/>
              <a:pPr/>
              <a:t>25</a:t>
            </a:fld>
            <a:endParaRPr lang="en-US" altLang="en-US"/>
          </a:p>
        </p:txBody>
      </p:sp>
      <p:pic>
        <p:nvPicPr>
          <p:cNvPr id="4099" name="Picture 3" descr="C:\Users\Dave\AppData\Local\Microsoft\Windows\Temporary Internet Files\Content.IE5\TOELB835\questions-to-ask-yourself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057400"/>
            <a:ext cx="4038600" cy="263026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Design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FF887C-2B62-458B-88A0-16EF776AA8A7}" type="slidenum">
              <a:rPr lang="en-US" altLang="en-US" smtClean="0"/>
              <a:pPr/>
              <a:t>26</a:t>
            </a:fld>
            <a:endParaRPr lang="en-US" altLang="en-US"/>
          </a:p>
        </p:txBody>
      </p:sp>
      <p:pic>
        <p:nvPicPr>
          <p:cNvPr id="3074" name="Picture 2" descr="C:\Users\Dave\AppData\Local\Microsoft\Windows\Temporary Internet Files\Content.IE5\YKOZUDRA\Design%20-%20Paper%20-%20Tomb%20wall,%20Egyptian%20-%20%20(1)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1707" y="1598613"/>
            <a:ext cx="7020586" cy="4497387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F298DC-47CB-4016-961A-138F84EDA610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37889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0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1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37892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9900" y="1341438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spcBef>
                <a:spcPts val="600"/>
              </a:spcBef>
              <a:spcAft>
                <a:spcPts val="600"/>
              </a:spcAft>
              <a:buSzPct val="88000"/>
              <a:buFont typeface="Wingdings" charset="2"/>
              <a:buChar char="Ø"/>
            </a:pPr>
            <a:r>
              <a:rPr lang="en-US" altLang="en-US" sz="28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design</a:t>
            </a:r>
            <a:endParaRPr lang="en-US" altLang="en-US" sz="28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r>
              <a:rPr lang="en-US" altLang="en-US" dirty="0"/>
              <a:t>Choosing and implementing structures that best arrange resources to serve the organization’s mission and objectives</a:t>
            </a:r>
            <a:r>
              <a:rPr lang="en-US" altLang="en-US" dirty="0" smtClean="0"/>
              <a:t>.</a:t>
            </a:r>
          </a:p>
          <a:p>
            <a:pPr marL="704850" lvl="1">
              <a:spcAft>
                <a:spcPts val="600"/>
              </a:spcAft>
              <a:buSzPct val="88000"/>
            </a:pPr>
            <a:r>
              <a:rPr lang="en-US" altLang="en-US" dirty="0" smtClean="0"/>
              <a:t>Mechanistic or Organic</a:t>
            </a:r>
            <a:endParaRPr lang="en-US" altLang="en-US" dirty="0"/>
          </a:p>
          <a:p>
            <a:pPr marL="704850" lvl="1">
              <a:spcBef>
                <a:spcPts val="600"/>
              </a:spcBef>
              <a:spcAft>
                <a:spcPts val="600"/>
              </a:spcAft>
              <a:buSzPct val="88000"/>
            </a:pPr>
            <a:endParaRPr lang="en-US" altLang="en-US" dirty="0"/>
          </a:p>
        </p:txBody>
      </p:sp>
      <p:sp>
        <p:nvSpPr>
          <p:cNvPr id="37894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33</a:t>
            </a:r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Designs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839360" presetClass="entr" presetSubtype="7840554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839360" presetClass="entr" presetSubtype="78405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839360" presetClass="entr" presetSubtype="78405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74392-5A20-4151-8338-FA6C4E165DD8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41985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1986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1987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1988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>
          <a:xfrm>
            <a:off x="1447800" y="0"/>
            <a:ext cx="7315200" cy="14478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400"/>
              <a:t>Figure 8.9</a:t>
            </a:r>
            <a:r>
              <a:rPr lang="en-US" altLang="en-US" sz="3200"/>
              <a:t> </a:t>
            </a:r>
            <a:r>
              <a:rPr lang="en-US" altLang="en-US" sz="2400"/>
              <a:t>A continuum of organizational design alternatives: from bureaucratic to adaptive organizations.</a:t>
            </a:r>
          </a:p>
        </p:txBody>
      </p:sp>
      <p:sp>
        <p:nvSpPr>
          <p:cNvPr id="41990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37</a:t>
            </a:r>
          </a:p>
        </p:txBody>
      </p:sp>
      <p:pic>
        <p:nvPicPr>
          <p:cNvPr id="41991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1333500"/>
            <a:ext cx="7277100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F8673-5122-471C-9C2A-A66263C40F66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49153" name="Rectangle 1"/>
          <p:cNvSpPr>
            <a:spLocks/>
          </p:cNvSpPr>
          <p:nvPr/>
        </p:nvSpPr>
        <p:spPr bwMode="auto">
          <a:xfrm>
            <a:off x="0" y="6572250"/>
            <a:ext cx="9156700" cy="2857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4" name="Rectangle 2"/>
          <p:cNvSpPr>
            <a:spLocks/>
          </p:cNvSpPr>
          <p:nvPr/>
        </p:nvSpPr>
        <p:spPr bwMode="auto">
          <a:xfrm>
            <a:off x="0" y="1588"/>
            <a:ext cx="9156700" cy="284162"/>
          </a:xfrm>
          <a:prstGeom prst="rect">
            <a:avLst/>
          </a:prstGeom>
          <a:solidFill>
            <a:srgbClr val="C4652D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flat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5" name="Rectangle 3"/>
          <p:cNvSpPr>
            <a:spLocks/>
          </p:cNvSpPr>
          <p:nvPr/>
        </p:nvSpPr>
        <p:spPr bwMode="auto">
          <a:xfrm>
            <a:off x="0" y="0"/>
            <a:ext cx="298450" cy="6858000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5875" cap="sq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CA"/>
          </a:p>
        </p:txBody>
      </p:sp>
      <p:sp>
        <p:nvSpPr>
          <p:cNvPr id="49156" name="Rectangle 4"/>
          <p:cNvSpPr>
            <a:spLocks/>
          </p:cNvSpPr>
          <p:nvPr/>
        </p:nvSpPr>
        <p:spPr bwMode="auto">
          <a:xfrm>
            <a:off x="3124200" y="6581775"/>
            <a:ext cx="29210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lIns="38100" tIns="38100" rIns="38100" bIns="38100" anchor="ctr"/>
          <a:lstStyle>
            <a:lvl1pPr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ct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Management 3e - Chapter 8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3550" y="1341438"/>
            <a:ext cx="8229600" cy="525938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04800" indent="-304800">
              <a:lnSpc>
                <a:spcPct val="110000"/>
              </a:lnSpc>
              <a:buSzPct val="68000"/>
              <a:buFont typeface="Wingdings" charset="2"/>
              <a:buChar char="Ø"/>
            </a:pPr>
            <a:r>
              <a:rPr lang="en-US" altLang="en-US" sz="2600" dirty="0">
                <a:solidFill>
                  <a:schemeClr val="tx1"/>
                </a:solidFill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Contemporary organizing trends include:</a:t>
            </a:r>
            <a:endParaRPr lang="en-US" altLang="en-US" sz="2600" dirty="0">
              <a:solidFill>
                <a:schemeClr val="tx1"/>
              </a:solidFill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Fewer levels of management</a:t>
            </a:r>
          </a:p>
          <a:p>
            <a:pPr marL="1104900"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Shorter chains of command.</a:t>
            </a:r>
          </a:p>
          <a:p>
            <a:pPr marL="1104900" lvl="2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Less unity of command.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Wider spans of control.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More delegation and empowerment.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Decentralization with centralization.</a:t>
            </a:r>
          </a:p>
          <a:p>
            <a:pPr marL="704850" lvl="1">
              <a:lnSpc>
                <a:spcPct val="110000"/>
              </a:lnSpc>
              <a:spcBef>
                <a:spcPts val="500"/>
              </a:spcBef>
              <a:buSzPct val="120000"/>
            </a:pPr>
            <a:r>
              <a:rPr lang="en-US" altLang="en-US" sz="2400" dirty="0"/>
              <a:t>Reduced use of staff.</a:t>
            </a:r>
          </a:p>
        </p:txBody>
      </p:sp>
      <p:sp>
        <p:nvSpPr>
          <p:cNvPr id="49158" name="Rectangle 6"/>
          <p:cNvSpPr>
            <a:spLocks/>
          </p:cNvSpPr>
          <p:nvPr/>
        </p:nvSpPr>
        <p:spPr bwMode="auto">
          <a:xfrm>
            <a:off x="8350250" y="6578600"/>
            <a:ext cx="3492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none" lIns="0" tIns="0" rIns="40639" bIns="0" anchor="ctr">
            <a:spAutoFit/>
          </a:bodyPr>
          <a:lstStyle>
            <a:lvl1pPr marL="39688">
              <a:defRPr sz="1200">
                <a:solidFill>
                  <a:schemeClr val="tx1"/>
                </a:solidFill>
                <a:latin typeface="Gill Sans" charset="0"/>
              </a:defRPr>
            </a:lvl1pPr>
            <a:lvl2pPr>
              <a:defRPr sz="1200">
                <a:solidFill>
                  <a:schemeClr val="tx1"/>
                </a:solidFill>
                <a:latin typeface="Gill Sans" charset="0"/>
              </a:defRPr>
            </a:lvl2pPr>
            <a:lvl3pPr>
              <a:defRPr sz="1200">
                <a:solidFill>
                  <a:schemeClr val="tx1"/>
                </a:solidFill>
                <a:latin typeface="Gill Sans" charset="0"/>
              </a:defRPr>
            </a:lvl3pPr>
            <a:lvl4pPr>
              <a:defRPr sz="1200">
                <a:solidFill>
                  <a:schemeClr val="tx1"/>
                </a:solidFill>
                <a:latin typeface="Gill Sans" charset="0"/>
              </a:defRPr>
            </a:lvl4pPr>
            <a:lvl5pPr>
              <a:defRPr sz="1200">
                <a:solidFill>
                  <a:schemeClr val="tx1"/>
                </a:solidFill>
                <a:latin typeface="Gill Sans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Gill Sans" charset="0"/>
              </a:defRPr>
            </a:lvl9pPr>
          </a:lstStyle>
          <a:p>
            <a:pPr algn="r"/>
            <a:r>
              <a:rPr lang="en-US" altLang="en-US">
                <a:latin typeface="Verdana" charset="0"/>
                <a:ea typeface="Verdana" charset="0"/>
                <a:cs typeface="Verdana" charset="0"/>
                <a:sym typeface="Verdana" charset="0"/>
              </a:rPr>
              <a:t>44</a:t>
            </a: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title"/>
          </p:nvPr>
        </p:nvSpPr>
        <p:spPr>
          <a:xfrm>
            <a:off x="303213" y="0"/>
            <a:ext cx="8555037" cy="1511300"/>
          </a:xfrm>
          <a:ln/>
        </p:spPr>
        <p:txBody>
          <a:bodyPr/>
          <a:lstStyle/>
          <a:p>
            <a:r>
              <a:rPr lang="en-US" altLang="en-US" sz="2800">
                <a:latin typeface="Georgia Bold" charset="0"/>
                <a:ea typeface="Georgia Bold" charset="0"/>
                <a:cs typeface="Georgia Bold" charset="0"/>
                <a:sym typeface="Georgia Bold" charset="0"/>
              </a:rPr>
              <a:t>Organizational Designs</a:t>
            </a:r>
            <a:endParaRPr lang="en-US" altLang="en-US" sz="2800">
              <a:latin typeface="Georgia Bold" charset="0"/>
              <a:ea typeface="ヒラギノ明朝 ProN W6" charset="0"/>
              <a:cs typeface="ヒラギノ明朝 ProN W6" charset="0"/>
              <a:sym typeface="Georgia Bold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6086144" presetClass="entr" presetSubtype="805216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6086144" presetClass="entr" presetSubtype="805216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1139825"/>
          </a:xfrm>
        </p:spPr>
        <p:txBody>
          <a:bodyPr/>
          <a:lstStyle/>
          <a:p>
            <a:pPr eaLnBrk="1" hangingPunct="1"/>
            <a:r>
              <a:rPr lang="en-CA" altLang="en-US" sz="3600" b="1" smtClean="0"/>
              <a:t>Organizational Culture</a:t>
            </a:r>
            <a:endParaRPr lang="en-US" altLang="en-US" sz="3600" b="1" smtClean="0"/>
          </a:p>
        </p:txBody>
      </p:sp>
      <p:pic>
        <p:nvPicPr>
          <p:cNvPr id="11267" name="Picture 7" descr="MPj0400350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600200"/>
            <a:ext cx="7848600" cy="4132263"/>
          </a:xfrm>
        </p:spPr>
      </p:pic>
      <p:sp>
        <p:nvSpPr>
          <p:cNvPr id="3481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155B0-1A13-409F-AE50-C4592052C3BC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035602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Organizational Culture....</a:t>
            </a:r>
          </a:p>
        </p:txBody>
      </p:sp>
      <p:sp>
        <p:nvSpPr>
          <p:cNvPr id="1229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en-US" smtClean="0"/>
              <a:t>Something unique that exemplifies and differentiates the organization</a:t>
            </a:r>
          </a:p>
          <a:p>
            <a:endParaRPr lang="en-CA" alt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121318C-1E75-4781-9C8A-21780217008A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76810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600" b="1" smtClean="0"/>
              <a:t>Organizational Culture – What is it?</a:t>
            </a:r>
            <a:endParaRPr lang="en-US" altLang="en-US" sz="3600" b="1" smtClean="0"/>
          </a:p>
        </p:txBody>
      </p:sp>
      <p:pic>
        <p:nvPicPr>
          <p:cNvPr id="15363" name="Picture 4" descr="j023301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98588" y="1600200"/>
            <a:ext cx="2155825" cy="2189163"/>
          </a:xfrm>
        </p:spPr>
      </p:pic>
      <p:sp>
        <p:nvSpPr>
          <p:cNvPr id="15364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57200" y="3949700"/>
            <a:ext cx="8229600" cy="2181225"/>
          </a:xfrm>
        </p:spPr>
        <p:txBody>
          <a:bodyPr/>
          <a:lstStyle/>
          <a:p>
            <a:pPr eaLnBrk="1" hangingPunct="1"/>
            <a:endParaRPr lang="en-CA" altLang="en-US" sz="1800" smtClean="0"/>
          </a:p>
          <a:p>
            <a:pPr eaLnBrk="1" hangingPunct="1"/>
            <a:r>
              <a:rPr lang="en-CA" altLang="en-US" sz="1800" smtClean="0"/>
              <a:t>The values </a:t>
            </a:r>
            <a:r>
              <a:rPr lang="en-CA" altLang="en-US" sz="1800" b="1" smtClean="0">
                <a:solidFill>
                  <a:srgbClr val="FF0000"/>
                </a:solidFill>
              </a:rPr>
              <a:t>shared</a:t>
            </a:r>
            <a:r>
              <a:rPr lang="en-CA" altLang="en-US" sz="1800" smtClean="0"/>
              <a:t> by associates and managers in an organization </a:t>
            </a:r>
            <a:r>
              <a:rPr lang="en-CA" altLang="en-US" sz="1400" i="1" smtClean="0"/>
              <a:t>(Hitt, Miller, and Colella: Organizational Behaviour, 3</a:t>
            </a:r>
            <a:r>
              <a:rPr lang="en-CA" altLang="en-US" sz="1400" i="1" baseline="30000" smtClean="0"/>
              <a:t>rd</a:t>
            </a:r>
            <a:r>
              <a:rPr lang="en-CA" altLang="en-US" sz="1400" i="1" smtClean="0"/>
              <a:t> Edition, Wiley, 2011)</a:t>
            </a:r>
          </a:p>
          <a:p>
            <a:pPr eaLnBrk="1" hangingPunct="1"/>
            <a:endParaRPr lang="en-CA" altLang="en-US" sz="1800" smtClean="0"/>
          </a:p>
          <a:p>
            <a:pPr eaLnBrk="1" hangingPunct="1"/>
            <a:r>
              <a:rPr lang="en-CA" altLang="en-US" sz="1800" smtClean="0"/>
              <a:t>A system of </a:t>
            </a:r>
            <a:r>
              <a:rPr lang="en-CA" altLang="en-US" sz="1800" b="1" smtClean="0">
                <a:solidFill>
                  <a:srgbClr val="FF0000"/>
                </a:solidFill>
              </a:rPr>
              <a:t>shared</a:t>
            </a:r>
            <a:r>
              <a:rPr lang="en-CA" altLang="en-US" sz="1800" smtClean="0"/>
              <a:t> meaning, held by organizational members, that distinguishes the organization from other organizations </a:t>
            </a:r>
            <a:r>
              <a:rPr lang="en-CA" altLang="en-US" sz="1400" i="1" smtClean="0"/>
              <a:t>(Langton, Robbins &amp; Judge)</a:t>
            </a:r>
            <a:endParaRPr lang="en-US" altLang="en-US" sz="1400" i="1" smtClean="0"/>
          </a:p>
        </p:txBody>
      </p:sp>
      <p:sp>
        <p:nvSpPr>
          <p:cNvPr id="35842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872228-5D43-4920-BF5C-C8D840012655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15366" name="Content Placeholder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CA" altLang="en-US" sz="1800" smtClean="0"/>
          </a:p>
          <a:p>
            <a:r>
              <a:rPr lang="en-CA" altLang="en-US" sz="1800" smtClean="0"/>
              <a:t>The system of </a:t>
            </a:r>
            <a:r>
              <a:rPr lang="en-CA" altLang="en-US" sz="1800" b="1" smtClean="0">
                <a:solidFill>
                  <a:srgbClr val="FF0000"/>
                </a:solidFill>
              </a:rPr>
              <a:t>shared</a:t>
            </a:r>
            <a:r>
              <a:rPr lang="en-CA" altLang="en-US" sz="1800" smtClean="0"/>
              <a:t> actions, values, and beliefs that develops within an organization and guides the behaviour of its members </a:t>
            </a:r>
            <a:r>
              <a:rPr lang="en-CA" altLang="en-US" sz="1400" i="1" smtClean="0"/>
              <a:t>(Edgar Schein, “Organizational Culture,” American Psychologist, Vol.45 (1990), pp.109-119.)</a:t>
            </a:r>
          </a:p>
        </p:txBody>
      </p:sp>
    </p:spTree>
    <p:extLst>
      <p:ext uri="{BB962C8B-B14F-4D97-AF65-F5344CB8AC3E}">
        <p14:creationId xmlns:p14="http://schemas.microsoft.com/office/powerpoint/2010/main" val="24246415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600" b="1" smtClean="0"/>
              <a:t>Organizational Culture – Common Features</a:t>
            </a:r>
            <a:endParaRPr lang="en-US" altLang="en-US" sz="3600" b="1" smtClean="0"/>
          </a:p>
        </p:txBody>
      </p:sp>
      <p:pic>
        <p:nvPicPr>
          <p:cNvPr id="16387" name="Picture 4" descr="j0292020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8963" y="1687513"/>
            <a:ext cx="3533775" cy="4124325"/>
          </a:xfrm>
        </p:spPr>
      </p:pic>
      <p:sp>
        <p:nvSpPr>
          <p:cNvPr id="16388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914900" y="1981200"/>
            <a:ext cx="3695700" cy="4471988"/>
          </a:xfrm>
        </p:spPr>
        <p:txBody>
          <a:bodyPr/>
          <a:lstStyle/>
          <a:p>
            <a:pPr eaLnBrk="1" hangingPunct="1"/>
            <a:r>
              <a:rPr lang="en-CA" altLang="en-US" sz="1800" b="1" i="1" smtClean="0">
                <a:solidFill>
                  <a:srgbClr val="800000"/>
                </a:solidFill>
              </a:rPr>
              <a:t>Distinction</a:t>
            </a:r>
            <a:r>
              <a:rPr lang="en-CA" altLang="en-US" sz="1800" smtClean="0"/>
              <a:t> between one organization and another</a:t>
            </a:r>
          </a:p>
          <a:p>
            <a:pPr eaLnBrk="1" hangingPunct="1"/>
            <a:r>
              <a:rPr lang="en-CA" altLang="en-US" sz="1800" smtClean="0"/>
              <a:t>A sense of </a:t>
            </a:r>
            <a:r>
              <a:rPr lang="en-CA" altLang="en-US" sz="1800" b="1" i="1" smtClean="0">
                <a:solidFill>
                  <a:srgbClr val="800000"/>
                </a:solidFill>
              </a:rPr>
              <a:t>identity</a:t>
            </a:r>
            <a:r>
              <a:rPr lang="en-CA" altLang="en-US" sz="1800" smtClean="0"/>
              <a:t> for organizational members</a:t>
            </a:r>
          </a:p>
          <a:p>
            <a:pPr eaLnBrk="1" hangingPunct="1"/>
            <a:r>
              <a:rPr lang="en-CA" altLang="en-US" sz="1800" smtClean="0"/>
              <a:t>A </a:t>
            </a:r>
            <a:r>
              <a:rPr lang="en-CA" altLang="en-US" sz="1800" b="1" i="1" smtClean="0">
                <a:solidFill>
                  <a:srgbClr val="800000"/>
                </a:solidFill>
              </a:rPr>
              <a:t>commitment</a:t>
            </a:r>
            <a:r>
              <a:rPr lang="en-CA" altLang="en-US" sz="1800" smtClean="0"/>
              <a:t> to something larger than self interest</a:t>
            </a:r>
          </a:p>
          <a:p>
            <a:pPr eaLnBrk="1" hangingPunct="1"/>
            <a:r>
              <a:rPr lang="en-CA" altLang="en-US" sz="1800" smtClean="0"/>
              <a:t>A </a:t>
            </a:r>
            <a:r>
              <a:rPr lang="en-CA" altLang="en-US" sz="1800" b="1" i="1" smtClean="0">
                <a:solidFill>
                  <a:srgbClr val="800000"/>
                </a:solidFill>
              </a:rPr>
              <a:t>standard</a:t>
            </a:r>
            <a:r>
              <a:rPr lang="en-CA" altLang="en-US" sz="1800" smtClean="0"/>
              <a:t> recognized and honoured willingly by employees</a:t>
            </a:r>
          </a:p>
          <a:p>
            <a:pPr eaLnBrk="1" hangingPunct="1"/>
            <a:r>
              <a:rPr lang="en-CA" altLang="en-US" sz="1800" smtClean="0"/>
              <a:t>The </a:t>
            </a:r>
            <a:r>
              <a:rPr lang="en-CA" altLang="en-US" sz="1800" b="1" i="1" smtClean="0">
                <a:solidFill>
                  <a:srgbClr val="800000"/>
                </a:solidFill>
              </a:rPr>
              <a:t>driving force</a:t>
            </a:r>
            <a:r>
              <a:rPr lang="en-CA" altLang="en-US" sz="1800" smtClean="0"/>
              <a:t> behind the successful operation of the organization</a:t>
            </a:r>
            <a:endParaRPr lang="en-US" altLang="en-US" sz="1800" smtClean="0"/>
          </a:p>
        </p:txBody>
      </p:sp>
      <p:sp>
        <p:nvSpPr>
          <p:cNvPr id="3686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31A4FD-9633-44B1-B5AB-75E22898B3CF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610182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r>
              <a:rPr lang="en-CA" altLang="en-US" sz="3600" b="1" smtClean="0"/>
              <a:t>Levels of Organizational Culture </a:t>
            </a:r>
            <a:r>
              <a:rPr lang="en-CA" altLang="en-US" sz="1200" smtClean="0"/>
              <a:t>(Schermerhorn, Hunt, Osborn, Currie: Organizational Behaviour, Danadian Edition, Wiley, 2005)</a:t>
            </a:r>
            <a:endParaRPr lang="en-CA" altLang="en-US" sz="3600" smtClean="0"/>
          </a:p>
        </p:txBody>
      </p:sp>
      <p:sp>
        <p:nvSpPr>
          <p:cNvPr id="17411" name="Text Placeholder 3"/>
          <p:cNvSpPr>
            <a:spLocks noGrp="1"/>
          </p:cNvSpPr>
          <p:nvPr>
            <p:ph type="body" sz="half" idx="2"/>
          </p:nvPr>
        </p:nvSpPr>
        <p:spPr>
          <a:xfrm>
            <a:off x="4859338" y="1989138"/>
            <a:ext cx="4105275" cy="12525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CA" altLang="en-US" sz="2400" b="1" smtClean="0"/>
              <a:t>Observable Culture</a:t>
            </a:r>
          </a:p>
          <a:p>
            <a:r>
              <a:rPr lang="en-CA" altLang="en-US" sz="2000" smtClean="0"/>
              <a:t>(the way we do things around here)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5723BE-BD8F-4CF9-B8EB-D8744A9B65D0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pic>
        <p:nvPicPr>
          <p:cNvPr id="17413" name="Picture 3" descr="C:\Users\Dave\AppData\Local\Microsoft\Windows\Temporary Internet Files\Content.IE5\ITL0CHWN\MP90040049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341438"/>
            <a:ext cx="3900488" cy="4608512"/>
          </a:xfrm>
          <a:noFill/>
        </p:spPr>
      </p:pic>
      <p:sp>
        <p:nvSpPr>
          <p:cNvPr id="9" name="Text Placeholder 3"/>
          <p:cNvSpPr txBox="1">
            <a:spLocks/>
          </p:cNvSpPr>
          <p:nvPr/>
        </p:nvSpPr>
        <p:spPr bwMode="auto">
          <a:xfrm>
            <a:off x="4932363" y="4005263"/>
            <a:ext cx="38989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n-CA" sz="2400" b="1" dirty="0">
                <a:latin typeface="+mn-lt"/>
                <a:cs typeface="+mn-cs"/>
              </a:rPr>
              <a:t>Shared Values</a:t>
            </a:r>
          </a:p>
          <a:p>
            <a:pPr marL="1825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CA" sz="2000" dirty="0">
                <a:latin typeface="+mn-lt"/>
                <a:cs typeface="+mn-cs"/>
              </a:rPr>
              <a:t>(that link people together</a:t>
            </a:r>
            <a:r>
              <a:rPr lang="en-CA" sz="2200" dirty="0">
                <a:latin typeface="+mn-lt"/>
                <a:cs typeface="+mn-cs"/>
              </a:rPr>
              <a:t>)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 bwMode="auto">
          <a:xfrm>
            <a:off x="4932363" y="4868863"/>
            <a:ext cx="375443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n-CA" sz="2400" b="1" dirty="0">
                <a:latin typeface="+mn-lt"/>
                <a:cs typeface="+mn-cs"/>
              </a:rPr>
              <a:t>Common Assumptions</a:t>
            </a:r>
          </a:p>
          <a:p>
            <a:pPr marL="1825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CA" sz="2000" dirty="0">
                <a:latin typeface="+mn-lt"/>
                <a:cs typeface="+mn-cs"/>
              </a:rPr>
              <a:t>(the taken-for-granted truths that members share as a result of their joint experience)</a:t>
            </a:r>
          </a:p>
        </p:txBody>
      </p:sp>
      <p:sp>
        <p:nvSpPr>
          <p:cNvPr id="11" name="Right Brace 10"/>
          <p:cNvSpPr/>
          <p:nvPr/>
        </p:nvSpPr>
        <p:spPr>
          <a:xfrm>
            <a:off x="4572000" y="1412875"/>
            <a:ext cx="144463" cy="23764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3" name="Right Brace 12"/>
          <p:cNvSpPr/>
          <p:nvPr/>
        </p:nvSpPr>
        <p:spPr>
          <a:xfrm>
            <a:off x="4572000" y="3933825"/>
            <a:ext cx="144463" cy="27352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1519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081088"/>
          </a:xfrm>
        </p:spPr>
        <p:txBody>
          <a:bodyPr/>
          <a:lstStyle/>
          <a:p>
            <a:r>
              <a:rPr lang="en-CA" altLang="en-US" sz="3600" b="1" smtClean="0"/>
              <a:t>Levels of Organizational Culture</a:t>
            </a:r>
            <a:r>
              <a:rPr lang="en-CA" altLang="en-US" sz="1200" smtClean="0"/>
              <a:t>(Schermerhorn, Hunt, Osborn, Currie: Organizational Behaviour, Danadian Edition, Wiley, 2005)</a:t>
            </a:r>
            <a:r>
              <a:rPr lang="en-CA" altLang="en-US" sz="1200" b="1" smtClean="0"/>
              <a:t> </a:t>
            </a:r>
          </a:p>
        </p:txBody>
      </p:sp>
      <p:sp>
        <p:nvSpPr>
          <p:cNvPr id="18435" name="Text Placeholder 3"/>
          <p:cNvSpPr>
            <a:spLocks noGrp="1"/>
          </p:cNvSpPr>
          <p:nvPr>
            <p:ph type="body" sz="half" idx="2"/>
          </p:nvPr>
        </p:nvSpPr>
        <p:spPr>
          <a:xfrm>
            <a:off x="4859338" y="1989138"/>
            <a:ext cx="4105275" cy="12525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CA" altLang="en-US" sz="2400" b="1" smtClean="0"/>
              <a:t>Observable Culture</a:t>
            </a:r>
          </a:p>
          <a:p>
            <a:r>
              <a:rPr lang="en-CA" altLang="en-US" sz="2000" smtClean="0"/>
              <a:t>(the way we do things around here)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974358-F380-45C4-8469-B2D3A5FF229E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pic>
        <p:nvPicPr>
          <p:cNvPr id="18437" name="Picture 3" descr="C:\Users\Dave\AppData\Local\Microsoft\Windows\Temporary Internet Files\Content.IE5\ITL0CHWN\MP90040049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484313"/>
            <a:ext cx="3900488" cy="4608512"/>
          </a:xfrm>
          <a:noFill/>
        </p:spPr>
      </p:pic>
      <p:sp>
        <p:nvSpPr>
          <p:cNvPr id="9" name="Text Placeholder 3"/>
          <p:cNvSpPr txBox="1">
            <a:spLocks/>
          </p:cNvSpPr>
          <p:nvPr/>
        </p:nvSpPr>
        <p:spPr bwMode="auto">
          <a:xfrm>
            <a:off x="4859338" y="3284538"/>
            <a:ext cx="38989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Stories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Rites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Rituals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Symbols</a:t>
            </a:r>
          </a:p>
        </p:txBody>
      </p:sp>
      <p:sp>
        <p:nvSpPr>
          <p:cNvPr id="11" name="Right Brace 10"/>
          <p:cNvSpPr/>
          <p:nvPr/>
        </p:nvSpPr>
        <p:spPr>
          <a:xfrm>
            <a:off x="4572000" y="1412875"/>
            <a:ext cx="144463" cy="23764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89800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r>
              <a:rPr lang="en-CA" altLang="en-US" sz="3600" b="1" smtClean="0"/>
              <a:t>Levels of Organizational Culture </a:t>
            </a:r>
            <a:r>
              <a:rPr lang="en-CA" altLang="en-US" sz="1200" smtClean="0"/>
              <a:t>(Schermerhorn, Hunt, Osborn, Currie: Organizational Behaviour, Danadian Edition, Wiley, 2005)</a:t>
            </a:r>
            <a:endParaRPr lang="en-CA" altLang="en-US" sz="1200" b="1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7718B4-8D1A-4C23-8352-289A06ECECC7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pic>
        <p:nvPicPr>
          <p:cNvPr id="19460" name="Picture 3" descr="C:\Users\Dave\AppData\Local\Microsoft\Windows\Temporary Internet Files\Content.IE5\ITL0CHWN\MP90040049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412875"/>
            <a:ext cx="3900488" cy="4608513"/>
          </a:xfrm>
          <a:noFill/>
        </p:spPr>
      </p:pic>
      <p:sp>
        <p:nvSpPr>
          <p:cNvPr id="9" name="Text Placeholder 3"/>
          <p:cNvSpPr txBox="1">
            <a:spLocks/>
          </p:cNvSpPr>
          <p:nvPr/>
        </p:nvSpPr>
        <p:spPr bwMode="auto">
          <a:xfrm>
            <a:off x="5003800" y="1484313"/>
            <a:ext cx="38989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n-CA" sz="2400" b="1" dirty="0">
                <a:latin typeface="+mn-lt"/>
                <a:cs typeface="+mn-cs"/>
              </a:rPr>
              <a:t>Shared Values</a:t>
            </a:r>
          </a:p>
          <a:p>
            <a:pPr marL="182563" indent="-2460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CA" sz="2000" dirty="0">
                <a:latin typeface="+mn-lt"/>
                <a:cs typeface="+mn-cs"/>
              </a:rPr>
              <a:t>(that link people together</a:t>
            </a:r>
            <a:r>
              <a:rPr lang="en-CA" sz="2200" dirty="0">
                <a:latin typeface="+mn-lt"/>
                <a:cs typeface="+mn-cs"/>
              </a:rPr>
              <a:t>)</a:t>
            </a:r>
          </a:p>
        </p:txBody>
      </p:sp>
      <p:sp>
        <p:nvSpPr>
          <p:cNvPr id="13" name="Right Brace 12"/>
          <p:cNvSpPr/>
          <p:nvPr/>
        </p:nvSpPr>
        <p:spPr>
          <a:xfrm>
            <a:off x="4572000" y="3933825"/>
            <a:ext cx="144463" cy="27352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14" name="Text Placeholder 3"/>
          <p:cNvSpPr txBox="1">
            <a:spLocks/>
          </p:cNvSpPr>
          <p:nvPr/>
        </p:nvSpPr>
        <p:spPr bwMode="auto">
          <a:xfrm>
            <a:off x="5148263" y="2924175"/>
            <a:ext cx="38258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200" dirty="0">
                <a:latin typeface="+mn-lt"/>
                <a:cs typeface="+mn-cs"/>
              </a:rPr>
              <a:t>What the organization stands for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200" dirty="0">
                <a:latin typeface="+mn-lt"/>
                <a:cs typeface="+mn-cs"/>
              </a:rPr>
              <a:t>Greater concern for individuals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200" dirty="0">
                <a:latin typeface="+mn-lt"/>
                <a:cs typeface="+mn-cs"/>
              </a:rPr>
              <a:t>A belief in ritual and ceremony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200" dirty="0">
                <a:latin typeface="+mn-lt"/>
                <a:cs typeface="+mn-cs"/>
              </a:rPr>
              <a:t>Clearly understood expectations</a:t>
            </a:r>
          </a:p>
        </p:txBody>
      </p:sp>
    </p:spTree>
    <p:extLst>
      <p:ext uri="{BB962C8B-B14F-4D97-AF65-F5344CB8AC3E}">
        <p14:creationId xmlns:p14="http://schemas.microsoft.com/office/powerpoint/2010/main" val="4823624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r>
              <a:rPr lang="en-CA" altLang="en-US" sz="3600" b="1" smtClean="0"/>
              <a:t>Levels of Organizational Culture </a:t>
            </a:r>
            <a:r>
              <a:rPr lang="en-CA" altLang="en-US" sz="1200" smtClean="0"/>
              <a:t>(Schermerhorn, Hunt, Osborn, Currie: Organizational Behaviour, Danadian Edition, Wiley, 2005)</a:t>
            </a:r>
            <a:endParaRPr lang="en-CA" altLang="en-US" sz="1200" b="1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59338" y="1484313"/>
            <a:ext cx="4105275" cy="1439862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en-CA" sz="2400" b="1" dirty="0" smtClean="0"/>
              <a:t>Common Assumptions</a:t>
            </a:r>
          </a:p>
          <a:p>
            <a:pPr marL="182563" indent="-246063">
              <a:buClr>
                <a:schemeClr val="accent1"/>
              </a:buClr>
              <a:buSzPct val="85000"/>
              <a:defRPr/>
            </a:pPr>
            <a:r>
              <a:rPr lang="en-CA" sz="2000" dirty="0" smtClean="0"/>
              <a:t>(the taken-for-granted truths that members share as a result of their joint experience)</a:t>
            </a:r>
          </a:p>
          <a:p>
            <a:pPr>
              <a:buFont typeface="Wingdings 2" pitchFamily="18" charset="2"/>
              <a:buNone/>
              <a:defRPr/>
            </a:pPr>
            <a:endParaRPr lang="en-CA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632910-572A-48A1-864B-B30E6F6F2541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pic>
        <p:nvPicPr>
          <p:cNvPr id="20485" name="Picture 3" descr="C:\Users\Dave\AppData\Local\Microsoft\Windows\Temporary Internet Files\Content.IE5\ITL0CHWN\MP90040049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341438"/>
            <a:ext cx="3900488" cy="4608512"/>
          </a:xfrm>
          <a:noFill/>
        </p:spPr>
      </p:pic>
      <p:sp>
        <p:nvSpPr>
          <p:cNvPr id="10" name="Text Placeholder 3"/>
          <p:cNvSpPr txBox="1">
            <a:spLocks/>
          </p:cNvSpPr>
          <p:nvPr/>
        </p:nvSpPr>
        <p:spPr bwMode="auto">
          <a:xfrm>
            <a:off x="5003800" y="3213100"/>
            <a:ext cx="3827463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different”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better”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talented”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competent”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innovators”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Arial" pitchFamily="34" charset="0"/>
              <a:buChar char="•"/>
              <a:defRPr/>
            </a:pPr>
            <a:r>
              <a:rPr lang="en-CA" sz="2000" dirty="0">
                <a:latin typeface="+mn-lt"/>
                <a:cs typeface="+mn-cs"/>
              </a:rPr>
              <a:t>“we are the best there is”</a:t>
            </a:r>
          </a:p>
        </p:txBody>
      </p:sp>
      <p:sp>
        <p:nvSpPr>
          <p:cNvPr id="13" name="Right Brace 12"/>
          <p:cNvSpPr/>
          <p:nvPr/>
        </p:nvSpPr>
        <p:spPr>
          <a:xfrm>
            <a:off x="4572000" y="3933825"/>
            <a:ext cx="144463" cy="27352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27817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 smtClean="0"/>
              <a:t>Teaching the Culture to Employees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/>
            <a:r>
              <a:rPr lang="en-US" altLang="en-US" b="1" smtClean="0"/>
              <a:t>Four Factors</a:t>
            </a:r>
            <a:r>
              <a:rPr lang="en-US" altLang="en-US" sz="2400" smtClean="0"/>
              <a:t> 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b="1" i="1" smtClean="0">
                <a:solidFill>
                  <a:srgbClr val="800000"/>
                </a:solidFill>
              </a:rPr>
              <a:t>Values of the founder</a:t>
            </a:r>
          </a:p>
          <a:p>
            <a:pPr marL="1371600" lvl="2" indent="-457200" eaLnBrk="1" hangingPunct="1"/>
            <a:r>
              <a:rPr lang="en-US" altLang="en-US" sz="2400" smtClean="0"/>
              <a:t>Have a substantial influence on the values, norms and standards of behaviour that develop over time within the organization</a:t>
            </a:r>
          </a:p>
          <a:p>
            <a:pPr marL="990600" lvl="1" indent="-533400" eaLnBrk="1" hangingPunct="1">
              <a:buFontTx/>
              <a:buAutoNum type="arabicPeriod"/>
            </a:pPr>
            <a:r>
              <a:rPr lang="en-US" altLang="en-US" b="1" i="1" smtClean="0">
                <a:solidFill>
                  <a:srgbClr val="800000"/>
                </a:solidFill>
              </a:rPr>
              <a:t>Socialization</a:t>
            </a:r>
          </a:p>
          <a:p>
            <a:pPr marL="1371600" lvl="2" indent="-457200" eaLnBrk="1" hangingPunct="1"/>
            <a:r>
              <a:rPr lang="en-US" altLang="en-US" sz="2400" smtClean="0"/>
              <a:t>Process by which newcomers learn an organization’s values and norms and acquire the work behaviours necessary to perform jobs effectively</a:t>
            </a:r>
          </a:p>
        </p:txBody>
      </p:sp>
      <p:sp>
        <p:nvSpPr>
          <p:cNvPr id="44034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FBC41AB-1A1E-46EC-A7A7-ADAB00C97C72}" type="slidenum">
              <a:rPr lang="en-US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10314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2800" b="1" smtClean="0"/>
              <a:t>Teaching the Culture to Employees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73238"/>
            <a:ext cx="8229600" cy="46799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US" altLang="en-US" b="1" dirty="0" smtClean="0"/>
              <a:t>Four Factors</a:t>
            </a:r>
          </a:p>
          <a:p>
            <a:pPr marL="990600" lvl="1" indent="-533400" eaLnBrk="1" hangingPunct="1">
              <a:lnSpc>
                <a:spcPct val="90000"/>
              </a:lnSpc>
              <a:buFontTx/>
              <a:buAutoNum type="arabicPeriod" startAt="3"/>
            </a:pPr>
            <a:r>
              <a:rPr lang="en-US" altLang="en-US" sz="2000" b="1" i="1" dirty="0" smtClean="0">
                <a:solidFill>
                  <a:srgbClr val="800000"/>
                </a:solidFill>
              </a:rPr>
              <a:t>Stories and language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en-US" sz="2000" dirty="0" smtClean="0"/>
              <a:t>Stories about organizational heroes and villains provide clues about values and norms</a:t>
            </a:r>
          </a:p>
          <a:p>
            <a:pPr marL="1371600" lvl="2" indent="-457200" eaLnBrk="1" hangingPunct="1">
              <a:lnSpc>
                <a:spcPct val="90000"/>
              </a:lnSpc>
            </a:pPr>
            <a:endParaRPr lang="en-US" altLang="en-US" sz="2000" dirty="0" smtClean="0"/>
          </a:p>
          <a:p>
            <a:pPr marL="990600" lvl="1" indent="-533400" eaLnBrk="1" hangingPunct="1">
              <a:lnSpc>
                <a:spcPct val="90000"/>
              </a:lnSpc>
              <a:buFontTx/>
              <a:buAutoNum type="arabicPeriod" startAt="4"/>
            </a:pPr>
            <a:r>
              <a:rPr lang="en-US" altLang="en-US" sz="2000" b="1" i="1" dirty="0" smtClean="0">
                <a:solidFill>
                  <a:srgbClr val="800000"/>
                </a:solidFill>
              </a:rPr>
              <a:t>Ceremonies and Rites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en-US" sz="2000" dirty="0" smtClean="0"/>
              <a:t>Rite of passage (how one enters, advances within, or leaves the organization)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en-US" sz="2000" dirty="0" smtClean="0"/>
              <a:t>Rite of integration (build and reinforce common bonds among organizational members)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altLang="en-US" sz="2000" dirty="0" smtClean="0"/>
              <a:t>Rite of enhancement (let organizations publicly recognize and reward employees’ contributions and thereby strengthen their commitment to organizational values)</a:t>
            </a:r>
          </a:p>
        </p:txBody>
      </p:sp>
      <p:sp>
        <p:nvSpPr>
          <p:cNvPr id="4505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D533370-9A16-4841-AC13-D50D5C374B11}" type="slidenum">
              <a:rPr lang="en-US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53496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6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smtClean="0"/>
              <a:t>Organizational Rites</a:t>
            </a:r>
          </a:p>
        </p:txBody>
      </p:sp>
      <p:sp>
        <p:nvSpPr>
          <p:cNvPr id="46082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702A546-5292-4131-BA6C-FEEFF138DC10}" type="slidenum">
              <a:rPr lang="en-US"/>
              <a:pPr>
                <a:defRPr/>
              </a:pPr>
              <a:t>40</a:t>
            </a:fld>
            <a:endParaRPr lang="en-US"/>
          </a:p>
        </p:txBody>
      </p:sp>
      <p:grpSp>
        <p:nvGrpSpPr>
          <p:cNvPr id="32772" name="Group 2"/>
          <p:cNvGrpSpPr>
            <a:grpSpLocks/>
          </p:cNvGrpSpPr>
          <p:nvPr/>
        </p:nvGrpSpPr>
        <p:grpSpPr bwMode="auto">
          <a:xfrm>
            <a:off x="455613" y="2057400"/>
            <a:ext cx="8228012" cy="2667000"/>
            <a:chOff x="287" y="1104"/>
            <a:chExt cx="5183" cy="1680"/>
          </a:xfrm>
        </p:grpSpPr>
        <p:sp>
          <p:nvSpPr>
            <p:cNvPr id="32773" name="Text Box 3"/>
            <p:cNvSpPr txBox="1">
              <a:spLocks noChangeArrowheads="1"/>
            </p:cNvSpPr>
            <p:nvPr/>
          </p:nvSpPr>
          <p:spPr bwMode="auto">
            <a:xfrm>
              <a:off x="288" y="1248"/>
              <a:ext cx="518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904875" eaLnBrk="0" hangingPunct="0"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defTabSz="904875" eaLnBrk="0" hangingPunct="0"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904875" eaLnBrk="0" hangingPunct="0"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904875" eaLnBrk="0" hangingPunct="0"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904875" eaLnBrk="0" hangingPunct="0"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9048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9048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9048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904875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2794000" algn="l"/>
                  <a:tab pos="5889625" algn="l"/>
                </a:tabLs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700" b="1"/>
                <a:t>TYPE OF RITE	EXAMPLE OF RITE	PURPOSE OF RITE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en-US" sz="1700" b="1"/>
                <a:t>Rite of passage	</a:t>
              </a:r>
              <a:r>
                <a:rPr lang="en-US" altLang="en-US" sz="1700"/>
                <a:t>Induction and basic training	Learn and internalize</a:t>
              </a:r>
              <a:br>
                <a:rPr lang="en-US" altLang="en-US" sz="1700"/>
              </a:br>
              <a:r>
                <a:rPr lang="en-US" altLang="en-US" sz="1700"/>
                <a:t>		norms and values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en-US" sz="1700" b="1"/>
                <a:t>Rite of integration	</a:t>
              </a:r>
              <a:r>
                <a:rPr lang="en-US" altLang="en-US" sz="1700"/>
                <a:t>Office Christmas party	Build common norms</a:t>
              </a:r>
              <a:br>
                <a:rPr lang="en-US" altLang="en-US" sz="1700"/>
              </a:br>
              <a:r>
                <a:rPr lang="en-US" altLang="en-US" sz="1700"/>
                <a:t>		and values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en-US" altLang="en-US" sz="1700" b="1"/>
                <a:t>Rite of enhancement	</a:t>
              </a:r>
              <a:r>
                <a:rPr lang="en-US" altLang="en-US" sz="1700"/>
                <a:t>Presentation of annual</a:t>
              </a:r>
              <a:r>
                <a:rPr lang="en-US" altLang="en-US" sz="1700" b="1"/>
                <a:t> 	</a:t>
              </a:r>
              <a:r>
                <a:rPr lang="en-US" altLang="en-US" sz="1700"/>
                <a:t>Motivate commitment</a:t>
              </a:r>
              <a:br>
                <a:rPr lang="en-US" altLang="en-US" sz="1700"/>
              </a:br>
              <a:r>
                <a:rPr lang="en-US" altLang="en-US" sz="1700"/>
                <a:t>	award	to norms and values</a:t>
              </a:r>
              <a:endParaRPr lang="en-US" altLang="en-US" sz="2400">
                <a:latin typeface="Times New Roman" pitchFamily="18" charset="0"/>
              </a:endParaRPr>
            </a:p>
          </p:txBody>
        </p:sp>
        <p:sp>
          <p:nvSpPr>
            <p:cNvPr id="32774" name="Line 4"/>
            <p:cNvSpPr>
              <a:spLocks noChangeShapeType="1"/>
            </p:cNvSpPr>
            <p:nvPr/>
          </p:nvSpPr>
          <p:spPr bwMode="auto">
            <a:xfrm>
              <a:off x="287" y="1104"/>
              <a:ext cx="51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2775" name="Line 5"/>
            <p:cNvSpPr>
              <a:spLocks noChangeShapeType="1"/>
            </p:cNvSpPr>
            <p:nvPr/>
          </p:nvSpPr>
          <p:spPr bwMode="auto">
            <a:xfrm>
              <a:off x="287" y="2784"/>
              <a:ext cx="51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  <p:extLst>
      <p:ext uri="{BB962C8B-B14F-4D97-AF65-F5344CB8AC3E}">
        <p14:creationId xmlns:p14="http://schemas.microsoft.com/office/powerpoint/2010/main" val="1354358823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 smtClean="0"/>
              <a:t>Organizational Culture and Change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smtClean="0"/>
              <a:t>Five Mechanisms</a:t>
            </a:r>
            <a:r>
              <a:rPr lang="en-US" altLang="en-US" sz="2400" smtClean="0"/>
              <a:t> that alert employees to what management finds important in the culture:</a:t>
            </a:r>
          </a:p>
          <a:p>
            <a:pPr lvl="1" eaLnBrk="1" hangingPunct="1"/>
            <a:r>
              <a:rPr lang="en-US" altLang="en-US" b="1" i="1" smtClean="0">
                <a:solidFill>
                  <a:srgbClr val="800000"/>
                </a:solidFill>
              </a:rPr>
              <a:t>Attention</a:t>
            </a:r>
            <a:r>
              <a:rPr lang="en-US" altLang="en-US" smtClean="0"/>
              <a:t> – what is criticized, praised</a:t>
            </a:r>
          </a:p>
          <a:p>
            <a:pPr lvl="1" eaLnBrk="1" hangingPunct="1"/>
            <a:r>
              <a:rPr lang="en-US" altLang="en-US" b="1" i="1" smtClean="0">
                <a:solidFill>
                  <a:srgbClr val="800000"/>
                </a:solidFill>
              </a:rPr>
              <a:t>Reactions to crises</a:t>
            </a:r>
            <a:r>
              <a:rPr lang="en-US" altLang="en-US" smtClean="0"/>
              <a:t> – conveys core values</a:t>
            </a:r>
          </a:p>
          <a:p>
            <a:pPr lvl="1" eaLnBrk="1" hangingPunct="1"/>
            <a:r>
              <a:rPr lang="en-US" altLang="en-US" b="1" i="1" smtClean="0">
                <a:solidFill>
                  <a:srgbClr val="800000"/>
                </a:solidFill>
              </a:rPr>
              <a:t>Role modeling</a:t>
            </a:r>
            <a:r>
              <a:rPr lang="en-US" altLang="en-US" smtClean="0"/>
              <a:t> – walk the talk</a:t>
            </a:r>
          </a:p>
          <a:p>
            <a:pPr lvl="1" eaLnBrk="1" hangingPunct="1"/>
            <a:r>
              <a:rPr lang="en-US" altLang="en-US" b="1" i="1" smtClean="0">
                <a:solidFill>
                  <a:srgbClr val="800000"/>
                </a:solidFill>
              </a:rPr>
              <a:t>Allocation of rewards</a:t>
            </a:r>
            <a:r>
              <a:rPr lang="en-US" altLang="en-US" smtClean="0"/>
              <a:t> – signal how one succeeds in the organization</a:t>
            </a:r>
          </a:p>
          <a:p>
            <a:pPr lvl="1" eaLnBrk="1" hangingPunct="1"/>
            <a:r>
              <a:rPr lang="en-US" altLang="en-US" b="1" i="1" smtClean="0">
                <a:solidFill>
                  <a:srgbClr val="800000"/>
                </a:solidFill>
              </a:rPr>
              <a:t>Criteria for selection and dismissal</a:t>
            </a:r>
            <a:r>
              <a:rPr lang="en-US" altLang="en-US" smtClean="0"/>
              <a:t> – who gets recruited; who gets dismissed</a:t>
            </a:r>
          </a:p>
        </p:txBody>
      </p:sp>
      <p:sp>
        <p:nvSpPr>
          <p:cNvPr id="4710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7037273-748B-4B28-B1C9-FEE0116301F0}" type="slidenum">
              <a:rPr lang="en-US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54232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3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en-CA" altLang="en-US" sz="4000" smtClean="0"/>
              <a:t>Liabilities of Organizational Culture</a:t>
            </a:r>
          </a:p>
        </p:txBody>
      </p:sp>
      <p:sp>
        <p:nvSpPr>
          <p:cNvPr id="34819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920875"/>
            <a:ext cx="4038600" cy="4433888"/>
          </a:xfrm>
        </p:spPr>
        <p:txBody>
          <a:bodyPr/>
          <a:lstStyle/>
          <a:p>
            <a:pPr eaLnBrk="1" hangingPunct="1"/>
            <a:r>
              <a:rPr lang="en-CA" altLang="en-US" smtClean="0"/>
              <a:t>Barrier to change</a:t>
            </a:r>
          </a:p>
          <a:p>
            <a:pPr eaLnBrk="1" hangingPunct="1"/>
            <a:r>
              <a:rPr lang="en-CA" altLang="en-US" smtClean="0"/>
              <a:t>Barrier to diversity</a:t>
            </a:r>
          </a:p>
          <a:p>
            <a:pPr eaLnBrk="1" hangingPunct="1"/>
            <a:r>
              <a:rPr lang="en-CA" altLang="en-US" smtClean="0"/>
              <a:t>Barrier to mergers and acquisitions</a:t>
            </a:r>
          </a:p>
        </p:txBody>
      </p:sp>
      <p:pic>
        <p:nvPicPr>
          <p:cNvPr id="34820" name="Picture 2" descr="C:\Users\Dave\AppData\Local\Microsoft\Windows\Temporary Internet Files\Content.IE5\97OYRQZ6\MP90043928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060575"/>
            <a:ext cx="4038600" cy="4248150"/>
          </a:xfrm>
          <a:noFill/>
        </p:spPr>
      </p:pic>
      <p:sp>
        <p:nvSpPr>
          <p:cNvPr id="8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FBC1EBB-DF8F-4199-A07A-C19679C7D653}" type="slidenum">
              <a:rPr lang="en-CA" smtClean="0"/>
              <a:pPr>
                <a:defRPr/>
              </a:pPr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272367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- Title and Content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2548A"/>
      </a:accent1>
      <a:accent2>
        <a:srgbClr val="333399"/>
      </a:accent2>
      <a:accent3>
        <a:srgbClr val="FFFFFF"/>
      </a:accent3>
      <a:accent4>
        <a:srgbClr val="000000"/>
      </a:accent4>
      <a:accent5>
        <a:srgbClr val="B3B3C4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- Title and Content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Default - Title and Conten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- Title Only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2548A"/>
      </a:accent1>
      <a:accent2>
        <a:srgbClr val="333399"/>
      </a:accent2>
      <a:accent3>
        <a:srgbClr val="FFFFFF"/>
      </a:accent3>
      <a:accent4>
        <a:srgbClr val="000000"/>
      </a:accent4>
      <a:accent5>
        <a:srgbClr val="B3B3C4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- Title Only">
      <a:majorFont>
        <a:latin typeface="Georgia"/>
        <a:ea typeface="ヒラギノ明朝 ProN W3"/>
        <a:cs typeface="ヒラギノ明朝 ProN W3"/>
      </a:majorFont>
      <a:minorFont>
        <a:latin typeface="Georgia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52548A"/>
        </a:solid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Default - Title Onl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Pages>0</Pages>
  <Words>1716</Words>
  <Characters>0</Characters>
  <Application>Microsoft Office PowerPoint</Application>
  <PresentationFormat>On-screen Show (4:3)</PresentationFormat>
  <Lines>0</Lines>
  <Paragraphs>355</Paragraphs>
  <Slides>42</Slides>
  <Notes>42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4" baseType="lpstr">
      <vt:lpstr>Default - Title and Content</vt:lpstr>
      <vt:lpstr>Default - Title Only</vt:lpstr>
      <vt:lpstr>ADM1300 Lecture 6</vt:lpstr>
      <vt:lpstr>Figure 8.1 Organizing viewed in relationship with the other management functions.</vt:lpstr>
      <vt:lpstr>Organizing as a Management Function</vt:lpstr>
      <vt:lpstr>Organizational Structure: Formal or Informal</vt:lpstr>
      <vt:lpstr>Organizing as a Management Function</vt:lpstr>
      <vt:lpstr>Organizing as a Management Function</vt:lpstr>
      <vt:lpstr>Organizing as a Management Function</vt:lpstr>
      <vt:lpstr>Traditional Organization Structures</vt:lpstr>
      <vt:lpstr>Traditional Organization Structures</vt:lpstr>
      <vt:lpstr>Figure 8.3 Functional structures in a business, branch bank, and community hospital.</vt:lpstr>
      <vt:lpstr>Traditional Organization Structures</vt:lpstr>
      <vt:lpstr>Figure 8.4 Divisional structures based on product, geography, customer, and process.</vt:lpstr>
      <vt:lpstr>Traditional Organization Structures</vt:lpstr>
      <vt:lpstr>Traditional Organization Structures</vt:lpstr>
      <vt:lpstr>Figure 8.5 Matrix structure in a small multi-project business firm.</vt:lpstr>
      <vt:lpstr>Organizing and Organization Structures</vt:lpstr>
      <vt:lpstr>Horizontal Organization Structures</vt:lpstr>
      <vt:lpstr>Horizontal Organization Structures</vt:lpstr>
      <vt:lpstr>Figure 8.7 A network structure for a Web-based retail business.</vt:lpstr>
      <vt:lpstr>Horizontal Organization Structures</vt:lpstr>
      <vt:lpstr>Horizontal Organization Structures</vt:lpstr>
      <vt:lpstr>Horizontal Organization Structures</vt:lpstr>
      <vt:lpstr>Figure 8.8 The boundaryless organization eliminates internal and external barriers.</vt:lpstr>
      <vt:lpstr>Horizontal Organization Structures</vt:lpstr>
      <vt:lpstr>Horizontal Organization Structures</vt:lpstr>
      <vt:lpstr>Organizational Design</vt:lpstr>
      <vt:lpstr>Organizational Designs</vt:lpstr>
      <vt:lpstr>Figure 8.9 A continuum of organizational design alternatives: from bureaucratic to adaptive organizations.</vt:lpstr>
      <vt:lpstr>Organizational Designs</vt:lpstr>
      <vt:lpstr>Organizational Culture</vt:lpstr>
      <vt:lpstr>Organizational Culture....</vt:lpstr>
      <vt:lpstr>Organizational Culture – What is it?</vt:lpstr>
      <vt:lpstr>Organizational Culture – Common Features</vt:lpstr>
      <vt:lpstr>Levels of Organizational Culture (Schermerhorn, Hunt, Osborn, Currie: Organizational Behaviour, Danadian Edition, Wiley, 2005)</vt:lpstr>
      <vt:lpstr>Levels of Organizational Culture(Schermerhorn, Hunt, Osborn, Currie: Organizational Behaviour, Danadian Edition, Wiley, 2005) </vt:lpstr>
      <vt:lpstr>Levels of Organizational Culture (Schermerhorn, Hunt, Osborn, Currie: Organizational Behaviour, Danadian Edition, Wiley, 2005)</vt:lpstr>
      <vt:lpstr>Levels of Organizational Culture (Schermerhorn, Hunt, Osborn, Currie: Organizational Behaviour, Danadian Edition, Wiley, 2005)</vt:lpstr>
      <vt:lpstr>Teaching the Culture to Employees</vt:lpstr>
      <vt:lpstr>Teaching the Culture to Employees</vt:lpstr>
      <vt:lpstr>Organizational Rites</vt:lpstr>
      <vt:lpstr>Organizational Culture and Change</vt:lpstr>
      <vt:lpstr>Liabilities of Organizational Culture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10: Organizing</dc:title>
  <dc:creator>Michael K. McCuddy</dc:creator>
  <cp:lastModifiedBy>Delcorde, David</cp:lastModifiedBy>
  <cp:revision>33</cp:revision>
  <cp:lastPrinted>2016-08-19T19:37:26Z</cp:lastPrinted>
  <dcterms:modified xsi:type="dcterms:W3CDTF">2016-08-19T19:44:26Z</dcterms:modified>
</cp:coreProperties>
</file>