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8F5B0E-A4B0-43A0-955D-75B7F8843A7F}" type="datetimeFigureOut">
              <a:rPr lang="en-CA" smtClean="0"/>
              <a:t>08/09/2015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F52BC7-C8ED-4267-BD83-E31BB101644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3293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1pPr>
            <a:lvl2pPr marL="742950" indent="-28575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2pPr>
            <a:lvl3pPr marL="1143000" indent="-22860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3pPr>
            <a:lvl4pPr marL="1600200" indent="-22860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4pPr>
            <a:lvl5pPr marL="2057400" indent="-22860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5pPr>
            <a:lvl6pPr marL="25146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6pPr>
            <a:lvl7pPr marL="29718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7pPr>
            <a:lvl8pPr marL="34290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8pPr>
            <a:lvl9pPr marL="38862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</a:pPr>
            <a:fld id="{E43A9BB1-3C97-473C-9F32-397CA91930AF}" type="slidenum">
              <a:rPr lang="en-CA" altLang="en-US" sz="1300">
                <a:ea typeface="MS PGothic" panose="020B0600070205080204" pitchFamily="34" charset="-128"/>
                <a:cs typeface="Times New Roman" panose="02020603050405020304" pitchFamily="18" charset="0"/>
              </a:rPr>
              <a:pPr>
                <a:spcBef>
                  <a:spcPct val="0"/>
                </a:spcBef>
              </a:pPr>
              <a:t>1</a:t>
            </a:fld>
            <a:endParaRPr lang="en-CA" altLang="en-US" sz="1300"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ea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659437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1pPr>
            <a:lvl2pPr marL="742950" indent="-28575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2pPr>
            <a:lvl3pPr marL="1143000" indent="-22860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3pPr>
            <a:lvl4pPr marL="1600200" indent="-22860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4pPr>
            <a:lvl5pPr marL="2057400" indent="-22860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5pPr>
            <a:lvl6pPr marL="25146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6pPr>
            <a:lvl7pPr marL="29718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7pPr>
            <a:lvl8pPr marL="34290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8pPr>
            <a:lvl9pPr marL="38862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</a:pPr>
            <a:fld id="{5A7372E7-B156-4958-8BF6-DBA0AF867677}" type="slidenum">
              <a:rPr lang="en-CA" altLang="en-US" sz="1300">
                <a:ea typeface="MS PGothic" panose="020B0600070205080204" pitchFamily="34" charset="-128"/>
                <a:cs typeface="Times New Roman" panose="02020603050405020304" pitchFamily="18" charset="0"/>
              </a:rPr>
              <a:pPr>
                <a:spcBef>
                  <a:spcPct val="0"/>
                </a:spcBef>
              </a:pPr>
              <a:t>2</a:t>
            </a:fld>
            <a:endParaRPr lang="en-CA" altLang="en-US" sz="1300"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ea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965373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1pPr>
            <a:lvl2pPr marL="742950" indent="-28575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2pPr>
            <a:lvl3pPr marL="1143000" indent="-22860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3pPr>
            <a:lvl4pPr marL="1600200" indent="-22860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4pPr>
            <a:lvl5pPr marL="2057400" indent="-22860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5pPr>
            <a:lvl6pPr marL="25146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6pPr>
            <a:lvl7pPr marL="29718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7pPr>
            <a:lvl8pPr marL="34290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8pPr>
            <a:lvl9pPr marL="38862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</a:pPr>
            <a:fld id="{0581D5E2-0B03-471D-8D51-5567741BAC60}" type="slidenum">
              <a:rPr lang="en-CA" altLang="en-US" sz="1300">
                <a:ea typeface="MS PGothic" panose="020B0600070205080204" pitchFamily="34" charset="-128"/>
                <a:cs typeface="Times New Roman" panose="02020603050405020304" pitchFamily="18" charset="0"/>
              </a:rPr>
              <a:pPr>
                <a:spcBef>
                  <a:spcPct val="0"/>
                </a:spcBef>
              </a:pPr>
              <a:t>3</a:t>
            </a:fld>
            <a:endParaRPr lang="en-CA" altLang="en-US" sz="1300"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ea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337112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1pPr>
            <a:lvl2pPr marL="742950" indent="-28575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2pPr>
            <a:lvl3pPr marL="1143000" indent="-22860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3pPr>
            <a:lvl4pPr marL="1600200" indent="-22860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4pPr>
            <a:lvl5pPr marL="2057400" indent="-22860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5pPr>
            <a:lvl6pPr marL="25146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6pPr>
            <a:lvl7pPr marL="29718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7pPr>
            <a:lvl8pPr marL="34290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8pPr>
            <a:lvl9pPr marL="38862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</a:pPr>
            <a:fld id="{858BB352-C31A-4D92-B810-DAE16000AF5D}" type="slidenum">
              <a:rPr lang="en-CA" altLang="en-US" sz="1300">
                <a:ea typeface="MS PGothic" panose="020B0600070205080204" pitchFamily="34" charset="-128"/>
                <a:cs typeface="Times New Roman" panose="02020603050405020304" pitchFamily="18" charset="0"/>
              </a:rPr>
              <a:pPr>
                <a:spcBef>
                  <a:spcPct val="0"/>
                </a:spcBef>
              </a:pPr>
              <a:t>5</a:t>
            </a:fld>
            <a:endParaRPr lang="en-CA" altLang="en-US" sz="1300"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09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ea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377493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1pPr>
            <a:lvl2pPr marL="742950" indent="-28575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2pPr>
            <a:lvl3pPr marL="1143000" indent="-22860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3pPr>
            <a:lvl4pPr marL="1600200" indent="-22860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4pPr>
            <a:lvl5pPr marL="2057400" indent="-22860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5pPr>
            <a:lvl6pPr marL="25146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6pPr>
            <a:lvl7pPr marL="29718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7pPr>
            <a:lvl8pPr marL="34290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8pPr>
            <a:lvl9pPr marL="38862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</a:pPr>
            <a:fld id="{DD0E43A3-2ABF-42A7-8D56-17B81DAA1F69}" type="slidenum">
              <a:rPr lang="en-CA" altLang="en-US" sz="1300">
                <a:ea typeface="MS PGothic" panose="020B0600070205080204" pitchFamily="34" charset="-128"/>
                <a:cs typeface="Times New Roman" panose="02020603050405020304" pitchFamily="18" charset="0"/>
              </a:rPr>
              <a:pPr>
                <a:spcBef>
                  <a:spcPct val="0"/>
                </a:spcBef>
              </a:pPr>
              <a:t>6</a:t>
            </a:fld>
            <a:endParaRPr lang="en-CA" altLang="en-US" sz="1300"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19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ea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232354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1pPr>
            <a:lvl2pPr marL="742950" indent="-28575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2pPr>
            <a:lvl3pPr marL="1143000" indent="-22860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3pPr>
            <a:lvl4pPr marL="1600200" indent="-22860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4pPr>
            <a:lvl5pPr marL="2057400" indent="-22860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5pPr>
            <a:lvl6pPr marL="25146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6pPr>
            <a:lvl7pPr marL="29718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7pPr>
            <a:lvl8pPr marL="34290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8pPr>
            <a:lvl9pPr marL="38862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</a:pPr>
            <a:fld id="{084EA6AD-0DFE-48C5-A789-8FD792AD2431}" type="slidenum">
              <a:rPr lang="en-CA" altLang="en-US" sz="1300">
                <a:ea typeface="MS PGothic" panose="020B0600070205080204" pitchFamily="34" charset="-128"/>
                <a:cs typeface="Times New Roman" panose="02020603050405020304" pitchFamily="18" charset="0"/>
              </a:rPr>
              <a:pPr>
                <a:spcBef>
                  <a:spcPct val="0"/>
                </a:spcBef>
              </a:pPr>
              <a:t>7</a:t>
            </a:fld>
            <a:endParaRPr lang="en-CA" altLang="en-US" sz="1300"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30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ea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040516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1pPr>
            <a:lvl2pPr marL="742950" indent="-28575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2pPr>
            <a:lvl3pPr marL="1143000" indent="-22860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3pPr>
            <a:lvl4pPr marL="1600200" indent="-22860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4pPr>
            <a:lvl5pPr marL="2057400" indent="-22860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5pPr>
            <a:lvl6pPr marL="25146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6pPr>
            <a:lvl7pPr marL="29718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7pPr>
            <a:lvl8pPr marL="34290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8pPr>
            <a:lvl9pPr marL="38862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</a:pPr>
            <a:r>
              <a:rPr lang="en-US" altLang="en-US" sz="1300">
                <a:ea typeface="MS PGothic" panose="020B0600070205080204" pitchFamily="34" charset="-128"/>
                <a:cs typeface="Times New Roman" panose="02020603050405020304" pitchFamily="18" charset="0"/>
              </a:rPr>
              <a:t>1.</a:t>
            </a:r>
            <a:fld id="{F399E5D0-4B1A-463D-9474-CB9866E66A3E}" type="slidenum">
              <a:rPr lang="en-US" altLang="en-US" sz="1300">
                <a:ea typeface="MS PGothic" panose="020B0600070205080204" pitchFamily="34" charset="-128"/>
                <a:cs typeface="Times New Roman" panose="02020603050405020304" pitchFamily="18" charset="0"/>
              </a:rPr>
              <a:pPr>
                <a:spcBef>
                  <a:spcPct val="0"/>
                </a:spcBef>
              </a:pPr>
              <a:t>8</a:t>
            </a:fld>
            <a:endParaRPr lang="en-US" altLang="en-US" sz="1300"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403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ea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60822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1pPr>
            <a:lvl2pPr marL="742950" indent="-28575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2pPr>
            <a:lvl3pPr marL="1143000" indent="-22860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3pPr>
            <a:lvl4pPr marL="1600200" indent="-22860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4pPr>
            <a:lvl5pPr marL="2057400" indent="-22860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5pPr>
            <a:lvl6pPr marL="25146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6pPr>
            <a:lvl7pPr marL="29718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7pPr>
            <a:lvl8pPr marL="34290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8pPr>
            <a:lvl9pPr marL="38862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</a:pPr>
            <a:fld id="{F06EC228-3C33-4B14-B388-12981248B8D4}" type="slidenum">
              <a:rPr lang="en-CA" altLang="en-US" sz="1300">
                <a:ea typeface="MS PGothic" panose="020B0600070205080204" pitchFamily="34" charset="-128"/>
                <a:cs typeface="Times New Roman" panose="02020603050405020304" pitchFamily="18" charset="0"/>
              </a:rPr>
              <a:pPr>
                <a:spcBef>
                  <a:spcPct val="0"/>
                </a:spcBef>
              </a:pPr>
              <a:t>9</a:t>
            </a:fld>
            <a:endParaRPr lang="en-CA" altLang="en-US" sz="1300"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50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ea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486829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1pPr>
            <a:lvl2pPr marL="742950" indent="-28575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2pPr>
            <a:lvl3pPr marL="1143000" indent="-22860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3pPr>
            <a:lvl4pPr marL="1600200" indent="-22860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4pPr>
            <a:lvl5pPr marL="2057400" indent="-22860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5pPr>
            <a:lvl6pPr marL="25146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6pPr>
            <a:lvl7pPr marL="29718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7pPr>
            <a:lvl8pPr marL="34290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8pPr>
            <a:lvl9pPr marL="38862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</a:pPr>
            <a:fld id="{9788A8A5-FAF3-470B-A8AC-2C25C4A85E19}" type="slidenum">
              <a:rPr lang="en-CA" altLang="en-US" sz="1300">
                <a:ea typeface="MS PGothic" panose="020B0600070205080204" pitchFamily="34" charset="-128"/>
                <a:cs typeface="Times New Roman" panose="02020603050405020304" pitchFamily="18" charset="0"/>
              </a:rPr>
              <a:pPr>
                <a:spcBef>
                  <a:spcPct val="0"/>
                </a:spcBef>
              </a:pPr>
              <a:t>10</a:t>
            </a:fld>
            <a:endParaRPr lang="en-CA" altLang="en-US" sz="1300"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60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ea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636185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1pPr>
            <a:lvl2pPr marL="742950" indent="-28575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2pPr>
            <a:lvl3pPr marL="1143000" indent="-22860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3pPr>
            <a:lvl4pPr marL="1600200" indent="-22860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4pPr>
            <a:lvl5pPr marL="2057400" indent="-228600" defTabSz="96678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5pPr>
            <a:lvl6pPr marL="25146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6pPr>
            <a:lvl7pPr marL="29718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7pPr>
            <a:lvl8pPr marL="34290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8pPr>
            <a:lvl9pPr marL="3886200" indent="-228600" defTabSz="9667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</a:pPr>
            <a:fld id="{3DC7D096-B1BA-4FD4-B4E4-8A1BEAFB0086}" type="slidenum">
              <a:rPr lang="en-CA" altLang="en-US" sz="1300">
                <a:ea typeface="MS PGothic" panose="020B0600070205080204" pitchFamily="34" charset="-128"/>
                <a:cs typeface="Times New Roman" panose="02020603050405020304" pitchFamily="18" charset="0"/>
              </a:rPr>
              <a:pPr>
                <a:spcBef>
                  <a:spcPct val="0"/>
                </a:spcBef>
              </a:pPr>
              <a:t>11</a:t>
            </a:fld>
            <a:endParaRPr lang="en-CA" altLang="en-US" sz="1300"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71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ea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408881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C93D-91F8-4C7C-9B3E-916DAECDEE5E}" type="datetimeFigureOut">
              <a:rPr lang="en-CA" smtClean="0"/>
              <a:t>08/09/2015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589B-42E7-4B8D-95D3-50A4CC3FB5D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63406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C93D-91F8-4C7C-9B3E-916DAECDEE5E}" type="datetimeFigureOut">
              <a:rPr lang="en-CA" smtClean="0"/>
              <a:t>08/09/2015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589B-42E7-4B8D-95D3-50A4CC3FB5D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52797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C93D-91F8-4C7C-9B3E-916DAECDEE5E}" type="datetimeFigureOut">
              <a:rPr lang="en-CA" smtClean="0"/>
              <a:t>08/09/2015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589B-42E7-4B8D-95D3-50A4CC3FB5D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26078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C93D-91F8-4C7C-9B3E-916DAECDEE5E}" type="datetimeFigureOut">
              <a:rPr lang="en-CA" smtClean="0"/>
              <a:t>08/09/2015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589B-42E7-4B8D-95D3-50A4CC3FB5D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59683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C93D-91F8-4C7C-9B3E-916DAECDEE5E}" type="datetimeFigureOut">
              <a:rPr lang="en-CA" smtClean="0"/>
              <a:t>08/09/2015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589B-42E7-4B8D-95D3-50A4CC3FB5D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84668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C93D-91F8-4C7C-9B3E-916DAECDEE5E}" type="datetimeFigureOut">
              <a:rPr lang="en-CA" smtClean="0"/>
              <a:t>08/09/2015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589B-42E7-4B8D-95D3-50A4CC3FB5D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46833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C93D-91F8-4C7C-9B3E-916DAECDEE5E}" type="datetimeFigureOut">
              <a:rPr lang="en-CA" smtClean="0"/>
              <a:t>08/09/2015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589B-42E7-4B8D-95D3-50A4CC3FB5D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07864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C93D-91F8-4C7C-9B3E-916DAECDEE5E}" type="datetimeFigureOut">
              <a:rPr lang="en-CA" smtClean="0"/>
              <a:t>08/09/2015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589B-42E7-4B8D-95D3-50A4CC3FB5D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558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C93D-91F8-4C7C-9B3E-916DAECDEE5E}" type="datetimeFigureOut">
              <a:rPr lang="en-CA" smtClean="0"/>
              <a:t>08/09/2015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589B-42E7-4B8D-95D3-50A4CC3FB5D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2310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C93D-91F8-4C7C-9B3E-916DAECDEE5E}" type="datetimeFigureOut">
              <a:rPr lang="en-CA" smtClean="0"/>
              <a:t>08/09/2015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589B-42E7-4B8D-95D3-50A4CC3FB5D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23387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0C93D-91F8-4C7C-9B3E-916DAECDEE5E}" type="datetimeFigureOut">
              <a:rPr lang="en-CA" smtClean="0"/>
              <a:t>08/09/2015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E589B-42E7-4B8D-95D3-50A4CC3FB5D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46908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0C93D-91F8-4C7C-9B3E-916DAECDEE5E}" type="datetimeFigureOut">
              <a:rPr lang="en-CA" smtClean="0"/>
              <a:t>08/09/2015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FE589B-42E7-4B8D-95D3-50A4CC3FB5D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89683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09800" y="2046288"/>
            <a:ext cx="7772400" cy="1200150"/>
          </a:xfrm>
        </p:spPr>
        <p:txBody>
          <a:bodyPr/>
          <a:lstStyle/>
          <a:p>
            <a:pPr eaLnBrk="1" hangingPunct="1"/>
            <a:r>
              <a:rPr lang="en-US" altLang="en-US" sz="3600" b="1"/>
              <a:t>COMM 308</a:t>
            </a:r>
            <a:br>
              <a:rPr lang="en-US" altLang="en-US" sz="3600" b="1"/>
            </a:br>
            <a:r>
              <a:rPr lang="en-US" altLang="en-US" sz="3600" b="1"/>
              <a:t>Introduction to Finance</a:t>
            </a:r>
            <a:endParaRPr lang="en-US" altLang="en-US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381250" y="3573464"/>
            <a:ext cx="7500938" cy="2357437"/>
          </a:xfrm>
        </p:spPr>
        <p:txBody>
          <a:bodyPr/>
          <a:lstStyle/>
          <a:p>
            <a:pPr algn="l" eaLnBrk="1" hangingPunct="1"/>
            <a:r>
              <a:rPr lang="en-US" altLang="en-US" sz="2800" dirty="0" smtClean="0"/>
              <a:t>Instructor</a:t>
            </a:r>
            <a:r>
              <a:rPr lang="hu-HU" altLang="en-US" sz="2800" dirty="0" smtClean="0"/>
              <a:t>:</a:t>
            </a:r>
            <a:r>
              <a:rPr lang="en-US" altLang="en-US" sz="2800" dirty="0" smtClean="0"/>
              <a:t> 	</a:t>
            </a:r>
            <a:r>
              <a:rPr lang="en-US" altLang="en-US" sz="2800" dirty="0" smtClean="0"/>
              <a:t>Ian Rakita</a:t>
            </a:r>
            <a:endParaRPr lang="en-US" altLang="en-US" sz="2800" dirty="0" smtClean="0"/>
          </a:p>
          <a:p>
            <a:pPr algn="l" eaLnBrk="1" hangingPunct="1"/>
            <a:r>
              <a:rPr lang="en-US" altLang="en-US" sz="2800" dirty="0" smtClean="0"/>
              <a:t>Office: 	</a:t>
            </a:r>
            <a:r>
              <a:rPr lang="en-US" altLang="en-US" sz="2800" dirty="0" smtClean="0"/>
              <a:t>MB 10-213</a:t>
            </a:r>
            <a:endParaRPr lang="en-US" altLang="en-US" sz="2800" dirty="0" smtClean="0"/>
          </a:p>
          <a:p>
            <a:pPr algn="l" eaLnBrk="1" hangingPunct="1"/>
            <a:r>
              <a:rPr lang="en-US" altLang="en-US" sz="2800" dirty="0" smtClean="0"/>
              <a:t>Email:		</a:t>
            </a:r>
            <a:r>
              <a:rPr lang="en-US" altLang="en-US" sz="2800" dirty="0" smtClean="0"/>
              <a:t>ian.rakita@concordia.ca</a:t>
            </a:r>
            <a:endParaRPr lang="en-US" altLang="en-US" sz="2800" dirty="0" smtClean="0"/>
          </a:p>
          <a:p>
            <a:pPr eaLnBrk="1" hangingPunct="1"/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506907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09800" y="2101850"/>
            <a:ext cx="7772400" cy="554038"/>
          </a:xfrm>
        </p:spPr>
        <p:txBody>
          <a:bodyPr/>
          <a:lstStyle/>
          <a:p>
            <a:pPr eaLnBrk="1" hangingPunct="1"/>
            <a:r>
              <a:rPr lang="en-US" altLang="en-US" sz="3000"/>
              <a:t>Introduction to Finance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895600" y="3886200"/>
            <a:ext cx="6400800" cy="457200"/>
          </a:xfrm>
        </p:spPr>
        <p:txBody>
          <a:bodyPr/>
          <a:lstStyle/>
          <a:p>
            <a:pPr eaLnBrk="1" hangingPunct="1"/>
            <a:r>
              <a:rPr lang="en-US" altLang="en-US"/>
              <a:t>Syllabus</a:t>
            </a:r>
          </a:p>
        </p:txBody>
      </p:sp>
    </p:spTree>
    <p:extLst>
      <p:ext uri="{BB962C8B-B14F-4D97-AF65-F5344CB8AC3E}">
        <p14:creationId xmlns:p14="http://schemas.microsoft.com/office/powerpoint/2010/main" val="1372121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09800" y="2101850"/>
            <a:ext cx="7772400" cy="554038"/>
          </a:xfrm>
        </p:spPr>
        <p:txBody>
          <a:bodyPr/>
          <a:lstStyle/>
          <a:p>
            <a:pPr eaLnBrk="1" hangingPunct="1"/>
            <a:r>
              <a:rPr lang="en-US" altLang="en-US" sz="3000" b="1" dirty="0"/>
              <a:t>Introduction to Corporate Finance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895600" y="3886200"/>
            <a:ext cx="6400800" cy="1790700"/>
          </a:xfrm>
        </p:spPr>
        <p:txBody>
          <a:bodyPr>
            <a:normAutofit lnSpcReduction="10000"/>
          </a:bodyPr>
          <a:lstStyle/>
          <a:p>
            <a:pPr algn="l" eaLnBrk="1" hangingPunct="1"/>
            <a:r>
              <a:rPr lang="en-US" altLang="en-US" sz="2800" dirty="0"/>
              <a:t>Overview: Introduction; Outline</a:t>
            </a:r>
          </a:p>
          <a:p>
            <a:pPr algn="l" eaLnBrk="1" hangingPunct="1"/>
            <a:endParaRPr lang="en-US" altLang="en-US" sz="2800" dirty="0"/>
          </a:p>
          <a:p>
            <a:pPr algn="l" eaLnBrk="1" hangingPunct="1"/>
            <a:r>
              <a:rPr lang="en-US" altLang="en-US" sz="2800" dirty="0"/>
              <a:t>	Chapter 1: Sections 1.2 to 1.4</a:t>
            </a:r>
          </a:p>
          <a:p>
            <a:pPr algn="l" eaLnBrk="1" hangingPunct="1"/>
            <a:r>
              <a:rPr lang="en-US" altLang="en-US" dirty="0" smtClean="0"/>
              <a:t> 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87826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9F83BD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fld id="{4B201F79-DB69-4089-B395-F5FA4945A04A}" type="slidenum">
              <a:rPr lang="en-CA" altLang="en-US" sz="1400">
                <a:latin typeface="Comic Sans MS" panose="030F0702030302020204" pitchFamily="66" charset="0"/>
              </a:rPr>
              <a:pPr eaLnBrk="1" hangingPunct="1">
                <a:spcBef>
                  <a:spcPct val="0"/>
                </a:spcBef>
                <a:buClrTx/>
                <a:buFontTx/>
                <a:buNone/>
              </a:pPr>
              <a:t>4</a:t>
            </a:fld>
            <a:endParaRPr lang="en-CA" altLang="en-US" sz="1400">
              <a:latin typeface="Comic Sans MS" panose="030F0702030302020204" pitchFamily="66" charset="0"/>
            </a:endParaRP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2063750" y="260350"/>
            <a:ext cx="8229600" cy="1066800"/>
          </a:xfrm>
        </p:spPr>
        <p:txBody>
          <a:bodyPr/>
          <a:lstStyle/>
          <a:p>
            <a:pPr algn="ctr" eaLnBrk="1" hangingPunct="1"/>
            <a:r>
              <a:rPr lang="en-US" altLang="en-US" sz="3200"/>
              <a:t>INTRODUCTION TO FINANCE</a:t>
            </a:r>
            <a:br>
              <a:rPr lang="en-US" altLang="en-US" sz="3200"/>
            </a:br>
            <a:r>
              <a:rPr lang="en-US" altLang="en-US" sz="3200"/>
              <a:t>Outline…</a:t>
            </a:r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847850" y="2060576"/>
            <a:ext cx="3600450" cy="4111625"/>
          </a:xfrm>
        </p:spPr>
        <p:txBody>
          <a:bodyPr/>
          <a:lstStyle/>
          <a:p>
            <a:pPr eaLnBrk="1" hangingPunct="1"/>
            <a:r>
              <a:rPr lang="en-US" altLang="en-US" sz="3200"/>
              <a:t>Asset Pricing</a:t>
            </a:r>
          </a:p>
          <a:p>
            <a:pPr lvl="1" eaLnBrk="1" hangingPunct="1"/>
            <a:r>
              <a:rPr lang="en-US" altLang="en-US" sz="2000" b="1">
                <a:ea typeface="Times New Roman" panose="02020603050405020304" pitchFamily="18" charset="0"/>
              </a:rPr>
              <a:t>Investor perspective</a:t>
            </a:r>
          </a:p>
          <a:p>
            <a:pPr lvl="1" eaLnBrk="1" hangingPunct="1"/>
            <a:r>
              <a:rPr lang="en-US" altLang="en-US" sz="2000">
                <a:ea typeface="Times New Roman" panose="02020603050405020304" pitchFamily="18" charset="0"/>
              </a:rPr>
              <a:t>Price formation in capital markets</a:t>
            </a:r>
          </a:p>
          <a:p>
            <a:pPr lvl="1" eaLnBrk="1" hangingPunct="1"/>
            <a:endParaRPr lang="en-US" altLang="en-US" sz="2000">
              <a:ea typeface="Times New Roman" panose="02020603050405020304" pitchFamily="18" charset="0"/>
            </a:endParaRPr>
          </a:p>
          <a:p>
            <a:pPr lvl="1" eaLnBrk="1" hangingPunct="1"/>
            <a:r>
              <a:rPr lang="en-US" altLang="en-US" sz="2000">
                <a:ea typeface="Times New Roman" panose="02020603050405020304" pitchFamily="18" charset="0"/>
              </a:rPr>
              <a:t>Investments</a:t>
            </a:r>
          </a:p>
          <a:p>
            <a:pPr lvl="1" eaLnBrk="1" hangingPunct="1"/>
            <a:r>
              <a:rPr lang="en-US" altLang="en-US" sz="2000">
                <a:ea typeface="Times New Roman" panose="02020603050405020304" pitchFamily="18" charset="0"/>
              </a:rPr>
              <a:t>Portfolio management</a:t>
            </a:r>
          </a:p>
          <a:p>
            <a:pPr lvl="1" eaLnBrk="1" hangingPunct="1"/>
            <a:r>
              <a:rPr lang="en-US" altLang="en-US" sz="2000">
                <a:ea typeface="Times New Roman" panose="02020603050405020304" pitchFamily="18" charset="0"/>
              </a:rPr>
              <a:t>CAPM (Capital Asset Pricing Model)</a:t>
            </a:r>
          </a:p>
        </p:txBody>
      </p:sp>
      <p:sp>
        <p:nvSpPr>
          <p:cNvPr id="7173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303839" y="2057400"/>
            <a:ext cx="5113337" cy="4324350"/>
          </a:xfrm>
        </p:spPr>
        <p:txBody>
          <a:bodyPr/>
          <a:lstStyle/>
          <a:p>
            <a:pPr eaLnBrk="1" hangingPunct="1"/>
            <a:r>
              <a:rPr lang="en-US" altLang="en-US" b="1" smtClean="0">
                <a:solidFill>
                  <a:srgbClr val="CC0000"/>
                </a:solidFill>
              </a:rPr>
              <a:t>Corporate Finance</a:t>
            </a:r>
          </a:p>
          <a:p>
            <a:pPr lvl="1" eaLnBrk="1" hangingPunct="1"/>
            <a:r>
              <a:rPr lang="en-US" altLang="en-US" sz="2000" b="1">
                <a:ea typeface="Times New Roman" panose="02020603050405020304" pitchFamily="18" charset="0"/>
              </a:rPr>
              <a:t>CEO perspective</a:t>
            </a:r>
          </a:p>
          <a:p>
            <a:pPr lvl="1" eaLnBrk="1" hangingPunct="1"/>
            <a:r>
              <a:rPr lang="en-US" altLang="en-US" sz="2000">
                <a:ea typeface="Times New Roman" panose="02020603050405020304" pitchFamily="18" charset="0"/>
              </a:rPr>
              <a:t>Financial decisions of the corporation</a:t>
            </a:r>
          </a:p>
          <a:p>
            <a:pPr lvl="1" eaLnBrk="1" hangingPunct="1"/>
            <a:endParaRPr lang="en-US" altLang="en-US" sz="2000">
              <a:ea typeface="Times New Roman" panose="02020603050405020304" pitchFamily="18" charset="0"/>
            </a:endParaRPr>
          </a:p>
          <a:p>
            <a:pPr lvl="1" eaLnBrk="1" hangingPunct="1"/>
            <a:endParaRPr lang="en-US" altLang="en-US" sz="2000">
              <a:ea typeface="Times New Roman" panose="02020603050405020304" pitchFamily="18" charset="0"/>
            </a:endParaRPr>
          </a:p>
          <a:p>
            <a:pPr lvl="1" eaLnBrk="1" hangingPunct="1"/>
            <a:r>
              <a:rPr lang="en-US" altLang="en-US" sz="2000">
                <a:solidFill>
                  <a:srgbClr val="CC0000"/>
                </a:solidFill>
                <a:ea typeface="Times New Roman" panose="02020603050405020304" pitchFamily="18" charset="0"/>
              </a:rPr>
              <a:t>Capital Budgeting</a:t>
            </a:r>
          </a:p>
          <a:p>
            <a:pPr lvl="1" eaLnBrk="1" hangingPunct="1"/>
            <a:r>
              <a:rPr lang="en-US" altLang="en-US" sz="2000">
                <a:solidFill>
                  <a:srgbClr val="CC0000"/>
                </a:solidFill>
                <a:ea typeface="Times New Roman" panose="02020603050405020304" pitchFamily="18" charset="0"/>
              </a:rPr>
              <a:t>Capital Structure</a:t>
            </a:r>
          </a:p>
          <a:p>
            <a:pPr lvl="1" eaLnBrk="1" hangingPunct="1"/>
            <a:r>
              <a:rPr lang="en-US" altLang="en-US" sz="2000">
                <a:ea typeface="Times New Roman" panose="02020603050405020304" pitchFamily="18" charset="0"/>
              </a:rPr>
              <a:t>Working Capital Management</a:t>
            </a:r>
          </a:p>
          <a:p>
            <a:pPr lvl="1" eaLnBrk="1" hangingPunct="1">
              <a:buFont typeface="Wingdings" panose="05000000000000000000" pitchFamily="2" charset="2"/>
              <a:buNone/>
            </a:pPr>
            <a:endParaRPr lang="en-US" altLang="en-US" sz="2000">
              <a:ea typeface="Times New Roman" panose="02020603050405020304" pitchFamily="18" charset="0"/>
            </a:endParaRPr>
          </a:p>
        </p:txBody>
      </p:sp>
      <p:sp>
        <p:nvSpPr>
          <p:cNvPr id="7174" name="Rectangle 5"/>
          <p:cNvSpPr>
            <a:spLocks noChangeArrowheads="1"/>
          </p:cNvSpPr>
          <p:nvPr/>
        </p:nvSpPr>
        <p:spPr bwMode="auto">
          <a:xfrm>
            <a:off x="3719513" y="1412875"/>
            <a:ext cx="40767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lr>
                <a:srgbClr val="9F83BD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buFont typeface="Wingdings" panose="05000000000000000000" pitchFamily="2" charset="2"/>
              <a:buNone/>
            </a:pPr>
            <a:r>
              <a:rPr lang="en-US" altLang="en-US" sz="2800" b="1"/>
              <a:t>Finance</a:t>
            </a:r>
          </a:p>
          <a:p>
            <a:pPr eaLnBrk="1" hangingPunct="1"/>
            <a:endParaRPr lang="en-US" altLang="en-US" sz="2800"/>
          </a:p>
        </p:txBody>
      </p:sp>
      <p:sp>
        <p:nvSpPr>
          <p:cNvPr id="7175" name="Line 6"/>
          <p:cNvSpPr>
            <a:spLocks noChangeShapeType="1"/>
          </p:cNvSpPr>
          <p:nvPr/>
        </p:nvSpPr>
        <p:spPr bwMode="auto">
          <a:xfrm flipH="1">
            <a:off x="3216275" y="1700214"/>
            <a:ext cx="1727200" cy="43338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8288" tIns="9144" rIns="18288" bIns="9144" anchor="ctr"/>
          <a:lstStyle/>
          <a:p>
            <a:endParaRPr lang="en-CA"/>
          </a:p>
        </p:txBody>
      </p:sp>
      <p:sp>
        <p:nvSpPr>
          <p:cNvPr id="7176" name="Line 7"/>
          <p:cNvSpPr>
            <a:spLocks noChangeShapeType="1"/>
          </p:cNvSpPr>
          <p:nvPr/>
        </p:nvSpPr>
        <p:spPr bwMode="auto">
          <a:xfrm>
            <a:off x="6489701" y="1681164"/>
            <a:ext cx="1655763" cy="43338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8288" tIns="9144" rIns="18288" bIns="9144" anchor="ctr"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5207772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9F83BD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fld id="{8DDC74C2-5B21-43AA-AA10-9ED292B9ED09}" type="slidenum">
              <a:rPr lang="en-US" altLang="en-US" sz="1400">
                <a:latin typeface="Comic Sans MS" panose="030F0702030302020204" pitchFamily="66" charset="0"/>
              </a:rPr>
              <a:pPr eaLnBrk="1" hangingPunct="1">
                <a:spcBef>
                  <a:spcPct val="0"/>
                </a:spcBef>
                <a:buClrTx/>
                <a:buFontTx/>
                <a:buNone/>
              </a:pPr>
              <a:t>5</a:t>
            </a:fld>
            <a:endParaRPr lang="en-US" altLang="en-US" sz="1400">
              <a:latin typeface="Comic Sans MS" panose="030F0702030302020204" pitchFamily="66" charset="0"/>
            </a:endParaRPr>
          </a:p>
        </p:txBody>
      </p:sp>
      <p:sp>
        <p:nvSpPr>
          <p:cNvPr id="8195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altLang="en-US" b="1" dirty="0" smtClean="0"/>
              <a:t>What is Corporate Finance?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>
            <a:normAutofit/>
          </a:bodyPr>
          <a:lstStyle/>
          <a:p>
            <a:r>
              <a:rPr lang="en-US" altLang="en-US" dirty="0" smtClean="0"/>
              <a:t>Financial decision making process of corporations</a:t>
            </a:r>
          </a:p>
          <a:p>
            <a:r>
              <a:rPr lang="en-US" altLang="en-US" dirty="0" smtClean="0"/>
              <a:t>Why focus on decisions made by corporations?</a:t>
            </a:r>
          </a:p>
          <a:p>
            <a:r>
              <a:rPr lang="en-US" altLang="en-US" dirty="0" smtClean="0"/>
              <a:t>Other organizational forms:</a:t>
            </a:r>
          </a:p>
          <a:p>
            <a:pPr lvl="1"/>
            <a:r>
              <a:rPr lang="en-US" altLang="en-US" sz="2800" dirty="0" smtClean="0">
                <a:ea typeface="Times New Roman" panose="02020603050405020304" pitchFamily="18" charset="0"/>
              </a:rPr>
              <a:t>Sole proprietorship</a:t>
            </a:r>
          </a:p>
          <a:p>
            <a:pPr lvl="1"/>
            <a:r>
              <a:rPr lang="en-US" altLang="en-US" sz="2800" dirty="0" smtClean="0">
                <a:ea typeface="Times New Roman" panose="02020603050405020304" pitchFamily="18" charset="0"/>
              </a:rPr>
              <a:t>Partnership</a:t>
            </a:r>
          </a:p>
          <a:p>
            <a:r>
              <a:rPr lang="en-US" altLang="en-US" dirty="0" smtClean="0"/>
              <a:t>How do these differ?</a:t>
            </a:r>
          </a:p>
        </p:txBody>
      </p:sp>
    </p:spTree>
    <p:extLst>
      <p:ext uri="{BB962C8B-B14F-4D97-AF65-F5344CB8AC3E}">
        <p14:creationId xmlns:p14="http://schemas.microsoft.com/office/powerpoint/2010/main" val="2798638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9F83BD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fld id="{B1C3EDAB-B261-4CDB-9755-388BC12A10AB}" type="slidenum">
              <a:rPr lang="en-US" altLang="en-US" sz="1400">
                <a:latin typeface="Comic Sans MS" panose="030F0702030302020204" pitchFamily="66" charset="0"/>
              </a:rPr>
              <a:pPr eaLnBrk="1" hangingPunct="1">
                <a:spcBef>
                  <a:spcPct val="0"/>
                </a:spcBef>
                <a:buClrTx/>
                <a:buFontTx/>
                <a:buNone/>
              </a:pPr>
              <a:t>6</a:t>
            </a:fld>
            <a:endParaRPr lang="en-US" altLang="en-US" sz="1400">
              <a:latin typeface="Comic Sans MS" panose="030F0702030302020204" pitchFamily="66" charset="0"/>
            </a:endParaRPr>
          </a:p>
        </p:txBody>
      </p:sp>
      <p:sp>
        <p:nvSpPr>
          <p:cNvPr id="37895" name="Rectangle 7"/>
          <p:cNvSpPr>
            <a:spLocks noChangeArrowheads="1"/>
          </p:cNvSpPr>
          <p:nvPr/>
        </p:nvSpPr>
        <p:spPr bwMode="auto">
          <a:xfrm>
            <a:off x="2057400" y="304800"/>
            <a:ext cx="8229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defRPr/>
            </a:pPr>
            <a:r>
              <a:rPr lang="en-US" sz="3400">
                <a:solidFill>
                  <a:srgbClr val="996633"/>
                </a:solidFill>
                <a:latin typeface="Arial Black" charset="0"/>
                <a:ea typeface="ＭＳ Ｐゴシック" charset="0"/>
              </a:rPr>
              <a:t>Partnerships</a:t>
            </a:r>
          </a:p>
        </p:txBody>
      </p:sp>
      <p:sp>
        <p:nvSpPr>
          <p:cNvPr id="37896" name="Rectangle 8"/>
          <p:cNvSpPr>
            <a:spLocks noChangeArrowheads="1"/>
          </p:cNvSpPr>
          <p:nvPr/>
        </p:nvSpPr>
        <p:spPr bwMode="auto">
          <a:xfrm>
            <a:off x="2057400" y="1447800"/>
            <a:ext cx="8305800" cy="472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rgbClr val="9F83BD"/>
              </a:buClr>
              <a:buFont typeface="Wingdings" charset="0"/>
              <a:buChar char="§"/>
              <a:defRPr/>
            </a:pPr>
            <a:r>
              <a:rPr lang="en-US" sz="3200" dirty="0">
                <a:latin typeface="Tahoma" charset="0"/>
                <a:ea typeface="ＭＳ Ｐゴシック" charset="0"/>
              </a:rPr>
              <a:t>Owned by few people</a:t>
            </a:r>
          </a:p>
          <a:p>
            <a:pPr marL="342900" indent="-342900">
              <a:spcBef>
                <a:spcPct val="20000"/>
              </a:spcBef>
              <a:buClr>
                <a:srgbClr val="9F83BD"/>
              </a:buClr>
              <a:buFont typeface="Wingdings" charset="0"/>
              <a:buChar char="§"/>
              <a:defRPr/>
            </a:pPr>
            <a:r>
              <a:rPr lang="en-US" sz="3200" dirty="0">
                <a:latin typeface="Tahoma" charset="0"/>
                <a:ea typeface="ＭＳ Ｐゴシック" charset="0"/>
              </a:rPr>
              <a:t>Owners keep all profits</a:t>
            </a:r>
            <a:endParaRPr lang="en-US" sz="3200" dirty="0">
              <a:solidFill>
                <a:srgbClr val="33CC33"/>
              </a:solidFill>
              <a:latin typeface="Tahoma" charset="0"/>
              <a:ea typeface="ＭＳ Ｐゴシック" charset="0"/>
            </a:endParaRPr>
          </a:p>
          <a:p>
            <a:pPr marL="342900" indent="-342900">
              <a:spcBef>
                <a:spcPct val="20000"/>
              </a:spcBef>
              <a:buClr>
                <a:srgbClr val="9F83BD"/>
              </a:buClr>
              <a:buFont typeface="Wingdings" charset="0"/>
              <a:buChar char="§"/>
              <a:defRPr/>
            </a:pPr>
            <a:r>
              <a:rPr lang="en-US" sz="3200" dirty="0">
                <a:latin typeface="Tahoma" charset="0"/>
                <a:ea typeface="ＭＳ Ｐゴシック" charset="0"/>
              </a:rPr>
              <a:t>But: </a:t>
            </a:r>
            <a:r>
              <a:rPr lang="en-US" sz="3200" dirty="0">
                <a:solidFill>
                  <a:srgbClr val="FF0000"/>
                </a:solidFill>
                <a:latin typeface="Tahoma" charset="0"/>
                <a:ea typeface="ＭＳ Ｐゴシック" charset="0"/>
              </a:rPr>
              <a:t>unlimited liability </a:t>
            </a:r>
            <a:r>
              <a:rPr lang="en-US" sz="3200" dirty="0">
                <a:latin typeface="Tahoma" charset="0"/>
                <a:ea typeface="ＭＳ Ｐゴシック" charset="0"/>
              </a:rPr>
              <a:t>(lose </a:t>
            </a:r>
            <a:r>
              <a:rPr lang="en-US" sz="3200" dirty="0" smtClean="0">
                <a:latin typeface="Tahoma" charset="0"/>
                <a:ea typeface="ＭＳ Ｐゴシック" charset="0"/>
              </a:rPr>
              <a:t>shirt?)</a:t>
            </a:r>
            <a:endParaRPr lang="en-US" sz="3200" dirty="0">
              <a:solidFill>
                <a:srgbClr val="FF0000"/>
              </a:solidFill>
              <a:latin typeface="Tahoma" charset="0"/>
              <a:ea typeface="ＭＳ Ｐゴシック" charset="0"/>
            </a:endParaRPr>
          </a:p>
          <a:p>
            <a:pPr marL="342900" indent="-342900">
              <a:spcBef>
                <a:spcPct val="20000"/>
              </a:spcBef>
              <a:buClr>
                <a:srgbClr val="9F83BD"/>
              </a:buClr>
              <a:buFont typeface="Wingdings" charset="0"/>
              <a:buChar char="§"/>
              <a:defRPr/>
            </a:pPr>
            <a:r>
              <a:rPr lang="en-US" sz="3200" dirty="0">
                <a:latin typeface="Tahoma" charset="0"/>
                <a:ea typeface="ＭＳ Ｐゴシック" charset="0"/>
              </a:rPr>
              <a:t>Limited life</a:t>
            </a:r>
          </a:p>
          <a:p>
            <a:pPr marL="342900" indent="-342900">
              <a:spcBef>
                <a:spcPct val="20000"/>
              </a:spcBef>
              <a:buClr>
                <a:srgbClr val="9F83BD"/>
              </a:buClr>
              <a:buFont typeface="Wingdings" charset="0"/>
              <a:buChar char="§"/>
              <a:defRPr/>
            </a:pPr>
            <a:r>
              <a:rPr lang="en-US" sz="3200" dirty="0">
                <a:solidFill>
                  <a:srgbClr val="FF0000"/>
                </a:solidFill>
                <a:latin typeface="Tahoma" charset="0"/>
                <a:ea typeface="ＭＳ Ｐゴシック" charset="0"/>
              </a:rPr>
              <a:t>Insufficient capital</a:t>
            </a:r>
            <a:r>
              <a:rPr lang="en-US" sz="3200" dirty="0">
                <a:latin typeface="Tahoma" charset="0"/>
                <a:ea typeface="ＭＳ Ｐゴシック" charset="0"/>
              </a:rPr>
              <a:t> (forgone opportunities) </a:t>
            </a:r>
          </a:p>
          <a:p>
            <a:pPr marL="342900" indent="-342900">
              <a:spcBef>
                <a:spcPct val="20000"/>
              </a:spcBef>
              <a:buClr>
                <a:srgbClr val="9F83BD"/>
              </a:buClr>
              <a:buFont typeface="Wingdings" charset="0"/>
              <a:buChar char="§"/>
              <a:defRPr/>
            </a:pPr>
            <a:r>
              <a:rPr lang="en-US" sz="3200" dirty="0">
                <a:latin typeface="Tahoma" charset="0"/>
                <a:ea typeface="ＭＳ Ｐゴシック" charset="0"/>
              </a:rPr>
              <a:t>Difficult to transfer ownership</a:t>
            </a:r>
          </a:p>
          <a:p>
            <a:pPr>
              <a:spcBef>
                <a:spcPct val="20000"/>
              </a:spcBef>
              <a:buClr>
                <a:srgbClr val="9F83BD"/>
              </a:buClr>
              <a:defRPr/>
            </a:pPr>
            <a:endParaRPr lang="en-US" sz="3200" dirty="0">
              <a:latin typeface="Tahoma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0202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8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8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8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8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8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8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6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9F83BD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fld id="{F76AE47B-EF18-4EFA-8B90-D1F8F84C2178}" type="slidenum">
              <a:rPr lang="en-US" altLang="en-US" sz="1400">
                <a:latin typeface="Comic Sans MS" panose="030F0702030302020204" pitchFamily="66" charset="0"/>
              </a:rPr>
              <a:pPr eaLnBrk="1" hangingPunct="1">
                <a:spcBef>
                  <a:spcPct val="0"/>
                </a:spcBef>
                <a:buClrTx/>
                <a:buFontTx/>
                <a:buNone/>
              </a:pPr>
              <a:t>7</a:t>
            </a:fld>
            <a:endParaRPr lang="en-US" altLang="en-US" sz="1400">
              <a:latin typeface="Comic Sans MS" panose="030F0702030302020204" pitchFamily="66" charset="0"/>
            </a:endParaRPr>
          </a:p>
        </p:txBody>
      </p:sp>
      <p:sp>
        <p:nvSpPr>
          <p:cNvPr id="10243" name="Rectangle 8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altLang="en-US" b="1" dirty="0" smtClean="0"/>
              <a:t>Corporations</a:t>
            </a:r>
          </a:p>
        </p:txBody>
      </p:sp>
      <p:sp>
        <p:nvSpPr>
          <p:cNvPr id="83977" name="Rectangle 9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altLang="en-US" smtClean="0"/>
              <a:t>Separate legal entity from its owners</a:t>
            </a:r>
          </a:p>
          <a:p>
            <a:r>
              <a:rPr lang="en-US" altLang="en-US" smtClean="0"/>
              <a:t>Owners are shareholders</a:t>
            </a:r>
          </a:p>
          <a:p>
            <a:r>
              <a:rPr lang="en-US" altLang="en-US" smtClean="0"/>
              <a:t>Separation of ownership and management</a:t>
            </a:r>
          </a:p>
          <a:p>
            <a:r>
              <a:rPr lang="en-US" altLang="en-US" smtClean="0">
                <a:solidFill>
                  <a:srgbClr val="CC0000"/>
                </a:solidFill>
              </a:rPr>
              <a:t>Limited liability</a:t>
            </a:r>
          </a:p>
          <a:p>
            <a:r>
              <a:rPr lang="en-US" altLang="en-US" smtClean="0"/>
              <a:t>Ownership easily transferred</a:t>
            </a:r>
          </a:p>
          <a:p>
            <a:r>
              <a:rPr lang="en-US" altLang="en-US" smtClean="0"/>
              <a:t>Capital formation made easy</a:t>
            </a:r>
          </a:p>
          <a:p>
            <a:r>
              <a:rPr lang="en-US" altLang="en-US" smtClean="0"/>
              <a:t>Unlimited life</a:t>
            </a:r>
          </a:p>
          <a:p>
            <a:r>
              <a:rPr lang="en-US" altLang="en-US" smtClean="0"/>
              <a:t>Disadv</a:t>
            </a:r>
            <a:r>
              <a:rPr lang="en-CA" altLang="en-US" smtClean="0"/>
              <a:t>a</a:t>
            </a:r>
            <a:r>
              <a:rPr lang="en-US" altLang="en-US" smtClean="0"/>
              <a:t>ntage - </a:t>
            </a:r>
            <a:r>
              <a:rPr lang="en-US" altLang="en-US" smtClean="0">
                <a:solidFill>
                  <a:srgbClr val="CC0000"/>
                </a:solidFill>
              </a:rPr>
              <a:t>double taxation</a:t>
            </a:r>
          </a:p>
        </p:txBody>
      </p:sp>
    </p:spTree>
    <p:extLst>
      <p:ext uri="{BB962C8B-B14F-4D97-AF65-F5344CB8AC3E}">
        <p14:creationId xmlns:p14="http://schemas.microsoft.com/office/powerpoint/2010/main" val="2554606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9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9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9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9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9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9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9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9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7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 dirty="0" smtClean="0"/>
              <a:t>Cash Flows to and from the Firm</a:t>
            </a:r>
          </a:p>
        </p:txBody>
      </p:sp>
      <p:pic>
        <p:nvPicPr>
          <p:cNvPr id="62468" name="Picture 4" descr="ros69749__010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709864" y="1447800"/>
            <a:ext cx="7153275" cy="4953000"/>
          </a:xfrm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808080">
                      <a:alpha val="74997"/>
                    </a:srgbClr>
                  </a:outerShdw>
                </a:effectLst>
              </a14:hiddenEffects>
            </a:ext>
          </a:extLst>
        </p:spPr>
      </p:pic>
      <p:sp>
        <p:nvSpPr>
          <p:cNvPr id="62472" name="Text Box 8"/>
          <p:cNvSpPr txBox="1">
            <a:spLocks noChangeArrowheads="1"/>
          </p:cNvSpPr>
          <p:nvPr/>
        </p:nvSpPr>
        <p:spPr bwMode="auto">
          <a:xfrm>
            <a:off x="1524001" y="484189"/>
            <a:ext cx="739775" cy="35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103236" tIns="51618" rIns="103236" bIns="51618">
            <a:spAutoFit/>
            <a:flatTx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600" b="1">
                <a:solidFill>
                  <a:schemeClr val="bg1"/>
                </a:solidFill>
                <a:latin typeface="Times New Roman" charset="0"/>
                <a:ea typeface="ＭＳ Ｐゴシック" charset="0"/>
              </a:rPr>
              <a:t>LO5</a:t>
            </a:r>
          </a:p>
        </p:txBody>
      </p:sp>
      <p:sp>
        <p:nvSpPr>
          <p:cNvPr id="62473" name="Text Box 9"/>
          <p:cNvSpPr txBox="1">
            <a:spLocks noChangeArrowheads="1"/>
          </p:cNvSpPr>
          <p:nvPr/>
        </p:nvSpPr>
        <p:spPr bwMode="auto">
          <a:xfrm>
            <a:off x="4613276" y="6345238"/>
            <a:ext cx="3660775" cy="31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107763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103236" tIns="51618" rIns="103236" bIns="51618">
            <a:spAutoFit/>
            <a:flatTx/>
          </a:bodyPr>
          <a:lstStyle>
            <a:lvl1pPr eaLnBrk="0" hangingPunct="0">
              <a:defRPr sz="14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itchFamily="18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en-US" i="1">
                <a:solidFill>
                  <a:schemeClr val="accent2"/>
                </a:solidFill>
              </a:rPr>
              <a:t>© 2013 McGraw-Hill Ryerson Limited</a:t>
            </a:r>
          </a:p>
        </p:txBody>
      </p:sp>
      <p:sp>
        <p:nvSpPr>
          <p:cNvPr id="11270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9F83BD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fld id="{270C996F-A980-4576-BEBA-AB20064F4056}" type="slidenum">
              <a:rPr lang="en-US" altLang="en-US" sz="1400">
                <a:latin typeface="Comic Sans MS" panose="030F0702030302020204" pitchFamily="66" charset="0"/>
              </a:rPr>
              <a:pPr eaLnBrk="1" hangingPunct="1">
                <a:spcBef>
                  <a:spcPct val="0"/>
                </a:spcBef>
                <a:buClrTx/>
                <a:buFontTx/>
                <a:buNone/>
              </a:pPr>
              <a:t>8</a:t>
            </a:fld>
            <a:endParaRPr lang="en-US" altLang="en-US" sz="140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7481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9F83BD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fld id="{C70D738A-9DDB-4B9B-931B-5E6D970F78B2}" type="slidenum">
              <a:rPr lang="en-US" altLang="en-US" sz="1400">
                <a:latin typeface="Comic Sans MS" panose="030F0702030302020204" pitchFamily="66" charset="0"/>
              </a:rPr>
              <a:pPr eaLnBrk="1" hangingPunct="1">
                <a:spcBef>
                  <a:spcPct val="0"/>
                </a:spcBef>
                <a:buClrTx/>
                <a:buFontTx/>
                <a:buNone/>
              </a:pPr>
              <a:t>9</a:t>
            </a:fld>
            <a:endParaRPr lang="en-US" altLang="en-US" sz="1400">
              <a:latin typeface="Comic Sans MS" panose="030F0702030302020204" pitchFamily="66" charset="0"/>
            </a:endParaRPr>
          </a:p>
        </p:txBody>
      </p:sp>
      <p:sp>
        <p:nvSpPr>
          <p:cNvPr id="12291" name="Rectangle 8"/>
          <p:cNvSpPr>
            <a:spLocks noGrp="1" noChangeArrowheads="1"/>
          </p:cNvSpPr>
          <p:nvPr>
            <p:ph type="title"/>
          </p:nvPr>
        </p:nvSpPr>
        <p:spPr>
          <a:xfrm>
            <a:off x="2057400" y="46039"/>
            <a:ext cx="8229600" cy="1127125"/>
          </a:xfrm>
        </p:spPr>
        <p:txBody>
          <a:bodyPr/>
          <a:lstStyle/>
          <a:p>
            <a:r>
              <a:rPr lang="en-US" altLang="en-US" b="1" dirty="0" smtClean="0"/>
              <a:t>Investment and Financing Decisions</a:t>
            </a:r>
          </a:p>
        </p:txBody>
      </p:sp>
      <p:sp>
        <p:nvSpPr>
          <p:cNvPr id="11273" name="Rectangle 9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dirty="0" smtClean="0"/>
              <a:t>What to buy - </a:t>
            </a:r>
            <a:r>
              <a:rPr lang="en-US" altLang="en-US" dirty="0" smtClean="0">
                <a:solidFill>
                  <a:srgbClr val="CC0000"/>
                </a:solidFill>
              </a:rPr>
              <a:t>Capital Budgeting</a:t>
            </a:r>
          </a:p>
          <a:p>
            <a:pPr lvl="1"/>
            <a:r>
              <a:rPr lang="en-US" altLang="en-US" dirty="0" smtClean="0">
                <a:ea typeface="Times New Roman" panose="02020603050405020304" pitchFamily="18" charset="0"/>
              </a:rPr>
              <a:t>Assets</a:t>
            </a:r>
          </a:p>
          <a:p>
            <a:pPr lvl="2"/>
            <a:r>
              <a:rPr lang="en-US" altLang="en-US" dirty="0" smtClean="0">
                <a:ea typeface="Times New Roman" panose="02020603050405020304" pitchFamily="18" charset="0"/>
              </a:rPr>
              <a:t>Real (tangible, intangible)</a:t>
            </a:r>
          </a:p>
          <a:p>
            <a:pPr lvl="2"/>
            <a:r>
              <a:rPr lang="en-US" altLang="en-US" dirty="0" smtClean="0">
                <a:ea typeface="Times New Roman" panose="02020603050405020304" pitchFamily="18" charset="0"/>
              </a:rPr>
              <a:t>Financial</a:t>
            </a:r>
          </a:p>
          <a:p>
            <a:r>
              <a:rPr lang="en-US" altLang="en-US" dirty="0" smtClean="0"/>
              <a:t>How to pay for it - </a:t>
            </a:r>
            <a:r>
              <a:rPr lang="en-US" altLang="en-US" dirty="0" smtClean="0">
                <a:solidFill>
                  <a:srgbClr val="CC0000"/>
                </a:solidFill>
              </a:rPr>
              <a:t>Capital Structure</a:t>
            </a:r>
          </a:p>
          <a:p>
            <a:pPr lvl="1"/>
            <a:r>
              <a:rPr lang="en-US" altLang="en-US" dirty="0" smtClean="0">
                <a:ea typeface="Times New Roman" panose="02020603050405020304" pitchFamily="18" charset="0"/>
              </a:rPr>
              <a:t>Mix of debt and equity</a:t>
            </a:r>
          </a:p>
          <a:p>
            <a:r>
              <a:rPr lang="en-US" altLang="en-US" dirty="0" smtClean="0"/>
              <a:t>Buy low, sell high</a:t>
            </a:r>
          </a:p>
          <a:p>
            <a:pPr lvl="1"/>
            <a:r>
              <a:rPr lang="en-US" altLang="en-US" dirty="0" smtClean="0">
                <a:ea typeface="Times New Roman" panose="02020603050405020304" pitchFamily="18" charset="0"/>
              </a:rPr>
              <a:t>Theory of value</a:t>
            </a:r>
          </a:p>
        </p:txBody>
      </p:sp>
    </p:spTree>
    <p:extLst>
      <p:ext uri="{BB962C8B-B14F-4D97-AF65-F5344CB8AC3E}">
        <p14:creationId xmlns:p14="http://schemas.microsoft.com/office/powerpoint/2010/main" val="1998249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2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2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2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2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2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2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2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2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2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3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9F83BD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fld id="{4D84FD10-9F6A-4A33-8240-9153D339C3C6}" type="slidenum">
              <a:rPr lang="en-US" altLang="en-US" sz="1400">
                <a:latin typeface="Comic Sans MS" panose="030F0702030302020204" pitchFamily="66" charset="0"/>
              </a:rPr>
              <a:pPr eaLnBrk="1" hangingPunct="1">
                <a:spcBef>
                  <a:spcPct val="0"/>
                </a:spcBef>
                <a:buClrTx/>
                <a:buFontTx/>
                <a:buNone/>
              </a:pPr>
              <a:t>10</a:t>
            </a:fld>
            <a:endParaRPr lang="en-US" altLang="en-US" sz="1400">
              <a:latin typeface="Comic Sans MS" panose="030F0702030302020204" pitchFamily="66" charset="0"/>
            </a:endParaRPr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b="1" dirty="0" smtClean="0"/>
              <a:t>Goals</a:t>
            </a:r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altLang="en-US" dirty="0" smtClean="0"/>
              <a:t>Survive?</a:t>
            </a:r>
          </a:p>
          <a:p>
            <a:r>
              <a:rPr lang="en-CA" altLang="en-US" dirty="0" smtClean="0"/>
              <a:t>Beat competition?</a:t>
            </a:r>
          </a:p>
          <a:p>
            <a:r>
              <a:rPr lang="en-CA" altLang="en-US" dirty="0" smtClean="0"/>
              <a:t>Maximize sales/profits?</a:t>
            </a:r>
          </a:p>
          <a:p>
            <a:r>
              <a:rPr lang="en-CA" altLang="en-US" dirty="0" smtClean="0"/>
              <a:t>Steady growth?</a:t>
            </a:r>
          </a:p>
          <a:p>
            <a:r>
              <a:rPr lang="en-CA" altLang="en-US" dirty="0" smtClean="0"/>
              <a:t>Maximize stock price?</a:t>
            </a:r>
          </a:p>
          <a:p>
            <a:endParaRPr lang="en-CA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453672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9F83BD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  <a:cs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fld id="{4C0153AB-1FF1-4180-ABFA-98B7078AB4EA}" type="slidenum">
              <a:rPr lang="en-US" altLang="en-US" sz="1400">
                <a:latin typeface="Comic Sans MS" panose="030F0702030302020204" pitchFamily="66" charset="0"/>
              </a:rPr>
              <a:pPr eaLnBrk="1" hangingPunct="1">
                <a:spcBef>
                  <a:spcPct val="0"/>
                </a:spcBef>
                <a:buClrTx/>
                <a:buFontTx/>
                <a:buNone/>
              </a:pPr>
              <a:t>11</a:t>
            </a:fld>
            <a:endParaRPr lang="en-US" altLang="en-US" sz="1400">
              <a:latin typeface="Comic Sans MS" panose="030F0702030302020204" pitchFamily="66" charset="0"/>
            </a:endParaRPr>
          </a:p>
        </p:txBody>
      </p:sp>
      <p:sp>
        <p:nvSpPr>
          <p:cNvPr id="14339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Goals of a Financial Manager</a:t>
            </a:r>
          </a:p>
        </p:txBody>
      </p:sp>
      <p:sp>
        <p:nvSpPr>
          <p:cNvPr id="14340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Shareholders benefit if managers </a:t>
            </a:r>
            <a:r>
              <a:rPr lang="en-US" altLang="en-US">
                <a:solidFill>
                  <a:srgbClr val="CC0000"/>
                </a:solidFill>
              </a:rPr>
              <a:t>maximize</a:t>
            </a:r>
            <a:r>
              <a:rPr lang="en-US" altLang="en-US"/>
              <a:t> current </a:t>
            </a:r>
            <a:r>
              <a:rPr lang="en-US" altLang="en-US">
                <a:solidFill>
                  <a:srgbClr val="CC0000"/>
                </a:solidFill>
              </a:rPr>
              <a:t>value of existing stock</a:t>
            </a:r>
            <a:r>
              <a:rPr lang="en-US" altLang="en-US"/>
              <a:t> (share price)</a:t>
            </a:r>
          </a:p>
          <a:p>
            <a:endParaRPr lang="en-US" altLang="en-US"/>
          </a:p>
          <a:p>
            <a:r>
              <a:rPr lang="en-US" altLang="en-US"/>
              <a:t>Management should select </a:t>
            </a:r>
            <a:r>
              <a:rPr lang="en-US" altLang="en-US">
                <a:solidFill>
                  <a:srgbClr val="CC0000"/>
                </a:solidFill>
              </a:rPr>
              <a:t>investments</a:t>
            </a:r>
            <a:r>
              <a:rPr lang="en-US" altLang="en-US"/>
              <a:t> and </a:t>
            </a:r>
            <a:r>
              <a:rPr lang="en-US" altLang="en-US">
                <a:solidFill>
                  <a:srgbClr val="CC0000"/>
                </a:solidFill>
              </a:rPr>
              <a:t>capital structure</a:t>
            </a:r>
            <a:r>
              <a:rPr lang="en-US" altLang="en-US"/>
              <a:t> that maximize stock value (easier said...)</a:t>
            </a:r>
          </a:p>
          <a:p>
            <a:endParaRPr lang="en-US" altLang="en-US"/>
          </a:p>
          <a:p>
            <a:r>
              <a:rPr lang="en-US" altLang="en-US"/>
              <a:t>Is market value of stock a good measure?</a:t>
            </a:r>
          </a:p>
          <a:p>
            <a:pPr lvl="1"/>
            <a:r>
              <a:rPr lang="en-US" altLang="en-US">
                <a:ea typeface="Times New Roman" panose="02020603050405020304" pitchFamily="18" charset="0"/>
              </a:rPr>
              <a:t>Issues of Market Efficiency</a:t>
            </a:r>
          </a:p>
        </p:txBody>
      </p:sp>
    </p:spTree>
    <p:extLst>
      <p:ext uri="{BB962C8B-B14F-4D97-AF65-F5344CB8AC3E}">
        <p14:creationId xmlns:p14="http://schemas.microsoft.com/office/powerpoint/2010/main" val="1532226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281</Words>
  <Application>Microsoft Office PowerPoint</Application>
  <PresentationFormat>Widescreen</PresentationFormat>
  <Paragraphs>94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3" baseType="lpstr">
      <vt:lpstr>MS PGothic</vt:lpstr>
      <vt:lpstr>MS PGothic</vt:lpstr>
      <vt:lpstr>ヒラギノ角ゴ Pro W3</vt:lpstr>
      <vt:lpstr>Arial</vt:lpstr>
      <vt:lpstr>Arial Black</vt:lpstr>
      <vt:lpstr>Calibri</vt:lpstr>
      <vt:lpstr>Calibri Light</vt:lpstr>
      <vt:lpstr>Comic Sans MS</vt:lpstr>
      <vt:lpstr>Tahoma</vt:lpstr>
      <vt:lpstr>Times New Roman</vt:lpstr>
      <vt:lpstr>Wingdings</vt:lpstr>
      <vt:lpstr>Office Theme</vt:lpstr>
      <vt:lpstr>COMM 308 Introduction to Finance</vt:lpstr>
      <vt:lpstr>Introduction to Finance</vt:lpstr>
      <vt:lpstr>Introduction to Corporate Finance</vt:lpstr>
      <vt:lpstr>INTRODUCTION TO FINANCE Outline…</vt:lpstr>
      <vt:lpstr>What is Corporate Finance?</vt:lpstr>
      <vt:lpstr>PowerPoint Presentation</vt:lpstr>
      <vt:lpstr>Corporations</vt:lpstr>
      <vt:lpstr>Cash Flows to and from the Firm</vt:lpstr>
      <vt:lpstr>Investment and Financing Decisions</vt:lpstr>
      <vt:lpstr>Goals</vt:lpstr>
      <vt:lpstr>Goals of a Financial Manager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 308 Introduction to Finance</dc:title>
  <dc:creator>Ian Rakita</dc:creator>
  <cp:lastModifiedBy>Ian Rakita</cp:lastModifiedBy>
  <cp:revision>1</cp:revision>
  <dcterms:created xsi:type="dcterms:W3CDTF">2015-09-08T14:46:42Z</dcterms:created>
  <dcterms:modified xsi:type="dcterms:W3CDTF">2015-09-08T14:47:12Z</dcterms:modified>
</cp:coreProperties>
</file>