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8"/>
  </p:notesMasterIdLst>
  <p:sldIdLst>
    <p:sldId id="326" r:id="rId2"/>
    <p:sldId id="296" r:id="rId3"/>
    <p:sldId id="295" r:id="rId4"/>
    <p:sldId id="333" r:id="rId5"/>
    <p:sldId id="291" r:id="rId6"/>
    <p:sldId id="297" r:id="rId7"/>
    <p:sldId id="334" r:id="rId8"/>
    <p:sldId id="335" r:id="rId9"/>
    <p:sldId id="336" r:id="rId10"/>
    <p:sldId id="337" r:id="rId11"/>
    <p:sldId id="340" r:id="rId12"/>
    <p:sldId id="338" r:id="rId13"/>
    <p:sldId id="342" r:id="rId14"/>
    <p:sldId id="345" r:id="rId15"/>
    <p:sldId id="343" r:id="rId16"/>
    <p:sldId id="344" r:id="rId17"/>
    <p:sldId id="346" r:id="rId18"/>
    <p:sldId id="347" r:id="rId19"/>
    <p:sldId id="348" r:id="rId20"/>
    <p:sldId id="349" r:id="rId21"/>
    <p:sldId id="350" r:id="rId22"/>
    <p:sldId id="351" r:id="rId23"/>
    <p:sldId id="352" r:id="rId24"/>
    <p:sldId id="353" r:id="rId25"/>
    <p:sldId id="363" r:id="rId26"/>
    <p:sldId id="364" r:id="rId27"/>
    <p:sldId id="365" r:id="rId28"/>
    <p:sldId id="366" r:id="rId29"/>
    <p:sldId id="367" r:id="rId30"/>
    <p:sldId id="368" r:id="rId31"/>
    <p:sldId id="369" r:id="rId32"/>
    <p:sldId id="371" r:id="rId33"/>
    <p:sldId id="362" r:id="rId34"/>
    <p:sldId id="372" r:id="rId35"/>
    <p:sldId id="320" r:id="rId36"/>
    <p:sldId id="276" r:id="rId37"/>
  </p:sldIdLst>
  <p:sldSz cx="9144000" cy="6858000" type="screen4x3"/>
  <p:notesSz cx="6888163" cy="10020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36D5"/>
    <a:srgbClr val="7D36CA"/>
    <a:srgbClr val="7D36B4"/>
    <a:srgbClr val="7E36B4"/>
    <a:srgbClr val="672C9C"/>
    <a:srgbClr val="672C94"/>
    <a:srgbClr val="5D2785"/>
    <a:srgbClr val="7332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79" autoAdjust="0"/>
    <p:restoredTop sz="85138" autoAdjust="0"/>
  </p:normalViewPr>
  <p:slideViewPr>
    <p:cSldViewPr>
      <p:cViewPr varScale="1">
        <p:scale>
          <a:sx n="63" d="100"/>
          <a:sy n="63" d="100"/>
        </p:scale>
        <p:origin x="172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6BDCF6-1676-4FDE-B3D0-23AAB145AB4A}" type="doc">
      <dgm:prSet loTypeId="urn:microsoft.com/office/officeart/2005/8/layout/hProcess9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n-CA"/>
        </a:p>
      </dgm:t>
    </dgm:pt>
    <dgm:pt modelId="{6583E5BD-97BD-4B78-B6AC-BD5C618842D2}">
      <dgm:prSet phldrT="[Text]"/>
      <dgm:spPr/>
      <dgm:t>
        <a:bodyPr anchor="t"/>
        <a:lstStyle/>
        <a:p>
          <a:r>
            <a:rPr lang="en-CA" dirty="0" smtClean="0"/>
            <a:t>2.</a:t>
          </a:r>
        </a:p>
        <a:p>
          <a:r>
            <a:rPr lang="en-CA" dirty="0" smtClean="0"/>
            <a:t> Information Search: seeking value</a:t>
          </a:r>
          <a:endParaRPr lang="en-CA" dirty="0"/>
        </a:p>
      </dgm:t>
    </dgm:pt>
    <dgm:pt modelId="{4922B82B-A81C-4116-897C-2CF29949401A}" type="sibTrans" cxnId="{E814D336-40F1-4C60-B2A5-06F6A484B340}">
      <dgm:prSet/>
      <dgm:spPr/>
      <dgm:t>
        <a:bodyPr/>
        <a:lstStyle/>
        <a:p>
          <a:endParaRPr lang="en-CA"/>
        </a:p>
      </dgm:t>
    </dgm:pt>
    <dgm:pt modelId="{DB8AF2EE-C1FF-4784-9E4D-09A4FA9C0D16}" type="parTrans" cxnId="{E814D336-40F1-4C60-B2A5-06F6A484B340}">
      <dgm:prSet/>
      <dgm:spPr/>
      <dgm:t>
        <a:bodyPr/>
        <a:lstStyle/>
        <a:p>
          <a:endParaRPr lang="en-CA"/>
        </a:p>
      </dgm:t>
    </dgm:pt>
    <dgm:pt modelId="{B1B322E8-880E-474A-96DD-2779800F1165}">
      <dgm:prSet phldrT="[Text]"/>
      <dgm:spPr/>
      <dgm:t>
        <a:bodyPr anchor="t"/>
        <a:lstStyle/>
        <a:p>
          <a:r>
            <a:rPr lang="en-CA" dirty="0" smtClean="0"/>
            <a:t>1. </a:t>
          </a:r>
        </a:p>
        <a:p>
          <a:r>
            <a:rPr lang="en-CA" dirty="0" smtClean="0"/>
            <a:t>Problem Recognition:   perceiving a need</a:t>
          </a:r>
          <a:endParaRPr lang="en-CA" dirty="0"/>
        </a:p>
      </dgm:t>
    </dgm:pt>
    <dgm:pt modelId="{2FB3063A-3BBD-4960-93FE-6630BFB881C3}" type="sibTrans" cxnId="{67098A9D-2FEB-4ACA-ADA1-444C6656E9B3}">
      <dgm:prSet/>
      <dgm:spPr/>
      <dgm:t>
        <a:bodyPr/>
        <a:lstStyle/>
        <a:p>
          <a:endParaRPr lang="en-CA"/>
        </a:p>
      </dgm:t>
    </dgm:pt>
    <dgm:pt modelId="{8782FC04-7FF4-40B2-839A-D636F336BA99}" type="parTrans" cxnId="{67098A9D-2FEB-4ACA-ADA1-444C6656E9B3}">
      <dgm:prSet/>
      <dgm:spPr/>
      <dgm:t>
        <a:bodyPr/>
        <a:lstStyle/>
        <a:p>
          <a:endParaRPr lang="en-CA"/>
        </a:p>
      </dgm:t>
    </dgm:pt>
    <dgm:pt modelId="{8DEFD254-3DC4-46E1-9DF4-7221F2E80908}">
      <dgm:prSet phldrT="[Text]"/>
      <dgm:spPr/>
      <dgm:t>
        <a:bodyPr anchor="t"/>
        <a:lstStyle/>
        <a:p>
          <a:r>
            <a:rPr lang="en-CA" dirty="0" smtClean="0"/>
            <a:t>3. </a:t>
          </a:r>
        </a:p>
        <a:p>
          <a:r>
            <a:rPr lang="en-CA" dirty="0" smtClean="0"/>
            <a:t>Evaluation of Alternatives: assessing value</a:t>
          </a:r>
          <a:endParaRPr lang="en-CA" dirty="0"/>
        </a:p>
      </dgm:t>
    </dgm:pt>
    <dgm:pt modelId="{5300CE8E-79D1-4E33-9140-4692E09D5467}" type="parTrans" cxnId="{DE7CCF32-DE86-407D-8378-948A4BDB75BE}">
      <dgm:prSet/>
      <dgm:spPr/>
      <dgm:t>
        <a:bodyPr/>
        <a:lstStyle/>
        <a:p>
          <a:endParaRPr lang="en-CA"/>
        </a:p>
      </dgm:t>
    </dgm:pt>
    <dgm:pt modelId="{B4F84523-0F56-4EE2-AF69-BBF8020D61CB}" type="sibTrans" cxnId="{DE7CCF32-DE86-407D-8378-948A4BDB75BE}">
      <dgm:prSet/>
      <dgm:spPr/>
      <dgm:t>
        <a:bodyPr/>
        <a:lstStyle/>
        <a:p>
          <a:endParaRPr lang="en-CA"/>
        </a:p>
      </dgm:t>
    </dgm:pt>
    <dgm:pt modelId="{CBCCAEE8-B742-471B-8C0E-3C4A0BA0F8EF}">
      <dgm:prSet phldrT="[Text]"/>
      <dgm:spPr/>
      <dgm:t>
        <a:bodyPr anchor="t"/>
        <a:lstStyle/>
        <a:p>
          <a:r>
            <a:rPr lang="en-CA" dirty="0" smtClean="0"/>
            <a:t>4. </a:t>
          </a:r>
        </a:p>
        <a:p>
          <a:r>
            <a:rPr lang="en-CA" dirty="0" smtClean="0"/>
            <a:t>Purchase decision: buying value</a:t>
          </a:r>
          <a:endParaRPr lang="en-CA" dirty="0"/>
        </a:p>
      </dgm:t>
    </dgm:pt>
    <dgm:pt modelId="{0D4AE8C1-4C14-4F3B-861D-D762530CD36A}" type="parTrans" cxnId="{4703E762-0B99-42A9-871E-B206C9170459}">
      <dgm:prSet/>
      <dgm:spPr/>
      <dgm:t>
        <a:bodyPr/>
        <a:lstStyle/>
        <a:p>
          <a:endParaRPr lang="en-CA"/>
        </a:p>
      </dgm:t>
    </dgm:pt>
    <dgm:pt modelId="{C6F86B28-FC74-464D-8026-605B658112C6}" type="sibTrans" cxnId="{4703E762-0B99-42A9-871E-B206C9170459}">
      <dgm:prSet/>
      <dgm:spPr/>
      <dgm:t>
        <a:bodyPr/>
        <a:lstStyle/>
        <a:p>
          <a:endParaRPr lang="en-CA"/>
        </a:p>
      </dgm:t>
    </dgm:pt>
    <dgm:pt modelId="{BBA732CE-0CBF-4618-8799-1F2A3E4054DE}">
      <dgm:prSet phldrT="[Text]"/>
      <dgm:spPr/>
      <dgm:t>
        <a:bodyPr anchor="t"/>
        <a:lstStyle/>
        <a:p>
          <a:r>
            <a:rPr lang="en-CA" dirty="0" smtClean="0"/>
            <a:t>5. </a:t>
          </a:r>
        </a:p>
        <a:p>
          <a:r>
            <a:rPr lang="en-CA" dirty="0" smtClean="0"/>
            <a:t>Post-Purchase Behaviour: value in consumption or use</a:t>
          </a:r>
          <a:endParaRPr lang="en-CA" dirty="0"/>
        </a:p>
      </dgm:t>
    </dgm:pt>
    <dgm:pt modelId="{F370637B-6223-4805-9DBE-98C0308214F8}" type="parTrans" cxnId="{73AC6F00-A54D-4025-8BC9-8946BDDFAD7E}">
      <dgm:prSet/>
      <dgm:spPr/>
      <dgm:t>
        <a:bodyPr/>
        <a:lstStyle/>
        <a:p>
          <a:endParaRPr lang="en-CA"/>
        </a:p>
      </dgm:t>
    </dgm:pt>
    <dgm:pt modelId="{C2C4E1D2-D427-4631-B952-66A5BE0149E5}" type="sibTrans" cxnId="{73AC6F00-A54D-4025-8BC9-8946BDDFAD7E}">
      <dgm:prSet/>
      <dgm:spPr/>
      <dgm:t>
        <a:bodyPr/>
        <a:lstStyle/>
        <a:p>
          <a:endParaRPr lang="en-CA"/>
        </a:p>
      </dgm:t>
    </dgm:pt>
    <dgm:pt modelId="{898989AE-FE2A-4846-86F5-A18C2DFACC8A}" type="pres">
      <dgm:prSet presAssocID="{A66BDCF6-1676-4FDE-B3D0-23AAB145AB4A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B2EEC57-A57B-468E-9154-1E311157B5C3}" type="pres">
      <dgm:prSet presAssocID="{A66BDCF6-1676-4FDE-B3D0-23AAB145AB4A}" presName="arrow" presStyleLbl="bgShp" presStyleIdx="0" presStyleCnt="1" custScaleX="117647"/>
      <dgm:spPr/>
    </dgm:pt>
    <dgm:pt modelId="{38C57241-9352-40C6-9BCD-004D28030CD9}" type="pres">
      <dgm:prSet presAssocID="{A66BDCF6-1676-4FDE-B3D0-23AAB145AB4A}" presName="linearProcess" presStyleCnt="0"/>
      <dgm:spPr/>
    </dgm:pt>
    <dgm:pt modelId="{F6F61DA2-29CC-49DE-8168-B9429CB41DCF}" type="pres">
      <dgm:prSet presAssocID="{B1B322E8-880E-474A-96DD-2779800F1165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E9C44EED-AA38-47B2-B592-9B0153E18792}" type="pres">
      <dgm:prSet presAssocID="{2FB3063A-3BBD-4960-93FE-6630BFB881C3}" presName="sibTrans" presStyleCnt="0"/>
      <dgm:spPr/>
    </dgm:pt>
    <dgm:pt modelId="{1CB2E216-C8A3-4FC2-A4F6-29FA03BD9BAF}" type="pres">
      <dgm:prSet presAssocID="{6583E5BD-97BD-4B78-B6AC-BD5C618842D2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575AFDF1-84A9-4F78-AB59-2506700A3BDD}" type="pres">
      <dgm:prSet presAssocID="{4922B82B-A81C-4116-897C-2CF29949401A}" presName="sibTrans" presStyleCnt="0"/>
      <dgm:spPr/>
    </dgm:pt>
    <dgm:pt modelId="{496900F5-FF3E-4236-A1DE-F5F04A33A7F4}" type="pres">
      <dgm:prSet presAssocID="{8DEFD254-3DC4-46E1-9DF4-7221F2E80908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812BD063-FF44-46EA-B2AB-BA4833092F34}" type="pres">
      <dgm:prSet presAssocID="{B4F84523-0F56-4EE2-AF69-BBF8020D61CB}" presName="sibTrans" presStyleCnt="0"/>
      <dgm:spPr/>
    </dgm:pt>
    <dgm:pt modelId="{2D9DFBB1-C0D3-4325-BB35-F8BD7810C817}" type="pres">
      <dgm:prSet presAssocID="{CBCCAEE8-B742-471B-8C0E-3C4A0BA0F8EF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47E27008-3E58-4BC3-889A-4D201FA56C8F}" type="pres">
      <dgm:prSet presAssocID="{C6F86B28-FC74-464D-8026-605B658112C6}" presName="sibTrans" presStyleCnt="0"/>
      <dgm:spPr/>
    </dgm:pt>
    <dgm:pt modelId="{4F73FBB5-9F93-4F81-9860-5E04A39FE18A}" type="pres">
      <dgm:prSet presAssocID="{BBA732CE-0CBF-4618-8799-1F2A3E4054DE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E814D336-40F1-4C60-B2A5-06F6A484B340}" srcId="{A66BDCF6-1676-4FDE-B3D0-23AAB145AB4A}" destId="{6583E5BD-97BD-4B78-B6AC-BD5C618842D2}" srcOrd="1" destOrd="0" parTransId="{DB8AF2EE-C1FF-4784-9E4D-09A4FA9C0D16}" sibTransId="{4922B82B-A81C-4116-897C-2CF29949401A}"/>
    <dgm:cxn modelId="{5FD57BCF-D4B8-4730-AFAA-235A3854998F}" type="presOf" srcId="{6583E5BD-97BD-4B78-B6AC-BD5C618842D2}" destId="{1CB2E216-C8A3-4FC2-A4F6-29FA03BD9BAF}" srcOrd="0" destOrd="0" presId="urn:microsoft.com/office/officeart/2005/8/layout/hProcess9"/>
    <dgm:cxn modelId="{73AC6F00-A54D-4025-8BC9-8946BDDFAD7E}" srcId="{A66BDCF6-1676-4FDE-B3D0-23AAB145AB4A}" destId="{BBA732CE-0CBF-4618-8799-1F2A3E4054DE}" srcOrd="4" destOrd="0" parTransId="{F370637B-6223-4805-9DBE-98C0308214F8}" sibTransId="{C2C4E1D2-D427-4631-B952-66A5BE0149E5}"/>
    <dgm:cxn modelId="{F8805BFE-B8B0-44F1-8293-4F609A535C3C}" type="presOf" srcId="{B1B322E8-880E-474A-96DD-2779800F1165}" destId="{F6F61DA2-29CC-49DE-8168-B9429CB41DCF}" srcOrd="0" destOrd="0" presId="urn:microsoft.com/office/officeart/2005/8/layout/hProcess9"/>
    <dgm:cxn modelId="{3644063F-B260-4547-A000-7D49D7593ADB}" type="presOf" srcId="{A66BDCF6-1676-4FDE-B3D0-23AAB145AB4A}" destId="{898989AE-FE2A-4846-86F5-A18C2DFACC8A}" srcOrd="0" destOrd="0" presId="urn:microsoft.com/office/officeart/2005/8/layout/hProcess9"/>
    <dgm:cxn modelId="{AE88D633-4B9F-45BC-94C4-C6F3E4BB1AE9}" type="presOf" srcId="{8DEFD254-3DC4-46E1-9DF4-7221F2E80908}" destId="{496900F5-FF3E-4236-A1DE-F5F04A33A7F4}" srcOrd="0" destOrd="0" presId="urn:microsoft.com/office/officeart/2005/8/layout/hProcess9"/>
    <dgm:cxn modelId="{3325B9B3-96C6-47C5-9DB7-FB624BAC158E}" type="presOf" srcId="{BBA732CE-0CBF-4618-8799-1F2A3E4054DE}" destId="{4F73FBB5-9F93-4F81-9860-5E04A39FE18A}" srcOrd="0" destOrd="0" presId="urn:microsoft.com/office/officeart/2005/8/layout/hProcess9"/>
    <dgm:cxn modelId="{4703E762-0B99-42A9-871E-B206C9170459}" srcId="{A66BDCF6-1676-4FDE-B3D0-23AAB145AB4A}" destId="{CBCCAEE8-B742-471B-8C0E-3C4A0BA0F8EF}" srcOrd="3" destOrd="0" parTransId="{0D4AE8C1-4C14-4F3B-861D-D762530CD36A}" sibTransId="{C6F86B28-FC74-464D-8026-605B658112C6}"/>
    <dgm:cxn modelId="{A9719978-9C0A-491B-B04B-1A2646E48501}" type="presOf" srcId="{CBCCAEE8-B742-471B-8C0E-3C4A0BA0F8EF}" destId="{2D9DFBB1-C0D3-4325-BB35-F8BD7810C817}" srcOrd="0" destOrd="0" presId="urn:microsoft.com/office/officeart/2005/8/layout/hProcess9"/>
    <dgm:cxn modelId="{DE7CCF32-DE86-407D-8378-948A4BDB75BE}" srcId="{A66BDCF6-1676-4FDE-B3D0-23AAB145AB4A}" destId="{8DEFD254-3DC4-46E1-9DF4-7221F2E80908}" srcOrd="2" destOrd="0" parTransId="{5300CE8E-79D1-4E33-9140-4692E09D5467}" sibTransId="{B4F84523-0F56-4EE2-AF69-BBF8020D61CB}"/>
    <dgm:cxn modelId="{67098A9D-2FEB-4ACA-ADA1-444C6656E9B3}" srcId="{A66BDCF6-1676-4FDE-B3D0-23AAB145AB4A}" destId="{B1B322E8-880E-474A-96DD-2779800F1165}" srcOrd="0" destOrd="0" parTransId="{8782FC04-7FF4-40B2-839A-D636F336BA99}" sibTransId="{2FB3063A-3BBD-4960-93FE-6630BFB881C3}"/>
    <dgm:cxn modelId="{D0B40C34-249B-4969-AF4F-DEDEBF187899}" type="presParOf" srcId="{898989AE-FE2A-4846-86F5-A18C2DFACC8A}" destId="{1B2EEC57-A57B-468E-9154-1E311157B5C3}" srcOrd="0" destOrd="0" presId="urn:microsoft.com/office/officeart/2005/8/layout/hProcess9"/>
    <dgm:cxn modelId="{6F1878C6-9AF7-49FB-86BA-3E2384DABF80}" type="presParOf" srcId="{898989AE-FE2A-4846-86F5-A18C2DFACC8A}" destId="{38C57241-9352-40C6-9BCD-004D28030CD9}" srcOrd="1" destOrd="0" presId="urn:microsoft.com/office/officeart/2005/8/layout/hProcess9"/>
    <dgm:cxn modelId="{20EA7F2D-0B54-4CF7-AD3B-239C943CE33D}" type="presParOf" srcId="{38C57241-9352-40C6-9BCD-004D28030CD9}" destId="{F6F61DA2-29CC-49DE-8168-B9429CB41DCF}" srcOrd="0" destOrd="0" presId="urn:microsoft.com/office/officeart/2005/8/layout/hProcess9"/>
    <dgm:cxn modelId="{0D7A5D28-D41B-4293-AE02-A8573BEBB05B}" type="presParOf" srcId="{38C57241-9352-40C6-9BCD-004D28030CD9}" destId="{E9C44EED-AA38-47B2-B592-9B0153E18792}" srcOrd="1" destOrd="0" presId="urn:microsoft.com/office/officeart/2005/8/layout/hProcess9"/>
    <dgm:cxn modelId="{C90A6561-A5E0-40E1-BC68-2DDFE238A8BD}" type="presParOf" srcId="{38C57241-9352-40C6-9BCD-004D28030CD9}" destId="{1CB2E216-C8A3-4FC2-A4F6-29FA03BD9BAF}" srcOrd="2" destOrd="0" presId="urn:microsoft.com/office/officeart/2005/8/layout/hProcess9"/>
    <dgm:cxn modelId="{EAEB0DA1-8826-48CB-8C46-6D6EB750BF0B}" type="presParOf" srcId="{38C57241-9352-40C6-9BCD-004D28030CD9}" destId="{575AFDF1-84A9-4F78-AB59-2506700A3BDD}" srcOrd="3" destOrd="0" presId="urn:microsoft.com/office/officeart/2005/8/layout/hProcess9"/>
    <dgm:cxn modelId="{18AB5C22-32AA-4B53-AE97-BECF8093B09A}" type="presParOf" srcId="{38C57241-9352-40C6-9BCD-004D28030CD9}" destId="{496900F5-FF3E-4236-A1DE-F5F04A33A7F4}" srcOrd="4" destOrd="0" presId="urn:microsoft.com/office/officeart/2005/8/layout/hProcess9"/>
    <dgm:cxn modelId="{AC4AE8E8-8473-4D95-B2D3-1BC16F37FA4B}" type="presParOf" srcId="{38C57241-9352-40C6-9BCD-004D28030CD9}" destId="{812BD063-FF44-46EA-B2AB-BA4833092F34}" srcOrd="5" destOrd="0" presId="urn:microsoft.com/office/officeart/2005/8/layout/hProcess9"/>
    <dgm:cxn modelId="{83229417-471C-4CE9-9FCA-7DEF1AC38BA2}" type="presParOf" srcId="{38C57241-9352-40C6-9BCD-004D28030CD9}" destId="{2D9DFBB1-C0D3-4325-BB35-F8BD7810C817}" srcOrd="6" destOrd="0" presId="urn:microsoft.com/office/officeart/2005/8/layout/hProcess9"/>
    <dgm:cxn modelId="{D3E4CF59-BD7A-4DFD-8B7E-BC5D6B9E8FE3}" type="presParOf" srcId="{38C57241-9352-40C6-9BCD-004D28030CD9}" destId="{47E27008-3E58-4BC3-889A-4D201FA56C8F}" srcOrd="7" destOrd="0" presId="urn:microsoft.com/office/officeart/2005/8/layout/hProcess9"/>
    <dgm:cxn modelId="{75359BD6-BD51-45C1-BEA3-E5DD6C94BC9D}" type="presParOf" srcId="{38C57241-9352-40C6-9BCD-004D28030CD9}" destId="{4F73FBB5-9F93-4F81-9860-5E04A39FE18A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CDE7688-49E6-4AF9-9633-D06F2A02A15A}" type="doc">
      <dgm:prSet loTypeId="urn:microsoft.com/office/officeart/2005/8/layout/hierarchy2" loCatId="hierarchy" qsTypeId="urn:microsoft.com/office/officeart/2005/8/quickstyle/simple1#1" qsCatId="simple" csTypeId="urn:microsoft.com/office/officeart/2005/8/colors/colorful5" csCatId="colorful" phldr="1"/>
      <dgm:spPr/>
      <dgm:t>
        <a:bodyPr/>
        <a:lstStyle/>
        <a:p>
          <a:endParaRPr lang="en-CA"/>
        </a:p>
      </dgm:t>
    </dgm:pt>
    <dgm:pt modelId="{A9AFA915-BBC4-41EF-9253-4F8361876C13}">
      <dgm:prSet phldrT="[Text]"/>
      <dgm:spPr/>
      <dgm:t>
        <a:bodyPr/>
        <a:lstStyle/>
        <a:p>
          <a:r>
            <a:rPr lang="en-CA" dirty="0" smtClean="0"/>
            <a:t>Information Sources</a:t>
          </a:r>
          <a:endParaRPr lang="en-CA" dirty="0"/>
        </a:p>
      </dgm:t>
    </dgm:pt>
    <dgm:pt modelId="{62ADE65B-1C62-4B28-8DCE-18C65A9C0499}" type="parTrans" cxnId="{CC40BA70-8EAF-46CC-8232-FD8A6DEED065}">
      <dgm:prSet/>
      <dgm:spPr/>
      <dgm:t>
        <a:bodyPr/>
        <a:lstStyle/>
        <a:p>
          <a:endParaRPr lang="en-CA"/>
        </a:p>
      </dgm:t>
    </dgm:pt>
    <dgm:pt modelId="{786BE133-D953-4876-9541-0887DF8EF416}" type="sibTrans" cxnId="{CC40BA70-8EAF-46CC-8232-FD8A6DEED065}">
      <dgm:prSet/>
      <dgm:spPr/>
      <dgm:t>
        <a:bodyPr/>
        <a:lstStyle/>
        <a:p>
          <a:endParaRPr lang="en-CA"/>
        </a:p>
      </dgm:t>
    </dgm:pt>
    <dgm:pt modelId="{90B6DA2E-243B-40EB-AF55-80ECCA05BFA7}">
      <dgm:prSet phldrT="[Text]"/>
      <dgm:spPr/>
      <dgm:t>
        <a:bodyPr/>
        <a:lstStyle/>
        <a:p>
          <a:r>
            <a:rPr lang="en-CA" dirty="0" smtClean="0"/>
            <a:t>Internal Search – scan your memory for previous experiences with products/brands</a:t>
          </a:r>
          <a:endParaRPr lang="en-CA" dirty="0"/>
        </a:p>
      </dgm:t>
    </dgm:pt>
    <dgm:pt modelId="{BD48C17A-8C9F-40E7-A82C-E9796D36C09C}" type="parTrans" cxnId="{3C7150E6-86BE-4122-ABB6-896CAC0D7366}">
      <dgm:prSet/>
      <dgm:spPr/>
      <dgm:t>
        <a:bodyPr/>
        <a:lstStyle/>
        <a:p>
          <a:endParaRPr lang="en-CA"/>
        </a:p>
      </dgm:t>
    </dgm:pt>
    <dgm:pt modelId="{3BE62D8F-EE7A-40F5-AD31-22D8BDFE0F41}" type="sibTrans" cxnId="{3C7150E6-86BE-4122-ABB6-896CAC0D7366}">
      <dgm:prSet/>
      <dgm:spPr/>
      <dgm:t>
        <a:bodyPr/>
        <a:lstStyle/>
        <a:p>
          <a:endParaRPr lang="en-CA"/>
        </a:p>
      </dgm:t>
    </dgm:pt>
    <dgm:pt modelId="{BB3C004E-AC6D-4788-A828-32B893662142}">
      <dgm:prSet phldrT="[Text]"/>
      <dgm:spPr/>
      <dgm:t>
        <a:bodyPr/>
        <a:lstStyle/>
        <a:p>
          <a:r>
            <a:rPr lang="en-CA" dirty="0" smtClean="0"/>
            <a:t>External Search – if you do not have past experience</a:t>
          </a:r>
          <a:endParaRPr lang="en-CA" dirty="0"/>
        </a:p>
      </dgm:t>
    </dgm:pt>
    <dgm:pt modelId="{FFCBDE9E-FD15-4A58-A9B4-778044D45396}" type="parTrans" cxnId="{4475A85A-6459-4CE2-A2CA-3E4340C2D763}">
      <dgm:prSet/>
      <dgm:spPr/>
      <dgm:t>
        <a:bodyPr/>
        <a:lstStyle/>
        <a:p>
          <a:endParaRPr lang="en-CA"/>
        </a:p>
      </dgm:t>
    </dgm:pt>
    <dgm:pt modelId="{9FE9DA38-D8F3-4F50-9782-1729211AD0B3}" type="sibTrans" cxnId="{4475A85A-6459-4CE2-A2CA-3E4340C2D763}">
      <dgm:prSet/>
      <dgm:spPr/>
      <dgm:t>
        <a:bodyPr/>
        <a:lstStyle/>
        <a:p>
          <a:endParaRPr lang="en-CA"/>
        </a:p>
      </dgm:t>
    </dgm:pt>
    <dgm:pt modelId="{B0B4BD04-4627-4460-BF88-B32DEB850D07}">
      <dgm:prSet phldrT="[Text]"/>
      <dgm:spPr/>
      <dgm:t>
        <a:bodyPr/>
        <a:lstStyle/>
        <a:p>
          <a:r>
            <a:rPr lang="en-CA" dirty="0" smtClean="0"/>
            <a:t>Personal Sources – relatives and friends</a:t>
          </a:r>
          <a:endParaRPr lang="en-CA" dirty="0"/>
        </a:p>
      </dgm:t>
    </dgm:pt>
    <dgm:pt modelId="{AFAB6401-7120-49C9-97AB-EB87BAE72B25}" type="parTrans" cxnId="{BE07F5DB-9676-4325-AC18-35FFF74BEF0B}">
      <dgm:prSet/>
      <dgm:spPr/>
      <dgm:t>
        <a:bodyPr/>
        <a:lstStyle/>
        <a:p>
          <a:endParaRPr lang="en-CA"/>
        </a:p>
      </dgm:t>
    </dgm:pt>
    <dgm:pt modelId="{7FA69AD3-7B3A-4576-9DC4-63080E989440}" type="sibTrans" cxnId="{BE07F5DB-9676-4325-AC18-35FFF74BEF0B}">
      <dgm:prSet/>
      <dgm:spPr/>
      <dgm:t>
        <a:bodyPr/>
        <a:lstStyle/>
        <a:p>
          <a:endParaRPr lang="en-CA"/>
        </a:p>
      </dgm:t>
    </dgm:pt>
    <dgm:pt modelId="{CB0A31F1-CD20-44BD-940E-2D464DE1B06D}">
      <dgm:prSet phldrT="[Text]"/>
      <dgm:spPr/>
      <dgm:t>
        <a:bodyPr/>
        <a:lstStyle/>
        <a:p>
          <a:r>
            <a:rPr lang="en-CA" dirty="0" smtClean="0"/>
            <a:t>Public Sources – online research, product-rating organizations</a:t>
          </a:r>
          <a:endParaRPr lang="en-CA" dirty="0"/>
        </a:p>
      </dgm:t>
    </dgm:pt>
    <dgm:pt modelId="{D9D02CBC-1AB2-428F-95E1-659159AB9605}" type="parTrans" cxnId="{A0A4C50B-8F2F-41A9-A835-FF57D31A7AE8}">
      <dgm:prSet/>
      <dgm:spPr/>
      <dgm:t>
        <a:bodyPr/>
        <a:lstStyle/>
        <a:p>
          <a:endParaRPr lang="en-CA"/>
        </a:p>
      </dgm:t>
    </dgm:pt>
    <dgm:pt modelId="{AA0CA10D-2496-4F97-BCA1-987A09644CEF}" type="sibTrans" cxnId="{A0A4C50B-8F2F-41A9-A835-FF57D31A7AE8}">
      <dgm:prSet/>
      <dgm:spPr/>
      <dgm:t>
        <a:bodyPr/>
        <a:lstStyle/>
        <a:p>
          <a:endParaRPr lang="en-CA"/>
        </a:p>
      </dgm:t>
    </dgm:pt>
    <dgm:pt modelId="{F5D2B54C-2385-417B-A1BB-E35E72409CD1}">
      <dgm:prSet phldrT="[Text]"/>
      <dgm:spPr/>
      <dgm:t>
        <a:bodyPr/>
        <a:lstStyle/>
        <a:p>
          <a:r>
            <a:rPr lang="en-CA" dirty="0" smtClean="0"/>
            <a:t>Marketer-Dominated Sources – advertising, company websites, salespeople</a:t>
          </a:r>
          <a:endParaRPr lang="en-CA" dirty="0"/>
        </a:p>
      </dgm:t>
    </dgm:pt>
    <dgm:pt modelId="{8FFF6806-2E8E-42C8-A2AB-3DFF535EDD63}" type="parTrans" cxnId="{330B85B0-5009-4BC7-BB02-BDA2EFD6E109}">
      <dgm:prSet/>
      <dgm:spPr/>
      <dgm:t>
        <a:bodyPr/>
        <a:lstStyle/>
        <a:p>
          <a:endParaRPr lang="en-CA"/>
        </a:p>
      </dgm:t>
    </dgm:pt>
    <dgm:pt modelId="{955F57A1-E0C8-4A8D-A10C-82DB59C1E133}" type="sibTrans" cxnId="{330B85B0-5009-4BC7-BB02-BDA2EFD6E109}">
      <dgm:prSet/>
      <dgm:spPr/>
      <dgm:t>
        <a:bodyPr/>
        <a:lstStyle/>
        <a:p>
          <a:endParaRPr lang="en-CA"/>
        </a:p>
      </dgm:t>
    </dgm:pt>
    <dgm:pt modelId="{38288053-E68B-4D04-902F-A8F3865A7C28}" type="pres">
      <dgm:prSet presAssocID="{1CDE7688-49E6-4AF9-9633-D06F2A02A15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9FF7D25-B410-49F9-B504-A36874C2A3EF}" type="pres">
      <dgm:prSet presAssocID="{A9AFA915-BBC4-41EF-9253-4F8361876C13}" presName="root1" presStyleCnt="0"/>
      <dgm:spPr/>
    </dgm:pt>
    <dgm:pt modelId="{70E5C1FE-DCA9-4197-B7B4-B501A338FBEE}" type="pres">
      <dgm:prSet presAssocID="{A9AFA915-BBC4-41EF-9253-4F8361876C13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B75B141B-3DF0-452A-A57D-AE60E6518E82}" type="pres">
      <dgm:prSet presAssocID="{A9AFA915-BBC4-41EF-9253-4F8361876C13}" presName="level2hierChild" presStyleCnt="0"/>
      <dgm:spPr/>
    </dgm:pt>
    <dgm:pt modelId="{68E49E90-31A9-4D7C-BABB-9A07C071B1E3}" type="pres">
      <dgm:prSet presAssocID="{BD48C17A-8C9F-40E7-A82C-E9796D36C09C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E4878929-321A-4CB7-9D1E-C3E87551DC70}" type="pres">
      <dgm:prSet presAssocID="{BD48C17A-8C9F-40E7-A82C-E9796D36C09C}" presName="connTx" presStyleLbl="parChTrans1D2" presStyleIdx="0" presStyleCnt="2"/>
      <dgm:spPr/>
      <dgm:t>
        <a:bodyPr/>
        <a:lstStyle/>
        <a:p>
          <a:endParaRPr lang="en-US"/>
        </a:p>
      </dgm:t>
    </dgm:pt>
    <dgm:pt modelId="{4BB5BBB9-0D8A-4571-94D1-D294DB1DC119}" type="pres">
      <dgm:prSet presAssocID="{90B6DA2E-243B-40EB-AF55-80ECCA05BFA7}" presName="root2" presStyleCnt="0"/>
      <dgm:spPr/>
    </dgm:pt>
    <dgm:pt modelId="{E7C6D983-320F-4080-B14B-A3169123D357}" type="pres">
      <dgm:prSet presAssocID="{90B6DA2E-243B-40EB-AF55-80ECCA05BFA7}" presName="LevelTwoTextNode" presStyleLbl="node2" presStyleIdx="0" presStyleCnt="2" custLinFactNeighborX="1142" custLinFactNeighborY="-33485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AB3231F8-4614-4318-8718-18371EEAE691}" type="pres">
      <dgm:prSet presAssocID="{90B6DA2E-243B-40EB-AF55-80ECCA05BFA7}" presName="level3hierChild" presStyleCnt="0"/>
      <dgm:spPr/>
    </dgm:pt>
    <dgm:pt modelId="{E303A62E-F1C6-47D7-AA2A-16A09E301A80}" type="pres">
      <dgm:prSet presAssocID="{FFCBDE9E-FD15-4A58-A9B4-778044D45396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4C1483F7-4166-4DA2-8389-9A5F8919F2B2}" type="pres">
      <dgm:prSet presAssocID="{FFCBDE9E-FD15-4A58-A9B4-778044D45396}" presName="connTx" presStyleLbl="parChTrans1D2" presStyleIdx="1" presStyleCnt="2"/>
      <dgm:spPr/>
      <dgm:t>
        <a:bodyPr/>
        <a:lstStyle/>
        <a:p>
          <a:endParaRPr lang="en-US"/>
        </a:p>
      </dgm:t>
    </dgm:pt>
    <dgm:pt modelId="{4BADB408-3E12-4A98-9919-3E85F03AE75B}" type="pres">
      <dgm:prSet presAssocID="{BB3C004E-AC6D-4788-A828-32B893662142}" presName="root2" presStyleCnt="0"/>
      <dgm:spPr/>
    </dgm:pt>
    <dgm:pt modelId="{62A1986D-ED86-4B2C-9830-1859C3C7F14A}" type="pres">
      <dgm:prSet presAssocID="{BB3C004E-AC6D-4788-A828-32B893662142}" presName="LevelTwoTextNode" presStyleLbl="node2" presStyleIdx="1" presStyleCnt="2" custLinFactNeighborX="-1911" custLinFactNeighborY="774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34E0804-48B9-4D7B-98C7-46DF3A69A86E}" type="pres">
      <dgm:prSet presAssocID="{BB3C004E-AC6D-4788-A828-32B893662142}" presName="level3hierChild" presStyleCnt="0"/>
      <dgm:spPr/>
    </dgm:pt>
    <dgm:pt modelId="{37F87F86-2F2F-4D33-9809-C45BD0F899B2}" type="pres">
      <dgm:prSet presAssocID="{AFAB6401-7120-49C9-97AB-EB87BAE72B25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2D16332D-F54B-4930-8942-4BA3B907C33D}" type="pres">
      <dgm:prSet presAssocID="{AFAB6401-7120-49C9-97AB-EB87BAE72B25}" presName="connTx" presStyleLbl="parChTrans1D3" presStyleIdx="0" presStyleCnt="3"/>
      <dgm:spPr/>
      <dgm:t>
        <a:bodyPr/>
        <a:lstStyle/>
        <a:p>
          <a:endParaRPr lang="en-US"/>
        </a:p>
      </dgm:t>
    </dgm:pt>
    <dgm:pt modelId="{4DC100F0-7C55-4867-B053-B9BD9A2597CC}" type="pres">
      <dgm:prSet presAssocID="{B0B4BD04-4627-4460-BF88-B32DEB850D07}" presName="root2" presStyleCnt="0"/>
      <dgm:spPr/>
    </dgm:pt>
    <dgm:pt modelId="{3722668D-CFDB-4862-8C35-985322ADA45F}" type="pres">
      <dgm:prSet presAssocID="{B0B4BD04-4627-4460-BF88-B32DEB850D07}" presName="LevelTwoTextNode" presStyleLbl="node3" presStyleIdx="0" presStyleCnt="3" custLinFactNeighborX="-1445" custLinFactNeighborY="45909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EBC4A006-134E-4A8E-9639-0B00E1A4C342}" type="pres">
      <dgm:prSet presAssocID="{B0B4BD04-4627-4460-BF88-B32DEB850D07}" presName="level3hierChild" presStyleCnt="0"/>
      <dgm:spPr/>
    </dgm:pt>
    <dgm:pt modelId="{765DC0F0-F312-47D9-AC69-A640E1D2720C}" type="pres">
      <dgm:prSet presAssocID="{D9D02CBC-1AB2-428F-95E1-659159AB9605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DC191A4F-7392-4F6E-9C77-61F1FE30D206}" type="pres">
      <dgm:prSet presAssocID="{D9D02CBC-1AB2-428F-95E1-659159AB9605}" presName="connTx" presStyleLbl="parChTrans1D3" presStyleIdx="1" presStyleCnt="3"/>
      <dgm:spPr/>
      <dgm:t>
        <a:bodyPr/>
        <a:lstStyle/>
        <a:p>
          <a:endParaRPr lang="en-US"/>
        </a:p>
      </dgm:t>
    </dgm:pt>
    <dgm:pt modelId="{F9491496-9027-4DCC-AE11-6E52B9738B03}" type="pres">
      <dgm:prSet presAssocID="{CB0A31F1-CD20-44BD-940E-2D464DE1B06D}" presName="root2" presStyleCnt="0"/>
      <dgm:spPr/>
    </dgm:pt>
    <dgm:pt modelId="{75F16B6E-751C-4887-AD4B-73845B967DCF}" type="pres">
      <dgm:prSet presAssocID="{CB0A31F1-CD20-44BD-940E-2D464DE1B06D}" presName="LevelTwoTextNode" presStyleLbl="node3" presStyleIdx="1" presStyleCnt="3" custLinFactNeighborX="-1445" custLinFactNeighborY="46946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7110C4A3-1D16-4017-8963-14869A7F6FCA}" type="pres">
      <dgm:prSet presAssocID="{CB0A31F1-CD20-44BD-940E-2D464DE1B06D}" presName="level3hierChild" presStyleCnt="0"/>
      <dgm:spPr/>
    </dgm:pt>
    <dgm:pt modelId="{62CB9CAD-66B5-41D2-BF01-BB92A2BF99C7}" type="pres">
      <dgm:prSet presAssocID="{8FFF6806-2E8E-42C8-A2AB-3DFF535EDD63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DC314B81-DAFB-44F2-90DC-77B930D4273B}" type="pres">
      <dgm:prSet presAssocID="{8FFF6806-2E8E-42C8-A2AB-3DFF535EDD63}" presName="connTx" presStyleLbl="parChTrans1D3" presStyleIdx="2" presStyleCnt="3"/>
      <dgm:spPr/>
      <dgm:t>
        <a:bodyPr/>
        <a:lstStyle/>
        <a:p>
          <a:endParaRPr lang="en-US"/>
        </a:p>
      </dgm:t>
    </dgm:pt>
    <dgm:pt modelId="{18982E47-70CC-4A53-AB8B-1F8EA12867A2}" type="pres">
      <dgm:prSet presAssocID="{F5D2B54C-2385-417B-A1BB-E35E72409CD1}" presName="root2" presStyleCnt="0"/>
      <dgm:spPr/>
    </dgm:pt>
    <dgm:pt modelId="{28E2042C-A212-4497-AB63-599692C1EF27}" type="pres">
      <dgm:prSet presAssocID="{F5D2B54C-2385-417B-A1BB-E35E72409CD1}" presName="LevelTwoTextNode" presStyleLbl="node3" presStyleIdx="2" presStyleCnt="3" custLinFactNeighborX="-1445" custLinFactNeighborY="4798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A16404C-324F-480F-8F5E-1105B38E49DB}" type="pres">
      <dgm:prSet presAssocID="{F5D2B54C-2385-417B-A1BB-E35E72409CD1}" presName="level3hierChild" presStyleCnt="0"/>
      <dgm:spPr/>
    </dgm:pt>
  </dgm:ptLst>
  <dgm:cxnLst>
    <dgm:cxn modelId="{BE07F5DB-9676-4325-AC18-35FFF74BEF0B}" srcId="{BB3C004E-AC6D-4788-A828-32B893662142}" destId="{B0B4BD04-4627-4460-BF88-B32DEB850D07}" srcOrd="0" destOrd="0" parTransId="{AFAB6401-7120-49C9-97AB-EB87BAE72B25}" sibTransId="{7FA69AD3-7B3A-4576-9DC4-63080E989440}"/>
    <dgm:cxn modelId="{4475A85A-6459-4CE2-A2CA-3E4340C2D763}" srcId="{A9AFA915-BBC4-41EF-9253-4F8361876C13}" destId="{BB3C004E-AC6D-4788-A828-32B893662142}" srcOrd="1" destOrd="0" parTransId="{FFCBDE9E-FD15-4A58-A9B4-778044D45396}" sibTransId="{9FE9DA38-D8F3-4F50-9782-1729211AD0B3}"/>
    <dgm:cxn modelId="{D47B0F54-27B8-4F5A-A81E-2EB09336AA71}" type="presOf" srcId="{F5D2B54C-2385-417B-A1BB-E35E72409CD1}" destId="{28E2042C-A212-4497-AB63-599692C1EF27}" srcOrd="0" destOrd="0" presId="urn:microsoft.com/office/officeart/2005/8/layout/hierarchy2"/>
    <dgm:cxn modelId="{7CC86B2C-0CE7-4059-BFF7-9ECA3274A73F}" type="presOf" srcId="{B0B4BD04-4627-4460-BF88-B32DEB850D07}" destId="{3722668D-CFDB-4862-8C35-985322ADA45F}" srcOrd="0" destOrd="0" presId="urn:microsoft.com/office/officeart/2005/8/layout/hierarchy2"/>
    <dgm:cxn modelId="{7C7CC425-367C-4373-A2D6-009B23700A77}" type="presOf" srcId="{8FFF6806-2E8E-42C8-A2AB-3DFF535EDD63}" destId="{DC314B81-DAFB-44F2-90DC-77B930D4273B}" srcOrd="1" destOrd="0" presId="urn:microsoft.com/office/officeart/2005/8/layout/hierarchy2"/>
    <dgm:cxn modelId="{08596AC6-0C63-4DC8-AA76-30F6EFBBCB90}" type="presOf" srcId="{BD48C17A-8C9F-40E7-A82C-E9796D36C09C}" destId="{68E49E90-31A9-4D7C-BABB-9A07C071B1E3}" srcOrd="0" destOrd="0" presId="urn:microsoft.com/office/officeart/2005/8/layout/hierarchy2"/>
    <dgm:cxn modelId="{F48D383B-B400-43D2-846A-33CE75533305}" type="presOf" srcId="{D9D02CBC-1AB2-428F-95E1-659159AB9605}" destId="{765DC0F0-F312-47D9-AC69-A640E1D2720C}" srcOrd="0" destOrd="0" presId="urn:microsoft.com/office/officeart/2005/8/layout/hierarchy2"/>
    <dgm:cxn modelId="{330B85B0-5009-4BC7-BB02-BDA2EFD6E109}" srcId="{BB3C004E-AC6D-4788-A828-32B893662142}" destId="{F5D2B54C-2385-417B-A1BB-E35E72409CD1}" srcOrd="2" destOrd="0" parTransId="{8FFF6806-2E8E-42C8-A2AB-3DFF535EDD63}" sibTransId="{955F57A1-E0C8-4A8D-A10C-82DB59C1E133}"/>
    <dgm:cxn modelId="{CC40BA70-8EAF-46CC-8232-FD8A6DEED065}" srcId="{1CDE7688-49E6-4AF9-9633-D06F2A02A15A}" destId="{A9AFA915-BBC4-41EF-9253-4F8361876C13}" srcOrd="0" destOrd="0" parTransId="{62ADE65B-1C62-4B28-8DCE-18C65A9C0499}" sibTransId="{786BE133-D953-4876-9541-0887DF8EF416}"/>
    <dgm:cxn modelId="{E2C1C739-F30A-4037-9695-7CAAC31A8FFA}" type="presOf" srcId="{AFAB6401-7120-49C9-97AB-EB87BAE72B25}" destId="{37F87F86-2F2F-4D33-9809-C45BD0F899B2}" srcOrd="0" destOrd="0" presId="urn:microsoft.com/office/officeart/2005/8/layout/hierarchy2"/>
    <dgm:cxn modelId="{0B07D023-BFB0-41B2-A4CB-0F0A26BCCBCC}" type="presOf" srcId="{CB0A31F1-CD20-44BD-940E-2D464DE1B06D}" destId="{75F16B6E-751C-4887-AD4B-73845B967DCF}" srcOrd="0" destOrd="0" presId="urn:microsoft.com/office/officeart/2005/8/layout/hierarchy2"/>
    <dgm:cxn modelId="{2F684463-172F-4D1C-99E1-A8A047C72618}" type="presOf" srcId="{A9AFA915-BBC4-41EF-9253-4F8361876C13}" destId="{70E5C1FE-DCA9-4197-B7B4-B501A338FBEE}" srcOrd="0" destOrd="0" presId="urn:microsoft.com/office/officeart/2005/8/layout/hierarchy2"/>
    <dgm:cxn modelId="{AD5875E7-33BE-4165-8168-2592120F3B34}" type="presOf" srcId="{FFCBDE9E-FD15-4A58-A9B4-778044D45396}" destId="{E303A62E-F1C6-47D7-AA2A-16A09E301A80}" srcOrd="0" destOrd="0" presId="urn:microsoft.com/office/officeart/2005/8/layout/hierarchy2"/>
    <dgm:cxn modelId="{E70908BF-2582-4927-BF56-9F1333E3FAB9}" type="presOf" srcId="{FFCBDE9E-FD15-4A58-A9B4-778044D45396}" destId="{4C1483F7-4166-4DA2-8389-9A5F8919F2B2}" srcOrd="1" destOrd="0" presId="urn:microsoft.com/office/officeart/2005/8/layout/hierarchy2"/>
    <dgm:cxn modelId="{94A7B331-ABBF-4FE3-9401-C4309FE3FC6E}" type="presOf" srcId="{1CDE7688-49E6-4AF9-9633-D06F2A02A15A}" destId="{38288053-E68B-4D04-902F-A8F3865A7C28}" srcOrd="0" destOrd="0" presId="urn:microsoft.com/office/officeart/2005/8/layout/hierarchy2"/>
    <dgm:cxn modelId="{A0A4C50B-8F2F-41A9-A835-FF57D31A7AE8}" srcId="{BB3C004E-AC6D-4788-A828-32B893662142}" destId="{CB0A31F1-CD20-44BD-940E-2D464DE1B06D}" srcOrd="1" destOrd="0" parTransId="{D9D02CBC-1AB2-428F-95E1-659159AB9605}" sibTransId="{AA0CA10D-2496-4F97-BCA1-987A09644CEF}"/>
    <dgm:cxn modelId="{9855CE2D-2DF5-47EF-AA8A-D43DE6388389}" type="presOf" srcId="{BD48C17A-8C9F-40E7-A82C-E9796D36C09C}" destId="{E4878929-321A-4CB7-9D1E-C3E87551DC70}" srcOrd="1" destOrd="0" presId="urn:microsoft.com/office/officeart/2005/8/layout/hierarchy2"/>
    <dgm:cxn modelId="{74AA6104-C3F9-4E9B-93F4-942E0F5E4B1A}" type="presOf" srcId="{8FFF6806-2E8E-42C8-A2AB-3DFF535EDD63}" destId="{62CB9CAD-66B5-41D2-BF01-BB92A2BF99C7}" srcOrd="0" destOrd="0" presId="urn:microsoft.com/office/officeart/2005/8/layout/hierarchy2"/>
    <dgm:cxn modelId="{F856ECE5-7239-45E9-9B3B-800508F46187}" type="presOf" srcId="{AFAB6401-7120-49C9-97AB-EB87BAE72B25}" destId="{2D16332D-F54B-4930-8942-4BA3B907C33D}" srcOrd="1" destOrd="0" presId="urn:microsoft.com/office/officeart/2005/8/layout/hierarchy2"/>
    <dgm:cxn modelId="{69DBAED7-974D-4B89-ABA3-713486287566}" type="presOf" srcId="{D9D02CBC-1AB2-428F-95E1-659159AB9605}" destId="{DC191A4F-7392-4F6E-9C77-61F1FE30D206}" srcOrd="1" destOrd="0" presId="urn:microsoft.com/office/officeart/2005/8/layout/hierarchy2"/>
    <dgm:cxn modelId="{D9BD90EA-186D-40DD-AF32-43C443B0E7EC}" type="presOf" srcId="{BB3C004E-AC6D-4788-A828-32B893662142}" destId="{62A1986D-ED86-4B2C-9830-1859C3C7F14A}" srcOrd="0" destOrd="0" presId="urn:microsoft.com/office/officeart/2005/8/layout/hierarchy2"/>
    <dgm:cxn modelId="{2F6629B1-A920-460D-90B2-EA8273567678}" type="presOf" srcId="{90B6DA2E-243B-40EB-AF55-80ECCA05BFA7}" destId="{E7C6D983-320F-4080-B14B-A3169123D357}" srcOrd="0" destOrd="0" presId="urn:microsoft.com/office/officeart/2005/8/layout/hierarchy2"/>
    <dgm:cxn modelId="{3C7150E6-86BE-4122-ABB6-896CAC0D7366}" srcId="{A9AFA915-BBC4-41EF-9253-4F8361876C13}" destId="{90B6DA2E-243B-40EB-AF55-80ECCA05BFA7}" srcOrd="0" destOrd="0" parTransId="{BD48C17A-8C9F-40E7-A82C-E9796D36C09C}" sibTransId="{3BE62D8F-EE7A-40F5-AD31-22D8BDFE0F41}"/>
    <dgm:cxn modelId="{6CE75AAC-B556-4F94-9E62-5F83459FD33A}" type="presParOf" srcId="{38288053-E68B-4D04-902F-A8F3865A7C28}" destId="{79FF7D25-B410-49F9-B504-A36874C2A3EF}" srcOrd="0" destOrd="0" presId="urn:microsoft.com/office/officeart/2005/8/layout/hierarchy2"/>
    <dgm:cxn modelId="{6AEF2323-26AE-4945-B80F-C51F60175CDC}" type="presParOf" srcId="{79FF7D25-B410-49F9-B504-A36874C2A3EF}" destId="{70E5C1FE-DCA9-4197-B7B4-B501A338FBEE}" srcOrd="0" destOrd="0" presId="urn:microsoft.com/office/officeart/2005/8/layout/hierarchy2"/>
    <dgm:cxn modelId="{4A5A7727-4D9B-4387-8D59-1048F59BCE69}" type="presParOf" srcId="{79FF7D25-B410-49F9-B504-A36874C2A3EF}" destId="{B75B141B-3DF0-452A-A57D-AE60E6518E82}" srcOrd="1" destOrd="0" presId="urn:microsoft.com/office/officeart/2005/8/layout/hierarchy2"/>
    <dgm:cxn modelId="{DFC31613-5C34-4468-9E3B-7DA1BAA736EA}" type="presParOf" srcId="{B75B141B-3DF0-452A-A57D-AE60E6518E82}" destId="{68E49E90-31A9-4D7C-BABB-9A07C071B1E3}" srcOrd="0" destOrd="0" presId="urn:microsoft.com/office/officeart/2005/8/layout/hierarchy2"/>
    <dgm:cxn modelId="{6BAB969E-7916-401A-86FD-5FEC4C7DFAEE}" type="presParOf" srcId="{68E49E90-31A9-4D7C-BABB-9A07C071B1E3}" destId="{E4878929-321A-4CB7-9D1E-C3E87551DC70}" srcOrd="0" destOrd="0" presId="urn:microsoft.com/office/officeart/2005/8/layout/hierarchy2"/>
    <dgm:cxn modelId="{58B7DB5E-A469-4F73-A5B2-8B5DE60EA4B6}" type="presParOf" srcId="{B75B141B-3DF0-452A-A57D-AE60E6518E82}" destId="{4BB5BBB9-0D8A-4571-94D1-D294DB1DC119}" srcOrd="1" destOrd="0" presId="urn:microsoft.com/office/officeart/2005/8/layout/hierarchy2"/>
    <dgm:cxn modelId="{03FC2C75-7AF1-4C94-9F67-6B03B7D8090B}" type="presParOf" srcId="{4BB5BBB9-0D8A-4571-94D1-D294DB1DC119}" destId="{E7C6D983-320F-4080-B14B-A3169123D357}" srcOrd="0" destOrd="0" presId="urn:microsoft.com/office/officeart/2005/8/layout/hierarchy2"/>
    <dgm:cxn modelId="{FF102A52-F58B-4ADE-8184-AD1A49CA578C}" type="presParOf" srcId="{4BB5BBB9-0D8A-4571-94D1-D294DB1DC119}" destId="{AB3231F8-4614-4318-8718-18371EEAE691}" srcOrd="1" destOrd="0" presId="urn:microsoft.com/office/officeart/2005/8/layout/hierarchy2"/>
    <dgm:cxn modelId="{5788D993-69C8-49EC-BBD6-DA44C766884B}" type="presParOf" srcId="{B75B141B-3DF0-452A-A57D-AE60E6518E82}" destId="{E303A62E-F1C6-47D7-AA2A-16A09E301A80}" srcOrd="2" destOrd="0" presId="urn:microsoft.com/office/officeart/2005/8/layout/hierarchy2"/>
    <dgm:cxn modelId="{0AE22420-3FBF-4F5A-92EF-1ECD5E688CD0}" type="presParOf" srcId="{E303A62E-F1C6-47D7-AA2A-16A09E301A80}" destId="{4C1483F7-4166-4DA2-8389-9A5F8919F2B2}" srcOrd="0" destOrd="0" presId="urn:microsoft.com/office/officeart/2005/8/layout/hierarchy2"/>
    <dgm:cxn modelId="{2DA7DE39-B657-4317-9876-8D9B74FC5DFA}" type="presParOf" srcId="{B75B141B-3DF0-452A-A57D-AE60E6518E82}" destId="{4BADB408-3E12-4A98-9919-3E85F03AE75B}" srcOrd="3" destOrd="0" presId="urn:microsoft.com/office/officeart/2005/8/layout/hierarchy2"/>
    <dgm:cxn modelId="{E299E305-A1F8-4A3B-AA2B-FF21C4B0EF63}" type="presParOf" srcId="{4BADB408-3E12-4A98-9919-3E85F03AE75B}" destId="{62A1986D-ED86-4B2C-9830-1859C3C7F14A}" srcOrd="0" destOrd="0" presId="urn:microsoft.com/office/officeart/2005/8/layout/hierarchy2"/>
    <dgm:cxn modelId="{6DDE30BE-F23C-4C96-A4F5-C219855A1390}" type="presParOf" srcId="{4BADB408-3E12-4A98-9919-3E85F03AE75B}" destId="{934E0804-48B9-4D7B-98C7-46DF3A69A86E}" srcOrd="1" destOrd="0" presId="urn:microsoft.com/office/officeart/2005/8/layout/hierarchy2"/>
    <dgm:cxn modelId="{3A07AA21-83B8-4E66-BDCB-B2F2EFEDD654}" type="presParOf" srcId="{934E0804-48B9-4D7B-98C7-46DF3A69A86E}" destId="{37F87F86-2F2F-4D33-9809-C45BD0F899B2}" srcOrd="0" destOrd="0" presId="urn:microsoft.com/office/officeart/2005/8/layout/hierarchy2"/>
    <dgm:cxn modelId="{68BAC6DB-1417-4E62-AA94-34ED9B47D007}" type="presParOf" srcId="{37F87F86-2F2F-4D33-9809-C45BD0F899B2}" destId="{2D16332D-F54B-4930-8942-4BA3B907C33D}" srcOrd="0" destOrd="0" presId="urn:microsoft.com/office/officeart/2005/8/layout/hierarchy2"/>
    <dgm:cxn modelId="{788025C9-1648-42DC-B5DF-CDDC046D6C5A}" type="presParOf" srcId="{934E0804-48B9-4D7B-98C7-46DF3A69A86E}" destId="{4DC100F0-7C55-4867-B053-B9BD9A2597CC}" srcOrd="1" destOrd="0" presId="urn:microsoft.com/office/officeart/2005/8/layout/hierarchy2"/>
    <dgm:cxn modelId="{A8FCA17D-1348-4364-8C9C-A1E0A382374A}" type="presParOf" srcId="{4DC100F0-7C55-4867-B053-B9BD9A2597CC}" destId="{3722668D-CFDB-4862-8C35-985322ADA45F}" srcOrd="0" destOrd="0" presId="urn:microsoft.com/office/officeart/2005/8/layout/hierarchy2"/>
    <dgm:cxn modelId="{77F4A4E7-0D78-41BB-81B2-5B00C180C28B}" type="presParOf" srcId="{4DC100F0-7C55-4867-B053-B9BD9A2597CC}" destId="{EBC4A006-134E-4A8E-9639-0B00E1A4C342}" srcOrd="1" destOrd="0" presId="urn:microsoft.com/office/officeart/2005/8/layout/hierarchy2"/>
    <dgm:cxn modelId="{A691635A-F62C-4E85-996D-2F5E31B1FFD3}" type="presParOf" srcId="{934E0804-48B9-4D7B-98C7-46DF3A69A86E}" destId="{765DC0F0-F312-47D9-AC69-A640E1D2720C}" srcOrd="2" destOrd="0" presId="urn:microsoft.com/office/officeart/2005/8/layout/hierarchy2"/>
    <dgm:cxn modelId="{C51D588C-CE8F-4179-995C-6F91EBE7CCF2}" type="presParOf" srcId="{765DC0F0-F312-47D9-AC69-A640E1D2720C}" destId="{DC191A4F-7392-4F6E-9C77-61F1FE30D206}" srcOrd="0" destOrd="0" presId="urn:microsoft.com/office/officeart/2005/8/layout/hierarchy2"/>
    <dgm:cxn modelId="{B04BAED2-42D7-4D66-9524-9540A420BE14}" type="presParOf" srcId="{934E0804-48B9-4D7B-98C7-46DF3A69A86E}" destId="{F9491496-9027-4DCC-AE11-6E52B9738B03}" srcOrd="3" destOrd="0" presId="urn:microsoft.com/office/officeart/2005/8/layout/hierarchy2"/>
    <dgm:cxn modelId="{0A61E035-0418-437C-840B-2BC124FFF777}" type="presParOf" srcId="{F9491496-9027-4DCC-AE11-6E52B9738B03}" destId="{75F16B6E-751C-4887-AD4B-73845B967DCF}" srcOrd="0" destOrd="0" presId="urn:microsoft.com/office/officeart/2005/8/layout/hierarchy2"/>
    <dgm:cxn modelId="{271F38C2-52A8-44E4-973D-47BA0FBF979B}" type="presParOf" srcId="{F9491496-9027-4DCC-AE11-6E52B9738B03}" destId="{7110C4A3-1D16-4017-8963-14869A7F6FCA}" srcOrd="1" destOrd="0" presId="urn:microsoft.com/office/officeart/2005/8/layout/hierarchy2"/>
    <dgm:cxn modelId="{3E0F189C-E5E6-40BA-A089-565883393F3D}" type="presParOf" srcId="{934E0804-48B9-4D7B-98C7-46DF3A69A86E}" destId="{62CB9CAD-66B5-41D2-BF01-BB92A2BF99C7}" srcOrd="4" destOrd="0" presId="urn:microsoft.com/office/officeart/2005/8/layout/hierarchy2"/>
    <dgm:cxn modelId="{CBB7D588-734E-4907-8037-4153F62DFDF2}" type="presParOf" srcId="{62CB9CAD-66B5-41D2-BF01-BB92A2BF99C7}" destId="{DC314B81-DAFB-44F2-90DC-77B930D4273B}" srcOrd="0" destOrd="0" presId="urn:microsoft.com/office/officeart/2005/8/layout/hierarchy2"/>
    <dgm:cxn modelId="{3C8A2E35-B034-4F29-A412-54DB09B0C0A2}" type="presParOf" srcId="{934E0804-48B9-4D7B-98C7-46DF3A69A86E}" destId="{18982E47-70CC-4A53-AB8B-1F8EA12867A2}" srcOrd="5" destOrd="0" presId="urn:microsoft.com/office/officeart/2005/8/layout/hierarchy2"/>
    <dgm:cxn modelId="{1DAB9E26-ED3E-4ADD-A3C3-D51DEDF1C435}" type="presParOf" srcId="{18982E47-70CC-4A53-AB8B-1F8EA12867A2}" destId="{28E2042C-A212-4497-AB63-599692C1EF27}" srcOrd="0" destOrd="0" presId="urn:microsoft.com/office/officeart/2005/8/layout/hierarchy2"/>
    <dgm:cxn modelId="{D4A31A54-AED0-4399-9CE5-B617D766BCCC}" type="presParOf" srcId="{18982E47-70CC-4A53-AB8B-1F8EA12867A2}" destId="{DA16404C-324F-480F-8F5E-1105B38E49D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B673A5-38D8-46BD-B188-B76A2200A1FF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CA"/>
        </a:p>
      </dgm:t>
    </dgm:pt>
    <dgm:pt modelId="{848C2DA8-BC43-46D7-BC3C-B496397987EB}">
      <dgm:prSet phldrT="[Text]"/>
      <dgm:spPr/>
      <dgm:t>
        <a:bodyPr/>
        <a:lstStyle/>
        <a:p>
          <a:r>
            <a:rPr lang="en-CA" dirty="0" smtClean="0"/>
            <a:t>Socio-Cultural Influences</a:t>
          </a:r>
          <a:endParaRPr lang="en-CA" dirty="0"/>
        </a:p>
      </dgm:t>
    </dgm:pt>
    <dgm:pt modelId="{5B842D6D-BF25-4F95-87A3-888E0BCF70C9}" type="parTrans" cxnId="{5C8A5212-7D08-4FFE-A132-FF031B53295B}">
      <dgm:prSet/>
      <dgm:spPr/>
      <dgm:t>
        <a:bodyPr/>
        <a:lstStyle/>
        <a:p>
          <a:endParaRPr lang="en-CA"/>
        </a:p>
      </dgm:t>
    </dgm:pt>
    <dgm:pt modelId="{70C57563-31AB-4182-9219-258C47EB0675}" type="sibTrans" cxnId="{5C8A5212-7D08-4FFE-A132-FF031B53295B}">
      <dgm:prSet/>
      <dgm:spPr/>
      <dgm:t>
        <a:bodyPr/>
        <a:lstStyle/>
        <a:p>
          <a:endParaRPr lang="en-CA"/>
        </a:p>
      </dgm:t>
    </dgm:pt>
    <dgm:pt modelId="{6C0AA9B2-89D4-45A9-BA61-FA9591874DB5}">
      <dgm:prSet phldrT="[Text]"/>
      <dgm:spPr/>
      <dgm:t>
        <a:bodyPr/>
        <a:lstStyle/>
        <a:p>
          <a:r>
            <a:rPr lang="en-CA" dirty="0" smtClean="0"/>
            <a:t>Personal Influence</a:t>
          </a:r>
          <a:endParaRPr lang="en-CA" dirty="0"/>
        </a:p>
      </dgm:t>
    </dgm:pt>
    <dgm:pt modelId="{3B9AD09F-FD66-4917-A72B-EF3932C30357}" type="parTrans" cxnId="{80591742-1CF4-44B5-BA6D-C41C28D4308A}">
      <dgm:prSet/>
      <dgm:spPr/>
      <dgm:t>
        <a:bodyPr/>
        <a:lstStyle/>
        <a:p>
          <a:endParaRPr lang="en-CA"/>
        </a:p>
      </dgm:t>
    </dgm:pt>
    <dgm:pt modelId="{DF80605B-1B53-4DEE-9B43-D88449A49FD8}" type="sibTrans" cxnId="{80591742-1CF4-44B5-BA6D-C41C28D4308A}">
      <dgm:prSet/>
      <dgm:spPr/>
      <dgm:t>
        <a:bodyPr/>
        <a:lstStyle/>
        <a:p>
          <a:endParaRPr lang="en-CA"/>
        </a:p>
      </dgm:t>
    </dgm:pt>
    <dgm:pt modelId="{EE55252E-6FB5-436C-AC0F-3188D2F99C28}">
      <dgm:prSet phldrT="[Text]"/>
      <dgm:spPr/>
      <dgm:t>
        <a:bodyPr/>
        <a:lstStyle/>
        <a:p>
          <a:r>
            <a:rPr lang="en-CA" dirty="0" smtClean="0"/>
            <a:t>Reference Groups</a:t>
          </a:r>
          <a:endParaRPr lang="en-CA" dirty="0"/>
        </a:p>
      </dgm:t>
    </dgm:pt>
    <dgm:pt modelId="{984746DB-0688-4477-A131-4BADE93AB8D3}" type="parTrans" cxnId="{E2A4B49E-02E5-46D2-960E-F4D01963C0CB}">
      <dgm:prSet/>
      <dgm:spPr/>
      <dgm:t>
        <a:bodyPr/>
        <a:lstStyle/>
        <a:p>
          <a:endParaRPr lang="en-CA"/>
        </a:p>
      </dgm:t>
    </dgm:pt>
    <dgm:pt modelId="{8C4D6D5F-6031-4A5A-8565-EBF3E94E5B75}" type="sibTrans" cxnId="{E2A4B49E-02E5-46D2-960E-F4D01963C0CB}">
      <dgm:prSet/>
      <dgm:spPr/>
      <dgm:t>
        <a:bodyPr/>
        <a:lstStyle/>
        <a:p>
          <a:endParaRPr lang="en-CA"/>
        </a:p>
      </dgm:t>
    </dgm:pt>
    <dgm:pt modelId="{CED90B52-8642-41F6-8042-55D426B5E406}">
      <dgm:prSet phldrT="[Text]"/>
      <dgm:spPr/>
      <dgm:t>
        <a:bodyPr/>
        <a:lstStyle/>
        <a:p>
          <a:r>
            <a:rPr lang="en-CA" dirty="0" smtClean="0"/>
            <a:t>Family Influence</a:t>
          </a:r>
          <a:endParaRPr lang="en-CA" dirty="0"/>
        </a:p>
      </dgm:t>
    </dgm:pt>
    <dgm:pt modelId="{426CAF9D-18D7-4A9B-85A0-2E496BA8F333}" type="parTrans" cxnId="{039F8002-B694-4BD4-AB32-B7A62E7DB300}">
      <dgm:prSet/>
      <dgm:spPr/>
      <dgm:t>
        <a:bodyPr/>
        <a:lstStyle/>
        <a:p>
          <a:endParaRPr lang="en-CA"/>
        </a:p>
      </dgm:t>
    </dgm:pt>
    <dgm:pt modelId="{25F33F3A-5458-4CCF-AF48-53885338D66C}" type="sibTrans" cxnId="{039F8002-B694-4BD4-AB32-B7A62E7DB300}">
      <dgm:prSet/>
      <dgm:spPr/>
      <dgm:t>
        <a:bodyPr/>
        <a:lstStyle/>
        <a:p>
          <a:endParaRPr lang="en-CA"/>
        </a:p>
      </dgm:t>
    </dgm:pt>
    <dgm:pt modelId="{B689F988-FDC3-478C-AA60-5F1A1F55E925}">
      <dgm:prSet phldrT="[Text]"/>
      <dgm:spPr/>
      <dgm:t>
        <a:bodyPr/>
        <a:lstStyle/>
        <a:p>
          <a:r>
            <a:rPr lang="en-CA" dirty="0" smtClean="0"/>
            <a:t>Culture and Subculture</a:t>
          </a:r>
          <a:endParaRPr lang="en-CA" dirty="0"/>
        </a:p>
      </dgm:t>
    </dgm:pt>
    <dgm:pt modelId="{1425850E-EB21-49DD-9463-D0917463A314}" type="parTrans" cxnId="{BE2BD8C6-8990-44C8-BB05-063A04CB0265}">
      <dgm:prSet/>
      <dgm:spPr/>
      <dgm:t>
        <a:bodyPr/>
        <a:lstStyle/>
        <a:p>
          <a:endParaRPr lang="en-CA"/>
        </a:p>
      </dgm:t>
    </dgm:pt>
    <dgm:pt modelId="{C02B4F2D-5154-4BDE-BE79-74417EACE595}" type="sibTrans" cxnId="{BE2BD8C6-8990-44C8-BB05-063A04CB0265}">
      <dgm:prSet/>
      <dgm:spPr/>
      <dgm:t>
        <a:bodyPr/>
        <a:lstStyle/>
        <a:p>
          <a:endParaRPr lang="en-CA"/>
        </a:p>
      </dgm:t>
    </dgm:pt>
    <dgm:pt modelId="{11ADC24C-1056-4CC3-BFB8-2572264A7CAE}" type="pres">
      <dgm:prSet presAssocID="{79B673A5-38D8-46BD-B188-B76A2200A1F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41CC5435-B58C-443C-B2B7-7F805FEF9CE9}" type="pres">
      <dgm:prSet presAssocID="{848C2DA8-BC43-46D7-BC3C-B496397987EB}" presName="centerShape" presStyleLbl="node0" presStyleIdx="0" presStyleCnt="1"/>
      <dgm:spPr/>
      <dgm:t>
        <a:bodyPr/>
        <a:lstStyle/>
        <a:p>
          <a:endParaRPr lang="en-CA"/>
        </a:p>
      </dgm:t>
    </dgm:pt>
    <dgm:pt modelId="{BAE6E75D-17A5-4D35-BFC1-3A62FD4F70E0}" type="pres">
      <dgm:prSet presAssocID="{3B9AD09F-FD66-4917-A72B-EF3932C30357}" presName="parTrans" presStyleLbl="bgSibTrans2D1" presStyleIdx="0" presStyleCnt="4"/>
      <dgm:spPr/>
      <dgm:t>
        <a:bodyPr/>
        <a:lstStyle/>
        <a:p>
          <a:endParaRPr lang="en-CA"/>
        </a:p>
      </dgm:t>
    </dgm:pt>
    <dgm:pt modelId="{54235071-7D60-4A9E-BF13-78B9EF6F21B3}" type="pres">
      <dgm:prSet presAssocID="{6C0AA9B2-89D4-45A9-BA61-FA9591874DB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D5FC23F9-B0CE-402F-8AC1-1C5AD95ACA89}" type="pres">
      <dgm:prSet presAssocID="{984746DB-0688-4477-A131-4BADE93AB8D3}" presName="parTrans" presStyleLbl="bgSibTrans2D1" presStyleIdx="1" presStyleCnt="4"/>
      <dgm:spPr/>
      <dgm:t>
        <a:bodyPr/>
        <a:lstStyle/>
        <a:p>
          <a:endParaRPr lang="en-CA"/>
        </a:p>
      </dgm:t>
    </dgm:pt>
    <dgm:pt modelId="{2DF1A4F5-E155-438B-A1F7-A429AA62F7E3}" type="pres">
      <dgm:prSet presAssocID="{EE55252E-6FB5-436C-AC0F-3188D2F99C2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5FD7D76F-6688-4324-8D98-470CD1AAF4F0}" type="pres">
      <dgm:prSet presAssocID="{426CAF9D-18D7-4A9B-85A0-2E496BA8F333}" presName="parTrans" presStyleLbl="bgSibTrans2D1" presStyleIdx="2" presStyleCnt="4"/>
      <dgm:spPr/>
      <dgm:t>
        <a:bodyPr/>
        <a:lstStyle/>
        <a:p>
          <a:endParaRPr lang="en-CA"/>
        </a:p>
      </dgm:t>
    </dgm:pt>
    <dgm:pt modelId="{BCE4D1C5-4EA1-4302-BCB4-72CE25940D18}" type="pres">
      <dgm:prSet presAssocID="{CED90B52-8642-41F6-8042-55D426B5E40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BC370C7C-EEB9-4F51-83AF-395005D25CF0}" type="pres">
      <dgm:prSet presAssocID="{1425850E-EB21-49DD-9463-D0917463A314}" presName="parTrans" presStyleLbl="bgSibTrans2D1" presStyleIdx="3" presStyleCnt="4"/>
      <dgm:spPr/>
      <dgm:t>
        <a:bodyPr/>
        <a:lstStyle/>
        <a:p>
          <a:endParaRPr lang="en-CA"/>
        </a:p>
      </dgm:t>
    </dgm:pt>
    <dgm:pt modelId="{2CBF9203-7521-4956-9CE7-8D61DB315254}" type="pres">
      <dgm:prSet presAssocID="{B689F988-FDC3-478C-AA60-5F1A1F55E92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039F8002-B694-4BD4-AB32-B7A62E7DB300}" srcId="{848C2DA8-BC43-46D7-BC3C-B496397987EB}" destId="{CED90B52-8642-41F6-8042-55D426B5E406}" srcOrd="2" destOrd="0" parTransId="{426CAF9D-18D7-4A9B-85A0-2E496BA8F333}" sibTransId="{25F33F3A-5458-4CCF-AF48-53885338D66C}"/>
    <dgm:cxn modelId="{16490676-AA55-471C-A7DA-6F65415005C0}" type="presOf" srcId="{3B9AD09F-FD66-4917-A72B-EF3932C30357}" destId="{BAE6E75D-17A5-4D35-BFC1-3A62FD4F70E0}" srcOrd="0" destOrd="0" presId="urn:microsoft.com/office/officeart/2005/8/layout/radial4"/>
    <dgm:cxn modelId="{F1B9C7DB-9EC5-4803-88A9-0A9429D012A5}" type="presOf" srcId="{CED90B52-8642-41F6-8042-55D426B5E406}" destId="{BCE4D1C5-4EA1-4302-BCB4-72CE25940D18}" srcOrd="0" destOrd="0" presId="urn:microsoft.com/office/officeart/2005/8/layout/radial4"/>
    <dgm:cxn modelId="{716995E6-66BE-4BF3-A5BF-DDC284F74280}" type="presOf" srcId="{79B673A5-38D8-46BD-B188-B76A2200A1FF}" destId="{11ADC24C-1056-4CC3-BFB8-2572264A7CAE}" srcOrd="0" destOrd="0" presId="urn:microsoft.com/office/officeart/2005/8/layout/radial4"/>
    <dgm:cxn modelId="{DDDD8D0F-5DBF-41B5-9765-F757F2B3A327}" type="presOf" srcId="{426CAF9D-18D7-4A9B-85A0-2E496BA8F333}" destId="{5FD7D76F-6688-4324-8D98-470CD1AAF4F0}" srcOrd="0" destOrd="0" presId="urn:microsoft.com/office/officeart/2005/8/layout/radial4"/>
    <dgm:cxn modelId="{EF675098-69D2-49E3-8AAD-774B08CA0F2A}" type="presOf" srcId="{6C0AA9B2-89D4-45A9-BA61-FA9591874DB5}" destId="{54235071-7D60-4A9E-BF13-78B9EF6F21B3}" srcOrd="0" destOrd="0" presId="urn:microsoft.com/office/officeart/2005/8/layout/radial4"/>
    <dgm:cxn modelId="{AA822C4C-736C-4C36-9E5E-E9830325AEFA}" type="presOf" srcId="{848C2DA8-BC43-46D7-BC3C-B496397987EB}" destId="{41CC5435-B58C-443C-B2B7-7F805FEF9CE9}" srcOrd="0" destOrd="0" presId="urn:microsoft.com/office/officeart/2005/8/layout/radial4"/>
    <dgm:cxn modelId="{9D61ABC2-3B58-4655-AD21-4FDE11BD425E}" type="presOf" srcId="{B689F988-FDC3-478C-AA60-5F1A1F55E925}" destId="{2CBF9203-7521-4956-9CE7-8D61DB315254}" srcOrd="0" destOrd="0" presId="urn:microsoft.com/office/officeart/2005/8/layout/radial4"/>
    <dgm:cxn modelId="{BE2BD8C6-8990-44C8-BB05-063A04CB0265}" srcId="{848C2DA8-BC43-46D7-BC3C-B496397987EB}" destId="{B689F988-FDC3-478C-AA60-5F1A1F55E925}" srcOrd="3" destOrd="0" parTransId="{1425850E-EB21-49DD-9463-D0917463A314}" sibTransId="{C02B4F2D-5154-4BDE-BE79-74417EACE595}"/>
    <dgm:cxn modelId="{E2A4B49E-02E5-46D2-960E-F4D01963C0CB}" srcId="{848C2DA8-BC43-46D7-BC3C-B496397987EB}" destId="{EE55252E-6FB5-436C-AC0F-3188D2F99C28}" srcOrd="1" destOrd="0" parTransId="{984746DB-0688-4477-A131-4BADE93AB8D3}" sibTransId="{8C4D6D5F-6031-4A5A-8565-EBF3E94E5B75}"/>
    <dgm:cxn modelId="{45435733-44CB-4D29-8789-E19D0D824962}" type="presOf" srcId="{EE55252E-6FB5-436C-AC0F-3188D2F99C28}" destId="{2DF1A4F5-E155-438B-A1F7-A429AA62F7E3}" srcOrd="0" destOrd="0" presId="urn:microsoft.com/office/officeart/2005/8/layout/radial4"/>
    <dgm:cxn modelId="{299D2C76-7FE4-407F-BDC0-23867F81472E}" type="presOf" srcId="{984746DB-0688-4477-A131-4BADE93AB8D3}" destId="{D5FC23F9-B0CE-402F-8AC1-1C5AD95ACA89}" srcOrd="0" destOrd="0" presId="urn:microsoft.com/office/officeart/2005/8/layout/radial4"/>
    <dgm:cxn modelId="{80591742-1CF4-44B5-BA6D-C41C28D4308A}" srcId="{848C2DA8-BC43-46D7-BC3C-B496397987EB}" destId="{6C0AA9B2-89D4-45A9-BA61-FA9591874DB5}" srcOrd="0" destOrd="0" parTransId="{3B9AD09F-FD66-4917-A72B-EF3932C30357}" sibTransId="{DF80605B-1B53-4DEE-9B43-D88449A49FD8}"/>
    <dgm:cxn modelId="{5C8A5212-7D08-4FFE-A132-FF031B53295B}" srcId="{79B673A5-38D8-46BD-B188-B76A2200A1FF}" destId="{848C2DA8-BC43-46D7-BC3C-B496397987EB}" srcOrd="0" destOrd="0" parTransId="{5B842D6D-BF25-4F95-87A3-888E0BCF70C9}" sibTransId="{70C57563-31AB-4182-9219-258C47EB0675}"/>
    <dgm:cxn modelId="{8AAAB463-7004-46F4-BA0A-052734D08F25}" type="presOf" srcId="{1425850E-EB21-49DD-9463-D0917463A314}" destId="{BC370C7C-EEB9-4F51-83AF-395005D25CF0}" srcOrd="0" destOrd="0" presId="urn:microsoft.com/office/officeart/2005/8/layout/radial4"/>
    <dgm:cxn modelId="{14AF1044-1E29-4D89-9CF0-4263780B24D8}" type="presParOf" srcId="{11ADC24C-1056-4CC3-BFB8-2572264A7CAE}" destId="{41CC5435-B58C-443C-B2B7-7F805FEF9CE9}" srcOrd="0" destOrd="0" presId="urn:microsoft.com/office/officeart/2005/8/layout/radial4"/>
    <dgm:cxn modelId="{01ECB1B0-42F0-4A6B-B056-D8FD49213F71}" type="presParOf" srcId="{11ADC24C-1056-4CC3-BFB8-2572264A7CAE}" destId="{BAE6E75D-17A5-4D35-BFC1-3A62FD4F70E0}" srcOrd="1" destOrd="0" presId="urn:microsoft.com/office/officeart/2005/8/layout/radial4"/>
    <dgm:cxn modelId="{AE24AB4B-14DD-4982-AE3A-A35C1BD15EC9}" type="presParOf" srcId="{11ADC24C-1056-4CC3-BFB8-2572264A7CAE}" destId="{54235071-7D60-4A9E-BF13-78B9EF6F21B3}" srcOrd="2" destOrd="0" presId="urn:microsoft.com/office/officeart/2005/8/layout/radial4"/>
    <dgm:cxn modelId="{9248E641-5A00-414D-B713-236A0468D382}" type="presParOf" srcId="{11ADC24C-1056-4CC3-BFB8-2572264A7CAE}" destId="{D5FC23F9-B0CE-402F-8AC1-1C5AD95ACA89}" srcOrd="3" destOrd="0" presId="urn:microsoft.com/office/officeart/2005/8/layout/radial4"/>
    <dgm:cxn modelId="{5640EB63-D234-4239-8A4C-EAF31FCC8035}" type="presParOf" srcId="{11ADC24C-1056-4CC3-BFB8-2572264A7CAE}" destId="{2DF1A4F5-E155-438B-A1F7-A429AA62F7E3}" srcOrd="4" destOrd="0" presId="urn:microsoft.com/office/officeart/2005/8/layout/radial4"/>
    <dgm:cxn modelId="{F7D74371-1562-4D5B-9317-17C8D6804890}" type="presParOf" srcId="{11ADC24C-1056-4CC3-BFB8-2572264A7CAE}" destId="{5FD7D76F-6688-4324-8D98-470CD1AAF4F0}" srcOrd="5" destOrd="0" presId="urn:microsoft.com/office/officeart/2005/8/layout/radial4"/>
    <dgm:cxn modelId="{6F9DEF8C-9B99-4472-BC48-66C651D595B8}" type="presParOf" srcId="{11ADC24C-1056-4CC3-BFB8-2572264A7CAE}" destId="{BCE4D1C5-4EA1-4302-BCB4-72CE25940D18}" srcOrd="6" destOrd="0" presId="urn:microsoft.com/office/officeart/2005/8/layout/radial4"/>
    <dgm:cxn modelId="{9C8202A1-E8C6-4C96-A98E-5D2B68FF387A}" type="presParOf" srcId="{11ADC24C-1056-4CC3-BFB8-2572264A7CAE}" destId="{BC370C7C-EEB9-4F51-83AF-395005D25CF0}" srcOrd="7" destOrd="0" presId="urn:microsoft.com/office/officeart/2005/8/layout/radial4"/>
    <dgm:cxn modelId="{44750AFD-3DA9-41BE-93A6-48A61B5A9A1B}" type="presParOf" srcId="{11ADC24C-1056-4CC3-BFB8-2572264A7CAE}" destId="{2CBF9203-7521-4956-9CE7-8D61DB315254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2EEC57-A57B-468E-9154-1E311157B5C3}">
      <dsp:nvSpPr>
        <dsp:cNvPr id="0" name=""/>
        <dsp:cNvSpPr/>
      </dsp:nvSpPr>
      <dsp:spPr>
        <a:xfrm>
          <a:off x="2" y="0"/>
          <a:ext cx="9143995" cy="5112568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F6F61DA2-29CC-49DE-8168-B9429CB41DCF}">
      <dsp:nvSpPr>
        <dsp:cNvPr id="0" name=""/>
        <dsp:cNvSpPr/>
      </dsp:nvSpPr>
      <dsp:spPr>
        <a:xfrm>
          <a:off x="4018" y="1533770"/>
          <a:ext cx="1756916" cy="204502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1.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Problem Recognition:   perceiving a need</a:t>
          </a:r>
          <a:endParaRPr lang="en-CA" sz="1900" kern="1200" dirty="0"/>
        </a:p>
      </dsp:txBody>
      <dsp:txXfrm>
        <a:off x="89784" y="1619536"/>
        <a:ext cx="1585384" cy="1873495"/>
      </dsp:txXfrm>
    </dsp:sp>
    <dsp:sp modelId="{1CB2E216-C8A3-4FC2-A4F6-29FA03BD9BAF}">
      <dsp:nvSpPr>
        <dsp:cNvPr id="0" name=""/>
        <dsp:cNvSpPr/>
      </dsp:nvSpPr>
      <dsp:spPr>
        <a:xfrm>
          <a:off x="1848780" y="1533770"/>
          <a:ext cx="1756916" cy="204502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2.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 Information Search: seeking value</a:t>
          </a:r>
          <a:endParaRPr lang="en-CA" sz="1900" kern="1200" dirty="0"/>
        </a:p>
      </dsp:txBody>
      <dsp:txXfrm>
        <a:off x="1934546" y="1619536"/>
        <a:ext cx="1585384" cy="1873495"/>
      </dsp:txXfrm>
    </dsp:sp>
    <dsp:sp modelId="{496900F5-FF3E-4236-A1DE-F5F04A33A7F4}">
      <dsp:nvSpPr>
        <dsp:cNvPr id="0" name=""/>
        <dsp:cNvSpPr/>
      </dsp:nvSpPr>
      <dsp:spPr>
        <a:xfrm>
          <a:off x="3693541" y="1533770"/>
          <a:ext cx="1756916" cy="2045027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3.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Evaluation of Alternatives: assessing value</a:t>
          </a:r>
          <a:endParaRPr lang="en-CA" sz="1900" kern="1200" dirty="0"/>
        </a:p>
      </dsp:txBody>
      <dsp:txXfrm>
        <a:off x="3779307" y="1619536"/>
        <a:ext cx="1585384" cy="1873495"/>
      </dsp:txXfrm>
    </dsp:sp>
    <dsp:sp modelId="{2D9DFBB1-C0D3-4325-BB35-F8BD7810C817}">
      <dsp:nvSpPr>
        <dsp:cNvPr id="0" name=""/>
        <dsp:cNvSpPr/>
      </dsp:nvSpPr>
      <dsp:spPr>
        <a:xfrm>
          <a:off x="5538303" y="1533770"/>
          <a:ext cx="1756916" cy="2045027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4.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Purchase decision: buying value</a:t>
          </a:r>
          <a:endParaRPr lang="en-CA" sz="1900" kern="1200" dirty="0"/>
        </a:p>
      </dsp:txBody>
      <dsp:txXfrm>
        <a:off x="5624069" y="1619536"/>
        <a:ext cx="1585384" cy="1873495"/>
      </dsp:txXfrm>
    </dsp:sp>
    <dsp:sp modelId="{4F73FBB5-9F93-4F81-9860-5E04A39FE18A}">
      <dsp:nvSpPr>
        <dsp:cNvPr id="0" name=""/>
        <dsp:cNvSpPr/>
      </dsp:nvSpPr>
      <dsp:spPr>
        <a:xfrm>
          <a:off x="7383065" y="1533770"/>
          <a:ext cx="1756916" cy="2045027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5.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Post-Purchase Behaviour: value in consumption or use</a:t>
          </a:r>
          <a:endParaRPr lang="en-CA" sz="1900" kern="1200" dirty="0"/>
        </a:p>
      </dsp:txBody>
      <dsp:txXfrm>
        <a:off x="7468831" y="1619536"/>
        <a:ext cx="1585384" cy="18734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5C1FE-DCA9-4197-B7B4-B501A338FBEE}">
      <dsp:nvSpPr>
        <dsp:cNvPr id="0" name=""/>
        <dsp:cNvSpPr/>
      </dsp:nvSpPr>
      <dsp:spPr>
        <a:xfrm>
          <a:off x="1813" y="1216785"/>
          <a:ext cx="2358121" cy="117906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Information Sources</a:t>
          </a:r>
          <a:endParaRPr lang="en-CA" sz="1900" kern="1200" dirty="0"/>
        </a:p>
      </dsp:txBody>
      <dsp:txXfrm>
        <a:off x="36346" y="1251318"/>
        <a:ext cx="2289055" cy="1109994"/>
      </dsp:txXfrm>
    </dsp:sp>
    <dsp:sp modelId="{68E49E90-31A9-4D7C-BABB-9A07C071B1E3}">
      <dsp:nvSpPr>
        <dsp:cNvPr id="0" name=""/>
        <dsp:cNvSpPr/>
      </dsp:nvSpPr>
      <dsp:spPr>
        <a:xfrm rot="18727513">
          <a:off x="2121823" y="1248574"/>
          <a:ext cx="1446401" cy="42714"/>
        </a:xfrm>
        <a:custGeom>
          <a:avLst/>
          <a:gdLst/>
          <a:ahLst/>
          <a:cxnLst/>
          <a:rect l="0" t="0" r="0" b="0"/>
          <a:pathLst>
            <a:path>
              <a:moveTo>
                <a:pt x="0" y="21357"/>
              </a:moveTo>
              <a:lnTo>
                <a:pt x="1446401" y="2135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500" kern="1200"/>
        </a:p>
      </dsp:txBody>
      <dsp:txXfrm>
        <a:off x="2808863" y="1233771"/>
        <a:ext cx="72320" cy="72320"/>
      </dsp:txXfrm>
    </dsp:sp>
    <dsp:sp modelId="{E7C6D983-320F-4080-B14B-A3169123D357}">
      <dsp:nvSpPr>
        <dsp:cNvPr id="0" name=""/>
        <dsp:cNvSpPr/>
      </dsp:nvSpPr>
      <dsp:spPr>
        <a:xfrm>
          <a:off x="3330113" y="144017"/>
          <a:ext cx="2358121" cy="117906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Internal Search – scan your memory for previous experiences with products/brands</a:t>
          </a:r>
          <a:endParaRPr lang="en-CA" sz="1900" kern="1200" dirty="0"/>
        </a:p>
      </dsp:txBody>
      <dsp:txXfrm>
        <a:off x="3364646" y="178550"/>
        <a:ext cx="2289055" cy="1109994"/>
      </dsp:txXfrm>
    </dsp:sp>
    <dsp:sp modelId="{E303A62E-F1C6-47D7-AA2A-16A09E301A80}">
      <dsp:nvSpPr>
        <dsp:cNvPr id="0" name=""/>
        <dsp:cNvSpPr/>
      </dsp:nvSpPr>
      <dsp:spPr>
        <a:xfrm rot="3633701">
          <a:off x="1895283" y="2580724"/>
          <a:ext cx="1827486" cy="42714"/>
        </a:xfrm>
        <a:custGeom>
          <a:avLst/>
          <a:gdLst/>
          <a:ahLst/>
          <a:cxnLst/>
          <a:rect l="0" t="0" r="0" b="0"/>
          <a:pathLst>
            <a:path>
              <a:moveTo>
                <a:pt x="0" y="21357"/>
              </a:moveTo>
              <a:lnTo>
                <a:pt x="1827486" y="2135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600" kern="1200"/>
        </a:p>
      </dsp:txBody>
      <dsp:txXfrm>
        <a:off x="2763340" y="2556394"/>
        <a:ext cx="91374" cy="91374"/>
      </dsp:txXfrm>
    </dsp:sp>
    <dsp:sp modelId="{62A1986D-ED86-4B2C-9830-1859C3C7F14A}">
      <dsp:nvSpPr>
        <dsp:cNvPr id="0" name=""/>
        <dsp:cNvSpPr/>
      </dsp:nvSpPr>
      <dsp:spPr>
        <a:xfrm>
          <a:off x="3258119" y="2808317"/>
          <a:ext cx="2358121" cy="117906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External Search – if you do not have past experience</a:t>
          </a:r>
          <a:endParaRPr lang="en-CA" sz="1900" kern="1200" dirty="0"/>
        </a:p>
      </dsp:txBody>
      <dsp:txXfrm>
        <a:off x="3292652" y="2842850"/>
        <a:ext cx="2289055" cy="1109994"/>
      </dsp:txXfrm>
    </dsp:sp>
    <dsp:sp modelId="{37F87F86-2F2F-4D33-9809-C45BD0F899B2}">
      <dsp:nvSpPr>
        <dsp:cNvPr id="0" name=""/>
        <dsp:cNvSpPr/>
      </dsp:nvSpPr>
      <dsp:spPr>
        <a:xfrm rot="17934338">
          <a:off x="5106289" y="2512391"/>
          <a:ext cx="1974140" cy="42714"/>
        </a:xfrm>
        <a:custGeom>
          <a:avLst/>
          <a:gdLst/>
          <a:ahLst/>
          <a:cxnLst/>
          <a:rect l="0" t="0" r="0" b="0"/>
          <a:pathLst>
            <a:path>
              <a:moveTo>
                <a:pt x="0" y="21357"/>
              </a:moveTo>
              <a:lnTo>
                <a:pt x="1974140" y="21357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700" kern="1200"/>
        </a:p>
      </dsp:txBody>
      <dsp:txXfrm>
        <a:off x="6044006" y="2484395"/>
        <a:ext cx="98707" cy="98707"/>
      </dsp:txXfrm>
    </dsp:sp>
    <dsp:sp modelId="{3722668D-CFDB-4862-8C35-985322ADA45F}">
      <dsp:nvSpPr>
        <dsp:cNvPr id="0" name=""/>
        <dsp:cNvSpPr/>
      </dsp:nvSpPr>
      <dsp:spPr>
        <a:xfrm>
          <a:off x="6570478" y="1080120"/>
          <a:ext cx="2358121" cy="1179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Personal Sources – relatives and friends</a:t>
          </a:r>
          <a:endParaRPr lang="en-CA" sz="1900" kern="1200" dirty="0"/>
        </a:p>
      </dsp:txBody>
      <dsp:txXfrm>
        <a:off x="6605011" y="1114653"/>
        <a:ext cx="2289055" cy="1109994"/>
      </dsp:txXfrm>
    </dsp:sp>
    <dsp:sp modelId="{765DC0F0-F312-47D9-AC69-A640E1D2720C}">
      <dsp:nvSpPr>
        <dsp:cNvPr id="0" name=""/>
        <dsp:cNvSpPr/>
      </dsp:nvSpPr>
      <dsp:spPr>
        <a:xfrm rot="20359660">
          <a:off x="5583407" y="3196465"/>
          <a:ext cx="1019904" cy="42714"/>
        </a:xfrm>
        <a:custGeom>
          <a:avLst/>
          <a:gdLst/>
          <a:ahLst/>
          <a:cxnLst/>
          <a:rect l="0" t="0" r="0" b="0"/>
          <a:pathLst>
            <a:path>
              <a:moveTo>
                <a:pt x="0" y="21357"/>
              </a:moveTo>
              <a:lnTo>
                <a:pt x="1019904" y="21357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500" kern="1200"/>
        </a:p>
      </dsp:txBody>
      <dsp:txXfrm>
        <a:off x="6067862" y="3192325"/>
        <a:ext cx="50995" cy="50995"/>
      </dsp:txXfrm>
    </dsp:sp>
    <dsp:sp modelId="{75F16B6E-751C-4887-AD4B-73845B967DCF}">
      <dsp:nvSpPr>
        <dsp:cNvPr id="0" name=""/>
        <dsp:cNvSpPr/>
      </dsp:nvSpPr>
      <dsp:spPr>
        <a:xfrm>
          <a:off x="6570478" y="2448267"/>
          <a:ext cx="2358121" cy="1179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Public Sources – online research, product-rating organizations</a:t>
          </a:r>
          <a:endParaRPr lang="en-CA" sz="1900" kern="1200" dirty="0"/>
        </a:p>
      </dsp:txBody>
      <dsp:txXfrm>
        <a:off x="6605011" y="2482800"/>
        <a:ext cx="2289055" cy="1109994"/>
      </dsp:txXfrm>
    </dsp:sp>
    <dsp:sp modelId="{62CB9CAD-66B5-41D2-BF01-BB92A2BF99C7}">
      <dsp:nvSpPr>
        <dsp:cNvPr id="0" name=""/>
        <dsp:cNvSpPr/>
      </dsp:nvSpPr>
      <dsp:spPr>
        <a:xfrm rot="2747843">
          <a:off x="5409022" y="3867077"/>
          <a:ext cx="1368675" cy="42714"/>
        </a:xfrm>
        <a:custGeom>
          <a:avLst/>
          <a:gdLst/>
          <a:ahLst/>
          <a:cxnLst/>
          <a:rect l="0" t="0" r="0" b="0"/>
          <a:pathLst>
            <a:path>
              <a:moveTo>
                <a:pt x="0" y="21357"/>
              </a:moveTo>
              <a:lnTo>
                <a:pt x="1368675" y="21357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500" kern="1200"/>
        </a:p>
      </dsp:txBody>
      <dsp:txXfrm>
        <a:off x="6059142" y="3854217"/>
        <a:ext cx="68433" cy="68433"/>
      </dsp:txXfrm>
    </dsp:sp>
    <dsp:sp modelId="{28E2042C-A212-4497-AB63-599692C1EF27}">
      <dsp:nvSpPr>
        <dsp:cNvPr id="0" name=""/>
        <dsp:cNvSpPr/>
      </dsp:nvSpPr>
      <dsp:spPr>
        <a:xfrm>
          <a:off x="6570478" y="3789491"/>
          <a:ext cx="2358121" cy="1179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900" kern="1200" dirty="0" smtClean="0"/>
            <a:t>Marketer-Dominated Sources – advertising, company websites, salespeople</a:t>
          </a:r>
          <a:endParaRPr lang="en-CA" sz="1900" kern="1200" dirty="0"/>
        </a:p>
      </dsp:txBody>
      <dsp:txXfrm>
        <a:off x="6605011" y="3824024"/>
        <a:ext cx="2289055" cy="11099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CC5435-B58C-443C-B2B7-7F805FEF9CE9}">
      <dsp:nvSpPr>
        <dsp:cNvPr id="0" name=""/>
        <dsp:cNvSpPr/>
      </dsp:nvSpPr>
      <dsp:spPr>
        <a:xfrm>
          <a:off x="3245755" y="2565645"/>
          <a:ext cx="2400969" cy="24009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100" kern="1200" dirty="0" smtClean="0"/>
            <a:t>Socio-Cultural Influences</a:t>
          </a:r>
          <a:endParaRPr lang="en-CA" sz="3100" kern="1200" dirty="0"/>
        </a:p>
      </dsp:txBody>
      <dsp:txXfrm>
        <a:off x="3597369" y="2917259"/>
        <a:ext cx="1697741" cy="1697741"/>
      </dsp:txXfrm>
    </dsp:sp>
    <dsp:sp modelId="{BAE6E75D-17A5-4D35-BFC1-3A62FD4F70E0}">
      <dsp:nvSpPr>
        <dsp:cNvPr id="0" name=""/>
        <dsp:cNvSpPr/>
      </dsp:nvSpPr>
      <dsp:spPr>
        <a:xfrm rot="11700000">
          <a:off x="1375484" y="2847581"/>
          <a:ext cx="1839117" cy="684276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235071-7D60-4A9E-BF13-78B9EF6F21B3}">
      <dsp:nvSpPr>
        <dsp:cNvPr id="0" name=""/>
        <dsp:cNvSpPr/>
      </dsp:nvSpPr>
      <dsp:spPr>
        <a:xfrm>
          <a:off x="266357" y="2039351"/>
          <a:ext cx="2280921" cy="182473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600" kern="1200" dirty="0" smtClean="0"/>
            <a:t>Personal Influence</a:t>
          </a:r>
          <a:endParaRPr lang="en-CA" sz="3600" kern="1200" dirty="0"/>
        </a:p>
      </dsp:txBody>
      <dsp:txXfrm>
        <a:off x="319802" y="2092796"/>
        <a:ext cx="2174031" cy="1717846"/>
      </dsp:txXfrm>
    </dsp:sp>
    <dsp:sp modelId="{D5FC23F9-B0CE-402F-8AC1-1C5AD95ACA89}">
      <dsp:nvSpPr>
        <dsp:cNvPr id="0" name=""/>
        <dsp:cNvSpPr/>
      </dsp:nvSpPr>
      <dsp:spPr>
        <a:xfrm rot="14700000">
          <a:off x="2585475" y="1405570"/>
          <a:ext cx="1839117" cy="684276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F1A4F5-E155-438B-A1F7-A429AA62F7E3}">
      <dsp:nvSpPr>
        <dsp:cNvPr id="0" name=""/>
        <dsp:cNvSpPr/>
      </dsp:nvSpPr>
      <dsp:spPr>
        <a:xfrm>
          <a:off x="1975951" y="1936"/>
          <a:ext cx="2280921" cy="182473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600" kern="1200" dirty="0" smtClean="0"/>
            <a:t>Reference Groups</a:t>
          </a:r>
          <a:endParaRPr lang="en-CA" sz="3600" kern="1200" dirty="0"/>
        </a:p>
      </dsp:txBody>
      <dsp:txXfrm>
        <a:off x="2029396" y="55381"/>
        <a:ext cx="2174031" cy="1717846"/>
      </dsp:txXfrm>
    </dsp:sp>
    <dsp:sp modelId="{5FD7D76F-6688-4324-8D98-470CD1AAF4F0}">
      <dsp:nvSpPr>
        <dsp:cNvPr id="0" name=""/>
        <dsp:cNvSpPr/>
      </dsp:nvSpPr>
      <dsp:spPr>
        <a:xfrm rot="17700000">
          <a:off x="4467886" y="1405570"/>
          <a:ext cx="1839117" cy="684276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E4D1C5-4EA1-4302-BCB4-72CE25940D18}">
      <dsp:nvSpPr>
        <dsp:cNvPr id="0" name=""/>
        <dsp:cNvSpPr/>
      </dsp:nvSpPr>
      <dsp:spPr>
        <a:xfrm>
          <a:off x="4635607" y="1936"/>
          <a:ext cx="2280921" cy="182473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600" kern="1200" dirty="0" smtClean="0"/>
            <a:t>Family Influence</a:t>
          </a:r>
          <a:endParaRPr lang="en-CA" sz="3600" kern="1200" dirty="0"/>
        </a:p>
      </dsp:txBody>
      <dsp:txXfrm>
        <a:off x="4689052" y="55381"/>
        <a:ext cx="2174031" cy="1717846"/>
      </dsp:txXfrm>
    </dsp:sp>
    <dsp:sp modelId="{BC370C7C-EEB9-4F51-83AF-395005D25CF0}">
      <dsp:nvSpPr>
        <dsp:cNvPr id="0" name=""/>
        <dsp:cNvSpPr/>
      </dsp:nvSpPr>
      <dsp:spPr>
        <a:xfrm rot="20700000">
          <a:off x="5677877" y="2847581"/>
          <a:ext cx="1839117" cy="684276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BF9203-7521-4956-9CE7-8D61DB315254}">
      <dsp:nvSpPr>
        <dsp:cNvPr id="0" name=""/>
        <dsp:cNvSpPr/>
      </dsp:nvSpPr>
      <dsp:spPr>
        <a:xfrm>
          <a:off x="6345201" y="2039351"/>
          <a:ext cx="2280921" cy="182473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600" kern="1200" dirty="0" smtClean="0"/>
            <a:t>Culture and Subculture</a:t>
          </a:r>
          <a:endParaRPr lang="en-CA" sz="3600" kern="1200" dirty="0"/>
        </a:p>
      </dsp:txBody>
      <dsp:txXfrm>
        <a:off x="6398646" y="2092796"/>
        <a:ext cx="2174031" cy="17178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</a:defRPr>
            </a:lvl1pPr>
          </a:lstStyle>
          <a:p>
            <a:pPr>
              <a:defRPr/>
            </a:pPr>
            <a:fld id="{6A020001-C172-4001-A883-7D351CBDAE10}" type="datetimeFigureOut">
              <a:rPr lang="en-CA"/>
              <a:pPr>
                <a:defRPr/>
              </a:pPr>
              <a:t>2013-10-17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pPr lvl="0"/>
            <a:endParaRPr lang="en-C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10088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</a:defRPr>
            </a:lvl1pPr>
          </a:lstStyle>
          <a:p>
            <a:pPr>
              <a:defRPr/>
            </a:pPr>
            <a:fld id="{CCFD8385-30AA-4455-8E9E-977AD14AF7D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67221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altLang="en-US" smtClean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72A63FE-7C50-44AA-AC83-19C6640B56B0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490362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C5AD0E-17FA-4D3A-B492-852A830BADD4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076014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C2A9CF-78C6-4F7D-A3B0-F3FA8D99D2BF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656011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C5F9650-96BD-4D20-A059-D03141C0043E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162735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D945B8-91FF-4626-9ACD-ADBC03E24D28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4629374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628650" lvl="1" indent="-171450">
              <a:spcBef>
                <a:spcPct val="0"/>
              </a:spcBef>
              <a:buFontTx/>
              <a:buChar char="-"/>
            </a:pPr>
            <a:endParaRPr lang="en-CA" altLang="en-US" dirty="0" smtClean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4704E1-D8D3-4672-BFC9-A2213410F613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644984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B91839E-5366-4CC7-8B9F-12DCBC325975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4649498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D40574-41DF-45C0-BD45-69AAC4590000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6867589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dirty="0" smtClean="0"/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C10E7DD-C77A-4492-A9F3-69622B392F45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0888611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80715C-DBCF-4F77-AAE4-CC69CE38F10D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02154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E902FC-9A59-4D5A-B1A1-4F268968D658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6958460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dirty="0" smtClean="0"/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63DEEF-6AF9-41E5-822D-B6278ECB518E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3386534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dirty="0" smtClean="0"/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57CC6F-EAC7-43F9-849A-F8CA2A3D29B6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2346459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38286D5-758B-4377-A663-5569EE46E035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1797223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545DD2-7898-4851-98E3-352A841B3B7E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703984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dirty="0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FF2C08-971B-4395-9EB8-1307D70C995B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5854037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02156DD-1D38-4533-8D49-2AC88B52D153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802193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10C490-5143-4CAF-85A8-50DA5202F08F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2657991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dirty="0" smtClean="0"/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848FF85-1C45-494A-AFEE-81952DFD3A07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41559540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583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94E0B5D-14AF-4AA1-8744-5E04A6593C78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8465904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041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82F0E40-C128-4286-A1C4-A6AFB163FBBE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42235770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24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7150391-2F48-4757-961A-F8F08DCEF814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1050339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45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9246AA2-702B-4733-B715-1680761FBD77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8560034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71F023-55A5-4984-941E-DA1AC47AD301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2964853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71F023-55A5-4984-941E-DA1AC47AD301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8107876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71F023-55A5-4984-941E-DA1AC47AD301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66223993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71F023-55A5-4984-941E-DA1AC47AD301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5079987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71F023-55A5-4984-941E-DA1AC47AD301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51025567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dirty="0" smtClean="0"/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71F023-55A5-4984-941E-DA1AC47AD301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3611504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71F023-55A5-4984-941E-DA1AC47AD301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62077674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71F023-55A5-4984-941E-DA1AC47AD301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02163408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71F023-55A5-4984-941E-DA1AC47AD301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51193196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-"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68346013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-"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04987301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86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587171-259C-4C89-8B54-DD8802F6FF34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55925677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727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FA39C7-21FF-4433-89F3-D58BB10E4472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727085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CA" dirty="0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C6267-E83D-407D-9184-BE1FAED06458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51231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824536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2F8D6-3B4C-440E-95E5-FCE96C9366A8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61718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 txBox="1">
            <a:spLocks/>
          </p:cNvSpPr>
          <p:nvPr userDrawn="1"/>
        </p:nvSpPr>
        <p:spPr>
          <a:xfrm>
            <a:off x="461963" y="28575"/>
            <a:ext cx="8220075" cy="1023938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0" smtClean="0"/>
            </a:lvl1pPr>
          </a:lstStyle>
          <a:p>
            <a:pPr>
              <a:defRPr/>
            </a:pPr>
            <a:fld id="{F72565A3-244F-4F72-8D68-5AC2003BA001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3363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F7892-5D14-417C-A2AC-D2EAA01C7980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55641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B354A-D872-457A-8B4B-74280876D93A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02588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D5585-A0D8-4EA7-A437-EBB9C3FA1A9B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88143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A9AE6-186D-4954-9F60-2BC4D3A1905E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14433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1635D-E55F-4742-A6A9-59C807D53CA6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64869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E0D62-34DA-4BCC-9C0D-EECE1E2873A6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96830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7BC8B-0D39-45E1-A79D-FFEEEB3396D6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660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10783-0422-4C58-8273-47EC6E867990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61995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447800" y="6356350"/>
            <a:ext cx="6248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8666163" y="6430963"/>
            <a:ext cx="487362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C5BF0-9CE3-45A9-8D9D-6EBFB244DD21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79992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0232" y="6226224"/>
            <a:ext cx="9164464" cy="653976"/>
          </a:xfrm>
          <a:prstGeom prst="rect">
            <a:avLst/>
          </a:prstGeom>
          <a:gradFill flip="none" rotWithShape="1">
            <a:gsLst>
              <a:gs pos="20000">
                <a:srgbClr val="7D36D5">
                  <a:lumMod val="77000"/>
                </a:srgbClr>
              </a:gs>
              <a:gs pos="50000">
                <a:schemeClr val="bg1">
                  <a:alpha val="0"/>
                  <a:lumMod val="25000"/>
                  <a:lumOff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9144000" cy="1052513"/>
          </a:xfrm>
          <a:prstGeom prst="rect">
            <a:avLst/>
          </a:prstGeom>
          <a:solidFill>
            <a:srgbClr val="7E36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CA" alt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CA" alt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356350"/>
            <a:ext cx="62484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66163" y="6430963"/>
            <a:ext cx="487362" cy="24447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 b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CAD0E47-015B-4B63-9940-2106E493B58D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  <p:pic>
        <p:nvPicPr>
          <p:cNvPr id="1033" name="Picture 2" descr="http://www.biochem.uwo.ca/wits/MALDI/images/Western_Logo_Full_RGB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6226175"/>
            <a:ext cx="19431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61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60" r:id="rId12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7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dirty="0" smtClean="0"/>
              <a:t>MOS 1021A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552700"/>
            <a:ext cx="6400800" cy="1752600"/>
          </a:xfrm>
        </p:spPr>
        <p:txBody>
          <a:bodyPr rtlCol="0" anchor="ctr">
            <a:normAutofit/>
          </a:bodyPr>
          <a:lstStyle/>
          <a:p>
            <a:pPr fontAlgn="auto">
              <a:spcBef>
                <a:spcPct val="0"/>
              </a:spcBef>
              <a:spcAft>
                <a:spcPts val="0"/>
              </a:spcAft>
              <a:defRPr/>
            </a:pPr>
            <a:r>
              <a:rPr lang="en-CA" sz="4400" dirty="0" smtClean="0">
                <a:solidFill>
                  <a:schemeClr val="tx1"/>
                </a:solidFill>
                <a:ea typeface="+mj-ea"/>
              </a:rPr>
              <a:t>Consumer Behaviour</a:t>
            </a:r>
            <a:endParaRPr lang="en-CA" sz="4400" dirty="0">
              <a:solidFill>
                <a:schemeClr val="tx1"/>
              </a:solidFill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256212"/>
          </a:xfrm>
        </p:spPr>
        <p:txBody>
          <a:bodyPr/>
          <a:lstStyle/>
          <a:p>
            <a:r>
              <a:rPr lang="en-CA" altLang="en-US" smtClean="0"/>
              <a:t>Actions a person takes when purchasing and using products and services</a:t>
            </a:r>
          </a:p>
          <a:p>
            <a:endParaRPr lang="en-CA" altLang="en-US" sz="3200" smtClean="0"/>
          </a:p>
          <a:p>
            <a:endParaRPr lang="en-CA" altLang="en-US" sz="3200" smtClean="0"/>
          </a:p>
          <a:p>
            <a:endParaRPr lang="en-CA" altLang="en-US" sz="3200" smtClean="0"/>
          </a:p>
          <a:p>
            <a:endParaRPr lang="en-CA" altLang="en-US" sz="3200" smtClean="0"/>
          </a:p>
        </p:txBody>
      </p:sp>
      <p:sp>
        <p:nvSpPr>
          <p:cNvPr id="18434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C19D9A-6F2A-40E3-958C-BADBD048215D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1843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Consumer Behaviour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176712"/>
          </a:xfrm>
        </p:spPr>
        <p:txBody>
          <a:bodyPr/>
          <a:lstStyle/>
          <a:p>
            <a:r>
              <a:rPr lang="en-CA" altLang="en-US" sz="3500" smtClean="0"/>
              <a:t>The consumer purchase decision process is influenced by:</a:t>
            </a: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en-CA" altLang="en-US" sz="2600" smtClean="0"/>
              <a:t>Situational influences</a:t>
            </a: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en-CA" altLang="en-US" sz="2600" smtClean="0"/>
              <a:t>Psychological influences</a:t>
            </a: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en-CA" altLang="en-US" sz="2600" smtClean="0"/>
              <a:t>Socio-cultural influences</a:t>
            </a:r>
            <a:endParaRPr lang="en-CA" altLang="en-US" sz="3200" smtClean="0"/>
          </a:p>
        </p:txBody>
      </p:sp>
      <p:sp>
        <p:nvSpPr>
          <p:cNvPr id="20482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87A770-F350-42CE-B14D-165239A963FE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20483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The Consumer Purchase Decision Process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232C6A6-D692-4946-B6AE-ED78F589C693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22530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The Consumer Purchase Decision Process</a:t>
            </a:r>
            <a:endParaRPr lang="en-CA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0" y="1052736"/>
          <a:ext cx="914400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CE878C-D3F3-4E3B-A06E-186213C2DD83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2457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24579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1.  Problem Recognition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8244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Perceiving a need</a:t>
            </a:r>
            <a:r>
              <a:rPr lang="en-CA" dirty="0"/>
              <a:t> </a:t>
            </a:r>
            <a:r>
              <a:rPr lang="en-CA" dirty="0" smtClean="0"/>
              <a:t>– 2 criteria need to be met:</a:t>
            </a:r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en-CA" dirty="0" smtClean="0">
                <a:solidFill>
                  <a:srgbClr val="FF0000"/>
                </a:solidFill>
              </a:rPr>
              <a:t>Someone realizes there is a difference between what they have and what they would like to have</a:t>
            </a:r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en-CA" dirty="0" smtClean="0">
                <a:solidFill>
                  <a:srgbClr val="FF0000"/>
                </a:solidFill>
              </a:rPr>
              <a:t>Something triggers them to do something about it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/>
              <a:t>Good marketing can trigger consumers to want to take action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/>
              <a:t>i.e. you see an ad that makes you feel that your clothes are outdated</a:t>
            </a:r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6C9D8B-BF86-4232-9E00-BC8A44D96171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26626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26627" name="Title 5"/>
          <p:cNvSpPr>
            <a:spLocks noGrp="1"/>
          </p:cNvSpPr>
          <p:nvPr>
            <p:ph type="title"/>
          </p:nvPr>
        </p:nvSpPr>
        <p:spPr>
          <a:xfrm>
            <a:off x="1588" y="0"/>
            <a:ext cx="9144000" cy="1052513"/>
          </a:xfrm>
        </p:spPr>
        <p:txBody>
          <a:bodyPr/>
          <a:lstStyle/>
          <a:p>
            <a:r>
              <a:rPr lang="en-CA" altLang="en-US" smtClean="0"/>
              <a:t>2.  Information Search</a:t>
            </a:r>
          </a:p>
        </p:txBody>
      </p:sp>
      <p:graphicFrame>
        <p:nvGraphicFramePr>
          <p:cNvPr id="20" name="Diagram 19"/>
          <p:cNvGraphicFramePr/>
          <p:nvPr/>
        </p:nvGraphicFramePr>
        <p:xfrm>
          <a:off x="89756" y="1196752"/>
          <a:ext cx="8964488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704F50-0D4F-4DFD-A6E3-B1D09767EC08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28674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28675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3.  Evaluation of Alternatives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8" y="1125538"/>
            <a:ext cx="8856662" cy="5256212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Evaluative Criteria 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/>
              <a:t>During the information search phase a consumer learns various criteria that can be used to evaluate the alternatives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Evaluative criteria can represent both:</a:t>
            </a:r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en-CA" dirty="0" smtClean="0"/>
              <a:t>Objective attributes (can be measured/quantified): i.e. buying a smartphone: number of apps, download speed, battery life</a:t>
            </a:r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en-CA" dirty="0" smtClean="0"/>
              <a:t>Subjective attributes (based on personal feelings): i.e. buying a smartphone: Apple is the “cool” brand to own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These criteria will determine your Evoked Set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/>
              <a:t>The group of brands a consumer will consider buying from the product class i.e. you will consider an iPhone or a Android, but not a </a:t>
            </a:r>
            <a:r>
              <a:rPr lang="en-CA" dirty="0" smtClean="0"/>
              <a:t>Blackberry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the consumer develops a “shortlist” of brands they’ll consider</a:t>
            </a: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B1A233-B995-40CD-86C1-AF83130602C4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30722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4.  Purchase Decision: Buying Value</a:t>
            </a:r>
            <a:endParaRPr lang="en-CA" dirty="0"/>
          </a:p>
        </p:txBody>
      </p:sp>
      <p:sp>
        <p:nvSpPr>
          <p:cNvPr id="30724" name="Content Placeholder 2"/>
          <p:cNvSpPr>
            <a:spLocks noGrp="1"/>
          </p:cNvSpPr>
          <p:nvPr>
            <p:ph idx="1"/>
          </p:nvPr>
        </p:nvSpPr>
        <p:spPr>
          <a:xfrm>
            <a:off x="179388" y="1196975"/>
            <a:ext cx="8856662" cy="4968875"/>
          </a:xfrm>
        </p:spPr>
        <p:txBody>
          <a:bodyPr/>
          <a:lstStyle/>
          <a:p>
            <a:r>
              <a:rPr lang="en-CA" altLang="en-US" dirty="0" smtClean="0">
                <a:solidFill>
                  <a:srgbClr val="FF0000"/>
                </a:solidFill>
              </a:rPr>
              <a:t>3 decisions:</a:t>
            </a:r>
          </a:p>
          <a:p>
            <a:pPr marL="971550" lvl="1" indent="-514350">
              <a:buFont typeface="Arial" pitchFamily="34" charset="0"/>
              <a:buAutoNum type="arabicPeriod"/>
            </a:pPr>
            <a:r>
              <a:rPr lang="en-CA" altLang="en-US" dirty="0" smtClean="0">
                <a:solidFill>
                  <a:srgbClr val="FF0000"/>
                </a:solidFill>
              </a:rPr>
              <a:t>Which brand – based on your evoked set</a:t>
            </a:r>
          </a:p>
          <a:p>
            <a:pPr marL="971550" lvl="1" indent="-514350">
              <a:buFont typeface="Arial" pitchFamily="34" charset="0"/>
              <a:buAutoNum type="arabicPeriod"/>
            </a:pPr>
            <a:r>
              <a:rPr lang="en-CA" altLang="en-US" dirty="0" smtClean="0">
                <a:solidFill>
                  <a:srgbClr val="FF0000"/>
                </a:solidFill>
              </a:rPr>
              <a:t>Who to buy from</a:t>
            </a:r>
          </a:p>
          <a:p>
            <a:pPr marL="971550" lvl="1" indent="-514350">
              <a:buFont typeface="Arial" pitchFamily="34" charset="0"/>
              <a:buAutoNum type="arabicPeriod"/>
            </a:pPr>
            <a:r>
              <a:rPr lang="en-CA" altLang="en-US" dirty="0" smtClean="0">
                <a:solidFill>
                  <a:srgbClr val="FF0000"/>
                </a:solidFill>
              </a:rPr>
              <a:t>When to buy</a:t>
            </a:r>
          </a:p>
          <a:p>
            <a:pPr marL="457200" lvl="1" indent="0">
              <a:buNone/>
            </a:pPr>
            <a:endParaRPr lang="en-CA" altLang="en-US" dirty="0" smtClean="0"/>
          </a:p>
          <a:p>
            <a:pPr marL="971550" lvl="1" indent="-514350">
              <a:buFont typeface="Arial" pitchFamily="34" charset="0"/>
              <a:buAutoNum type="arabicPeriod"/>
            </a:pPr>
            <a:endParaRPr lang="en-CA" altLang="en-US" dirty="0" smtClean="0"/>
          </a:p>
          <a:p>
            <a:pPr marL="971550" lvl="1" indent="-514350">
              <a:buFont typeface="Arial" pitchFamily="34" charset="0"/>
              <a:buAutoNum type="arabicPeriod"/>
            </a:pPr>
            <a:endParaRPr lang="en-CA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F8AD0C3-ADB7-449A-A748-CD0BE57C17CD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32770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32771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5.  Post-Purchase Behaviour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8" y="1196975"/>
            <a:ext cx="8856662" cy="5184775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Consumer compares the value received from the product to their expectations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/>
              <a:t>How satisfied someone is with their purchase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/>
              <a:t>Affects future purchase behaviour 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A dissatisfied customer will tell more people about it vs. a satisfied customer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This effect is amplified with social media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rgbClr val="FF0000"/>
                </a:solidFill>
              </a:rPr>
              <a:t>Cognitive Dissonance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rgbClr val="FF0000"/>
                </a:solidFill>
              </a:rPr>
              <a:t>Post-purchase feeling that you didn’t make the right choice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rgbClr val="FF0000"/>
                </a:solidFill>
              </a:rPr>
              <a:t>To deal with this consumers look for information that confirms their decision and discredits the other alternatives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en-CA" dirty="0" smtClean="0"/>
              <a:t>Have you ever done this before?</a:t>
            </a:r>
          </a:p>
          <a:p>
            <a:pPr lvl="2" fontAlgn="auto">
              <a:spcAft>
                <a:spcPts val="0"/>
              </a:spcAft>
              <a:defRPr/>
            </a:pPr>
            <a:endParaRPr lang="en-CA" dirty="0" smtClean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3627826-0EA7-4FA5-9933-C60F1690BA1F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3481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34819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Problem-Solving Variations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75" y="1052513"/>
            <a:ext cx="8858250" cy="54721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Depending on the level of involvement, sometimes consumers will skip or put little effort into some of the steps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This will happen for low-involvement purchases (i.e. buying a pack of gum)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High-involvement purchases will go through all the steps (i.e. buying a car)</a:t>
            </a:r>
            <a:endParaRPr lang="en-CA" dirty="0"/>
          </a:p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High involvement purchases have at least one of these characteristics: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rgbClr val="FF0000"/>
                </a:solidFill>
              </a:rPr>
              <a:t>Expensive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rgbClr val="FF0000"/>
                </a:solidFill>
              </a:rPr>
              <a:t>Bought infrequently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rgbClr val="FF0000"/>
                </a:solidFill>
              </a:rPr>
              <a:t>Could reflect on one’s social image</a:t>
            </a:r>
          </a:p>
          <a:p>
            <a:pPr lvl="2" fontAlgn="auto">
              <a:spcAft>
                <a:spcPts val="0"/>
              </a:spcAft>
              <a:defRPr/>
            </a:pPr>
            <a:endParaRPr lang="en-CA" dirty="0" smtClean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2756AB1-AD66-45DB-A3CE-467A4182C4DC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36866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36867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Problem-Solving Variations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75" y="1052513"/>
            <a:ext cx="8858250" cy="54721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Routine Problem Solving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Little effort seeking external information and evaluating alternatives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Low involvement decision making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Limited Problem Solving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Low involvement </a:t>
            </a:r>
            <a:r>
              <a:rPr lang="en-CA" dirty="0" smtClean="0">
                <a:solidFill>
                  <a:srgbClr val="FF0000"/>
                </a:solidFill>
              </a:rPr>
              <a:t>but significant perceived differences among brands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Tendency to rely more on past experience than external information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Extended Problem Solving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Use each of the 5 stages – considerable time and effort</a:t>
            </a:r>
          </a:p>
          <a:p>
            <a:pPr lvl="2" fontAlgn="auto">
              <a:spcAft>
                <a:spcPts val="0"/>
              </a:spcAft>
              <a:defRPr/>
            </a:pPr>
            <a:endParaRPr lang="en-CA" dirty="0" smtClean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094662-C309-4CFA-B36C-A90191C48E21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38914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38915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Problem-Solving Variations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53975" y="1773238"/>
          <a:ext cx="9036051" cy="376872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912445"/>
                <a:gridCol w="2041202"/>
                <a:gridCol w="2041202"/>
                <a:gridCol w="2041202"/>
              </a:tblGrid>
              <a:tr h="720107"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Characteristics of Purchase Decision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Routine Problem Solving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Limited Problem Solving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Extended Problem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Solving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</a:tr>
              <a:tr h="640105">
                <a:tc>
                  <a:txBody>
                    <a:bodyPr/>
                    <a:lstStyle/>
                    <a:p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Number of brands examined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One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Several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Many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</a:tr>
              <a:tr h="640105">
                <a:tc>
                  <a:txBody>
                    <a:bodyPr/>
                    <a:lstStyle/>
                    <a:p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Number of sellers considered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Few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Several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Many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</a:tr>
              <a:tr h="640105">
                <a:tc>
                  <a:txBody>
                    <a:bodyPr/>
                    <a:lstStyle/>
                    <a:p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Number of product attributes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evaluated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One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Moderate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Many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</a:tr>
              <a:tr h="762530">
                <a:tc>
                  <a:txBody>
                    <a:bodyPr/>
                    <a:lstStyle/>
                    <a:p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Number of external information sources used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None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Few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Many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</a:tr>
              <a:tr h="365774">
                <a:tc>
                  <a:txBody>
                    <a:bodyPr/>
                    <a:lstStyle/>
                    <a:p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 spent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searching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Minimal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Little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Considerable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2" marB="45722"/>
                </a:tc>
              </a:tr>
            </a:tbl>
          </a:graphicData>
        </a:graphic>
      </p:graphicFrame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132138" y="1341438"/>
            <a:ext cx="5832475" cy="431800"/>
          </a:xfrm>
        </p:spPr>
        <p:txBody>
          <a:bodyPr rtlCol="0">
            <a:normAutofit fontScale="85000" lnSpcReduction="20000"/>
          </a:bodyPr>
          <a:lstStyle/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400" dirty="0" smtClean="0"/>
              <a:t>Low</a:t>
            </a:r>
            <a:r>
              <a:rPr lang="en-CA" dirty="0" smtClean="0"/>
              <a:t>	  Consumer Involvement	      </a:t>
            </a:r>
            <a:r>
              <a:rPr lang="en-CA" sz="2400" dirty="0" smtClean="0"/>
              <a:t>High</a:t>
            </a:r>
            <a:endParaRPr lang="en-CA" sz="2400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7740650" y="1557338"/>
            <a:ext cx="576263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3736975" y="1558925"/>
            <a:ext cx="5842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1228AE-7AD1-4062-9DF5-65450241D64A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43010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Situational Influences on Consumer Behaviour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25538"/>
            <a:ext cx="9144000" cy="5327650"/>
          </a:xfrm>
        </p:spPr>
        <p:txBody>
          <a:bodyPr rtlCol="0">
            <a:normAutofit fontScale="85000" lnSpcReduction="2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Purchase Task</a:t>
            </a:r>
          </a:p>
          <a:p>
            <a:pPr marL="857250" lvl="1" indent="-457200" fontAlgn="auto">
              <a:spcAft>
                <a:spcPts val="0"/>
              </a:spcAft>
              <a:defRPr/>
            </a:pPr>
            <a:r>
              <a:rPr lang="en-CA" dirty="0" smtClean="0"/>
              <a:t>Reason for engaging in the decision – i.e. for yourself or a gift?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Social Surroundings</a:t>
            </a:r>
          </a:p>
          <a:p>
            <a:pPr marL="857250" lvl="1" indent="-457200" fontAlgn="auto">
              <a:spcAft>
                <a:spcPts val="0"/>
              </a:spcAft>
              <a:defRPr/>
            </a:pPr>
            <a:r>
              <a:rPr lang="en-CA" dirty="0" smtClean="0"/>
              <a:t>Other people present during purchase – i.e. 2 people together spend more time in the store than if they were alone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Physical Surroundings</a:t>
            </a:r>
          </a:p>
          <a:p>
            <a:pPr marL="857250" lvl="1" indent="-457200" fontAlgn="auto">
              <a:spcAft>
                <a:spcPts val="0"/>
              </a:spcAft>
              <a:defRPr/>
            </a:pPr>
            <a:r>
              <a:rPr lang="en-CA" dirty="0" smtClean="0"/>
              <a:t>Décor, music, crowding, smell – i.e. crowding can be both good and bad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Temporal Effects</a:t>
            </a:r>
          </a:p>
          <a:p>
            <a:pPr marL="857250" lvl="1" indent="-457200" fontAlgn="auto">
              <a:spcAft>
                <a:spcPts val="0"/>
              </a:spcAft>
              <a:defRPr/>
            </a:pPr>
            <a:r>
              <a:rPr lang="en-CA" dirty="0" smtClean="0"/>
              <a:t>Time related: time of day, time available – i.e. more shopping is done on the weekend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Antecedent States</a:t>
            </a:r>
          </a:p>
          <a:p>
            <a:pPr marL="857250" lvl="1" indent="-457200" fontAlgn="auto">
              <a:spcAft>
                <a:spcPts val="0"/>
              </a:spcAft>
              <a:defRPr/>
            </a:pPr>
            <a:r>
              <a:rPr lang="en-CA" dirty="0" smtClean="0"/>
              <a:t>Something already in place before purchase process starts – i.e. your mood or the amount of money you have to buy</a:t>
            </a:r>
          </a:p>
          <a:p>
            <a:pPr lvl="2" fontAlgn="auto">
              <a:spcAft>
                <a:spcPts val="0"/>
              </a:spcAft>
              <a:defRPr/>
            </a:pPr>
            <a:endParaRPr lang="en-CA" dirty="0" smtClean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991040-DD31-4911-A6FD-7FE32955B159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4505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Psychological Influences on Consumer Behaviour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8" y="1196975"/>
            <a:ext cx="8856662" cy="47529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Marketers need to understand how consumers think and why they behave as they do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To gain an understanding of we must look at: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Motivation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Personality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Perception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Learning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Values, beliefs, and attitudes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Lifestyle </a:t>
            </a:r>
          </a:p>
          <a:p>
            <a:pPr lvl="1" fontAlgn="auto">
              <a:spcAft>
                <a:spcPts val="0"/>
              </a:spcAft>
              <a:defRPr/>
            </a:pPr>
            <a:endParaRPr lang="en-CA" dirty="0" smtClean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9DE708-FEE8-4782-B24C-77BCF9DAA4C0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47106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47107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Motivation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8" y="1196975"/>
            <a:ext cx="8856662" cy="367188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Marketers need to understand what a consumer’s motivations are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Motivations are driven by needs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Marketers must analyze consumer needs and determine which need(s) they are trying to satisfy with a product</a:t>
            </a:r>
          </a:p>
          <a:p>
            <a:pPr lvl="1" fontAlgn="auto">
              <a:spcAft>
                <a:spcPts val="0"/>
              </a:spcAft>
              <a:defRPr/>
            </a:pPr>
            <a:endParaRPr lang="en-CA" dirty="0" smtClean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8C4D250-761C-4F42-94E5-C065761DA286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49154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49155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Maslow’s Hierarchy of Needs</a:t>
            </a:r>
          </a:p>
        </p:txBody>
      </p:sp>
      <p:pic>
        <p:nvPicPr>
          <p:cNvPr id="49156" name="Picture 2" descr="C:\Users\PC\Desktop\MOS 1021 - Intro to MOS\Instructor Resources - McGraw Hill\Marketing - The Core\PPT\Image Bank\Chapter 3\KerinF03_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05"/>
          <a:stretch>
            <a:fillRect/>
          </a:stretch>
        </p:blipFill>
        <p:spPr bwMode="auto">
          <a:xfrm>
            <a:off x="1976438" y="1125538"/>
            <a:ext cx="5191125" cy="495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4C1766B-3ABC-4B9A-87B8-520FECC53449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51202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51203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Personality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8" y="1196975"/>
            <a:ext cx="8856662" cy="5040313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Character traits that influence behavioural responses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/>
              <a:t>Extraversion/introversion, compliance/dominance, etc</a:t>
            </a:r>
            <a:r>
              <a:rPr lang="en-CA" dirty="0" smtClean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Self-concept: they way people see themselves and they way they believe others see them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Ideal self-concept: how people would like to see themselves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Marketers attempt to convince you that their product will fill this gap help you achieve your ideal-self concept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This is one reason why models are used so often in advertising</a:t>
            </a:r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A4D7649-BA67-4A11-896E-4BA2B40D175E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53250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53251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Perception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8" y="1196975"/>
            <a:ext cx="8856662" cy="5472113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Process by which someone selects, organizes, and interprets information to create a meaningful picture of the world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rgbClr val="FF0000"/>
                </a:solidFill>
              </a:rPr>
              <a:t>Selective Perception: we filter the information around us so that only some of it us understood or remembered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Shortcut taken by our brains so that we can make decisions without having to interpret all the information available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Marketers deal with this by constantly reinforcing messages – i.e. giving you a brochure to read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rgbClr val="FF0000"/>
                </a:solidFill>
              </a:rPr>
              <a:t>Perceived Risk: anxiety felt when a consumer cannot anticipate possible negative outcomes of a purchase</a:t>
            </a:r>
            <a:endParaRPr lang="en-CA" dirty="0">
              <a:solidFill>
                <a:srgbClr val="FF0000"/>
              </a:solidFill>
            </a:endParaRP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Marketers use various strategies to make consumers at ease – free trials, endorsements, warranties, etc.</a:t>
            </a: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91D48F-9EC2-4048-AC22-E058DCC126AA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5529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55299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75" y="1268413"/>
            <a:ext cx="8858250" cy="5329237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Behaviours that result from repeated experience or reasoning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Behavioural Learning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Developing automatic responses to situation build through repeated exposure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Cognitive Learning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/>
              <a:t>Learning without direct experience – thinking and mental problem </a:t>
            </a:r>
            <a:r>
              <a:rPr lang="en-CA" dirty="0" smtClean="0"/>
              <a:t>solving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Brand Loyalty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Favourable attitude toward a consistent purchase of a single brand</a:t>
            </a:r>
            <a:endParaRPr lang="en-CA" dirty="0"/>
          </a:p>
          <a:p>
            <a:pPr lvl="1" fontAlgn="auto">
              <a:spcAft>
                <a:spcPts val="0"/>
              </a:spcAft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8BD417-090B-42C4-895A-6B533F4285BD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57346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57347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Behavioural Learning</a:t>
            </a:r>
          </a:p>
        </p:txBody>
      </p:sp>
      <p:grpSp>
        <p:nvGrpSpPr>
          <p:cNvPr id="57348" name="Group 13"/>
          <p:cNvGrpSpPr>
            <a:grpSpLocks/>
          </p:cNvGrpSpPr>
          <p:nvPr/>
        </p:nvGrpSpPr>
        <p:grpSpPr bwMode="auto">
          <a:xfrm>
            <a:off x="431800" y="1412875"/>
            <a:ext cx="8280400" cy="4464050"/>
            <a:chOff x="660400" y="2467408"/>
            <a:chExt cx="7040418" cy="3544845"/>
          </a:xfrm>
        </p:grpSpPr>
        <p:sp>
          <p:nvSpPr>
            <p:cNvPr id="8" name="TextBox 7"/>
            <p:cNvSpPr txBox="1">
              <a:spLocks noChangeArrowheads="1"/>
            </p:cNvSpPr>
            <p:nvPr/>
          </p:nvSpPr>
          <p:spPr bwMode="auto">
            <a:xfrm>
              <a:off x="4800155" y="2467408"/>
              <a:ext cx="2895263" cy="64165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63500" dist="23000" dir="5400000" rotWithShape="0">
                <a:srgbClr val="000000">
                  <a:alpha val="34998"/>
                </a:srgbClr>
              </a:outerShdw>
            </a:effectLst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>
                  <a:solidFill>
                    <a:schemeClr val="bg1"/>
                  </a:solidFill>
                  <a:latin typeface="Arial Narrow" charset="0"/>
                </a:rPr>
                <a:t>Hungry</a:t>
              </a:r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800155" y="3424214"/>
              <a:ext cx="2895263" cy="6416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63500" dist="23000" dir="5400000" rotWithShape="0">
                <a:srgbClr val="000000">
                  <a:alpha val="34998"/>
                </a:srgbClr>
              </a:outerShdw>
            </a:effectLst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>
                  <a:solidFill>
                    <a:schemeClr val="bg1"/>
                  </a:solidFill>
                  <a:latin typeface="Arial Narrow" charset="0"/>
                </a:rPr>
                <a:t>Billboard</a:t>
              </a:r>
            </a:p>
          </p:txBody>
        </p:sp>
        <p:sp>
          <p:nvSpPr>
            <p:cNvPr id="10" name="TextBox 9"/>
            <p:cNvSpPr txBox="1">
              <a:spLocks noChangeArrowheads="1"/>
            </p:cNvSpPr>
            <p:nvPr/>
          </p:nvSpPr>
          <p:spPr bwMode="auto">
            <a:xfrm>
              <a:off x="4805555" y="5361776"/>
              <a:ext cx="2895263" cy="64039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63500" dist="23000" dir="5400000" rotWithShape="0">
                <a:srgbClr val="000000">
                  <a:alpha val="34998"/>
                </a:srgbClr>
              </a:outerShdw>
            </a:effec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en-US" sz="3600">
                  <a:solidFill>
                    <a:schemeClr val="bg1"/>
                  </a:solidFill>
                  <a:latin typeface="Arial Narrow" pitchFamily="34" charset="0"/>
                </a:rPr>
                <a:t>“Tastes great!”</a:t>
              </a:r>
            </a:p>
          </p:txBody>
        </p:sp>
        <p:sp>
          <p:nvSpPr>
            <p:cNvPr id="11" name="TextBox 10"/>
            <p:cNvSpPr txBox="1">
              <a:spLocks noChangeArrowheads="1"/>
            </p:cNvSpPr>
            <p:nvPr/>
          </p:nvSpPr>
          <p:spPr bwMode="auto">
            <a:xfrm>
              <a:off x="4805555" y="4408753"/>
              <a:ext cx="2895263" cy="64165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63500" dist="23000" dir="5400000" rotWithShape="0">
                <a:srgbClr val="000000">
                  <a:alpha val="34998"/>
                </a:srgbClr>
              </a:outerShdw>
            </a:effectLst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>
                  <a:solidFill>
                    <a:schemeClr val="bg1"/>
                  </a:solidFill>
                  <a:latin typeface="Arial Narrow" charset="0"/>
                </a:rPr>
                <a:t>Buy a burger</a:t>
              </a:r>
            </a:p>
          </p:txBody>
        </p:sp>
        <p:sp>
          <p:nvSpPr>
            <p:cNvPr id="12" name="TextBox 11"/>
            <p:cNvSpPr txBox="1">
              <a:spLocks noChangeArrowheads="1"/>
            </p:cNvSpPr>
            <p:nvPr/>
          </p:nvSpPr>
          <p:spPr bwMode="auto">
            <a:xfrm>
              <a:off x="660400" y="3446905"/>
              <a:ext cx="3657886" cy="65047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23000" dir="5400000" rotWithShape="0">
                <a:srgbClr val="000000">
                  <a:alpha val="34998"/>
                </a:srgbClr>
              </a:outerShdw>
            </a:effec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en-US" sz="3600">
                  <a:latin typeface="Arial Narrow" pitchFamily="34" charset="0"/>
                </a:rPr>
                <a:t>Cue </a:t>
              </a:r>
              <a:r>
                <a:rPr lang="en-US" altLang="en-US" sz="3600">
                  <a:latin typeface="Wingdings" pitchFamily="2" charset="2"/>
                </a:rPr>
                <a:t></a:t>
              </a:r>
              <a:endParaRPr lang="en-US" altLang="en-US" sz="3600">
                <a:latin typeface="Arial Narrow" pitchFamily="34" charset="0"/>
              </a:endParaRPr>
            </a:p>
          </p:txBody>
        </p:sp>
        <p:sp>
          <p:nvSpPr>
            <p:cNvPr id="13" name="TextBox 12"/>
            <p:cNvSpPr txBox="1">
              <a:spLocks noChangeArrowheads="1"/>
            </p:cNvSpPr>
            <p:nvPr/>
          </p:nvSpPr>
          <p:spPr bwMode="auto">
            <a:xfrm>
              <a:off x="660400" y="2491360"/>
              <a:ext cx="3657886" cy="65047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23000" dir="5400000" rotWithShape="0">
                <a:srgbClr val="000000">
                  <a:alpha val="34998"/>
                </a:srgbClr>
              </a:outerShdw>
            </a:effec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en-US" sz="3600" dirty="0">
                  <a:latin typeface="Arial Narrow" pitchFamily="34" charset="0"/>
                </a:rPr>
                <a:t>Drive </a:t>
              </a:r>
              <a:r>
                <a:rPr lang="en-US" altLang="en-US" sz="3600" dirty="0">
                  <a:latin typeface="Wingdings" pitchFamily="2" charset="2"/>
                </a:rPr>
                <a:t></a:t>
              </a:r>
              <a:endParaRPr lang="en-US" altLang="en-US" sz="3600" dirty="0">
                <a:latin typeface="Arial Narrow" pitchFamily="34" charset="0"/>
              </a:endParaRPr>
            </a:p>
          </p:txBody>
        </p:sp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690095" y="5361776"/>
              <a:ext cx="3657886" cy="65047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23000" dir="5400000" rotWithShape="0">
                <a:srgbClr val="000000">
                  <a:alpha val="34998"/>
                </a:srgbClr>
              </a:outerShdw>
            </a:effec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en-US" sz="3600">
                  <a:latin typeface="Arial Narrow" pitchFamily="34" charset="0"/>
                </a:rPr>
                <a:t>Reinforcement </a:t>
              </a:r>
              <a:r>
                <a:rPr lang="en-US" altLang="en-US" sz="3600">
                  <a:latin typeface="Wingdings" pitchFamily="2" charset="2"/>
                </a:rPr>
                <a:t></a:t>
              </a:r>
              <a:endParaRPr lang="en-US" altLang="en-US" sz="3600">
                <a:latin typeface="Arial Narrow" pitchFamily="34" charset="0"/>
              </a:endParaRPr>
            </a:p>
          </p:txBody>
        </p:sp>
        <p:sp>
          <p:nvSpPr>
            <p:cNvPr id="15" name="TextBox 14"/>
            <p:cNvSpPr txBox="1">
              <a:spLocks noChangeArrowheads="1"/>
            </p:cNvSpPr>
            <p:nvPr/>
          </p:nvSpPr>
          <p:spPr bwMode="auto">
            <a:xfrm>
              <a:off x="690095" y="4408753"/>
              <a:ext cx="3657886" cy="65047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23000" dir="5400000" rotWithShape="0">
                <a:srgbClr val="000000">
                  <a:alpha val="34998"/>
                </a:srgbClr>
              </a:outerShdw>
            </a:effec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en-US" sz="3600">
                  <a:latin typeface="Arial Narrow" pitchFamily="34" charset="0"/>
                </a:rPr>
                <a:t>Response </a:t>
              </a:r>
              <a:r>
                <a:rPr lang="en-US" altLang="en-US" sz="3600">
                  <a:latin typeface="Wingdings" pitchFamily="2" charset="2"/>
                </a:rPr>
                <a:t></a:t>
              </a:r>
              <a:endParaRPr lang="en-US" altLang="en-US" sz="3600">
                <a:latin typeface="Arial Narrow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4DBBE8-EE3C-48C4-A724-09889EEBA86E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59394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59395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Behavioural Learning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265738" y="3230563"/>
            <a:ext cx="2574925" cy="6413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600">
                <a:solidFill>
                  <a:schemeClr val="bg1"/>
                </a:solidFill>
                <a:latin typeface="Arial Narrow" pitchFamily="34" charset="0"/>
              </a:rPr>
              <a:t>“I feel sick!”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116013" y="2671763"/>
            <a:ext cx="3657600" cy="12001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600" dirty="0">
                <a:solidFill>
                  <a:srgbClr val="FF0000"/>
                </a:solidFill>
                <a:latin typeface="Arial Narrow" pitchFamily="34" charset="0"/>
              </a:rPr>
              <a:t>Negative </a:t>
            </a:r>
            <a:r>
              <a:rPr lang="en-US" altLang="en-US" sz="3600" dirty="0">
                <a:latin typeface="Arial Narrow" pitchFamily="34" charset="0"/>
              </a:rPr>
              <a:t>Reinforcement </a:t>
            </a:r>
            <a:r>
              <a:rPr lang="en-US" altLang="en-US" sz="3600" dirty="0">
                <a:latin typeface="Wingdings" pitchFamily="2" charset="2"/>
              </a:rPr>
              <a:t></a:t>
            </a:r>
            <a:endParaRPr lang="en-US" altLang="en-US" sz="36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778F40A-5CC6-4EED-A804-090B8D51DF9F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61442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1443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Values, Beliefs, and Attitudes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75" y="1052513"/>
            <a:ext cx="8858250" cy="5329237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rgbClr val="FF0000"/>
                </a:solidFill>
              </a:rPr>
              <a:t>Attitude: a learned predisposition to respond in a favourable or unfavourable way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Shaped by our values and believes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rgbClr val="FF0000"/>
                </a:solidFill>
              </a:rPr>
              <a:t>Values affect attitudes by influencing what we determine is important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i.e. if saving money is a value you will have a favourable attitude towards a fuel efficient car</a:t>
            </a:r>
          </a:p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rgbClr val="FF0000"/>
                </a:solidFill>
              </a:rPr>
              <a:t>Beliefs are a person’s perception of how a product performs on different attributes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Based </a:t>
            </a:r>
            <a:r>
              <a:rPr lang="en-CA" dirty="0" smtClean="0"/>
              <a:t>on personal experience, advertising, or discussions with others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i.e. you test drive the car and determine that it’s fuel efficient</a:t>
            </a:r>
            <a:endParaRPr lang="en-CA" dirty="0"/>
          </a:p>
          <a:p>
            <a:pPr lvl="1" fontAlgn="auto">
              <a:spcAft>
                <a:spcPts val="0"/>
              </a:spcAft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/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4DA28B6-E0BC-4C5A-A241-BA081E4F8552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63490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3491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Attitude Change</a:t>
            </a:r>
          </a:p>
        </p:txBody>
      </p:sp>
      <p:sp>
        <p:nvSpPr>
          <p:cNvPr id="63492" name="Content Placeholder 2"/>
          <p:cNvSpPr>
            <a:spLocks noGrp="1"/>
          </p:cNvSpPr>
          <p:nvPr>
            <p:ph idx="1"/>
          </p:nvPr>
        </p:nvSpPr>
        <p:spPr>
          <a:xfrm>
            <a:off x="142875" y="1052513"/>
            <a:ext cx="8858250" cy="5329237"/>
          </a:xfrm>
        </p:spPr>
        <p:txBody>
          <a:bodyPr/>
          <a:lstStyle/>
          <a:p>
            <a:r>
              <a:rPr lang="en-CA" altLang="en-US" dirty="0" smtClean="0"/>
              <a:t>Marketers use 3 approaches to change attitudes:</a:t>
            </a: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en-CA" altLang="en-US" dirty="0" smtClean="0">
                <a:solidFill>
                  <a:srgbClr val="FF0000"/>
                </a:solidFill>
              </a:rPr>
              <a:t>Changing beliefs about the extent to which a certain brand has certain attributes</a:t>
            </a:r>
          </a:p>
          <a:p>
            <a:pPr marL="857250" lvl="2" indent="0">
              <a:buFont typeface="Arial" pitchFamily="34" charset="0"/>
              <a:buNone/>
            </a:pPr>
            <a:r>
              <a:rPr lang="en-CA" altLang="en-US" dirty="0" smtClean="0">
                <a:solidFill>
                  <a:srgbClr val="FF0000"/>
                </a:solidFill>
              </a:rPr>
              <a:t>- i.e. McDonald’s repositioning to be perceived as a healthy food option</a:t>
            </a: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en-CA" altLang="en-US" dirty="0" smtClean="0">
                <a:solidFill>
                  <a:srgbClr val="FF0000"/>
                </a:solidFill>
              </a:rPr>
              <a:t>Changing the perceived importance of attributes</a:t>
            </a:r>
          </a:p>
          <a:p>
            <a:pPr marL="857250" lvl="2" indent="0">
              <a:buFont typeface="Arial" pitchFamily="34" charset="0"/>
              <a:buNone/>
            </a:pPr>
            <a:r>
              <a:rPr lang="en-CA" altLang="en-US" dirty="0" smtClean="0">
                <a:solidFill>
                  <a:srgbClr val="FF0000"/>
                </a:solidFill>
              </a:rPr>
              <a:t>- i.e. mattress company emphasises sleep quality so that you focus on that attribute and not price</a:t>
            </a: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en-CA" altLang="en-US" dirty="0" smtClean="0">
                <a:solidFill>
                  <a:srgbClr val="FF0000"/>
                </a:solidFill>
              </a:rPr>
              <a:t>Adding new attributes to the product</a:t>
            </a:r>
          </a:p>
          <a:p>
            <a:pPr marL="857250" lvl="2" indent="0">
              <a:buFont typeface="Arial" pitchFamily="34" charset="0"/>
              <a:buNone/>
            </a:pPr>
            <a:r>
              <a:rPr lang="en-CA" altLang="en-US" dirty="0" smtClean="0">
                <a:solidFill>
                  <a:srgbClr val="FF0000"/>
                </a:solidFill>
              </a:rPr>
              <a:t>- i.e. red wine health benefits</a:t>
            </a:r>
          </a:p>
          <a:p>
            <a:pPr marL="971550" lvl="1" indent="-514350">
              <a:buFont typeface="Arial" pitchFamily="34" charset="0"/>
              <a:buAutoNum type="arabicPeriod"/>
            </a:pPr>
            <a:endParaRPr lang="en-CA" altLang="en-US" dirty="0" smtClean="0"/>
          </a:p>
          <a:p>
            <a:pPr marL="971550" lvl="1" indent="-514350">
              <a:buFont typeface="Arial" pitchFamily="34" charset="0"/>
              <a:buAutoNum type="arabicPeriod"/>
            </a:pPr>
            <a:endParaRPr lang="en-CA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3C211A-D285-4880-8B48-B62E716F1089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6553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5539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Lifestyle</a:t>
            </a:r>
          </a:p>
        </p:txBody>
      </p:sp>
      <p:sp>
        <p:nvSpPr>
          <p:cNvPr id="65540" name="Content Placeholder 2"/>
          <p:cNvSpPr>
            <a:spLocks noGrp="1"/>
          </p:cNvSpPr>
          <p:nvPr>
            <p:ph idx="1"/>
          </p:nvPr>
        </p:nvSpPr>
        <p:spPr>
          <a:xfrm>
            <a:off x="142874" y="1052513"/>
            <a:ext cx="8893621" cy="648295"/>
          </a:xfrm>
        </p:spPr>
        <p:txBody>
          <a:bodyPr/>
          <a:lstStyle/>
          <a:p>
            <a:r>
              <a:rPr lang="en-CA" altLang="en-US" dirty="0" smtClean="0"/>
              <a:t>Activities, interests, opinions</a:t>
            </a:r>
          </a:p>
        </p:txBody>
      </p:sp>
      <p:pic>
        <p:nvPicPr>
          <p:cNvPr id="65542" name="Picture 6" descr="KerinF03_0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02"/>
          <a:stretch/>
        </p:blipFill>
        <p:spPr bwMode="auto">
          <a:xfrm>
            <a:off x="1439652" y="1556792"/>
            <a:ext cx="6264697" cy="467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3C211A-D285-4880-8B48-B62E716F1089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6553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5539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 fontScale="90000"/>
          </a:bodyPr>
          <a:lstStyle/>
          <a:p>
            <a:r>
              <a:rPr lang="en-CA" altLang="en-US" dirty="0" smtClean="0"/>
              <a:t>Lifestyle: Goldfarb Psychographic Market Segments for Canada</a:t>
            </a:r>
          </a:p>
        </p:txBody>
      </p:sp>
      <p:pic>
        <p:nvPicPr>
          <p:cNvPr id="8" name="Picture 4" descr="KerinF03_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25" t="6718"/>
          <a:stretch>
            <a:fillRect/>
          </a:stretch>
        </p:blipFill>
        <p:spPr bwMode="auto">
          <a:xfrm>
            <a:off x="1205955" y="1052513"/>
            <a:ext cx="6732091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506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3C211A-D285-4880-8B48-B62E716F1089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6553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5539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 fontScale="90000"/>
          </a:bodyPr>
          <a:lstStyle/>
          <a:p>
            <a:r>
              <a:rPr lang="en-CA" altLang="en-US" dirty="0" smtClean="0"/>
              <a:t>Socio-Cultural Influences on Consumer Behaviour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542654799"/>
              </p:ext>
            </p:extLst>
          </p:nvPr>
        </p:nvGraphicFramePr>
        <p:xfrm>
          <a:off x="251520" y="1196752"/>
          <a:ext cx="8892480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6387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3C211A-D285-4880-8B48-B62E716F1089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6553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5539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/>
          </a:bodyPr>
          <a:lstStyle/>
          <a:p>
            <a:r>
              <a:rPr lang="en-CA" altLang="en-US" dirty="0" smtClean="0"/>
              <a:t>Personal Influence</a:t>
            </a:r>
          </a:p>
        </p:txBody>
      </p:sp>
      <p:sp>
        <p:nvSpPr>
          <p:cNvPr id="6" name="Rectangle 3"/>
          <p:cNvSpPr txBox="1">
            <a:spLocks/>
          </p:cNvSpPr>
          <p:nvPr/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dirty="0" smtClean="0"/>
              <a:t>Purchases are often influenced by:</a:t>
            </a:r>
          </a:p>
          <a:p>
            <a:pPr lvl="1">
              <a:lnSpc>
                <a:spcPct val="90000"/>
              </a:lnSpc>
            </a:pPr>
            <a:r>
              <a:rPr lang="en-US" altLang="en-US" dirty="0" smtClean="0">
                <a:solidFill>
                  <a:srgbClr val="FF0000"/>
                </a:solidFill>
              </a:rPr>
              <a:t>Opinion leaders</a:t>
            </a:r>
          </a:p>
          <a:p>
            <a:pPr lvl="2">
              <a:lnSpc>
                <a:spcPct val="90000"/>
              </a:lnSpc>
            </a:pPr>
            <a:r>
              <a:rPr lang="en-US" altLang="en-US" dirty="0" smtClean="0">
                <a:solidFill>
                  <a:srgbClr val="FF0000"/>
                </a:solidFill>
              </a:rPr>
              <a:t>Individuals who have social influence over others</a:t>
            </a:r>
          </a:p>
          <a:p>
            <a:pPr lvl="3">
              <a:lnSpc>
                <a:spcPct val="90000"/>
              </a:lnSpc>
            </a:pPr>
            <a:r>
              <a:rPr lang="en-US" altLang="en-US" dirty="0" smtClean="0">
                <a:solidFill>
                  <a:srgbClr val="FF0000"/>
                </a:solidFill>
              </a:rPr>
              <a:t>Business people, celebrities, athletes, experts</a:t>
            </a:r>
          </a:p>
          <a:p>
            <a:pPr lvl="2">
              <a:lnSpc>
                <a:spcPct val="90000"/>
              </a:lnSpc>
            </a:pPr>
            <a:r>
              <a:rPr lang="en-US" altLang="en-US" dirty="0" smtClean="0"/>
              <a:t>Most likely to be important for products of self-expression </a:t>
            </a:r>
          </a:p>
          <a:p>
            <a:pPr lvl="1">
              <a:lnSpc>
                <a:spcPct val="90000"/>
              </a:lnSpc>
            </a:pPr>
            <a:r>
              <a:rPr lang="en-US" altLang="en-US" dirty="0" smtClean="0">
                <a:solidFill>
                  <a:srgbClr val="FF0000"/>
                </a:solidFill>
              </a:rPr>
              <a:t>Word of Mouth </a:t>
            </a:r>
          </a:p>
          <a:p>
            <a:pPr lvl="2">
              <a:lnSpc>
                <a:spcPct val="90000"/>
              </a:lnSpc>
            </a:pPr>
            <a:r>
              <a:rPr lang="en-US" altLang="en-US" dirty="0" smtClean="0">
                <a:solidFill>
                  <a:srgbClr val="FF0000"/>
                </a:solidFill>
              </a:rPr>
              <a:t>Comes from trusted sources: friends/family</a:t>
            </a:r>
          </a:p>
          <a:p>
            <a:pPr lvl="2">
              <a:lnSpc>
                <a:spcPct val="90000"/>
              </a:lnSpc>
            </a:pPr>
            <a:r>
              <a:rPr lang="en-US" altLang="en-US" dirty="0" smtClean="0">
                <a:solidFill>
                  <a:srgbClr val="FF0000"/>
                </a:solidFill>
              </a:rPr>
              <a:t>Buzz marketing</a:t>
            </a:r>
          </a:p>
          <a:p>
            <a:pPr lvl="2">
              <a:lnSpc>
                <a:spcPct val="90000"/>
              </a:lnSpc>
            </a:pPr>
            <a:r>
              <a:rPr lang="en-US" altLang="en-US" dirty="0" smtClean="0">
                <a:solidFill>
                  <a:srgbClr val="FF0000"/>
                </a:solidFill>
              </a:rPr>
              <a:t>Viral marketing – social media </a:t>
            </a:r>
          </a:p>
          <a:p>
            <a:pPr>
              <a:lnSpc>
                <a:spcPct val="90000"/>
              </a:lnSpc>
            </a:pPr>
            <a:endParaRPr lang="en-US" altLang="en-US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95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3C211A-D285-4880-8B48-B62E716F1089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6553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5539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/>
          </a:bodyPr>
          <a:lstStyle/>
          <a:p>
            <a:r>
              <a:rPr lang="en-CA" altLang="en-US" dirty="0" smtClean="0"/>
              <a:t>Reference Groups</a:t>
            </a:r>
          </a:p>
        </p:txBody>
      </p:sp>
      <p:sp>
        <p:nvSpPr>
          <p:cNvPr id="7" name="Rectangle 3"/>
          <p:cNvSpPr txBox="1">
            <a:spLocks/>
          </p:cNvSpPr>
          <p:nvPr/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A group of people who influence a person’s attitude, values and </a:t>
            </a:r>
            <a:r>
              <a:rPr lang="en-US" altLang="en-US" dirty="0" err="1" smtClean="0"/>
              <a:t>behaviour</a:t>
            </a:r>
            <a:r>
              <a:rPr lang="en-US" altLang="en-US" dirty="0" smtClean="0"/>
              <a:t> </a:t>
            </a:r>
          </a:p>
          <a:p>
            <a:pPr lvl="1"/>
            <a:r>
              <a:rPr lang="en-US" altLang="en-US" dirty="0" smtClean="0"/>
              <a:t>Membership Group</a:t>
            </a:r>
          </a:p>
          <a:p>
            <a:pPr lvl="2"/>
            <a:r>
              <a:rPr lang="en-US" altLang="en-US" dirty="0" smtClean="0">
                <a:solidFill>
                  <a:srgbClr val="FF0000"/>
                </a:solidFill>
              </a:rPr>
              <a:t>Group one actually belongs to </a:t>
            </a:r>
            <a:r>
              <a:rPr lang="en-US" altLang="en-US" dirty="0" smtClean="0"/>
              <a:t>(i.e. family, sports teams, social clubs)</a:t>
            </a:r>
          </a:p>
          <a:p>
            <a:pPr lvl="1"/>
            <a:r>
              <a:rPr lang="en-US" altLang="en-US" dirty="0" smtClean="0"/>
              <a:t>Aspiration Group</a:t>
            </a:r>
          </a:p>
          <a:p>
            <a:pPr lvl="2"/>
            <a:r>
              <a:rPr lang="en-US" altLang="en-US" dirty="0" smtClean="0"/>
              <a:t>Group one </a:t>
            </a:r>
            <a:r>
              <a:rPr lang="en-US" altLang="en-US" dirty="0" smtClean="0">
                <a:solidFill>
                  <a:srgbClr val="FF0000"/>
                </a:solidFill>
              </a:rPr>
              <a:t>wishes to be identified with </a:t>
            </a:r>
            <a:r>
              <a:rPr lang="en-US" altLang="en-US" dirty="0" smtClean="0"/>
              <a:t>(i.e. NHL)</a:t>
            </a:r>
          </a:p>
          <a:p>
            <a:pPr lvl="1"/>
            <a:r>
              <a:rPr lang="en-US" altLang="en-US" dirty="0" smtClean="0"/>
              <a:t>Dissociative Group</a:t>
            </a:r>
          </a:p>
          <a:p>
            <a:pPr lvl="2"/>
            <a:r>
              <a:rPr lang="en-US" altLang="en-US" dirty="0" smtClean="0"/>
              <a:t>Group one </a:t>
            </a:r>
            <a:r>
              <a:rPr lang="en-US" altLang="en-US" dirty="0" smtClean="0">
                <a:solidFill>
                  <a:srgbClr val="FF0000"/>
                </a:solidFill>
              </a:rPr>
              <a:t>wants does not want to be associated with because of differences in values or </a:t>
            </a:r>
            <a:r>
              <a:rPr lang="en-US" altLang="en-US" dirty="0" err="1" smtClean="0">
                <a:solidFill>
                  <a:srgbClr val="FF0000"/>
                </a:solidFill>
              </a:rPr>
              <a:t>behaviours</a:t>
            </a:r>
            <a:r>
              <a:rPr lang="en-US" altLang="en-US" dirty="0" smtClean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3518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3C211A-D285-4880-8B48-B62E716F1089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6553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5539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/>
          </a:bodyPr>
          <a:lstStyle/>
          <a:p>
            <a:r>
              <a:rPr lang="en-CA" altLang="en-US" dirty="0" smtClean="0"/>
              <a:t>Family Influences</a:t>
            </a:r>
          </a:p>
        </p:txBody>
      </p:sp>
      <p:sp>
        <p:nvSpPr>
          <p:cNvPr id="6" name="Rectangle 3"/>
          <p:cNvSpPr txBox="1">
            <a:spLocks/>
          </p:cNvSpPr>
          <p:nvPr/>
        </p:nvSpPr>
        <p:spPr bwMode="auto">
          <a:xfrm>
            <a:off x="251520" y="1124744"/>
            <a:ext cx="8712968" cy="5001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Consumer Socialization</a:t>
            </a:r>
          </a:p>
          <a:p>
            <a:pPr lvl="1"/>
            <a:r>
              <a:rPr lang="en-US" altLang="en-US" dirty="0" smtClean="0">
                <a:solidFill>
                  <a:srgbClr val="FF0000"/>
                </a:solidFill>
              </a:rPr>
              <a:t>Process by which people acquire the ability to function as consumers</a:t>
            </a:r>
          </a:p>
          <a:p>
            <a:pPr lvl="2"/>
            <a:r>
              <a:rPr lang="en-US" altLang="en-US" dirty="0" smtClean="0"/>
              <a:t>Children show signs of brand preference as early as 2 (i.e. Happy Meal) </a:t>
            </a:r>
          </a:p>
          <a:p>
            <a:r>
              <a:rPr lang="en-US" altLang="en-US" dirty="0" smtClean="0"/>
              <a:t>Family Life Cycle </a:t>
            </a:r>
          </a:p>
          <a:p>
            <a:pPr lvl="1"/>
            <a:r>
              <a:rPr lang="en-US" altLang="en-US" dirty="0" smtClean="0"/>
              <a:t>Family’s progression from formation to retirement</a:t>
            </a:r>
          </a:p>
          <a:p>
            <a:pPr lvl="2"/>
            <a:r>
              <a:rPr lang="en-US" altLang="en-US" dirty="0" smtClean="0"/>
              <a:t>Each phase has different purchasing </a:t>
            </a:r>
            <a:r>
              <a:rPr lang="en-US" altLang="en-US" dirty="0" err="1" smtClean="0"/>
              <a:t>behaviours</a:t>
            </a:r>
            <a:endParaRPr lang="en-US" altLang="en-US" dirty="0" smtClean="0"/>
          </a:p>
          <a:p>
            <a:r>
              <a:rPr lang="en-US" altLang="en-US" dirty="0" smtClean="0"/>
              <a:t>Family Decision-Making</a:t>
            </a:r>
          </a:p>
          <a:p>
            <a:pPr lvl="1"/>
            <a:r>
              <a:rPr lang="en-US" altLang="en-US" dirty="0" smtClean="0"/>
              <a:t>How household decisions are made: spouse-dominant vs. joint decision-making </a:t>
            </a:r>
          </a:p>
        </p:txBody>
      </p:sp>
    </p:spTree>
    <p:extLst>
      <p:ext uri="{BB962C8B-B14F-4D97-AF65-F5344CB8AC3E}">
        <p14:creationId xmlns:p14="http://schemas.microsoft.com/office/powerpoint/2010/main" val="243622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3C211A-D285-4880-8B48-B62E716F1089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6553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5539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/>
          </a:bodyPr>
          <a:lstStyle/>
          <a:p>
            <a:r>
              <a:rPr lang="en-CA" altLang="en-US" dirty="0" smtClean="0"/>
              <a:t>Culture and Subculture</a:t>
            </a:r>
          </a:p>
        </p:txBody>
      </p:sp>
      <p:sp>
        <p:nvSpPr>
          <p:cNvPr id="6" name="Rectangle 3"/>
          <p:cNvSpPr txBox="1">
            <a:spLocks/>
          </p:cNvSpPr>
          <p:nvPr/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mtClean="0"/>
              <a:t>Culture</a:t>
            </a:r>
          </a:p>
          <a:p>
            <a:pPr lvl="1"/>
            <a:r>
              <a:rPr lang="en-US" altLang="en-US" smtClean="0"/>
              <a:t>A set of values, ideas, and attitudes that are learned and shared among the members of a group</a:t>
            </a:r>
          </a:p>
          <a:p>
            <a:r>
              <a:rPr lang="en-US" altLang="en-US" smtClean="0"/>
              <a:t>Subculture </a:t>
            </a:r>
          </a:p>
          <a:p>
            <a:pPr lvl="1"/>
            <a:r>
              <a:rPr lang="en-US" altLang="en-US" smtClean="0"/>
              <a:t>Subgroups within a larger culture that have unique values, ideas and attitudes </a:t>
            </a:r>
          </a:p>
          <a:p>
            <a:pPr lvl="1"/>
            <a:r>
              <a:rPr lang="en-US" altLang="en-US" smtClean="0"/>
              <a:t>The most prominent subcultures are often racial or ethnic.</a:t>
            </a:r>
          </a:p>
          <a:p>
            <a:pPr lvl="1"/>
            <a:endParaRPr lang="en-US" altLang="en-US" smtClean="0"/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7155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3C211A-D285-4880-8B48-B62E716F1089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6553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5539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/>
          </a:bodyPr>
          <a:lstStyle/>
          <a:p>
            <a:r>
              <a:rPr lang="en-CA" altLang="en-US" dirty="0" smtClean="0"/>
              <a:t>Canada</a:t>
            </a:r>
          </a:p>
        </p:txBody>
      </p:sp>
      <p:sp>
        <p:nvSpPr>
          <p:cNvPr id="7" name="Rectangle 3"/>
          <p:cNvSpPr txBox="1">
            <a:spLocks/>
          </p:cNvSpPr>
          <p:nvPr/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Canada encourages diversity – many ethnic groups continue their unique traditions, languages and values</a:t>
            </a:r>
            <a:r>
              <a:rPr lang="en-US" altLang="en-US" b="1" dirty="0" smtClean="0"/>
              <a:t> </a:t>
            </a:r>
          </a:p>
          <a:p>
            <a:pPr lvl="1"/>
            <a:r>
              <a:rPr lang="en-US" altLang="en-US" dirty="0" smtClean="0"/>
              <a:t>French-Canadian:  30% of population</a:t>
            </a:r>
          </a:p>
          <a:p>
            <a:pPr lvl="1"/>
            <a:r>
              <a:rPr lang="en-US" altLang="en-US" dirty="0" smtClean="0"/>
              <a:t>Chinese-Canadian:  3.5% of population</a:t>
            </a:r>
            <a:endParaRPr lang="en-US" altLang="en-US" b="1" dirty="0" smtClean="0"/>
          </a:p>
          <a:p>
            <a:r>
              <a:rPr lang="en-US" altLang="en-US" dirty="0" smtClean="0">
                <a:solidFill>
                  <a:srgbClr val="FF0000"/>
                </a:solidFill>
              </a:rPr>
              <a:t>Each ethnic group can exhibit different consumer </a:t>
            </a:r>
            <a:r>
              <a:rPr lang="en-US" altLang="en-US" dirty="0" err="1" smtClean="0">
                <a:solidFill>
                  <a:srgbClr val="FF0000"/>
                </a:solidFill>
              </a:rPr>
              <a:t>behaviour</a:t>
            </a:r>
            <a:endParaRPr lang="en-US" altLang="en-US" dirty="0" smtClean="0">
              <a:solidFill>
                <a:srgbClr val="FF0000"/>
              </a:solidFill>
            </a:endParaRPr>
          </a:p>
          <a:p>
            <a:pPr lvl="1"/>
            <a:r>
              <a:rPr lang="en-US" altLang="en-US" dirty="0" smtClean="0">
                <a:solidFill>
                  <a:srgbClr val="FF0000"/>
                </a:solidFill>
              </a:rPr>
              <a:t>Marketers may have to modify elements of the marketing mix to deal with this</a:t>
            </a:r>
          </a:p>
          <a:p>
            <a:pPr lvl="1"/>
            <a:endParaRPr lang="en-US" altLang="en-US" dirty="0" smtClean="0"/>
          </a:p>
          <a:p>
            <a:pPr lvl="1">
              <a:buFont typeface="Arial" pitchFamily="34" charset="0"/>
              <a:buNone/>
            </a:pPr>
            <a:endParaRPr lang="en-US" altLang="en-US" dirty="0" smtClean="0"/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137336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3C211A-D285-4880-8B48-B62E716F1089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6553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5539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/>
          </a:bodyPr>
          <a:lstStyle/>
          <a:p>
            <a:r>
              <a:rPr lang="en-CA" altLang="en-US" dirty="0" smtClean="0"/>
              <a:t>Global Cultural Diversity</a:t>
            </a:r>
          </a:p>
        </p:txBody>
      </p:sp>
      <p:sp>
        <p:nvSpPr>
          <p:cNvPr id="6" name="Rectangle 3"/>
          <p:cNvSpPr txBox="1">
            <a:spLocks/>
          </p:cNvSpPr>
          <p:nvPr/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Canada is one of the most diverse countries in the world – cultural mosaic</a:t>
            </a:r>
          </a:p>
          <a:p>
            <a:r>
              <a:rPr lang="en-US" altLang="en-US" dirty="0" smtClean="0"/>
              <a:t>Marketing must include cross-cultural analysis 	</a:t>
            </a:r>
          </a:p>
          <a:p>
            <a:pPr lvl="1"/>
            <a:r>
              <a:rPr lang="en-US" altLang="en-US" dirty="0" smtClean="0"/>
              <a:t>Study of similarities/differences among consumers in 2 or more societies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042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Cross-Cultural Analysis</a:t>
            </a:r>
          </a:p>
        </p:txBody>
      </p:sp>
      <p:sp>
        <p:nvSpPr>
          <p:cNvPr id="86019" name="Rectangle 3"/>
          <p:cNvSpPr>
            <a:spLocks noGrp="1"/>
          </p:cNvSpPr>
          <p:nvPr>
            <p:ph type="body" idx="1"/>
          </p:nvPr>
        </p:nvSpPr>
        <p:spPr>
          <a:xfrm>
            <a:off x="457200" y="1124745"/>
            <a:ext cx="8229600" cy="4896543"/>
          </a:xfrm>
        </p:spPr>
        <p:txBody>
          <a:bodyPr/>
          <a:lstStyle/>
          <a:p>
            <a:r>
              <a:rPr lang="en-US" altLang="en-US" sz="2700" dirty="0" smtClean="0"/>
              <a:t>Values</a:t>
            </a:r>
          </a:p>
          <a:p>
            <a:pPr lvl="1"/>
            <a:r>
              <a:rPr lang="en-US" altLang="en-US" sz="2400" dirty="0" smtClean="0"/>
              <a:t>Socially preferable modes of conduct or states of existence</a:t>
            </a:r>
          </a:p>
          <a:p>
            <a:r>
              <a:rPr lang="en-US" altLang="en-US" sz="2700" dirty="0" smtClean="0"/>
              <a:t>Customs</a:t>
            </a:r>
          </a:p>
          <a:p>
            <a:pPr lvl="1"/>
            <a:r>
              <a:rPr lang="en-US" altLang="en-US" sz="2400" dirty="0" smtClean="0"/>
              <a:t>Norms and expectations </a:t>
            </a:r>
          </a:p>
          <a:p>
            <a:r>
              <a:rPr lang="en-US" altLang="en-US" sz="2700" dirty="0" smtClean="0"/>
              <a:t>Cultural Symbols</a:t>
            </a:r>
          </a:p>
          <a:p>
            <a:pPr lvl="1"/>
            <a:r>
              <a:rPr lang="en-US" altLang="en-US" sz="2400" dirty="0" smtClean="0"/>
              <a:t>Objects, ideas, or processes that represent a group or society</a:t>
            </a:r>
          </a:p>
          <a:p>
            <a:r>
              <a:rPr lang="en-US" altLang="en-US" sz="2700" dirty="0" smtClean="0"/>
              <a:t>Language</a:t>
            </a:r>
          </a:p>
          <a:p>
            <a:pPr lvl="1"/>
            <a:r>
              <a:rPr lang="en-US" altLang="en-US" sz="2400" dirty="0" smtClean="0"/>
              <a:t>Sometimes translations can have unintended meanings</a:t>
            </a:r>
          </a:p>
          <a:p>
            <a:pPr marL="457200" lvl="1" indent="0">
              <a:buNone/>
            </a:pP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dirty="0" smtClean="0"/>
              <a:t>Customs – 2012 Corruption Perceptions Index</a:t>
            </a:r>
          </a:p>
        </p:txBody>
      </p:sp>
      <p:pic>
        <p:nvPicPr>
          <p:cNvPr id="89090" name="Picture 2" descr="File:World Map Index of perception of corruption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8" r="5931" b="2208"/>
          <a:stretch/>
        </p:blipFill>
        <p:spPr bwMode="auto">
          <a:xfrm>
            <a:off x="1" y="1124744"/>
            <a:ext cx="916647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745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F7557E6-D4B7-4C21-A0BD-3479821F1BC8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67586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67587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/>
              <a:t>Next Class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31800" y="1484313"/>
            <a:ext cx="8280400" cy="417671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ct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ea typeface="+mj-ea"/>
              </a:rPr>
              <a:t>Chapter 4 – Market Research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2E2C43A-C622-4A49-98E4-1CB426D47034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CA" altLang="en-US">
              <a:latin typeface="Arial" pitchFamily="34" charset="0"/>
            </a:endParaRPr>
          </a:p>
        </p:txBody>
      </p:sp>
      <p:sp>
        <p:nvSpPr>
          <p:cNvPr id="71682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>
              <a:latin typeface="Arial" pitchFamily="34" charset="0"/>
            </a:endParaRPr>
          </a:p>
        </p:txBody>
      </p:sp>
      <p:sp>
        <p:nvSpPr>
          <p:cNvPr id="71683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endParaRPr lang="en-CA" altLang="en-US" smtClean="0"/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371600" y="2552700"/>
            <a:ext cx="6400800" cy="17526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ct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4400" dirty="0" smtClean="0">
                <a:ea typeface="+mj-ea"/>
              </a:rPr>
              <a:t>Thank You!</a:t>
            </a:r>
            <a:endParaRPr lang="en-CA" sz="4400" dirty="0"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5561</TotalTime>
  <Words>2080</Words>
  <Application>Microsoft Office PowerPoint</Application>
  <PresentationFormat>On-screen Show (4:3)</PresentationFormat>
  <Paragraphs>360</Paragraphs>
  <Slides>36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ＭＳ Ｐゴシック</vt:lpstr>
      <vt:lpstr>Arial</vt:lpstr>
      <vt:lpstr>Arial Narrow</vt:lpstr>
      <vt:lpstr>Calibri</vt:lpstr>
      <vt:lpstr>Wingdings</vt:lpstr>
      <vt:lpstr>Office Theme</vt:lpstr>
      <vt:lpstr>MOS 1021A</vt:lpstr>
      <vt:lpstr>Consumer Behaviour</vt:lpstr>
      <vt:lpstr>The Consumer Purchase Decision Process</vt:lpstr>
      <vt:lpstr>The Consumer Purchase Decision Process</vt:lpstr>
      <vt:lpstr>1.  Problem Recognition</vt:lpstr>
      <vt:lpstr>2.  Information Search</vt:lpstr>
      <vt:lpstr>3.  Evaluation of Alternatives</vt:lpstr>
      <vt:lpstr>4.  Purchase Decision: Buying Value</vt:lpstr>
      <vt:lpstr>5.  Post-Purchase Behaviour</vt:lpstr>
      <vt:lpstr>Problem-Solving Variations</vt:lpstr>
      <vt:lpstr>Problem-Solving Variations</vt:lpstr>
      <vt:lpstr>Problem-Solving Variations</vt:lpstr>
      <vt:lpstr>Situational Influences on Consumer Behaviour</vt:lpstr>
      <vt:lpstr>Psychological Influences on Consumer Behaviour</vt:lpstr>
      <vt:lpstr>Motivation</vt:lpstr>
      <vt:lpstr>Maslow’s Hierarchy of Needs</vt:lpstr>
      <vt:lpstr>Personality</vt:lpstr>
      <vt:lpstr>Perception</vt:lpstr>
      <vt:lpstr>Learning</vt:lpstr>
      <vt:lpstr>Behavioural Learning</vt:lpstr>
      <vt:lpstr>Behavioural Learning</vt:lpstr>
      <vt:lpstr>Values, Beliefs, and Attitudes</vt:lpstr>
      <vt:lpstr>Attitude Change</vt:lpstr>
      <vt:lpstr>Lifestyle</vt:lpstr>
      <vt:lpstr>Lifestyle: Goldfarb Psychographic Market Segments for Canada</vt:lpstr>
      <vt:lpstr>Socio-Cultural Influences on Consumer Behaviour</vt:lpstr>
      <vt:lpstr>Personal Influence</vt:lpstr>
      <vt:lpstr>Reference Groups</vt:lpstr>
      <vt:lpstr>Family Influences</vt:lpstr>
      <vt:lpstr>Culture and Subculture</vt:lpstr>
      <vt:lpstr>Canada</vt:lpstr>
      <vt:lpstr>Global Cultural Diversity</vt:lpstr>
      <vt:lpstr>Cross-Cultural Analysis</vt:lpstr>
      <vt:lpstr>Customs – 2012 Corruption Perceptions Index</vt:lpstr>
      <vt:lpstr>Next Class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Jordan McCurdy</cp:lastModifiedBy>
  <cp:revision>288</cp:revision>
  <cp:lastPrinted>2013-08-28T02:40:53Z</cp:lastPrinted>
  <dcterms:created xsi:type="dcterms:W3CDTF">2013-08-25T15:26:28Z</dcterms:created>
  <dcterms:modified xsi:type="dcterms:W3CDTF">2013-10-18T00:56:55Z</dcterms:modified>
</cp:coreProperties>
</file>