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8" r:id="rId2"/>
    <p:sldId id="260" r:id="rId3"/>
    <p:sldId id="262" r:id="rId4"/>
    <p:sldId id="282" r:id="rId5"/>
    <p:sldId id="278" r:id="rId6"/>
    <p:sldId id="280" r:id="rId7"/>
    <p:sldId id="265" r:id="rId8"/>
    <p:sldId id="273" r:id="rId9"/>
    <p:sldId id="274" r:id="rId10"/>
    <p:sldId id="272" r:id="rId11"/>
    <p:sldId id="275" r:id="rId12"/>
    <p:sldId id="283" r:id="rId13"/>
    <p:sldId id="259" r:id="rId14"/>
    <p:sldId id="281" r:id="rId15"/>
    <p:sldId id="287" r:id="rId16"/>
    <p:sldId id="284" r:id="rId17"/>
    <p:sldId id="285" r:id="rId18"/>
    <p:sldId id="286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FF"/>
    <a:srgbClr val="0000FF"/>
    <a:srgbClr val="33CC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7683" autoAdjust="0"/>
  </p:normalViewPr>
  <p:slideViewPr>
    <p:cSldViewPr>
      <p:cViewPr>
        <p:scale>
          <a:sx n="70" d="100"/>
          <a:sy n="70" d="100"/>
        </p:scale>
        <p:origin x="1180" y="-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8BA542-4A32-4ACE-990D-192D77507ECE}" type="datetimeFigureOut">
              <a:rPr lang="en-CA" smtClean="0"/>
              <a:t>2016-10-12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94C10-7B3A-4696-8D9E-75CDDA5C95D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50878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CA" b="1" u="sng" dirty="0">
                <a:solidFill>
                  <a:srgbClr val="FF0000"/>
                </a:solidFill>
                <a:effectLst/>
                <a:highlight>
                  <a:srgbClr val="00FF00"/>
                </a:highlight>
              </a:rPr>
              <a:t>Special</a:t>
            </a:r>
            <a:r>
              <a:rPr lang="en-CA" b="1" u="sng" baseline="0" dirty="0">
                <a:solidFill>
                  <a:srgbClr val="FF0000"/>
                </a:solidFill>
                <a:effectLst/>
                <a:highlight>
                  <a:srgbClr val="00FF00"/>
                </a:highlight>
              </a:rPr>
              <a:t> Info</a:t>
            </a:r>
            <a:endParaRPr lang="en-CA" b="1" u="sng" dirty="0">
              <a:solidFill>
                <a:srgbClr val="FF0000"/>
              </a:solidFill>
              <a:effectLst/>
              <a:highlight>
                <a:srgbClr val="00FF00"/>
              </a:highlight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="1" u="none" dirty="0">
                <a:solidFill>
                  <a:srgbClr val="FF0000"/>
                </a:solidFill>
                <a:effectLst/>
                <a:highlight>
                  <a:srgbClr val="00FF00"/>
                </a:highlight>
              </a:rPr>
              <a:t>Stress</a:t>
            </a:r>
            <a:r>
              <a:rPr lang="en-CA" b="1" u="none" baseline="0" dirty="0">
                <a:solidFill>
                  <a:srgbClr val="FF0000"/>
                </a:solidFill>
                <a:effectLst/>
                <a:highlight>
                  <a:srgbClr val="00FF00"/>
                </a:highlight>
              </a:rPr>
              <a:t> can also be good, eustress. It has a physiological response, like in distress. Distress triggers anxiety, eustress triggers anticipation and such. Distress is a response to threat, eustress is a response to a challenge, an opportunity where failure is not a concern. Four major differences: unlike distress, eustress is moderate, leaves fast, is less consequential, and any </a:t>
            </a:r>
            <a:r>
              <a:rPr lang="en-CA" b="1" u="none" baseline="0" dirty="0">
                <a:solidFill>
                  <a:srgbClr val="FF0000"/>
                </a:solidFill>
                <a:effectLst/>
                <a:highlight>
                  <a:srgbClr val="FFFF00"/>
                </a:highlight>
              </a:rPr>
              <a:t>lack</a:t>
            </a:r>
            <a:r>
              <a:rPr lang="en-CA" b="1" u="none" baseline="0" dirty="0">
                <a:solidFill>
                  <a:srgbClr val="FF0000"/>
                </a:solidFill>
                <a:effectLst/>
                <a:highlight>
                  <a:srgbClr val="00FF00"/>
                </a:highlight>
              </a:rPr>
              <a:t> of control is entered into willingly.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="1" u="none" baseline="0" dirty="0">
                <a:solidFill>
                  <a:srgbClr val="FF0000"/>
                </a:solidFill>
                <a:effectLst/>
                <a:highlight>
                  <a:srgbClr val="00FF00"/>
                </a:highlight>
              </a:rPr>
              <a:t>Basically, eustress is good stress and distress is bad stress.</a:t>
            </a:r>
            <a:endParaRPr lang="en-CA" b="1" u="none" dirty="0">
              <a:solidFill>
                <a:srgbClr val="FF0000"/>
              </a:solidFill>
              <a:effectLst/>
              <a:highlight>
                <a:srgbClr val="00FF00"/>
              </a:highligh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94C10-7B3A-4696-8D9E-75CDDA5C95DB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59052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Not</a:t>
            </a:r>
            <a:r>
              <a:rPr lang="en-CA" baseline="0" dirty="0"/>
              <a:t> important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94C10-7B3A-4696-8D9E-75CDDA5C95DB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7492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Know</a:t>
            </a:r>
            <a:r>
              <a:rPr lang="en-CA" baseline="0" dirty="0"/>
              <a:t> the “Sympathetic” and “Parasympathetic” parts: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/>
              <a:t>Sympathetic: makes your body have the physiological response.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/>
              <a:t>Parasympathetic: makes your body calm down, opposite of Sympathetic.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94C10-7B3A-4696-8D9E-75CDDA5C95DB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56987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Meta stress: being stressed about stress.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94C10-7B3A-4696-8D9E-75CDDA5C95DB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437405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94C10-7B3A-4696-8D9E-75CDDA5C95DB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4953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444620-D394-40FD-8369-985F18E546B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6051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50A83F-09F5-4C5C-A133-01F71E72950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9541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B9573B-97A3-46CE-BD7B-2263208F28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4305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A43ACC-11B8-47F0-9A82-D84D3E87B2F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62463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1798F-776C-4B1D-B011-406EBB67D65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5034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A109DB-4797-4712-8433-7E894BC4AB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8415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16A756-A879-4A6C-B30E-BD027D1CFA0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22492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BA4919-0511-4464-989C-FF188334D6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122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422B3F-E41D-4FCD-89C4-65A937607C7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2568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C9CE58-4E3C-4B1E-B3AF-2FB7AC8319C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263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361EB-E25A-4A67-89FD-72ED1837DBA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69930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467AF9-21E5-4E75-80B7-B09262FC7A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51361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C2FAA3-C53A-4B61-976E-68AB097DB72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1764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9F42B88-DDD1-4131-9C83-2DA039DDD8E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hyperlink" Target="http://www.google.ca/url?sa=i&amp;source=images&amp;cd=&amp;cad=rja&amp;docid=ZvD6Q-mfJA5QIM&amp;tbnid=8gIl1xctSFqJoM:&amp;ved=0CAgQjRwwAA&amp;url=http://thesolutionfocuscoach.wordpress.com/2012/03/06/my-house-was-on-fire/&amp;ei=08swUZf1H4jB0QGGv4EQ&amp;psig=AFQjCNHOHNuHXoe1iijN9rQAmGdloN4hGQ&amp;ust=1362238803562605" TargetMode="External"/><Relationship Id="rId7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hyperlink" Target="http://www.google.ca/url?sa=i&amp;source=images&amp;cd=&amp;cad=rja&amp;docid=Wu0GXMxpWUjIkM&amp;tbnid=toYbCH_M5e82rM:&amp;ved=0CAgQjRwwAA&amp;url=http://www.vancouverobserver.com/bikebytes/2011/02/03/road-rage-or-traffic-tantrums&amp;ei=FswwUeLeLLCP0QHM04HYDw&amp;psig=AFQjCNG3Ief2mVAC3PknHYkJlXz_y2fwMQ&amp;ust=1362238870777945" TargetMode="External"/><Relationship Id="rId4" Type="http://schemas.openxmlformats.org/officeDocument/2006/relationships/image" Target="../media/image6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a/url?sa=i&amp;rct=j&amp;q=holmes+and+rahe+social+readjustment+scale&amp;source=images&amp;cd=&amp;cad=rja&amp;docid=cJFjoNluGzXQaM&amp;tbnid=rkptikhx2R9TrM:&amp;ved=0CAUQjRw&amp;url=http://www.nasdschools.org/webpages/schollm/honors_psychology.cfm?subpage%3D11991&amp;ei=xrXeUcExgsHgA_-mgfgB&amp;bvm=bv.48705608,d.dmg&amp;psig=AFQjCNFyb21hbMzwYRucNv9Mg6_2zpGeaQ&amp;ust=1373636412865858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eYG0ZuTv5rs" TargetMode="External"/><Relationship Id="rId2" Type="http://schemas.openxmlformats.org/officeDocument/2006/relationships/hyperlink" Target="http://www.youtube.com/watch?v=sPS7GnromGo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9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YG0ZuTv5rs" TargetMode="External"/><Relationship Id="rId2" Type="http://schemas.openxmlformats.org/officeDocument/2006/relationships/hyperlink" Target="http://www.webmd.com/heart-disease/video/atherosclerosis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d.com/talks/kelly_mcgonigal_how_to_make_stress_your_friend.html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RcGyVTAoXEU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eYG0ZuTv5rs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hyperlink" Target="http://www.google.ca/url?sa=i&amp;source=images&amp;cd=&amp;cad=rja&amp;docid=wv3z5VqnQoIoPM&amp;tbnid=z8JHsQDuhCsNtM:&amp;ved=0CAgQjRwwAA&amp;url=http://www.soulculture.co.uk/culture-2/film-tv/tv-blog/community-season-4-teaser-clips-released-tv-news/&amp;ei=YsAwUf9sqPTRAbP_gbgH&amp;psig=AFQjCNHDKqmctB02wR5W0iiWvj_m5HuYEQ&amp;ust=1362235874066387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hyperlink" Target="http://www.google.ca/url?sa=i&amp;source=images&amp;cd=&amp;cad=rja&amp;docid=aGfSm49ejQ-5rM&amp;tbnid=DE66BIAsvOOLhM:&amp;ved=0CAgQjRwwAA&amp;url=http://www.richardsouksengphet.com/welcome/&amp;ei=rNUwUd-QJ_PI0AHy-YGYCw&amp;psig=AFQjCNEVWxpxgKJ9TOHS3MJuXCb-4BxE1A&amp;ust=136224132475876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Stress and Health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295400"/>
            <a:ext cx="4038600" cy="54102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70000"/>
              </a:lnSpc>
              <a:defRPr/>
            </a:pPr>
            <a:r>
              <a:rPr lang="en-US" sz="2000" dirty="0"/>
              <a:t>Stress</a:t>
            </a:r>
          </a:p>
          <a:p>
            <a:pPr lvl="1" eaLnBrk="1" hangingPunct="1">
              <a:lnSpc>
                <a:spcPct val="70000"/>
              </a:lnSpc>
              <a:defRPr/>
            </a:pPr>
            <a:r>
              <a:rPr lang="en-US" sz="1800" dirty="0"/>
              <a:t>“I am under stress”</a:t>
            </a:r>
          </a:p>
          <a:p>
            <a:pPr lvl="1" eaLnBrk="1" hangingPunct="1">
              <a:lnSpc>
                <a:spcPct val="70000"/>
              </a:lnSpc>
              <a:defRPr/>
            </a:pPr>
            <a:r>
              <a:rPr lang="en-US" sz="1800" dirty="0"/>
              <a:t>“You are stressing me out!”</a:t>
            </a:r>
          </a:p>
          <a:p>
            <a:pPr lvl="1" eaLnBrk="1" hangingPunct="1">
              <a:lnSpc>
                <a:spcPct val="70000"/>
              </a:lnSpc>
              <a:defRPr/>
            </a:pPr>
            <a:r>
              <a:rPr lang="en-US" sz="1800" dirty="0"/>
              <a:t>“The stress is getting to me”</a:t>
            </a:r>
          </a:p>
          <a:p>
            <a:pPr lvl="1" eaLnBrk="1" hangingPunct="1">
              <a:lnSpc>
                <a:spcPct val="70000"/>
              </a:lnSpc>
              <a:defRPr/>
            </a:pPr>
            <a:r>
              <a:rPr lang="en-US" sz="1800" i="1" dirty="0"/>
              <a:t>Feeling</a:t>
            </a:r>
            <a:r>
              <a:rPr lang="en-US" sz="1800" dirty="0"/>
              <a:t> of anxiety, tension, worry or apprehension</a:t>
            </a:r>
          </a:p>
          <a:p>
            <a:pPr lvl="2" eaLnBrk="1" hangingPunct="1">
              <a:lnSpc>
                <a:spcPct val="70000"/>
              </a:lnSpc>
              <a:defRPr/>
            </a:pPr>
            <a:r>
              <a:rPr lang="en-US" sz="1400" dirty="0"/>
              <a:t>And physical sensations</a:t>
            </a:r>
          </a:p>
          <a:p>
            <a:pPr lvl="1" eaLnBrk="1" hangingPunct="1">
              <a:lnSpc>
                <a:spcPct val="70000"/>
              </a:lnSpc>
              <a:defRPr/>
            </a:pPr>
            <a:r>
              <a:rPr lang="en-US" sz="1800" dirty="0"/>
              <a:t>But stress is not always bad</a:t>
            </a:r>
          </a:p>
          <a:p>
            <a:pPr eaLnBrk="1" hangingPunct="1">
              <a:lnSpc>
                <a:spcPct val="70000"/>
              </a:lnSpc>
              <a:defRPr/>
            </a:pPr>
            <a:r>
              <a:rPr lang="en-US" sz="2000" b="1" dirty="0"/>
              <a:t>Stress</a:t>
            </a:r>
          </a:p>
          <a:p>
            <a:pPr lvl="1" eaLnBrk="1" hangingPunct="1">
              <a:lnSpc>
                <a:spcPct val="70000"/>
              </a:lnSpc>
              <a:defRPr/>
            </a:pPr>
            <a:r>
              <a:rPr lang="en-US" sz="1800" dirty="0"/>
              <a:t>The process by which we perceive and respond to certain events that we appraise as threatening or challenging</a:t>
            </a:r>
          </a:p>
          <a:p>
            <a:pPr eaLnBrk="1" hangingPunct="1">
              <a:lnSpc>
                <a:spcPct val="70000"/>
              </a:lnSpc>
              <a:defRPr/>
            </a:pPr>
            <a:r>
              <a:rPr lang="en-US" sz="2000" dirty="0"/>
              <a:t>A) Events</a:t>
            </a:r>
          </a:p>
          <a:p>
            <a:pPr lvl="1" eaLnBrk="1" hangingPunct="1">
              <a:lnSpc>
                <a:spcPct val="70000"/>
              </a:lnSpc>
              <a:defRPr/>
            </a:pPr>
            <a:r>
              <a:rPr lang="en-US" sz="1600" dirty="0"/>
              <a:t>The </a:t>
            </a:r>
            <a:r>
              <a:rPr lang="en-US" sz="1600" b="1" dirty="0"/>
              <a:t>stressors</a:t>
            </a:r>
          </a:p>
          <a:p>
            <a:pPr eaLnBrk="1" hangingPunct="1">
              <a:lnSpc>
                <a:spcPct val="70000"/>
              </a:lnSpc>
              <a:defRPr/>
            </a:pPr>
            <a:r>
              <a:rPr lang="en-US" sz="2000" dirty="0"/>
              <a:t>B) Perception/appraisal</a:t>
            </a:r>
          </a:p>
          <a:p>
            <a:pPr lvl="1" eaLnBrk="1" hangingPunct="1">
              <a:lnSpc>
                <a:spcPct val="70000"/>
              </a:lnSpc>
              <a:defRPr/>
            </a:pPr>
            <a:r>
              <a:rPr lang="en-US" sz="1600" dirty="0"/>
              <a:t>Interpretation</a:t>
            </a:r>
            <a:endParaRPr lang="en-US" sz="1600" dirty="0">
              <a:solidFill>
                <a:srgbClr val="7030A0"/>
              </a:solidFill>
            </a:endParaRPr>
          </a:p>
          <a:p>
            <a:pPr eaLnBrk="1" hangingPunct="1">
              <a:lnSpc>
                <a:spcPct val="70000"/>
              </a:lnSpc>
              <a:defRPr/>
            </a:pPr>
            <a:r>
              <a:rPr lang="en-US" sz="2000" dirty="0"/>
              <a:t>C) Response</a:t>
            </a:r>
          </a:p>
          <a:p>
            <a:pPr lvl="1" eaLnBrk="1" hangingPunct="1">
              <a:lnSpc>
                <a:spcPct val="70000"/>
              </a:lnSpc>
              <a:defRPr/>
            </a:pPr>
            <a:r>
              <a:rPr lang="en-US" sz="1600" dirty="0"/>
              <a:t>Physiological reaction</a:t>
            </a:r>
          </a:p>
          <a:p>
            <a:pPr lvl="2" eaLnBrk="1" hangingPunct="1">
              <a:lnSpc>
                <a:spcPct val="70000"/>
              </a:lnSpc>
              <a:defRPr/>
            </a:pPr>
            <a:r>
              <a:rPr lang="en-US" sz="1400" dirty="0"/>
              <a:t>Stress reaction or the stress response</a:t>
            </a:r>
          </a:p>
          <a:p>
            <a:pPr lvl="1" eaLnBrk="1" hangingPunct="1">
              <a:lnSpc>
                <a:spcPct val="70000"/>
              </a:lnSpc>
              <a:defRPr/>
            </a:pPr>
            <a:r>
              <a:rPr lang="en-US" sz="1600" dirty="0"/>
              <a:t>The feeling</a:t>
            </a:r>
          </a:p>
          <a:p>
            <a:pPr lvl="1" eaLnBrk="1" hangingPunct="1">
              <a:lnSpc>
                <a:spcPct val="70000"/>
              </a:lnSpc>
              <a:defRPr/>
            </a:pPr>
            <a:r>
              <a:rPr lang="en-US" sz="1600" dirty="0" err="1"/>
              <a:t>Behavioural</a:t>
            </a:r>
            <a:r>
              <a:rPr lang="en-US" sz="1600" dirty="0"/>
              <a:t> response (coping strategies)</a:t>
            </a:r>
            <a:endParaRPr lang="en-US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70000"/>
              </a:lnSpc>
              <a:defRPr/>
            </a:pPr>
            <a:endParaRPr lang="en-US" sz="2000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052" name="Picture 21" descr="Stre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152900"/>
            <a:ext cx="3455988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9" descr="Business-Stress-Man-With-Text-Anxie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854325"/>
            <a:ext cx="1406394" cy="121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4" descr="http://kidshealth.org/teen/stress_coping_center/stressful_feelings/headers_96136/T_Stressful_Feelings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0" y="1511300"/>
            <a:ext cx="342900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Image result for stressed out student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9" r="28440"/>
          <a:stretch/>
        </p:blipFill>
        <p:spPr bwMode="auto">
          <a:xfrm>
            <a:off x="6713105" y="2854325"/>
            <a:ext cx="1600200" cy="1218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 idx="4294967295"/>
          </p:nvPr>
        </p:nvSpPr>
        <p:spPr>
          <a:xfrm>
            <a:off x="530225" y="115888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Stressors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4294967295"/>
          </p:nvPr>
        </p:nvSpPr>
        <p:spPr>
          <a:xfrm>
            <a:off x="468313" y="1633538"/>
            <a:ext cx="4038600" cy="4843462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US" altLang="en-US" sz="1800" b="1" dirty="0"/>
              <a:t>Stressor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Any event capable of producing a stress response</a:t>
            </a:r>
          </a:p>
          <a:p>
            <a:pPr eaLnBrk="1" hangingPunct="1">
              <a:lnSpc>
                <a:spcPct val="70000"/>
              </a:lnSpc>
            </a:pPr>
            <a:r>
              <a:rPr lang="en-US" altLang="en-US" sz="1800" dirty="0"/>
              <a:t>1) Catastrophes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Large scale, often unpredictable events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Hurricanes, floods, earthquakes, fires, war, famine</a:t>
            </a:r>
          </a:p>
          <a:p>
            <a:pPr eaLnBrk="1" hangingPunct="1">
              <a:lnSpc>
                <a:spcPct val="70000"/>
              </a:lnSpc>
            </a:pPr>
            <a:r>
              <a:rPr lang="en-US" altLang="en-US" sz="1800" dirty="0"/>
              <a:t>2) Significant life changes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Leaving home, death of a loved one, loss of job, divorce</a:t>
            </a:r>
            <a:endParaRPr lang="en-US" altLang="en-US" sz="1800" u="sng" dirty="0">
              <a:solidFill>
                <a:srgbClr val="7030A0"/>
              </a:solidFill>
            </a:endParaRPr>
          </a:p>
          <a:p>
            <a:pPr eaLnBrk="1" hangingPunct="1">
              <a:lnSpc>
                <a:spcPct val="70000"/>
              </a:lnSpc>
            </a:pPr>
            <a:r>
              <a:rPr lang="en-US" altLang="en-US" sz="1800" dirty="0"/>
              <a:t>3) Daily hassles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Traffic, aggravating roommates, long lines, money, kids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Work, unemployment, school, social life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Prejudice</a:t>
            </a:r>
          </a:p>
        </p:txBody>
      </p:sp>
      <p:pic>
        <p:nvPicPr>
          <p:cNvPr id="3076" name="Picture 17" descr="Stress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4679950"/>
            <a:ext cx="1512887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1" descr="http://thesolutionfocuscoach.files.wordpress.com/2012/03/house-on-fire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775" y="1720850"/>
            <a:ext cx="2003425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3" descr="http://t3.gstatic.com/images?q=tbn:ANd9GcTfS_7ix-ylA6RMu7qGaUDLJwLASj_tXcJZdDC2H7faBPOaXOuN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163" y="4762500"/>
            <a:ext cx="2362200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2" descr="http://geol105naturalhazards.voices.wooster.edu/files/2012/03/japan-earthquake-tsunami-nuclear-unforgettable-pictures-ship_33287_600x450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720850"/>
            <a:ext cx="2133600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4" descr="http://msnbcmedia.msn.com/j/MSNBC/Components/Photo/_new/pb-130412-serbia-funeral-nj-06.photoblog90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352800"/>
            <a:ext cx="2166937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75" y="3290888"/>
            <a:ext cx="2028825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68313" y="12700"/>
            <a:ext cx="8289925" cy="1371600"/>
          </a:xfrm>
        </p:spPr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en-US" sz="31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Holmes and </a:t>
            </a:r>
            <a:r>
              <a:rPr lang="en-US" sz="31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Rahe’s</a:t>
            </a:r>
            <a:r>
              <a:rPr lang="en-US" sz="31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Social Adjustment Rating         	     Scale 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4294967295"/>
          </p:nvPr>
        </p:nvSpPr>
        <p:spPr>
          <a:xfrm>
            <a:off x="250825" y="1489075"/>
            <a:ext cx="3971925" cy="51085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000" dirty="0">
                <a:solidFill>
                  <a:srgbClr val="FF0000"/>
                </a:solidFill>
              </a:rPr>
              <a:t>A measure of stress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>
                <a:solidFill>
                  <a:srgbClr val="FF0000"/>
                </a:solidFill>
              </a:rPr>
              <a:t>Predictor of illness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>
                <a:solidFill>
                  <a:srgbClr val="FF0000"/>
                </a:solidFill>
              </a:rPr>
              <a:t>43 life events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>
                <a:solidFill>
                  <a:srgbClr val="FF0000"/>
                </a:solidFill>
              </a:rPr>
              <a:t>Ranked from most to least stressful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>
                <a:solidFill>
                  <a:srgbClr val="FF0000"/>
                </a:solidFill>
              </a:rPr>
              <a:t>Assigned a point value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1500" dirty="0">
                <a:solidFill>
                  <a:srgbClr val="FF0000"/>
                </a:solidFill>
              </a:rPr>
              <a:t>Degree of required change or adjustment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>
                <a:solidFill>
                  <a:srgbClr val="FF0000"/>
                </a:solidFill>
              </a:rPr>
              <a:t>Cumulative score indicates your risk of stress related illness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>
                <a:solidFill>
                  <a:srgbClr val="FF0000"/>
                </a:solidFill>
              </a:rPr>
              <a:t>Moderate correlation between score and illness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>
                <a:solidFill>
                  <a:srgbClr val="FF0000"/>
                </a:solidFill>
              </a:rPr>
              <a:t>Criticism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>
                <a:solidFill>
                  <a:srgbClr val="FF0000"/>
                </a:solidFill>
              </a:rPr>
              <a:t>Doesn’t take into account whether change is good or bad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1500" dirty="0">
                <a:solidFill>
                  <a:srgbClr val="FF0000"/>
                </a:solidFill>
              </a:rPr>
              <a:t>E.g., divorce, retirement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>
                <a:solidFill>
                  <a:srgbClr val="FF0000"/>
                </a:solidFill>
              </a:rPr>
              <a:t>Doesn’t take into account coping skills</a:t>
            </a:r>
          </a:p>
        </p:txBody>
      </p:sp>
      <p:pic>
        <p:nvPicPr>
          <p:cNvPr id="4100" name="Picture 2" descr="http://www.nasdschools.org/webpages/schollm/imageGallery/Holmes-Rahe%20Social%20Readjustment%20Scale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836613"/>
            <a:ext cx="4533900" cy="591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Video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http://www.youtube.com/watch?v=sPS7GnromGo</a:t>
            </a: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 eaLnBrk="1" hangingPunct="1"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hlinkClick r:id="rId3"/>
              </a:rPr>
              <a:t>http://www.youtube.com/watch?v=eYG0ZuTv5rs</a:t>
            </a: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The Nervous System</a:t>
            </a:r>
          </a:p>
        </p:txBody>
      </p:sp>
      <p:pic>
        <p:nvPicPr>
          <p:cNvPr id="6147" name="Picture 10" descr="figure-03-06-1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22388" y="1600200"/>
            <a:ext cx="6499225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The Stress Response</a:t>
            </a:r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4678363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Walter Cannon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/>
              <a:t>Common physiological response to a perceived threat or challenge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Response is initiated by the sympathetic nervous system (SNS)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i="1" dirty="0"/>
              <a:t>Fight-or-flight</a:t>
            </a:r>
            <a:r>
              <a:rPr lang="en-US" altLang="en-US" dirty="0"/>
              <a:t> response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/>
              <a:t>Physiological changes associated with physical exertion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/>
              <a:t>Stress hormones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/>
              <a:t>Epinephrine &amp; norepinephrine</a:t>
            </a:r>
          </a:p>
          <a:p>
            <a:pPr lvl="3" eaLnBrk="1" hangingPunct="1">
              <a:lnSpc>
                <a:spcPct val="90000"/>
              </a:lnSpc>
            </a:pPr>
            <a:r>
              <a:rPr lang="en-US" altLang="en-US" dirty="0"/>
              <a:t>Fast-acting, short-term stress hormone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/>
              <a:t>Cortisol (glucocorticoid)</a:t>
            </a:r>
          </a:p>
          <a:p>
            <a:pPr lvl="3" eaLnBrk="1" hangingPunct="1">
              <a:lnSpc>
                <a:spcPct val="90000"/>
              </a:lnSpc>
            </a:pPr>
            <a:r>
              <a:rPr lang="en-US" altLang="en-US" dirty="0"/>
              <a:t>Slower-acting, relatively long-term stress hormone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Short term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/>
              <a:t>Adaptive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Long-term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/>
              <a:t>Harmful</a:t>
            </a:r>
          </a:p>
          <a:p>
            <a:pPr eaLnBrk="1" hangingPunct="1"/>
            <a:endParaRPr lang="en-US" altLang="en-US" dirty="0"/>
          </a:p>
        </p:txBody>
      </p:sp>
      <p:pic>
        <p:nvPicPr>
          <p:cNvPr id="7172" name="Picture 6" descr="autonomic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47800"/>
            <a:ext cx="4186238" cy="483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528638" y="115888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Hans </a:t>
            </a:r>
            <a:r>
              <a:rPr lang="en-US" sz="40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Selye’s</a:t>
            </a:r>
            <a:r>
              <a:rPr lang="en-US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General Adaptation Syndrome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9475" y="1604962"/>
            <a:ext cx="4330700" cy="484505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70000"/>
              </a:lnSpc>
            </a:pPr>
            <a:r>
              <a:rPr lang="en-US" altLang="en-US" sz="2000" dirty="0"/>
              <a:t>General Adaptation Syndrome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Non-specific SNS response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3 stages</a:t>
            </a:r>
          </a:p>
          <a:p>
            <a:pPr eaLnBrk="1" hangingPunct="1">
              <a:lnSpc>
                <a:spcPct val="70000"/>
              </a:lnSpc>
            </a:pPr>
            <a:r>
              <a:rPr lang="en-US" altLang="en-US" sz="2000" dirty="0"/>
              <a:t>1) Alarm stage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Initial fight or flight response</a:t>
            </a:r>
          </a:p>
          <a:p>
            <a:pPr lvl="2" eaLnBrk="1" hangingPunct="1">
              <a:lnSpc>
                <a:spcPct val="70000"/>
              </a:lnSpc>
            </a:pPr>
            <a:r>
              <a:rPr lang="en-US" altLang="en-US" sz="1600" dirty="0">
                <a:solidFill>
                  <a:srgbClr val="FF0000"/>
                </a:solidFill>
              </a:rPr>
              <a:t>Shock and anti-shock phases</a:t>
            </a:r>
          </a:p>
          <a:p>
            <a:pPr eaLnBrk="1" hangingPunct="1">
              <a:lnSpc>
                <a:spcPct val="70000"/>
              </a:lnSpc>
            </a:pPr>
            <a:r>
              <a:rPr lang="en-US" altLang="en-US" sz="2000" dirty="0"/>
              <a:t>2) Resistance stage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If the stressor can not be overcome or avoided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Continued release of hormones</a:t>
            </a:r>
          </a:p>
          <a:p>
            <a:pPr lvl="2" eaLnBrk="1" hangingPunct="1">
              <a:lnSpc>
                <a:spcPct val="70000"/>
              </a:lnSpc>
            </a:pPr>
            <a:r>
              <a:rPr lang="en-US" altLang="en-US" sz="1600" dirty="0"/>
              <a:t>Cortisol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Keeps the body in a constant state of readiness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Length depends on the stressor and the individual’s ability to adapt</a:t>
            </a:r>
          </a:p>
          <a:p>
            <a:pPr eaLnBrk="1" hangingPunct="1">
              <a:lnSpc>
                <a:spcPct val="70000"/>
              </a:lnSpc>
            </a:pPr>
            <a:r>
              <a:rPr lang="en-US" altLang="en-US" sz="2000" dirty="0"/>
              <a:t>3) Exhaustion stage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If the stressor continues, eventually exhaustion will result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en-US" sz="1800" dirty="0"/>
              <a:t>Can lead to disease, neural degeneration, and early aging</a:t>
            </a:r>
          </a:p>
        </p:txBody>
      </p:sp>
      <p:pic>
        <p:nvPicPr>
          <p:cNvPr id="8196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708275"/>
            <a:ext cx="4202113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/>
              <a:t>Stress &amp; The Immune System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181100"/>
            <a:ext cx="4038600" cy="52578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200" dirty="0"/>
              <a:t>Pathogens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Bacteria, viruses, fungi, parasites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200" dirty="0"/>
              <a:t>A) Macrophages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Engulf/eat pathogens &amp; dead cells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1800" dirty="0"/>
              <a:t>Help with cleaning up injury, thus, helps with healing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200" dirty="0"/>
              <a:t>B) B-Lymphocytes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Release antibodies (recognize antigens)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Stimulates WBCs to multiply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200" dirty="0"/>
              <a:t>C) T-Lymphocytes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Antibody-like proteins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200" dirty="0"/>
              <a:t>D) Natural Killer Cells (NK cells)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Release chemicals that poke holes in tumor cells or cells that have been infected by a virus</a:t>
            </a:r>
          </a:p>
        </p:txBody>
      </p:sp>
      <p:pic>
        <p:nvPicPr>
          <p:cNvPr id="9220" name="Picture 4" descr="macrophage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24400" y="1828800"/>
            <a:ext cx="1938338" cy="1981200"/>
          </a:xfrm>
        </p:spPr>
      </p:pic>
      <p:pic>
        <p:nvPicPr>
          <p:cNvPr id="9221" name="Picture 5" descr="antibodi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828800"/>
            <a:ext cx="19812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222" name="Object 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4648200" y="3962400"/>
          <a:ext cx="4176713" cy="2481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8" name="Image Document" r:id="rId5" imgW="5146040" imgH="2997200" progId="Imaging.Document">
                  <p:embed/>
                </p:oleObj>
              </mc:Choice>
              <mc:Fallback>
                <p:oleObj name="Image Document" r:id="rId5" imgW="5146040" imgH="2997200" progId="Imaging.Document">
                  <p:embed/>
                  <p:pic>
                    <p:nvPicPr>
                      <p:cNvPr id="0" name="Object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3962400"/>
                        <a:ext cx="4176713" cy="2481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Stress &amp; The Immune System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Stress and Healing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/>
              <a:t>Puncture wound study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2000" dirty="0"/>
              <a:t>Healed 40%slower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2000" dirty="0"/>
              <a:t>See similar results with marriage stress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Stress and Colds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/>
              <a:t>Cold virus study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/>
              <a:t>Flu, mononucleosis, herpes outbreaks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Stress and Vaccines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/>
              <a:t>Vaccines are more effective in those with lower stress</a:t>
            </a:r>
          </a:p>
          <a:p>
            <a:pPr eaLnBrk="1" hangingPunct="1">
              <a:lnSpc>
                <a:spcPct val="90000"/>
              </a:lnSpc>
            </a:pPr>
            <a:endParaRPr lang="en-US" altLang="en-US" dirty="0"/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05000"/>
            <a:ext cx="4421188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Stress &amp; The Immune System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4038600" cy="50292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1800" dirty="0"/>
              <a:t>Sympathetic nervous system activation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dirty="0"/>
              <a:t>Fight-or-flight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i="1" dirty="0"/>
              <a:t>Low-energy</a:t>
            </a:r>
            <a:r>
              <a:rPr lang="en-US" sz="1600" dirty="0"/>
              <a:t> immune response is activated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400" dirty="0"/>
              <a:t>Immune cells and antibodies that are already prepared to act are mobilized into the saliva and the blood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i="1" dirty="0"/>
              <a:t>High-energy</a:t>
            </a:r>
            <a:r>
              <a:rPr lang="en-US" sz="1600" dirty="0"/>
              <a:t> immune response is suppressed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400" dirty="0"/>
              <a:t>Immune cell multiplication is inhibited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/>
              <a:t>Chronic or prolonged stress suppresses immune system functioning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dirty="0"/>
              <a:t>Both require a lot of energy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dirty="0"/>
              <a:t>Resolving the stress takes precedence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dirty="0"/>
              <a:t>Cortisol interferes with messaging between immune cells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18438" name="Object 6"/>
          <p:cNvGraphicFramePr>
            <a:graphicFrameLocks noChangeAspect="1"/>
          </p:cNvGraphicFramePr>
          <p:nvPr/>
        </p:nvGraphicFramePr>
        <p:xfrm>
          <a:off x="5343525" y="1700213"/>
          <a:ext cx="2684463" cy="439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3" name="Image Document" r:id="rId3" imgW="4288367" imgH="2497667" progId="Imaging.Document">
                  <p:embed/>
                </p:oleObj>
              </mc:Choice>
              <mc:Fallback>
                <p:oleObj name="Image Document" r:id="rId3" imgW="4288367" imgH="2497667" progId="Imaging.Document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3525" y="1700213"/>
                        <a:ext cx="2684463" cy="4395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/>
              <a:t>Stress and Heart Disease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4648200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hlinkClick r:id="rId2"/>
              </a:rPr>
              <a:t>http://www.webmd.com/heart-disease/video/atherosclerosis</a:t>
            </a:r>
            <a:endParaRPr lang="en-US" altLang="en-US" sz="2400" dirty="0"/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hlinkClick r:id="rId3"/>
              </a:rPr>
              <a:t>https://www.youtube.com/watch?v=eYG0ZuTv5rs</a:t>
            </a:r>
            <a:endParaRPr lang="en-US" altLang="en-US" sz="2400" dirty="0"/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/>
              <a:t>23:00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There is a relationship between stress and heart disease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Heart Disease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/>
              <a:t>Atherosclerotic plaques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/>
              <a:t>Diet, high blood pressure, lack of exercise, smoking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Stress accelerates this process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/>
              <a:t>A) Increases blood pressure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1800" dirty="0"/>
              <a:t>Damage to artery walls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1800" dirty="0"/>
              <a:t>Dislodging of plaque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/>
              <a:t>B) Elevates blood fat and cholesterol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1800" dirty="0"/>
              <a:t>Reduced blood flow to the liver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1800" dirty="0"/>
              <a:t>Available for plaque formation</a:t>
            </a:r>
          </a:p>
        </p:txBody>
      </p:sp>
      <p:pic>
        <p:nvPicPr>
          <p:cNvPr id="12292" name="Picture 4" descr="heart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1219200"/>
            <a:ext cx="3211513" cy="2189163"/>
          </a:xfrm>
        </p:spPr>
      </p:pic>
      <p:pic>
        <p:nvPicPr>
          <p:cNvPr id="12293" name="Picture 5" descr="ArteryWalls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0" y="3581400"/>
            <a:ext cx="2673350" cy="29400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Video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hlinkClick r:id="rId3"/>
              </a:rPr>
              <a:t>http://www.ted.com/talks/kelly_mcgonigal_how_to_make_stress_your_friend.html</a:t>
            </a:r>
            <a:endParaRPr lang="en-US" altLang="en-US"/>
          </a:p>
          <a:p>
            <a:pPr eaLnBrk="1" hangingPunct="1"/>
            <a:r>
              <a:rPr lang="en-US" altLang="en-US">
                <a:hlinkClick r:id="rId4"/>
              </a:rPr>
              <a:t>http://www.youtube.com/watch?v=RcGyVTAoXEU</a:t>
            </a:r>
            <a:endParaRPr lang="en-US" altLang="en-US"/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188913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Cognitive Appraisal of Stressor</a:t>
            </a:r>
          </a:p>
        </p:txBody>
      </p:sp>
      <p:sp>
        <p:nvSpPr>
          <p:cNvPr id="38917" name="Rectangle 5"/>
          <p:cNvSpPr>
            <a:spLocks noGrp="1" noChangeArrowheads="1"/>
          </p:cNvSpPr>
          <p:nvPr>
            <p:ph sz="half" idx="4294967295"/>
          </p:nvPr>
        </p:nvSpPr>
        <p:spPr>
          <a:xfrm>
            <a:off x="457200" y="1557338"/>
            <a:ext cx="4038600" cy="4767262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1800" dirty="0"/>
              <a:t>Primary Appraisal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dirty="0"/>
              <a:t>An evaluation of the significance of the situation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dirty="0"/>
              <a:t>It’s effect on our well-being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400" dirty="0"/>
              <a:t>1A) Harm/loss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400" dirty="0"/>
              <a:t>1B) Threat of harm/loss</a:t>
            </a:r>
          </a:p>
          <a:p>
            <a:pPr lvl="3" eaLnBrk="1" hangingPunct="1">
              <a:lnSpc>
                <a:spcPct val="80000"/>
              </a:lnSpc>
              <a:defRPr/>
            </a:pPr>
            <a:r>
              <a:rPr lang="en-US" sz="1400" dirty="0"/>
              <a:t>Friend, family, physical harm, property, finances, self-esteem, social position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400" dirty="0"/>
              <a:t>2) Challenge – opportunity to grow/gain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/>
              <a:t>Emotional Response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dirty="0"/>
              <a:t>For harm/loss (threat) experience negative emotions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400" dirty="0"/>
              <a:t>Anxiety, fear, anger, resentment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dirty="0"/>
              <a:t>Challenge appraisal involves positive emotions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400" dirty="0"/>
              <a:t>Excitement, hopefulness, eagerness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sz="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434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57400"/>
            <a:ext cx="4181475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Cognitive Appraisal of Stressor</a:t>
            </a:r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1800" dirty="0"/>
              <a:t>Secondary Appraisal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/>
              <a:t>Assess our available resources for coping with the stressor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solidFill>
                  <a:srgbClr val="FF0000"/>
                </a:solidFill>
              </a:rPr>
              <a:t>1) Physical resources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1400" dirty="0">
                <a:solidFill>
                  <a:srgbClr val="FF0000"/>
                </a:solidFill>
              </a:rPr>
              <a:t>Health, energy, stamina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solidFill>
                  <a:srgbClr val="FF0000"/>
                </a:solidFill>
              </a:rPr>
              <a:t>2) Social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1400" dirty="0">
                <a:solidFill>
                  <a:srgbClr val="FF0000"/>
                </a:solidFill>
              </a:rPr>
              <a:t>Social support from family or friends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solidFill>
                  <a:srgbClr val="FF0000"/>
                </a:solidFill>
              </a:rPr>
              <a:t>3) Psychological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1400" dirty="0">
                <a:solidFill>
                  <a:srgbClr val="FF0000"/>
                </a:solidFill>
              </a:rPr>
              <a:t>Self-esteem, intelligence, creativity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1400" dirty="0">
                <a:solidFill>
                  <a:srgbClr val="FF0000"/>
                </a:solidFill>
              </a:rPr>
              <a:t>Relaxation skills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solidFill>
                  <a:srgbClr val="FF0000"/>
                </a:solidFill>
              </a:rPr>
              <a:t>4) Material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1400" dirty="0">
                <a:solidFill>
                  <a:srgbClr val="FF0000"/>
                </a:solidFill>
              </a:rPr>
              <a:t>Money, tools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solidFill>
                  <a:srgbClr val="FF0000"/>
                </a:solidFill>
              </a:rPr>
              <a:t>5) Time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800" dirty="0"/>
              <a:t>Level of stress depends on these factors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/>
              <a:t>How much </a:t>
            </a:r>
            <a:r>
              <a:rPr lang="en-US" altLang="en-US" sz="1600" i="1" dirty="0"/>
              <a:t>control</a:t>
            </a:r>
            <a:r>
              <a:rPr lang="en-US" altLang="en-US" sz="1600" dirty="0"/>
              <a:t> do we have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/>
              <a:t>E.g., rats, nursing home residents, workers, prisoners, SES (humans and primates)</a:t>
            </a:r>
          </a:p>
          <a:p>
            <a:pPr eaLnBrk="1" hangingPunct="1"/>
            <a:endParaRPr lang="en-US" altLang="en-US" dirty="0"/>
          </a:p>
        </p:txBody>
      </p:sp>
      <p:pic>
        <p:nvPicPr>
          <p:cNvPr id="15364" name="Picture 7" descr="stress-management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371600"/>
            <a:ext cx="2895600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AutoShape 9" descr="9k="/>
          <p:cNvSpPr>
            <a:spLocks noChangeAspect="1" noChangeArrowheads="1"/>
          </p:cNvSpPr>
          <p:nvPr/>
        </p:nvSpPr>
        <p:spPr bwMode="auto">
          <a:xfrm>
            <a:off x="2600325" y="1557338"/>
            <a:ext cx="3943350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5366" name="AutoShape 11" descr="9k="/>
          <p:cNvSpPr>
            <a:spLocks noChangeAspect="1" noChangeArrowheads="1"/>
          </p:cNvSpPr>
          <p:nvPr/>
        </p:nvSpPr>
        <p:spPr bwMode="auto">
          <a:xfrm>
            <a:off x="2600325" y="1557338"/>
            <a:ext cx="3943350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5367" name="Picture 13" descr="PPL_029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343400"/>
            <a:ext cx="242887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Tx/>
              <a:buChar char="•"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http://www.youtube.com/watch?v=eYG0ZuTv5rs</a:t>
            </a: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/>
            <a:r>
              <a:rPr lang="en-CA" dirty="0"/>
              <a:t>9:32 (rank and stress)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359410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Coping with Stress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15203" y="1600200"/>
            <a:ext cx="4038600" cy="4114800"/>
          </a:xfrm>
        </p:spPr>
        <p:txBody>
          <a:bodyPr/>
          <a:lstStyle/>
          <a:p>
            <a:pPr eaLnBrk="1" hangingPunct="1"/>
            <a:r>
              <a:rPr lang="en-US" altLang="en-US" sz="2800" dirty="0"/>
              <a:t>Coping</a:t>
            </a:r>
          </a:p>
          <a:p>
            <a:pPr lvl="1" eaLnBrk="1" hangingPunct="1"/>
            <a:r>
              <a:rPr lang="en-US" altLang="en-US" sz="2400" dirty="0"/>
              <a:t>The method that one uses to alleviate stress</a:t>
            </a:r>
          </a:p>
          <a:p>
            <a:pPr eaLnBrk="1" hangingPunct="1"/>
            <a:r>
              <a:rPr lang="en-US" altLang="en-US" sz="2800" dirty="0"/>
              <a:t>E.g., Exam preparation (fear of a bad grade)</a:t>
            </a:r>
          </a:p>
          <a:p>
            <a:pPr lvl="1" eaLnBrk="1" hangingPunct="1"/>
            <a:r>
              <a:rPr lang="en-US" altLang="en-US" sz="2400" dirty="0"/>
              <a:t>Drop the course</a:t>
            </a:r>
          </a:p>
          <a:p>
            <a:pPr lvl="1" eaLnBrk="1" hangingPunct="1"/>
            <a:r>
              <a:rPr lang="en-US" altLang="en-US" sz="2400" dirty="0"/>
              <a:t>More studying</a:t>
            </a:r>
          </a:p>
          <a:p>
            <a:pPr lvl="1" eaLnBrk="1" hangingPunct="1"/>
            <a:r>
              <a:rPr lang="en-US" altLang="en-US" sz="2400" dirty="0"/>
              <a:t>Distract yourself</a:t>
            </a:r>
          </a:p>
          <a:p>
            <a:pPr lvl="1" eaLnBrk="1" hangingPunct="1"/>
            <a:r>
              <a:rPr lang="en-US" altLang="en-US" sz="2400" dirty="0"/>
              <a:t>Change thinking</a:t>
            </a:r>
          </a:p>
        </p:txBody>
      </p:sp>
      <p:pic>
        <p:nvPicPr>
          <p:cNvPr id="3076" name="Picture 4" descr="exam_scram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94263" y="1600200"/>
            <a:ext cx="3546475" cy="4525963"/>
          </a:xfrm>
        </p:spPr>
      </p:pic>
    </p:spTree>
    <p:extLst>
      <p:ext uri="{BB962C8B-B14F-4D97-AF65-F5344CB8AC3E}">
        <p14:creationId xmlns:p14="http://schemas.microsoft.com/office/powerpoint/2010/main" val="4111212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Coping Methods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22288" y="1417638"/>
            <a:ext cx="4038600" cy="4525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800" dirty="0"/>
              <a:t>2 General Categories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900" dirty="0"/>
              <a:t>1) Problem-Focused Coping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dirty="0"/>
              <a:t>A response aimed at reducing or eliminating the </a:t>
            </a:r>
            <a:r>
              <a:rPr lang="en-US" sz="1600" i="1" dirty="0"/>
              <a:t>stressor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dirty="0"/>
              <a:t>Act to lessen the threat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400" dirty="0"/>
              <a:t>Study more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dirty="0"/>
              <a:t>Enlist the help of others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400" dirty="0"/>
              <a:t>Join a study group, hire a tutor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dirty="0"/>
              <a:t>Work to prevent future occurrences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400" dirty="0"/>
              <a:t>Spread your studying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 dirty="0"/>
              <a:t>Remove yourself from the situation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400" dirty="0"/>
              <a:t>Drop the course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900" dirty="0"/>
              <a:t>Requires some control over the situation</a:t>
            </a:r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endParaRPr lang="en-US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19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19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 eaLnBrk="1" hangingPunct="1">
              <a:lnSpc>
                <a:spcPct val="80000"/>
              </a:lnSpc>
              <a:defRPr/>
            </a:pPr>
            <a:endParaRPr lang="en-US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 eaLnBrk="1" hangingPunct="1">
              <a:lnSpc>
                <a:spcPct val="80000"/>
              </a:lnSpc>
              <a:defRPr/>
            </a:pPr>
            <a:endParaRPr lang="en-US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100" name="Picture 4" descr="dropout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10400" y="3962400"/>
            <a:ext cx="1972329" cy="1699419"/>
          </a:xfrm>
        </p:spPr>
      </p:pic>
      <p:pic>
        <p:nvPicPr>
          <p:cNvPr id="4101" name="Picture 5" descr="studying-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60888" y="1981200"/>
            <a:ext cx="1941512" cy="1600200"/>
          </a:xfrm>
        </p:spPr>
      </p:pic>
      <p:pic>
        <p:nvPicPr>
          <p:cNvPr id="4102" name="Picture 7" descr="http://www.soulculture.co.uk/wp-content/uploads/tv_community023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788" y="1981200"/>
            <a:ext cx="2005012" cy="1602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2" descr="http://images.flatworldknowledge.com/stangor/stangor-fig08_01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038600"/>
            <a:ext cx="2500266" cy="1432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8180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Coping Methods (cont’d)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4038600" cy="4525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200"/>
              <a:t>2) Emotion-Focused Coping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900"/>
              <a:t>A response aimed at reducing the emotional distress caused by the stressor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900"/>
              <a:t>Modify your appraisal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600"/>
              <a:t>View it as a challenge, rather than a threat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900"/>
              <a:t>Moderate the stress reaction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600"/>
              <a:t>E.g., meditation, prayer, humour, relaxation techniques, exercise, social support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600"/>
              <a:t>E.g., denial, wishful thinking, alcohol/drugs, eating, distraction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5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124" name="Picture 5" descr="watchingtv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80013" y="3946525"/>
            <a:ext cx="2974975" cy="2179638"/>
          </a:xfrm>
        </p:spPr>
      </p:pic>
      <p:pic>
        <p:nvPicPr>
          <p:cNvPr id="5125" name="Picture 13" descr="stress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871663"/>
            <a:ext cx="1603375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7" descr="http://www.richardsouksengphet.com/wp-content/uploads/2012/10/Challenge_accepted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60575"/>
            <a:ext cx="2205038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116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1591</TotalTime>
  <Words>1118</Words>
  <Application>Microsoft Office PowerPoint</Application>
  <PresentationFormat>On-screen Show (4:3)</PresentationFormat>
  <Paragraphs>207</Paragraphs>
  <Slides>18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Default Design</vt:lpstr>
      <vt:lpstr>Image Document</vt:lpstr>
      <vt:lpstr>Stress and Health</vt:lpstr>
      <vt:lpstr>Stressors</vt:lpstr>
      <vt:lpstr>Holmes and Rahe’s Social Adjustment Rating               Scale </vt:lpstr>
      <vt:lpstr>Video</vt:lpstr>
      <vt:lpstr>The Nervous System</vt:lpstr>
      <vt:lpstr>The Stress Response</vt:lpstr>
      <vt:lpstr>Hans Selye’s General Adaptation Syndrome</vt:lpstr>
      <vt:lpstr>Stress &amp; The Immune System</vt:lpstr>
      <vt:lpstr>Stress &amp; The Immune System</vt:lpstr>
      <vt:lpstr>Stress &amp; The Immune System</vt:lpstr>
      <vt:lpstr>Stress and Heart Disease</vt:lpstr>
      <vt:lpstr>Video</vt:lpstr>
      <vt:lpstr>Cognitive Appraisal of Stressor</vt:lpstr>
      <vt:lpstr>Cognitive Appraisal of Stressor</vt:lpstr>
      <vt:lpstr>PowerPoint Presentation</vt:lpstr>
      <vt:lpstr>Coping with Stress</vt:lpstr>
      <vt:lpstr>Coping Methods</vt:lpstr>
      <vt:lpstr>Coping Methods (cont’d)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gary</dc:creator>
  <cp:lastModifiedBy>Loic Ntigura Rucogoza</cp:lastModifiedBy>
  <cp:revision>78</cp:revision>
  <dcterms:created xsi:type="dcterms:W3CDTF">2014-02-06T20:44:43Z</dcterms:created>
  <dcterms:modified xsi:type="dcterms:W3CDTF">2016-10-12T20:19:31Z</dcterms:modified>
</cp:coreProperties>
</file>