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8" r:id="rId3"/>
    <p:sldId id="314" r:id="rId4"/>
    <p:sldId id="313" r:id="rId5"/>
    <p:sldId id="269" r:id="rId6"/>
    <p:sldId id="316" r:id="rId7"/>
    <p:sldId id="317" r:id="rId8"/>
    <p:sldId id="320" r:id="rId9"/>
    <p:sldId id="318" r:id="rId10"/>
    <p:sldId id="265" r:id="rId11"/>
    <p:sldId id="319" r:id="rId12"/>
    <p:sldId id="303" r:id="rId13"/>
    <p:sldId id="279" r:id="rId14"/>
    <p:sldId id="281" r:id="rId15"/>
    <p:sldId id="280" r:id="rId16"/>
    <p:sldId id="278" r:id="rId17"/>
    <p:sldId id="321" r:id="rId18"/>
    <p:sldId id="32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ADA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>
      <p:cViewPr varScale="1">
        <p:scale>
          <a:sx n="87" d="100"/>
          <a:sy n="87" d="100"/>
        </p:scale>
        <p:origin x="-120" y="-4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interSettings" Target="printerSettings/printerSettings1.bin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7EE861E6-A4CE-4931-BD8C-71C665C4E6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xmlns="" id="{33E6E5F4-9F38-4886-9C97-FF9C463641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64235396-543A-4F1A-A91D-F5B8422280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58F1C-03A4-4D24-BECF-EE8CAD4C6081}" type="datetimeFigureOut">
              <a:rPr lang="fr-FR" smtClean="0"/>
              <a:t>20-01-14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1AEE7337-E8D4-4254-B490-883122D65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5CB2629C-6108-425F-980F-02654849B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63B19-7683-4E0A-B750-E1C0FA16764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971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9423FE79-DB7B-4D47-BCD6-4DB5807529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8EE69F8F-A5D3-4805-B0A3-8A85E2FF98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EB6DB64B-D197-4CF5-B315-78B0E75BBF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58F1C-03A4-4D24-BECF-EE8CAD4C6081}" type="datetimeFigureOut">
              <a:rPr lang="fr-FR" smtClean="0"/>
              <a:t>20-01-14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ABFAC9FA-579F-44FD-87D0-B9BD74DADD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4B18A49F-1AD3-4941-B9C7-713E0F323E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63B19-7683-4E0A-B750-E1C0FA16764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68182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297BF033-CF54-4254-B57F-448B7BB0E9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0A1FF925-04F1-46E9-8D24-EC5ECBC621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0DFFBC11-8A8B-4684-8C9D-55B53615E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58F1C-03A4-4D24-BECF-EE8CAD4C6081}" type="datetimeFigureOut">
              <a:rPr lang="fr-FR" smtClean="0"/>
              <a:t>20-01-14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ECFB9B32-CBDC-4008-9A8B-666B39CA56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0CD5C1EE-AC66-4574-BB86-C41AB34865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63B19-7683-4E0A-B750-E1C0FA16764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9055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01D07818-86CA-4508-B51E-5F3ADC13D6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A4571F4F-47D4-418F-8BB6-2C58FBD4EE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A8BE3D28-5801-40B0-9823-C36E821D14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5F8745F3-E3E8-4D89-85F8-65D5CE988C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58F1C-03A4-4D24-BECF-EE8CAD4C6081}" type="datetimeFigureOut">
              <a:rPr lang="fr-FR" smtClean="0"/>
              <a:t>20-01-14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7EF6C152-E687-4B0C-9972-79E7356C17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7C6EE912-3302-4B2D-BA75-4E738D7C56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63B19-7683-4E0A-B750-E1C0FA16764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42195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F27DC5FC-DAB2-4439-B57D-C5B153C6B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A62EAFE0-0FEE-4DB1-B99D-2727E25C61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23712021-BB51-45E9-84B7-065E801FD4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xmlns="" id="{ED4C4706-D1C7-464E-AA5A-D2B1D6ABC04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xmlns="" id="{29C74DC5-2213-40B8-BADF-A1E0CFAE18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xmlns="" id="{0C03F0B4-BC1B-4818-AFD2-1CCDE06520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58F1C-03A4-4D24-BECF-EE8CAD4C6081}" type="datetimeFigureOut">
              <a:rPr lang="fr-FR" smtClean="0"/>
              <a:t>20-01-14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xmlns="" id="{7C246F60-F5F4-4D87-9067-1AEAC4F3E5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xmlns="" id="{47E5DFD1-77F1-43C0-840E-9A027540B6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63B19-7683-4E0A-B750-E1C0FA16764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3487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F131B71C-C28E-49B9-9F45-DE11FED3A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xmlns="" id="{7B2F2262-BF1A-457B-A77C-63A3DC50D4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58F1C-03A4-4D24-BECF-EE8CAD4C6081}" type="datetimeFigureOut">
              <a:rPr lang="fr-FR" smtClean="0"/>
              <a:t>20-01-14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0C080CF9-311D-400D-80C8-1A3CA0F6FB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558BBEDC-4A25-4279-A4DB-01038EBB7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63B19-7683-4E0A-B750-E1C0FA16764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8148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xmlns="" id="{9B56809D-93E0-44F4-ACD9-B7DE6FC713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58F1C-03A4-4D24-BECF-EE8CAD4C6081}" type="datetimeFigureOut">
              <a:rPr lang="fr-FR" smtClean="0"/>
              <a:t>20-01-14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xmlns="" id="{9E1FE923-7A2B-4C3E-B3EC-305BD4B980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xmlns="" id="{324A1280-7B4A-4855-A298-14C1E978C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63B19-7683-4E0A-B750-E1C0FA16764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6902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0241E301-9455-4667-8DE7-70A38A498B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35723469-7C1A-431A-A590-CDF0FB305B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B2859568-902B-418C-89A9-B883910F37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AB29115A-7123-4251-8DA3-10ADEEF95E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58F1C-03A4-4D24-BECF-EE8CAD4C6081}" type="datetimeFigureOut">
              <a:rPr lang="fr-FR" smtClean="0"/>
              <a:t>20-01-14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FCE46CAC-242E-4F1F-86BD-58803FF56D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C5F931BA-3C10-4CC6-BDB2-D058755EF9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63B19-7683-4E0A-B750-E1C0FA16764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77866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49F9A87D-281F-4551-8C9B-8F300F482E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xmlns="" id="{65BB8B64-65A6-4E93-8DF7-08404FDFDAC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7C245E1F-5104-497E-A68C-84B20D2D80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CBCEAFD4-0E2C-4872-AF20-33305D7139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58F1C-03A4-4D24-BECF-EE8CAD4C6081}" type="datetimeFigureOut">
              <a:rPr lang="fr-FR" smtClean="0"/>
              <a:t>20-01-14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0EBA9454-C715-4E55-ABAA-53A79AE3BC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2E7AA407-878C-4ED9-886B-59CF56967A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63B19-7683-4E0A-B750-E1C0FA16764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90301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BEFEBCA0-0DA6-48B4-9024-660AF85C12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68D8572A-A119-4FA0-8F30-EB639A3ED1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6891B8C7-A2B5-4BB8-80EB-EFAE5A2729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58F1C-03A4-4D24-BECF-EE8CAD4C6081}" type="datetimeFigureOut">
              <a:rPr lang="fr-FR" smtClean="0"/>
              <a:t>20-01-14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D6BCCA55-76E3-4908-A4AD-AD3B833A80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C3343A1A-3EB0-4961-8053-7842148043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63B19-7683-4E0A-B750-E1C0FA16764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93646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xmlns="" id="{F6968ACD-5883-4BEF-8488-38F92E2B585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DBEB5B0C-72CD-4B54-960C-192EE97A18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8527C975-FFDD-4F18-8E6F-1C84D6E663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58F1C-03A4-4D24-BECF-EE8CAD4C6081}" type="datetimeFigureOut">
              <a:rPr lang="fr-FR" smtClean="0"/>
              <a:t>20-01-14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DF382F44-D636-412B-9945-08C45A50D0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55572B41-5FE9-400F-BD93-5FF739C3A0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63B19-7683-4E0A-B750-E1C0FA16764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76400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xmlns="" id="{306C6465-2A46-4AE0-810E-A5D2323B68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164A040C-A6DB-42D7-AA6F-6A9B2EA566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5B0C3F84-094E-46CA-A1F4-0090085AFE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758F1C-03A4-4D24-BECF-EE8CAD4C6081}" type="datetimeFigureOut">
              <a:rPr lang="fr-FR" smtClean="0"/>
              <a:t>20-01-14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426FFC6D-9EF8-47D3-B0AD-F19A4697D5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A1EBF293-8CBD-4100-96D1-20692F350F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863B19-7683-4E0A-B750-E1C0FA16764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833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B2AD32AF-8DC2-40D7-8A3B-B82B8C21BD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43697" y="553792"/>
            <a:ext cx="9144000" cy="1887226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r>
              <a:rPr lang="fr-FR" dirty="0"/>
              <a:t>HSS 3506</a:t>
            </a:r>
            <a:br>
              <a:rPr lang="fr-FR" dirty="0"/>
            </a:br>
            <a:r>
              <a:rPr lang="fr-FR" dirty="0"/>
              <a:t>Pharmacologie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xmlns="" id="{034C3F78-4DC0-4B0E-95F5-EC913DCC6A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64281" y="2746806"/>
            <a:ext cx="10005391" cy="1655762"/>
          </a:xfrm>
        </p:spPr>
        <p:txBody>
          <a:bodyPr>
            <a:normAutofit/>
          </a:bodyPr>
          <a:lstStyle/>
          <a:p>
            <a:r>
              <a:rPr lang="fr-FR" sz="32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Mécanismes d’action</a:t>
            </a:r>
          </a:p>
          <a:p>
            <a:r>
              <a:rPr lang="fr-FR" sz="32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et observance de la prise de médicaments</a:t>
            </a:r>
          </a:p>
        </p:txBody>
      </p:sp>
      <p:sp>
        <p:nvSpPr>
          <p:cNvPr id="4" name="AutoShape 2" descr="Image result for Image de pharmacologi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CA"/>
          </a:p>
        </p:txBody>
      </p:sp>
      <p:pic>
        <p:nvPicPr>
          <p:cNvPr id="1028" name="Picture 4" descr="Image result for Image de pharmacologi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3024" y="4230062"/>
            <a:ext cx="4286250" cy="206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54724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34A60752-38D2-4C81-9859-A566B74108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2298" y="206100"/>
            <a:ext cx="5582480" cy="546099"/>
          </a:xfrm>
        </p:spPr>
        <p:txBody>
          <a:bodyPr>
            <a:normAutofit fontScale="90000"/>
          </a:bodyPr>
          <a:lstStyle/>
          <a:p>
            <a:r>
              <a:rPr lang="fr-FR" dirty="0">
                <a:latin typeface="Algerian" panose="04020705040A02060702" pitchFamily="82" charset="0"/>
              </a:rPr>
              <a:t>Table des matières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3F308504-F8B9-4B2E-B2C0-1369ECEE63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703" y="911225"/>
            <a:ext cx="10939671" cy="5740675"/>
          </a:xfrm>
          <a:ln>
            <a:solidFill>
              <a:schemeClr val="accent1"/>
            </a:solidFill>
          </a:ln>
        </p:spPr>
        <p:txBody>
          <a:bodyPr>
            <a:normAutofit fontScale="77500" lnSpcReduction="20000"/>
          </a:bodyPr>
          <a:lstStyle/>
          <a:p>
            <a:r>
              <a:rPr lang="fr-FR" sz="2500" b="1" dirty="0"/>
              <a:t>Section 1) Introduction à la pharmacologie</a:t>
            </a:r>
          </a:p>
          <a:p>
            <a:pPr lvl="1"/>
            <a:r>
              <a:rPr lang="fr-FR" sz="2600" dirty="0"/>
              <a:t>A) Définition</a:t>
            </a:r>
          </a:p>
          <a:p>
            <a:pPr lvl="1"/>
            <a:r>
              <a:rPr lang="fr-FR" sz="2600" dirty="0"/>
              <a:t>B) Différence entre la pharmacologie et la thérapeutique</a:t>
            </a:r>
          </a:p>
          <a:p>
            <a:pPr lvl="1"/>
            <a:r>
              <a:rPr lang="fr-FR" sz="2600" dirty="0"/>
              <a:t>C) Le médicament</a:t>
            </a:r>
          </a:p>
          <a:p>
            <a:pPr lvl="1"/>
            <a:r>
              <a:rPr lang="fr-FR" sz="2600" dirty="0"/>
              <a:t>D) Différence entre la pharmacocinétique et la pharmacodynamie</a:t>
            </a:r>
          </a:p>
          <a:p>
            <a:endParaRPr lang="fr-FR" sz="2500" b="1" dirty="0"/>
          </a:p>
          <a:p>
            <a:r>
              <a:rPr lang="fr-FR" sz="2500" b="1" dirty="0"/>
              <a:t>Section 2) Principes pharmacologiques généraux</a:t>
            </a:r>
          </a:p>
          <a:p>
            <a:pPr lvl="1"/>
            <a:r>
              <a:rPr lang="fr-FR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A) Pharmacocinétique</a:t>
            </a:r>
          </a:p>
          <a:p>
            <a:pPr lvl="2"/>
            <a:r>
              <a:rPr lang="fr-FR" sz="2600" dirty="0"/>
              <a:t>I) Aspects de la pharmacocinétique: qualitatif et quantitatif</a:t>
            </a:r>
          </a:p>
          <a:p>
            <a:pPr lvl="2"/>
            <a:r>
              <a:rPr lang="fr-FR" sz="2600" dirty="0"/>
              <a:t>II) Principaux paramètres utilisés en pharmacocinétique</a:t>
            </a:r>
          </a:p>
          <a:p>
            <a:pPr lvl="2"/>
            <a:r>
              <a:rPr lang="fr-FR" sz="2600" dirty="0"/>
              <a:t>III) Traversée des membranes</a:t>
            </a:r>
          </a:p>
          <a:p>
            <a:pPr lvl="2"/>
            <a:r>
              <a:rPr lang="fr-FR" sz="2600" dirty="0"/>
              <a:t>IV) ADME: les phase de la pharmacocinétique</a:t>
            </a:r>
          </a:p>
          <a:p>
            <a:pPr marL="1371600" lvl="3" indent="0">
              <a:buNone/>
            </a:pPr>
            <a:r>
              <a:rPr lang="fr-FR" sz="2600" dirty="0"/>
              <a:t>1) Phase d’absorption			2) Phase de distribution</a:t>
            </a:r>
          </a:p>
          <a:p>
            <a:pPr marL="1371600" lvl="3" indent="0">
              <a:buNone/>
            </a:pPr>
            <a:r>
              <a:rPr lang="fr-FR" sz="2600" dirty="0"/>
              <a:t>3) Phase de métabolisme		4) Phase d’excrétion</a:t>
            </a:r>
          </a:p>
          <a:p>
            <a:pPr lvl="2"/>
            <a:endParaRPr lang="fr-FR" sz="2600" dirty="0"/>
          </a:p>
          <a:p>
            <a:pPr lvl="1"/>
            <a:r>
              <a:rPr lang="fr-FR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B) Pharmacodynamie</a:t>
            </a:r>
          </a:p>
          <a:p>
            <a:pPr lvl="2"/>
            <a:r>
              <a:rPr lang="fr-FR" sz="2600" dirty="0"/>
              <a:t>1) Types d’interaction cible-médicament</a:t>
            </a:r>
          </a:p>
          <a:p>
            <a:pPr lvl="2"/>
            <a:r>
              <a:rPr lang="fr-FR" sz="2600" dirty="0"/>
              <a:t>2) Les principales cibles des médicaments: mécanisme d’action à l’échelle moléculaire et tissulaire</a:t>
            </a:r>
          </a:p>
          <a:p>
            <a:pPr lvl="2"/>
            <a:r>
              <a:rPr lang="fr-FR" sz="2600" dirty="0"/>
              <a:t>3) Classification des médicaments en fonction de leurs mécanismes d’action</a:t>
            </a:r>
          </a:p>
        </p:txBody>
      </p:sp>
      <p:sp>
        <p:nvSpPr>
          <p:cNvPr id="5" name="Espace réservé du contenu 2">
            <a:extLst>
              <a:ext uri="{FF2B5EF4-FFF2-40B4-BE49-F238E27FC236}">
                <a16:creationId xmlns:a16="http://schemas.microsoft.com/office/drawing/2014/main" xmlns="" id="{C4B0F063-B9E6-4B46-90DC-1ED83E2ADF3D}"/>
              </a:ext>
            </a:extLst>
          </p:cNvPr>
          <p:cNvSpPr txBox="1">
            <a:spLocks/>
          </p:cNvSpPr>
          <p:nvPr/>
        </p:nvSpPr>
        <p:spPr>
          <a:xfrm>
            <a:off x="6438899" y="911225"/>
            <a:ext cx="5580822" cy="55816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39625029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28ADDD03-36B7-4040-B8E4-2E73B9C7DD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58216"/>
            <a:ext cx="10515600" cy="5542583"/>
          </a:xfrm>
          <a:ln>
            <a:solidFill>
              <a:schemeClr val="accent1"/>
            </a:solidFill>
          </a:ln>
        </p:spPr>
        <p:txBody>
          <a:bodyPr>
            <a:normAutofit fontScale="70000" lnSpcReduction="20000"/>
          </a:bodyPr>
          <a:lstStyle/>
          <a:p>
            <a:r>
              <a:rPr lang="fr-FR" sz="2500" b="1" dirty="0"/>
              <a:t>Section 3) Aspects pharmacologiques de  la vie des médicaments</a:t>
            </a:r>
          </a:p>
          <a:p>
            <a:pPr lvl="1"/>
            <a:r>
              <a:rPr lang="fr-F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A) Paramètres reliés à </a:t>
            </a:r>
            <a:r>
              <a:rPr lang="fr-CA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concentration plasmatique d’un médicament en fonction des modalités    </a:t>
            </a:r>
            <a:r>
              <a:rPr lang="fr-CA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d’administration</a:t>
            </a:r>
            <a:endParaRPr lang="fr-CA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914400" lvl="2" indent="0">
              <a:buNone/>
            </a:pPr>
            <a:r>
              <a:rPr lang="fr-CA" dirty="0"/>
              <a:t>1) Conditions de son administration: unique ou répétée</a:t>
            </a:r>
          </a:p>
          <a:p>
            <a:pPr marL="914400" lvl="2" indent="0">
              <a:buNone/>
            </a:pPr>
            <a:r>
              <a:rPr lang="fr-CA" dirty="0"/>
              <a:t>2) Nombre de compartiments: plasma ou parties de l’organisme autres que le plasma</a:t>
            </a:r>
          </a:p>
          <a:p>
            <a:pPr marL="914400" lvl="2" indent="0">
              <a:buNone/>
            </a:pPr>
            <a:r>
              <a:rPr lang="fr-CA" dirty="0"/>
              <a:t>3) Voie utilisée: voie intraveineuse ou voie orale</a:t>
            </a:r>
            <a:endParaRPr lang="fr-CA" sz="2200" dirty="0"/>
          </a:p>
          <a:p>
            <a:pPr lvl="1"/>
            <a:r>
              <a:rPr lang="fr-F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B) Détermination des paramètres reliés à la concentration plasmatique du médicament</a:t>
            </a:r>
          </a:p>
          <a:p>
            <a:pPr marL="1371600" lvl="2" indent="-457200">
              <a:buAutoNum type="arabicParenR"/>
            </a:pPr>
            <a:r>
              <a:rPr lang="fr-FR" sz="2100" dirty="0"/>
              <a:t>Constante de vitesse K</a:t>
            </a:r>
          </a:p>
          <a:p>
            <a:pPr marL="1371600" lvl="2" indent="-457200">
              <a:buAutoNum type="arabicParenR"/>
            </a:pPr>
            <a:r>
              <a:rPr lang="fr-FR" sz="2100" dirty="0"/>
              <a:t>Demi-vie d’un médicament</a:t>
            </a:r>
          </a:p>
          <a:p>
            <a:pPr marL="1371600" lvl="2" indent="-457200">
              <a:buAutoNum type="arabicParenR"/>
            </a:pPr>
            <a:r>
              <a:rPr lang="fr-FR" sz="2100" dirty="0"/>
              <a:t>Volume de distribution</a:t>
            </a:r>
          </a:p>
          <a:p>
            <a:pPr marL="1371600" lvl="2" indent="-457200">
              <a:buAutoNum type="arabicParenR"/>
            </a:pPr>
            <a:r>
              <a:rPr lang="fr-FR" sz="2100" dirty="0"/>
              <a:t>Biodisponibilité</a:t>
            </a:r>
          </a:p>
          <a:p>
            <a:pPr marL="1371600" lvl="2" indent="-457200">
              <a:buAutoNum type="arabicParenR"/>
            </a:pPr>
            <a:r>
              <a:rPr lang="fr-FR" sz="2100" dirty="0"/>
              <a:t>Dose de charge</a:t>
            </a:r>
          </a:p>
          <a:p>
            <a:pPr marL="1371600" lvl="2" indent="-457200">
              <a:buAutoNum type="arabicParenR"/>
            </a:pPr>
            <a:r>
              <a:rPr lang="fr-FR" sz="2100" dirty="0"/>
              <a:t>Clairance d’un médicament</a:t>
            </a:r>
          </a:p>
          <a:p>
            <a:pPr marL="1371600" lvl="2" indent="-457200">
              <a:buAutoNum type="arabicParenR"/>
            </a:pPr>
            <a:endParaRPr lang="fr-FR" sz="2100" dirty="0"/>
          </a:p>
          <a:p>
            <a:r>
              <a:rPr lang="fr-FR" sz="2500" b="1" dirty="0"/>
              <a:t>Section 4) Neuropharmacologie</a:t>
            </a:r>
          </a:p>
          <a:p>
            <a:pPr lvl="1"/>
            <a:r>
              <a:rPr lang="fr-FR" sz="2500" dirty="0"/>
              <a:t>A) Introduction aux concepts clés</a:t>
            </a:r>
          </a:p>
          <a:p>
            <a:pPr lvl="1"/>
            <a:r>
              <a:rPr lang="fr-FR" sz="2500" dirty="0"/>
              <a:t>B) Pharmacologie du SNA (système nerveux autonome)</a:t>
            </a:r>
          </a:p>
          <a:p>
            <a:pPr lvl="1"/>
            <a:r>
              <a:rPr lang="fr-FR" sz="2500" dirty="0"/>
              <a:t>C) Pharmacologie du SNC (système nerveux central)</a:t>
            </a:r>
          </a:p>
          <a:p>
            <a:pPr lvl="1"/>
            <a:r>
              <a:rPr lang="fr-FR" sz="2500" dirty="0"/>
              <a:t>D) Pharmacologie et santé mentale</a:t>
            </a:r>
          </a:p>
          <a:p>
            <a:endParaRPr lang="fr-FR" sz="2500" b="1" dirty="0"/>
          </a:p>
          <a:p>
            <a:r>
              <a:rPr lang="fr-FR" sz="2500" b="1" dirty="0"/>
              <a:t>Section 5) Toxicomanie</a:t>
            </a:r>
          </a:p>
          <a:p>
            <a:pPr lvl="1"/>
            <a:r>
              <a:rPr lang="fr-FR" sz="2500" dirty="0"/>
              <a:t>A) Drogues psychotropes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159360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E31449F8-919F-4F3C-B2BB-0B726E8036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2304" y="556592"/>
            <a:ext cx="10767392" cy="6122504"/>
          </a:xfrm>
          <a:ln>
            <a:solidFill>
              <a:schemeClr val="accent1"/>
            </a:solidFill>
          </a:ln>
        </p:spPr>
        <p:txBody>
          <a:bodyPr>
            <a:normAutofit fontScale="62500" lnSpcReduction="20000"/>
          </a:bodyPr>
          <a:lstStyle/>
          <a:p>
            <a:r>
              <a:rPr lang="fr-FR" b="1" dirty="0"/>
              <a:t>Section 6) Pharmacologie et analgésie</a:t>
            </a:r>
          </a:p>
          <a:p>
            <a:pPr lvl="1"/>
            <a:r>
              <a:rPr lang="fr-FR" dirty="0"/>
              <a:t>A) Définitions de termes</a:t>
            </a:r>
          </a:p>
          <a:p>
            <a:pPr lvl="1"/>
            <a:r>
              <a:rPr lang="fr-FR" dirty="0"/>
              <a:t>B) Analgésiques non morphiniques</a:t>
            </a:r>
          </a:p>
          <a:p>
            <a:pPr lvl="1"/>
            <a:r>
              <a:rPr lang="fr-FR" dirty="0"/>
              <a:t>C) </a:t>
            </a:r>
            <a:r>
              <a:rPr lang="fr-FR" dirty="0" smtClean="0"/>
              <a:t>Analgésiques  </a:t>
            </a:r>
            <a:r>
              <a:rPr lang="fr-FR" dirty="0"/>
              <a:t>morphiniques</a:t>
            </a:r>
          </a:p>
          <a:p>
            <a:endParaRPr lang="fr-FR" b="1" dirty="0"/>
          </a:p>
          <a:p>
            <a:r>
              <a:rPr lang="fr-FR" b="1" dirty="0"/>
              <a:t>Section 7) Pharmacologie en infectiologie</a:t>
            </a:r>
          </a:p>
          <a:p>
            <a:pPr lvl="1"/>
            <a:r>
              <a:rPr lang="fr-FR" dirty="0"/>
              <a:t>A) Vaccins</a:t>
            </a:r>
          </a:p>
          <a:p>
            <a:pPr lvl="1"/>
            <a:r>
              <a:rPr lang="fr-FR" dirty="0"/>
              <a:t>B) Antibiotiques (pénicilline – céphalosporines – sulfamides…)</a:t>
            </a:r>
          </a:p>
          <a:p>
            <a:endParaRPr lang="fr-FR" b="1" dirty="0"/>
          </a:p>
          <a:p>
            <a:r>
              <a:rPr lang="fr-FR" b="1" dirty="0"/>
              <a:t>Section 8) Pharmacologie en cancérologie</a:t>
            </a:r>
          </a:p>
          <a:p>
            <a:pPr lvl="1"/>
            <a:r>
              <a:rPr lang="fr-FR" dirty="0"/>
              <a:t>A) Hormonothérapie anticancéreuse</a:t>
            </a:r>
          </a:p>
          <a:p>
            <a:pPr lvl="1"/>
            <a:r>
              <a:rPr lang="fr-FR" dirty="0"/>
              <a:t>B) Anticancéreux cytotoxiques</a:t>
            </a:r>
          </a:p>
          <a:p>
            <a:pPr lvl="1"/>
            <a:r>
              <a:rPr lang="fr-FR" dirty="0"/>
              <a:t>C) Thérapies ciblées anticancéreuses </a:t>
            </a:r>
            <a:endParaRPr lang="fr-FR" b="1" dirty="0"/>
          </a:p>
          <a:p>
            <a:endParaRPr lang="fr-FR" b="1" dirty="0"/>
          </a:p>
          <a:p>
            <a:r>
              <a:rPr lang="fr-FR" b="1" dirty="0"/>
              <a:t>Section 9) Pharmacologie et système cardiovasculaire</a:t>
            </a:r>
          </a:p>
          <a:p>
            <a:pPr lvl="1"/>
            <a:r>
              <a:rPr lang="fr-FR" dirty="0"/>
              <a:t>A) Bêtabloquants</a:t>
            </a:r>
          </a:p>
          <a:p>
            <a:pPr lvl="1"/>
            <a:r>
              <a:rPr lang="fr-FR" dirty="0"/>
              <a:t>B) Inhibiteurs calciques</a:t>
            </a:r>
          </a:p>
          <a:p>
            <a:pPr lvl="1"/>
            <a:r>
              <a:rPr lang="fr-FR" dirty="0"/>
              <a:t>C) Diurétiques</a:t>
            </a:r>
          </a:p>
          <a:p>
            <a:pPr lvl="1"/>
            <a:r>
              <a:rPr lang="fr-FR" dirty="0"/>
              <a:t>D) Médicaments ciblant le système rénine-angiotensine</a:t>
            </a:r>
          </a:p>
          <a:p>
            <a:pPr lvl="1"/>
            <a:r>
              <a:rPr lang="fr-FR" dirty="0"/>
              <a:t>E) Dérivés nitrés</a:t>
            </a:r>
          </a:p>
          <a:p>
            <a:pPr lvl="1"/>
            <a:r>
              <a:rPr lang="fr-FR" dirty="0"/>
              <a:t>F) Antiarythmiques</a:t>
            </a:r>
          </a:p>
          <a:p>
            <a:pPr lvl="1"/>
            <a:endParaRPr lang="fr-FR" b="1" dirty="0"/>
          </a:p>
          <a:p>
            <a:r>
              <a:rPr lang="fr-FR" b="1" dirty="0"/>
              <a:t>Section 10) Pharmacologie et système endocrinien	 Section 11) Pharmacologie et appareil reproducteur</a:t>
            </a:r>
          </a:p>
          <a:p>
            <a:pPr marL="457200" lvl="1" indent="0">
              <a:buNone/>
            </a:pPr>
            <a:r>
              <a:rPr lang="fr-FR" dirty="0"/>
              <a:t>A) Hormones thyroïdiennes					A) Contraceptifs</a:t>
            </a:r>
          </a:p>
          <a:p>
            <a:pPr lvl="1"/>
            <a:endParaRPr lang="fr-FR" b="1" dirty="0"/>
          </a:p>
          <a:p>
            <a:endParaRPr lang="fr-FR" b="1" dirty="0"/>
          </a:p>
          <a:p>
            <a:endParaRPr lang="fr-FR" b="1" dirty="0"/>
          </a:p>
          <a:p>
            <a:pPr marL="457200" lvl="1" indent="0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614797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8FA77528-018E-46E0-BFF4-0787CDF23B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7243" y="213726"/>
            <a:ext cx="6596270" cy="1325563"/>
          </a:xfrm>
        </p:spPr>
        <p:txBody>
          <a:bodyPr/>
          <a:lstStyle/>
          <a:p>
            <a:r>
              <a:rPr lang="fr-FR" dirty="0"/>
              <a:t>Liste de manuels en français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93C838AB-C568-4131-A515-0DB5E4C904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r-FR" b="1" dirty="0"/>
              <a:t>Bases fondamentales en pharmacologie</a:t>
            </a:r>
            <a:r>
              <a:rPr lang="fr-FR" dirty="0"/>
              <a:t>, </a:t>
            </a:r>
            <a:r>
              <a:rPr lang="fr-FR" dirty="0" err="1"/>
              <a:t>Clere</a:t>
            </a:r>
            <a:r>
              <a:rPr lang="fr-FR" dirty="0"/>
              <a:t> </a:t>
            </a:r>
            <a:r>
              <a:rPr lang="fr-FR" i="1" dirty="0"/>
              <a:t>et al</a:t>
            </a:r>
            <a:r>
              <a:rPr lang="fr-FR" dirty="0"/>
              <a:t>. 2014, Elsevier Masson (tome 1)</a:t>
            </a:r>
          </a:p>
          <a:p>
            <a:r>
              <a:rPr lang="fr-FR" b="1" dirty="0"/>
              <a:t>Pharmacologie: du mécanisme d’action des médicaments à la thérapeutique</a:t>
            </a:r>
            <a:r>
              <a:rPr lang="fr-FR" dirty="0"/>
              <a:t>, </a:t>
            </a:r>
            <a:r>
              <a:rPr lang="fr-FR" dirty="0" err="1"/>
              <a:t>Selloum</a:t>
            </a:r>
            <a:r>
              <a:rPr lang="fr-FR" dirty="0"/>
              <a:t> et Faure, 2015, Elsevier Masson (tome 2)</a:t>
            </a:r>
          </a:p>
          <a:p>
            <a:r>
              <a:rPr lang="fr-FR" b="1" dirty="0"/>
              <a:t>Pharmacologie: de la cible à la thérapeutique</a:t>
            </a:r>
            <a:r>
              <a:rPr lang="fr-FR" dirty="0"/>
              <a:t>, </a:t>
            </a:r>
            <a:r>
              <a:rPr lang="fr-FR" dirty="0" smtClean="0"/>
              <a:t>Landry et al., 2019</a:t>
            </a:r>
            <a:r>
              <a:rPr lang="fr-FR" dirty="0"/>
              <a:t>, </a:t>
            </a:r>
            <a:r>
              <a:rPr lang="fr-FR" dirty="0" err="1" smtClean="0"/>
              <a:t>Dunod</a:t>
            </a:r>
            <a:endParaRPr lang="fr-FR" dirty="0"/>
          </a:p>
          <a:p>
            <a:endParaRPr lang="fr-FR" dirty="0"/>
          </a:p>
          <a:p>
            <a:r>
              <a:rPr lang="fr-FR" b="1" dirty="0"/>
              <a:t>Guide de pharmacologie</a:t>
            </a:r>
            <a:r>
              <a:rPr lang="fr-FR" dirty="0"/>
              <a:t>, J.L. </a:t>
            </a:r>
            <a:r>
              <a:rPr lang="fr-FR" dirty="0" err="1"/>
              <a:t>Brazier</a:t>
            </a:r>
            <a:r>
              <a:rPr lang="fr-FR" dirty="0"/>
              <a:t>, 2010, Du renouveau Inc.</a:t>
            </a:r>
          </a:p>
          <a:p>
            <a:r>
              <a:rPr lang="fr-FR" b="1" dirty="0"/>
              <a:t>Pharmacologie intégrée</a:t>
            </a:r>
            <a:r>
              <a:rPr lang="fr-FR" dirty="0"/>
              <a:t>, Page et al. 1999, De Boeck</a:t>
            </a:r>
          </a:p>
          <a:p>
            <a:r>
              <a:rPr lang="fr-FR" b="1" dirty="0"/>
              <a:t>Pharmacologie médicale</a:t>
            </a:r>
            <a:r>
              <a:rPr lang="fr-FR" dirty="0"/>
              <a:t>, M. Neal, 2007, De Boeck</a:t>
            </a:r>
          </a:p>
          <a:p>
            <a:r>
              <a:rPr lang="fr-FR" b="1" dirty="0"/>
              <a:t>Prescrire les psychotropes</a:t>
            </a:r>
            <a:r>
              <a:rPr lang="fr-FR" dirty="0"/>
              <a:t>, Millet </a:t>
            </a:r>
            <a:r>
              <a:rPr lang="fr-FR" i="1" dirty="0"/>
              <a:t>et al.</a:t>
            </a:r>
            <a:r>
              <a:rPr lang="fr-FR" dirty="0"/>
              <a:t> 2010, Masson</a:t>
            </a:r>
          </a:p>
          <a:p>
            <a:r>
              <a:rPr lang="fr-FR" b="1" dirty="0"/>
              <a:t>Guide des médicaments</a:t>
            </a:r>
            <a:r>
              <a:rPr lang="fr-FR" dirty="0"/>
              <a:t>, </a:t>
            </a:r>
            <a:r>
              <a:rPr lang="fr-FR" dirty="0" err="1"/>
              <a:t>Hopfer</a:t>
            </a:r>
            <a:r>
              <a:rPr lang="fr-FR" dirty="0"/>
              <a:t> et Vallerand, 2008, ERPI</a:t>
            </a:r>
          </a:p>
          <a:p>
            <a:endParaRPr lang="fr-FR" dirty="0"/>
          </a:p>
        </p:txBody>
      </p:sp>
      <p:cxnSp>
        <p:nvCxnSpPr>
          <p:cNvPr id="5" name="Connecteur droit 4">
            <a:extLst>
              <a:ext uri="{FF2B5EF4-FFF2-40B4-BE49-F238E27FC236}">
                <a16:creationId xmlns:a16="http://schemas.microsoft.com/office/drawing/2014/main" xmlns="" id="{D1951745-491E-4F99-B630-4C98813DA53F}"/>
              </a:ext>
            </a:extLst>
          </p:cNvPr>
          <p:cNvCxnSpPr/>
          <p:nvPr/>
        </p:nvCxnSpPr>
        <p:spPr>
          <a:xfrm>
            <a:off x="4161183" y="3723861"/>
            <a:ext cx="275645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082298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4FD8ADEE-3E57-4910-A2FB-E3A199BD74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2064165"/>
            <a:ext cx="10515600" cy="1937992"/>
          </a:xfrm>
          <a:blipFill>
            <a:blip r:embed="rId2"/>
            <a:tile tx="0" ty="0" sx="100000" sy="100000" flip="none" algn="tl"/>
          </a:blipFill>
        </p:spPr>
        <p:txBody>
          <a:bodyPr>
            <a:normAutofit lnSpcReduction="10000"/>
          </a:bodyPr>
          <a:lstStyle/>
          <a:p>
            <a:pPr lvl="1"/>
            <a:r>
              <a:rPr lang="fr-FR" sz="2500" dirty="0"/>
              <a:t>A) Définition de la pharmacologie</a:t>
            </a:r>
          </a:p>
          <a:p>
            <a:pPr lvl="1"/>
            <a:r>
              <a:rPr lang="fr-FR" sz="2500" dirty="0"/>
              <a:t>B) Différence entre la pharmacologie et la thérapeutique</a:t>
            </a:r>
          </a:p>
          <a:p>
            <a:pPr lvl="1"/>
            <a:r>
              <a:rPr lang="fr-FR" sz="2500" dirty="0"/>
              <a:t>C) Le médicament</a:t>
            </a:r>
          </a:p>
          <a:p>
            <a:pPr lvl="1"/>
            <a:r>
              <a:rPr lang="fr-FR" sz="2500" dirty="0"/>
              <a:t>D) Différence entre la pharmacocinétique et la pharmacodynamie</a:t>
            </a:r>
          </a:p>
          <a:p>
            <a:pPr lvl="1"/>
            <a:r>
              <a:rPr lang="fr-FR" sz="2500" dirty="0"/>
              <a:t>E) Définition de termes reliés à la pharmacologie</a:t>
            </a:r>
          </a:p>
        </p:txBody>
      </p:sp>
      <p:sp>
        <p:nvSpPr>
          <p:cNvPr id="4" name="Titre 1">
            <a:extLst>
              <a:ext uri="{FF2B5EF4-FFF2-40B4-BE49-F238E27FC236}">
                <a16:creationId xmlns:a16="http://schemas.microsoft.com/office/drawing/2014/main" xmlns="" id="{EAC855A7-E958-4556-B570-70121A2BE6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6717" y="325368"/>
            <a:ext cx="8398565" cy="1325563"/>
          </a:xfrm>
        </p:spPr>
        <p:txBody>
          <a:bodyPr>
            <a:normAutofit/>
          </a:bodyPr>
          <a:lstStyle/>
          <a:p>
            <a:r>
              <a:rPr lang="fr-FR" sz="2800" dirty="0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Section 1) Introduction à la pharmacologie</a:t>
            </a:r>
          </a:p>
        </p:txBody>
      </p:sp>
    </p:spTree>
    <p:extLst>
      <p:ext uri="{BB962C8B-B14F-4D97-AF65-F5344CB8AC3E}">
        <p14:creationId xmlns:p14="http://schemas.microsoft.com/office/powerpoint/2010/main" val="10423603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1757E9DD-9ADD-4555-A8DD-42564E88C0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40426" y="399773"/>
            <a:ext cx="4144618" cy="562527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r>
              <a:rPr lang="fr-FR" dirty="0"/>
              <a:t>Mot d’introduction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xmlns="" id="{AA0EE193-DFEF-4065-B051-F7F6282294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2609" y="1378226"/>
            <a:ext cx="10707756" cy="4798737"/>
          </a:xfrm>
          <a:ln>
            <a:solidFill>
              <a:schemeClr val="accent1"/>
            </a:solidFill>
          </a:ln>
        </p:spPr>
        <p:txBody>
          <a:bodyPr>
            <a:normAutofit fontScale="77500" lnSpcReduction="20000"/>
          </a:bodyPr>
          <a:lstStyle/>
          <a:p>
            <a:r>
              <a:rPr lang="fr-FR" b="1" dirty="0"/>
              <a:t>La recherche et le développement d’un médicament </a:t>
            </a:r>
            <a:r>
              <a:rPr lang="fr-FR" dirty="0"/>
              <a:t>sont des processus longs, couteux, rigoureux et multi-étapes:</a:t>
            </a:r>
          </a:p>
          <a:p>
            <a:pPr lvl="1"/>
            <a:r>
              <a:rPr lang="fr-FR" dirty="0"/>
              <a:t>Il s’agit de passer d’une molécule susceptible de présenter un intérêt thérapeutique à un médicament mis sur le marché:</a:t>
            </a:r>
          </a:p>
          <a:p>
            <a:pPr marL="914400" lvl="2" indent="0">
              <a:buNone/>
            </a:pPr>
            <a:r>
              <a:rPr lang="fr-FR" sz="2800" b="1" dirty="0"/>
              <a:t>1</a:t>
            </a:r>
            <a:r>
              <a:rPr lang="fr-FR" sz="2800" b="1" baseline="30000" dirty="0"/>
              <a:t>o</a:t>
            </a:r>
            <a:r>
              <a:rPr lang="fr-FR" sz="2800" dirty="0"/>
              <a:t>  On identifie et on sélectionne des molécules prometteuses</a:t>
            </a:r>
          </a:p>
          <a:p>
            <a:pPr marL="914400" lvl="2" indent="0">
              <a:buNone/>
            </a:pPr>
            <a:endParaRPr lang="fr-FR" sz="2800" dirty="0"/>
          </a:p>
          <a:p>
            <a:pPr marL="914400" lvl="2" indent="0">
              <a:buNone/>
            </a:pPr>
            <a:r>
              <a:rPr lang="fr-FR" sz="2800" b="1" dirty="0"/>
              <a:t>2</a:t>
            </a:r>
            <a:r>
              <a:rPr lang="fr-FR" sz="2800" b="1" baseline="30000" dirty="0"/>
              <a:t>o</a:t>
            </a:r>
            <a:r>
              <a:rPr lang="fr-FR" sz="2800" dirty="0"/>
              <a:t> On effectue des essais pré-cliniques sur la base de tests </a:t>
            </a:r>
            <a:r>
              <a:rPr lang="fr-FR" sz="2800" i="1" dirty="0"/>
              <a:t>in vitro </a:t>
            </a:r>
            <a:r>
              <a:rPr lang="fr-FR" sz="2800" dirty="0"/>
              <a:t>puis </a:t>
            </a:r>
            <a:r>
              <a:rPr lang="fr-FR" sz="2800" i="1" dirty="0"/>
              <a:t>in vivo </a:t>
            </a:r>
            <a:r>
              <a:rPr lang="fr-FR" sz="2800" dirty="0"/>
              <a:t>sur l’animal</a:t>
            </a:r>
          </a:p>
          <a:p>
            <a:pPr marL="914400" lvl="2" indent="0">
              <a:buNone/>
            </a:pPr>
            <a:r>
              <a:rPr lang="fr-FR" sz="2800" dirty="0"/>
              <a:t>	- caractérisent les propriétés physicochimiques et pharmacologiques 	(évaluent les interactions médicament / organisme)</a:t>
            </a:r>
          </a:p>
          <a:p>
            <a:pPr marL="914400" lvl="2" indent="0">
              <a:buNone/>
            </a:pPr>
            <a:r>
              <a:rPr lang="fr-FR" sz="2800" dirty="0"/>
              <a:t>	- évaluent la toxicité du médicament en développement</a:t>
            </a:r>
          </a:p>
          <a:p>
            <a:pPr marL="0" indent="0">
              <a:buNone/>
            </a:pPr>
            <a:r>
              <a:rPr lang="fr-FR" dirty="0"/>
              <a:t>				si les essais sont prometteurs</a:t>
            </a:r>
          </a:p>
          <a:p>
            <a:pPr marL="0" indent="0">
              <a:buNone/>
            </a:pPr>
            <a:r>
              <a:rPr lang="fr-FR" dirty="0"/>
              <a:t>	</a:t>
            </a:r>
            <a:r>
              <a:rPr lang="fr-FR" b="1" dirty="0"/>
              <a:t>3</a:t>
            </a:r>
            <a:r>
              <a:rPr lang="fr-FR" b="1" baseline="30000" dirty="0"/>
              <a:t>o</a:t>
            </a:r>
            <a:r>
              <a:rPr lang="fr-FR" dirty="0"/>
              <a:t> on effectue des études cliniques sur l’humain, permettant d’apprécier les effets 	bénéfiques et délétères de ces médicaments en 	devenir: on y évalue l’innocuité et 	l’efficacité du médicament</a:t>
            </a:r>
          </a:p>
          <a:p>
            <a:pPr marL="0" indent="0">
              <a:buNone/>
            </a:pPr>
            <a:r>
              <a:rPr lang="fr-FR" dirty="0"/>
              <a:t>		- testent le médicament sur des volontaires puis sur des malades</a:t>
            </a:r>
          </a:p>
          <a:p>
            <a:endParaRPr lang="fr-FR" dirty="0"/>
          </a:p>
        </p:txBody>
      </p:sp>
      <p:sp>
        <p:nvSpPr>
          <p:cNvPr id="7" name="Flèche : bas 6">
            <a:extLst>
              <a:ext uri="{FF2B5EF4-FFF2-40B4-BE49-F238E27FC236}">
                <a16:creationId xmlns:a16="http://schemas.microsoft.com/office/drawing/2014/main" xmlns="" id="{76E34F45-5F10-4AF3-89E0-DA586CF6F231}"/>
              </a:ext>
            </a:extLst>
          </p:cNvPr>
          <p:cNvSpPr/>
          <p:nvPr/>
        </p:nvSpPr>
        <p:spPr>
          <a:xfrm>
            <a:off x="4068418" y="4399723"/>
            <a:ext cx="119269" cy="3048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51038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4B7EA3C1-C105-426A-96D4-C9AF8D3C1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6370983" cy="1325563"/>
          </a:xfrm>
        </p:spPr>
        <p:txBody>
          <a:bodyPr/>
          <a:lstStyle/>
          <a:p>
            <a:r>
              <a:rPr lang="fr-FR" dirty="0"/>
              <a:t>L’action pharmacologique…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23609BAD-564D-4340-B026-759199B140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dirty="0"/>
              <a:t>…est la conséquence de l’interaction entre un ligand (le médicament) et son récepteur:</a:t>
            </a:r>
          </a:p>
          <a:p>
            <a:pPr lvl="1"/>
            <a:r>
              <a:rPr lang="fr-FR" dirty="0"/>
              <a:t>Délimitée au niveau de la cellule par une cascade de réactions biochimiques incluant la transduction de signal et la signalisation intracellulaire</a:t>
            </a:r>
          </a:p>
          <a:p>
            <a:r>
              <a:rPr lang="fr-FR" dirty="0"/>
              <a:t>…met en évidence des propriétés pharmacodynamiques d’un principe actif:</a:t>
            </a:r>
          </a:p>
          <a:p>
            <a:pPr lvl="1"/>
            <a:r>
              <a:rPr lang="fr-FR" dirty="0"/>
              <a:t>Par une étude de l’affinité médicament/site d’action</a:t>
            </a:r>
          </a:p>
          <a:p>
            <a:pPr lvl="2"/>
            <a:r>
              <a:rPr lang="fr-FR" dirty="0"/>
              <a:t>Analyse de la liaison ligand- récepteur</a:t>
            </a:r>
          </a:p>
          <a:p>
            <a:pPr lvl="1"/>
            <a:r>
              <a:rPr lang="fr-FR" dirty="0"/>
              <a:t>Par une analyse qualitative et quantitative de l’effet pharmacologique</a:t>
            </a:r>
          </a:p>
          <a:p>
            <a:pPr lvl="2"/>
            <a:r>
              <a:rPr lang="fr-FR" dirty="0"/>
              <a:t>Étude fonctionnelle</a:t>
            </a:r>
          </a:p>
          <a:p>
            <a:pPr lvl="2"/>
            <a:r>
              <a:rPr lang="fr-FR" dirty="0"/>
              <a:t>Courbe dose- réponse</a:t>
            </a:r>
          </a:p>
          <a:p>
            <a:pPr lvl="1"/>
            <a:r>
              <a:rPr lang="fr-FR" dirty="0"/>
              <a:t>Par une démonstration de la sélectivité de la molécule</a:t>
            </a:r>
          </a:p>
          <a:p>
            <a:pPr lvl="1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294689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>
            <a:extLst>
              <a:ext uri="{FF2B5EF4-FFF2-40B4-BE49-F238E27FC236}">
                <a16:creationId xmlns:a16="http://schemas.microsoft.com/office/drawing/2014/main" xmlns="" id="{B44F3C52-A78B-4F77-86DA-054F802E1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980" y="312750"/>
            <a:ext cx="3932237" cy="516835"/>
          </a:xfrm>
        </p:spPr>
        <p:txBody>
          <a:bodyPr>
            <a:normAutofit fontScale="90000"/>
          </a:bodyPr>
          <a:lstStyle/>
          <a:p>
            <a:r>
              <a:rPr lang="fr-FR" dirty="0"/>
              <a:t>L’effet d’un médicament</a:t>
            </a: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xmlns="" id="{296E94CD-E102-405D-B01C-FCA87C99AA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79459" y="704090"/>
            <a:ext cx="6667431" cy="4339948"/>
          </a:xfrm>
        </p:spPr>
        <p:txBody>
          <a:bodyPr>
            <a:normAutofit fontScale="85000" lnSpcReduction="20000"/>
          </a:bodyPr>
          <a:lstStyle/>
          <a:p>
            <a:r>
              <a:rPr lang="fr-FR" dirty="0">
                <a:solidFill>
                  <a:srgbClr val="FF0000"/>
                </a:solidFill>
              </a:rPr>
              <a:t>Ce qu’entraîne l’interaction du médicament/site d’action:</a:t>
            </a:r>
          </a:p>
          <a:p>
            <a:pPr marL="1371600" lvl="3" indent="0" algn="ctr">
              <a:buNone/>
            </a:pPr>
            <a:endParaRPr lang="fr-FR" dirty="0"/>
          </a:p>
          <a:p>
            <a:pPr marL="1371600" lvl="3" indent="0" algn="ctr">
              <a:buNone/>
            </a:pPr>
            <a:r>
              <a:rPr lang="fr-FR" dirty="0"/>
              <a:t>Via des modifications</a:t>
            </a:r>
          </a:p>
          <a:p>
            <a:pPr marL="1371600" lvl="3" indent="0" algn="ctr">
              <a:buNone/>
            </a:pPr>
            <a:r>
              <a:rPr lang="fr-FR" dirty="0"/>
              <a:t>de signalisation intracellulaire</a:t>
            </a:r>
          </a:p>
          <a:p>
            <a:pPr lvl="1"/>
            <a:endParaRPr lang="fr-FR" dirty="0"/>
          </a:p>
          <a:p>
            <a:pPr lvl="1"/>
            <a:r>
              <a:rPr lang="fr-FR" dirty="0">
                <a:solidFill>
                  <a:schemeClr val="accent5">
                    <a:lumMod val="75000"/>
                  </a:schemeClr>
                </a:solidFill>
              </a:rPr>
              <a:t>Un effet pharmacologique quantifiable au niveau cellulaire, tissulaire (ex.: modulation de la contraction musculaire) ou de l’organisme</a:t>
            </a:r>
          </a:p>
          <a:p>
            <a:pPr marL="2286000" lvl="5" indent="0">
              <a:buNone/>
            </a:pPr>
            <a:r>
              <a:rPr lang="fr-FR" dirty="0"/>
              <a:t>	</a:t>
            </a:r>
          </a:p>
          <a:p>
            <a:pPr marL="2286000" lvl="5" indent="0">
              <a:buNone/>
            </a:pPr>
            <a:r>
              <a:rPr lang="fr-FR" dirty="0"/>
              <a:t>	qui précède</a:t>
            </a:r>
          </a:p>
          <a:p>
            <a:pPr lvl="1"/>
            <a:endParaRPr lang="fr-FR" dirty="0"/>
          </a:p>
          <a:p>
            <a:pPr lvl="1"/>
            <a:r>
              <a:rPr lang="fr-FR" b="1" dirty="0">
                <a:solidFill>
                  <a:schemeClr val="accent6">
                    <a:lumMod val="75000"/>
                  </a:schemeClr>
                </a:solidFill>
              </a:rPr>
              <a:t>Un effet thérapeutique curatif ou de soulagement</a:t>
            </a:r>
          </a:p>
          <a:p>
            <a:pPr marL="457200" lvl="1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xmlns="" id="{10D8A8E4-074E-4C01-A5C9-8573FAE32F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45110" y="1173149"/>
            <a:ext cx="4290045" cy="2255851"/>
          </a:xfrm>
          <a:ln>
            <a:solidFill>
              <a:schemeClr val="accent1"/>
            </a:solidFill>
          </a:ln>
        </p:spPr>
        <p:txBody>
          <a:bodyPr>
            <a:normAutofit fontScale="92500" lnSpcReduction="10000"/>
          </a:bodyPr>
          <a:lstStyle/>
          <a:p>
            <a:r>
              <a:rPr lang="fr-FR" dirty="0"/>
              <a:t>L’effet est lié à l’interaction du médicament avec son site d’action:</a:t>
            </a:r>
          </a:p>
          <a:p>
            <a:r>
              <a:rPr lang="fr-FR" dirty="0"/>
              <a:t>	récepteur, enzyme, transporteur 	(pompe), canal ionique</a:t>
            </a:r>
          </a:p>
          <a:p>
            <a:r>
              <a:rPr lang="fr-FR" dirty="0"/>
              <a:t>L’interaction médicament/site d’action implique une reconnaissance du ligand et de sa cible</a:t>
            </a:r>
          </a:p>
          <a:p>
            <a:r>
              <a:rPr lang="fr-FR" dirty="0"/>
              <a:t>	le médicament doit avoir une affinité 	pour son site </a:t>
            </a:r>
            <a:r>
              <a:rPr lang="fr-FR" dirty="0" smtClean="0"/>
              <a:t>d’action</a:t>
            </a:r>
            <a:endParaRPr lang="fr-FR" dirty="0"/>
          </a:p>
          <a:p>
            <a:r>
              <a:rPr lang="fr-FR" dirty="0"/>
              <a:t>		</a:t>
            </a:r>
          </a:p>
        </p:txBody>
      </p:sp>
      <p:sp>
        <p:nvSpPr>
          <p:cNvPr id="7" name="Flèche : droite 6">
            <a:extLst>
              <a:ext uri="{FF2B5EF4-FFF2-40B4-BE49-F238E27FC236}">
                <a16:creationId xmlns:a16="http://schemas.microsoft.com/office/drawing/2014/main" xmlns="" id="{B596203E-4B6D-495E-94FF-6C67969B7F8F}"/>
              </a:ext>
            </a:extLst>
          </p:cNvPr>
          <p:cNvSpPr/>
          <p:nvPr/>
        </p:nvSpPr>
        <p:spPr>
          <a:xfrm>
            <a:off x="609599" y="1815547"/>
            <a:ext cx="742122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Flèche : droite 7">
            <a:extLst>
              <a:ext uri="{FF2B5EF4-FFF2-40B4-BE49-F238E27FC236}">
                <a16:creationId xmlns:a16="http://schemas.microsoft.com/office/drawing/2014/main" xmlns="" id="{09F2A5BE-E6C1-45AB-8AE0-162C4FE989AF}"/>
              </a:ext>
            </a:extLst>
          </p:cNvPr>
          <p:cNvSpPr/>
          <p:nvPr/>
        </p:nvSpPr>
        <p:spPr>
          <a:xfrm>
            <a:off x="609599" y="2722989"/>
            <a:ext cx="742122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Flèche : bas 8">
            <a:extLst>
              <a:ext uri="{FF2B5EF4-FFF2-40B4-BE49-F238E27FC236}">
                <a16:creationId xmlns:a16="http://schemas.microsoft.com/office/drawing/2014/main" xmlns="" id="{C9874BEA-1977-441F-8761-A94165872D75}"/>
              </a:ext>
            </a:extLst>
          </p:cNvPr>
          <p:cNvSpPr/>
          <p:nvPr/>
        </p:nvSpPr>
        <p:spPr>
          <a:xfrm>
            <a:off x="7228393" y="1666473"/>
            <a:ext cx="45719" cy="38958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Flèche : bas 9">
            <a:extLst>
              <a:ext uri="{FF2B5EF4-FFF2-40B4-BE49-F238E27FC236}">
                <a16:creationId xmlns:a16="http://schemas.microsoft.com/office/drawing/2014/main" xmlns="" id="{F9ADE34A-361F-48AB-A2B2-CF21CACBCC36}"/>
              </a:ext>
            </a:extLst>
          </p:cNvPr>
          <p:cNvSpPr/>
          <p:nvPr/>
        </p:nvSpPr>
        <p:spPr>
          <a:xfrm>
            <a:off x="7205533" y="3409576"/>
            <a:ext cx="45719" cy="28094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xmlns="" id="{34074C5E-B3DA-465E-ACBA-2D08757A9788}"/>
              </a:ext>
            </a:extLst>
          </p:cNvPr>
          <p:cNvSpPr txBox="1"/>
          <p:nvPr/>
        </p:nvSpPr>
        <p:spPr>
          <a:xfrm>
            <a:off x="8348871" y="5247861"/>
            <a:ext cx="3398020" cy="923330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accent6">
                    <a:lumMod val="75000"/>
                  </a:schemeClr>
                </a:solidFill>
              </a:rPr>
              <a:t>Mis en évidence par des études de pharmacologie clinique (essais cliniques)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xmlns="" id="{0FAA2C34-F6C2-4E24-9FDA-22AA8480E92A}"/>
              </a:ext>
            </a:extLst>
          </p:cNvPr>
          <p:cNvSpPr txBox="1"/>
          <p:nvPr/>
        </p:nvSpPr>
        <p:spPr>
          <a:xfrm>
            <a:off x="1753696" y="3772564"/>
            <a:ext cx="3387137" cy="923330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accent5">
                    <a:lumMod val="75000"/>
                  </a:schemeClr>
                </a:solidFill>
              </a:rPr>
              <a:t>Mis en évidence par des études de pharmacologie moléculaire et de pharmacodynamie</a:t>
            </a:r>
          </a:p>
        </p:txBody>
      </p:sp>
      <p:cxnSp>
        <p:nvCxnSpPr>
          <p:cNvPr id="20" name="Connecteur droit 19">
            <a:extLst>
              <a:ext uri="{FF2B5EF4-FFF2-40B4-BE49-F238E27FC236}">
                <a16:creationId xmlns:a16="http://schemas.microsoft.com/office/drawing/2014/main" xmlns="" id="{A938EFEB-DBA8-461F-9148-11394259F1B3}"/>
              </a:ext>
            </a:extLst>
          </p:cNvPr>
          <p:cNvCxnSpPr/>
          <p:nvPr/>
        </p:nvCxnSpPr>
        <p:spPr>
          <a:xfrm>
            <a:off x="8120418" y="4353636"/>
            <a:ext cx="955343" cy="89422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xmlns="" id="{4777238D-4233-4A8D-B803-B0C66BDA4DAC}"/>
              </a:ext>
            </a:extLst>
          </p:cNvPr>
          <p:cNvCxnSpPr/>
          <p:nvPr/>
        </p:nvCxnSpPr>
        <p:spPr>
          <a:xfrm flipH="1">
            <a:off x="4735155" y="2722989"/>
            <a:ext cx="1010552" cy="10495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96460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1AEDA126-6CA5-4781-B017-41B7C6AB48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671" y="1116527"/>
            <a:ext cx="4938159" cy="5575784"/>
          </a:xfrm>
          <a:noFill/>
          <a:ln>
            <a:solidFill>
              <a:srgbClr val="7030A0"/>
            </a:solidFill>
          </a:ln>
        </p:spPr>
        <p:txBody>
          <a:bodyPr>
            <a:noAutofit/>
          </a:bodyPr>
          <a:lstStyle/>
          <a:p>
            <a:r>
              <a:rPr lang="fr-FR" sz="1800" b="1" dirty="0"/>
              <a:t>La pharmacologie </a:t>
            </a:r>
            <a:r>
              <a:rPr lang="fr-FR" sz="1800" i="1" dirty="0"/>
              <a:t>est </a:t>
            </a:r>
            <a:r>
              <a:rPr lang="fr-FR" sz="1800" i="1" dirty="0">
                <a:solidFill>
                  <a:srgbClr val="FF0000"/>
                </a:solidFill>
              </a:rPr>
              <a:t>l’étude </a:t>
            </a:r>
            <a:r>
              <a:rPr lang="fr-FR" sz="1800" b="1" i="1" dirty="0">
                <a:solidFill>
                  <a:srgbClr val="FF0000"/>
                </a:solidFill>
              </a:rPr>
              <a:t>du fonctionnement </a:t>
            </a:r>
            <a:r>
              <a:rPr lang="fr-FR" sz="1800" i="1" dirty="0">
                <a:solidFill>
                  <a:srgbClr val="FF0000"/>
                </a:solidFill>
              </a:rPr>
              <a:t>d’un médicament, de la manière dont l’organisme y </a:t>
            </a:r>
            <a:r>
              <a:rPr lang="fr-FR" sz="1800" b="1" i="1" dirty="0">
                <a:solidFill>
                  <a:srgbClr val="FF0000"/>
                </a:solidFill>
              </a:rPr>
              <a:t>répond</a:t>
            </a:r>
            <a:r>
              <a:rPr lang="fr-FR" sz="1800" i="1" dirty="0">
                <a:solidFill>
                  <a:srgbClr val="FF0000"/>
                </a:solidFill>
              </a:rPr>
              <a:t> et des modifications qui se produisent dans le temps</a:t>
            </a:r>
            <a:r>
              <a:rPr lang="fr-FR" sz="1800" dirty="0">
                <a:solidFill>
                  <a:srgbClr val="FF0000"/>
                </a:solidFill>
              </a:rPr>
              <a:t>.</a:t>
            </a:r>
            <a:r>
              <a:rPr lang="fr-FR" sz="1800" dirty="0"/>
              <a:t> Selon le dictionnaire Robert, il s’agit de l’étude des médicaments, de leur action et de leur emploi:</a:t>
            </a:r>
          </a:p>
          <a:p>
            <a:pPr marL="285750" indent="-285750">
              <a:buFontTx/>
              <a:buChar char="-"/>
            </a:pPr>
            <a:r>
              <a:rPr lang="fr-FR" u="sng" dirty="0"/>
              <a:t>Études pharmacologiques précliniques</a:t>
            </a:r>
          </a:p>
          <a:p>
            <a:pPr marL="742950" lvl="1" indent="-285750">
              <a:buFontTx/>
              <a:buChar char="-"/>
            </a:pPr>
            <a:r>
              <a:rPr lang="fr-FR" sz="1600" u="sng" dirty="0"/>
              <a:t>Se pratique sur des modèles physiologiques ou pathologiques animaux</a:t>
            </a:r>
          </a:p>
          <a:p>
            <a:pPr marL="742950" lvl="1" indent="-285750">
              <a:buFontTx/>
              <a:buChar char="-"/>
            </a:pPr>
            <a:r>
              <a:rPr lang="fr-FR" sz="1600" dirty="0"/>
              <a:t>Permettent aux scientifiques de tester les effets positifs d’un médicament et ses effets négatifs (toxiques);</a:t>
            </a:r>
          </a:p>
          <a:p>
            <a:pPr marL="742950" lvl="1" indent="-285750">
              <a:buFontTx/>
              <a:buChar char="-"/>
            </a:pPr>
            <a:r>
              <a:rPr lang="fr-FR" sz="1600" dirty="0"/>
              <a:t>Procèdent à une analyse rigoureuse des bénéfices/ risques avant de tester le médicament dans des études cliniques (sur l’humain).</a:t>
            </a:r>
          </a:p>
          <a:p>
            <a:pPr marL="285750" indent="-285750">
              <a:buFontTx/>
              <a:buChar char="-"/>
            </a:pPr>
            <a:r>
              <a:rPr lang="fr-FR" u="sng" dirty="0"/>
              <a:t>Études pharmacologiques cliniques</a:t>
            </a:r>
          </a:p>
          <a:p>
            <a:pPr marL="742950" lvl="1" indent="-285750">
              <a:buFontTx/>
              <a:buChar char="-"/>
            </a:pPr>
            <a:r>
              <a:rPr lang="fr-FR" sz="1600" u="sng" dirty="0"/>
              <a:t>Réalisées sur l’humain</a:t>
            </a:r>
          </a:p>
          <a:p>
            <a:pPr marL="742950" lvl="1" indent="-285750">
              <a:buFontTx/>
              <a:buChar char="-"/>
            </a:pPr>
            <a:r>
              <a:rPr lang="fr-FR" sz="1600" dirty="0"/>
              <a:t>Les données recueillies pendant les études pré- cliniques permettent de déterminer la posologie administrée aux volontaires.</a:t>
            </a:r>
          </a:p>
        </p:txBody>
      </p:sp>
      <p:sp>
        <p:nvSpPr>
          <p:cNvPr id="8" name="Espace réservé du contenu 7">
            <a:extLst>
              <a:ext uri="{FF2B5EF4-FFF2-40B4-BE49-F238E27FC236}">
                <a16:creationId xmlns:a16="http://schemas.microsoft.com/office/drawing/2014/main" xmlns="" id="{C25512C3-8F3C-4DB8-A744-0692CFD62A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91199" y="324817"/>
            <a:ext cx="6149010" cy="2630418"/>
          </a:xfrm>
        </p:spPr>
        <p:txBody>
          <a:bodyPr>
            <a:normAutofit/>
          </a:bodyPr>
          <a:lstStyle/>
          <a:p>
            <a:r>
              <a:rPr lang="fr-FR" dirty="0"/>
              <a:t>Thérapeutique:</a:t>
            </a:r>
          </a:p>
          <a:p>
            <a:pPr lvl="1"/>
            <a:r>
              <a:rPr lang="fr-FR" dirty="0"/>
              <a:t>La thérapeutique est, </a:t>
            </a:r>
            <a:r>
              <a:rPr lang="fr-CA" dirty="0"/>
              <a:t>selon le dictionnaire Robert, </a:t>
            </a:r>
            <a:r>
              <a:rPr lang="fr-CA" i="1" dirty="0"/>
              <a:t>la partie de la médecine qui étudie et met en application </a:t>
            </a:r>
            <a:r>
              <a:rPr lang="fr-CA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 moyens </a:t>
            </a:r>
            <a:r>
              <a:rPr lang="fr-CA" i="1" dirty="0"/>
              <a:t>propres à guérir et à soulager les malades</a:t>
            </a:r>
            <a:r>
              <a:rPr lang="fr-CA" dirty="0"/>
              <a:t>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xmlns="" id="{1741307A-3E16-4868-AB50-B77F605493F7}"/>
              </a:ext>
            </a:extLst>
          </p:cNvPr>
          <p:cNvSpPr txBox="1"/>
          <p:nvPr/>
        </p:nvSpPr>
        <p:spPr>
          <a:xfrm>
            <a:off x="6916793" y="2955235"/>
            <a:ext cx="35184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ln>
                  <a:solidFill>
                    <a:schemeClr val="tx1"/>
                  </a:solidFill>
                </a:ln>
              </a:rPr>
              <a:t>B) Différence entre</a:t>
            </a:r>
          </a:p>
          <a:p>
            <a:pPr algn="ctr"/>
            <a:r>
              <a:rPr lang="fr-FR" dirty="0">
                <a:ln>
                  <a:solidFill>
                    <a:schemeClr val="tx1"/>
                  </a:solidFill>
                </a:ln>
              </a:rPr>
              <a:t>pharmacologie et thérapeutique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xmlns="" id="{192CBBA4-6766-469A-BB40-31EDB426C780}"/>
              </a:ext>
            </a:extLst>
          </p:cNvPr>
          <p:cNvSpPr txBox="1"/>
          <p:nvPr/>
        </p:nvSpPr>
        <p:spPr>
          <a:xfrm>
            <a:off x="5577185" y="4726518"/>
            <a:ext cx="2679215" cy="1200329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r>
              <a:rPr lang="fr-CA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part des propriétés des médicaments et en déduit des indications et des contre-indications</a:t>
            </a:r>
            <a:endParaRPr lang="fr-FR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xmlns="" id="{F9C28E60-A226-429D-8F55-C806E118C6B5}"/>
              </a:ext>
            </a:extLst>
          </p:cNvPr>
          <p:cNvSpPr txBox="1"/>
          <p:nvPr/>
        </p:nvSpPr>
        <p:spPr>
          <a:xfrm>
            <a:off x="8585331" y="4274907"/>
            <a:ext cx="3326296" cy="2308324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r>
              <a:rPr lang="fr-CA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part du malade et de la maladie à traiter et cherche les meilleurs moyens d’y parvenir : médicaments, chirurgie, psychothérapie, radiothérapie, rééducation fonctionnelle, stimulateurs cardiaques, angioplasties….</a:t>
            </a:r>
            <a:endParaRPr lang="fr-FR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14" name="Connecteur droit avec flèche 13">
            <a:extLst>
              <a:ext uri="{FF2B5EF4-FFF2-40B4-BE49-F238E27FC236}">
                <a16:creationId xmlns:a16="http://schemas.microsoft.com/office/drawing/2014/main" xmlns="" id="{79FE1492-F3A1-4E38-A4F4-F15F9654081B}"/>
              </a:ext>
            </a:extLst>
          </p:cNvPr>
          <p:cNvCxnSpPr>
            <a:cxnSpLocks/>
          </p:cNvCxnSpPr>
          <p:nvPr/>
        </p:nvCxnSpPr>
        <p:spPr>
          <a:xfrm flipH="1">
            <a:off x="6916792" y="3710605"/>
            <a:ext cx="821490" cy="8204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Connecteur droit avec flèche 15">
            <a:extLst>
              <a:ext uri="{FF2B5EF4-FFF2-40B4-BE49-F238E27FC236}">
                <a16:creationId xmlns:a16="http://schemas.microsoft.com/office/drawing/2014/main" xmlns="" id="{4633D70D-BB15-434E-9356-75637C668583}"/>
              </a:ext>
            </a:extLst>
          </p:cNvPr>
          <p:cNvCxnSpPr>
            <a:cxnSpLocks/>
          </p:cNvCxnSpPr>
          <p:nvPr/>
        </p:nvCxnSpPr>
        <p:spPr>
          <a:xfrm>
            <a:off x="9174461" y="3710605"/>
            <a:ext cx="679223" cy="3876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itre 1">
            <a:extLst>
              <a:ext uri="{FF2B5EF4-FFF2-40B4-BE49-F238E27FC236}">
                <a16:creationId xmlns:a16="http://schemas.microsoft.com/office/drawing/2014/main" xmlns="" id="{61132490-CBD8-4D80-8904-A26BB95FDF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2851" y="451367"/>
            <a:ext cx="3551583" cy="681693"/>
          </a:xfrm>
        </p:spPr>
        <p:txBody>
          <a:bodyPr>
            <a:noAutofit/>
          </a:bodyPr>
          <a:lstStyle/>
          <a:p>
            <a:r>
              <a:rPr lang="fr-FR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A) Définition</a:t>
            </a:r>
          </a:p>
        </p:txBody>
      </p:sp>
    </p:spTree>
    <p:extLst>
      <p:ext uri="{BB962C8B-B14F-4D97-AF65-F5344CB8AC3E}">
        <p14:creationId xmlns:p14="http://schemas.microsoft.com/office/powerpoint/2010/main" val="10727630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6806064B-5E34-4163-96A3-F69B02BB1684}"/>
              </a:ext>
            </a:extLst>
          </p:cNvPr>
          <p:cNvSpPr>
            <a:spLocks noGrp="1"/>
          </p:cNvSpPr>
          <p:nvPr>
            <p:ph type="title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ctr"/>
            <a:r>
              <a:rPr lang="fr-FR" dirty="0"/>
              <a:t>Exemple concret de différence entre un effet pharmacologique et effet thérapeutique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C454FD59-0FC0-4874-B4A3-039094D12F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Effet pharmacologique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7E6EAF0F-FE69-4A10-9034-3D38313612B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fr-FR" dirty="0"/>
              <a:t>Les inhibiteurs d’HMG-CoA réductase ont un effet pharmacologique correspondant à </a:t>
            </a:r>
            <a:r>
              <a:rPr lang="fr-FR" i="1" dirty="0"/>
              <a:t>l’inhibition d’une activité enzymatique: la réductase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xmlns="" id="{498F0A26-DDBA-49ED-9935-72944B05D6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fr-FR" dirty="0"/>
              <a:t>Effet thérapeutique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xmlns="" id="{7C65029A-E5AA-4DC7-9BB1-B59BBEB19148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fr-FR" dirty="0"/>
              <a:t>L’effet thérapeutique qui en résulte est </a:t>
            </a:r>
            <a:r>
              <a:rPr lang="fr-FR" i="1" dirty="0"/>
              <a:t>une diminution du taux de cholestérol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xmlns="" id="{71E0BB8E-E80D-4781-9E35-CBFCF933834F}"/>
              </a:ext>
            </a:extLst>
          </p:cNvPr>
          <p:cNvSpPr txBox="1"/>
          <p:nvPr/>
        </p:nvSpPr>
        <p:spPr>
          <a:xfrm>
            <a:off x="2226365" y="5176837"/>
            <a:ext cx="8237951" cy="92333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fr-FR" b="1" dirty="0"/>
              <a:t>La pharmacogénomique </a:t>
            </a:r>
            <a:r>
              <a:rPr lang="fr-FR" dirty="0"/>
              <a:t>(pharmacogénétique) quant à elle étudie les mécanismes génétiques qui peuvent apporter des variations individuelles dans la réponse aux </a:t>
            </a:r>
            <a:r>
              <a:rPr lang="fr-FR" dirty="0" smtClean="0"/>
              <a:t>xénobiotiques (</a:t>
            </a:r>
            <a:r>
              <a:rPr lang="fr-FR" dirty="0"/>
              <a:t>plus particulièrement aux médicaments) </a:t>
            </a:r>
          </a:p>
        </p:txBody>
      </p:sp>
    </p:spTree>
    <p:extLst>
      <p:ext uri="{BB962C8B-B14F-4D97-AF65-F5344CB8AC3E}">
        <p14:creationId xmlns:p14="http://schemas.microsoft.com/office/powerpoint/2010/main" val="17812993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0321AF37-72AD-4186-A9D1-FDF2911520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0735" y="404881"/>
            <a:ext cx="9710530" cy="1039605"/>
          </a:xfrm>
        </p:spPr>
        <p:txBody>
          <a:bodyPr/>
          <a:lstStyle/>
          <a:p>
            <a:r>
              <a:rPr lang="fr-FR" dirty="0"/>
              <a:t>Notes additionnelles sur la pharmacologie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B59B0546-CDA3-4BAC-B38C-47A0A45847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5321" y="1400621"/>
            <a:ext cx="10515600" cy="5103210"/>
          </a:xfrm>
          <a:ln>
            <a:solidFill>
              <a:schemeClr val="accent1"/>
            </a:solidFill>
          </a:ln>
        </p:spPr>
        <p:txBody>
          <a:bodyPr>
            <a:normAutofit fontScale="92500" lnSpcReduction="10000"/>
          </a:bodyPr>
          <a:lstStyle/>
          <a:p>
            <a:r>
              <a:rPr lang="fr-FR" dirty="0"/>
              <a:t>Cette science  étudie les interactions entre toute substance sur tout système biologique, dans le but:</a:t>
            </a:r>
          </a:p>
          <a:p>
            <a:pPr lvl="1"/>
            <a:r>
              <a:rPr lang="fr-FR" dirty="0"/>
              <a:t>d’appliquer des moyens thérapeutiques</a:t>
            </a:r>
          </a:p>
          <a:p>
            <a:pPr lvl="1"/>
            <a:r>
              <a:rPr lang="fr-FR" dirty="0"/>
              <a:t>de mieux comprendre la physiologie normale ou pathologique</a:t>
            </a:r>
          </a:p>
          <a:p>
            <a:r>
              <a:rPr lang="fr-FR" dirty="0"/>
              <a:t>Les substances chimiques peuvent être naturelles ou synthétiques et  capables d’induire une réponse biologique:</a:t>
            </a:r>
          </a:p>
          <a:p>
            <a:pPr lvl="1"/>
            <a:r>
              <a:rPr lang="fr-FR" dirty="0"/>
              <a:t>La différence entre un médicament (substance à activité thérapeutique) et un poison (substance toxique) réside dans la </a:t>
            </a:r>
            <a:r>
              <a:rPr lang="fr-FR" b="1" dirty="0">
                <a:solidFill>
                  <a:srgbClr val="FF0000"/>
                </a:solidFill>
              </a:rPr>
              <a:t>DOSE</a:t>
            </a:r>
            <a:r>
              <a:rPr lang="fr-FR" dirty="0"/>
              <a:t>. Exemple:</a:t>
            </a:r>
          </a:p>
          <a:p>
            <a:pPr lvl="2"/>
            <a:r>
              <a:rPr lang="fr-FR" dirty="0"/>
              <a:t>1) </a:t>
            </a:r>
            <a:r>
              <a:rPr lang="fr-FR" u="sng" dirty="0"/>
              <a:t>Paracétamol (un acétaminophène)</a:t>
            </a:r>
          </a:p>
          <a:p>
            <a:pPr lvl="3"/>
            <a:r>
              <a:rPr lang="fr-FR" dirty="0"/>
              <a:t>À faible dose: le plus banal des médicaments</a:t>
            </a:r>
          </a:p>
          <a:p>
            <a:pPr lvl="3"/>
            <a:r>
              <a:rPr lang="fr-FR" dirty="0"/>
              <a:t>À forte dose: peut générer une toxicité hépatique pouvant être </a:t>
            </a:r>
            <a:r>
              <a:rPr lang="fr-FR" dirty="0" smtClean="0"/>
              <a:t>fatale</a:t>
            </a:r>
            <a:endParaRPr lang="fr-FR" dirty="0"/>
          </a:p>
          <a:p>
            <a:pPr lvl="2"/>
            <a:r>
              <a:rPr lang="fr-FR" dirty="0"/>
              <a:t>2) </a:t>
            </a:r>
            <a:r>
              <a:rPr lang="fr-FR" u="sng" dirty="0"/>
              <a:t>Puissants venins</a:t>
            </a:r>
          </a:p>
          <a:p>
            <a:pPr lvl="3"/>
            <a:r>
              <a:rPr lang="fr-FR" dirty="0"/>
              <a:t>A faible dose: peuvent être utilisés comme </a:t>
            </a:r>
            <a:r>
              <a:rPr lang="fr-FR" u="sng" dirty="0"/>
              <a:t>anticoagulant</a:t>
            </a:r>
            <a:r>
              <a:rPr lang="fr-FR" dirty="0"/>
              <a:t> (hirudine), </a:t>
            </a:r>
            <a:r>
              <a:rPr lang="fr-FR" u="sng" dirty="0"/>
              <a:t>antidiabétique</a:t>
            </a:r>
            <a:r>
              <a:rPr lang="fr-FR" dirty="0"/>
              <a:t> (</a:t>
            </a:r>
            <a:r>
              <a:rPr lang="fr-FR" dirty="0" err="1"/>
              <a:t>éxénatide</a:t>
            </a:r>
            <a:r>
              <a:rPr lang="fr-FR" dirty="0"/>
              <a:t>), antihypertenseur (</a:t>
            </a:r>
            <a:r>
              <a:rPr lang="fr-FR" dirty="0" err="1"/>
              <a:t>captopril</a:t>
            </a:r>
            <a:r>
              <a:rPr lang="fr-FR" dirty="0" smtClean="0"/>
              <a:t>), antalgique </a:t>
            </a:r>
            <a:r>
              <a:rPr lang="fr-FR" dirty="0"/>
              <a:t>(venin d’escargot), anesthésiant (dérivés de curare pour employer les flèches)</a:t>
            </a:r>
          </a:p>
          <a:p>
            <a:pPr lvl="3"/>
            <a:r>
              <a:rPr lang="fr-FR" dirty="0"/>
              <a:t>À forte dose: peuvent être fatal</a:t>
            </a:r>
          </a:p>
          <a:p>
            <a:pPr lvl="3"/>
            <a:endParaRPr lang="fr-FR" dirty="0"/>
          </a:p>
          <a:p>
            <a:pPr lvl="2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03882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>
            <a:extLst>
              <a:ext uri="{FF2B5EF4-FFF2-40B4-BE49-F238E27FC236}">
                <a16:creationId xmlns:a16="http://schemas.microsoft.com/office/drawing/2014/main" xmlns="" id="{813ABE6B-6B40-4063-9FCE-C30CCB22E1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0817" y="406331"/>
            <a:ext cx="3426401" cy="530225"/>
          </a:xfrm>
        </p:spPr>
        <p:txBody>
          <a:bodyPr>
            <a:noAutofit/>
          </a:bodyPr>
          <a:lstStyle/>
          <a:p>
            <a:r>
              <a:rPr lang="fr-F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C) Le médicament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39FE9F4A-6054-4F9B-BE38-EC24228914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72777" y="765243"/>
            <a:ext cx="6172200" cy="4530088"/>
          </a:xfrm>
        </p:spPr>
        <p:txBody>
          <a:bodyPr>
            <a:normAutofit fontScale="70000" lnSpcReduction="20000"/>
          </a:bodyPr>
          <a:lstStyle/>
          <a:p>
            <a:r>
              <a:rPr lang="fr-CA" i="1" dirty="0"/>
              <a:t>Un médicament est une molécule bien définie:</a:t>
            </a:r>
          </a:p>
          <a:p>
            <a:pPr lvl="1"/>
            <a:r>
              <a:rPr lang="fr-CA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 devenir dans l’organisme</a:t>
            </a:r>
            <a:r>
              <a:rPr lang="fr-CA" i="1" dirty="0"/>
              <a:t> est bien connu;</a:t>
            </a:r>
          </a:p>
          <a:p>
            <a:pPr lvl="1"/>
            <a:r>
              <a:rPr lang="fr-CA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ses effets bénéfiques </a:t>
            </a:r>
            <a:r>
              <a:rPr lang="fr-CA" i="1" dirty="0"/>
              <a:t>sont suffisamment importants par rapport aux effets indésirables pour qu’il obtienne l’autorisation de mise sur le marché;</a:t>
            </a:r>
          </a:p>
          <a:p>
            <a:pPr lvl="1"/>
            <a:r>
              <a:rPr lang="fr-CA" i="1" dirty="0"/>
              <a:t>en fonction de sa structure, </a:t>
            </a:r>
            <a:r>
              <a:rPr lang="fr-CA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elle interagit avec une cible de notre propre organisme ou une cible d’un microbe</a:t>
            </a:r>
            <a:r>
              <a:rPr lang="fr-CA" i="1" dirty="0"/>
              <a:t> et provoque des effets liés à la modification du fonctionnement de cette cible. 	</a:t>
            </a:r>
          </a:p>
          <a:p>
            <a:pPr lvl="1"/>
            <a:endParaRPr lang="fr-CA" i="1" dirty="0"/>
          </a:p>
          <a:p>
            <a:pPr marL="457200" lvl="1" indent="0">
              <a:buNone/>
            </a:pPr>
            <a:r>
              <a:rPr lang="fr-CA" i="1" dirty="0"/>
              <a:t>	</a:t>
            </a:r>
          </a:p>
          <a:p>
            <a:pPr marL="457200" lvl="1" indent="0">
              <a:buNone/>
            </a:pPr>
            <a:r>
              <a:rPr lang="fr-CA" i="1" dirty="0"/>
              <a:t>	ses effets bénéfiques, ses indications et 	souvent ses effets indésirables en découlent</a:t>
            </a:r>
          </a:p>
          <a:p>
            <a:pPr marL="457200" lvl="1" indent="0">
              <a:buNone/>
            </a:pPr>
            <a:r>
              <a:rPr lang="fr-CA" i="1" dirty="0"/>
              <a:t>			    +</a:t>
            </a:r>
          </a:p>
          <a:p>
            <a:pPr marL="457200" lvl="1" indent="0">
              <a:buNone/>
            </a:pPr>
            <a:r>
              <a:rPr lang="fr-CA" i="1" dirty="0"/>
              <a:t>	le mécanisme d’action de la plupart des 	médicaments est, pour l’essentiel, connu. </a:t>
            </a:r>
            <a:endParaRPr lang="fr-FR" i="1" dirty="0"/>
          </a:p>
          <a:p>
            <a:pPr marL="457200" lvl="1" indent="0">
              <a:buNone/>
            </a:pPr>
            <a:endParaRPr lang="fr-CA" i="1" dirty="0"/>
          </a:p>
          <a:p>
            <a:pPr marL="457200" lvl="1" indent="0">
              <a:buNone/>
            </a:pPr>
            <a:endParaRPr lang="fr-FR" dirty="0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xmlns="" id="{610E6244-6377-46F4-A4FA-093CF92154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78338" y="973014"/>
            <a:ext cx="4976242" cy="4434299"/>
          </a:xfrm>
          <a:blipFill>
            <a:blip r:embed="rId2"/>
            <a:tile tx="0" ty="0" sx="100000" sy="100000" flip="none" algn="tl"/>
          </a:blipFill>
        </p:spPr>
        <p:txBody>
          <a:bodyPr>
            <a:noAutofit/>
          </a:bodyPr>
          <a:lstStyle/>
          <a:p>
            <a:r>
              <a:rPr lang="fr-FR" sz="2000" b="1" dirty="0"/>
              <a:t>Le médicament </a:t>
            </a:r>
            <a:r>
              <a:rPr lang="fr-FR" sz="2000" dirty="0"/>
              <a:t>peut être défini comme </a:t>
            </a:r>
            <a:r>
              <a:rPr lang="fr-FR" sz="2000" i="1" dirty="0"/>
              <a:t>toute substance </a:t>
            </a:r>
            <a:r>
              <a:rPr lang="fr-FR" sz="2000" i="1" u="sng" dirty="0"/>
              <a:t>introduite</a:t>
            </a:r>
            <a:r>
              <a:rPr lang="fr-FR" sz="2000" i="1" dirty="0"/>
              <a:t> dans un organisme vivant ou </a:t>
            </a:r>
            <a:r>
              <a:rPr lang="fr-FR" sz="2000" i="1" u="sng" dirty="0"/>
              <a:t>appliqué</a:t>
            </a:r>
            <a:r>
              <a:rPr lang="fr-FR" sz="2000" i="1" dirty="0"/>
              <a:t> sur cet organisme</a:t>
            </a:r>
            <a:r>
              <a:rPr lang="fr-FR" sz="2000" dirty="0"/>
              <a:t>, en vue:</a:t>
            </a:r>
          </a:p>
          <a:p>
            <a:pPr marL="285750" indent="-285750">
              <a:buFontTx/>
              <a:buChar char="-"/>
            </a:pPr>
            <a:r>
              <a:rPr lang="fr-FR" sz="2000" dirty="0"/>
              <a:t>de prévenir ou de guérir une maladie ou </a:t>
            </a:r>
          </a:p>
          <a:p>
            <a:pPr marL="285750" indent="-285750">
              <a:buFontTx/>
              <a:buChar char="-"/>
            </a:pPr>
            <a:r>
              <a:rPr lang="fr-FR" sz="2000" dirty="0"/>
              <a:t>d’atténuer certaines de ses modifications ou</a:t>
            </a:r>
          </a:p>
          <a:p>
            <a:pPr marL="285750" indent="-285750">
              <a:buFontTx/>
              <a:buChar char="-"/>
            </a:pPr>
            <a:r>
              <a:rPr lang="fr-FR" sz="2000" dirty="0"/>
              <a:t>d’établir un diagnostic</a:t>
            </a:r>
          </a:p>
          <a:p>
            <a:endParaRPr lang="fr-FR" sz="2000" dirty="0"/>
          </a:p>
          <a:p>
            <a:r>
              <a:rPr lang="fr-FR" sz="2000" dirty="0"/>
              <a:t>Qu’il soit utilisé à titre préventif ou curatif des maladies ou pour modifier un paramètre physiologique telle la fécondité, le médicament fait partie de notre vocabulaire quotidien.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xmlns="" id="{AC68319C-BE45-40DC-AF1E-2B903A8DE523}"/>
              </a:ext>
            </a:extLst>
          </p:cNvPr>
          <p:cNvSpPr txBox="1"/>
          <p:nvPr/>
        </p:nvSpPr>
        <p:spPr>
          <a:xfrm>
            <a:off x="1364776" y="5655208"/>
            <a:ext cx="9514776" cy="646331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CA" dirty="0"/>
              <a:t>Par conséquent, le critère final du choix d’un médicament doit être </a:t>
            </a:r>
            <a:r>
              <a:rPr lang="fr-C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 efficacité </a:t>
            </a:r>
            <a:r>
              <a:rPr lang="fr-CA" dirty="0"/>
              <a:t>et </a:t>
            </a:r>
            <a:r>
              <a:rPr lang="fr-C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 tolérance</a:t>
            </a:r>
            <a:r>
              <a:rPr lang="fr-CA" dirty="0"/>
              <a:t>, démontrées chez l’humain par des études rigoureuses.</a:t>
            </a:r>
            <a:endParaRPr lang="fr-FR" dirty="0"/>
          </a:p>
        </p:txBody>
      </p:sp>
      <p:sp>
        <p:nvSpPr>
          <p:cNvPr id="7" name="Flèche : bas 6">
            <a:extLst>
              <a:ext uri="{FF2B5EF4-FFF2-40B4-BE49-F238E27FC236}">
                <a16:creationId xmlns:a16="http://schemas.microsoft.com/office/drawing/2014/main" xmlns="" id="{94048BB6-FF1F-445D-BFF6-22091AC868FA}"/>
              </a:ext>
            </a:extLst>
          </p:cNvPr>
          <p:cNvSpPr/>
          <p:nvPr/>
        </p:nvSpPr>
        <p:spPr>
          <a:xfrm>
            <a:off x="8236047" y="3190164"/>
            <a:ext cx="245659" cy="412845"/>
          </a:xfrm>
          <a:prstGeom prst="down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" name="Flèche : courbe vers le bas 9">
            <a:extLst>
              <a:ext uri="{FF2B5EF4-FFF2-40B4-BE49-F238E27FC236}">
                <a16:creationId xmlns:a16="http://schemas.microsoft.com/office/drawing/2014/main" xmlns="" id="{9D12EE75-B35C-4D79-9693-3C4D51112223}"/>
              </a:ext>
            </a:extLst>
          </p:cNvPr>
          <p:cNvSpPr/>
          <p:nvPr/>
        </p:nvSpPr>
        <p:spPr>
          <a:xfrm rot="5400000">
            <a:off x="10486897" y="4679392"/>
            <a:ext cx="1840828" cy="82179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cxnSp>
        <p:nvCxnSpPr>
          <p:cNvPr id="12" name="Connecteur droit 11">
            <a:extLst>
              <a:ext uri="{FF2B5EF4-FFF2-40B4-BE49-F238E27FC236}">
                <a16:creationId xmlns:a16="http://schemas.microsoft.com/office/drawing/2014/main" xmlns="" id="{622C6A5E-6636-4DE3-BE2C-887EA1A2D5E7}"/>
              </a:ext>
            </a:extLst>
          </p:cNvPr>
          <p:cNvCxnSpPr>
            <a:cxnSpLocks/>
          </p:cNvCxnSpPr>
          <p:nvPr/>
        </p:nvCxnSpPr>
        <p:spPr>
          <a:xfrm>
            <a:off x="10996414" y="3603009"/>
            <a:ext cx="0" cy="1378424"/>
          </a:xfrm>
          <a:prstGeom prst="line">
            <a:avLst/>
          </a:prstGeom>
          <a:scene3d>
            <a:camera prst="perspectiveLeft"/>
            <a:lightRig rig="threePt" dir="t"/>
          </a:scene3d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23837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B7296AA0-786E-4A89-9D2D-78D16ADCEB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8725" y="329872"/>
            <a:ext cx="10797207" cy="843368"/>
          </a:xfrm>
          <a:ln>
            <a:solidFill>
              <a:srgbClr val="7030A0"/>
            </a:solidFill>
          </a:ln>
        </p:spPr>
        <p:txBody>
          <a:bodyPr>
            <a:noAutofit/>
          </a:bodyPr>
          <a:lstStyle/>
          <a:p>
            <a:r>
              <a:rPr lang="fr-FR" sz="2400" dirty="0"/>
              <a:t>On dit que le mécanisme d’action de la plupart des médicaments est connu. Qu’advient-il de ceux dont les mécanismes ne sont pas connus? Donnez un </a:t>
            </a:r>
            <a:r>
              <a:rPr lang="fr-FR" sz="2400" dirty="0" smtClean="0"/>
              <a:t>exemple</a:t>
            </a:r>
            <a:endParaRPr lang="fr-FR" sz="2400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FE084931-1A33-45B3-852C-D0AD569585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8724" y="1265451"/>
            <a:ext cx="11077501" cy="33138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CA" sz="1600" dirty="0"/>
              <a:t>- Ce sont des médicaments qui, malgré une bonne biodisponibilité, </a:t>
            </a:r>
            <a:r>
              <a:rPr lang="fr-CA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 sont efficaces qu’à doses très élevées</a:t>
            </a:r>
            <a:r>
              <a:rPr lang="fr-CA" sz="1600" dirty="0"/>
              <a:t>, ce qui témoigne de leur faible affinité pour un type particulier de cible et suppose une activité diffuse sur des cibles multiples. </a:t>
            </a:r>
          </a:p>
          <a:p>
            <a:pPr lvl="1"/>
            <a:r>
              <a:rPr lang="fr-CA" sz="1600" dirty="0"/>
              <a:t>Exemples:</a:t>
            </a:r>
          </a:p>
          <a:p>
            <a:pPr lvl="2"/>
            <a:r>
              <a:rPr lang="fr-CA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l’éthanol</a:t>
            </a:r>
            <a:r>
              <a:rPr lang="fr-CA" sz="1600" dirty="0"/>
              <a:t> nécessite, pour entraîner des modifications comportementales, des doses de l’ordre de 12 g alors que…</a:t>
            </a:r>
          </a:p>
          <a:p>
            <a:pPr lvl="2"/>
            <a:r>
              <a:rPr lang="fr-CA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 le triazolam </a:t>
            </a:r>
            <a:r>
              <a:rPr lang="fr-CA" sz="1600" dirty="0"/>
              <a:t>agit à la dose de 0,125 mg soit une quantité de près de 100 000 fois moindre que celle de l’éthanol.</a:t>
            </a:r>
            <a:endParaRPr lang="fr-FR" sz="1600" dirty="0"/>
          </a:p>
          <a:p>
            <a:endParaRPr lang="fr-FR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5D0999B1-456D-40D6-AE0F-B6DE68C4D6B0}"/>
              </a:ext>
            </a:extLst>
          </p:cNvPr>
          <p:cNvSpPr/>
          <p:nvPr/>
        </p:nvSpPr>
        <p:spPr>
          <a:xfrm>
            <a:off x="539782" y="-145668"/>
            <a:ext cx="61266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?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xmlns="" id="{949F38DC-7D5D-44BA-A1C9-19D1018E59C5}"/>
              </a:ext>
            </a:extLst>
          </p:cNvPr>
          <p:cNvSpPr txBox="1"/>
          <p:nvPr/>
        </p:nvSpPr>
        <p:spPr>
          <a:xfrm>
            <a:off x="968724" y="3019485"/>
            <a:ext cx="6927666" cy="461665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none" rtlCol="0">
            <a:spAutoFit/>
          </a:bodyPr>
          <a:lstStyle/>
          <a:p>
            <a:r>
              <a:rPr lang="fr-FR" sz="2400" dirty="0">
                <a:latin typeface="+mj-lt"/>
              </a:rPr>
              <a:t>Qu’est-ce qui mène à la découverte d’un médicament?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8C5AA9F2-98ED-475C-9E54-50FF903EC640}"/>
              </a:ext>
            </a:extLst>
          </p:cNvPr>
          <p:cNvSpPr/>
          <p:nvPr/>
        </p:nvSpPr>
        <p:spPr>
          <a:xfrm>
            <a:off x="493644" y="2522261"/>
            <a:ext cx="612668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7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43951257-AD09-4FB9-A85E-95E9AEBB886E}"/>
              </a:ext>
            </a:extLst>
          </p:cNvPr>
          <p:cNvSpPr/>
          <p:nvPr/>
        </p:nvSpPr>
        <p:spPr>
          <a:xfrm>
            <a:off x="1067871" y="3632438"/>
            <a:ext cx="11077501" cy="3135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fr-CA" sz="1600" u="sng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Au cours des précédentes décennies</a:t>
            </a:r>
            <a:r>
              <a:rPr lang="fr-CA" sz="1600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:</a:t>
            </a:r>
          </a:p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fr-CA" sz="1600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	- À partir d’un screening systématique ou d’observations particulières,</a:t>
            </a:r>
          </a:p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fr-CA" sz="1600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		la majorité des médicaments que nous utilisons aujourd’hui : neuroleptiques, antidépresseurs, 		benzodiazépines, anticancéreux, antiviraux, antibiotiques…</a:t>
            </a:r>
            <a:endParaRPr lang="fr-FR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fr-CA" sz="1600" b="1" u="sng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De plus en plus de nos jours</a:t>
            </a:r>
            <a:r>
              <a:rPr lang="fr-CA" sz="1600" b="1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:</a:t>
            </a:r>
          </a:p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fr-CA" sz="1600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	- Les nouveaux médicaments seront conçus à partir de leur </a:t>
            </a:r>
            <a:r>
              <a:rPr lang="fr-CA" sz="1600" b="1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cible: </a:t>
            </a:r>
            <a:r>
              <a:rPr lang="fr-CA" sz="1600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grâce à la chimie combinatoire, un grand 	nombre de molécules susceptibles de moduler l’activité de telle ou telle cible seront élaborés avant même que 	l’on connaisse leurs effets </a:t>
            </a:r>
            <a:r>
              <a:rPr lang="fr-CA" sz="1600" i="1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in vivo </a:t>
            </a:r>
            <a:r>
              <a:rPr lang="fr-CA" sz="1600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chez l’animal.</a:t>
            </a:r>
            <a:endParaRPr lang="fr-CA" sz="1600" b="1" dirty="0">
              <a:solidFill>
                <a:srgbClr val="333333"/>
              </a:solidFill>
              <a:latin typeface="Helvetica" panose="020B0604020202020204" pitchFamily="34" charset="0"/>
              <a:ea typeface="Times New Roman" panose="02020603050405020304" pitchFamily="18" charset="0"/>
              <a:cs typeface="Helvetica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fr-CA" sz="1600" b="1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		</a:t>
            </a:r>
            <a:r>
              <a:rPr lang="fr-CA" sz="1600" dirty="0">
                <a:solidFill>
                  <a:srgbClr val="33333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le cas des inhibiteurs de l’enzyme de conversion, de divers agonistes et antagonistes. </a:t>
            </a:r>
            <a:endParaRPr lang="fr-FR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Flèche : droite 12">
            <a:extLst>
              <a:ext uri="{FF2B5EF4-FFF2-40B4-BE49-F238E27FC236}">
                <a16:creationId xmlns:a16="http://schemas.microsoft.com/office/drawing/2014/main" xmlns="" id="{EEF9910F-951A-4856-8D19-A7FF004A06A4}"/>
              </a:ext>
            </a:extLst>
          </p:cNvPr>
          <p:cNvSpPr/>
          <p:nvPr/>
        </p:nvSpPr>
        <p:spPr>
          <a:xfrm>
            <a:off x="2160105" y="4717774"/>
            <a:ext cx="715617" cy="10300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Flèche : droite 14">
            <a:extLst>
              <a:ext uri="{FF2B5EF4-FFF2-40B4-BE49-F238E27FC236}">
                <a16:creationId xmlns:a16="http://schemas.microsoft.com/office/drawing/2014/main" xmlns="" id="{CBCE7B5D-390B-4BE0-9000-6962E8EFA6E2}"/>
              </a:ext>
            </a:extLst>
          </p:cNvPr>
          <p:cNvSpPr/>
          <p:nvPr/>
        </p:nvSpPr>
        <p:spPr>
          <a:xfrm>
            <a:off x="2160105" y="6559682"/>
            <a:ext cx="715617" cy="10300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99563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56279700-7D34-4174-98FB-D5D9748776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312" y="365125"/>
            <a:ext cx="11410120" cy="1325563"/>
          </a:xfrm>
        </p:spPr>
        <p:txBody>
          <a:bodyPr>
            <a:normAutofit/>
          </a:bodyPr>
          <a:lstStyle/>
          <a:p>
            <a:r>
              <a:rPr lang="fr-FR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D) Pharmacocinétique (PK) et Pharmacodynamie (PD):</a:t>
            </a:r>
            <a:br>
              <a:rPr lang="fr-FR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FR" sz="2400" dirty="0"/>
              <a:t>il existe une relation réciproque entre médicament et organisme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2F79E3C2-7324-4D91-8F6F-483D7DABFC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6592" y="1690688"/>
            <a:ext cx="11251096" cy="4906479"/>
          </a:xfrm>
        </p:spPr>
        <p:txBody>
          <a:bodyPr>
            <a:normAutofit lnSpcReduction="10000"/>
          </a:bodyPr>
          <a:lstStyle/>
          <a:p>
            <a:r>
              <a:rPr lang="fr-FR" dirty="0"/>
              <a:t>La pharmacologie est divisée en deux domaines principaux:</a:t>
            </a:r>
          </a:p>
          <a:p>
            <a:pPr lvl="1"/>
            <a:r>
              <a:rPr lang="fr-F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Pharmacocinétique</a:t>
            </a:r>
          </a:p>
          <a:p>
            <a:pPr lvl="2"/>
            <a:r>
              <a:rPr lang="fr-FR" dirty="0">
                <a:solidFill>
                  <a:srgbClr val="FF0000"/>
                </a:solidFill>
              </a:rPr>
              <a:t>Étude de l’effet de l’organisme sur un médicament</a:t>
            </a:r>
          </a:p>
          <a:p>
            <a:pPr lvl="3"/>
            <a:r>
              <a:rPr lang="fr-FR" dirty="0"/>
              <a:t>Détermine la concentration du médicament dans </a:t>
            </a:r>
            <a:r>
              <a:rPr lang="fr-FR" dirty="0" smtClean="0"/>
              <a:t>l’organisme, </a:t>
            </a:r>
            <a:r>
              <a:rPr lang="fr-FR" dirty="0"/>
              <a:t>ainsi que le commencement, la durée et l’intensité de </a:t>
            </a:r>
            <a:r>
              <a:rPr lang="fr-FR" dirty="0" smtClean="0"/>
              <a:t>l’effet:</a:t>
            </a:r>
            <a:endParaRPr lang="fr-FR" dirty="0"/>
          </a:p>
          <a:p>
            <a:pPr lvl="4"/>
            <a:r>
              <a:rPr lang="fr-FR" i="1" dirty="0"/>
              <a:t>Définit une relation quantitative entre la dose administrée et la concentration sanguine</a:t>
            </a:r>
          </a:p>
          <a:p>
            <a:pPr lvl="3"/>
            <a:r>
              <a:rPr lang="fr-FR" dirty="0"/>
              <a:t>S’intéresse aux réactions que l’organisme fait subir au médicament après son </a:t>
            </a:r>
            <a:r>
              <a:rPr lang="fr-FR" dirty="0" smtClean="0"/>
              <a:t>administration:</a:t>
            </a:r>
            <a:endParaRPr lang="fr-FR" dirty="0"/>
          </a:p>
          <a:p>
            <a:pPr lvl="4"/>
            <a:r>
              <a:rPr lang="fr-FR" dirty="0"/>
              <a:t>Elle étudie le devenir du médicament dans l’organisme: afin de définir les modalités d’administration du médicament: voies d’administrations, dose et rythme d’administration.</a:t>
            </a:r>
          </a:p>
          <a:p>
            <a:pPr marL="1371600" lvl="3" indent="0">
              <a:buNone/>
            </a:pPr>
            <a:endParaRPr lang="fr-FR" dirty="0"/>
          </a:p>
          <a:p>
            <a:pPr lvl="1"/>
            <a:r>
              <a:rPr lang="fr-F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Pharmacodynamie</a:t>
            </a:r>
          </a:p>
          <a:p>
            <a:pPr lvl="2"/>
            <a:r>
              <a:rPr lang="fr-FR" dirty="0">
                <a:solidFill>
                  <a:srgbClr val="FF0000"/>
                </a:solidFill>
              </a:rPr>
              <a:t>Étude de l’effet d’un médicament sur l’organisme</a:t>
            </a:r>
          </a:p>
          <a:p>
            <a:pPr lvl="3"/>
            <a:r>
              <a:rPr lang="fr-FR" dirty="0"/>
              <a:t>Étudie les effets biologiques et physiologiques ainsi que les mécanismes d’action aux niveaux cellulaire et organique</a:t>
            </a:r>
          </a:p>
          <a:p>
            <a:pPr lvl="3"/>
            <a:r>
              <a:rPr lang="fr-FR" dirty="0"/>
              <a:t>Étudie l’action que le médicament fait subir à l’organisme au niveau d’une cible: organe, cellule, récepteur…</a:t>
            </a:r>
          </a:p>
          <a:p>
            <a:pPr lvl="4"/>
            <a:r>
              <a:rPr lang="fr-FR" dirty="0"/>
              <a:t>Définit une relation quantitative entre la dose administrée et l’effet produit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225921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700AFCEE-E65F-45F1-81E2-719AF44C9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7" y="256381"/>
            <a:ext cx="5157787" cy="823912"/>
          </a:xfrm>
        </p:spPr>
        <p:txBody>
          <a:bodyPr>
            <a:normAutofit/>
          </a:bodyPr>
          <a:lstStyle/>
          <a:p>
            <a:r>
              <a:rPr lang="fr-FR" dirty="0"/>
              <a:t>Pharmacocinétique: elle est étudiée selon quatre processus: ADME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3B8C39C5-DAF3-450E-9844-69DEE47AB1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62014" y="1080293"/>
            <a:ext cx="5157787" cy="2126733"/>
          </a:xfrm>
        </p:spPr>
        <p:txBody>
          <a:bodyPr>
            <a:normAutofit fontScale="77500" lnSpcReduction="20000"/>
          </a:bodyPr>
          <a:lstStyle/>
          <a:p>
            <a:r>
              <a:rPr lang="fr-FR" u="sng" dirty="0"/>
              <a:t>Absorption</a:t>
            </a:r>
            <a:r>
              <a:rPr lang="fr-FR" dirty="0"/>
              <a:t>: pénétration du médicament dans l’organisme</a:t>
            </a:r>
          </a:p>
          <a:p>
            <a:r>
              <a:rPr lang="fr-FR" u="sng" dirty="0"/>
              <a:t>Distribution</a:t>
            </a:r>
            <a:r>
              <a:rPr lang="fr-FR" dirty="0"/>
              <a:t>: destination du médicament dans l’organisme</a:t>
            </a:r>
          </a:p>
          <a:p>
            <a:r>
              <a:rPr lang="fr-FR" u="sng" dirty="0"/>
              <a:t>Métabolisme</a:t>
            </a:r>
            <a:r>
              <a:rPr lang="fr-FR" dirty="0"/>
              <a:t>: transformation biochimique du médicament</a:t>
            </a:r>
          </a:p>
          <a:p>
            <a:r>
              <a:rPr lang="fr-FR" u="sng" dirty="0"/>
              <a:t>Excrétion</a:t>
            </a:r>
            <a:r>
              <a:rPr lang="fr-FR" dirty="0"/>
              <a:t>: élimination du médicament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xmlns="" id="{E753F6E9-65C0-4EE0-A6C4-E443A6D56A7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527235" y="529518"/>
            <a:ext cx="3087757" cy="411956"/>
          </a:xfrm>
        </p:spPr>
        <p:txBody>
          <a:bodyPr>
            <a:normAutofit lnSpcReduction="10000"/>
          </a:bodyPr>
          <a:lstStyle/>
          <a:p>
            <a:r>
              <a:rPr lang="fr-FR" dirty="0"/>
              <a:t>Pharmacodynamie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xmlns="" id="{8B8940EA-779F-411C-BFBA-38819A085BD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592163" y="1080293"/>
            <a:ext cx="5183188" cy="5415308"/>
          </a:xfrm>
          <a:ln>
            <a:noFill/>
          </a:ln>
        </p:spPr>
        <p:txBody>
          <a:bodyPr>
            <a:normAutofit fontScale="62500" lnSpcReduction="20000"/>
          </a:bodyPr>
          <a:lstStyle/>
          <a:p>
            <a:r>
              <a:rPr lang="fr-FR" dirty="0"/>
              <a:t>Un médicament peut exercer des effets sur l’organisme de deux façons:</a:t>
            </a:r>
          </a:p>
          <a:p>
            <a:pPr lvl="1"/>
            <a:r>
              <a:rPr lang="fr-FR" dirty="0"/>
              <a:t>Modifier des conditions dans l’organisme</a:t>
            </a:r>
          </a:p>
          <a:p>
            <a:pPr lvl="1"/>
            <a:r>
              <a:rPr lang="fr-FR" dirty="0"/>
              <a:t>Interagir avec des parties du corps spécifiques au niveau cellulaire ou moléculaire</a:t>
            </a:r>
          </a:p>
          <a:p>
            <a:endParaRPr lang="fr-FR" b="1" dirty="0">
              <a:solidFill>
                <a:srgbClr val="FF0000"/>
              </a:solidFill>
            </a:endParaRPr>
          </a:p>
          <a:p>
            <a:r>
              <a:rPr lang="fr-FR" b="1" dirty="0">
                <a:solidFill>
                  <a:srgbClr val="FF0000"/>
                </a:solidFill>
              </a:rPr>
              <a:t>Objectifs principaux des études pharmacodynamiques</a:t>
            </a:r>
          </a:p>
          <a:p>
            <a:pPr lvl="1"/>
            <a:r>
              <a:rPr lang="fr-FR" dirty="0"/>
              <a:t>Recueillir des informations sur les effets d’un médicament sur l’organisme</a:t>
            </a:r>
          </a:p>
          <a:p>
            <a:pPr lvl="2"/>
            <a:r>
              <a:rPr lang="fr-FR" dirty="0"/>
              <a:t>Ex.: Activation de récepteurs</a:t>
            </a:r>
          </a:p>
          <a:p>
            <a:pPr marL="457200" lvl="1" indent="0">
              <a:buNone/>
            </a:pPr>
            <a:endParaRPr lang="fr-FR" dirty="0"/>
          </a:p>
          <a:p>
            <a:pPr marL="457200" lvl="1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/>
              <a:t>Ces informations permettent:</a:t>
            </a:r>
          </a:p>
          <a:p>
            <a:pPr lvl="1"/>
            <a:r>
              <a:rPr lang="fr-FR" sz="2600" dirty="0"/>
              <a:t> d’évaluer l’efficacité du médicament</a:t>
            </a:r>
          </a:p>
          <a:p>
            <a:pPr lvl="2"/>
            <a:r>
              <a:rPr lang="fr-FR" sz="2600" dirty="0"/>
              <a:t>Atteinte de l’effet désiré et son ampleur</a:t>
            </a:r>
          </a:p>
          <a:p>
            <a:pPr lvl="2"/>
            <a:r>
              <a:rPr lang="fr-FR" sz="2600" dirty="0"/>
              <a:t>Établissement d’une relation entre la concentration du médicament dans l’organisme et l’ampleur de son effet</a:t>
            </a:r>
          </a:p>
          <a:p>
            <a:pPr lvl="1"/>
            <a:r>
              <a:rPr lang="fr-FR" sz="2600" dirty="0"/>
              <a:t>d’évaluer l’innocuité et identifier les effets indésirables</a:t>
            </a:r>
          </a:p>
          <a:p>
            <a:pPr lvl="2"/>
            <a:r>
              <a:rPr lang="fr-FR" sz="2600" dirty="0"/>
              <a:t>Recherche d’une plage de doses thérapeutiques (celles qui permettent d’obtenir l’effet </a:t>
            </a:r>
            <a:r>
              <a:rPr lang="fr-FR" sz="2600" dirty="0" smtClean="0"/>
              <a:t>souhaité) </a:t>
            </a:r>
            <a:endParaRPr lang="fr-FR" sz="2600" dirty="0"/>
          </a:p>
        </p:txBody>
      </p:sp>
      <p:sp>
        <p:nvSpPr>
          <p:cNvPr id="7" name="Flèche : bas 6">
            <a:extLst>
              <a:ext uri="{FF2B5EF4-FFF2-40B4-BE49-F238E27FC236}">
                <a16:creationId xmlns:a16="http://schemas.microsoft.com/office/drawing/2014/main" xmlns="" id="{B3F8E3C1-0B31-4AD5-AB23-4445518DCBE0}"/>
              </a:ext>
            </a:extLst>
          </p:cNvPr>
          <p:cNvSpPr/>
          <p:nvPr/>
        </p:nvSpPr>
        <p:spPr>
          <a:xfrm>
            <a:off x="8442428" y="3601397"/>
            <a:ext cx="225287" cy="4119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u contenu 3">
            <a:extLst>
              <a:ext uri="{FF2B5EF4-FFF2-40B4-BE49-F238E27FC236}">
                <a16:creationId xmlns:a16="http://schemas.microsoft.com/office/drawing/2014/main" xmlns="" id="{BDC5E14C-ED58-45FE-B434-803174FA6F30}"/>
              </a:ext>
            </a:extLst>
          </p:cNvPr>
          <p:cNvSpPr txBox="1">
            <a:spLocks/>
          </p:cNvSpPr>
          <p:nvPr/>
        </p:nvSpPr>
        <p:spPr>
          <a:xfrm>
            <a:off x="839786" y="3307070"/>
            <a:ext cx="5157787" cy="3394593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b="1" dirty="0">
                <a:solidFill>
                  <a:srgbClr val="FF0000"/>
                </a:solidFill>
              </a:rPr>
              <a:t>Objectifs principaux des études pharmacocinétiques</a:t>
            </a:r>
          </a:p>
          <a:p>
            <a:pPr lvl="1"/>
            <a:r>
              <a:rPr lang="fr-FR" dirty="0"/>
              <a:t>Fournir des informations sur ce que subit le médicament dans l’organisme dans le temps</a:t>
            </a:r>
          </a:p>
          <a:p>
            <a:pPr lvl="1"/>
            <a:endParaRPr lang="fr-FR" dirty="0"/>
          </a:p>
          <a:p>
            <a:pPr lvl="1"/>
            <a:endParaRPr lang="fr-FR" dirty="0"/>
          </a:p>
          <a:p>
            <a:r>
              <a:rPr lang="fr-FR" dirty="0"/>
              <a:t>Ces informations permettent:</a:t>
            </a:r>
          </a:p>
          <a:p>
            <a:pPr lvl="1"/>
            <a:r>
              <a:rPr lang="fr-FR" dirty="0"/>
              <a:t>De comprendre et prévoir le trajet d’un médicament et de ces métabolites dans l’organisme</a:t>
            </a:r>
          </a:p>
          <a:p>
            <a:pPr lvl="1"/>
            <a:r>
              <a:rPr lang="fr-FR" dirty="0"/>
              <a:t>D’évaluer la relation entre les effets positifs et les effets toxiques</a:t>
            </a:r>
          </a:p>
          <a:p>
            <a:pPr lvl="1"/>
            <a:r>
              <a:rPr lang="fr-FR" dirty="0"/>
              <a:t>De prévoir l’innocuité et la tolérance du médicament par l’humain</a:t>
            </a:r>
          </a:p>
          <a:p>
            <a:pPr lvl="1"/>
            <a:r>
              <a:rPr lang="fr-FR" dirty="0"/>
              <a:t>De déterminer </a:t>
            </a:r>
            <a:r>
              <a:rPr lang="fr-FR" b="1" dirty="0"/>
              <a:t>la posologie </a:t>
            </a:r>
            <a:r>
              <a:rPr lang="fr-FR" dirty="0"/>
              <a:t>utilisée dans les essais cliniques</a:t>
            </a:r>
          </a:p>
          <a:p>
            <a:endParaRPr lang="fr-FR" dirty="0"/>
          </a:p>
        </p:txBody>
      </p:sp>
      <p:sp>
        <p:nvSpPr>
          <p:cNvPr id="9" name="Flèche : bas 8">
            <a:extLst>
              <a:ext uri="{FF2B5EF4-FFF2-40B4-BE49-F238E27FC236}">
                <a16:creationId xmlns:a16="http://schemas.microsoft.com/office/drawing/2014/main" xmlns="" id="{617D6749-3C72-43C4-ABBD-41E97748D5F4}"/>
              </a:ext>
            </a:extLst>
          </p:cNvPr>
          <p:cNvSpPr/>
          <p:nvPr/>
        </p:nvSpPr>
        <p:spPr>
          <a:xfrm>
            <a:off x="3052277" y="4261591"/>
            <a:ext cx="238539" cy="35780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0" name="Connecteur droit 9">
            <a:extLst>
              <a:ext uri="{FF2B5EF4-FFF2-40B4-BE49-F238E27FC236}">
                <a16:creationId xmlns:a16="http://schemas.microsoft.com/office/drawing/2014/main" xmlns="" id="{BA667D2C-8597-4C83-83DC-8532037B2F4E}"/>
              </a:ext>
            </a:extLst>
          </p:cNvPr>
          <p:cNvCxnSpPr/>
          <p:nvPr/>
        </p:nvCxnSpPr>
        <p:spPr>
          <a:xfrm>
            <a:off x="6374296" y="410817"/>
            <a:ext cx="0" cy="608478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Connecteur droit 11">
            <a:extLst>
              <a:ext uri="{FF2B5EF4-FFF2-40B4-BE49-F238E27FC236}">
                <a16:creationId xmlns:a16="http://schemas.microsoft.com/office/drawing/2014/main" xmlns="" id="{26BD6C30-F420-43EF-9BAF-06459A5E6DB6}"/>
              </a:ext>
            </a:extLst>
          </p:cNvPr>
          <p:cNvCxnSpPr/>
          <p:nvPr/>
        </p:nvCxnSpPr>
        <p:spPr>
          <a:xfrm>
            <a:off x="839786" y="1080293"/>
            <a:ext cx="11153431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43208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050D858A-D297-4251-8DEA-0DC61E3AA2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E) Définition de termes reliés à la pharmacologie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4ABE78DA-72E4-45A3-AC4C-7352B7D5F9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1223"/>
            <a:ext cx="10515600" cy="4605740"/>
          </a:xfrm>
          <a:ln>
            <a:solidFill>
              <a:srgbClr val="7030A0"/>
            </a:solidFill>
          </a:ln>
        </p:spPr>
        <p:txBody>
          <a:bodyPr>
            <a:normAutofit fontScale="62500" lnSpcReduction="20000"/>
          </a:bodyPr>
          <a:lstStyle/>
          <a:p>
            <a:r>
              <a:rPr lang="fr-FR" b="1" dirty="0">
                <a:solidFill>
                  <a:schemeClr val="accent6">
                    <a:lumMod val="75000"/>
                  </a:schemeClr>
                </a:solidFill>
              </a:rPr>
              <a:t>Ensemble ‘ pharmacocinétique et pharmacodynamie humaines’ </a:t>
            </a:r>
            <a:r>
              <a:rPr lang="fr-FR" dirty="0"/>
              <a:t>: étude des réponses à l’administration des substances médicamenteuses</a:t>
            </a:r>
          </a:p>
          <a:p>
            <a:r>
              <a:rPr lang="fr-FR" b="1" dirty="0">
                <a:solidFill>
                  <a:schemeClr val="accent6">
                    <a:lumMod val="75000"/>
                  </a:schemeClr>
                </a:solidFill>
              </a:rPr>
              <a:t>Essai clinique</a:t>
            </a:r>
            <a:r>
              <a:rPr lang="fr-FR" dirty="0"/>
              <a:t>: évaluation de l’efficacité d’un médicament</a:t>
            </a:r>
          </a:p>
          <a:p>
            <a:r>
              <a:rPr lang="fr-FR" b="1" dirty="0">
                <a:solidFill>
                  <a:schemeClr val="accent6">
                    <a:lumMod val="75000"/>
                  </a:schemeClr>
                </a:solidFill>
              </a:rPr>
              <a:t>Pharmacocinétique</a:t>
            </a:r>
            <a:r>
              <a:rPr lang="fr-FR" dirty="0"/>
              <a:t>: étude du devenir ou de la destinée du médicament dans l’organisme</a:t>
            </a:r>
          </a:p>
          <a:p>
            <a:r>
              <a:rPr lang="fr-FR" b="1" dirty="0">
                <a:solidFill>
                  <a:schemeClr val="accent6">
                    <a:lumMod val="75000"/>
                  </a:schemeClr>
                </a:solidFill>
              </a:rPr>
              <a:t>Pharmacodynamie</a:t>
            </a:r>
            <a:r>
              <a:rPr lang="fr-FR" dirty="0"/>
              <a:t>: étude de l’action du médicament sur l’organisme</a:t>
            </a:r>
          </a:p>
          <a:p>
            <a:r>
              <a:rPr lang="fr-FR" b="1" dirty="0">
                <a:solidFill>
                  <a:schemeClr val="accent6">
                    <a:lumMod val="75000"/>
                  </a:schemeClr>
                </a:solidFill>
              </a:rPr>
              <a:t>Pharmacovigilance:</a:t>
            </a:r>
            <a:r>
              <a:rPr lang="fr-FR" dirty="0"/>
              <a:t> détection, évaluation, compréhension et prévention des risques d’effets indésirables des médicaments</a:t>
            </a:r>
          </a:p>
          <a:p>
            <a:r>
              <a:rPr lang="fr-FR" b="1" dirty="0">
                <a:solidFill>
                  <a:schemeClr val="accent6">
                    <a:lumMod val="75000"/>
                  </a:schemeClr>
                </a:solidFill>
              </a:rPr>
              <a:t>Pharmacodépendance</a:t>
            </a:r>
            <a:r>
              <a:rPr lang="fr-FR" b="1" dirty="0"/>
              <a:t>:</a:t>
            </a:r>
            <a:r>
              <a:rPr lang="fr-FR" dirty="0"/>
              <a:t> détection, évaluation et surveillance du potentiel addictif des médicaments et des substances licites; dépendance d’un individu vis-à-vis d’un médicament</a:t>
            </a:r>
          </a:p>
          <a:p>
            <a:r>
              <a:rPr lang="fr-FR" b="1" dirty="0">
                <a:solidFill>
                  <a:schemeClr val="accent6">
                    <a:lumMod val="75000"/>
                  </a:schemeClr>
                </a:solidFill>
              </a:rPr>
              <a:t>Pharmaco-économie</a:t>
            </a:r>
            <a:r>
              <a:rPr lang="fr-FR" dirty="0"/>
              <a:t>: évaluation des conséquences médico-économiques imputables à l’usage d’un médicament par analyse des rapports: coût/efficacité – coût/utilité</a:t>
            </a:r>
          </a:p>
          <a:p>
            <a:r>
              <a:rPr lang="fr-FR" b="1" dirty="0">
                <a:solidFill>
                  <a:schemeClr val="accent6">
                    <a:lumMod val="75000"/>
                  </a:schemeClr>
                </a:solidFill>
              </a:rPr>
              <a:t>Pharmaco-épidémiologie</a:t>
            </a:r>
            <a:r>
              <a:rPr lang="fr-FR" dirty="0"/>
              <a:t>: caractérisation de l’utilisation des médicaments dans différents groupes sociaux</a:t>
            </a:r>
          </a:p>
          <a:p>
            <a:r>
              <a:rPr lang="fr-FR" b="1" dirty="0">
                <a:solidFill>
                  <a:schemeClr val="accent6">
                    <a:lumMod val="75000"/>
                  </a:schemeClr>
                </a:solidFill>
              </a:rPr>
              <a:t>Pharmacogénétique (pharmacogénomique</a:t>
            </a:r>
            <a:r>
              <a:rPr lang="fr-FR" dirty="0">
                <a:solidFill>
                  <a:schemeClr val="accent6">
                    <a:lumMod val="75000"/>
                  </a:schemeClr>
                </a:solidFill>
              </a:rPr>
              <a:t>)</a:t>
            </a:r>
            <a:r>
              <a:rPr lang="fr-FR" dirty="0"/>
              <a:t>: variation des effets ou de la cinétique des médicaments en fonction des caractéristiques génétiques de l’individu</a:t>
            </a:r>
          </a:p>
          <a:p>
            <a:r>
              <a:rPr lang="fr-FR" b="1" dirty="0">
                <a:solidFill>
                  <a:schemeClr val="accent6">
                    <a:lumMod val="75000"/>
                  </a:schemeClr>
                </a:solidFill>
              </a:rPr>
              <a:t>Observance</a:t>
            </a:r>
            <a:r>
              <a:rPr lang="fr-FR" dirty="0"/>
              <a:t>: adéquation entre le comportement du patient et le traitement proposé (en d’autres termes: respect de la posologie ou mesures avec lesquelles le patient suit les instructions médicales)</a:t>
            </a:r>
          </a:p>
          <a:p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176661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802142D8-3AE6-4828-BC41-9C5889E401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13214" y="192158"/>
            <a:ext cx="8807795" cy="1650136"/>
          </a:xfrm>
          <a:ln>
            <a:solidFill>
              <a:schemeClr val="accent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fr-FR" u="sng" dirty="0"/>
              <a:t>Exercice</a:t>
            </a:r>
            <a:r>
              <a:rPr lang="fr-FR" dirty="0"/>
              <a:t>: Reliez par une flèche le terme pharmacologique à une mise en situation</a:t>
            </a:r>
            <a:br>
              <a:rPr lang="fr-FR" dirty="0"/>
            </a:br>
            <a:r>
              <a:rPr lang="fr-FR" dirty="0"/>
              <a:t>qui s’y rapporte le mieux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69CF8E69-1CEA-4420-B87F-676926B65D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2934" y="2080591"/>
            <a:ext cx="1095029" cy="424484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r>
              <a:rPr lang="fr-FR" dirty="0"/>
              <a:t>Terme</a:t>
            </a: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xmlns="" id="{2A801823-6D5D-4A23-A916-D7C39F8D98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987800"/>
          </a:xfrm>
        </p:spPr>
        <p:txBody>
          <a:bodyPr>
            <a:normAutofit fontScale="55000" lnSpcReduction="20000"/>
          </a:bodyPr>
          <a:lstStyle/>
          <a:p>
            <a:r>
              <a:rPr lang="fr-FR" b="1" dirty="0">
                <a:solidFill>
                  <a:srgbClr val="7030A0"/>
                </a:solidFill>
              </a:rPr>
              <a:t>Pharmacodynamie</a:t>
            </a:r>
          </a:p>
          <a:p>
            <a:endParaRPr lang="fr-FR" b="1" dirty="0">
              <a:solidFill>
                <a:srgbClr val="7030A0"/>
              </a:solidFill>
            </a:endParaRPr>
          </a:p>
          <a:p>
            <a:r>
              <a:rPr lang="fr-FR" b="1" dirty="0">
                <a:solidFill>
                  <a:srgbClr val="7030A0"/>
                </a:solidFill>
              </a:rPr>
              <a:t>Non-observance</a:t>
            </a:r>
          </a:p>
          <a:p>
            <a:endParaRPr lang="fr-FR" b="1" dirty="0">
              <a:solidFill>
                <a:srgbClr val="7030A0"/>
              </a:solidFill>
            </a:endParaRPr>
          </a:p>
          <a:p>
            <a:r>
              <a:rPr lang="fr-FR" b="1" dirty="0">
                <a:solidFill>
                  <a:srgbClr val="7030A0"/>
                </a:solidFill>
              </a:rPr>
              <a:t>Pharmacodépendance</a:t>
            </a:r>
          </a:p>
          <a:p>
            <a:endParaRPr lang="fr-FR" b="1" dirty="0">
              <a:solidFill>
                <a:srgbClr val="7030A0"/>
              </a:solidFill>
            </a:endParaRPr>
          </a:p>
          <a:p>
            <a:r>
              <a:rPr lang="fr-FR" b="1" dirty="0">
                <a:solidFill>
                  <a:srgbClr val="7030A0"/>
                </a:solidFill>
              </a:rPr>
              <a:t>Pharmacovigilance</a:t>
            </a:r>
          </a:p>
          <a:p>
            <a:endParaRPr lang="fr-FR" b="1" dirty="0">
              <a:solidFill>
                <a:srgbClr val="7030A0"/>
              </a:solidFill>
            </a:endParaRPr>
          </a:p>
          <a:p>
            <a:r>
              <a:rPr lang="fr-FR" b="1" dirty="0">
                <a:solidFill>
                  <a:srgbClr val="7030A0"/>
                </a:solidFill>
              </a:rPr>
              <a:t>Essais cliniques</a:t>
            </a:r>
          </a:p>
          <a:p>
            <a:endParaRPr lang="fr-FR" b="1" dirty="0">
              <a:solidFill>
                <a:srgbClr val="7030A0"/>
              </a:solidFill>
            </a:endParaRPr>
          </a:p>
          <a:p>
            <a:r>
              <a:rPr lang="fr-FR" b="1" dirty="0">
                <a:solidFill>
                  <a:srgbClr val="7030A0"/>
                </a:solidFill>
              </a:rPr>
              <a:t>Pharmacocinétique</a:t>
            </a:r>
          </a:p>
          <a:p>
            <a:endParaRPr lang="fr-FR" b="1" dirty="0">
              <a:solidFill>
                <a:srgbClr val="7030A0"/>
              </a:solidFill>
            </a:endParaRPr>
          </a:p>
          <a:p>
            <a:r>
              <a:rPr lang="fr-FR" b="1" dirty="0">
                <a:solidFill>
                  <a:srgbClr val="7030A0"/>
                </a:solidFill>
              </a:rPr>
              <a:t>Pharmaco-épidémiologie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xmlns="" id="{F791704E-7A4D-4267-B4AD-D0AAAF16BA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2080589"/>
            <a:ext cx="2587487" cy="424485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r>
              <a:rPr lang="fr-FR" dirty="0"/>
              <a:t>Mise en situation</a:t>
            </a:r>
          </a:p>
        </p:txBody>
      </p:sp>
      <p:sp>
        <p:nvSpPr>
          <p:cNvPr id="7" name="Espace réservé du contenu 6">
            <a:extLst>
              <a:ext uri="{FF2B5EF4-FFF2-40B4-BE49-F238E27FC236}">
                <a16:creationId xmlns:a16="http://schemas.microsoft.com/office/drawing/2014/main" xmlns="" id="{CBE4D32C-6590-4ABC-AB91-65892F63AC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896139" y="2505075"/>
            <a:ext cx="8044070" cy="4160768"/>
          </a:xfrm>
        </p:spPr>
        <p:txBody>
          <a:bodyPr>
            <a:normAutofit fontScale="47500" lnSpcReduction="20000"/>
          </a:bodyPr>
          <a:lstStyle/>
          <a:p>
            <a:r>
              <a:rPr lang="fr-FR" b="1" dirty="0"/>
              <a:t>Le rituximab (un anticorps monoclonal anticancéreux) a été testé puis utilisé pour la première fois en oncohématologie à la fin des années 1990</a:t>
            </a:r>
          </a:p>
          <a:p>
            <a:endParaRPr lang="fr-FR" b="1" dirty="0"/>
          </a:p>
          <a:p>
            <a:r>
              <a:rPr lang="fr-FR" b="1" dirty="0"/>
              <a:t>En France, 50 à 60% des femmes sexuellement actives, prennent la pilule</a:t>
            </a:r>
          </a:p>
          <a:p>
            <a:endParaRPr lang="fr-FR" b="1" dirty="0"/>
          </a:p>
          <a:p>
            <a:r>
              <a:rPr lang="fr-FR" b="1" dirty="0"/>
              <a:t>Le rein est le principal organe excréteur de médicaments convertis sous forme hydrosoluble</a:t>
            </a:r>
          </a:p>
          <a:p>
            <a:endParaRPr lang="fr-FR" b="1" dirty="0"/>
          </a:p>
          <a:p>
            <a:r>
              <a:rPr lang="fr-FR" b="1" dirty="0"/>
              <a:t>Ce patient qui accuse un fort taux de cholestérolémie respecte peu la posologie de son médicament, d’autant plus qu’il continue de manger des aliments riches en gras</a:t>
            </a:r>
          </a:p>
          <a:p>
            <a:endParaRPr lang="fr-FR" b="1" dirty="0"/>
          </a:p>
          <a:p>
            <a:r>
              <a:rPr lang="fr-FR" b="1" dirty="0"/>
              <a:t>Cet hôpital a mis en place un système de surveillance des médicaments qui y sont administrés</a:t>
            </a:r>
          </a:p>
          <a:p>
            <a:endParaRPr lang="fr-FR" b="1" dirty="0"/>
          </a:p>
          <a:p>
            <a:r>
              <a:rPr lang="fr-FR" b="1" dirty="0"/>
              <a:t>Plusieurs médicaments possèdent la propriété de se lier à des récepteurs couplés à la protéine G</a:t>
            </a:r>
          </a:p>
          <a:p>
            <a:endParaRPr lang="fr-FR" b="1" dirty="0"/>
          </a:p>
          <a:p>
            <a:r>
              <a:rPr lang="fr-FR" b="1" dirty="0"/>
              <a:t>Les mésusages passés de la morphine et de ses dérivés l’ont rendue longtemps suspecte et elle n’était plus utilisée que dans des cas extrêmes</a:t>
            </a:r>
          </a:p>
        </p:txBody>
      </p:sp>
    </p:spTree>
    <p:extLst>
      <p:ext uri="{BB962C8B-B14F-4D97-AF65-F5344CB8AC3E}">
        <p14:creationId xmlns:p14="http://schemas.microsoft.com/office/powerpoint/2010/main" val="1332029842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2928</TotalTime>
  <Words>2195</Words>
  <Application>Microsoft Macintosh PowerPoint</Application>
  <PresentationFormat>Custom</PresentationFormat>
  <Paragraphs>273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Thème Office</vt:lpstr>
      <vt:lpstr>HSS 3506 Pharmacologie</vt:lpstr>
      <vt:lpstr>Table des matières</vt:lpstr>
      <vt:lpstr>PowerPoint Presentation</vt:lpstr>
      <vt:lpstr>PowerPoint Presentation</vt:lpstr>
      <vt:lpstr>Liste de manuels en français</vt:lpstr>
      <vt:lpstr>Section 1) Introduction à la pharmacologie</vt:lpstr>
      <vt:lpstr>Mot d’introduction</vt:lpstr>
      <vt:lpstr>L’action pharmacologique…</vt:lpstr>
      <vt:lpstr>L’effet d’un médicament</vt:lpstr>
      <vt:lpstr>A) Définition</vt:lpstr>
      <vt:lpstr>Exemple concret de différence entre un effet pharmacologique et effet thérapeutique</vt:lpstr>
      <vt:lpstr>Notes additionnelles sur la pharmacologie</vt:lpstr>
      <vt:lpstr>C) Le médicament</vt:lpstr>
      <vt:lpstr>On dit que le mécanisme d’action de la plupart des médicaments est connu. Qu’advient-il de ceux dont les mécanismes ne sont pas connus? Donnez un exemple</vt:lpstr>
      <vt:lpstr>D) Pharmacocinétique (PK) et Pharmacodynamie (PD): il existe une relation réciproque entre médicament et organisme</vt:lpstr>
      <vt:lpstr>PowerPoint Presentation</vt:lpstr>
      <vt:lpstr>E) Définition de termes reliés à la pharmacologie</vt:lpstr>
      <vt:lpstr>Exercice: Reliez par une flèche le terme pharmacologique à une mise en situation qui s’y rapporte le mieux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Anatomie et physiologie humaine</dc:title>
  <dc:creator>Francoise Cossette</dc:creator>
  <cp:lastModifiedBy>Mirane Ahmed</cp:lastModifiedBy>
  <cp:revision>585</cp:revision>
  <dcterms:created xsi:type="dcterms:W3CDTF">2019-12-06T21:48:00Z</dcterms:created>
  <dcterms:modified xsi:type="dcterms:W3CDTF">2020-01-15T02:04:20Z</dcterms:modified>
</cp:coreProperties>
</file>