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Lst>
  <p:notesMasterIdLst>
    <p:notesMasterId r:id="rId87"/>
  </p:notesMasterIdLst>
  <p:handoutMasterIdLst>
    <p:handoutMasterId r:id="rId88"/>
  </p:handoutMasterIdLst>
  <p:sldIdLst>
    <p:sldId id="333" r:id="rId2"/>
    <p:sldId id="382" r:id="rId3"/>
    <p:sldId id="321" r:id="rId4"/>
    <p:sldId id="375" r:id="rId5"/>
    <p:sldId id="322" r:id="rId6"/>
    <p:sldId id="323" r:id="rId7"/>
    <p:sldId id="376" r:id="rId8"/>
    <p:sldId id="339" r:id="rId9"/>
    <p:sldId id="342" r:id="rId10"/>
    <p:sldId id="343" r:id="rId11"/>
    <p:sldId id="344" r:id="rId12"/>
    <p:sldId id="346" r:id="rId13"/>
    <p:sldId id="257" r:id="rId14"/>
    <p:sldId id="347" r:id="rId15"/>
    <p:sldId id="387" r:id="rId16"/>
    <p:sldId id="348" r:id="rId17"/>
    <p:sldId id="395" r:id="rId18"/>
    <p:sldId id="397" r:id="rId19"/>
    <p:sldId id="399" r:id="rId20"/>
    <p:sldId id="267" r:id="rId21"/>
    <p:sldId id="261" r:id="rId22"/>
    <p:sldId id="331" r:id="rId23"/>
    <p:sldId id="332" r:id="rId24"/>
    <p:sldId id="385" r:id="rId25"/>
    <p:sldId id="312" r:id="rId26"/>
    <p:sldId id="286" r:id="rId27"/>
    <p:sldId id="307" r:id="rId28"/>
    <p:sldId id="338" r:id="rId29"/>
    <p:sldId id="351" r:id="rId30"/>
    <p:sldId id="325" r:id="rId31"/>
    <p:sldId id="287" r:id="rId32"/>
    <p:sldId id="308" r:id="rId33"/>
    <p:sldId id="336" r:id="rId34"/>
    <p:sldId id="309" r:id="rId35"/>
    <p:sldId id="326" r:id="rId36"/>
    <p:sldId id="335" r:id="rId37"/>
    <p:sldId id="288" r:id="rId38"/>
    <p:sldId id="337" r:id="rId39"/>
    <p:sldId id="310" r:id="rId40"/>
    <p:sldId id="311" r:id="rId41"/>
    <p:sldId id="314" r:id="rId42"/>
    <p:sldId id="352" r:id="rId43"/>
    <p:sldId id="268" r:id="rId44"/>
    <p:sldId id="300" r:id="rId45"/>
    <p:sldId id="289" r:id="rId46"/>
    <p:sldId id="290" r:id="rId47"/>
    <p:sldId id="291" r:id="rId48"/>
    <p:sldId id="327" r:id="rId49"/>
    <p:sldId id="269" r:id="rId50"/>
    <p:sldId id="301" r:id="rId51"/>
    <p:sldId id="315" r:id="rId52"/>
    <p:sldId id="353" r:id="rId53"/>
    <p:sldId id="302" r:id="rId54"/>
    <p:sldId id="329" r:id="rId55"/>
    <p:sldId id="303" r:id="rId56"/>
    <p:sldId id="328" r:id="rId57"/>
    <p:sldId id="319" r:id="rId58"/>
    <p:sldId id="354" r:id="rId59"/>
    <p:sldId id="305" r:id="rId60"/>
    <p:sldId id="258" r:id="rId61"/>
    <p:sldId id="355" r:id="rId62"/>
    <p:sldId id="388" r:id="rId63"/>
    <p:sldId id="358" r:id="rId64"/>
    <p:sldId id="260" r:id="rId65"/>
    <p:sldId id="390" r:id="rId66"/>
    <p:sldId id="259" r:id="rId67"/>
    <p:sldId id="403" r:id="rId68"/>
    <p:sldId id="369" r:id="rId69"/>
    <p:sldId id="359" r:id="rId70"/>
    <p:sldId id="379" r:id="rId71"/>
    <p:sldId id="370" r:id="rId72"/>
    <p:sldId id="360" r:id="rId73"/>
    <p:sldId id="362" r:id="rId74"/>
    <p:sldId id="363" r:id="rId75"/>
    <p:sldId id="364" r:id="rId76"/>
    <p:sldId id="371" r:id="rId77"/>
    <p:sldId id="365" r:id="rId78"/>
    <p:sldId id="372" r:id="rId79"/>
    <p:sldId id="374" r:id="rId80"/>
    <p:sldId id="373" r:id="rId81"/>
    <p:sldId id="377" r:id="rId82"/>
    <p:sldId id="394" r:id="rId83"/>
    <p:sldId id="368" r:id="rId84"/>
    <p:sldId id="393" r:id="rId85"/>
    <p:sldId id="404" r:id="rId8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charset="0"/>
        <a:ea typeface="+mn-ea"/>
        <a:cs typeface="+mn-cs"/>
      </a:defRPr>
    </a:lvl1pPr>
    <a:lvl2pPr marL="457200" algn="l" rtl="0" eaLnBrk="0" fontAlgn="base" hangingPunct="0">
      <a:spcBef>
        <a:spcPct val="0"/>
      </a:spcBef>
      <a:spcAft>
        <a:spcPct val="0"/>
      </a:spcAft>
      <a:defRPr kern="1200">
        <a:solidFill>
          <a:schemeClr val="tx1"/>
        </a:solidFill>
        <a:latin typeface="Tahoma" charset="0"/>
        <a:ea typeface="+mn-ea"/>
        <a:cs typeface="+mn-cs"/>
      </a:defRPr>
    </a:lvl2pPr>
    <a:lvl3pPr marL="914400" algn="l" rtl="0" eaLnBrk="0" fontAlgn="base" hangingPunct="0">
      <a:spcBef>
        <a:spcPct val="0"/>
      </a:spcBef>
      <a:spcAft>
        <a:spcPct val="0"/>
      </a:spcAft>
      <a:defRPr kern="1200">
        <a:solidFill>
          <a:schemeClr val="tx1"/>
        </a:solidFill>
        <a:latin typeface="Tahoma" charset="0"/>
        <a:ea typeface="+mn-ea"/>
        <a:cs typeface="+mn-cs"/>
      </a:defRPr>
    </a:lvl3pPr>
    <a:lvl4pPr marL="1371600" algn="l" rtl="0" eaLnBrk="0" fontAlgn="base" hangingPunct="0">
      <a:spcBef>
        <a:spcPct val="0"/>
      </a:spcBef>
      <a:spcAft>
        <a:spcPct val="0"/>
      </a:spcAft>
      <a:defRPr kern="1200">
        <a:solidFill>
          <a:schemeClr val="tx1"/>
        </a:solidFill>
        <a:latin typeface="Tahoma" charset="0"/>
        <a:ea typeface="+mn-ea"/>
        <a:cs typeface="+mn-cs"/>
      </a:defRPr>
    </a:lvl4pPr>
    <a:lvl5pPr marL="1828800" algn="l" rtl="0" eaLnBrk="0" fontAlgn="base" hangingPunct="0">
      <a:spcBef>
        <a:spcPct val="0"/>
      </a:spcBef>
      <a:spcAft>
        <a:spcPct val="0"/>
      </a:spcAft>
      <a:defRPr kern="1200">
        <a:solidFill>
          <a:schemeClr val="tx1"/>
        </a:solidFill>
        <a:latin typeface="Tahoma" charset="0"/>
        <a:ea typeface="+mn-ea"/>
        <a:cs typeface="+mn-cs"/>
      </a:defRPr>
    </a:lvl5pPr>
    <a:lvl6pPr marL="2286000" algn="l" defTabSz="457200" rtl="0" eaLnBrk="1" latinLnBrk="0" hangingPunct="1">
      <a:defRPr kern="1200">
        <a:solidFill>
          <a:schemeClr val="tx1"/>
        </a:solidFill>
        <a:latin typeface="Tahoma" charset="0"/>
        <a:ea typeface="+mn-ea"/>
        <a:cs typeface="+mn-cs"/>
      </a:defRPr>
    </a:lvl6pPr>
    <a:lvl7pPr marL="2743200" algn="l" defTabSz="457200" rtl="0" eaLnBrk="1" latinLnBrk="0" hangingPunct="1">
      <a:defRPr kern="1200">
        <a:solidFill>
          <a:schemeClr val="tx1"/>
        </a:solidFill>
        <a:latin typeface="Tahoma" charset="0"/>
        <a:ea typeface="+mn-ea"/>
        <a:cs typeface="+mn-cs"/>
      </a:defRPr>
    </a:lvl7pPr>
    <a:lvl8pPr marL="3200400" algn="l" defTabSz="457200" rtl="0" eaLnBrk="1" latinLnBrk="0" hangingPunct="1">
      <a:defRPr kern="1200">
        <a:solidFill>
          <a:schemeClr val="tx1"/>
        </a:solidFill>
        <a:latin typeface="Tahoma" charset="0"/>
        <a:ea typeface="+mn-ea"/>
        <a:cs typeface="+mn-cs"/>
      </a:defRPr>
    </a:lvl8pPr>
    <a:lvl9pPr marL="3657600" algn="l" defTabSz="457200" rtl="0" eaLnBrk="1" latinLnBrk="0" hangingPunct="1">
      <a:defRPr kern="1200">
        <a:solidFill>
          <a:schemeClr val="tx1"/>
        </a:solidFill>
        <a:latin typeface="Tahom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clrMode="bw"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07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handoutMaster" Target="handoutMasters/handout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980E564-0420-4843-9845-8D78E580BFC8}" type="datetime1">
              <a:rPr lang="en-US"/>
              <a:pPr>
                <a:defRPr/>
              </a:pPr>
              <a:t>3/13/2014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E1D55996-CFCD-2246-AB78-B356EE70C204}" type="slidenum">
              <a:rPr lang="en-US"/>
              <a:pPr>
                <a:defRPr/>
              </a:pPr>
              <a:t>‹#›</a:t>
            </a:fld>
            <a:endParaRPr lang="en-US"/>
          </a:p>
        </p:txBody>
      </p:sp>
    </p:spTree>
    <p:extLst>
      <p:ext uri="{BB962C8B-B14F-4D97-AF65-F5344CB8AC3E}">
        <p14:creationId xmlns:p14="http://schemas.microsoft.com/office/powerpoint/2010/main" val="1579609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66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66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66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66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44D2E993-2B3E-9E4B-9FFF-2FEE8F70E217}" type="slidenum">
              <a:rPr lang="en-US"/>
              <a:pPr>
                <a:defRPr/>
              </a:pPr>
              <a:t>‹#›</a:t>
            </a:fld>
            <a:endParaRPr lang="en-US"/>
          </a:p>
        </p:txBody>
      </p:sp>
    </p:spTree>
    <p:extLst>
      <p:ext uri="{BB962C8B-B14F-4D97-AF65-F5344CB8AC3E}">
        <p14:creationId xmlns:p14="http://schemas.microsoft.com/office/powerpoint/2010/main" val="9489464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D9E16286-FB9E-E145-80F0-65CBDBB0831B}" type="slidenum">
              <a:rPr lang="en-US"/>
              <a:pPr/>
              <a:t>10</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xfrm>
            <a:off x="914400" y="4343400"/>
            <a:ext cx="5029200" cy="4114800"/>
          </a:xfrm>
          <a:noFill/>
          <a:ln/>
        </p:spPr>
        <p:txBody>
          <a:bodyPr/>
          <a:lstStyle/>
          <a:p>
            <a:pPr eaLnBrk="1" hangingPunct="1"/>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6C95E565-0C12-DC4B-931B-D0653F7E5C83}" type="slidenum">
              <a:rPr lang="en-US"/>
              <a:pPr/>
              <a:t>11</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xfrm>
            <a:off x="914400" y="4343400"/>
            <a:ext cx="5029200" cy="4114800"/>
          </a:xfrm>
          <a:noFill/>
          <a:ln/>
        </p:spPr>
        <p:txBody>
          <a:bodyPr/>
          <a:lstStyle/>
          <a:p>
            <a:pPr eaLnBrk="1" hangingPunct="1"/>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6F6897EB-2CC5-BF46-A3F3-CB8E4C8016CB}" type="slidenum">
              <a:rPr lang="en-US"/>
              <a:pPr/>
              <a:t>26</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FFA459BF-6C71-9D4D-A706-7F1F86089D09}" type="slidenum">
              <a:rPr lang="en-US"/>
              <a:pPr/>
              <a:t>31</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DE716B4-829F-B44C-A4C0-A38432FB8DA6}" type="slidenum">
              <a:rPr lang="en-US"/>
              <a:pPr/>
              <a:t>37</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71931030-47FA-584E-A2D0-BD2CD465A6A0}" type="slidenum">
              <a:rPr lang="en-US"/>
              <a:pPr/>
              <a:t>41</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4DB1F447-2976-314A-9199-D5FA498E53D0}" type="slidenum">
              <a:rPr lang="en-US"/>
              <a:pPr/>
              <a:t>45</a:t>
            </a:fld>
            <a:endParaRPr lang="en-US"/>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DA277810-EB24-0F4B-BFC7-67A894AFA554}" type="slidenum">
              <a:rPr lang="en-US"/>
              <a:pPr/>
              <a:t>46</a:t>
            </a:fld>
            <a:endParaRPr lang="en-US"/>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A5E0C32F-6485-0848-B136-93F4E0BD5C05}" type="slidenum">
              <a:rPr lang="en-US"/>
              <a:pPr/>
              <a:t>47</a:t>
            </a:fld>
            <a:endParaRPr lang="en-US"/>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9FC0CD66-CD64-7942-8825-09575F9160FD}" type="slidenum">
              <a:rPr lang="en-US"/>
              <a:pPr/>
              <a:t>51</a:t>
            </a:fld>
            <a:endParaRPr 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9E90EA93-283E-EF4A-A4AD-ADFF98200033}" type="slidenum">
              <a:rPr lang="en-US"/>
              <a:pPr/>
              <a:t>53</a:t>
            </a:fld>
            <a:endParaRPr lang="en-US"/>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D0E2F78F-2FBC-5643-8293-7805EE1CF894}" type="slidenum">
              <a:rPr lang="en-US"/>
              <a:pPr/>
              <a:t>55</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Posture is a rate-limiter</a:t>
            </a:r>
          </a:p>
          <a:p>
            <a:pPr marL="171450" indent="-171450">
              <a:buFontTx/>
              <a:buChar char="-"/>
            </a:pPr>
            <a:r>
              <a:rPr lang="en-US" baseline="0" dirty="0" smtClean="0"/>
              <a:t>More movements allowed on supine position</a:t>
            </a:r>
          </a:p>
          <a:p>
            <a:pPr marL="171450" indent="-171450">
              <a:buFontTx/>
              <a:buChar char="-"/>
            </a:pPr>
            <a:r>
              <a:rPr lang="en-US" baseline="0" dirty="0" smtClean="0"/>
              <a:t>Age is not a limiting factor, rhythmical kicking on supine does not necessarily emerge at a certain time period</a:t>
            </a:r>
          </a:p>
          <a:p>
            <a:pPr marL="171450" indent="-171450">
              <a:buFontTx/>
              <a:buChar char="-"/>
            </a:pPr>
            <a:endParaRPr lang="en-US" dirty="0" smtClean="0"/>
          </a:p>
        </p:txBody>
      </p:sp>
      <p:sp>
        <p:nvSpPr>
          <p:cNvPr id="4" name="Slide Number Placeholder 3"/>
          <p:cNvSpPr>
            <a:spLocks noGrp="1"/>
          </p:cNvSpPr>
          <p:nvPr>
            <p:ph type="sldNum" sz="quarter" idx="10"/>
          </p:nvPr>
        </p:nvSpPr>
        <p:spPr/>
        <p:txBody>
          <a:bodyPr/>
          <a:lstStyle/>
          <a:p>
            <a:pPr>
              <a:defRPr/>
            </a:pPr>
            <a:fld id="{44D2E993-2B3E-9E4B-9FFF-2FEE8F70E217}" type="slidenum">
              <a:rPr lang="en-US" smtClean="0"/>
              <a:pPr>
                <a:defRPr/>
              </a:pPr>
              <a:t>62</a:t>
            </a:fld>
            <a:endParaRPr lang="en-US"/>
          </a:p>
        </p:txBody>
      </p:sp>
    </p:spTree>
    <p:extLst>
      <p:ext uri="{BB962C8B-B14F-4D97-AF65-F5344CB8AC3E}">
        <p14:creationId xmlns:p14="http://schemas.microsoft.com/office/powerpoint/2010/main" val="17749083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7610A4E5-9B36-D744-8F85-BADDAC34F13E}" type="slidenum">
              <a:rPr lang="en-US"/>
              <a:pPr/>
              <a:t>63</a:t>
            </a:fld>
            <a:endParaRPr lang="en-US"/>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r>
              <a:rPr lang="en-US" dirty="0" smtClean="0">
                <a:latin typeface="Times New Roman" charset="0"/>
              </a:rPr>
              <a:t>Why does it emerge?</a:t>
            </a:r>
          </a:p>
          <a:p>
            <a:pPr eaLnBrk="1" hangingPunct="1"/>
            <a:r>
              <a:rPr lang="en-US" dirty="0" smtClean="0">
                <a:latin typeface="Times New Roman" charset="0"/>
              </a:rPr>
              <a:t>These are within the system, emerge in a spontaneous matter</a:t>
            </a:r>
          </a:p>
          <a:p>
            <a:pPr marL="171450" indent="-171450" eaLnBrk="1" hangingPunct="1">
              <a:buFontTx/>
              <a:buChar char="-"/>
            </a:pPr>
            <a:r>
              <a:rPr lang="en-US" dirty="0" smtClean="0">
                <a:latin typeface="Times New Roman" charset="0"/>
              </a:rPr>
              <a:t>Readying system for later voluntary actions</a:t>
            </a:r>
          </a:p>
          <a:p>
            <a:pPr marL="171450" indent="-171450" eaLnBrk="1" hangingPunct="1">
              <a:buFontTx/>
              <a:buChar char="-"/>
            </a:pPr>
            <a:r>
              <a:rPr lang="en-US" dirty="0" smtClean="0">
                <a:latin typeface="Times New Roman" charset="0"/>
              </a:rPr>
              <a:t>Rhythmical kicking most common in infants -&gt; precursor to walking</a:t>
            </a:r>
          </a:p>
          <a:p>
            <a:pPr marL="171450" indent="-171450" eaLnBrk="1" hangingPunct="1">
              <a:buFontTx/>
              <a:buChar char="-"/>
            </a:pPr>
            <a:endParaRPr lang="en-US" dirty="0" smtClean="0">
              <a:latin typeface="Times New Roman"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child attempts</a:t>
            </a:r>
            <a:r>
              <a:rPr lang="en-US" baseline="0" dirty="0" smtClean="0"/>
              <a:t> to move, there will be precursor movements A-&gt;F</a:t>
            </a:r>
          </a:p>
          <a:p>
            <a:r>
              <a:rPr lang="en-US" dirty="0" smtClean="0"/>
              <a:t>When</a:t>
            </a:r>
            <a:r>
              <a:rPr lang="en-US" baseline="0" dirty="0" smtClean="0"/>
              <a:t> a child is standing and holding themselves to other things, may bounce up and down to rhythmical stereotypes</a:t>
            </a:r>
            <a:endParaRPr lang="en-US" dirty="0"/>
          </a:p>
        </p:txBody>
      </p:sp>
      <p:sp>
        <p:nvSpPr>
          <p:cNvPr id="4" name="Slide Number Placeholder 3"/>
          <p:cNvSpPr>
            <a:spLocks noGrp="1"/>
          </p:cNvSpPr>
          <p:nvPr>
            <p:ph type="sldNum" sz="quarter" idx="10"/>
          </p:nvPr>
        </p:nvSpPr>
        <p:spPr/>
        <p:txBody>
          <a:bodyPr/>
          <a:lstStyle/>
          <a:p>
            <a:pPr>
              <a:defRPr/>
            </a:pPr>
            <a:fld id="{44D2E993-2B3E-9E4B-9FFF-2FEE8F70E217}" type="slidenum">
              <a:rPr lang="en-US" smtClean="0"/>
              <a:pPr>
                <a:defRPr/>
              </a:pPr>
              <a:t>64</a:t>
            </a:fld>
            <a:endParaRPr lang="en-US"/>
          </a:p>
        </p:txBody>
      </p:sp>
    </p:spTree>
    <p:extLst>
      <p:ext uri="{BB962C8B-B14F-4D97-AF65-F5344CB8AC3E}">
        <p14:creationId xmlns:p14="http://schemas.microsoft.com/office/powerpoint/2010/main" val="2342535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Finger flex: wake up of system, only theorized </a:t>
            </a:r>
          </a:p>
          <a:p>
            <a:pPr marL="171450" indent="-171450">
              <a:buFontTx/>
              <a:buChar char="-"/>
            </a:pPr>
            <a:r>
              <a:rPr lang="en-US" dirty="0" smtClean="0"/>
              <a:t>Trying</a:t>
            </a:r>
            <a:r>
              <a:rPr lang="en-US" baseline="0" dirty="0" smtClean="0"/>
              <a:t> to trigger and initiate certain movements </a:t>
            </a:r>
          </a:p>
          <a:p>
            <a:pPr marL="171450" indent="-171450">
              <a:buFontTx/>
              <a:buChar char="-"/>
            </a:pPr>
            <a:r>
              <a:rPr lang="en-US" baseline="0" dirty="0" smtClean="0"/>
              <a:t>Tendency to rock and slow system down in adults under high stress situations -&gt; rhythmical </a:t>
            </a:r>
            <a:r>
              <a:rPr lang="en-US" baseline="0" dirty="0" err="1" smtClean="0"/>
              <a:t>sterotypes</a:t>
            </a:r>
            <a:r>
              <a:rPr lang="en-US" baseline="0" dirty="0" smtClean="0"/>
              <a:t>, e.g. in exams </a:t>
            </a:r>
            <a:endParaRPr lang="en-US" dirty="0"/>
          </a:p>
        </p:txBody>
      </p:sp>
      <p:sp>
        <p:nvSpPr>
          <p:cNvPr id="4" name="Slide Number Placeholder 3"/>
          <p:cNvSpPr>
            <a:spLocks noGrp="1"/>
          </p:cNvSpPr>
          <p:nvPr>
            <p:ph type="sldNum" sz="quarter" idx="10"/>
          </p:nvPr>
        </p:nvSpPr>
        <p:spPr/>
        <p:txBody>
          <a:bodyPr/>
          <a:lstStyle/>
          <a:p>
            <a:pPr>
              <a:defRPr/>
            </a:pPr>
            <a:fld id="{44D2E993-2B3E-9E4B-9FFF-2FEE8F70E217}" type="slidenum">
              <a:rPr lang="en-US" smtClean="0"/>
              <a:pPr>
                <a:defRPr/>
              </a:pPr>
              <a:t>65</a:t>
            </a:fld>
            <a:endParaRPr lang="en-US"/>
          </a:p>
        </p:txBody>
      </p:sp>
    </p:spTree>
    <p:extLst>
      <p:ext uri="{BB962C8B-B14F-4D97-AF65-F5344CB8AC3E}">
        <p14:creationId xmlns:p14="http://schemas.microsoft.com/office/powerpoint/2010/main" val="22997243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43A80B1C-2CF8-464C-B30A-4D895BF75C58}" type="slidenum">
              <a:rPr lang="en-US"/>
              <a:pPr/>
              <a:t>69</a:t>
            </a:fld>
            <a:endParaRPr lang="en-US"/>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p:spPr>
        <p:txBody>
          <a:bodyPr/>
          <a:lstStyle/>
          <a:p>
            <a:pPr eaLnBrk="1" hangingPunct="1"/>
            <a:r>
              <a:rPr lang="en-US" dirty="0" smtClean="0">
                <a:latin typeface="Times New Roman" charset="0"/>
              </a:rPr>
              <a:t>Exercise</a:t>
            </a:r>
            <a:r>
              <a:rPr lang="en-US" baseline="0" dirty="0" smtClean="0">
                <a:latin typeface="Times New Roman" charset="0"/>
              </a:rPr>
              <a:t> reflex does not fall under structural (</a:t>
            </a:r>
            <a:r>
              <a:rPr lang="en-US" baseline="0" dirty="0" err="1" smtClean="0">
                <a:latin typeface="Times New Roman" charset="0"/>
              </a:rPr>
              <a:t>neuro</a:t>
            </a:r>
            <a:r>
              <a:rPr lang="en-US" baseline="0" dirty="0" smtClean="0">
                <a:latin typeface="Times New Roman" charset="0"/>
              </a:rPr>
              <a:t>-maturational) views</a:t>
            </a:r>
          </a:p>
          <a:p>
            <a:pPr marL="171450" indent="-171450" eaLnBrk="1" hangingPunct="1">
              <a:buFontTx/>
              <a:buChar char="-"/>
            </a:pPr>
            <a:r>
              <a:rPr lang="en-US" baseline="0" dirty="0" smtClean="0">
                <a:latin typeface="Times New Roman" charset="0"/>
              </a:rPr>
              <a:t>Structural reflexes must be inhibited to allow voluntary movement to occur</a:t>
            </a:r>
          </a:p>
          <a:p>
            <a:pPr marL="171450" indent="-171450" eaLnBrk="1" hangingPunct="1">
              <a:buFontTx/>
              <a:buChar char="-"/>
            </a:pPr>
            <a:endParaRPr lang="en-US" dirty="0" smtClean="0">
              <a:latin typeface="Times New Roman"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Evidence may suggest the contrary, that these don’t need to be inhibited</a:t>
            </a:r>
          </a:p>
          <a:p>
            <a:endParaRPr lang="en-US" dirty="0"/>
          </a:p>
        </p:txBody>
      </p:sp>
      <p:sp>
        <p:nvSpPr>
          <p:cNvPr id="4" name="Slide Number Placeholder 3"/>
          <p:cNvSpPr>
            <a:spLocks noGrp="1"/>
          </p:cNvSpPr>
          <p:nvPr>
            <p:ph type="sldNum" sz="quarter" idx="10"/>
          </p:nvPr>
        </p:nvSpPr>
        <p:spPr/>
        <p:txBody>
          <a:bodyPr/>
          <a:lstStyle/>
          <a:p>
            <a:pPr>
              <a:defRPr/>
            </a:pPr>
            <a:fld id="{44D2E993-2B3E-9E4B-9FFF-2FEE8F70E217}" type="slidenum">
              <a:rPr lang="en-US" smtClean="0"/>
              <a:pPr>
                <a:defRPr/>
              </a:pPr>
              <a:t>70</a:t>
            </a:fld>
            <a:endParaRPr lang="en-US"/>
          </a:p>
        </p:txBody>
      </p:sp>
    </p:spTree>
    <p:extLst>
      <p:ext uri="{BB962C8B-B14F-4D97-AF65-F5344CB8AC3E}">
        <p14:creationId xmlns:p14="http://schemas.microsoft.com/office/powerpoint/2010/main" val="39733079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83AC6B9F-847E-3044-B07F-A77FF9CDA4AC}" type="slidenum">
              <a:rPr lang="en-US"/>
              <a:pPr/>
              <a:t>71</a:t>
            </a:fld>
            <a:endParaRPr lang="en-US"/>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r>
              <a:rPr lang="en-US" dirty="0" smtClean="0">
                <a:latin typeface="Times New Roman" charset="0"/>
              </a:rPr>
              <a:t>Most motor behaviorists do not follow this view, they think those reflexes are needed for a good reason </a:t>
            </a:r>
          </a:p>
          <a:p>
            <a:pPr eaLnBrk="1" hangingPunct="1"/>
            <a:r>
              <a:rPr lang="en-US" dirty="0" smtClean="0">
                <a:latin typeface="Times New Roman" charset="0"/>
              </a:rPr>
              <a:t>- Not just for basic survival needs</a:t>
            </a:r>
            <a:endParaRPr lang="en-US" dirty="0" smtClean="0">
              <a:latin typeface="Times New Roman"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7630BB3F-4B18-1D48-9970-85EAD191FA97}" type="slidenum">
              <a:rPr lang="en-US"/>
              <a:pPr/>
              <a:t>72</a:t>
            </a:fld>
            <a:endParaRPr lang="en-US"/>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r>
              <a:rPr lang="en-US" dirty="0" smtClean="0">
                <a:latin typeface="Times New Roman" charset="0"/>
              </a:rPr>
              <a:t>-   these reflexes are allowing for the emergence</a:t>
            </a:r>
            <a:r>
              <a:rPr lang="en-US" baseline="0" dirty="0" smtClean="0">
                <a:latin typeface="Times New Roman" charset="0"/>
              </a:rPr>
              <a:t> for behavior later on</a:t>
            </a:r>
          </a:p>
          <a:p>
            <a:pPr marL="171450" indent="-171450" eaLnBrk="1" hangingPunct="1">
              <a:buFontTx/>
              <a:buChar char="-"/>
            </a:pPr>
            <a:r>
              <a:rPr lang="en-US" baseline="0" dirty="0" smtClean="0">
                <a:latin typeface="Times New Roman" charset="0"/>
              </a:rPr>
              <a:t>Building blocks for future volitional movements because the system isn’t ready yet</a:t>
            </a:r>
          </a:p>
          <a:p>
            <a:pPr marL="171450" indent="-171450" eaLnBrk="1" hangingPunct="1">
              <a:buFontTx/>
              <a:buChar char="-"/>
            </a:pPr>
            <a:r>
              <a:rPr lang="en-US" baseline="0" dirty="0" smtClean="0">
                <a:latin typeface="Times New Roman" charset="0"/>
              </a:rPr>
              <a:t>Depends on the slowest maturing system, takes a long time</a:t>
            </a:r>
          </a:p>
          <a:p>
            <a:pPr marL="171450" indent="-171450" eaLnBrk="1" hangingPunct="1">
              <a:buFontTx/>
              <a:buChar char="-"/>
            </a:pPr>
            <a:r>
              <a:rPr lang="en-US" baseline="0" dirty="0" smtClean="0">
                <a:latin typeface="Times New Roman" charset="0"/>
              </a:rPr>
              <a:t>Therefore cannot walk when being neonates -&gt; reflexes serve as building blocks</a:t>
            </a:r>
          </a:p>
          <a:p>
            <a:pPr marL="171450" indent="-171450" eaLnBrk="1" hangingPunct="1">
              <a:buFontTx/>
              <a:buChar char="-"/>
            </a:pPr>
            <a:r>
              <a:rPr lang="en-US" baseline="0" dirty="0" smtClean="0">
                <a:latin typeface="Times New Roman" charset="0"/>
              </a:rPr>
              <a:t>Some think these </a:t>
            </a:r>
            <a:r>
              <a:rPr lang="en-US" baseline="0" dirty="0" err="1" smtClean="0">
                <a:latin typeface="Times New Roman" charset="0"/>
              </a:rPr>
              <a:t>locomotor</a:t>
            </a:r>
            <a:r>
              <a:rPr lang="en-US" baseline="0" dirty="0" smtClean="0">
                <a:latin typeface="Times New Roman" charset="0"/>
              </a:rPr>
              <a:t> reflexes do not need to disappear (not the reflexes learned previously)</a:t>
            </a:r>
          </a:p>
          <a:p>
            <a:pPr marL="171450" indent="-171450" eaLnBrk="1" hangingPunct="1">
              <a:buFontTx/>
              <a:buChar char="-"/>
            </a:pPr>
            <a:endParaRPr lang="en-US" baseline="0" dirty="0" smtClean="0">
              <a:latin typeface="Times New Roman" charset="0"/>
            </a:endParaRPr>
          </a:p>
          <a:p>
            <a:pPr marL="171450" indent="-171450" eaLnBrk="1" hangingPunct="1">
              <a:buFontTx/>
              <a:buChar char="-"/>
            </a:pPr>
            <a:endParaRPr lang="en-US" dirty="0" smtClean="0">
              <a:latin typeface="Times New Roman"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5334282C-E4AC-C944-91BF-39E8B5F50F2E}" type="slidenum">
              <a:rPr lang="en-US"/>
              <a:pPr/>
              <a:t>73</a:t>
            </a:fld>
            <a:endParaRPr lang="en-US"/>
          </a:p>
        </p:txBody>
      </p:sp>
      <p:sp>
        <p:nvSpPr>
          <p:cNvPr id="116739" name="Rectangle 2"/>
          <p:cNvSpPr>
            <a:spLocks noGrp="1" noRot="1" noChangeAspect="1" noChangeArrowheads="1" noTextEdit="1"/>
          </p:cNvSpPr>
          <p:nvPr>
            <p:ph type="sldImg"/>
          </p:nvPr>
        </p:nvSpPr>
        <p:spPr>
          <a:xfrm>
            <a:off x="1152525" y="692150"/>
            <a:ext cx="4554538" cy="3416300"/>
          </a:xfrm>
          <a:ln/>
        </p:spPr>
      </p:sp>
      <p:sp>
        <p:nvSpPr>
          <p:cNvPr id="116740" name="Rectangle 3"/>
          <p:cNvSpPr>
            <a:spLocks noGrp="1" noChangeArrowheads="1"/>
          </p:cNvSpPr>
          <p:nvPr>
            <p:ph type="body" idx="1"/>
          </p:nvPr>
        </p:nvSpPr>
        <p:spPr>
          <a:xfrm>
            <a:off x="915988" y="4343400"/>
            <a:ext cx="5026025" cy="4113213"/>
          </a:xfrm>
          <a:noFill/>
          <a:ln/>
        </p:spPr>
        <p:txBody>
          <a:bodyPr lIns="89720" tIns="44859" rIns="89720" bIns="44859"/>
          <a:lstStyle/>
          <a:p>
            <a:pPr eaLnBrk="1" hangingPunct="1"/>
            <a:endParaRPr lang="en-US" dirty="0" smtClean="0">
              <a:latin typeface="Times New Roman"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fld id="{2F3D0E08-EA34-B943-80AD-1ECF455D42AC}" type="slidenum">
              <a:rPr lang="en-US"/>
              <a:pPr/>
              <a:t>74</a:t>
            </a:fld>
            <a:endParaRPr lang="en-US"/>
          </a:p>
        </p:txBody>
      </p:sp>
      <p:sp>
        <p:nvSpPr>
          <p:cNvPr id="118787" name="Rectangle 2"/>
          <p:cNvSpPr>
            <a:spLocks noGrp="1" noRot="1" noChangeAspect="1" noChangeArrowheads="1" noTextEdit="1"/>
          </p:cNvSpPr>
          <p:nvPr>
            <p:ph type="sldImg"/>
          </p:nvPr>
        </p:nvSpPr>
        <p:spPr>
          <a:xfrm>
            <a:off x="1152525" y="692150"/>
            <a:ext cx="4554538" cy="3416300"/>
          </a:xfrm>
          <a:ln/>
        </p:spPr>
      </p:sp>
      <p:sp>
        <p:nvSpPr>
          <p:cNvPr id="118788" name="Rectangle 3"/>
          <p:cNvSpPr>
            <a:spLocks noGrp="1" noChangeArrowheads="1"/>
          </p:cNvSpPr>
          <p:nvPr>
            <p:ph type="body" idx="1"/>
          </p:nvPr>
        </p:nvSpPr>
        <p:spPr>
          <a:xfrm>
            <a:off x="301625" y="4305300"/>
            <a:ext cx="6116638" cy="4900613"/>
          </a:xfrm>
          <a:noFill/>
          <a:ln/>
        </p:spPr>
        <p:txBody>
          <a:bodyPr lIns="89725" tIns="44862" rIns="89725" bIns="44862"/>
          <a:lstStyle/>
          <a:p>
            <a:pPr lvl="1" eaLnBrk="1" hangingPunct="1">
              <a:buFontTx/>
              <a:buChar char="•"/>
            </a:pPr>
            <a:r>
              <a:rPr lang="en-US" sz="1400" dirty="0" smtClean="0">
                <a:latin typeface="Times New Roman" charset="0"/>
              </a:rPr>
              <a:t>With exercise of the ‘exercise reflex’, stepping frequency</a:t>
            </a:r>
            <a:r>
              <a:rPr lang="en-US" sz="1400" baseline="0" dirty="0" smtClean="0">
                <a:latin typeface="Times New Roman" charset="0"/>
              </a:rPr>
              <a:t> </a:t>
            </a:r>
            <a:r>
              <a:rPr lang="en-US" sz="1400" baseline="0" dirty="0" err="1" smtClean="0">
                <a:latin typeface="Times New Roman" charset="0"/>
              </a:rPr>
              <a:t>inceases</a:t>
            </a:r>
            <a:endParaRPr lang="en-US" sz="1400" baseline="0" dirty="0" smtClean="0">
              <a:latin typeface="Times New Roman" charset="0"/>
            </a:endParaRPr>
          </a:p>
          <a:p>
            <a:pPr lvl="1" eaLnBrk="1" hangingPunct="1">
              <a:buFontTx/>
              <a:buChar char="•"/>
            </a:pPr>
            <a:r>
              <a:rPr lang="en-US" sz="1400" baseline="0" dirty="0" smtClean="0">
                <a:latin typeface="Times New Roman" charset="0"/>
              </a:rPr>
              <a:t>Exercise strengthens the frequency of active exercise</a:t>
            </a:r>
          </a:p>
          <a:p>
            <a:pPr lvl="1" eaLnBrk="1" hangingPunct="1">
              <a:buFontTx/>
              <a:buChar char="•"/>
            </a:pPr>
            <a:r>
              <a:rPr lang="en-US" sz="1400" baseline="0" dirty="0" smtClean="0">
                <a:latin typeface="Times New Roman" charset="0"/>
              </a:rPr>
              <a:t>Passive exercise were slightly influenced</a:t>
            </a:r>
          </a:p>
          <a:p>
            <a:pPr lvl="1" eaLnBrk="1" hangingPunct="1">
              <a:buFontTx/>
              <a:buChar char="•"/>
            </a:pPr>
            <a:r>
              <a:rPr lang="en-US" sz="1400" baseline="0" dirty="0" smtClean="0">
                <a:latin typeface="Times New Roman" charset="0"/>
              </a:rPr>
              <a:t>No exercise = no change</a:t>
            </a:r>
          </a:p>
          <a:p>
            <a:pPr lvl="1" eaLnBrk="1" hangingPunct="1">
              <a:buFontTx/>
              <a:buChar char="•"/>
            </a:pPr>
            <a:r>
              <a:rPr lang="en-US" sz="1400" baseline="0" dirty="0" smtClean="0">
                <a:latin typeface="Times New Roman" charset="0"/>
              </a:rPr>
              <a:t>Simple stimulation of </a:t>
            </a:r>
            <a:r>
              <a:rPr lang="en-US" sz="1400" baseline="0" dirty="0" err="1" smtClean="0">
                <a:latin typeface="Times New Roman" charset="0"/>
              </a:rPr>
              <a:t>locomotor</a:t>
            </a:r>
            <a:r>
              <a:rPr lang="en-US" sz="1400" baseline="0" dirty="0" smtClean="0">
                <a:latin typeface="Times New Roman" charset="0"/>
              </a:rPr>
              <a:t> reflex enhance the voluntary locomotion actions</a:t>
            </a:r>
          </a:p>
          <a:p>
            <a:pPr lvl="1" eaLnBrk="1" hangingPunct="1">
              <a:buFontTx/>
              <a:buChar char="•"/>
            </a:pPr>
            <a:r>
              <a:rPr lang="en-US" sz="1400" baseline="0" dirty="0" smtClean="0">
                <a:latin typeface="Times New Roman" charset="0"/>
              </a:rPr>
              <a:t>Stepping reflex does not have to be inhibited for the behavior to emerge, contrary to some of the earlier ideas</a:t>
            </a:r>
            <a:endParaRPr lang="en-US" sz="1400" dirty="0" smtClean="0">
              <a:latin typeface="Times New Roman"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D932508B-98C2-E142-8792-9B887B97164A}" type="slidenum">
              <a:rPr lang="en-US"/>
              <a:pPr/>
              <a:t>75</a:t>
            </a:fld>
            <a:endParaRPr lang="en-US"/>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lvl="1" eaLnBrk="1" hangingPunct="1"/>
            <a:r>
              <a:rPr lang="en-US" dirty="0" smtClean="0"/>
              <a:t>Why does the reflex disappear then?</a:t>
            </a:r>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973CFA8F-BBCC-E845-90CE-25EF75EEF489}" type="slidenum">
              <a:rPr lang="en-US"/>
              <a:pPr/>
              <a:t>76</a:t>
            </a:fld>
            <a:endParaRPr lang="en-US"/>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lvl="1" eaLnBrk="1" hangingPunct="1"/>
            <a:r>
              <a:rPr lang="en-US" dirty="0" smtClean="0"/>
              <a:t>Focused on rate limiters to try and explain</a:t>
            </a:r>
            <a:r>
              <a:rPr lang="en-US" baseline="0" dirty="0" smtClean="0"/>
              <a:t> this</a:t>
            </a:r>
          </a:p>
          <a:p>
            <a:pPr marL="628650" lvl="1" indent="-171450" eaLnBrk="1" hangingPunct="1">
              <a:buFontTx/>
              <a:buChar char="-"/>
            </a:pPr>
            <a:r>
              <a:rPr lang="en-US" baseline="0" dirty="0" smtClean="0"/>
              <a:t>Biggest rate limiter at this point may be gained weight\ increased leg weight</a:t>
            </a:r>
          </a:p>
          <a:p>
            <a:pPr marL="628650" lvl="1" indent="-171450" eaLnBrk="1" hangingPunct="1">
              <a:buFontTx/>
              <a:buChar char="-"/>
            </a:pPr>
            <a:r>
              <a:rPr lang="en-US" baseline="0" dirty="0" smtClean="0"/>
              <a:t>Much heavier than a neonate, maybe reflex disappears due to other changes in the system that’s inhibiting it</a:t>
            </a:r>
          </a:p>
          <a:p>
            <a:pPr marL="628650" lvl="1" indent="-171450" eaLnBrk="1" hangingPunct="1">
              <a:buFontTx/>
              <a:buChar char="-"/>
            </a:pPr>
            <a:r>
              <a:rPr lang="en-US" baseline="0" dirty="0" smtClean="0"/>
              <a:t>Does not have a corresponding increase in strength to increase in mass</a:t>
            </a:r>
          </a:p>
          <a:p>
            <a:pPr marL="628650" lvl="1" indent="-171450" eaLnBrk="1" hangingPunct="1">
              <a:buFontTx/>
              <a:buChar char="-"/>
            </a:pPr>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C4E83D3D-6000-CC44-9FE9-74C508879267}" type="slidenum">
              <a:rPr lang="en-US"/>
              <a:pPr/>
              <a:t>77</a:t>
            </a:fld>
            <a:endParaRPr lang="en-US"/>
          </a:p>
        </p:txBody>
      </p:sp>
      <p:sp>
        <p:nvSpPr>
          <p:cNvPr id="124931" name="Rectangle 2"/>
          <p:cNvSpPr>
            <a:spLocks noGrp="1" noRot="1" noChangeAspect="1" noChangeArrowheads="1" noTextEdit="1"/>
          </p:cNvSpPr>
          <p:nvPr>
            <p:ph type="sldImg"/>
          </p:nvPr>
        </p:nvSpPr>
        <p:spPr>
          <a:xfrm>
            <a:off x="1152525" y="692150"/>
            <a:ext cx="4554538" cy="3416300"/>
          </a:xfrm>
          <a:ln/>
        </p:spPr>
      </p:sp>
      <p:sp>
        <p:nvSpPr>
          <p:cNvPr id="124932" name="Rectangle 3"/>
          <p:cNvSpPr>
            <a:spLocks noGrp="1" noChangeArrowheads="1"/>
          </p:cNvSpPr>
          <p:nvPr>
            <p:ph type="body" idx="1"/>
          </p:nvPr>
        </p:nvSpPr>
        <p:spPr>
          <a:xfrm>
            <a:off x="915988" y="4343400"/>
            <a:ext cx="5026025" cy="4113213"/>
          </a:xfrm>
          <a:noFill/>
          <a:ln/>
        </p:spPr>
        <p:txBody>
          <a:bodyPr lIns="89720" tIns="44859" rIns="89720" bIns="44859"/>
          <a:lstStyle/>
          <a:p>
            <a:pPr marL="285750" indent="-285750" eaLnBrk="1" hangingPunct="1">
              <a:buFontTx/>
              <a:buChar char="-"/>
            </a:pPr>
            <a:r>
              <a:rPr lang="en-US" sz="1400" dirty="0" smtClean="0">
                <a:latin typeface="Times New Roman" charset="0"/>
              </a:rPr>
              <a:t>Blue line shows number of steps (actual reflex)</a:t>
            </a:r>
          </a:p>
          <a:p>
            <a:pPr marL="285750" indent="-285750" eaLnBrk="1" hangingPunct="1">
              <a:buFontTx/>
              <a:buChar char="-"/>
            </a:pPr>
            <a:r>
              <a:rPr lang="en-US" sz="1400" dirty="0" smtClean="0">
                <a:latin typeface="Times New Roman" charset="0"/>
              </a:rPr>
              <a:t>Yellow line shows the addition of weight onto the system, as weight is added, there is a decreased number of steps</a:t>
            </a:r>
          </a:p>
          <a:p>
            <a:pPr marL="285750" indent="-285750" eaLnBrk="1" hangingPunct="1">
              <a:buFontTx/>
              <a:buChar char="-"/>
            </a:pPr>
            <a:r>
              <a:rPr lang="en-US" sz="1400" dirty="0" smtClean="0">
                <a:latin typeface="Times New Roman" charset="0"/>
              </a:rPr>
              <a:t>Inversely</a:t>
            </a:r>
            <a:r>
              <a:rPr lang="en-US" sz="1400" baseline="0" dirty="0" smtClean="0">
                <a:latin typeface="Times New Roman" charset="0"/>
              </a:rPr>
              <a:t> related </a:t>
            </a:r>
          </a:p>
          <a:p>
            <a:pPr marL="285750" indent="-285750" eaLnBrk="1" hangingPunct="1">
              <a:buFontTx/>
              <a:buChar char="-"/>
            </a:pPr>
            <a:r>
              <a:rPr lang="en-US" sz="1400" dirty="0" smtClean="0">
                <a:latin typeface="Times New Roman" charset="0"/>
              </a:rPr>
              <a:t>Earlier decrease in stepping reflex in heavier babies compared to lighter infants</a:t>
            </a:r>
          </a:p>
          <a:p>
            <a:pPr marL="285750" indent="-285750" eaLnBrk="1" hangingPunct="1">
              <a:buFontTx/>
              <a:buChar char="-"/>
            </a:pPr>
            <a:r>
              <a:rPr lang="en-US" sz="1400" dirty="0" smtClean="0">
                <a:latin typeface="Times New Roman" charset="0"/>
              </a:rPr>
              <a:t>Lighter child may</a:t>
            </a:r>
            <a:r>
              <a:rPr lang="en-US" sz="1400" baseline="0" dirty="0" smtClean="0">
                <a:latin typeface="Times New Roman" charset="0"/>
              </a:rPr>
              <a:t> be exercising the ‘exercise reflex’ more than heavier child due to longer remnants of the reflex </a:t>
            </a:r>
          </a:p>
          <a:p>
            <a:pPr marL="285750" indent="-285750" eaLnBrk="1" hangingPunct="1">
              <a:buFontTx/>
              <a:buChar char="-"/>
            </a:pPr>
            <a:endParaRPr lang="en-US" sz="1400" dirty="0" smtClean="0">
              <a:latin typeface="Times New Roman"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p>
            <a:fld id="{413F85A0-48C4-B947-91BF-F44FE3B9CD86}" type="slidenum">
              <a:rPr lang="en-US"/>
              <a:pPr/>
              <a:t>78</a:t>
            </a:fld>
            <a:endParaRPr lang="en-US"/>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p:spPr>
        <p:txBody>
          <a:bodyPr/>
          <a:lstStyle/>
          <a:p>
            <a:pPr lvl="1" eaLnBrk="1" hangingPunct="1"/>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73D67550-2703-2948-BB4B-1A035B8F647E}" type="slidenum">
              <a:rPr lang="en-US"/>
              <a:pPr/>
              <a:t>79</a:t>
            </a:fld>
            <a:endParaRPr lang="en-US"/>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p:spPr>
        <p:txBody>
          <a:bodyPr/>
          <a:lstStyle/>
          <a:p>
            <a:pPr lvl="1" eaLnBrk="1" hangingPunct="1"/>
            <a:r>
              <a:rPr lang="en-US" dirty="0" smtClean="0"/>
              <a:t>Product of rate limiter and actual environment? </a:t>
            </a:r>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p>
            <a:fld id="{45D0DEC4-AFEA-C349-B13C-FF669C771E7C}" type="slidenum">
              <a:rPr lang="en-US"/>
              <a:pPr/>
              <a:t>80</a:t>
            </a:fld>
            <a:endParaRPr lang="en-US"/>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a:ln/>
        </p:spPr>
        <p:txBody>
          <a:bodyPr/>
          <a:lstStyle/>
          <a:p>
            <a:pPr lvl="1" eaLnBrk="1" hangingPunct="1"/>
            <a:r>
              <a:rPr lang="en-US" dirty="0" smtClean="0"/>
              <a:t>By exercising</a:t>
            </a:r>
            <a:r>
              <a:rPr lang="en-US" baseline="0" dirty="0" smtClean="0"/>
              <a:t> reflex = overcoming rate limiter of the system</a:t>
            </a:r>
          </a:p>
          <a:p>
            <a:pPr marL="628650" lvl="1" indent="-171450" eaLnBrk="1" hangingPunct="1">
              <a:buFontTx/>
              <a:buChar char="-"/>
            </a:pPr>
            <a:r>
              <a:rPr lang="en-US" baseline="0" dirty="0" smtClean="0"/>
              <a:t>Use reflex to gain strength, turn into voluntary movement very quickly </a:t>
            </a:r>
          </a:p>
          <a:p>
            <a:pPr marL="628650" lvl="1" indent="-171450" eaLnBrk="1" hangingPunct="1">
              <a:buFontTx/>
              <a:buChar char="-"/>
            </a:pPr>
            <a:r>
              <a:rPr lang="en-US" dirty="0" smtClean="0"/>
              <a:t>As soon as a child can stand independently,</a:t>
            </a:r>
            <a:r>
              <a:rPr lang="en-US" baseline="0" dirty="0" smtClean="0"/>
              <a:t> placed on a treadmill, can gain enough strength to walk within three weeks period</a:t>
            </a:r>
          </a:p>
          <a:p>
            <a:pPr marL="628650" lvl="1" indent="-171450" eaLnBrk="1" hangingPunct="1">
              <a:buFontTx/>
              <a:buChar char="-"/>
            </a:pPr>
            <a:endParaRPr lang="en-US"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2BEFCE15-3637-3943-8326-420DB1B41460}" type="slidenum">
              <a:rPr lang="en-US"/>
              <a:pPr/>
              <a:t>81</a:t>
            </a:fld>
            <a:endParaRPr lang="en-US"/>
          </a:p>
        </p:txBody>
      </p:sp>
      <p:sp>
        <p:nvSpPr>
          <p:cNvPr id="134147" name="Rectangle 2"/>
          <p:cNvSpPr>
            <a:spLocks noGrp="1" noRot="1" noChangeAspect="1" noChangeArrowheads="1" noTextEdit="1"/>
          </p:cNvSpPr>
          <p:nvPr>
            <p:ph type="sldImg"/>
          </p:nvPr>
        </p:nvSpPr>
        <p:spPr>
          <a:ln/>
        </p:spPr>
      </p:sp>
      <p:sp>
        <p:nvSpPr>
          <p:cNvPr id="134148" name="Rectangle 3"/>
          <p:cNvSpPr>
            <a:spLocks noGrp="1" noChangeArrowheads="1"/>
          </p:cNvSpPr>
          <p:nvPr>
            <p:ph type="body" idx="1"/>
          </p:nvPr>
        </p:nvSpPr>
        <p:spPr>
          <a:noFill/>
          <a:ln/>
        </p:spPr>
        <p:txBody>
          <a:bodyPr/>
          <a:lstStyle/>
          <a:p>
            <a:pPr lvl="1"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Survival</a:t>
            </a:r>
            <a:r>
              <a:rPr lang="en-US" baseline="0" dirty="0" smtClean="0"/>
              <a:t> purposes</a:t>
            </a:r>
          </a:p>
          <a:p>
            <a:pPr marL="171450" indent="-171450">
              <a:buFontTx/>
              <a:buChar char="-"/>
            </a:pPr>
            <a:r>
              <a:rPr lang="en-US" baseline="0" dirty="0" smtClean="0"/>
              <a:t>In terms of postural reflex and </a:t>
            </a:r>
            <a:r>
              <a:rPr lang="en-US" baseline="0" dirty="0" err="1" smtClean="0"/>
              <a:t>locomotor</a:t>
            </a:r>
            <a:r>
              <a:rPr lang="en-US" baseline="0" dirty="0" smtClean="0"/>
              <a:t> reflex, critical for voluntary movement</a:t>
            </a:r>
          </a:p>
          <a:p>
            <a:pPr marL="171450" indent="-171450">
              <a:buFontTx/>
              <a:buChar char="-"/>
            </a:pPr>
            <a:r>
              <a:rPr lang="en-US" baseline="0" dirty="0" smtClean="0"/>
              <a:t>Interventions that can come about from that </a:t>
            </a: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pPr>
              <a:defRPr/>
            </a:pPr>
            <a:fld id="{44D2E993-2B3E-9E4B-9FFF-2FEE8F70E217}" type="slidenum">
              <a:rPr lang="en-US" smtClean="0"/>
              <a:pPr>
                <a:defRPr/>
              </a:pPr>
              <a:t>82</a:t>
            </a:fld>
            <a:endParaRPr lang="en-US"/>
          </a:p>
        </p:txBody>
      </p:sp>
    </p:spTree>
    <p:extLst>
      <p:ext uri="{BB962C8B-B14F-4D97-AF65-F5344CB8AC3E}">
        <p14:creationId xmlns:p14="http://schemas.microsoft.com/office/powerpoint/2010/main" val="3187946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122" name="Rectangle 2"/>
          <p:cNvSpPr>
            <a:spLocks noGrp="1" noChangeArrowheads="1"/>
          </p:cNvSpPr>
          <p:nvPr>
            <p:ph type="ctrTitle" sz="quarter"/>
          </p:nvPr>
        </p:nvSpPr>
        <p:spPr>
          <a:xfrm>
            <a:off x="685800" y="1676400"/>
            <a:ext cx="7772400" cy="1828800"/>
          </a:xfrm>
        </p:spPr>
        <p:txBody>
          <a:bodyPr/>
          <a:lstStyle>
            <a:lvl1pPr>
              <a:defRPr/>
            </a:lvl1pPr>
          </a:lstStyle>
          <a:p>
            <a:r>
              <a:rPr lang="en-US"/>
              <a:t>Click to edit Master title style</a:t>
            </a:r>
          </a:p>
        </p:txBody>
      </p:sp>
      <p:sp>
        <p:nvSpPr>
          <p:cNvPr id="5123" name="Rectangle 3"/>
          <p:cNvSpPr>
            <a:spLocks noGrp="1" noChangeArrowheads="1"/>
          </p:cNvSpPr>
          <p:nvPr>
            <p:ph type="subTitle" sz="quarter" idx="1"/>
          </p:nvPr>
        </p:nvSpPr>
        <p:spPr>
          <a:xfrm>
            <a:off x="1371600" y="3886200"/>
            <a:ext cx="6400800" cy="1752600"/>
          </a:xfrm>
        </p:spPr>
        <p:txBody>
          <a:bodyPr/>
          <a:lstStyle>
            <a:lvl1pPr marL="0" indent="0" algn="ctr">
              <a:buFont typeface="Wingdings" charset="2"/>
              <a:buNone/>
              <a:defRPr/>
            </a:lvl1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E84B4B2-DC41-8144-BB62-48D9BADE7E1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72C734-D9EE-7E43-B18B-B205AD460A2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51EF5FA-0F99-B741-8E95-036A39DFD98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60B5527-1C0D-834A-9D49-2D368CEC90D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532D9F3-9741-2144-8234-0A4729B9F74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D71C798-0CB2-C641-995F-61DB58CF71E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AA7883B-6640-2A48-A7F8-7CA2F8A9E49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0E4A6B0-325E-0145-96A7-3A71052218E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C5C888-E156-E548-80BA-BD964487469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AEE9AF-A366-9747-904C-0110DC5422B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B077ED-D2EC-4043-A438-EF05A34664A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381000"/>
            <a:ext cx="8229600" cy="1371600"/>
          </a:xfrm>
        </p:spPr>
        <p:txBody>
          <a:bodyPr/>
          <a:lstStyle/>
          <a:p>
            <a:r>
              <a:rPr lang="en-CA" smtClean="0"/>
              <a:t>Click to edit Master title style</a:t>
            </a:r>
            <a:endParaRPr lang="en-US"/>
          </a:p>
        </p:txBody>
      </p:sp>
      <p:sp>
        <p:nvSpPr>
          <p:cNvPr id="3" name="Content Placeholder 2"/>
          <p:cNvSpPr>
            <a:spLocks noGrp="1"/>
          </p:cNvSpPr>
          <p:nvPr>
            <p:ph sz="quarter" idx="1"/>
          </p:nvPr>
        </p:nvSpPr>
        <p:spPr>
          <a:xfrm>
            <a:off x="457200" y="1981200"/>
            <a:ext cx="4038600" cy="19812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quarter" idx="2"/>
          </p:nvPr>
        </p:nvSpPr>
        <p:spPr>
          <a:xfrm>
            <a:off x="4648200" y="1981200"/>
            <a:ext cx="4038600" cy="19812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Content Placeholder 4"/>
          <p:cNvSpPr>
            <a:spLocks noGrp="1"/>
          </p:cNvSpPr>
          <p:nvPr>
            <p:ph sz="quarter" idx="3"/>
          </p:nvPr>
        </p:nvSpPr>
        <p:spPr>
          <a:xfrm>
            <a:off x="457200" y="4114800"/>
            <a:ext cx="4038600" cy="19812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Content Placeholder 5"/>
          <p:cNvSpPr>
            <a:spLocks noGrp="1"/>
          </p:cNvSpPr>
          <p:nvPr>
            <p:ph sz="quarter" idx="4"/>
          </p:nvPr>
        </p:nvSpPr>
        <p:spPr>
          <a:xfrm>
            <a:off x="4648200" y="4114800"/>
            <a:ext cx="4038600" cy="19812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AD283E7-87A9-5849-95FB-50127A83943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099"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endParaRPr lang="en-US"/>
          </a:p>
        </p:txBody>
      </p:sp>
      <p:sp>
        <p:nvSpPr>
          <p:cNvPr id="41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en-US"/>
          </a:p>
        </p:txBody>
      </p:sp>
      <p:sp>
        <p:nvSpPr>
          <p:cNvPr id="41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defRPr>
            </a:lvl1pPr>
          </a:lstStyle>
          <a:p>
            <a:pPr>
              <a:defRPr/>
            </a:pPr>
            <a:fld id="{23FC0FD5-82B6-9047-AEC6-566B7BA5B40D}"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ea typeface="ＭＳ Ｐゴシック" charset="-128"/>
          <a:cs typeface="ＭＳ Ｐゴシック" charset="-128"/>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9pPr>
    </p:titleStyle>
    <p:bodyStyle>
      <a:lvl1pPr marL="342900" indent="-342900" algn="l" rtl="0" eaLnBrk="0" fontAlgn="base" hangingPunct="0">
        <a:spcBef>
          <a:spcPct val="20000"/>
        </a:spcBef>
        <a:spcAft>
          <a:spcPct val="0"/>
        </a:spcAft>
        <a:buClr>
          <a:schemeClr val="hlink"/>
        </a:buClr>
        <a:buSzPct val="65000"/>
        <a:buFont typeface="Wingdings" charset="2"/>
        <a:buChar char="n"/>
        <a:defRPr sz="3200">
          <a:solidFill>
            <a:schemeClr val="tx1"/>
          </a:solidFill>
          <a:effectLst>
            <a:outerShdw blurRad="38100" dist="38100" dir="2700000" algn="tl">
              <a:srgbClr val="000000"/>
            </a:outerShdw>
          </a:effectLst>
          <a:latin typeface="+mn-lt"/>
          <a:ea typeface="ＭＳ Ｐゴシック" charset="-128"/>
          <a:cs typeface="ＭＳ Ｐゴシック" charset="-128"/>
        </a:defRPr>
      </a:lvl1pPr>
      <a:lvl2pPr marL="742950" indent="-285750" algn="l" rtl="0" eaLnBrk="0" fontAlgn="base" hangingPunct="0">
        <a:spcBef>
          <a:spcPct val="20000"/>
        </a:spcBef>
        <a:spcAft>
          <a:spcPct val="0"/>
        </a:spcAft>
        <a:buClr>
          <a:schemeClr val="folHlink"/>
        </a:buClr>
        <a:buSzPct val="65000"/>
        <a:buFont typeface="Wingdings" charset="2"/>
        <a:buChar char="n"/>
        <a:defRPr sz="2800">
          <a:solidFill>
            <a:schemeClr val="tx1"/>
          </a:solidFill>
          <a:effectLst>
            <a:outerShdw blurRad="38100" dist="38100" dir="2700000" algn="tl">
              <a:srgbClr val="000000"/>
            </a:outerShdw>
          </a:effectLst>
          <a:latin typeface="+mn-lt"/>
          <a:ea typeface="ＭＳ Ｐゴシック" charset="-128"/>
        </a:defRPr>
      </a:lvl2pPr>
      <a:lvl3pPr marL="1143000" indent="-228600" algn="l" rtl="0" eaLnBrk="0" fontAlgn="base" hangingPunct="0">
        <a:spcBef>
          <a:spcPct val="20000"/>
        </a:spcBef>
        <a:spcAft>
          <a:spcPct val="0"/>
        </a:spcAft>
        <a:buClr>
          <a:schemeClr val="hlink"/>
        </a:buClr>
        <a:buSzPct val="65000"/>
        <a:buFont typeface="Wingdings" charset="2"/>
        <a:buChar char="n"/>
        <a:defRPr sz="2400">
          <a:solidFill>
            <a:schemeClr val="tx1"/>
          </a:solidFill>
          <a:effectLst>
            <a:outerShdw blurRad="38100" dist="38100" dir="2700000" algn="tl">
              <a:srgbClr val="000000"/>
            </a:outerShdw>
          </a:effectLst>
          <a:latin typeface="+mn-lt"/>
          <a:ea typeface="ＭＳ Ｐゴシック" charset="-128"/>
        </a:defRPr>
      </a:lvl3pPr>
      <a:lvl4pPr marL="1600200" indent="-228600" algn="l" rtl="0" eaLnBrk="0" fontAlgn="base" hangingPunct="0">
        <a:spcBef>
          <a:spcPct val="20000"/>
        </a:spcBef>
        <a:spcAft>
          <a:spcPct val="0"/>
        </a:spcAft>
        <a:buClr>
          <a:schemeClr val="fo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4pPr>
      <a:lvl5pPr marL="2057400" indent="-228600" algn="l" rtl="0" eaLnBrk="0" fontAlgn="base" hangingPunct="0">
        <a:spcBef>
          <a:spcPct val="20000"/>
        </a:spcBef>
        <a:spcAft>
          <a:spcPct val="0"/>
        </a:spcAft>
        <a:buClr>
          <a:schemeClr va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5pPr>
      <a:lvl6pPr marL="2514600" indent="-228600" algn="l" rtl="0" fontAlgn="base">
        <a:spcBef>
          <a:spcPct val="20000"/>
        </a:spcBef>
        <a:spcAft>
          <a:spcPct val="0"/>
        </a:spcAft>
        <a:buClr>
          <a:schemeClr va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6pPr>
      <a:lvl7pPr marL="2971800" indent="-228600" algn="l" rtl="0" fontAlgn="base">
        <a:spcBef>
          <a:spcPct val="20000"/>
        </a:spcBef>
        <a:spcAft>
          <a:spcPct val="0"/>
        </a:spcAft>
        <a:buClr>
          <a:schemeClr va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7pPr>
      <a:lvl8pPr marL="3429000" indent="-228600" algn="l" rtl="0" fontAlgn="base">
        <a:spcBef>
          <a:spcPct val="20000"/>
        </a:spcBef>
        <a:spcAft>
          <a:spcPct val="0"/>
        </a:spcAft>
        <a:buClr>
          <a:schemeClr va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8pPr>
      <a:lvl9pPr marL="3886200" indent="-228600" algn="l" rtl="0" fontAlgn="base">
        <a:spcBef>
          <a:spcPct val="20000"/>
        </a:spcBef>
        <a:spcAft>
          <a:spcPct val="0"/>
        </a:spcAft>
        <a:buClr>
          <a:schemeClr val="hlink"/>
        </a:buClr>
        <a:buSzPct val="65000"/>
        <a:buFont typeface="Wingdings" charset="2"/>
        <a:buChar char="n"/>
        <a:defRPr sz="2000">
          <a:solidFill>
            <a:schemeClr val="tx1"/>
          </a:solidFill>
          <a:effectLst>
            <a:outerShdw blurRad="38100" dist="38100" dir="2700000" algn="tl">
              <a:srgbClr val="000000"/>
            </a:outerShdw>
          </a:effectLst>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oleObject" Target="Document2!OLE_LINK1"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png"/></Relationships>
</file>

<file path=ppt/slides/_rels/slide84.xml.rels><?xml version="1.0" encoding="UTF-8" standalone="yes"?>
<Relationships xmlns="http://schemas.openxmlformats.org/package/2006/relationships"><Relationship Id="rId3" Type="http://schemas.openxmlformats.org/officeDocument/2006/relationships/oleObject" Target="Document2!OLE_LINK2" TargetMode="Externa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png"/></Relationships>
</file>

<file path=ppt/slides/_rels/slide85.xml.rels><?xml version="1.0" encoding="UTF-8" standalone="yes"?>
<Relationships xmlns="http://schemas.openxmlformats.org/package/2006/relationships"><Relationship Id="rId3" Type="http://schemas.openxmlformats.org/officeDocument/2006/relationships/oleObject" Target="Document2!OLE_LINK3"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04800" y="609600"/>
            <a:ext cx="3886200" cy="2286000"/>
          </a:xfrm>
          <a:prstGeom prst="rect">
            <a:avLst/>
          </a:prstGeom>
          <a:solidFill>
            <a:srgbClr val="000000"/>
          </a:solidFill>
          <a:ln w="12700" cap="sq">
            <a:solidFill>
              <a:srgbClr val="FFFF00"/>
            </a:solidFill>
            <a:miter lim="800000"/>
            <a:headEnd type="none" w="sm" len="sm"/>
            <a:tailEnd type="none" w="sm" len="sm"/>
          </a:ln>
        </p:spPr>
        <p:txBody>
          <a:bodyPr wrap="none" anchor="ctr">
            <a:prstTxWarp prst="textNoShape">
              <a:avLst/>
            </a:prstTxWarp>
          </a:bodyPr>
          <a:lstStyle/>
          <a:p>
            <a:endParaRPr lang="en-US"/>
          </a:p>
        </p:txBody>
      </p:sp>
      <p:sp>
        <p:nvSpPr>
          <p:cNvPr id="124931" name="Rectangle 3"/>
          <p:cNvSpPr>
            <a:spLocks noChangeArrowheads="1"/>
          </p:cNvSpPr>
          <p:nvPr/>
        </p:nvSpPr>
        <p:spPr bwMode="auto">
          <a:xfrm>
            <a:off x="4267200" y="838200"/>
            <a:ext cx="4800600" cy="1981200"/>
          </a:xfrm>
          <a:prstGeom prst="rect">
            <a:avLst/>
          </a:prstGeom>
          <a:noFill/>
          <a:ln w="9525">
            <a:noFill/>
            <a:miter lim="800000"/>
            <a:headEnd/>
            <a:tailEnd/>
          </a:ln>
          <a:effectLst/>
        </p:spPr>
        <p:txBody>
          <a:bodyPr lIns="92075" tIns="46038" rIns="92075" bIns="46038" anchor="ctr">
            <a:prstTxWarp prst="textNoShape">
              <a:avLst/>
            </a:prstTxWarp>
          </a:bodyPr>
          <a:lstStyle/>
          <a:p>
            <a:pPr eaLnBrk="1" hangingPunct="1">
              <a:defRPr/>
            </a:pPr>
            <a:r>
              <a:rPr lang="en-US" sz="3600">
                <a:solidFill>
                  <a:schemeClr val="tx2"/>
                </a:solidFill>
                <a:effectLst>
                  <a:outerShdw blurRad="38100" dist="38100" dir="2700000" algn="tl">
                    <a:srgbClr val="000000"/>
                  </a:outerShdw>
                </a:effectLst>
              </a:rPr>
              <a:t>KIN 284  </a:t>
            </a:r>
            <a:br>
              <a:rPr lang="en-US" sz="3600">
                <a:solidFill>
                  <a:schemeClr val="tx2"/>
                </a:solidFill>
                <a:effectLst>
                  <a:outerShdw blurRad="38100" dist="38100" dir="2700000" algn="tl">
                    <a:srgbClr val="000000"/>
                  </a:outerShdw>
                </a:effectLst>
              </a:rPr>
            </a:br>
            <a:r>
              <a:rPr lang="en-US" sz="3400">
                <a:solidFill>
                  <a:schemeClr val="tx2"/>
                </a:solidFill>
                <a:effectLst>
                  <a:outerShdw blurRad="38100" dist="38100" dir="2700000" algn="tl">
                    <a:srgbClr val="000000"/>
                  </a:outerShdw>
                </a:effectLst>
              </a:rPr>
              <a:t>Physical Growth </a:t>
            </a:r>
            <a:br>
              <a:rPr lang="en-US" sz="3400">
                <a:solidFill>
                  <a:schemeClr val="tx2"/>
                </a:solidFill>
                <a:effectLst>
                  <a:outerShdw blurRad="38100" dist="38100" dir="2700000" algn="tl">
                    <a:srgbClr val="000000"/>
                  </a:outerShdw>
                </a:effectLst>
              </a:rPr>
            </a:br>
            <a:r>
              <a:rPr lang="en-US" sz="3400">
                <a:solidFill>
                  <a:schemeClr val="tx2"/>
                </a:solidFill>
                <a:effectLst>
                  <a:outerShdw blurRad="38100" dist="38100" dir="2700000" algn="tl">
                    <a:srgbClr val="000000"/>
                  </a:outerShdw>
                </a:effectLst>
              </a:rPr>
              <a:t>and Motor Development</a:t>
            </a:r>
            <a:endParaRPr lang="en-CA" sz="3400">
              <a:solidFill>
                <a:schemeClr val="tx2"/>
              </a:solidFill>
              <a:effectLst>
                <a:outerShdw blurRad="38100" dist="38100" dir="2700000" algn="tl">
                  <a:srgbClr val="000000"/>
                </a:outerShdw>
              </a:effectLst>
            </a:endParaRPr>
          </a:p>
        </p:txBody>
      </p:sp>
      <p:sp>
        <p:nvSpPr>
          <p:cNvPr id="124932" name="Rectangle 4"/>
          <p:cNvSpPr>
            <a:spLocks noChangeArrowheads="1"/>
          </p:cNvSpPr>
          <p:nvPr/>
        </p:nvSpPr>
        <p:spPr bwMode="auto">
          <a:xfrm>
            <a:off x="228600" y="3886200"/>
            <a:ext cx="8763000" cy="1752600"/>
          </a:xfrm>
          <a:prstGeom prst="rect">
            <a:avLst/>
          </a:prstGeom>
          <a:noFill/>
          <a:ln w="9525">
            <a:noFill/>
            <a:miter lim="800000"/>
            <a:headEnd/>
            <a:tailEnd/>
          </a:ln>
          <a:effectLst/>
        </p:spPr>
        <p:txBody>
          <a:bodyPr lIns="92075" tIns="46038" rIns="92075" bIns="46038">
            <a:prstTxWarp prst="textNoShape">
              <a:avLst/>
            </a:prstTxWarp>
          </a:bodyPr>
          <a:lstStyle/>
          <a:p>
            <a:pPr algn="ctr" eaLnBrk="1" hangingPunct="1">
              <a:spcBef>
                <a:spcPct val="20000"/>
              </a:spcBef>
              <a:buClr>
                <a:schemeClr val="hlink"/>
              </a:buClr>
              <a:buSzPct val="65000"/>
              <a:buFont typeface="Wingdings" charset="2"/>
              <a:buNone/>
              <a:defRPr/>
            </a:pPr>
            <a:r>
              <a:rPr lang="en-US" sz="3200" dirty="0" smtClean="0">
                <a:effectLst>
                  <a:outerShdw blurRad="38100" dist="38100" dir="2700000" algn="tl">
                    <a:srgbClr val="000000"/>
                  </a:outerShdw>
                </a:effectLst>
              </a:rPr>
              <a:t> VI. </a:t>
            </a:r>
            <a:r>
              <a:rPr lang="en-US" sz="3600" dirty="0">
                <a:effectLst>
                  <a:outerShdw blurRad="38100" dist="38100" dir="2700000" algn="tl">
                    <a:srgbClr val="000000"/>
                  </a:outerShdw>
                </a:effectLst>
              </a:rPr>
              <a:t>Early Movement </a:t>
            </a:r>
            <a:r>
              <a:rPr lang="en-US" sz="3600" dirty="0" err="1">
                <a:effectLst>
                  <a:outerShdw blurRad="38100" dist="38100" dir="2700000" algn="tl">
                    <a:srgbClr val="000000"/>
                  </a:outerShdw>
                </a:effectLst>
              </a:rPr>
              <a:t>Behaviour</a:t>
            </a:r>
            <a:r>
              <a:rPr lang="en-US" sz="3600" dirty="0">
                <a:effectLst>
                  <a:outerShdw blurRad="38100" dist="38100" dir="2700000" algn="tl">
                    <a:srgbClr val="000000"/>
                  </a:outerShdw>
                </a:effectLst>
              </a:rPr>
              <a:t>: </a:t>
            </a:r>
          </a:p>
          <a:p>
            <a:pPr algn="ctr" eaLnBrk="1" hangingPunct="1">
              <a:spcBef>
                <a:spcPct val="20000"/>
              </a:spcBef>
              <a:buClr>
                <a:schemeClr val="hlink"/>
              </a:buClr>
              <a:buSzPct val="65000"/>
              <a:buFont typeface="Wingdings" charset="2"/>
              <a:buNone/>
              <a:defRPr/>
            </a:pPr>
            <a:r>
              <a:rPr lang="en-US" sz="3600" dirty="0">
                <a:effectLst>
                  <a:outerShdw blurRad="38100" dist="38100" dir="2700000" algn="tl">
                    <a:srgbClr val="000000"/>
                  </a:outerShdw>
                </a:effectLst>
              </a:rPr>
              <a:t>Reflexes and </a:t>
            </a:r>
            <a:r>
              <a:rPr lang="en-US" sz="3600" dirty="0" err="1">
                <a:effectLst>
                  <a:outerShdw blurRad="38100" dist="38100" dir="2700000" algn="tl">
                    <a:srgbClr val="000000"/>
                  </a:outerShdw>
                </a:effectLst>
              </a:rPr>
              <a:t>Stereotypies</a:t>
            </a:r>
            <a:endParaRPr lang="en-US" sz="3600" dirty="0">
              <a:effectLst>
                <a:outerShdw blurRad="38100" dist="38100" dir="2700000" algn="tl">
                  <a:srgbClr val="000000"/>
                </a:outerShdw>
              </a:effectLst>
            </a:endParaRPr>
          </a:p>
          <a:p>
            <a:pPr algn="ctr" eaLnBrk="1" hangingPunct="1">
              <a:spcBef>
                <a:spcPct val="20000"/>
              </a:spcBef>
              <a:buClr>
                <a:schemeClr val="hlink"/>
              </a:buClr>
              <a:buSzPct val="65000"/>
              <a:buFont typeface="Wingdings" charset="2"/>
              <a:buNone/>
              <a:defRPr/>
            </a:pPr>
            <a:endParaRPr lang="en-US" sz="3200"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609600" y="1219200"/>
            <a:ext cx="8001000" cy="4246563"/>
          </a:xfrm>
          <a:prstGeom prst="rect">
            <a:avLst/>
          </a:prstGeom>
          <a:solidFill>
            <a:schemeClr val="bg1">
              <a:lumMod val="50000"/>
            </a:schemeClr>
          </a:solidFill>
          <a:ln w="12700" cap="sq">
            <a:noFill/>
            <a:miter lim="800000"/>
            <a:headEnd type="none" w="sm" len="sm"/>
            <a:tailEnd type="none" w="sm" len="sm"/>
          </a:ln>
        </p:spPr>
        <p:txBody>
          <a:bodyPr>
            <a:prstTxWarp prst="textNoShape">
              <a:avLst/>
            </a:prstTxWarp>
            <a:spAutoFit/>
          </a:bodyPr>
          <a:lstStyle/>
          <a:p>
            <a:pPr>
              <a:defRPr/>
            </a:pPr>
            <a:endParaRPr lang="en-US" b="1" dirty="0">
              <a:solidFill>
                <a:srgbClr val="FFFFFF"/>
              </a:solidFill>
            </a:endParaRPr>
          </a:p>
          <a:p>
            <a:pPr>
              <a:defRPr/>
            </a:pPr>
            <a:r>
              <a:rPr lang="en-US" b="1" dirty="0">
                <a:solidFill>
                  <a:srgbClr val="FFFFFF"/>
                </a:solidFill>
              </a:rPr>
              <a:t>The following </a:t>
            </a:r>
            <a:r>
              <a:rPr lang="en-US" b="1" dirty="0" err="1">
                <a:solidFill>
                  <a:srgbClr val="FFFFFF"/>
                </a:solidFill>
              </a:rPr>
              <a:t>powerpoint</a:t>
            </a:r>
            <a:r>
              <a:rPr lang="en-US" b="1" dirty="0">
                <a:solidFill>
                  <a:srgbClr val="FFFFFF"/>
                </a:solidFill>
              </a:rPr>
              <a:t> slides are designed for educational purposes only and are intended solely to be used for knowledge acquisition and examination preparation by students currently registered in KIN 284. </a:t>
            </a:r>
          </a:p>
          <a:p>
            <a:pPr>
              <a:defRPr/>
            </a:pPr>
            <a:endParaRPr lang="en-US" b="1" dirty="0">
              <a:solidFill>
                <a:srgbClr val="FFFFFF"/>
              </a:solidFill>
            </a:endParaRPr>
          </a:p>
          <a:p>
            <a:pPr>
              <a:defRPr/>
            </a:pPr>
            <a:r>
              <a:rPr lang="en-US" b="1" dirty="0">
                <a:solidFill>
                  <a:srgbClr val="FFFFFF"/>
                </a:solidFill>
              </a:rPr>
              <a:t>This content is not to be photocopied, distributed, and/or used in any manner other than for its intended use.  </a:t>
            </a:r>
          </a:p>
          <a:p>
            <a:pPr>
              <a:defRPr/>
            </a:pPr>
            <a:endParaRPr lang="en-US" dirty="0"/>
          </a:p>
          <a:p>
            <a:pPr>
              <a:defRPr/>
            </a:pPr>
            <a:r>
              <a:rPr lang="en-US" b="1" dirty="0">
                <a:solidFill>
                  <a:srgbClr val="FFFFFF"/>
                </a:solidFill>
              </a:rPr>
              <a:t>*All copyrighted material (e.g., pictures, slides, graphs) has been removed from these lecture slides for posting in accordance with UBC copyright guidelines.  </a:t>
            </a:r>
          </a:p>
          <a:p>
            <a:pPr>
              <a:defRPr/>
            </a:pPr>
            <a:endParaRPr lang="en-US" b="1" dirty="0">
              <a:solidFill>
                <a:srgbClr val="FFFFFF"/>
              </a:solidFill>
            </a:endParaRPr>
          </a:p>
          <a:p>
            <a:pPr>
              <a:defRPr/>
            </a:pPr>
            <a:endParaRPr lang="en-US" b="1" dirty="0">
              <a:solidFill>
                <a:srgbClr val="FFFFFF"/>
              </a:solidFill>
            </a:endParaRPr>
          </a:p>
          <a:p>
            <a:pPr>
              <a:defRPr/>
            </a:pPr>
            <a:r>
              <a:rPr lang="en-US" b="1" dirty="0">
                <a:solidFill>
                  <a:srgbClr val="FFFFFF"/>
                </a:solidFill>
              </a:rPr>
              <a:t>Copyright © Bredin, </a:t>
            </a:r>
            <a:r>
              <a:rPr lang="en-US" b="1" dirty="0" smtClean="0">
                <a:solidFill>
                  <a:srgbClr val="FFFFFF"/>
                </a:solidFill>
              </a:rPr>
              <a:t>2014</a:t>
            </a:r>
            <a:endParaRPr lang="en-US" b="1" dirty="0">
              <a:solidFill>
                <a:srgbClr val="FFFFFF"/>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0" y="228600"/>
            <a:ext cx="9144000" cy="1143000"/>
          </a:xfrm>
        </p:spPr>
        <p:txBody>
          <a:bodyPr/>
          <a:lstStyle/>
          <a:p>
            <a:pPr eaLnBrk="1" hangingPunct="1">
              <a:defRPr/>
            </a:pPr>
            <a:r>
              <a:rPr lang="en-US" sz="3200" dirty="0"/>
              <a:t>Overview of Lecture Topic</a:t>
            </a:r>
            <a:r>
              <a:rPr lang="en-US" dirty="0" smtClean="0"/>
              <a:t/>
            </a:r>
            <a:br>
              <a:rPr lang="en-US" dirty="0" smtClean="0"/>
            </a:br>
            <a:r>
              <a:rPr lang="en-US" sz="2400" dirty="0" smtClean="0"/>
              <a:t>VI. </a:t>
            </a:r>
            <a:r>
              <a:rPr lang="en-US" sz="2400" dirty="0"/>
              <a:t>Early Movement: Reflexive </a:t>
            </a:r>
            <a:r>
              <a:rPr lang="en-US" sz="2400" dirty="0" err="1"/>
              <a:t>Behaviour</a:t>
            </a:r>
            <a:r>
              <a:rPr lang="en-US" sz="2400" dirty="0"/>
              <a:t> and </a:t>
            </a:r>
            <a:r>
              <a:rPr lang="en-US" sz="2400" dirty="0" err="1"/>
              <a:t>Stereotypies</a:t>
            </a:r>
            <a:endParaRPr lang="en-CA" sz="2400" dirty="0"/>
          </a:p>
        </p:txBody>
      </p:sp>
      <p:sp>
        <p:nvSpPr>
          <p:cNvPr id="112643" name="Rectangle 3"/>
          <p:cNvSpPr>
            <a:spLocks noGrp="1" noChangeArrowheads="1"/>
          </p:cNvSpPr>
          <p:nvPr>
            <p:ph type="body" idx="1"/>
          </p:nvPr>
        </p:nvSpPr>
        <p:spPr>
          <a:xfrm>
            <a:off x="685800" y="1447800"/>
            <a:ext cx="8229600" cy="5943600"/>
          </a:xfrm>
        </p:spPr>
        <p:txBody>
          <a:bodyPr/>
          <a:lstStyle/>
          <a:p>
            <a:pPr eaLnBrk="1" hangingPunct="1">
              <a:buClr>
                <a:schemeClr val="tx2"/>
              </a:buClr>
              <a:buSzTx/>
              <a:defRPr/>
            </a:pPr>
            <a:r>
              <a:rPr lang="en-US" dirty="0">
                <a:solidFill>
                  <a:schemeClr val="tx2"/>
                </a:solidFill>
              </a:rPr>
              <a:t>Concept</a:t>
            </a:r>
            <a:r>
              <a:rPr lang="en-US" dirty="0" smtClean="0">
                <a:solidFill>
                  <a:schemeClr val="tx2"/>
                </a:solidFill>
              </a:rPr>
              <a:t> 6.1</a:t>
            </a:r>
            <a:r>
              <a:rPr lang="en-US" dirty="0">
                <a:solidFill>
                  <a:schemeClr val="tx2"/>
                </a:solidFill>
              </a:rPr>
              <a:t>: </a:t>
            </a:r>
          </a:p>
          <a:p>
            <a:pPr eaLnBrk="1" hangingPunct="1">
              <a:buClr>
                <a:schemeClr val="tx2"/>
              </a:buClr>
              <a:buSzTx/>
              <a:buFont typeface="Wingdings" charset="2"/>
              <a:buNone/>
              <a:defRPr/>
            </a:pPr>
            <a:r>
              <a:rPr lang="en-US" dirty="0"/>
              <a:t>	The Reflexive Phase of Motor Development</a:t>
            </a:r>
          </a:p>
          <a:p>
            <a:pPr eaLnBrk="1" hangingPunct="1">
              <a:buClr>
                <a:schemeClr val="tx2"/>
              </a:buClr>
              <a:buSzTx/>
              <a:defRPr/>
            </a:pPr>
            <a:r>
              <a:rPr lang="en-US" dirty="0">
                <a:solidFill>
                  <a:schemeClr val="tx2"/>
                </a:solidFill>
              </a:rPr>
              <a:t>Concept</a:t>
            </a:r>
            <a:r>
              <a:rPr lang="en-US" dirty="0" smtClean="0">
                <a:solidFill>
                  <a:schemeClr val="tx2"/>
                </a:solidFill>
              </a:rPr>
              <a:t> 6.2</a:t>
            </a:r>
            <a:r>
              <a:rPr lang="en-US" dirty="0">
                <a:solidFill>
                  <a:schemeClr val="tx2"/>
                </a:solidFill>
              </a:rPr>
              <a:t>:</a:t>
            </a:r>
            <a:r>
              <a:rPr lang="en-US" dirty="0"/>
              <a:t> </a:t>
            </a:r>
          </a:p>
          <a:p>
            <a:pPr eaLnBrk="1" hangingPunct="1">
              <a:buClr>
                <a:schemeClr val="tx2"/>
              </a:buClr>
              <a:buSzTx/>
              <a:buFont typeface="Wingdings" charset="2"/>
              <a:buNone/>
              <a:defRPr/>
            </a:pPr>
            <a:r>
              <a:rPr lang="en-US" dirty="0"/>
              <a:t>	What are Infantile Reflexes?</a:t>
            </a:r>
          </a:p>
          <a:p>
            <a:pPr eaLnBrk="1" hangingPunct="1">
              <a:buClr>
                <a:schemeClr val="tx2"/>
              </a:buClr>
              <a:buSzTx/>
              <a:defRPr/>
            </a:pPr>
            <a:r>
              <a:rPr lang="en-US" dirty="0">
                <a:solidFill>
                  <a:schemeClr val="tx2"/>
                </a:solidFill>
              </a:rPr>
              <a:t>Concept</a:t>
            </a:r>
            <a:r>
              <a:rPr lang="en-US" dirty="0" smtClean="0">
                <a:solidFill>
                  <a:schemeClr val="tx2"/>
                </a:solidFill>
              </a:rPr>
              <a:t> 6.3</a:t>
            </a:r>
            <a:r>
              <a:rPr lang="en-US" dirty="0">
                <a:solidFill>
                  <a:schemeClr val="tx2"/>
                </a:solidFill>
              </a:rPr>
              <a:t>:</a:t>
            </a:r>
            <a:r>
              <a:rPr lang="en-US" dirty="0"/>
              <a:t> </a:t>
            </a:r>
          </a:p>
          <a:p>
            <a:pPr eaLnBrk="1" hangingPunct="1">
              <a:buClr>
                <a:schemeClr val="tx2"/>
              </a:buClr>
              <a:buSzTx/>
              <a:buFont typeface="Wingdings" charset="2"/>
              <a:buNone/>
              <a:defRPr/>
            </a:pPr>
            <a:r>
              <a:rPr lang="en-US" dirty="0"/>
              <a:t>	What are Primitive Reflexes?</a:t>
            </a:r>
          </a:p>
          <a:p>
            <a:pPr eaLnBrk="1" hangingPunct="1">
              <a:buClr>
                <a:schemeClr val="tx2"/>
              </a:buClr>
              <a:buSzTx/>
              <a:defRPr/>
            </a:pPr>
            <a:r>
              <a:rPr lang="en-US" dirty="0">
                <a:solidFill>
                  <a:schemeClr val="tx2"/>
                </a:solidFill>
              </a:rPr>
              <a:t>Concept</a:t>
            </a:r>
            <a:r>
              <a:rPr lang="en-US" dirty="0" smtClean="0">
                <a:solidFill>
                  <a:schemeClr val="tx2"/>
                </a:solidFill>
              </a:rPr>
              <a:t> 6.4</a:t>
            </a:r>
            <a:r>
              <a:rPr lang="en-US" dirty="0">
                <a:solidFill>
                  <a:schemeClr val="tx2"/>
                </a:solidFill>
              </a:rPr>
              <a:t>: </a:t>
            </a:r>
          </a:p>
          <a:p>
            <a:pPr eaLnBrk="1" hangingPunct="1">
              <a:buClr>
                <a:schemeClr val="tx2"/>
              </a:buClr>
              <a:buSzTx/>
              <a:buFont typeface="Wingdings" charset="2"/>
              <a:buNone/>
              <a:defRPr/>
            </a:pPr>
            <a:r>
              <a:rPr lang="en-US" dirty="0"/>
              <a:t>	What are Postural Reflexes?</a:t>
            </a:r>
          </a:p>
          <a:p>
            <a:pPr eaLnBrk="1" hangingPunct="1">
              <a:buSzTx/>
              <a:buFont typeface="Wingdings" charset="2"/>
              <a:buNone/>
              <a:defRPr/>
            </a:pPr>
            <a:endParaRPr lang="en-US" dirty="0"/>
          </a:p>
          <a:p>
            <a:pPr eaLnBrk="1" hangingPunct="1">
              <a:buSzTx/>
              <a:buFont typeface="Wingdings" charset="2"/>
              <a:buNone/>
              <a:defRPr/>
            </a:pPr>
            <a:r>
              <a:rPr lang="en-US" sz="2800" dirty="0"/>
              <a:t>	</a:t>
            </a:r>
            <a:endParaRPr lang="en-CA"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6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6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26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26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1264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1264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11264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build="p" bldLvl="5"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0" y="228600"/>
            <a:ext cx="9144000" cy="1143000"/>
          </a:xfrm>
        </p:spPr>
        <p:txBody>
          <a:bodyPr/>
          <a:lstStyle/>
          <a:p>
            <a:pPr eaLnBrk="1" hangingPunct="1">
              <a:defRPr/>
            </a:pPr>
            <a:r>
              <a:rPr lang="en-US" sz="3200" dirty="0"/>
              <a:t>Overview of Lecture Topic</a:t>
            </a:r>
            <a:r>
              <a:rPr lang="en-US" dirty="0" smtClean="0"/>
              <a:t/>
            </a:r>
            <a:br>
              <a:rPr lang="en-US" dirty="0" smtClean="0"/>
            </a:br>
            <a:r>
              <a:rPr lang="en-US" sz="2400" dirty="0" smtClean="0"/>
              <a:t>VI. </a:t>
            </a:r>
            <a:r>
              <a:rPr lang="en-US" sz="2400" dirty="0"/>
              <a:t>Early Movement: Reflexive </a:t>
            </a:r>
            <a:r>
              <a:rPr lang="en-US" sz="2400" dirty="0" err="1"/>
              <a:t>Behaviour</a:t>
            </a:r>
            <a:r>
              <a:rPr lang="en-US" sz="2400" dirty="0"/>
              <a:t> and </a:t>
            </a:r>
            <a:r>
              <a:rPr lang="en-US" sz="2400" dirty="0" err="1"/>
              <a:t>Stereotypies</a:t>
            </a:r>
            <a:endParaRPr lang="en-CA" sz="2400" dirty="0"/>
          </a:p>
        </p:txBody>
      </p:sp>
      <p:sp>
        <p:nvSpPr>
          <p:cNvPr id="112643" name="Rectangle 3"/>
          <p:cNvSpPr>
            <a:spLocks noGrp="1" noChangeArrowheads="1"/>
          </p:cNvSpPr>
          <p:nvPr>
            <p:ph type="body" idx="1"/>
          </p:nvPr>
        </p:nvSpPr>
        <p:spPr>
          <a:xfrm>
            <a:off x="685800" y="1524000"/>
            <a:ext cx="8229600" cy="5943600"/>
          </a:xfrm>
        </p:spPr>
        <p:txBody>
          <a:bodyPr/>
          <a:lstStyle/>
          <a:p>
            <a:pPr eaLnBrk="1" hangingPunct="1">
              <a:buClr>
                <a:schemeClr val="tx2"/>
              </a:buClr>
              <a:buSzTx/>
              <a:defRPr/>
            </a:pPr>
            <a:r>
              <a:rPr lang="en-US" dirty="0" smtClean="0">
                <a:solidFill>
                  <a:schemeClr val="tx2"/>
                </a:solidFill>
              </a:rPr>
              <a:t>Concept 6.5:</a:t>
            </a:r>
            <a:r>
              <a:rPr lang="en-US" dirty="0" smtClean="0"/>
              <a:t> </a:t>
            </a:r>
          </a:p>
          <a:p>
            <a:pPr eaLnBrk="1" hangingPunct="1">
              <a:buClr>
                <a:schemeClr val="tx2"/>
              </a:buClr>
              <a:buSzTx/>
              <a:buFont typeface="Wingdings" charset="2"/>
              <a:buNone/>
              <a:defRPr/>
            </a:pPr>
            <a:r>
              <a:rPr lang="en-US" dirty="0" smtClean="0"/>
              <a:t>	What are </a:t>
            </a:r>
            <a:r>
              <a:rPr lang="en-US" dirty="0" err="1" smtClean="0"/>
              <a:t>Locomotor</a:t>
            </a:r>
            <a:r>
              <a:rPr lang="en-US" dirty="0" smtClean="0"/>
              <a:t> Reflexes?</a:t>
            </a:r>
          </a:p>
          <a:p>
            <a:pPr eaLnBrk="1" hangingPunct="1">
              <a:buClr>
                <a:schemeClr val="tx2"/>
              </a:buClr>
              <a:buSzTx/>
              <a:defRPr/>
            </a:pPr>
            <a:r>
              <a:rPr lang="en-US" dirty="0" smtClean="0">
                <a:solidFill>
                  <a:schemeClr val="tx2"/>
                </a:solidFill>
              </a:rPr>
              <a:t>Concept 6.6:</a:t>
            </a:r>
            <a:r>
              <a:rPr lang="en-US" dirty="0" smtClean="0"/>
              <a:t> </a:t>
            </a:r>
          </a:p>
          <a:p>
            <a:pPr eaLnBrk="1" hangingPunct="1">
              <a:buClr>
                <a:schemeClr val="tx2"/>
              </a:buClr>
              <a:buSzTx/>
              <a:buFont typeface="Wingdings" charset="2"/>
              <a:buNone/>
              <a:defRPr/>
            </a:pPr>
            <a:r>
              <a:rPr lang="en-US" dirty="0" smtClean="0"/>
              <a:t>	Spontaneous Movements (Rhythmical </a:t>
            </a:r>
            <a:r>
              <a:rPr lang="en-US" dirty="0" err="1" smtClean="0"/>
              <a:t>Stereotypies</a:t>
            </a:r>
            <a:r>
              <a:rPr lang="en-US" dirty="0" smtClean="0"/>
              <a:t>) and their Importance</a:t>
            </a:r>
          </a:p>
          <a:p>
            <a:pPr eaLnBrk="1" hangingPunct="1">
              <a:buClr>
                <a:schemeClr val="tx2"/>
              </a:buClr>
              <a:buSzTx/>
              <a:defRPr/>
            </a:pPr>
            <a:r>
              <a:rPr lang="en-US" dirty="0" smtClean="0">
                <a:solidFill>
                  <a:schemeClr val="tx2"/>
                </a:solidFill>
              </a:rPr>
              <a:t>Concept 6.7:</a:t>
            </a:r>
            <a:r>
              <a:rPr lang="en-US" dirty="0" smtClean="0"/>
              <a:t> </a:t>
            </a:r>
          </a:p>
          <a:p>
            <a:pPr eaLnBrk="1" hangingPunct="1">
              <a:buClr>
                <a:schemeClr val="tx2"/>
              </a:buClr>
              <a:buSzTx/>
              <a:buFont typeface="Wingdings" charset="2"/>
              <a:buNone/>
              <a:defRPr/>
            </a:pPr>
            <a:r>
              <a:rPr lang="en-US" dirty="0" smtClean="0"/>
              <a:t>	What about Exercising Reflexes?</a:t>
            </a:r>
          </a:p>
          <a:p>
            <a:pPr eaLnBrk="1" hangingPunct="1">
              <a:buClr>
                <a:schemeClr val="tx2"/>
              </a:buClr>
              <a:buSzTx/>
              <a:buFont typeface="Wingdings" charset="2"/>
              <a:buNone/>
              <a:defRPr/>
            </a:pPr>
            <a:endParaRPr lang="en-US" sz="2000" dirty="0" smtClean="0"/>
          </a:p>
          <a:p>
            <a:pPr eaLnBrk="1" hangingPunct="1">
              <a:buSzTx/>
              <a:buFont typeface="Wingdings" charset="2"/>
              <a:buNone/>
              <a:defRPr/>
            </a:pPr>
            <a:endParaRPr lang="en-US" dirty="0" smtClean="0"/>
          </a:p>
          <a:p>
            <a:pPr eaLnBrk="1" hangingPunct="1">
              <a:buSzTx/>
              <a:buFont typeface="Wingdings" charset="2"/>
              <a:buNone/>
              <a:defRPr/>
            </a:pPr>
            <a:r>
              <a:rPr lang="en-US" sz="2800" dirty="0" smtClean="0"/>
              <a:t>	</a:t>
            </a:r>
            <a:endParaRPr lang="en-CA"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6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6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26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26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1264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build="p" bldLvl="5"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0" y="76200"/>
            <a:ext cx="9144000" cy="1143000"/>
          </a:xfrm>
        </p:spPr>
        <p:txBody>
          <a:bodyPr/>
          <a:lstStyle/>
          <a:p>
            <a:pPr eaLnBrk="1" hangingPunct="1">
              <a:defRPr/>
            </a:pPr>
            <a:r>
              <a:rPr lang="en-US" sz="2800" dirty="0"/>
              <a:t>Lecture Objectives</a:t>
            </a:r>
            <a:r>
              <a:rPr lang="en-US" sz="2800" dirty="0" smtClean="0"/>
              <a:t/>
            </a:r>
            <a:br>
              <a:rPr lang="en-US" sz="2800" dirty="0" smtClean="0"/>
            </a:br>
            <a:r>
              <a:rPr lang="en-US" sz="2400" dirty="0" smtClean="0"/>
              <a:t>VI. </a:t>
            </a:r>
            <a:r>
              <a:rPr lang="en-US" sz="2400" dirty="0"/>
              <a:t>Early Movement </a:t>
            </a:r>
            <a:r>
              <a:rPr lang="en-US" sz="2400" dirty="0" err="1"/>
              <a:t>Behaviour</a:t>
            </a:r>
            <a:r>
              <a:rPr lang="en-US" sz="2400" dirty="0"/>
              <a:t>: Reflexes and </a:t>
            </a:r>
            <a:r>
              <a:rPr lang="en-US" sz="2400" dirty="0" err="1"/>
              <a:t>Stereotypies</a:t>
            </a:r>
            <a:endParaRPr lang="en-CA" sz="2400" dirty="0"/>
          </a:p>
        </p:txBody>
      </p:sp>
      <p:sp>
        <p:nvSpPr>
          <p:cNvPr id="113667" name="Rectangle 3"/>
          <p:cNvSpPr>
            <a:spLocks noGrp="1" noChangeArrowheads="1"/>
          </p:cNvSpPr>
          <p:nvPr>
            <p:ph type="body" idx="1"/>
          </p:nvPr>
        </p:nvSpPr>
        <p:spPr>
          <a:xfrm>
            <a:off x="685800" y="1219200"/>
            <a:ext cx="7772400" cy="4876800"/>
          </a:xfrm>
        </p:spPr>
        <p:txBody>
          <a:bodyPr/>
          <a:lstStyle/>
          <a:p>
            <a:pPr eaLnBrk="1" hangingPunct="1">
              <a:lnSpc>
                <a:spcPct val="80000"/>
              </a:lnSpc>
              <a:buClr>
                <a:schemeClr val="tx2"/>
              </a:buClr>
              <a:buSzTx/>
              <a:defRPr/>
            </a:pPr>
            <a:r>
              <a:rPr lang="en-US" dirty="0">
                <a:ea typeface="+mn-ea"/>
                <a:cs typeface="+mn-cs"/>
              </a:rPr>
              <a:t>Upon completion of this topic you should be able to:</a:t>
            </a:r>
            <a:endParaRPr lang="en-US" dirty="0" smtClean="0">
              <a:ea typeface="+mn-ea"/>
              <a:cs typeface="+mn-cs"/>
            </a:endParaRPr>
          </a:p>
          <a:p>
            <a:pPr lvl="1" eaLnBrk="1" hangingPunct="1">
              <a:lnSpc>
                <a:spcPct val="80000"/>
              </a:lnSpc>
              <a:buClr>
                <a:schemeClr val="tx2"/>
              </a:buClr>
              <a:buFont typeface="Wingdings" charset="2"/>
              <a:buChar char="ü"/>
              <a:defRPr/>
            </a:pPr>
            <a:r>
              <a:rPr lang="en-US" sz="2400" dirty="0" smtClean="0"/>
              <a:t>Define what an infant reflex is.</a:t>
            </a:r>
          </a:p>
          <a:p>
            <a:pPr lvl="1" eaLnBrk="1" hangingPunct="1">
              <a:lnSpc>
                <a:spcPct val="80000"/>
              </a:lnSpc>
              <a:buClr>
                <a:schemeClr val="tx2"/>
              </a:buClr>
              <a:buFont typeface="Wingdings" charset="2"/>
              <a:buChar char="ü"/>
              <a:defRPr/>
            </a:pPr>
            <a:r>
              <a:rPr lang="en-US" sz="2400" dirty="0" smtClean="0"/>
              <a:t>Explain </a:t>
            </a:r>
            <a:r>
              <a:rPr lang="en-US" sz="2400" dirty="0"/>
              <a:t>the difference between primitive, postural, and </a:t>
            </a:r>
            <a:r>
              <a:rPr lang="en-US" sz="2400" dirty="0" err="1"/>
              <a:t>locomotor</a:t>
            </a:r>
            <a:r>
              <a:rPr lang="en-US" sz="2400" dirty="0"/>
              <a:t> infant reflexes.</a:t>
            </a:r>
          </a:p>
          <a:p>
            <a:pPr lvl="1" eaLnBrk="1" hangingPunct="1">
              <a:lnSpc>
                <a:spcPct val="80000"/>
              </a:lnSpc>
              <a:buClr>
                <a:schemeClr val="tx2"/>
              </a:buClr>
              <a:buFont typeface="Wingdings" charset="2"/>
              <a:buChar char="ü"/>
              <a:defRPr/>
            </a:pPr>
            <a:r>
              <a:rPr lang="en-US" sz="2400" dirty="0"/>
              <a:t>Discuss how each of the following reflexes are stimulated, the infant’s response to the stimulation, and where applicable, the importance of the reflex: Rooting Reflex, Sucking Reflex, Withdrawal</a:t>
            </a:r>
            <a:r>
              <a:rPr lang="en-US" sz="2400" dirty="0" smtClean="0"/>
              <a:t> Reflex</a:t>
            </a:r>
            <a:r>
              <a:rPr lang="en-US" sz="2400" dirty="0"/>
              <a:t>, </a:t>
            </a:r>
            <a:r>
              <a:rPr lang="en-US" sz="2400" dirty="0" err="1"/>
              <a:t>Palmar</a:t>
            </a:r>
            <a:r>
              <a:rPr lang="en-US" sz="2400" dirty="0"/>
              <a:t> and Plantar Grasp Reflexes, </a:t>
            </a:r>
            <a:r>
              <a:rPr lang="en-US" sz="2400" dirty="0" err="1"/>
              <a:t>Babinski</a:t>
            </a:r>
            <a:r>
              <a:rPr lang="en-US" sz="2400" dirty="0"/>
              <a:t> Reflex,</a:t>
            </a:r>
            <a:r>
              <a:rPr lang="en-US" sz="2400" dirty="0" smtClean="0"/>
              <a:t> </a:t>
            </a:r>
            <a:r>
              <a:rPr lang="en-US" sz="2400" dirty="0" err="1" smtClean="0"/>
              <a:t>Babkin</a:t>
            </a:r>
            <a:r>
              <a:rPr lang="en-US" sz="2400" dirty="0" smtClean="0"/>
              <a:t> Reflex (</a:t>
            </a:r>
            <a:r>
              <a:rPr lang="en-US" sz="2400" dirty="0" err="1" smtClean="0"/>
              <a:t>Palmar-mandibular</a:t>
            </a:r>
            <a:r>
              <a:rPr lang="en-US" sz="2400" dirty="0" smtClean="0"/>
              <a:t> Reflex), Moro Reflex, Asymmetric </a:t>
            </a:r>
            <a:r>
              <a:rPr lang="en-US" sz="2400" dirty="0"/>
              <a:t>Tonic Neck Reflex, Symmetric Tonic Neck Reflex, Labyrinthine Righting Reflex, Pull-Up Reflex, Parachute (Propping) Reflex, Crawling Reflex,</a:t>
            </a:r>
            <a:r>
              <a:rPr lang="en-US" sz="2400" dirty="0" smtClean="0"/>
              <a:t> Primary </a:t>
            </a:r>
            <a:r>
              <a:rPr lang="en-US" sz="2400" dirty="0"/>
              <a:t>Stepping </a:t>
            </a:r>
            <a:r>
              <a:rPr lang="en-US" sz="2400" dirty="0" smtClean="0"/>
              <a:t>Reflex (vs. Placing Reflex), </a:t>
            </a:r>
            <a:r>
              <a:rPr lang="en-US" sz="2400" dirty="0"/>
              <a:t>and Swimming Reflex.</a:t>
            </a:r>
          </a:p>
          <a:p>
            <a:pPr lvl="1" eaLnBrk="1" hangingPunct="1">
              <a:lnSpc>
                <a:spcPct val="80000"/>
              </a:lnSpc>
              <a:buClr>
                <a:schemeClr val="tx2"/>
              </a:buClr>
              <a:buFont typeface="Wingdings" charset="2"/>
              <a:buNone/>
              <a:defRPr/>
            </a:pPr>
            <a:endParaRPr lang="en-US" sz="2400" dirty="0"/>
          </a:p>
          <a:p>
            <a:pPr lvl="1" eaLnBrk="1" hangingPunct="1">
              <a:lnSpc>
                <a:spcPct val="80000"/>
              </a:lnSpc>
              <a:buClr>
                <a:schemeClr val="tx2"/>
              </a:buClr>
              <a:buFont typeface="Wingdings" charset="2"/>
              <a:buChar char="ü"/>
              <a:defRPr/>
            </a:pPr>
            <a:endParaRPr lang="en-US" sz="2400" dirty="0"/>
          </a:p>
          <a:p>
            <a:pPr lvl="1" eaLnBrk="1" hangingPunct="1">
              <a:lnSpc>
                <a:spcPct val="80000"/>
              </a:lnSpc>
              <a:buClr>
                <a:srgbClr val="00FF00"/>
              </a:buClr>
              <a:buFont typeface="Wingdings" charset="2"/>
              <a:buChar char="ü"/>
              <a:defRPr/>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36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36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36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36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build="p" bldLvl="5"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0" y="76200"/>
            <a:ext cx="9144000" cy="1143000"/>
          </a:xfrm>
        </p:spPr>
        <p:txBody>
          <a:bodyPr/>
          <a:lstStyle/>
          <a:p>
            <a:pPr eaLnBrk="1" hangingPunct="1">
              <a:defRPr/>
            </a:pPr>
            <a:r>
              <a:rPr lang="en-US" sz="2800" dirty="0"/>
              <a:t>Lecture Objectives</a:t>
            </a:r>
            <a:r>
              <a:rPr lang="en-US" sz="2800" dirty="0" smtClean="0"/>
              <a:t/>
            </a:r>
            <a:br>
              <a:rPr lang="en-US" sz="2800" dirty="0" smtClean="0"/>
            </a:br>
            <a:r>
              <a:rPr lang="en-US" sz="2400" dirty="0" smtClean="0"/>
              <a:t>VI. </a:t>
            </a:r>
            <a:r>
              <a:rPr lang="en-US" sz="2400" dirty="0"/>
              <a:t>Early Movement </a:t>
            </a:r>
            <a:r>
              <a:rPr lang="en-US" sz="2400" dirty="0" err="1"/>
              <a:t>Behaviour</a:t>
            </a:r>
            <a:r>
              <a:rPr lang="en-US" sz="2400" dirty="0"/>
              <a:t>: Reflexives and </a:t>
            </a:r>
            <a:r>
              <a:rPr lang="en-US" sz="2400" dirty="0" err="1"/>
              <a:t>Stereotypies</a:t>
            </a:r>
            <a:endParaRPr lang="en-CA" sz="2400" dirty="0"/>
          </a:p>
        </p:txBody>
      </p:sp>
      <p:sp>
        <p:nvSpPr>
          <p:cNvPr id="114691" name="Rectangle 3"/>
          <p:cNvSpPr>
            <a:spLocks noGrp="1" noChangeArrowheads="1"/>
          </p:cNvSpPr>
          <p:nvPr>
            <p:ph type="body" idx="1"/>
          </p:nvPr>
        </p:nvSpPr>
        <p:spPr>
          <a:xfrm>
            <a:off x="685800" y="1371600"/>
            <a:ext cx="7772400" cy="4876800"/>
          </a:xfrm>
        </p:spPr>
        <p:txBody>
          <a:bodyPr/>
          <a:lstStyle/>
          <a:p>
            <a:pPr eaLnBrk="1" hangingPunct="1">
              <a:lnSpc>
                <a:spcPct val="80000"/>
              </a:lnSpc>
              <a:buClr>
                <a:schemeClr val="tx2"/>
              </a:buClr>
              <a:buSzTx/>
              <a:defRPr/>
            </a:pPr>
            <a:r>
              <a:rPr lang="en-US" dirty="0">
                <a:ea typeface="+mn-ea"/>
                <a:cs typeface="+mn-cs"/>
              </a:rPr>
              <a:t>Upon completion of this topic you should be able to:</a:t>
            </a:r>
            <a:endParaRPr lang="en-US" dirty="0" smtClean="0">
              <a:ea typeface="+mn-ea"/>
              <a:cs typeface="+mn-cs"/>
            </a:endParaRPr>
          </a:p>
          <a:p>
            <a:pPr lvl="1" eaLnBrk="1" hangingPunct="1">
              <a:lnSpc>
                <a:spcPct val="80000"/>
              </a:lnSpc>
              <a:buClr>
                <a:schemeClr val="tx2"/>
              </a:buClr>
              <a:buFont typeface="Wingdings" charset="2"/>
              <a:buChar char="ü"/>
              <a:defRPr/>
            </a:pPr>
            <a:r>
              <a:rPr lang="en-US" sz="2400" dirty="0" smtClean="0"/>
              <a:t>Explain what false crawling is.</a:t>
            </a:r>
          </a:p>
          <a:p>
            <a:pPr lvl="1" eaLnBrk="1" hangingPunct="1">
              <a:lnSpc>
                <a:spcPct val="80000"/>
              </a:lnSpc>
              <a:buClr>
                <a:schemeClr val="tx2"/>
              </a:buClr>
              <a:buFont typeface="Wingdings" charset="2"/>
              <a:buChar char="ü"/>
              <a:defRPr/>
            </a:pPr>
            <a:r>
              <a:rPr lang="en-US" sz="2400" dirty="0" smtClean="0"/>
              <a:t>Explain </a:t>
            </a:r>
            <a:r>
              <a:rPr lang="en-US" sz="2400" dirty="0"/>
              <a:t>the significance of the appearance, disappearance, persistence, or re-emergence of reflexes as it relates to the motor system. You should be able to use a variety of examples to illustrate your explanation. </a:t>
            </a:r>
          </a:p>
          <a:p>
            <a:pPr lvl="1" eaLnBrk="1" hangingPunct="1">
              <a:lnSpc>
                <a:spcPct val="80000"/>
              </a:lnSpc>
              <a:buClr>
                <a:schemeClr val="tx2"/>
              </a:buClr>
              <a:buFont typeface="Wingdings" charset="2"/>
              <a:buChar char="ü"/>
              <a:defRPr/>
            </a:pPr>
            <a:r>
              <a:rPr lang="en-US" sz="2400" dirty="0"/>
              <a:t>Define and discuss the difference between spontaneous movements and reflexive </a:t>
            </a:r>
            <a:r>
              <a:rPr lang="en-US" sz="2400" dirty="0" err="1"/>
              <a:t>behaviour</a:t>
            </a:r>
            <a:r>
              <a:rPr lang="en-US" sz="2400" dirty="0"/>
              <a:t> in infancy.</a:t>
            </a:r>
          </a:p>
          <a:p>
            <a:pPr lvl="1" eaLnBrk="1" hangingPunct="1">
              <a:lnSpc>
                <a:spcPct val="80000"/>
              </a:lnSpc>
              <a:buClr>
                <a:schemeClr val="tx2"/>
              </a:buClr>
              <a:buFont typeface="Wingdings" charset="2"/>
              <a:buChar char="ü"/>
              <a:defRPr/>
            </a:pPr>
            <a:r>
              <a:rPr lang="en-US" sz="2400" dirty="0"/>
              <a:t>Discuss the importance and implications of examining infant reflexes and spontaneous movements.</a:t>
            </a:r>
          </a:p>
          <a:p>
            <a:pPr lvl="1" eaLnBrk="1" hangingPunct="1">
              <a:lnSpc>
                <a:spcPct val="80000"/>
              </a:lnSpc>
              <a:buClr>
                <a:schemeClr val="tx2"/>
              </a:buClr>
              <a:buFont typeface="Wingdings" charset="2"/>
              <a:buChar char="ü"/>
              <a:defRPr/>
            </a:pPr>
            <a:r>
              <a:rPr lang="en-US" sz="2400" dirty="0"/>
              <a:t>Identify and discuss common infant </a:t>
            </a:r>
            <a:r>
              <a:rPr lang="en-US" sz="2400" dirty="0" err="1"/>
              <a:t>stereotypies</a:t>
            </a:r>
            <a:r>
              <a:rPr lang="en-US" sz="2400" dirty="0"/>
              <a:t>.</a:t>
            </a:r>
          </a:p>
          <a:p>
            <a:pPr lvl="1" eaLnBrk="1" hangingPunct="1">
              <a:lnSpc>
                <a:spcPct val="80000"/>
              </a:lnSpc>
              <a:buClr>
                <a:srgbClr val="00FF00"/>
              </a:buClr>
              <a:buFont typeface="Wingdings" charset="2"/>
              <a:buNone/>
              <a:defRPr/>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46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46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46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46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46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46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bldLvl="5"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0" y="76200"/>
            <a:ext cx="9144000" cy="1143000"/>
          </a:xfrm>
        </p:spPr>
        <p:txBody>
          <a:bodyPr/>
          <a:lstStyle/>
          <a:p>
            <a:pPr eaLnBrk="1" hangingPunct="1">
              <a:defRPr/>
            </a:pPr>
            <a:r>
              <a:rPr lang="en-US" sz="2800" dirty="0"/>
              <a:t>Lecture Objectives</a:t>
            </a:r>
            <a:r>
              <a:rPr lang="en-US" sz="2800" dirty="0" smtClean="0"/>
              <a:t/>
            </a:r>
            <a:br>
              <a:rPr lang="en-US" sz="2800" dirty="0" smtClean="0"/>
            </a:br>
            <a:r>
              <a:rPr lang="en-US" sz="2400" dirty="0" smtClean="0"/>
              <a:t>VI. </a:t>
            </a:r>
            <a:r>
              <a:rPr lang="en-US" sz="2400" dirty="0"/>
              <a:t>Early Movement </a:t>
            </a:r>
            <a:r>
              <a:rPr lang="en-US" sz="2400" dirty="0" err="1"/>
              <a:t>Behaviour</a:t>
            </a:r>
            <a:r>
              <a:rPr lang="en-US" sz="2400" dirty="0"/>
              <a:t>: Reflexives and </a:t>
            </a:r>
            <a:r>
              <a:rPr lang="en-US" sz="2400" dirty="0" err="1"/>
              <a:t>Stereotypies</a:t>
            </a:r>
            <a:endParaRPr lang="en-CA" sz="2400" dirty="0"/>
          </a:p>
        </p:txBody>
      </p:sp>
      <p:sp>
        <p:nvSpPr>
          <p:cNvPr id="114691" name="Rectangle 3"/>
          <p:cNvSpPr>
            <a:spLocks noGrp="1" noChangeArrowheads="1"/>
          </p:cNvSpPr>
          <p:nvPr>
            <p:ph type="body" idx="1"/>
          </p:nvPr>
        </p:nvSpPr>
        <p:spPr>
          <a:xfrm>
            <a:off x="685800" y="1371600"/>
            <a:ext cx="7772400" cy="4876800"/>
          </a:xfrm>
        </p:spPr>
        <p:txBody>
          <a:bodyPr/>
          <a:lstStyle/>
          <a:p>
            <a:pPr eaLnBrk="1" hangingPunct="1">
              <a:lnSpc>
                <a:spcPct val="80000"/>
              </a:lnSpc>
              <a:buClr>
                <a:schemeClr val="tx2"/>
              </a:buClr>
              <a:buSzTx/>
              <a:defRPr/>
            </a:pPr>
            <a:r>
              <a:rPr lang="en-US" dirty="0">
                <a:ea typeface="+mn-ea"/>
                <a:cs typeface="+mn-cs"/>
              </a:rPr>
              <a:t>Upon completion of this topic you should be able to:</a:t>
            </a:r>
            <a:endParaRPr lang="en-US" dirty="0" smtClean="0">
              <a:ea typeface="+mn-ea"/>
              <a:cs typeface="+mn-cs"/>
            </a:endParaRPr>
          </a:p>
          <a:p>
            <a:pPr lvl="1" eaLnBrk="1" hangingPunct="1">
              <a:lnSpc>
                <a:spcPct val="80000"/>
              </a:lnSpc>
              <a:buClr>
                <a:schemeClr val="tx2"/>
              </a:buClr>
              <a:buFont typeface="Wingdings" charset="2"/>
              <a:buChar char="ü"/>
              <a:defRPr/>
            </a:pPr>
            <a:r>
              <a:rPr lang="en-US" sz="2400" dirty="0" smtClean="0"/>
              <a:t>Explain the </a:t>
            </a:r>
            <a:r>
              <a:rPr lang="en-US" sz="2400" dirty="0" err="1" smtClean="0"/>
              <a:t>Apgar</a:t>
            </a:r>
            <a:r>
              <a:rPr lang="en-US" sz="2400" dirty="0" smtClean="0"/>
              <a:t> scoring system and why it is still used today.</a:t>
            </a:r>
          </a:p>
          <a:p>
            <a:pPr lvl="1" eaLnBrk="1" hangingPunct="1">
              <a:lnSpc>
                <a:spcPct val="80000"/>
              </a:lnSpc>
              <a:buClr>
                <a:schemeClr val="tx2"/>
              </a:buClr>
              <a:buFont typeface="Wingdings" charset="2"/>
              <a:buChar char="ü"/>
              <a:defRPr/>
            </a:pPr>
            <a:r>
              <a:rPr lang="en-US" sz="2400" dirty="0" smtClean="0"/>
              <a:t>Explain the term, ‘Frontal Release Sign’.</a:t>
            </a:r>
          </a:p>
          <a:p>
            <a:pPr lvl="1" eaLnBrk="1" hangingPunct="1">
              <a:lnSpc>
                <a:spcPct val="80000"/>
              </a:lnSpc>
              <a:buClr>
                <a:schemeClr val="tx2"/>
              </a:buClr>
              <a:buFont typeface="Wingdings" charset="2"/>
              <a:buChar char="ü"/>
              <a:defRPr/>
            </a:pPr>
            <a:r>
              <a:rPr lang="en-US" sz="2400" dirty="0" smtClean="0"/>
              <a:t>Explain the difference between the structural, functional, and applied views of reflexive theory</a:t>
            </a:r>
          </a:p>
          <a:p>
            <a:pPr lvl="1" eaLnBrk="1" hangingPunct="1">
              <a:lnSpc>
                <a:spcPct val="80000"/>
              </a:lnSpc>
              <a:buClr>
                <a:schemeClr val="tx2"/>
              </a:buClr>
              <a:buFont typeface="Wingdings" charset="2"/>
              <a:buChar char="ü"/>
              <a:defRPr/>
            </a:pPr>
            <a:r>
              <a:rPr lang="en-US" sz="2400" dirty="0" smtClean="0"/>
              <a:t>Discuss the research findings that investigate the effect of exercising the walking reflex.</a:t>
            </a:r>
          </a:p>
          <a:p>
            <a:pPr lvl="1" eaLnBrk="1" hangingPunct="1">
              <a:lnSpc>
                <a:spcPct val="80000"/>
              </a:lnSpc>
              <a:buClr>
                <a:schemeClr val="tx2"/>
              </a:buClr>
              <a:buFont typeface="Wingdings" charset="2"/>
              <a:buChar char="ü"/>
              <a:defRPr/>
            </a:pPr>
            <a:r>
              <a:rPr lang="en-US" sz="2400" dirty="0" smtClean="0"/>
              <a:t>Explain Esther </a:t>
            </a:r>
            <a:r>
              <a:rPr lang="en-US" sz="2400" dirty="0" err="1" smtClean="0"/>
              <a:t>Thelan’s</a:t>
            </a:r>
            <a:r>
              <a:rPr lang="en-US" sz="2400" dirty="0" smtClean="0"/>
              <a:t> work on the stepping reflex and whether or not the stepping reflex disappears. This includes discussing what individual constraints must be taken into consideration and how these constraints influence the stepping reflex.</a:t>
            </a:r>
          </a:p>
          <a:p>
            <a:pPr lvl="1" eaLnBrk="1" hangingPunct="1">
              <a:lnSpc>
                <a:spcPct val="80000"/>
              </a:lnSpc>
              <a:buClr>
                <a:schemeClr val="tx2"/>
              </a:buClr>
              <a:buFont typeface="Wingdings" charset="2"/>
              <a:buChar char="ü"/>
              <a:defRPr/>
            </a:pPr>
            <a:endParaRPr lang="en-US" sz="2400" dirty="0" smtClean="0"/>
          </a:p>
          <a:p>
            <a:pPr lvl="1" eaLnBrk="1" hangingPunct="1">
              <a:lnSpc>
                <a:spcPct val="80000"/>
              </a:lnSpc>
              <a:buClr>
                <a:srgbClr val="00FF00"/>
              </a:buClr>
              <a:buFont typeface="Wingdings" charset="2"/>
              <a:buNone/>
              <a:defRPr/>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46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46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46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46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46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46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bldLvl="5"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76200" y="1676400"/>
            <a:ext cx="9144000" cy="1143000"/>
          </a:xfrm>
        </p:spPr>
        <p:txBody>
          <a:bodyPr lIns="92075" tIns="46038" rIns="92075" bIns="46038"/>
          <a:lstStyle/>
          <a:p>
            <a:pPr eaLnBrk="1" hangingPunct="1">
              <a:defRPr/>
            </a:pPr>
            <a:r>
              <a:rPr lang="en-US" sz="3400" dirty="0"/>
              <a:t>Concept</a:t>
            </a:r>
            <a:r>
              <a:rPr lang="en-US" sz="3400" dirty="0" smtClean="0"/>
              <a:t> 6.1</a:t>
            </a:r>
            <a:r>
              <a:rPr lang="en-US" sz="3400" dirty="0"/>
              <a:t/>
            </a:r>
            <a:br>
              <a:rPr lang="en-US" sz="3400" dirty="0"/>
            </a:br>
            <a:r>
              <a:rPr lang="en-US" sz="3400" dirty="0"/>
              <a:t>The Reflexive Phase of Motor Development </a:t>
            </a:r>
            <a:br>
              <a:rPr lang="en-US" sz="3400" dirty="0"/>
            </a:br>
            <a:endParaRPr lang="en-CA" sz="3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26" name="Rectangle 2"/>
          <p:cNvSpPr>
            <a:spLocks noGrp="1" noChangeArrowheads="1"/>
          </p:cNvSpPr>
          <p:nvPr>
            <p:ph type="body" idx="1"/>
          </p:nvPr>
        </p:nvSpPr>
        <p:spPr>
          <a:xfrm>
            <a:off x="685800" y="914400"/>
            <a:ext cx="7772400" cy="4495800"/>
          </a:xfrm>
        </p:spPr>
        <p:txBody>
          <a:bodyPr/>
          <a:lstStyle/>
          <a:p>
            <a:pPr eaLnBrk="1" hangingPunct="1">
              <a:defRPr/>
            </a:pPr>
            <a:r>
              <a:rPr lang="en-US" dirty="0">
                <a:solidFill>
                  <a:schemeClr val="tx2"/>
                </a:solidFill>
                <a:ea typeface="+mn-ea"/>
                <a:cs typeface="+mn-cs"/>
              </a:rPr>
              <a:t>A Developmental Continuum</a:t>
            </a:r>
          </a:p>
          <a:p>
            <a:pPr lvl="2" eaLnBrk="1" hangingPunct="1">
              <a:buFont typeface="Wingdings" charset="2"/>
              <a:buNone/>
              <a:defRPr/>
            </a:pPr>
            <a:endParaRPr lang="en-US" dirty="0"/>
          </a:p>
          <a:p>
            <a:pPr lvl="2" eaLnBrk="1" hangingPunct="1">
              <a:defRPr/>
            </a:pPr>
            <a:endParaRPr lang="en-US" sz="2800" dirty="0"/>
          </a:p>
          <a:p>
            <a:pPr lvl="1" eaLnBrk="1" hangingPunct="1">
              <a:defRPr/>
            </a:pPr>
            <a:endParaRPr lang="en-CA" dirty="0"/>
          </a:p>
        </p:txBody>
      </p:sp>
      <p:sp>
        <p:nvSpPr>
          <p:cNvPr id="28675" name="Rectangle 3"/>
          <p:cNvSpPr>
            <a:spLocks noChangeArrowheads="1"/>
          </p:cNvSpPr>
          <p:nvPr/>
        </p:nvSpPr>
        <p:spPr bwMode="auto">
          <a:xfrm>
            <a:off x="1828800" y="5410200"/>
            <a:ext cx="5791200" cy="914400"/>
          </a:xfrm>
          <a:prstGeom prst="rect">
            <a:avLst/>
          </a:prstGeom>
          <a:solidFill>
            <a:srgbClr val="FFCC0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28676" name="Text Box 4"/>
          <p:cNvSpPr txBox="1">
            <a:spLocks noChangeArrowheads="1"/>
          </p:cNvSpPr>
          <p:nvPr/>
        </p:nvSpPr>
        <p:spPr bwMode="auto">
          <a:xfrm>
            <a:off x="2227263" y="5715000"/>
            <a:ext cx="5070475" cy="457200"/>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bg1"/>
                </a:solidFill>
                <a:latin typeface="Times New Roman" charset="0"/>
              </a:rPr>
              <a:t>REFLEXIVE MOVEMENT PHASE </a:t>
            </a:r>
          </a:p>
        </p:txBody>
      </p:sp>
      <p:sp>
        <p:nvSpPr>
          <p:cNvPr id="28677" name="Rectangle 5"/>
          <p:cNvSpPr>
            <a:spLocks noChangeArrowheads="1"/>
          </p:cNvSpPr>
          <p:nvPr/>
        </p:nvSpPr>
        <p:spPr bwMode="auto">
          <a:xfrm>
            <a:off x="2133600" y="4343400"/>
            <a:ext cx="5105400" cy="1066800"/>
          </a:xfrm>
          <a:prstGeom prst="rect">
            <a:avLst/>
          </a:prstGeom>
          <a:solidFill>
            <a:srgbClr val="00008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28678" name="Text Box 6"/>
          <p:cNvSpPr txBox="1">
            <a:spLocks noChangeArrowheads="1"/>
          </p:cNvSpPr>
          <p:nvPr/>
        </p:nvSpPr>
        <p:spPr bwMode="auto">
          <a:xfrm>
            <a:off x="3141663" y="4495800"/>
            <a:ext cx="3214687" cy="822325"/>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tx2"/>
                </a:solidFill>
                <a:latin typeface="Times New Roman" charset="0"/>
              </a:rPr>
              <a:t>RUDIMENTARY </a:t>
            </a:r>
          </a:p>
          <a:p>
            <a:pPr algn="ctr" eaLnBrk="1" hangingPunct="1"/>
            <a:r>
              <a:rPr lang="en-US" sz="2400">
                <a:solidFill>
                  <a:schemeClr val="tx2"/>
                </a:solidFill>
                <a:latin typeface="Times New Roman" charset="0"/>
              </a:rPr>
              <a:t>MOVEMENT PHASE </a:t>
            </a:r>
          </a:p>
        </p:txBody>
      </p:sp>
      <p:sp>
        <p:nvSpPr>
          <p:cNvPr id="28679" name="Rectangle 7"/>
          <p:cNvSpPr>
            <a:spLocks noChangeArrowheads="1"/>
          </p:cNvSpPr>
          <p:nvPr/>
        </p:nvSpPr>
        <p:spPr bwMode="auto">
          <a:xfrm>
            <a:off x="2438400" y="3276600"/>
            <a:ext cx="4495800" cy="1066800"/>
          </a:xfrm>
          <a:prstGeom prst="rect">
            <a:avLst/>
          </a:prstGeom>
          <a:solidFill>
            <a:srgbClr val="00008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28680" name="Text Box 8"/>
          <p:cNvSpPr txBox="1">
            <a:spLocks noChangeArrowheads="1"/>
          </p:cNvSpPr>
          <p:nvPr/>
        </p:nvSpPr>
        <p:spPr bwMode="auto">
          <a:xfrm>
            <a:off x="3124200" y="3429000"/>
            <a:ext cx="3214688" cy="822325"/>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tx2"/>
                </a:solidFill>
                <a:latin typeface="Times New Roman" charset="0"/>
              </a:rPr>
              <a:t>FUNDAMENTAL</a:t>
            </a:r>
          </a:p>
          <a:p>
            <a:pPr algn="ctr" eaLnBrk="1" hangingPunct="1"/>
            <a:r>
              <a:rPr lang="en-US" sz="2400">
                <a:solidFill>
                  <a:schemeClr val="tx2"/>
                </a:solidFill>
                <a:latin typeface="Times New Roman" charset="0"/>
              </a:rPr>
              <a:t>MOVEMENT PHASE </a:t>
            </a:r>
          </a:p>
        </p:txBody>
      </p:sp>
      <p:sp>
        <p:nvSpPr>
          <p:cNvPr id="28681" name="Rectangle 9"/>
          <p:cNvSpPr>
            <a:spLocks noChangeArrowheads="1"/>
          </p:cNvSpPr>
          <p:nvPr/>
        </p:nvSpPr>
        <p:spPr bwMode="auto">
          <a:xfrm>
            <a:off x="2971800" y="2209800"/>
            <a:ext cx="3352800" cy="1066800"/>
          </a:xfrm>
          <a:prstGeom prst="rect">
            <a:avLst/>
          </a:prstGeom>
          <a:solidFill>
            <a:srgbClr val="00008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28682" name="Text Box 10"/>
          <p:cNvSpPr txBox="1">
            <a:spLocks noChangeArrowheads="1"/>
          </p:cNvSpPr>
          <p:nvPr/>
        </p:nvSpPr>
        <p:spPr bwMode="auto">
          <a:xfrm>
            <a:off x="3186113" y="2362200"/>
            <a:ext cx="3214687" cy="822325"/>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tx2"/>
                </a:solidFill>
                <a:latin typeface="Times New Roman" charset="0"/>
              </a:rPr>
              <a:t>SPECIALIZED</a:t>
            </a:r>
          </a:p>
          <a:p>
            <a:pPr algn="ctr" eaLnBrk="1" hangingPunct="1"/>
            <a:r>
              <a:rPr lang="en-US" sz="2400">
                <a:solidFill>
                  <a:schemeClr val="tx2"/>
                </a:solidFill>
                <a:latin typeface="Times New Roman" charset="0"/>
              </a:rPr>
              <a:t>MOVEMENT PHASE </a:t>
            </a:r>
          </a:p>
        </p:txBody>
      </p:sp>
      <p:sp>
        <p:nvSpPr>
          <p:cNvPr id="28683" name="Text Box 11"/>
          <p:cNvSpPr txBox="1">
            <a:spLocks noChangeArrowheads="1"/>
          </p:cNvSpPr>
          <p:nvPr/>
        </p:nvSpPr>
        <p:spPr bwMode="auto">
          <a:xfrm>
            <a:off x="304800" y="5881688"/>
            <a:ext cx="1524000" cy="519112"/>
          </a:xfrm>
          <a:prstGeom prst="rect">
            <a:avLst/>
          </a:prstGeom>
          <a:noFill/>
          <a:ln w="9525">
            <a:noFill/>
            <a:miter lim="800000"/>
            <a:headEnd/>
            <a:tailEnd/>
          </a:ln>
        </p:spPr>
        <p:txBody>
          <a:bodyPr>
            <a:prstTxWarp prst="textNoShape">
              <a:avLst/>
            </a:prstTxWarp>
            <a:spAutoFit/>
          </a:bodyPr>
          <a:lstStyle/>
          <a:p>
            <a:r>
              <a:rPr lang="en-US" sz="2800" dirty="0"/>
              <a:t>Topic</a:t>
            </a:r>
            <a:r>
              <a:rPr lang="en-US" sz="2800" dirty="0" smtClean="0"/>
              <a:t> 6</a:t>
            </a:r>
            <a:endParaRPr lang="en-US" sz="2800" dirty="0"/>
          </a:p>
        </p:txBody>
      </p:sp>
      <p:sp>
        <p:nvSpPr>
          <p:cNvPr id="28684" name="AutoShape 13"/>
          <p:cNvSpPr>
            <a:spLocks noChangeArrowheads="1"/>
          </p:cNvSpPr>
          <p:nvPr/>
        </p:nvSpPr>
        <p:spPr bwMode="auto">
          <a:xfrm>
            <a:off x="8001000" y="2362200"/>
            <a:ext cx="762000" cy="3886200"/>
          </a:xfrm>
          <a:prstGeom prst="upArrow">
            <a:avLst>
              <a:gd name="adj1" fmla="val 50000"/>
              <a:gd name="adj2" fmla="val 127500"/>
            </a:avLst>
          </a:prstGeom>
          <a:solidFill>
            <a:srgbClr val="FF9900"/>
          </a:solidFill>
          <a:ln w="9525">
            <a:solidFill>
              <a:schemeClr val="tx1"/>
            </a:solidFill>
            <a:miter lim="800000"/>
            <a:headEnd/>
            <a:tailEnd/>
          </a:ln>
        </p:spPr>
        <p:txBody>
          <a:bodyPr vert="eaVert" wrap="none" anchor="ctr">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582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6" grpId="0" build="p" bldLvl="5"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76200"/>
            <a:ext cx="9144000" cy="6858000"/>
          </a:xfrm>
          <a:prstGeom prst="rect">
            <a:avLst/>
          </a:prstGeom>
          <a:solidFill>
            <a:schemeClr val="bg1"/>
          </a:solidFill>
          <a:ln w="12700" cap="sq">
            <a:solidFill>
              <a:schemeClr val="tx1"/>
            </a:solidFill>
            <a:miter lim="800000"/>
            <a:headEnd type="none" w="sm" len="sm"/>
            <a:tailEnd type="none" w="sm" len="sm"/>
          </a:ln>
        </p:spPr>
        <p:txBody>
          <a:bodyPr wrap="none" anchor="ctr">
            <a:prstTxWarp prst="textNoShape">
              <a:avLst/>
            </a:prstTxWarp>
          </a:bodyPr>
          <a:lstStyle/>
          <a:p>
            <a:pPr algn="ctr" eaLnBrk="1" hangingPunct="1"/>
            <a:endParaRPr lang="en-US" sz="2400">
              <a:latin typeface="Times New Roman" charset="0"/>
            </a:endParaRPr>
          </a:p>
        </p:txBody>
      </p:sp>
      <p:sp>
        <p:nvSpPr>
          <p:cNvPr id="29699" name="Rectangle 3"/>
          <p:cNvSpPr>
            <a:spLocks noChangeArrowheads="1"/>
          </p:cNvSpPr>
          <p:nvPr/>
        </p:nvSpPr>
        <p:spPr bwMode="auto">
          <a:xfrm>
            <a:off x="1752600" y="5791200"/>
            <a:ext cx="5791200" cy="914400"/>
          </a:xfrm>
          <a:prstGeom prst="rect">
            <a:avLst/>
          </a:prstGeom>
          <a:solidFill>
            <a:srgbClr val="00008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29700" name="Text Box 4"/>
          <p:cNvSpPr txBox="1">
            <a:spLocks noChangeArrowheads="1"/>
          </p:cNvSpPr>
          <p:nvPr/>
        </p:nvSpPr>
        <p:spPr bwMode="auto">
          <a:xfrm>
            <a:off x="2092325" y="6019800"/>
            <a:ext cx="5070475" cy="457200"/>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tx2"/>
                </a:solidFill>
                <a:latin typeface="Times New Roman" charset="0"/>
              </a:rPr>
              <a:t>REFLEXIVE MOVEMENT PHASE </a:t>
            </a:r>
          </a:p>
        </p:txBody>
      </p:sp>
      <p:sp>
        <p:nvSpPr>
          <p:cNvPr id="179205" name="Text Box 5"/>
          <p:cNvSpPr txBox="1">
            <a:spLocks noChangeArrowheads="1"/>
          </p:cNvSpPr>
          <p:nvPr/>
        </p:nvSpPr>
        <p:spPr bwMode="auto">
          <a:xfrm>
            <a:off x="304800" y="166688"/>
            <a:ext cx="8839200" cy="1614487"/>
          </a:xfrm>
          <a:prstGeom prst="rect">
            <a:avLst/>
          </a:prstGeom>
          <a:noFill/>
          <a:ln w="12700" cap="sq">
            <a:noFill/>
            <a:miter lim="800000"/>
            <a:headEnd type="none" w="sm" len="sm"/>
            <a:tailEnd type="none" w="sm" len="sm"/>
          </a:ln>
        </p:spPr>
        <p:txBody>
          <a:bodyPr>
            <a:prstTxWarp prst="textNoShape">
              <a:avLst/>
            </a:prstTxWarp>
            <a:spAutoFit/>
          </a:bodyPr>
          <a:lstStyle/>
          <a:p>
            <a:pPr marL="457200" indent="-457200" eaLnBrk="1" hangingPunct="1"/>
            <a:r>
              <a:rPr lang="en-US" sz="2800">
                <a:solidFill>
                  <a:schemeClr val="tx2"/>
                </a:solidFill>
                <a:latin typeface="Arial" charset="0"/>
              </a:rPr>
              <a:t>Reflexive Movement Phase</a:t>
            </a:r>
          </a:p>
          <a:p>
            <a:pPr marL="457200" indent="-457200" eaLnBrk="1" hangingPunct="1"/>
            <a:r>
              <a:rPr lang="en-US" sz="2400">
                <a:solidFill>
                  <a:schemeClr val="tx2"/>
                </a:solidFill>
                <a:latin typeface="Arial" charset="0"/>
              </a:rPr>
              <a:t>Reflexes are the first forms of human movement.</a:t>
            </a:r>
          </a:p>
          <a:p>
            <a:pPr marL="457200" indent="-457200" eaLnBrk="1" hangingPunct="1"/>
            <a:endParaRPr lang="en-US" sz="2400">
              <a:solidFill>
                <a:schemeClr val="tx2"/>
              </a:solidFill>
              <a:latin typeface="Arial" charset="0"/>
            </a:endParaRPr>
          </a:p>
          <a:p>
            <a:pPr marL="457200" indent="-457200" eaLnBrk="1" hangingPunct="1"/>
            <a:r>
              <a:rPr lang="en-US" sz="2400">
                <a:solidFill>
                  <a:srgbClr val="00FFFF"/>
                </a:solidFill>
                <a:latin typeface="Arial" charset="0"/>
              </a:rPr>
              <a:t>	</a:t>
            </a:r>
            <a:endParaRPr lang="en-US" sz="2400">
              <a:solidFill>
                <a:srgbClr val="FFFFFF"/>
              </a:solidFill>
              <a:latin typeface="Arial" charset="0"/>
            </a:endParaRPr>
          </a:p>
        </p:txBody>
      </p:sp>
      <p:sp>
        <p:nvSpPr>
          <p:cNvPr id="29703" name="Rectangle 7"/>
          <p:cNvSpPr>
            <a:spLocks noChangeArrowheads="1"/>
          </p:cNvSpPr>
          <p:nvPr/>
        </p:nvSpPr>
        <p:spPr bwMode="auto">
          <a:xfrm>
            <a:off x="5791200" y="1371600"/>
            <a:ext cx="2667000" cy="3416300"/>
          </a:xfrm>
          <a:prstGeom prst="rect">
            <a:avLst/>
          </a:prstGeom>
          <a:noFill/>
          <a:ln w="9525">
            <a:noFill/>
            <a:miter lim="800000"/>
            <a:headEnd/>
            <a:tailEnd/>
          </a:ln>
        </p:spPr>
        <p:txBody>
          <a:bodyPr>
            <a:prstTxWarp prst="textNoShape">
              <a:avLst/>
            </a:prstTxWarp>
            <a:spAutoFit/>
          </a:bodyPr>
          <a:lstStyle/>
          <a:p>
            <a:pPr eaLnBrk="1" hangingPunct="1"/>
            <a:r>
              <a:rPr lang="en-US">
                <a:solidFill>
                  <a:srgbClr val="00FF00"/>
                </a:solidFill>
              </a:rPr>
              <a:t>e.g., Definition:</a:t>
            </a:r>
            <a:r>
              <a:rPr lang="en-US"/>
              <a:t> </a:t>
            </a:r>
            <a:r>
              <a:rPr lang="en-US">
                <a:solidFill>
                  <a:srgbClr val="FFFFFF"/>
                </a:solidFill>
              </a:rPr>
              <a:t>Involuntary, sub-cortically controlled movements that are a relatively stereotypical response to a specific sensory stimulus</a:t>
            </a:r>
          </a:p>
          <a:p>
            <a:pPr eaLnBrk="1" hangingPunct="1"/>
            <a:endParaRPr lang="en-US">
              <a:solidFill>
                <a:srgbClr val="FFFFFF"/>
              </a:solidFill>
            </a:endParaRPr>
          </a:p>
          <a:p>
            <a:pPr eaLnBrk="1" hangingPunct="1"/>
            <a:r>
              <a:rPr lang="en-US">
                <a:solidFill>
                  <a:srgbClr val="FFFFFF"/>
                </a:solidFill>
              </a:rPr>
              <a:t>Grounded in the idea that they are </a:t>
            </a:r>
            <a:r>
              <a:rPr lang="en-US" u="sng">
                <a:solidFill>
                  <a:srgbClr val="FFFFFF"/>
                </a:solidFill>
              </a:rPr>
              <a:t>maturationally determined</a:t>
            </a:r>
            <a:r>
              <a:rPr lang="en-US">
                <a:solidFill>
                  <a:srgbClr val="FFFFFF"/>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92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920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920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5"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0" y="0"/>
            <a:ext cx="9144000" cy="6858000"/>
          </a:xfrm>
          <a:prstGeom prst="rect">
            <a:avLst/>
          </a:prstGeom>
          <a:solidFill>
            <a:schemeClr val="bg1"/>
          </a:solidFill>
          <a:ln w="12700" cap="sq">
            <a:solidFill>
              <a:schemeClr val="tx1"/>
            </a:solidFill>
            <a:miter lim="800000"/>
            <a:headEnd type="none" w="sm" len="sm"/>
            <a:tailEnd type="none" w="sm" len="sm"/>
          </a:ln>
        </p:spPr>
        <p:txBody>
          <a:bodyPr wrap="none" anchor="ctr">
            <a:prstTxWarp prst="textNoShape">
              <a:avLst/>
            </a:prstTxWarp>
          </a:bodyPr>
          <a:lstStyle/>
          <a:p>
            <a:pPr algn="ctr" eaLnBrk="1" hangingPunct="1"/>
            <a:endParaRPr lang="en-US" sz="2400">
              <a:latin typeface="Times New Roman" charset="0"/>
            </a:endParaRPr>
          </a:p>
        </p:txBody>
      </p:sp>
      <p:sp>
        <p:nvSpPr>
          <p:cNvPr id="31747" name="Rectangle 3"/>
          <p:cNvSpPr>
            <a:spLocks noChangeArrowheads="1"/>
          </p:cNvSpPr>
          <p:nvPr/>
        </p:nvSpPr>
        <p:spPr bwMode="auto">
          <a:xfrm>
            <a:off x="1752600" y="5791200"/>
            <a:ext cx="5791200" cy="914400"/>
          </a:xfrm>
          <a:prstGeom prst="rect">
            <a:avLst/>
          </a:prstGeom>
          <a:solidFill>
            <a:srgbClr val="000080"/>
          </a:solidFill>
          <a:ln w="12700" cap="sq">
            <a:solidFill>
              <a:schemeClr val="tx1"/>
            </a:solidFill>
            <a:miter lim="800000"/>
            <a:headEnd type="none" w="sm" len="sm"/>
            <a:tailEnd type="none" w="sm" len="sm"/>
          </a:ln>
        </p:spPr>
        <p:txBody>
          <a:bodyPr wrap="none" anchor="ctr">
            <a:prstTxWarp prst="textNoShape">
              <a:avLst/>
            </a:prstTxWarp>
          </a:bodyPr>
          <a:lstStyle/>
          <a:p>
            <a:endParaRPr lang="en-US"/>
          </a:p>
        </p:txBody>
      </p:sp>
      <p:sp>
        <p:nvSpPr>
          <p:cNvPr id="31748" name="Text Box 4"/>
          <p:cNvSpPr txBox="1">
            <a:spLocks noChangeArrowheads="1"/>
          </p:cNvSpPr>
          <p:nvPr/>
        </p:nvSpPr>
        <p:spPr bwMode="auto">
          <a:xfrm>
            <a:off x="2092325" y="6019800"/>
            <a:ext cx="5070475" cy="457200"/>
          </a:xfrm>
          <a:prstGeom prst="rect">
            <a:avLst/>
          </a:prstGeom>
          <a:noFill/>
          <a:ln w="12700" cap="sq">
            <a:noFill/>
            <a:miter lim="800000"/>
            <a:headEnd type="none" w="sm" len="sm"/>
            <a:tailEnd type="none" w="sm" len="sm"/>
          </a:ln>
        </p:spPr>
        <p:txBody>
          <a:bodyPr wrap="none">
            <a:prstTxWarp prst="textNoShape">
              <a:avLst/>
            </a:prstTxWarp>
            <a:spAutoFit/>
          </a:bodyPr>
          <a:lstStyle/>
          <a:p>
            <a:pPr algn="ctr" eaLnBrk="1" hangingPunct="1"/>
            <a:r>
              <a:rPr lang="en-US" sz="2400">
                <a:solidFill>
                  <a:schemeClr val="tx2"/>
                </a:solidFill>
                <a:latin typeface="Times New Roman" charset="0"/>
              </a:rPr>
              <a:t>REFLEXIVE MOVEMENT PHASE </a:t>
            </a:r>
          </a:p>
        </p:txBody>
      </p:sp>
      <p:sp>
        <p:nvSpPr>
          <p:cNvPr id="202757" name="Text Box 5"/>
          <p:cNvSpPr txBox="1">
            <a:spLocks noChangeArrowheads="1"/>
          </p:cNvSpPr>
          <p:nvPr/>
        </p:nvSpPr>
        <p:spPr bwMode="auto">
          <a:xfrm>
            <a:off x="304800" y="166688"/>
            <a:ext cx="8839200" cy="1614487"/>
          </a:xfrm>
          <a:prstGeom prst="rect">
            <a:avLst/>
          </a:prstGeom>
          <a:noFill/>
          <a:ln w="12700" cap="sq">
            <a:noFill/>
            <a:miter lim="800000"/>
            <a:headEnd type="none" w="sm" len="sm"/>
            <a:tailEnd type="none" w="sm" len="sm"/>
          </a:ln>
        </p:spPr>
        <p:txBody>
          <a:bodyPr>
            <a:prstTxWarp prst="textNoShape">
              <a:avLst/>
            </a:prstTxWarp>
            <a:spAutoFit/>
          </a:bodyPr>
          <a:lstStyle/>
          <a:p>
            <a:pPr marL="457200" indent="-457200" eaLnBrk="1" hangingPunct="1"/>
            <a:r>
              <a:rPr lang="en-US" sz="2800">
                <a:solidFill>
                  <a:schemeClr val="tx2"/>
                </a:solidFill>
                <a:latin typeface="Arial" charset="0"/>
              </a:rPr>
              <a:t>Reflexive Movement Phase</a:t>
            </a:r>
          </a:p>
          <a:p>
            <a:pPr marL="457200" indent="-457200" eaLnBrk="1" hangingPunct="1"/>
            <a:r>
              <a:rPr lang="en-US" sz="2400">
                <a:solidFill>
                  <a:schemeClr val="tx2"/>
                </a:solidFill>
                <a:latin typeface="Arial" charset="0"/>
              </a:rPr>
              <a:t>Reflexes are the first forms of human movement.</a:t>
            </a:r>
          </a:p>
          <a:p>
            <a:pPr marL="457200" indent="-457200" eaLnBrk="1" hangingPunct="1"/>
            <a:endParaRPr lang="en-US" sz="2400">
              <a:solidFill>
                <a:schemeClr val="tx2"/>
              </a:solidFill>
              <a:latin typeface="Arial" charset="0"/>
            </a:endParaRPr>
          </a:p>
          <a:p>
            <a:pPr marL="457200" indent="-457200" eaLnBrk="1" hangingPunct="1"/>
            <a:r>
              <a:rPr lang="en-US" sz="2400">
                <a:solidFill>
                  <a:srgbClr val="00FFFF"/>
                </a:solidFill>
                <a:latin typeface="Arial" charset="0"/>
              </a:rPr>
              <a:t>	</a:t>
            </a:r>
            <a:endParaRPr lang="en-US" sz="2400">
              <a:solidFill>
                <a:srgbClr val="FFFFFF"/>
              </a:solidFill>
              <a:latin typeface="Arial" charset="0"/>
            </a:endParaRPr>
          </a:p>
        </p:txBody>
      </p:sp>
      <p:sp>
        <p:nvSpPr>
          <p:cNvPr id="31751" name="Rectangle 7"/>
          <p:cNvSpPr>
            <a:spLocks noChangeArrowheads="1"/>
          </p:cNvSpPr>
          <p:nvPr/>
        </p:nvSpPr>
        <p:spPr bwMode="auto">
          <a:xfrm>
            <a:off x="5638800" y="1295400"/>
            <a:ext cx="3124200" cy="3387725"/>
          </a:xfrm>
          <a:prstGeom prst="rect">
            <a:avLst/>
          </a:prstGeom>
          <a:noFill/>
          <a:ln w="9525">
            <a:noFill/>
            <a:miter lim="800000"/>
            <a:headEnd/>
            <a:tailEnd/>
          </a:ln>
        </p:spPr>
        <p:txBody>
          <a:bodyPr>
            <a:prstTxWarp prst="textNoShape">
              <a:avLst/>
            </a:prstTxWarp>
            <a:spAutoFit/>
          </a:bodyPr>
          <a:lstStyle/>
          <a:p>
            <a:pPr eaLnBrk="1" hangingPunct="1"/>
            <a:r>
              <a:rPr lang="en-US">
                <a:solidFill>
                  <a:srgbClr val="66FF33"/>
                </a:solidFill>
              </a:rPr>
              <a:t>Maturation:</a:t>
            </a:r>
          </a:p>
          <a:p>
            <a:pPr eaLnBrk="1" hangingPunct="1"/>
            <a:endParaRPr lang="en-US">
              <a:solidFill>
                <a:srgbClr val="66FF33"/>
              </a:solidFill>
            </a:endParaRPr>
          </a:p>
          <a:p>
            <a:pPr eaLnBrk="1" hangingPunct="1"/>
            <a:r>
              <a:rPr lang="en-US">
                <a:solidFill>
                  <a:srgbClr val="FFFFFF"/>
                </a:solidFill>
              </a:rPr>
              <a:t>refers to qualitative changes that enables one to progress towards higher levels of functioning and a mature biological state. </a:t>
            </a:r>
          </a:p>
          <a:p>
            <a:pPr eaLnBrk="1" hangingPunct="1"/>
            <a:endParaRPr lang="en-US">
              <a:solidFill>
                <a:srgbClr val="FFFFFF"/>
              </a:solidFill>
            </a:endParaRPr>
          </a:p>
          <a:p>
            <a:pPr eaLnBrk="1" hangingPunct="1"/>
            <a:r>
              <a:rPr lang="en-US">
                <a:solidFill>
                  <a:srgbClr val="FFFFFF"/>
                </a:solidFill>
              </a:rPr>
              <a:t>A genetically determined fixed order of progression.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27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275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275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28600" y="609600"/>
            <a:ext cx="9144000" cy="1143000"/>
          </a:xfrm>
        </p:spPr>
        <p:txBody>
          <a:bodyPr lIns="92075" tIns="46038" rIns="92075" bIns="46038"/>
          <a:lstStyle/>
          <a:p>
            <a:pPr algn="r" eaLnBrk="1" hangingPunct="1">
              <a:defRPr/>
            </a:pPr>
            <a:r>
              <a:rPr lang="en-US" sz="3400" dirty="0"/>
              <a:t>Concept</a:t>
            </a:r>
            <a:r>
              <a:rPr lang="en-US" sz="3400" dirty="0" smtClean="0"/>
              <a:t> 6.2</a:t>
            </a:r>
            <a:r>
              <a:rPr lang="en-US" sz="3400" dirty="0"/>
              <a:t>:</a:t>
            </a:r>
            <a:br>
              <a:rPr lang="en-US" sz="3400" dirty="0"/>
            </a:br>
            <a:r>
              <a:rPr lang="en-US" sz="3400" dirty="0"/>
              <a:t>What are infantile reflexes?</a:t>
            </a:r>
            <a:endParaRPr lang="en-CA" sz="32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304800"/>
            <a:ext cx="8229600" cy="990600"/>
          </a:xfrm>
        </p:spPr>
        <p:txBody>
          <a:bodyPr/>
          <a:lstStyle/>
          <a:p>
            <a:pPr algn="l" eaLnBrk="1" hangingPunct="1">
              <a:defRPr/>
            </a:pPr>
            <a:r>
              <a:rPr lang="en-US" sz="2400">
                <a:ea typeface="+mj-ea"/>
                <a:cs typeface="+mj-cs"/>
              </a:rPr>
              <a:t>Reflexes: Involuntary</a:t>
            </a:r>
            <a:r>
              <a:rPr lang="en-US" sz="2400">
                <a:solidFill>
                  <a:schemeClr val="tx1"/>
                </a:solidFill>
                <a:ea typeface="+mj-ea"/>
                <a:cs typeface="+mj-cs"/>
              </a:rPr>
              <a:t> movement reactions elicited by such forms of sensory stimuli as sound, light, touch, or body position.</a:t>
            </a:r>
          </a:p>
        </p:txBody>
      </p:sp>
      <p:sp>
        <p:nvSpPr>
          <p:cNvPr id="6147" name="Rectangle 3"/>
          <p:cNvSpPr>
            <a:spLocks noGrp="1" noChangeArrowheads="1"/>
          </p:cNvSpPr>
          <p:nvPr>
            <p:ph type="body" idx="1"/>
          </p:nvPr>
        </p:nvSpPr>
        <p:spPr>
          <a:xfrm>
            <a:off x="457200" y="1752600"/>
            <a:ext cx="5334000" cy="4876800"/>
          </a:xfrm>
        </p:spPr>
        <p:txBody>
          <a:bodyPr/>
          <a:lstStyle/>
          <a:p>
            <a:pPr eaLnBrk="1" hangingPunct="1">
              <a:lnSpc>
                <a:spcPct val="80000"/>
              </a:lnSpc>
              <a:defRPr/>
            </a:pPr>
            <a:r>
              <a:rPr lang="en-US" sz="2800" dirty="0" smtClean="0"/>
              <a:t>Origins: Prenatal period</a:t>
            </a:r>
          </a:p>
          <a:p>
            <a:pPr lvl="1" eaLnBrk="1" hangingPunct="1">
              <a:lnSpc>
                <a:spcPct val="80000"/>
              </a:lnSpc>
              <a:defRPr/>
            </a:pPr>
            <a:r>
              <a:rPr lang="en-US" dirty="0" smtClean="0">
                <a:solidFill>
                  <a:schemeClr val="tx2"/>
                </a:solidFill>
              </a:rPr>
              <a:t>Reflexes:</a:t>
            </a:r>
          </a:p>
          <a:p>
            <a:pPr lvl="2" eaLnBrk="1" hangingPunct="1">
              <a:lnSpc>
                <a:spcPct val="80000"/>
              </a:lnSpc>
              <a:defRPr/>
            </a:pPr>
            <a:r>
              <a:rPr lang="en-US" sz="2800" dirty="0" smtClean="0"/>
              <a:t>can be elicited in the fetus as early as the 2</a:t>
            </a:r>
            <a:r>
              <a:rPr lang="en-US" sz="2800" baseline="30000" dirty="0" smtClean="0"/>
              <a:t>nd</a:t>
            </a:r>
            <a:r>
              <a:rPr lang="en-US" sz="2800" dirty="0" smtClean="0"/>
              <a:t> or 3</a:t>
            </a:r>
            <a:r>
              <a:rPr lang="en-US" sz="2800" baseline="30000" dirty="0" smtClean="0"/>
              <a:t>rd</a:t>
            </a:r>
            <a:r>
              <a:rPr lang="en-US" sz="2800" dirty="0" smtClean="0"/>
              <a:t> mo;</a:t>
            </a:r>
          </a:p>
          <a:p>
            <a:pPr lvl="2" eaLnBrk="1" hangingPunct="1">
              <a:lnSpc>
                <a:spcPct val="80000"/>
              </a:lnSpc>
              <a:defRPr/>
            </a:pPr>
            <a:r>
              <a:rPr lang="en-US" sz="2800" dirty="0" smtClean="0"/>
              <a:t>most are present by birth; </a:t>
            </a:r>
          </a:p>
          <a:p>
            <a:pPr lvl="2" eaLnBrk="1" hangingPunct="1">
              <a:lnSpc>
                <a:spcPct val="80000"/>
              </a:lnSpc>
              <a:defRPr/>
            </a:pPr>
            <a:r>
              <a:rPr lang="en-US" sz="2800" dirty="0" smtClean="0"/>
              <a:t>form the basis for </a:t>
            </a:r>
            <a:r>
              <a:rPr lang="en-US" sz="2800" dirty="0" smtClean="0">
                <a:solidFill>
                  <a:schemeClr val="tx2"/>
                </a:solidFill>
              </a:rPr>
              <a:t>all</a:t>
            </a:r>
            <a:r>
              <a:rPr lang="en-US" sz="2800" dirty="0" smtClean="0"/>
              <a:t> phases of motor development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2400" y="152400"/>
            <a:ext cx="8229600" cy="990600"/>
          </a:xfrm>
        </p:spPr>
        <p:txBody>
          <a:bodyPr/>
          <a:lstStyle/>
          <a:p>
            <a:pPr algn="l" eaLnBrk="1" hangingPunct="1">
              <a:defRPr/>
            </a:pPr>
            <a:r>
              <a:rPr lang="en-US" sz="3600" dirty="0" smtClean="0">
                <a:ea typeface="+mj-ea"/>
                <a:cs typeface="+mj-cs"/>
              </a:rPr>
              <a:t>Continuous progress of neuromuscular functional maturation</a:t>
            </a:r>
            <a:endParaRPr lang="en-US" sz="3600" dirty="0">
              <a:solidFill>
                <a:schemeClr val="tx1"/>
              </a:solidFill>
              <a:ea typeface="+mj-ea"/>
              <a:cs typeface="+mj-cs"/>
            </a:endParaRPr>
          </a:p>
        </p:txBody>
      </p:sp>
      <p:sp>
        <p:nvSpPr>
          <p:cNvPr id="6147" name="Rectangle 3"/>
          <p:cNvSpPr>
            <a:spLocks noGrp="1" noChangeArrowheads="1"/>
          </p:cNvSpPr>
          <p:nvPr>
            <p:ph type="body" idx="1"/>
          </p:nvPr>
        </p:nvSpPr>
        <p:spPr>
          <a:xfrm>
            <a:off x="2362200" y="1371600"/>
            <a:ext cx="6477000" cy="4876800"/>
          </a:xfrm>
        </p:spPr>
        <p:txBody>
          <a:bodyPr/>
          <a:lstStyle/>
          <a:p>
            <a:pPr lvl="1" eaLnBrk="1" hangingPunct="1">
              <a:lnSpc>
                <a:spcPct val="80000"/>
              </a:lnSpc>
              <a:defRPr/>
            </a:pPr>
            <a:r>
              <a:rPr lang="en-US" sz="3200" dirty="0" smtClean="0"/>
              <a:t>initial movement responses:</a:t>
            </a:r>
          </a:p>
          <a:p>
            <a:pPr lvl="2" eaLnBrk="1" hangingPunct="1">
              <a:lnSpc>
                <a:spcPct val="80000"/>
              </a:lnSpc>
              <a:defRPr/>
            </a:pPr>
            <a:r>
              <a:rPr lang="en-US" sz="3200" dirty="0" smtClean="0"/>
              <a:t>controlled </a:t>
            </a:r>
            <a:r>
              <a:rPr lang="en-US" sz="3200" dirty="0" err="1" smtClean="0"/>
              <a:t>subcortically</a:t>
            </a:r>
            <a:r>
              <a:rPr lang="en-US" sz="3200" dirty="0" smtClean="0"/>
              <a:t> by the spinal cord</a:t>
            </a:r>
          </a:p>
          <a:p>
            <a:pPr lvl="1" eaLnBrk="1" hangingPunct="1">
              <a:lnSpc>
                <a:spcPct val="80000"/>
              </a:lnSpc>
              <a:defRPr/>
            </a:pPr>
            <a:r>
              <a:rPr lang="en-US" sz="3200" dirty="0" smtClean="0"/>
              <a:t>as CNS matures:</a:t>
            </a:r>
          </a:p>
          <a:p>
            <a:pPr lvl="2" eaLnBrk="1" hangingPunct="1">
              <a:lnSpc>
                <a:spcPct val="80000"/>
              </a:lnSpc>
              <a:defRPr/>
            </a:pPr>
            <a:r>
              <a:rPr lang="en-US" sz="3200" dirty="0" smtClean="0"/>
              <a:t>response is under the command of the brain stem and midbrain. </a:t>
            </a:r>
          </a:p>
          <a:p>
            <a:pPr lvl="1" eaLnBrk="1" hangingPunct="1">
              <a:lnSpc>
                <a:spcPct val="80000"/>
              </a:lnSpc>
              <a:defRPr/>
            </a:pPr>
            <a:r>
              <a:rPr lang="en-US" sz="3200" dirty="0" smtClean="0"/>
              <a:t>as cerebral cortex matures:</a:t>
            </a:r>
          </a:p>
          <a:p>
            <a:pPr lvl="2" eaLnBrk="1" hangingPunct="1">
              <a:lnSpc>
                <a:spcPct val="80000"/>
              </a:lnSpc>
              <a:defRPr/>
            </a:pPr>
            <a:r>
              <a:rPr lang="en-US" sz="3200" dirty="0" smtClean="0"/>
              <a:t>become inhibited (suppressed, integrated) </a:t>
            </a:r>
          </a:p>
          <a:p>
            <a:pPr lvl="2" eaLnBrk="1" hangingPunct="1">
              <a:lnSpc>
                <a:spcPct val="80000"/>
              </a:lnSpc>
              <a:defRPr/>
            </a:pPr>
            <a:r>
              <a:rPr lang="en-US" sz="3200" dirty="0" smtClean="0"/>
              <a:t>voluntary movement takes over</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4"/>
          <p:cNvSpPr txBox="1">
            <a:spLocks noChangeArrowheads="1"/>
          </p:cNvSpPr>
          <p:nvPr/>
        </p:nvSpPr>
        <p:spPr bwMode="auto">
          <a:xfrm>
            <a:off x="6477000" y="6324600"/>
            <a:ext cx="2590800" cy="338138"/>
          </a:xfrm>
          <a:prstGeom prst="rect">
            <a:avLst/>
          </a:prstGeom>
          <a:noFill/>
          <a:ln w="9525">
            <a:noFill/>
            <a:miter lim="800000"/>
            <a:headEnd/>
            <a:tailEnd/>
          </a:ln>
        </p:spPr>
        <p:txBody>
          <a:bodyPr>
            <a:prstTxWarp prst="textNoShape">
              <a:avLst/>
            </a:prstTxWarp>
            <a:spAutoFit/>
          </a:bodyPr>
          <a:lstStyle/>
          <a:p>
            <a:pPr algn="r"/>
            <a:r>
              <a:rPr lang="en-US" sz="1600"/>
              <a:t>From Textbook: Table 8.1</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304800"/>
            <a:ext cx="8229600" cy="990600"/>
          </a:xfrm>
        </p:spPr>
        <p:txBody>
          <a:bodyPr/>
          <a:lstStyle/>
          <a:p>
            <a:pPr algn="l" eaLnBrk="1" hangingPunct="1">
              <a:defRPr/>
            </a:pPr>
            <a:r>
              <a:rPr lang="en-US" sz="4000" dirty="0" smtClean="0">
                <a:ea typeface="+mj-ea"/>
                <a:cs typeface="+mj-cs"/>
              </a:rPr>
              <a:t>Infantile Reflexes</a:t>
            </a:r>
            <a:endParaRPr lang="en-US" sz="4000" dirty="0">
              <a:solidFill>
                <a:schemeClr val="tx1"/>
              </a:solidFill>
              <a:ea typeface="+mj-ea"/>
              <a:cs typeface="+mj-cs"/>
            </a:endParaRPr>
          </a:p>
        </p:txBody>
      </p:sp>
      <p:sp>
        <p:nvSpPr>
          <p:cNvPr id="6147" name="Rectangle 3"/>
          <p:cNvSpPr>
            <a:spLocks noGrp="1" noChangeArrowheads="1"/>
          </p:cNvSpPr>
          <p:nvPr>
            <p:ph type="body" idx="1"/>
          </p:nvPr>
        </p:nvSpPr>
        <p:spPr>
          <a:xfrm>
            <a:off x="-76200" y="1524000"/>
            <a:ext cx="5181600" cy="4876800"/>
          </a:xfrm>
        </p:spPr>
        <p:txBody>
          <a:bodyPr/>
          <a:lstStyle/>
          <a:p>
            <a:pPr lvl="1" algn="r" eaLnBrk="1" hangingPunct="1">
              <a:lnSpc>
                <a:spcPct val="80000"/>
              </a:lnSpc>
              <a:defRPr/>
            </a:pPr>
            <a:r>
              <a:rPr lang="en-US" sz="2400" dirty="0" smtClean="0"/>
              <a:t>~ 27 major infant reflexes</a:t>
            </a:r>
          </a:p>
          <a:p>
            <a:pPr lvl="1" algn="r" eaLnBrk="1" hangingPunct="1">
              <a:lnSpc>
                <a:spcPct val="80000"/>
              </a:lnSpc>
              <a:defRPr/>
            </a:pPr>
            <a:r>
              <a:rPr lang="en-US" sz="2400" dirty="0" smtClean="0"/>
              <a:t>most suppressed by 6 mo</a:t>
            </a:r>
          </a:p>
          <a:p>
            <a:pPr lvl="2" algn="r" eaLnBrk="1" hangingPunct="1">
              <a:lnSpc>
                <a:spcPct val="80000"/>
              </a:lnSpc>
              <a:defRPr/>
            </a:pPr>
            <a:r>
              <a:rPr lang="en-US" dirty="0" err="1" smtClean="0"/>
              <a:t>e.g.’s</a:t>
            </a:r>
            <a:r>
              <a:rPr lang="en-US" dirty="0" smtClean="0"/>
              <a:t>, of persisting reflexes:</a:t>
            </a:r>
          </a:p>
          <a:p>
            <a:pPr lvl="3" algn="r" eaLnBrk="1" hangingPunct="1">
              <a:lnSpc>
                <a:spcPct val="80000"/>
              </a:lnSpc>
              <a:defRPr/>
            </a:pPr>
            <a:r>
              <a:rPr lang="en-US" sz="2400" dirty="0" smtClean="0"/>
              <a:t>coughing </a:t>
            </a:r>
          </a:p>
          <a:p>
            <a:pPr lvl="3" algn="r" eaLnBrk="1" hangingPunct="1">
              <a:lnSpc>
                <a:spcPct val="80000"/>
              </a:lnSpc>
              <a:defRPr/>
            </a:pPr>
            <a:r>
              <a:rPr lang="en-US" sz="2400" dirty="0" smtClean="0"/>
              <a:t>blinking</a:t>
            </a:r>
          </a:p>
          <a:p>
            <a:pPr lvl="3" algn="r" eaLnBrk="1" hangingPunct="1">
              <a:lnSpc>
                <a:spcPct val="80000"/>
              </a:lnSpc>
              <a:defRPr/>
            </a:pPr>
            <a:r>
              <a:rPr lang="en-US" sz="2400" dirty="0" smtClean="0"/>
              <a:t>sneezing</a:t>
            </a:r>
          </a:p>
          <a:p>
            <a:pPr lvl="2" algn="r" eaLnBrk="1" hangingPunct="1">
              <a:lnSpc>
                <a:spcPct val="80000"/>
              </a:lnSpc>
              <a:defRPr/>
            </a:pPr>
            <a:r>
              <a:rPr lang="en-US" dirty="0" smtClean="0"/>
              <a:t>Some reflexes can re-emerge due to neurological trauma or insult </a:t>
            </a:r>
          </a:p>
          <a:p>
            <a:pPr lvl="2" algn="r" eaLnBrk="1" hangingPunct="1">
              <a:lnSpc>
                <a:spcPct val="80000"/>
              </a:lnSpc>
              <a:defRPr/>
            </a:pPr>
            <a:r>
              <a:rPr lang="en-US" dirty="0" smtClean="0"/>
              <a:t>Practitioner emphasis:  abnormal reflexes, assessment of, and intervention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371600"/>
          </a:xfrm>
        </p:spPr>
        <p:txBody>
          <a:bodyPr/>
          <a:lstStyle/>
          <a:p>
            <a:pPr>
              <a:defRPr/>
            </a:pPr>
            <a:r>
              <a:rPr lang="en-US" dirty="0" err="1" smtClean="0"/>
              <a:t>Apgar</a:t>
            </a:r>
            <a:r>
              <a:rPr lang="en-US" dirty="0" smtClean="0"/>
              <a:t> Scoring</a:t>
            </a:r>
            <a:endParaRPr lang="en-US" dirty="0"/>
          </a:p>
        </p:txBody>
      </p:sp>
      <p:sp>
        <p:nvSpPr>
          <p:cNvPr id="3" name="Content Placeholder 2"/>
          <p:cNvSpPr>
            <a:spLocks noGrp="1"/>
          </p:cNvSpPr>
          <p:nvPr>
            <p:ph idx="1"/>
          </p:nvPr>
        </p:nvSpPr>
        <p:spPr>
          <a:xfrm>
            <a:off x="457200" y="990600"/>
            <a:ext cx="8229600" cy="4114800"/>
          </a:xfrm>
        </p:spPr>
        <p:txBody>
          <a:bodyPr/>
          <a:lstStyle/>
          <a:p>
            <a:pPr>
              <a:defRPr/>
            </a:pPr>
            <a:r>
              <a:rPr lang="en-US" dirty="0" smtClean="0"/>
              <a:t>Function</a:t>
            </a:r>
          </a:p>
          <a:p>
            <a:pPr lvl="1">
              <a:defRPr/>
            </a:pPr>
            <a:r>
              <a:rPr lang="en-US" dirty="0" smtClean="0"/>
              <a:t>0 = impaired; 1 = reduced; 2 = normal</a:t>
            </a:r>
          </a:p>
          <a:p>
            <a:pPr lvl="1">
              <a:defRPr/>
            </a:pPr>
            <a:endParaRPr lang="en-US" dirty="0" smtClean="0"/>
          </a:p>
          <a:p>
            <a:pPr>
              <a:defRPr/>
            </a:pPr>
            <a:r>
              <a:rPr lang="en-US" dirty="0" smtClean="0"/>
              <a:t>Example, a neonate displays at 1-min:</a:t>
            </a:r>
          </a:p>
          <a:p>
            <a:pPr lvl="1">
              <a:defRPr/>
            </a:pPr>
            <a:r>
              <a:rPr lang="en-US" dirty="0" smtClean="0"/>
              <a:t>Skin </a:t>
            </a:r>
            <a:r>
              <a:rPr lang="en-US" dirty="0" err="1" smtClean="0"/>
              <a:t>colour</a:t>
            </a:r>
            <a:r>
              <a:rPr lang="en-US" dirty="0" smtClean="0"/>
              <a:t>: body blue</a:t>
            </a:r>
          </a:p>
          <a:p>
            <a:pPr lvl="1">
              <a:defRPr/>
            </a:pPr>
            <a:r>
              <a:rPr lang="en-US" dirty="0" smtClean="0"/>
              <a:t>Pulse: 100 </a:t>
            </a:r>
            <a:r>
              <a:rPr lang="en-US" dirty="0" err="1" smtClean="0"/>
              <a:t>bts</a:t>
            </a:r>
            <a:r>
              <a:rPr lang="en-US" dirty="0" smtClean="0"/>
              <a:t>/min</a:t>
            </a:r>
          </a:p>
          <a:p>
            <a:pPr lvl="1">
              <a:defRPr/>
            </a:pPr>
            <a:r>
              <a:rPr lang="en-US" dirty="0" smtClean="0"/>
              <a:t>Muscle Tone: Limbs partly flexed, poor tone</a:t>
            </a:r>
          </a:p>
          <a:p>
            <a:pPr lvl="1">
              <a:defRPr/>
            </a:pPr>
            <a:r>
              <a:rPr lang="en-US" dirty="0" smtClean="0"/>
              <a:t>Respiration: Slow</a:t>
            </a:r>
          </a:p>
          <a:p>
            <a:pPr lvl="1">
              <a:defRPr/>
            </a:pPr>
            <a:r>
              <a:rPr lang="en-US" dirty="0" smtClean="0"/>
              <a:t>Grimace: None</a:t>
            </a:r>
          </a:p>
          <a:p>
            <a:pPr>
              <a:defRPr/>
            </a:pPr>
            <a:r>
              <a:rPr lang="en-US" dirty="0" smtClean="0"/>
              <a:t>What is the neonate’s </a:t>
            </a:r>
            <a:r>
              <a:rPr lang="en-US" dirty="0" err="1" smtClean="0"/>
              <a:t>Apgar</a:t>
            </a:r>
            <a:r>
              <a:rPr lang="en-US" dirty="0" smtClean="0"/>
              <a:t> score?</a:t>
            </a:r>
          </a:p>
          <a:p>
            <a:pPr lvl="1">
              <a:defRPr/>
            </a:pPr>
            <a:endParaRPr lang="en-US" dirty="0" smtClean="0"/>
          </a:p>
          <a:p>
            <a:pPr lvl="1">
              <a:defRPr/>
            </a:pPr>
            <a:endParaRPr lang="en-US" dirty="0" smtClean="0"/>
          </a:p>
          <a:p>
            <a:pPr lvl="1">
              <a:defRPr/>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371600"/>
          </a:xfrm>
        </p:spPr>
        <p:txBody>
          <a:bodyPr/>
          <a:lstStyle/>
          <a:p>
            <a:pPr>
              <a:defRPr/>
            </a:pPr>
            <a:r>
              <a:rPr lang="en-US" dirty="0" err="1" smtClean="0"/>
              <a:t>Apgar</a:t>
            </a:r>
            <a:r>
              <a:rPr lang="en-US" dirty="0" smtClean="0"/>
              <a:t> Scoring</a:t>
            </a:r>
            <a:endParaRPr lang="en-US" dirty="0"/>
          </a:p>
        </p:txBody>
      </p:sp>
      <p:sp>
        <p:nvSpPr>
          <p:cNvPr id="3" name="Content Placeholder 2"/>
          <p:cNvSpPr>
            <a:spLocks noGrp="1"/>
          </p:cNvSpPr>
          <p:nvPr>
            <p:ph idx="1"/>
          </p:nvPr>
        </p:nvSpPr>
        <p:spPr>
          <a:xfrm>
            <a:off x="457200" y="990600"/>
            <a:ext cx="8229600" cy="4114800"/>
          </a:xfrm>
        </p:spPr>
        <p:txBody>
          <a:bodyPr/>
          <a:lstStyle/>
          <a:p>
            <a:pPr>
              <a:defRPr/>
            </a:pPr>
            <a:r>
              <a:rPr lang="en-US" dirty="0" smtClean="0"/>
              <a:t>Function</a:t>
            </a:r>
          </a:p>
          <a:p>
            <a:pPr lvl="1">
              <a:defRPr/>
            </a:pPr>
            <a:r>
              <a:rPr lang="en-US" dirty="0" smtClean="0"/>
              <a:t>0 = impaired; 1 = reduced; 2 = normal</a:t>
            </a:r>
          </a:p>
          <a:p>
            <a:pPr lvl="1">
              <a:defRPr/>
            </a:pPr>
            <a:endParaRPr lang="en-US" dirty="0" smtClean="0"/>
          </a:p>
          <a:p>
            <a:pPr>
              <a:defRPr/>
            </a:pPr>
            <a:r>
              <a:rPr lang="en-US" dirty="0" smtClean="0"/>
              <a:t>Example, a neonate displays at 1-min:</a:t>
            </a:r>
          </a:p>
          <a:p>
            <a:pPr lvl="1">
              <a:defRPr/>
            </a:pPr>
            <a:r>
              <a:rPr lang="en-US" dirty="0" smtClean="0"/>
              <a:t>Skin </a:t>
            </a:r>
            <a:r>
              <a:rPr lang="en-US" dirty="0" err="1" smtClean="0"/>
              <a:t>colour</a:t>
            </a:r>
            <a:r>
              <a:rPr lang="en-US" dirty="0" smtClean="0"/>
              <a:t>: body pink, limbs blue</a:t>
            </a:r>
          </a:p>
          <a:p>
            <a:pPr lvl="1">
              <a:defRPr/>
            </a:pPr>
            <a:r>
              <a:rPr lang="en-US" dirty="0" smtClean="0"/>
              <a:t>Pulse: more than 100 beats/min</a:t>
            </a:r>
          </a:p>
          <a:p>
            <a:pPr lvl="1">
              <a:defRPr/>
            </a:pPr>
            <a:r>
              <a:rPr lang="en-US" dirty="0" smtClean="0"/>
              <a:t>Muscle Tone: active movement</a:t>
            </a:r>
          </a:p>
          <a:p>
            <a:pPr lvl="1">
              <a:defRPr/>
            </a:pPr>
            <a:r>
              <a:rPr lang="en-US" dirty="0" smtClean="0"/>
              <a:t>Respiration: strong cry</a:t>
            </a:r>
          </a:p>
          <a:p>
            <a:pPr lvl="1">
              <a:defRPr/>
            </a:pPr>
            <a:r>
              <a:rPr lang="en-US" dirty="0" smtClean="0"/>
              <a:t>Grimace: Facial grimace, body movement</a:t>
            </a:r>
          </a:p>
          <a:p>
            <a:pPr>
              <a:defRPr/>
            </a:pPr>
            <a:r>
              <a:rPr lang="en-US" dirty="0" smtClean="0"/>
              <a:t>What is the neonate’s </a:t>
            </a:r>
            <a:r>
              <a:rPr lang="en-US" dirty="0" err="1" smtClean="0"/>
              <a:t>Apgar</a:t>
            </a:r>
            <a:r>
              <a:rPr lang="en-US" dirty="0" smtClean="0"/>
              <a:t> score?</a:t>
            </a:r>
          </a:p>
          <a:p>
            <a:pPr lvl="1">
              <a:defRPr/>
            </a:pPr>
            <a:endParaRPr lang="en-US" dirty="0" smtClean="0"/>
          </a:p>
          <a:p>
            <a:pPr lvl="1">
              <a:defRPr/>
            </a:pPr>
            <a:endParaRPr lang="en-US" dirty="0" smtClean="0"/>
          </a:p>
          <a:p>
            <a:pPr lvl="1">
              <a:defRPr/>
            </a:pP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TextBox 4"/>
          <p:cNvSpPr txBox="1">
            <a:spLocks noChangeArrowheads="1"/>
          </p:cNvSpPr>
          <p:nvPr/>
        </p:nvSpPr>
        <p:spPr bwMode="auto">
          <a:xfrm>
            <a:off x="1960563" y="5029200"/>
            <a:ext cx="5202237" cy="923925"/>
          </a:xfrm>
          <a:prstGeom prst="rect">
            <a:avLst/>
          </a:prstGeom>
          <a:noFill/>
          <a:ln w="9525">
            <a:noFill/>
            <a:miter lim="800000"/>
            <a:headEnd/>
            <a:tailEnd/>
          </a:ln>
        </p:spPr>
        <p:txBody>
          <a:bodyPr wrap="none">
            <a:prstTxWarp prst="textNoShape">
              <a:avLst/>
            </a:prstTxWarp>
            <a:spAutoFit/>
          </a:bodyPr>
          <a:lstStyle/>
          <a:p>
            <a:pPr algn="ctr"/>
            <a:r>
              <a:rPr lang="en-US"/>
              <a:t>Apgar Score: Utility is immediately following birth</a:t>
            </a:r>
          </a:p>
          <a:p>
            <a:pPr algn="ctr"/>
            <a:r>
              <a:rPr lang="en-US"/>
              <a:t>Limited long-term predictability</a:t>
            </a:r>
          </a:p>
          <a:p>
            <a:pPr algn="ctr"/>
            <a:r>
              <a:rPr lang="en-US"/>
              <a:t>75% of children scoring low develop normally</a:t>
            </a:r>
          </a:p>
        </p:txBody>
      </p:sp>
      <p:sp>
        <p:nvSpPr>
          <p:cNvPr id="44036" name="Text Box 4"/>
          <p:cNvSpPr txBox="1">
            <a:spLocks noChangeArrowheads="1"/>
          </p:cNvSpPr>
          <p:nvPr/>
        </p:nvSpPr>
        <p:spPr bwMode="auto">
          <a:xfrm>
            <a:off x="6705600" y="6477000"/>
            <a:ext cx="2209800" cy="276225"/>
          </a:xfrm>
          <a:prstGeom prst="rect">
            <a:avLst/>
          </a:prstGeom>
          <a:noFill/>
          <a:ln w="9525">
            <a:noFill/>
            <a:miter lim="800000"/>
            <a:headEnd/>
            <a:tailEnd/>
          </a:ln>
        </p:spPr>
        <p:txBody>
          <a:bodyPr>
            <a:prstTxWarp prst="textNoShape">
              <a:avLst/>
            </a:prstTxWarp>
            <a:spAutoFit/>
          </a:bodyPr>
          <a:lstStyle/>
          <a:p>
            <a:pPr algn="r"/>
            <a:r>
              <a:rPr lang="en-US" sz="1200"/>
              <a:t>From Textbook: Table 12.2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1524000"/>
            <a:ext cx="9144000" cy="1143000"/>
          </a:xfrm>
        </p:spPr>
        <p:txBody>
          <a:bodyPr lIns="92075" tIns="46038" rIns="92075" bIns="46038"/>
          <a:lstStyle/>
          <a:p>
            <a:pPr eaLnBrk="1" hangingPunct="1">
              <a:defRPr/>
            </a:pPr>
            <a:r>
              <a:rPr lang="en-US" sz="3400" dirty="0"/>
              <a:t>Concept</a:t>
            </a:r>
            <a:r>
              <a:rPr lang="en-US" sz="3400" dirty="0" smtClean="0"/>
              <a:t> 6.3</a:t>
            </a:r>
            <a:r>
              <a:rPr lang="en-US" sz="3400" dirty="0"/>
              <a:t>:</a:t>
            </a:r>
            <a:br>
              <a:rPr lang="en-US" sz="3400" dirty="0"/>
            </a:br>
            <a:r>
              <a:rPr lang="en-US" sz="3400" dirty="0"/>
              <a:t>What are Primitive Reflexes?</a:t>
            </a:r>
            <a:endParaRPr lang="en-CA" sz="32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0"/>
            <a:ext cx="8229600" cy="914400"/>
          </a:xfrm>
        </p:spPr>
        <p:txBody>
          <a:bodyPr/>
          <a:lstStyle/>
          <a:p>
            <a:pPr eaLnBrk="1" hangingPunct="1">
              <a:defRPr/>
            </a:pPr>
            <a:r>
              <a:rPr lang="en-US">
                <a:ea typeface="+mj-ea"/>
                <a:cs typeface="+mj-cs"/>
              </a:rPr>
              <a:t>Primitive Reflexes</a:t>
            </a:r>
          </a:p>
        </p:txBody>
      </p:sp>
      <p:sp>
        <p:nvSpPr>
          <p:cNvPr id="12291" name="Rectangle 3"/>
          <p:cNvSpPr>
            <a:spLocks noGrp="1" noChangeArrowheads="1"/>
          </p:cNvSpPr>
          <p:nvPr>
            <p:ph type="body" idx="1"/>
          </p:nvPr>
        </p:nvSpPr>
        <p:spPr>
          <a:xfrm>
            <a:off x="457200" y="990600"/>
            <a:ext cx="8229600" cy="5334000"/>
          </a:xfrm>
        </p:spPr>
        <p:txBody>
          <a:bodyPr/>
          <a:lstStyle/>
          <a:p>
            <a:pPr eaLnBrk="1" hangingPunct="1">
              <a:defRPr/>
            </a:pPr>
            <a:r>
              <a:rPr lang="en-US"/>
              <a:t>Many initial reflexes are essential to sustain life processes; most already functional in utero</a:t>
            </a:r>
          </a:p>
          <a:p>
            <a:pPr lvl="1" eaLnBrk="1" hangingPunct="1">
              <a:defRPr/>
            </a:pPr>
            <a:r>
              <a:rPr lang="en-US"/>
              <a:t>Examples:</a:t>
            </a:r>
          </a:p>
          <a:p>
            <a:pPr lvl="2" eaLnBrk="1" hangingPunct="1">
              <a:defRPr/>
            </a:pPr>
            <a:r>
              <a:rPr lang="en-US"/>
              <a:t>Nourishment (found in all mammalian animals)</a:t>
            </a:r>
          </a:p>
          <a:p>
            <a:pPr lvl="3" eaLnBrk="1" hangingPunct="1">
              <a:defRPr/>
            </a:pPr>
            <a:r>
              <a:rPr lang="en-US"/>
              <a:t>Search/Rooting Reflex</a:t>
            </a:r>
          </a:p>
          <a:p>
            <a:pPr lvl="3" eaLnBrk="1" hangingPunct="1">
              <a:defRPr/>
            </a:pPr>
            <a:r>
              <a:rPr lang="en-US"/>
              <a:t>Sucking Reflex</a:t>
            </a:r>
          </a:p>
          <a:p>
            <a:pPr lvl="2" eaLnBrk="1" hangingPunct="1">
              <a:defRPr/>
            </a:pPr>
            <a:r>
              <a:rPr lang="en-US"/>
              <a:t>Avoidance</a:t>
            </a:r>
          </a:p>
          <a:p>
            <a:pPr lvl="3" eaLnBrk="1" hangingPunct="1">
              <a:defRPr/>
            </a:pPr>
            <a:r>
              <a:rPr lang="en-US"/>
              <a:t>Withdrawal Reflex</a:t>
            </a:r>
          </a:p>
          <a:p>
            <a:pPr lvl="1" eaLnBrk="1" hangingPunct="1">
              <a:defRPr/>
            </a:pPr>
            <a:r>
              <a:rPr lang="en-US"/>
              <a:t>Called primitive b/c:</a:t>
            </a:r>
          </a:p>
          <a:p>
            <a:pPr lvl="2" eaLnBrk="1" hangingPunct="1">
              <a:defRPr/>
            </a:pPr>
            <a:r>
              <a:rPr lang="en-US"/>
              <a:t>mediated by lower brain</a:t>
            </a:r>
          </a:p>
          <a:p>
            <a:pPr lvl="2" eaLnBrk="1" hangingPunct="1">
              <a:buFont typeface="Wingdings" charset="2"/>
              <a:buNone/>
              <a:defRPr/>
            </a:pPr>
            <a:r>
              <a:rPr lang="en-US"/>
              <a:t>	centre (e.g., spinal cord)</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572000" y="152400"/>
            <a:ext cx="5486400" cy="1371600"/>
          </a:xfrm>
        </p:spPr>
        <p:txBody>
          <a:bodyPr/>
          <a:lstStyle/>
          <a:p>
            <a:pPr eaLnBrk="1" hangingPunct="1">
              <a:defRPr/>
            </a:pPr>
            <a:r>
              <a:rPr lang="en-US" dirty="0" smtClean="0">
                <a:ea typeface="+mj-ea"/>
                <a:cs typeface="+mj-cs"/>
              </a:rPr>
              <a:t>Rooting</a:t>
            </a:r>
            <a:br>
              <a:rPr lang="en-US" dirty="0" smtClean="0">
                <a:ea typeface="+mj-ea"/>
                <a:cs typeface="+mj-cs"/>
              </a:rPr>
            </a:br>
            <a:r>
              <a:rPr lang="en-US" sz="3000" dirty="0" smtClean="0">
                <a:ea typeface="+mj-ea"/>
                <a:cs typeface="+mj-cs"/>
              </a:rPr>
              <a:t>(Search Reflex)</a:t>
            </a:r>
            <a:endParaRPr lang="en-US" sz="3000" dirty="0">
              <a:ea typeface="+mj-ea"/>
              <a:cs typeface="+mj-cs"/>
            </a:endParaRPr>
          </a:p>
        </p:txBody>
      </p:sp>
      <p:sp>
        <p:nvSpPr>
          <p:cNvPr id="122883" name="Rectangle 3"/>
          <p:cNvSpPr>
            <a:spLocks noGrp="1" noChangeArrowheads="1"/>
          </p:cNvSpPr>
          <p:nvPr>
            <p:ph type="body" idx="1"/>
          </p:nvPr>
        </p:nvSpPr>
        <p:spPr>
          <a:xfrm>
            <a:off x="5638800" y="1981200"/>
            <a:ext cx="3048000" cy="4114800"/>
          </a:xfrm>
        </p:spPr>
        <p:txBody>
          <a:bodyPr/>
          <a:lstStyle/>
          <a:p>
            <a:pPr eaLnBrk="1" hangingPunct="1">
              <a:lnSpc>
                <a:spcPct val="90000"/>
              </a:lnSpc>
            </a:pPr>
            <a:r>
              <a:rPr lang="en-US" sz="2400">
                <a:solidFill>
                  <a:srgbClr val="FFFF00"/>
                </a:solidFill>
              </a:rPr>
              <a:t>Stimulated by: </a:t>
            </a:r>
            <a:r>
              <a:rPr lang="en-US" sz="2400"/>
              <a:t>touching the area </a:t>
            </a:r>
            <a:r>
              <a:rPr lang="en-US" sz="2400" u="sng"/>
              <a:t>around the baby’s mouth or cheek</a:t>
            </a:r>
          </a:p>
          <a:p>
            <a:pPr eaLnBrk="1" hangingPunct="1">
              <a:lnSpc>
                <a:spcPct val="90000"/>
              </a:lnSpc>
            </a:pPr>
            <a:r>
              <a:rPr lang="en-US" sz="2400">
                <a:solidFill>
                  <a:srgbClr val="FFFF00"/>
                </a:solidFill>
              </a:rPr>
              <a:t>Response: </a:t>
            </a:r>
            <a:r>
              <a:rPr lang="en-US" sz="2400"/>
              <a:t>head turns towards the side touched, mouth opens and tongue extends </a:t>
            </a:r>
          </a:p>
          <a:p>
            <a:pPr eaLnBrk="1" hangingPunct="1">
              <a:lnSpc>
                <a:spcPct val="90000"/>
              </a:lnSpc>
            </a:pPr>
            <a:r>
              <a:rPr lang="en-US" sz="2400">
                <a:solidFill>
                  <a:srgbClr val="FFFF00"/>
                </a:solidFill>
              </a:rPr>
              <a:t>Function: </a:t>
            </a:r>
            <a:r>
              <a:rPr lang="en-US" sz="2400"/>
              <a:t>facilitates the search of a nipple</a:t>
            </a:r>
          </a:p>
          <a:p>
            <a:pPr eaLnBrk="1" hangingPunct="1">
              <a:lnSpc>
                <a:spcPct val="90000"/>
              </a:lnSpc>
            </a:pPr>
            <a:endParaRPr lang="en-US" sz="240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457200" y="76200"/>
            <a:ext cx="8229600" cy="1371600"/>
          </a:xfrm>
        </p:spPr>
        <p:txBody>
          <a:bodyPr/>
          <a:lstStyle/>
          <a:p>
            <a:pPr eaLnBrk="1" hangingPunct="1">
              <a:defRPr/>
            </a:pPr>
            <a:r>
              <a:rPr lang="en-US" dirty="0" err="1" smtClean="0">
                <a:ea typeface="+mj-ea"/>
                <a:cs typeface="+mj-cs"/>
              </a:rPr>
              <a:t>Babkin</a:t>
            </a:r>
            <a:r>
              <a:rPr lang="en-US" dirty="0" smtClean="0">
                <a:ea typeface="+mj-ea"/>
                <a:cs typeface="+mj-cs"/>
              </a:rPr>
              <a:t> Reflex</a:t>
            </a:r>
            <a:br>
              <a:rPr lang="en-US" dirty="0" smtClean="0">
                <a:ea typeface="+mj-ea"/>
                <a:cs typeface="+mj-cs"/>
              </a:rPr>
            </a:br>
            <a:r>
              <a:rPr lang="en-US" dirty="0" smtClean="0">
                <a:ea typeface="+mj-ea"/>
                <a:cs typeface="+mj-cs"/>
              </a:rPr>
              <a:t>(</a:t>
            </a:r>
            <a:r>
              <a:rPr lang="en-US" dirty="0" err="1" smtClean="0">
                <a:ea typeface="+mj-ea"/>
                <a:cs typeface="+mj-cs"/>
              </a:rPr>
              <a:t>Palmar-Mandibular</a:t>
            </a:r>
            <a:r>
              <a:rPr lang="en-US" dirty="0" smtClean="0">
                <a:ea typeface="+mj-ea"/>
                <a:cs typeface="+mj-cs"/>
              </a:rPr>
              <a:t> Reflex)</a:t>
            </a:r>
            <a:endParaRPr lang="en-US" dirty="0">
              <a:ea typeface="+mj-ea"/>
              <a:cs typeface="+mj-cs"/>
            </a:endParaRPr>
          </a:p>
        </p:txBody>
      </p:sp>
      <p:sp>
        <p:nvSpPr>
          <p:cNvPr id="123907" name="Rectangle 3"/>
          <p:cNvSpPr>
            <a:spLocks noGrp="1" noChangeArrowheads="1"/>
          </p:cNvSpPr>
          <p:nvPr>
            <p:ph type="body" idx="1"/>
          </p:nvPr>
        </p:nvSpPr>
        <p:spPr>
          <a:xfrm>
            <a:off x="5638800" y="1981200"/>
            <a:ext cx="3048000" cy="4114800"/>
          </a:xfrm>
        </p:spPr>
        <p:txBody>
          <a:bodyPr/>
          <a:lstStyle/>
          <a:p>
            <a:pPr eaLnBrk="1" hangingPunct="1">
              <a:lnSpc>
                <a:spcPct val="90000"/>
              </a:lnSpc>
              <a:defRPr/>
            </a:pPr>
            <a:r>
              <a:rPr lang="en-US" sz="2400" dirty="0" smtClean="0">
                <a:solidFill>
                  <a:schemeClr val="tx2"/>
                </a:solidFill>
              </a:rPr>
              <a:t>Stimulated by: </a:t>
            </a:r>
            <a:r>
              <a:rPr lang="en-US" sz="2400" dirty="0" smtClean="0"/>
              <a:t>simultaneous pressure to both palms</a:t>
            </a:r>
            <a:endParaRPr lang="en-US" sz="2400" u="sng" dirty="0" smtClean="0">
              <a:solidFill>
                <a:srgbClr val="FFFFFF"/>
              </a:solidFill>
            </a:endParaRPr>
          </a:p>
          <a:p>
            <a:pPr eaLnBrk="1" hangingPunct="1">
              <a:lnSpc>
                <a:spcPct val="90000"/>
              </a:lnSpc>
              <a:defRPr/>
            </a:pPr>
            <a:r>
              <a:rPr lang="en-US" sz="2400" dirty="0" smtClean="0">
                <a:solidFill>
                  <a:srgbClr val="FFFF00"/>
                </a:solidFill>
              </a:rPr>
              <a:t>Response: </a:t>
            </a:r>
            <a:r>
              <a:rPr lang="en-US" sz="2400" dirty="0" smtClean="0"/>
              <a:t>(one of or all of) opening of mouth, closing of eyes, flexion of neck, and tilt of head forward</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457200" y="-228600"/>
            <a:ext cx="8229600" cy="1371600"/>
          </a:xfrm>
        </p:spPr>
        <p:txBody>
          <a:bodyPr/>
          <a:lstStyle/>
          <a:p>
            <a:pPr eaLnBrk="1" hangingPunct="1">
              <a:defRPr/>
            </a:pPr>
            <a:r>
              <a:rPr lang="en-US" dirty="0" smtClean="0">
                <a:ea typeface="+mj-ea"/>
                <a:cs typeface="+mj-cs"/>
              </a:rPr>
              <a:t>Sucking Reflex</a:t>
            </a:r>
            <a:endParaRPr lang="en-US" dirty="0">
              <a:ea typeface="+mj-ea"/>
              <a:cs typeface="+mj-cs"/>
            </a:endParaRPr>
          </a:p>
        </p:txBody>
      </p:sp>
      <p:sp>
        <p:nvSpPr>
          <p:cNvPr id="123907" name="Rectangle 3"/>
          <p:cNvSpPr>
            <a:spLocks noGrp="1" noChangeArrowheads="1"/>
          </p:cNvSpPr>
          <p:nvPr>
            <p:ph type="body" idx="1"/>
          </p:nvPr>
        </p:nvSpPr>
        <p:spPr>
          <a:xfrm>
            <a:off x="5638800" y="1676400"/>
            <a:ext cx="3048000" cy="4114800"/>
          </a:xfrm>
        </p:spPr>
        <p:txBody>
          <a:bodyPr/>
          <a:lstStyle/>
          <a:p>
            <a:pPr eaLnBrk="1" hangingPunct="1">
              <a:lnSpc>
                <a:spcPct val="90000"/>
              </a:lnSpc>
              <a:defRPr/>
            </a:pPr>
            <a:r>
              <a:rPr lang="en-US" sz="2400" dirty="0" smtClean="0"/>
              <a:t>Step 1:</a:t>
            </a:r>
          </a:p>
          <a:p>
            <a:pPr lvl="1" eaLnBrk="1" hangingPunct="1">
              <a:lnSpc>
                <a:spcPct val="90000"/>
              </a:lnSpc>
              <a:defRPr/>
            </a:pPr>
            <a:r>
              <a:rPr lang="en-US" sz="2000" dirty="0" smtClean="0">
                <a:solidFill>
                  <a:schemeClr val="tx2"/>
                </a:solidFill>
              </a:rPr>
              <a:t>Stimulated by: </a:t>
            </a:r>
            <a:r>
              <a:rPr lang="en-US" sz="2000" dirty="0" smtClean="0"/>
              <a:t>the </a:t>
            </a:r>
            <a:r>
              <a:rPr lang="en-US" sz="2000" u="sng" dirty="0" smtClean="0">
                <a:solidFill>
                  <a:srgbClr val="FFFFFF"/>
                </a:solidFill>
              </a:rPr>
              <a:t>nipple touching the back of the palate</a:t>
            </a:r>
          </a:p>
          <a:p>
            <a:pPr lvl="1" eaLnBrk="1" hangingPunct="1">
              <a:lnSpc>
                <a:spcPct val="90000"/>
              </a:lnSpc>
              <a:defRPr/>
            </a:pPr>
            <a:r>
              <a:rPr lang="en-US" sz="2000" dirty="0" smtClean="0">
                <a:solidFill>
                  <a:srgbClr val="FFFF00"/>
                </a:solidFill>
              </a:rPr>
              <a:t>Response: </a:t>
            </a:r>
            <a:r>
              <a:rPr lang="en-US" sz="2000" dirty="0" smtClean="0"/>
              <a:t>jaw movements needed to express milk</a:t>
            </a:r>
          </a:p>
          <a:p>
            <a:pPr eaLnBrk="1" hangingPunct="1">
              <a:lnSpc>
                <a:spcPct val="90000"/>
              </a:lnSpc>
              <a:defRPr/>
            </a:pPr>
            <a:r>
              <a:rPr lang="en-US" sz="2400" dirty="0" smtClean="0"/>
              <a:t>Step 2</a:t>
            </a:r>
          </a:p>
          <a:p>
            <a:pPr lvl="1" eaLnBrk="1" hangingPunct="1">
              <a:lnSpc>
                <a:spcPct val="90000"/>
              </a:lnSpc>
              <a:defRPr/>
            </a:pPr>
            <a:r>
              <a:rPr lang="en-US" sz="2000" dirty="0" smtClean="0">
                <a:solidFill>
                  <a:srgbClr val="FFFF00"/>
                </a:solidFill>
              </a:rPr>
              <a:t>Sucking triggered by: </a:t>
            </a:r>
            <a:r>
              <a:rPr lang="en-US" sz="2000" dirty="0" smtClean="0"/>
              <a:t>touching lips above or below</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5"/>
          <p:cNvSpPr>
            <a:spLocks noChangeArrowheads="1"/>
          </p:cNvSpPr>
          <p:nvPr/>
        </p:nvSpPr>
        <p:spPr bwMode="auto">
          <a:xfrm>
            <a:off x="685800" y="152400"/>
            <a:ext cx="3962400" cy="63246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0180" name="Text Box 6"/>
          <p:cNvSpPr txBox="1">
            <a:spLocks noChangeArrowheads="1"/>
          </p:cNvSpPr>
          <p:nvPr/>
        </p:nvSpPr>
        <p:spPr bwMode="auto">
          <a:xfrm>
            <a:off x="4953000" y="1044575"/>
            <a:ext cx="3886200" cy="4486275"/>
          </a:xfrm>
          <a:prstGeom prst="rect">
            <a:avLst/>
          </a:prstGeom>
          <a:noFill/>
          <a:ln w="9525">
            <a:noFill/>
            <a:miter lim="800000"/>
            <a:headEnd/>
            <a:tailEnd/>
          </a:ln>
        </p:spPr>
        <p:txBody>
          <a:bodyPr>
            <a:prstTxWarp prst="textNoShape">
              <a:avLst/>
            </a:prstTxWarp>
            <a:spAutoFit/>
          </a:bodyPr>
          <a:lstStyle/>
          <a:p>
            <a:r>
              <a:rPr lang="en-US">
                <a:solidFill>
                  <a:srgbClr val="FFFF00"/>
                </a:solidFill>
              </a:rPr>
              <a:t>Stimulated by:</a:t>
            </a:r>
          </a:p>
          <a:p>
            <a:r>
              <a:rPr lang="en-US"/>
              <a:t>gently scratching the sole of the infant’s foot with a sharp object </a:t>
            </a:r>
          </a:p>
          <a:p>
            <a:endParaRPr lang="en-US"/>
          </a:p>
          <a:p>
            <a:r>
              <a:rPr lang="en-US">
                <a:solidFill>
                  <a:srgbClr val="FFFF00"/>
                </a:solidFill>
              </a:rPr>
              <a:t>Result: </a:t>
            </a:r>
            <a:r>
              <a:rPr lang="en-US"/>
              <a:t>produces a simultaneous flexion of the hip, knee, and foot. </a:t>
            </a:r>
          </a:p>
          <a:p>
            <a:endParaRPr lang="en-US"/>
          </a:p>
          <a:p>
            <a:r>
              <a:rPr lang="en-US"/>
              <a:t>Often followed by a similar response by the non-stimulated leg.</a:t>
            </a:r>
          </a:p>
          <a:p>
            <a:endParaRPr lang="en-US"/>
          </a:p>
          <a:p>
            <a:r>
              <a:rPr lang="en-US">
                <a:solidFill>
                  <a:srgbClr val="FFFF00"/>
                </a:solidFill>
              </a:rPr>
              <a:t>Function: </a:t>
            </a:r>
            <a:r>
              <a:rPr lang="en-US"/>
              <a:t>avoidance of injury.</a:t>
            </a:r>
          </a:p>
          <a:p>
            <a:endParaRPr lang="en-US"/>
          </a:p>
          <a:p>
            <a:r>
              <a:rPr lang="en-US"/>
              <a:t>In cases of a breech birth, this reflex may be weak or even absent. </a:t>
            </a:r>
          </a:p>
          <a:p>
            <a:endParaRPr lang="en-US"/>
          </a:p>
          <a:p>
            <a:endParaRPr lang="en-US"/>
          </a:p>
        </p:txBody>
      </p:sp>
      <p:sp>
        <p:nvSpPr>
          <p:cNvPr id="97287" name="Rectangle 7"/>
          <p:cNvSpPr>
            <a:spLocks noChangeArrowheads="1"/>
          </p:cNvSpPr>
          <p:nvPr/>
        </p:nvSpPr>
        <p:spPr bwMode="auto">
          <a:xfrm>
            <a:off x="4191000" y="-152400"/>
            <a:ext cx="5257800" cy="13716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3600">
                <a:solidFill>
                  <a:schemeClr val="tx2"/>
                </a:solidFill>
                <a:effectLst>
                  <a:outerShdw blurRad="38100" dist="38100" dir="2700000" algn="tl">
                    <a:srgbClr val="000000"/>
                  </a:outerShdw>
                </a:effectLst>
              </a:rPr>
              <a:t>Withdrawal Reflex</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1219200" y="762000"/>
            <a:ext cx="6934200" cy="38100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0179" name="Rectangle 3"/>
          <p:cNvSpPr>
            <a:spLocks noGrp="1" noChangeArrowheads="1"/>
          </p:cNvSpPr>
          <p:nvPr>
            <p:ph type="title"/>
          </p:nvPr>
        </p:nvSpPr>
        <p:spPr>
          <a:xfrm>
            <a:off x="685800" y="-304800"/>
            <a:ext cx="8229600" cy="1371600"/>
          </a:xfrm>
        </p:spPr>
        <p:txBody>
          <a:bodyPr/>
          <a:lstStyle/>
          <a:p>
            <a:pPr eaLnBrk="1" hangingPunct="1">
              <a:defRPr/>
            </a:pPr>
            <a:r>
              <a:rPr lang="en-US" sz="3600" dirty="0" err="1">
                <a:ea typeface="+mj-ea"/>
                <a:cs typeface="+mj-cs"/>
              </a:rPr>
              <a:t>Palmar</a:t>
            </a:r>
            <a:r>
              <a:rPr lang="en-US" sz="3600" dirty="0">
                <a:ea typeface="+mj-ea"/>
                <a:cs typeface="+mj-cs"/>
              </a:rPr>
              <a:t> Grasp Reflex</a:t>
            </a:r>
          </a:p>
        </p:txBody>
      </p:sp>
      <p:sp>
        <p:nvSpPr>
          <p:cNvPr id="52229" name="Text Box 5"/>
          <p:cNvSpPr txBox="1">
            <a:spLocks noChangeArrowheads="1"/>
          </p:cNvSpPr>
          <p:nvPr/>
        </p:nvSpPr>
        <p:spPr bwMode="auto">
          <a:xfrm>
            <a:off x="212725" y="4724400"/>
            <a:ext cx="8931275" cy="2014538"/>
          </a:xfrm>
          <a:prstGeom prst="rect">
            <a:avLst/>
          </a:prstGeom>
          <a:noFill/>
          <a:ln w="9525">
            <a:noFill/>
            <a:miter lim="800000"/>
            <a:headEnd/>
            <a:tailEnd/>
          </a:ln>
        </p:spPr>
        <p:txBody>
          <a:bodyPr>
            <a:prstTxWarp prst="textNoShape">
              <a:avLst/>
            </a:prstTxWarp>
            <a:spAutoFit/>
          </a:bodyPr>
          <a:lstStyle/>
          <a:p>
            <a:r>
              <a:rPr lang="en-US" dirty="0"/>
              <a:t>One of the first reflexes to emerge. </a:t>
            </a:r>
          </a:p>
          <a:p>
            <a:r>
              <a:rPr lang="en-US" dirty="0"/>
              <a:t>Begins prenatally, normally endures first four months. </a:t>
            </a:r>
          </a:p>
          <a:p>
            <a:r>
              <a:rPr lang="en-US" dirty="0">
                <a:solidFill>
                  <a:srgbClr val="FFFF00"/>
                </a:solidFill>
              </a:rPr>
              <a:t>Stimulated by</a:t>
            </a:r>
            <a:r>
              <a:rPr lang="en-US" dirty="0"/>
              <a:t>: tactile stimulation to the palm of the hand. </a:t>
            </a:r>
          </a:p>
          <a:p>
            <a:r>
              <a:rPr lang="en-US" dirty="0">
                <a:solidFill>
                  <a:srgbClr val="FFFF00"/>
                </a:solidFill>
              </a:rPr>
              <a:t>Response: </a:t>
            </a:r>
            <a:r>
              <a:rPr lang="en-US" dirty="0"/>
              <a:t>four fingers flex and close (thumb does not respond). </a:t>
            </a:r>
          </a:p>
          <a:p>
            <a:r>
              <a:rPr lang="en-US" dirty="0"/>
              <a:t>Negative </a:t>
            </a:r>
            <a:r>
              <a:rPr lang="en-US" dirty="0" err="1"/>
              <a:t>palmar</a:t>
            </a:r>
            <a:r>
              <a:rPr lang="en-US" dirty="0"/>
              <a:t> grasp (one that fails to appear) may be indicative of neurological abnormality (e.g., spasticity). </a:t>
            </a:r>
          </a:p>
          <a:p>
            <a:r>
              <a:rPr lang="en-US" dirty="0"/>
              <a:t>Watch for asymmetry in the reflex and persistence after 1 yr.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787400" y="571500"/>
            <a:ext cx="4546600" cy="55626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4276" name="Text Box 8"/>
          <p:cNvSpPr txBox="1">
            <a:spLocks noChangeArrowheads="1"/>
          </p:cNvSpPr>
          <p:nvPr/>
        </p:nvSpPr>
        <p:spPr bwMode="auto">
          <a:xfrm>
            <a:off x="5394325" y="533400"/>
            <a:ext cx="3368675" cy="923330"/>
          </a:xfrm>
          <a:prstGeom prst="rect">
            <a:avLst/>
          </a:prstGeom>
          <a:noFill/>
          <a:ln w="9525">
            <a:noFill/>
            <a:miter lim="800000"/>
            <a:headEnd/>
            <a:tailEnd/>
          </a:ln>
        </p:spPr>
        <p:txBody>
          <a:bodyPr>
            <a:prstTxWarp prst="textNoShape">
              <a:avLst/>
            </a:prstTxWarp>
            <a:spAutoFit/>
          </a:bodyPr>
          <a:lstStyle/>
          <a:p>
            <a:r>
              <a:rPr lang="en-US" dirty="0" smtClean="0"/>
              <a:t>Proposed </a:t>
            </a:r>
            <a:r>
              <a:rPr lang="en-US" dirty="0"/>
              <a:t>Function: </a:t>
            </a:r>
          </a:p>
          <a:p>
            <a:r>
              <a:rPr lang="en-US" dirty="0"/>
              <a:t>Preparation for voluntary grasping</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rot="21101264">
            <a:off x="702819" y="1522843"/>
            <a:ext cx="3173352" cy="369332"/>
          </a:xfrm>
          <a:prstGeom prst="rect">
            <a:avLst/>
          </a:prstGeom>
          <a:noFill/>
        </p:spPr>
        <p:txBody>
          <a:bodyPr wrap="none">
            <a:spAutoFit/>
            <a:scene3d>
              <a:camera prst="orthographicFront"/>
              <a:lightRig rig="soft" dir="t">
                <a:rot lat="0" lon="0" rev="10800000"/>
              </a:lightRig>
            </a:scene3d>
            <a:sp3d>
              <a:bevelT w="27940" h="12700"/>
              <a:contourClr>
                <a:srgbClr val="DDDDDD"/>
              </a:contourClr>
            </a:sp3d>
          </a:bodyPr>
          <a:lstStyle/>
          <a:p>
            <a:pPr>
              <a:defRPr/>
            </a:pPr>
            <a:r>
              <a:rPr lang="en-US" b="1" spc="150" dirty="0">
                <a:ln w="11430"/>
                <a:solidFill>
                  <a:srgbClr val="F8F8F8"/>
                </a:solidFill>
                <a:effectLst>
                  <a:outerShdw blurRad="25400" algn="tl" rotWithShape="0">
                    <a:srgbClr val="000000">
                      <a:alpha val="43000"/>
                    </a:srgbClr>
                  </a:outerShdw>
                </a:effectLst>
              </a:rPr>
              <a:t>Evolutionary Purpose?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bwMode="auto">
          <a:xfrm>
            <a:off x="533400" y="228600"/>
            <a:ext cx="8229600" cy="13716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3600" kern="0" dirty="0" err="1">
                <a:solidFill>
                  <a:schemeClr val="tx2"/>
                </a:solidFill>
                <a:effectLst>
                  <a:outerShdw blurRad="38100" dist="38100" dir="2700000" algn="tl">
                    <a:srgbClr val="000000"/>
                  </a:outerShdw>
                </a:effectLst>
                <a:latin typeface="+mj-lt"/>
                <a:ea typeface="+mj-ea"/>
                <a:cs typeface="+mj-cs"/>
              </a:rPr>
              <a:t>Palmar</a:t>
            </a:r>
            <a:r>
              <a:rPr lang="en-US" sz="3600" kern="0" dirty="0">
                <a:solidFill>
                  <a:schemeClr val="tx2"/>
                </a:solidFill>
                <a:effectLst>
                  <a:outerShdw blurRad="38100" dist="38100" dir="2700000" algn="tl">
                    <a:srgbClr val="000000"/>
                  </a:outerShdw>
                </a:effectLst>
                <a:latin typeface="+mj-lt"/>
                <a:ea typeface="+mj-ea"/>
                <a:cs typeface="+mj-cs"/>
              </a:rPr>
              <a:t> Grasp Reflex:</a:t>
            </a:r>
          </a:p>
          <a:p>
            <a:pPr algn="ctr" eaLnBrk="1" hangingPunct="1">
              <a:defRPr/>
            </a:pPr>
            <a:r>
              <a:rPr lang="en-US" sz="3600" kern="0" dirty="0">
                <a:solidFill>
                  <a:schemeClr val="tx2"/>
                </a:solidFill>
                <a:effectLst>
                  <a:outerShdw blurRad="38100" dist="38100" dir="2700000" algn="tl">
                    <a:srgbClr val="000000"/>
                  </a:outerShdw>
                </a:effectLst>
                <a:latin typeface="+mj-lt"/>
                <a:ea typeface="+mj-ea"/>
                <a:cs typeface="+mj-cs"/>
              </a:rPr>
              <a:t>Is Retention Problematic?</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5"/>
          <p:cNvSpPr>
            <a:spLocks noChangeArrowheads="1"/>
          </p:cNvSpPr>
          <p:nvPr/>
        </p:nvSpPr>
        <p:spPr bwMode="auto">
          <a:xfrm>
            <a:off x="685800" y="-76200"/>
            <a:ext cx="8229600" cy="13716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3600">
                <a:solidFill>
                  <a:schemeClr val="tx2"/>
                </a:solidFill>
                <a:effectLst>
                  <a:outerShdw blurRad="38100" dist="38100" dir="2700000" algn="tl">
                    <a:srgbClr val="000000"/>
                  </a:outerShdw>
                </a:effectLst>
              </a:rPr>
              <a:t>Palmar/Planter Grasp Reflex</a:t>
            </a:r>
          </a:p>
        </p:txBody>
      </p:sp>
      <p:sp>
        <p:nvSpPr>
          <p:cNvPr id="57348" name="Text Box 6"/>
          <p:cNvSpPr txBox="1">
            <a:spLocks noChangeArrowheads="1"/>
          </p:cNvSpPr>
          <p:nvPr/>
        </p:nvSpPr>
        <p:spPr bwMode="auto">
          <a:xfrm>
            <a:off x="5562600" y="1676400"/>
            <a:ext cx="3292475" cy="3694113"/>
          </a:xfrm>
          <a:prstGeom prst="rect">
            <a:avLst/>
          </a:prstGeom>
          <a:noFill/>
          <a:ln w="9525">
            <a:noFill/>
            <a:miter lim="800000"/>
            <a:headEnd/>
            <a:tailEnd/>
          </a:ln>
        </p:spPr>
        <p:txBody>
          <a:bodyPr>
            <a:prstTxWarp prst="textNoShape">
              <a:avLst/>
            </a:prstTxWarp>
            <a:spAutoFit/>
          </a:bodyPr>
          <a:lstStyle/>
          <a:p>
            <a:r>
              <a:rPr lang="en-US" b="1">
                <a:solidFill>
                  <a:schemeClr val="tx2"/>
                </a:solidFill>
              </a:rPr>
              <a:t>Plantar Grasp Reflex:</a:t>
            </a:r>
            <a:r>
              <a:rPr lang="en-US" b="1"/>
              <a:t> application of pressure (or stroking) the ball of the foot</a:t>
            </a:r>
          </a:p>
          <a:p>
            <a:endParaRPr lang="en-US" b="1"/>
          </a:p>
          <a:p>
            <a:r>
              <a:rPr lang="en-US" b="1"/>
              <a:t>Must be suppressed before a child can stand erect, stand alone, or walk. </a:t>
            </a:r>
          </a:p>
          <a:p>
            <a:endParaRPr lang="en-US" b="1"/>
          </a:p>
          <a:p>
            <a:r>
              <a:rPr lang="en-US" b="1"/>
              <a:t>e.g., parents will have difficulty putting on shoes if a child still exhibits the reflex.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1371600" y="762000"/>
            <a:ext cx="6781800" cy="31242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2227" name="Rectangle 3"/>
          <p:cNvSpPr>
            <a:spLocks noGrp="1" noChangeArrowheads="1"/>
          </p:cNvSpPr>
          <p:nvPr>
            <p:ph type="title"/>
          </p:nvPr>
        </p:nvSpPr>
        <p:spPr>
          <a:xfrm>
            <a:off x="685800" y="-152400"/>
            <a:ext cx="8229600" cy="1066800"/>
          </a:xfrm>
        </p:spPr>
        <p:txBody>
          <a:bodyPr/>
          <a:lstStyle/>
          <a:p>
            <a:pPr eaLnBrk="1" hangingPunct="1">
              <a:defRPr/>
            </a:pPr>
            <a:r>
              <a:rPr lang="en-US" sz="3600">
                <a:ea typeface="+mj-ea"/>
                <a:cs typeface="+mj-cs"/>
              </a:rPr>
              <a:t>Asymmetric Tonic Neck Reflex</a:t>
            </a:r>
          </a:p>
        </p:txBody>
      </p:sp>
      <p:sp>
        <p:nvSpPr>
          <p:cNvPr id="58373" name="Text Box 5"/>
          <p:cNvSpPr txBox="1">
            <a:spLocks noChangeArrowheads="1"/>
          </p:cNvSpPr>
          <p:nvPr/>
        </p:nvSpPr>
        <p:spPr bwMode="auto">
          <a:xfrm>
            <a:off x="152400" y="3962400"/>
            <a:ext cx="8931275" cy="2586038"/>
          </a:xfrm>
          <a:prstGeom prst="rect">
            <a:avLst/>
          </a:prstGeom>
          <a:noFill/>
          <a:ln w="9525">
            <a:noFill/>
            <a:miter lim="800000"/>
            <a:headEnd/>
            <a:tailEnd/>
          </a:ln>
        </p:spPr>
        <p:txBody>
          <a:bodyPr>
            <a:prstTxWarp prst="textNoShape">
              <a:avLst/>
            </a:prstTxWarp>
            <a:spAutoFit/>
          </a:bodyPr>
          <a:lstStyle/>
          <a:p>
            <a:r>
              <a:rPr lang="en-US"/>
              <a:t> aka: ‘bow and arrow’ or ‘fencer’s position’</a:t>
            </a:r>
          </a:p>
          <a:p>
            <a:endParaRPr lang="en-US"/>
          </a:p>
          <a:p>
            <a:r>
              <a:rPr lang="en-US">
                <a:solidFill>
                  <a:srgbClr val="FFFF00"/>
                </a:solidFill>
              </a:rPr>
              <a:t>Stimulated by: </a:t>
            </a:r>
            <a:r>
              <a:rPr lang="en-US"/>
              <a:t>the head being turned to one side or the other</a:t>
            </a:r>
          </a:p>
          <a:p>
            <a:r>
              <a:rPr lang="en-US">
                <a:solidFill>
                  <a:srgbClr val="FFFF00"/>
                </a:solidFill>
              </a:rPr>
              <a:t>Response: </a:t>
            </a:r>
            <a:r>
              <a:rPr lang="en-US"/>
              <a:t>the limbs on the face side extend while the limbs on the other side flex. </a:t>
            </a:r>
          </a:p>
          <a:p>
            <a:endParaRPr lang="en-US"/>
          </a:p>
          <a:p>
            <a:r>
              <a:rPr lang="en-US"/>
              <a:t>Supine or prone. </a:t>
            </a:r>
          </a:p>
          <a:p>
            <a:r>
              <a:rPr lang="en-US"/>
              <a:t>Begins prenatally, elicited up to four months. Watch for persistence after 6 mo. Proposed Function: assists in birthing process, facilitates body awareness, development of eye-hand coordination (object/distance perception)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6"/>
          <p:cNvSpPr>
            <a:spLocks noChangeArrowheads="1"/>
          </p:cNvSpPr>
          <p:nvPr/>
        </p:nvSpPr>
        <p:spPr bwMode="auto">
          <a:xfrm>
            <a:off x="533400" y="1919288"/>
            <a:ext cx="8153400" cy="36576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60421" name="Text Box 7"/>
          <p:cNvSpPr txBox="1">
            <a:spLocks noChangeArrowheads="1"/>
          </p:cNvSpPr>
          <p:nvPr/>
        </p:nvSpPr>
        <p:spPr bwMode="auto">
          <a:xfrm>
            <a:off x="6265863" y="5729288"/>
            <a:ext cx="1506537" cy="366712"/>
          </a:xfrm>
          <a:prstGeom prst="rect">
            <a:avLst/>
          </a:prstGeom>
          <a:noFill/>
          <a:ln w="9525">
            <a:noFill/>
            <a:miter lim="800000"/>
            <a:headEnd/>
            <a:tailEnd/>
          </a:ln>
        </p:spPr>
        <p:txBody>
          <a:bodyPr wrap="none">
            <a:prstTxWarp prst="textNoShape">
              <a:avLst/>
            </a:prstTxWarp>
            <a:spAutoFit/>
          </a:bodyPr>
          <a:lstStyle/>
          <a:p>
            <a:r>
              <a:rPr lang="en-US"/>
              <a:t>Partial Reflex</a:t>
            </a:r>
          </a:p>
        </p:txBody>
      </p:sp>
      <p:sp>
        <p:nvSpPr>
          <p:cNvPr id="60422" name="Text Box 8"/>
          <p:cNvSpPr txBox="1">
            <a:spLocks noChangeArrowheads="1"/>
          </p:cNvSpPr>
          <p:nvPr/>
        </p:nvSpPr>
        <p:spPr bwMode="auto">
          <a:xfrm>
            <a:off x="2430463" y="5729288"/>
            <a:ext cx="1227137" cy="366712"/>
          </a:xfrm>
          <a:prstGeom prst="rect">
            <a:avLst/>
          </a:prstGeom>
          <a:noFill/>
          <a:ln w="9525">
            <a:noFill/>
            <a:miter lim="800000"/>
            <a:headEnd/>
            <a:tailEnd/>
          </a:ln>
        </p:spPr>
        <p:txBody>
          <a:bodyPr wrap="none">
            <a:prstTxWarp prst="textNoShape">
              <a:avLst/>
            </a:prstTxWarp>
            <a:spAutoFit/>
          </a:bodyPr>
          <a:lstStyle/>
          <a:p>
            <a:r>
              <a:rPr lang="en-US"/>
              <a:t>Full Reflex</a:t>
            </a:r>
          </a:p>
        </p:txBody>
      </p:sp>
      <p:sp>
        <p:nvSpPr>
          <p:cNvPr id="60423" name="Text Box 9"/>
          <p:cNvSpPr txBox="1">
            <a:spLocks noChangeArrowheads="1"/>
          </p:cNvSpPr>
          <p:nvPr/>
        </p:nvSpPr>
        <p:spPr bwMode="auto">
          <a:xfrm>
            <a:off x="3325813" y="1187450"/>
            <a:ext cx="2922587" cy="579438"/>
          </a:xfrm>
          <a:prstGeom prst="rect">
            <a:avLst/>
          </a:prstGeom>
          <a:noFill/>
          <a:ln w="9525">
            <a:noFill/>
            <a:miter lim="800000"/>
            <a:headEnd/>
            <a:tailEnd/>
          </a:ln>
        </p:spPr>
        <p:txBody>
          <a:bodyPr wrap="none">
            <a:prstTxWarp prst="textNoShape">
              <a:avLst/>
            </a:prstTxWarp>
            <a:spAutoFit/>
          </a:bodyPr>
          <a:lstStyle/>
          <a:p>
            <a:r>
              <a:rPr lang="en-US" sz="3200"/>
              <a:t>Supine Position</a:t>
            </a:r>
          </a:p>
        </p:txBody>
      </p:sp>
      <p:sp>
        <p:nvSpPr>
          <p:cNvPr id="92170" name="Rectangle 10"/>
          <p:cNvSpPr>
            <a:spLocks noChangeArrowheads="1"/>
          </p:cNvSpPr>
          <p:nvPr/>
        </p:nvSpPr>
        <p:spPr bwMode="auto">
          <a:xfrm>
            <a:off x="685800" y="-152400"/>
            <a:ext cx="8229600" cy="10668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3600">
                <a:solidFill>
                  <a:schemeClr val="tx2"/>
                </a:solidFill>
                <a:effectLst>
                  <a:outerShdw blurRad="38100" dist="38100" dir="2700000" algn="tl">
                    <a:srgbClr val="000000"/>
                  </a:outerShdw>
                </a:effectLst>
              </a:rPr>
              <a:t>Asymmetric Tonic Neck Reflex</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ChangeArrowheads="1"/>
          </p:cNvSpPr>
          <p:nvPr/>
        </p:nvSpPr>
        <p:spPr bwMode="auto">
          <a:xfrm>
            <a:off x="990600" y="1752600"/>
            <a:ext cx="7239000" cy="3429000"/>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endParaRPr lang="en-US"/>
          </a:p>
        </p:txBody>
      </p:sp>
      <p:sp>
        <p:nvSpPr>
          <p:cNvPr id="61445" name="Text Box 8"/>
          <p:cNvSpPr txBox="1">
            <a:spLocks noChangeArrowheads="1"/>
          </p:cNvSpPr>
          <p:nvPr/>
        </p:nvSpPr>
        <p:spPr bwMode="auto">
          <a:xfrm>
            <a:off x="3048000" y="5486400"/>
            <a:ext cx="2625725" cy="369888"/>
          </a:xfrm>
          <a:prstGeom prst="rect">
            <a:avLst/>
          </a:prstGeom>
          <a:noFill/>
          <a:ln w="9525">
            <a:noFill/>
            <a:miter lim="800000"/>
            <a:headEnd/>
            <a:tailEnd/>
          </a:ln>
        </p:spPr>
        <p:txBody>
          <a:bodyPr wrap="none">
            <a:prstTxWarp prst="textNoShape">
              <a:avLst/>
            </a:prstTxWarp>
            <a:spAutoFit/>
          </a:bodyPr>
          <a:lstStyle/>
          <a:p>
            <a:r>
              <a:rPr lang="en-US"/>
              <a:t>Emergence as an adult?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457200" y="1155442"/>
            <a:ext cx="4038600" cy="5632311"/>
          </a:xfrm>
          <a:prstGeom prst="rect">
            <a:avLst/>
          </a:prstGeom>
          <a:noFill/>
          <a:ln w="9525">
            <a:noFill/>
            <a:miter lim="800000"/>
            <a:headEnd/>
            <a:tailEnd/>
          </a:ln>
        </p:spPr>
        <p:txBody>
          <a:bodyPr>
            <a:prstTxWarp prst="textNoShape">
              <a:avLst/>
            </a:prstTxWarp>
            <a:spAutoFit/>
          </a:bodyPr>
          <a:lstStyle/>
          <a:p>
            <a:r>
              <a:rPr lang="en-US" sz="2000" b="1" dirty="0">
                <a:latin typeface="Arial Unicode MS" charset="0"/>
              </a:rPr>
              <a:t>Interferes </a:t>
            </a:r>
            <a:r>
              <a:rPr lang="en-US" sz="2000" b="1" dirty="0" smtClean="0">
                <a:latin typeface="Arial Unicode MS" charset="0"/>
              </a:rPr>
              <a:t>with:</a:t>
            </a: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r>
              <a:rPr lang="en-US" sz="2000" b="1" dirty="0" smtClean="0">
                <a:latin typeface="Arial Unicode MS" charset="0"/>
              </a:rPr>
              <a:t>If </a:t>
            </a:r>
            <a:r>
              <a:rPr lang="en-US" sz="2000" b="1" dirty="0">
                <a:latin typeface="Arial Unicode MS" charset="0"/>
              </a:rPr>
              <a:t>retained:</a:t>
            </a:r>
            <a:r>
              <a:rPr lang="en-US" sz="2000" b="1" dirty="0" smtClean="0">
                <a:latin typeface="Arial Unicode MS" charset="0"/>
              </a:rPr>
              <a:t> </a:t>
            </a: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r>
              <a:rPr lang="en-US" sz="2000" b="1" dirty="0">
                <a:latin typeface="Arial Unicode MS" charset="0"/>
              </a:rPr>
              <a:t>*There are children who retain traces of flexion on skull side and extension on the face side until 8 yrs. </a:t>
            </a:r>
          </a:p>
        </p:txBody>
      </p:sp>
      <p:sp>
        <p:nvSpPr>
          <p:cNvPr id="62467" name="Text Box 3"/>
          <p:cNvSpPr txBox="1">
            <a:spLocks noChangeArrowheads="1"/>
          </p:cNvSpPr>
          <p:nvPr/>
        </p:nvSpPr>
        <p:spPr bwMode="auto">
          <a:xfrm>
            <a:off x="1676400" y="-25400"/>
            <a:ext cx="6119813" cy="1016000"/>
          </a:xfrm>
          <a:prstGeom prst="rect">
            <a:avLst/>
          </a:prstGeom>
          <a:noFill/>
          <a:ln w="9525">
            <a:noFill/>
            <a:miter lim="800000"/>
            <a:headEnd/>
            <a:tailEnd/>
          </a:ln>
        </p:spPr>
        <p:txBody>
          <a:bodyPr wrap="none">
            <a:prstTxWarp prst="textNoShape">
              <a:avLst/>
            </a:prstTxWarp>
            <a:spAutoFit/>
          </a:bodyPr>
          <a:lstStyle/>
          <a:p>
            <a:pPr algn="ctr"/>
            <a:r>
              <a:rPr lang="en-US" sz="3000" b="1">
                <a:solidFill>
                  <a:srgbClr val="FFFF00"/>
                </a:solidFill>
                <a:latin typeface="Garamond" charset="0"/>
              </a:rPr>
              <a:t>Asymmetric Tonic Neck Reflex</a:t>
            </a:r>
          </a:p>
          <a:p>
            <a:pPr algn="ctr"/>
            <a:r>
              <a:rPr lang="en-US" sz="3000" b="1">
                <a:solidFill>
                  <a:srgbClr val="FFFF00"/>
                </a:solidFill>
                <a:latin typeface="Garamond" charset="0"/>
              </a:rPr>
              <a:t>Is Excessive Retention Problematic?</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5"/>
          <p:cNvSpPr txBox="1">
            <a:spLocks noChangeArrowheads="1"/>
          </p:cNvSpPr>
          <p:nvPr/>
        </p:nvSpPr>
        <p:spPr bwMode="auto">
          <a:xfrm>
            <a:off x="1828800" y="5181600"/>
            <a:ext cx="2281238" cy="1190625"/>
          </a:xfrm>
          <a:prstGeom prst="rect">
            <a:avLst/>
          </a:prstGeom>
          <a:noFill/>
          <a:ln w="9525">
            <a:noFill/>
            <a:miter lim="800000"/>
            <a:headEnd/>
            <a:tailEnd/>
          </a:ln>
        </p:spPr>
        <p:txBody>
          <a:bodyPr wrap="none">
            <a:prstTxWarp prst="textNoShape">
              <a:avLst/>
            </a:prstTxWarp>
            <a:spAutoFit/>
          </a:bodyPr>
          <a:lstStyle/>
          <a:p>
            <a:r>
              <a:rPr lang="en-US"/>
              <a:t>Tipping Back</a:t>
            </a:r>
          </a:p>
          <a:p>
            <a:r>
              <a:rPr lang="en-US"/>
              <a:t>Symmetric Response</a:t>
            </a:r>
          </a:p>
          <a:p>
            <a:r>
              <a:rPr lang="en-US"/>
              <a:t>Arms Extend</a:t>
            </a:r>
          </a:p>
          <a:p>
            <a:r>
              <a:rPr lang="en-US"/>
              <a:t>Legs Flex</a:t>
            </a:r>
          </a:p>
        </p:txBody>
      </p:sp>
      <p:sp>
        <p:nvSpPr>
          <p:cNvPr id="63492" name="Text Box 7"/>
          <p:cNvSpPr txBox="1">
            <a:spLocks noChangeArrowheads="1"/>
          </p:cNvSpPr>
          <p:nvPr/>
        </p:nvSpPr>
        <p:spPr bwMode="auto">
          <a:xfrm>
            <a:off x="5186363" y="5210175"/>
            <a:ext cx="2281237" cy="1190625"/>
          </a:xfrm>
          <a:prstGeom prst="rect">
            <a:avLst/>
          </a:prstGeom>
          <a:noFill/>
          <a:ln w="9525">
            <a:noFill/>
            <a:miter lim="800000"/>
            <a:headEnd/>
            <a:tailEnd/>
          </a:ln>
        </p:spPr>
        <p:txBody>
          <a:bodyPr wrap="none">
            <a:prstTxWarp prst="textNoShape">
              <a:avLst/>
            </a:prstTxWarp>
            <a:spAutoFit/>
          </a:bodyPr>
          <a:lstStyle/>
          <a:p>
            <a:pPr algn="r"/>
            <a:r>
              <a:rPr lang="en-US"/>
              <a:t>Tipping Forward</a:t>
            </a:r>
          </a:p>
          <a:p>
            <a:pPr algn="r"/>
            <a:r>
              <a:rPr lang="en-US"/>
              <a:t>Symmetric Response</a:t>
            </a:r>
          </a:p>
          <a:p>
            <a:pPr algn="r"/>
            <a:r>
              <a:rPr lang="en-US"/>
              <a:t>Arms Flex</a:t>
            </a:r>
          </a:p>
          <a:p>
            <a:pPr algn="r"/>
            <a:r>
              <a:rPr lang="en-US"/>
              <a:t>Legs Extend</a:t>
            </a:r>
          </a:p>
        </p:txBody>
      </p:sp>
      <p:sp>
        <p:nvSpPr>
          <p:cNvPr id="117768" name="Rectangle 8"/>
          <p:cNvSpPr>
            <a:spLocks noGrp="1" noChangeArrowheads="1"/>
          </p:cNvSpPr>
          <p:nvPr>
            <p:ph type="title"/>
          </p:nvPr>
        </p:nvSpPr>
        <p:spPr>
          <a:xfrm>
            <a:off x="457200" y="-152400"/>
            <a:ext cx="8229600" cy="1371600"/>
          </a:xfrm>
        </p:spPr>
        <p:txBody>
          <a:bodyPr/>
          <a:lstStyle/>
          <a:p>
            <a:pPr eaLnBrk="1" hangingPunct="1">
              <a:defRPr/>
            </a:pPr>
            <a:r>
              <a:rPr lang="en-US">
                <a:ea typeface="+mj-ea"/>
                <a:cs typeface="+mj-cs"/>
              </a:rPr>
              <a:t>Symmetric Tonic Neck Reflex</a:t>
            </a:r>
          </a:p>
        </p:txBody>
      </p:sp>
      <p:sp>
        <p:nvSpPr>
          <p:cNvPr id="63494" name="TextBox 5"/>
          <p:cNvSpPr txBox="1">
            <a:spLocks noChangeArrowheads="1"/>
          </p:cNvSpPr>
          <p:nvPr/>
        </p:nvSpPr>
        <p:spPr bwMode="auto">
          <a:xfrm>
            <a:off x="1600200" y="838200"/>
            <a:ext cx="6103938" cy="369888"/>
          </a:xfrm>
          <a:prstGeom prst="rect">
            <a:avLst/>
          </a:prstGeom>
          <a:noFill/>
          <a:ln w="9525">
            <a:noFill/>
            <a:miter lim="800000"/>
            <a:headEnd/>
            <a:tailEnd/>
          </a:ln>
        </p:spPr>
        <p:txBody>
          <a:bodyPr wrap="none">
            <a:prstTxWarp prst="textNoShape">
              <a:avLst/>
            </a:prstTxWarp>
            <a:spAutoFit/>
          </a:bodyPr>
          <a:lstStyle/>
          <a:p>
            <a:r>
              <a:rPr lang="en-US"/>
              <a:t>Transitional Reflex (initiated 6-7 mo, integrated 12-13 mo)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4" name="Rectangle 8"/>
          <p:cNvSpPr>
            <a:spLocks noGrp="1" noChangeArrowheads="1"/>
          </p:cNvSpPr>
          <p:nvPr>
            <p:ph type="title"/>
          </p:nvPr>
        </p:nvSpPr>
        <p:spPr>
          <a:xfrm>
            <a:off x="609600" y="-152400"/>
            <a:ext cx="8229600" cy="1371600"/>
          </a:xfrm>
        </p:spPr>
        <p:txBody>
          <a:bodyPr/>
          <a:lstStyle/>
          <a:p>
            <a:pPr eaLnBrk="1" hangingPunct="1">
              <a:defRPr/>
            </a:pPr>
            <a:r>
              <a:rPr lang="en-US">
                <a:ea typeface="+mj-ea"/>
                <a:cs typeface="+mj-cs"/>
              </a:rPr>
              <a:t>Symmetric Tonic Neck Reflex</a:t>
            </a:r>
          </a:p>
        </p:txBody>
      </p:sp>
      <p:sp>
        <p:nvSpPr>
          <p:cNvPr id="64517" name="Text Box 9"/>
          <p:cNvSpPr txBox="1">
            <a:spLocks noChangeArrowheads="1"/>
          </p:cNvSpPr>
          <p:nvPr/>
        </p:nvSpPr>
        <p:spPr bwMode="auto">
          <a:xfrm>
            <a:off x="1143000" y="914400"/>
            <a:ext cx="7162800" cy="641350"/>
          </a:xfrm>
          <a:prstGeom prst="rect">
            <a:avLst/>
          </a:prstGeom>
          <a:noFill/>
          <a:ln w="9525">
            <a:noFill/>
            <a:miter lim="800000"/>
            <a:headEnd/>
            <a:tailEnd/>
          </a:ln>
        </p:spPr>
        <p:txBody>
          <a:bodyPr>
            <a:prstTxWarp prst="textNoShape">
              <a:avLst/>
            </a:prstTxWarp>
            <a:spAutoFit/>
          </a:bodyPr>
          <a:lstStyle/>
          <a:p>
            <a:pPr algn="ctr"/>
            <a:r>
              <a:rPr lang="en-US"/>
              <a:t>Reflex serves four-legged animals functionally; therefore, there is a reason for the reflex to remain permanently.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152400" y="1066800"/>
            <a:ext cx="4191000" cy="51816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4275" name="Rectangle 3"/>
          <p:cNvSpPr>
            <a:spLocks noGrp="1" noChangeArrowheads="1"/>
          </p:cNvSpPr>
          <p:nvPr>
            <p:ph type="title"/>
          </p:nvPr>
        </p:nvSpPr>
        <p:spPr>
          <a:xfrm>
            <a:off x="457200" y="-152400"/>
            <a:ext cx="8229600" cy="1371600"/>
          </a:xfrm>
        </p:spPr>
        <p:txBody>
          <a:bodyPr/>
          <a:lstStyle/>
          <a:p>
            <a:pPr eaLnBrk="1" hangingPunct="1">
              <a:defRPr/>
            </a:pPr>
            <a:r>
              <a:rPr lang="en-US" sz="3600">
                <a:ea typeface="+mj-ea"/>
                <a:cs typeface="+mj-cs"/>
              </a:rPr>
              <a:t>Symmetric Tonic Neck Reflex</a:t>
            </a:r>
          </a:p>
        </p:txBody>
      </p:sp>
      <p:sp>
        <p:nvSpPr>
          <p:cNvPr id="65541" name="Text Box 5"/>
          <p:cNvSpPr txBox="1">
            <a:spLocks noChangeArrowheads="1"/>
          </p:cNvSpPr>
          <p:nvPr/>
        </p:nvSpPr>
        <p:spPr bwMode="auto">
          <a:xfrm>
            <a:off x="2590800" y="5791200"/>
            <a:ext cx="1720850" cy="457200"/>
          </a:xfrm>
          <a:prstGeom prst="rect">
            <a:avLst/>
          </a:prstGeom>
          <a:noFill/>
          <a:ln w="9525">
            <a:noFill/>
            <a:miter lim="800000"/>
            <a:headEnd/>
            <a:tailEnd/>
          </a:ln>
        </p:spPr>
        <p:txBody>
          <a:bodyPr wrap="none">
            <a:prstTxWarp prst="textNoShape">
              <a:avLst/>
            </a:prstTxWarp>
            <a:spAutoFit/>
          </a:bodyPr>
          <a:lstStyle/>
          <a:p>
            <a:r>
              <a:rPr lang="en-US" sz="2400" i="1"/>
              <a:t>Forward tilt</a:t>
            </a:r>
          </a:p>
        </p:txBody>
      </p:sp>
      <p:sp>
        <p:nvSpPr>
          <p:cNvPr id="65542" name="Text Box 6"/>
          <p:cNvSpPr txBox="1">
            <a:spLocks noChangeArrowheads="1"/>
          </p:cNvSpPr>
          <p:nvPr/>
        </p:nvSpPr>
        <p:spPr bwMode="auto">
          <a:xfrm>
            <a:off x="4708525" y="946150"/>
            <a:ext cx="184150" cy="366713"/>
          </a:xfrm>
          <a:prstGeom prst="rect">
            <a:avLst/>
          </a:prstGeom>
          <a:noFill/>
          <a:ln w="9525">
            <a:noFill/>
            <a:miter lim="800000"/>
            <a:headEnd/>
            <a:tailEnd/>
          </a:ln>
        </p:spPr>
        <p:txBody>
          <a:bodyPr wrap="none">
            <a:prstTxWarp prst="textNoShape">
              <a:avLst/>
            </a:prstTxWarp>
            <a:spAutoFit/>
          </a:bodyPr>
          <a:lstStyle/>
          <a:p>
            <a:endParaRPr lang="en-US"/>
          </a:p>
        </p:txBody>
      </p:sp>
      <p:sp>
        <p:nvSpPr>
          <p:cNvPr id="65543" name="Text Box 7"/>
          <p:cNvSpPr txBox="1">
            <a:spLocks noChangeArrowheads="1"/>
          </p:cNvSpPr>
          <p:nvPr/>
        </p:nvSpPr>
        <p:spPr bwMode="auto">
          <a:xfrm>
            <a:off x="4495800" y="1030288"/>
            <a:ext cx="4419600" cy="6186310"/>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a:t>
            </a:r>
            <a:r>
              <a:rPr lang="en-US" dirty="0"/>
              <a:t>: placing the baby in a supported sitting position. </a:t>
            </a:r>
          </a:p>
          <a:p>
            <a:endParaRPr lang="en-US" dirty="0"/>
          </a:p>
          <a:p>
            <a:r>
              <a:rPr lang="en-US" dirty="0">
                <a:solidFill>
                  <a:srgbClr val="FFFF00"/>
                </a:solidFill>
              </a:rPr>
              <a:t>Response: </a:t>
            </a:r>
            <a:r>
              <a:rPr lang="en-US" dirty="0"/>
              <a:t>if the infant is tipped forward, the neck is flexed, which triggers the arms to flex and the legs to extend. </a:t>
            </a:r>
          </a:p>
          <a:p>
            <a:endParaRPr lang="en-US" dirty="0"/>
          </a:p>
          <a:p>
            <a:r>
              <a:rPr lang="en-US" dirty="0">
                <a:solidFill>
                  <a:srgbClr val="FFFF00"/>
                </a:solidFill>
              </a:rPr>
              <a:t>Response: </a:t>
            </a:r>
            <a:r>
              <a:rPr lang="en-US" dirty="0"/>
              <a:t>if the infant is tipped far enough backwards, the neck extends, which triggers the arms to extend and the legs to flex. </a:t>
            </a:r>
          </a:p>
          <a:p>
            <a:endParaRPr lang="en-US" dirty="0"/>
          </a:p>
          <a:p>
            <a:r>
              <a:rPr lang="en-US" dirty="0"/>
              <a:t>Limbs move symmetrically. </a:t>
            </a:r>
          </a:p>
          <a:p>
            <a:endParaRPr lang="en-US" dirty="0" smtClean="0"/>
          </a:p>
          <a:p>
            <a:r>
              <a:rPr lang="en-US" dirty="0" smtClean="0"/>
              <a:t>Commonly </a:t>
            </a:r>
            <a:r>
              <a:rPr lang="en-US" dirty="0"/>
              <a:t>found in young-for-date infants</a:t>
            </a:r>
            <a:r>
              <a:rPr lang="en-US" dirty="0" smtClean="0"/>
              <a:t>.</a:t>
            </a:r>
          </a:p>
          <a:p>
            <a:endParaRPr lang="en-US" dirty="0" smtClean="0"/>
          </a:p>
          <a:p>
            <a:r>
              <a:rPr lang="en-US" dirty="0" smtClean="0"/>
              <a:t>Very </a:t>
            </a:r>
            <a:r>
              <a:rPr lang="en-US" dirty="0"/>
              <a:t>pronounced presence of</a:t>
            </a:r>
            <a:r>
              <a:rPr lang="en-US" dirty="0" smtClean="0"/>
              <a:t> reflex </a:t>
            </a:r>
            <a:r>
              <a:rPr lang="en-US" dirty="0"/>
              <a:t>has been linked to motor impairments in children. </a:t>
            </a:r>
          </a:p>
          <a:p>
            <a:endParaRPr lang="en-US" dirty="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ChangeArrowheads="1"/>
          </p:cNvSpPr>
          <p:nvPr/>
        </p:nvSpPr>
        <p:spPr bwMode="auto">
          <a:xfrm>
            <a:off x="1676400" y="1524000"/>
            <a:ext cx="6019800" cy="3962400"/>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endParaRPr lang="en-US"/>
          </a:p>
        </p:txBody>
      </p:sp>
      <p:sp>
        <p:nvSpPr>
          <p:cNvPr id="67589" name="Text Box 8"/>
          <p:cNvSpPr txBox="1">
            <a:spLocks noChangeArrowheads="1"/>
          </p:cNvSpPr>
          <p:nvPr/>
        </p:nvSpPr>
        <p:spPr bwMode="auto">
          <a:xfrm>
            <a:off x="3241675" y="5715000"/>
            <a:ext cx="2625725" cy="369888"/>
          </a:xfrm>
          <a:prstGeom prst="rect">
            <a:avLst/>
          </a:prstGeom>
          <a:noFill/>
          <a:ln w="9525">
            <a:noFill/>
            <a:miter lim="800000"/>
            <a:headEnd/>
            <a:tailEnd/>
          </a:ln>
        </p:spPr>
        <p:txBody>
          <a:bodyPr wrap="none">
            <a:prstTxWarp prst="textNoShape">
              <a:avLst/>
            </a:prstTxWarp>
            <a:spAutoFit/>
          </a:bodyPr>
          <a:lstStyle/>
          <a:p>
            <a:r>
              <a:rPr lang="en-US"/>
              <a:t>Emergence as an adult?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 Box 4"/>
          <p:cNvSpPr txBox="1">
            <a:spLocks noChangeArrowheads="1"/>
          </p:cNvSpPr>
          <p:nvPr/>
        </p:nvSpPr>
        <p:spPr bwMode="auto">
          <a:xfrm>
            <a:off x="457200" y="228600"/>
            <a:ext cx="8575675" cy="554038"/>
          </a:xfrm>
          <a:prstGeom prst="rect">
            <a:avLst/>
          </a:prstGeom>
          <a:noFill/>
          <a:ln w="9525">
            <a:noFill/>
            <a:miter lim="800000"/>
            <a:headEnd/>
            <a:tailEnd/>
          </a:ln>
        </p:spPr>
        <p:txBody>
          <a:bodyPr wrap="none">
            <a:prstTxWarp prst="textNoShape">
              <a:avLst/>
            </a:prstTxWarp>
            <a:spAutoFit/>
          </a:bodyPr>
          <a:lstStyle/>
          <a:p>
            <a:r>
              <a:rPr lang="en-US" sz="3000" b="1">
                <a:solidFill>
                  <a:srgbClr val="FFFF00"/>
                </a:solidFill>
                <a:latin typeface="Garamond" charset="0"/>
              </a:rPr>
              <a:t>Symmetric Tonic Neck Reflex: Excessive Retention</a:t>
            </a:r>
          </a:p>
        </p:txBody>
      </p:sp>
      <p:sp>
        <p:nvSpPr>
          <p:cNvPr id="68613" name="Text Box 5"/>
          <p:cNvSpPr txBox="1">
            <a:spLocks noChangeArrowheads="1"/>
          </p:cNvSpPr>
          <p:nvPr/>
        </p:nvSpPr>
        <p:spPr bwMode="auto">
          <a:xfrm>
            <a:off x="4495800" y="1050925"/>
            <a:ext cx="4038600" cy="5632311"/>
          </a:xfrm>
          <a:prstGeom prst="rect">
            <a:avLst/>
          </a:prstGeom>
          <a:noFill/>
          <a:ln w="9525">
            <a:noFill/>
            <a:miter lim="800000"/>
            <a:headEnd/>
            <a:tailEnd/>
          </a:ln>
        </p:spPr>
        <p:txBody>
          <a:bodyPr>
            <a:prstTxWarp prst="textNoShape">
              <a:avLst/>
            </a:prstTxWarp>
            <a:spAutoFit/>
          </a:bodyPr>
          <a:lstStyle/>
          <a:p>
            <a:r>
              <a:rPr lang="en-US" sz="2000" b="1" dirty="0">
                <a:latin typeface="Arial Unicode MS" charset="0"/>
              </a:rPr>
              <a:t>Excessive retention</a:t>
            </a:r>
            <a:r>
              <a:rPr lang="en-US" sz="2000" b="1" dirty="0" smtClean="0">
                <a:latin typeface="Arial Unicode MS" charset="0"/>
              </a:rPr>
              <a:t>:</a:t>
            </a: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smtClean="0">
              <a:latin typeface="Arial Unicode MS" charset="0"/>
            </a:endParaRPr>
          </a:p>
          <a:p>
            <a:endParaRPr lang="en-US" sz="2000" b="1" dirty="0">
              <a:latin typeface="Arial Unicode MS" charset="0"/>
            </a:endParaRPr>
          </a:p>
          <a:p>
            <a:r>
              <a:rPr lang="en-US" sz="2000" b="1" dirty="0">
                <a:latin typeface="Arial Unicode MS" charset="0"/>
              </a:rPr>
              <a:t>E.g., if a child is thrown a ball to one side, he will not be able to catch it unless he moves over and uses both hands.</a:t>
            </a:r>
          </a:p>
          <a:p>
            <a:endParaRPr lang="en-US" sz="2000" b="1" dirty="0">
              <a:latin typeface="Arial Unicode MS" charset="0"/>
            </a:endParaRPr>
          </a:p>
          <a:p>
            <a:r>
              <a:rPr lang="en-US" sz="2000" b="1" dirty="0">
                <a:latin typeface="Arial Unicode MS" charset="0"/>
              </a:rPr>
              <a:t>E.g., severely affects writing ability.</a:t>
            </a:r>
          </a:p>
          <a:p>
            <a:endParaRPr lang="en-US" sz="2000" b="1" dirty="0">
              <a:latin typeface="Arial Unicode MS" charset="0"/>
            </a:endParaRPr>
          </a:p>
          <a:p>
            <a:r>
              <a:rPr lang="en-US" sz="2000" b="1" dirty="0">
                <a:latin typeface="Arial Unicode MS" charset="0"/>
              </a:rPr>
              <a:t>E.g., severely affects oppositional movements such as twisting a lid off, cutting with a knife or fork.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Text Box 3"/>
          <p:cNvSpPr txBox="1">
            <a:spLocks noChangeArrowheads="1"/>
          </p:cNvSpPr>
          <p:nvPr/>
        </p:nvSpPr>
        <p:spPr bwMode="auto">
          <a:xfrm>
            <a:off x="2390775" y="228600"/>
            <a:ext cx="5076825" cy="549275"/>
          </a:xfrm>
          <a:prstGeom prst="rect">
            <a:avLst/>
          </a:prstGeom>
          <a:noFill/>
          <a:ln w="9525">
            <a:noFill/>
            <a:miter lim="800000"/>
            <a:headEnd/>
            <a:tailEnd/>
          </a:ln>
        </p:spPr>
        <p:txBody>
          <a:bodyPr wrap="none">
            <a:prstTxWarp prst="textNoShape">
              <a:avLst/>
            </a:prstTxWarp>
            <a:spAutoFit/>
          </a:bodyPr>
          <a:lstStyle/>
          <a:p>
            <a:r>
              <a:rPr lang="en-US" sz="3000" b="1">
                <a:solidFill>
                  <a:srgbClr val="FFFF00"/>
                </a:solidFill>
                <a:latin typeface="Garamond" charset="0"/>
              </a:rPr>
              <a:t>Symmetric Tonic Neck Reflex</a:t>
            </a:r>
          </a:p>
        </p:txBody>
      </p:sp>
      <p:sp>
        <p:nvSpPr>
          <p:cNvPr id="69636" name="Text Box 4"/>
          <p:cNvSpPr txBox="1">
            <a:spLocks noChangeArrowheads="1"/>
          </p:cNvSpPr>
          <p:nvPr/>
        </p:nvSpPr>
        <p:spPr bwMode="auto">
          <a:xfrm>
            <a:off x="4191000" y="6069013"/>
            <a:ext cx="3600450" cy="366712"/>
          </a:xfrm>
          <a:prstGeom prst="rect">
            <a:avLst/>
          </a:prstGeom>
          <a:noFill/>
          <a:ln w="9525">
            <a:noFill/>
            <a:miter lim="800000"/>
            <a:headEnd/>
            <a:tailEnd/>
          </a:ln>
        </p:spPr>
        <p:txBody>
          <a:bodyPr wrap="none">
            <a:prstTxWarp prst="textNoShape">
              <a:avLst/>
            </a:prstTxWarp>
            <a:spAutoFit/>
          </a:bodyPr>
          <a:lstStyle/>
          <a:p>
            <a:r>
              <a:rPr lang="en-US" b="1">
                <a:solidFill>
                  <a:schemeClr val="bg2"/>
                </a:solidFill>
                <a:latin typeface="Garamond" charset="0"/>
              </a:rPr>
              <a:t>Reflex interfering with forward roll.</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1524000" y="762000"/>
            <a:ext cx="6553200" cy="36576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102403" name="Rectangle 3"/>
          <p:cNvSpPr>
            <a:spLocks noGrp="1" noChangeArrowheads="1"/>
          </p:cNvSpPr>
          <p:nvPr>
            <p:ph type="title"/>
          </p:nvPr>
        </p:nvSpPr>
        <p:spPr>
          <a:xfrm>
            <a:off x="685800" y="-304800"/>
            <a:ext cx="8229600" cy="1371600"/>
          </a:xfrm>
        </p:spPr>
        <p:txBody>
          <a:bodyPr/>
          <a:lstStyle/>
          <a:p>
            <a:pPr eaLnBrk="1" hangingPunct="1">
              <a:defRPr/>
            </a:pPr>
            <a:r>
              <a:rPr lang="en-US" sz="3600">
                <a:ea typeface="+mj-ea"/>
                <a:cs typeface="+mj-cs"/>
              </a:rPr>
              <a:t>Babinski Reflex</a:t>
            </a:r>
          </a:p>
        </p:txBody>
      </p:sp>
      <p:sp>
        <p:nvSpPr>
          <p:cNvPr id="70660" name="Text Box 5"/>
          <p:cNvSpPr txBox="1">
            <a:spLocks noChangeArrowheads="1"/>
          </p:cNvSpPr>
          <p:nvPr/>
        </p:nvSpPr>
        <p:spPr bwMode="auto">
          <a:xfrm>
            <a:off x="228600" y="4572000"/>
            <a:ext cx="8778875" cy="2032000"/>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 </a:t>
            </a:r>
            <a:r>
              <a:rPr lang="en-US" dirty="0"/>
              <a:t>stroking the bottom or lateral portion of the foot. </a:t>
            </a:r>
          </a:p>
          <a:p>
            <a:r>
              <a:rPr lang="en-US" dirty="0">
                <a:solidFill>
                  <a:srgbClr val="FFFF00"/>
                </a:solidFill>
              </a:rPr>
              <a:t>Response: </a:t>
            </a:r>
            <a:r>
              <a:rPr lang="en-US" dirty="0"/>
              <a:t>big toe extends upwards, toes splay outwards </a:t>
            </a:r>
            <a:endParaRPr lang="en-US" dirty="0" smtClean="0"/>
          </a:p>
          <a:p>
            <a:r>
              <a:rPr lang="en-US" dirty="0" smtClean="0"/>
              <a:t> </a:t>
            </a:r>
          </a:p>
          <a:p>
            <a:endParaRPr lang="en-US" dirty="0"/>
          </a:p>
          <a:p>
            <a:r>
              <a:rPr lang="en-US" dirty="0"/>
              <a:t>Presence after</a:t>
            </a:r>
            <a:r>
              <a:rPr lang="en-US" dirty="0" smtClean="0"/>
              <a:t> 2 yrs: sign </a:t>
            </a:r>
            <a:r>
              <a:rPr lang="en-US" dirty="0"/>
              <a:t>of damage to the nerve paths connecting the spinal cord and the brain (the </a:t>
            </a:r>
            <a:r>
              <a:rPr lang="en-US" dirty="0" err="1"/>
              <a:t>corticospinal</a:t>
            </a:r>
            <a:r>
              <a:rPr lang="en-US" dirty="0"/>
              <a:t> tract). This tract runs down both sides of the spinal cord, therefore a </a:t>
            </a:r>
            <a:r>
              <a:rPr lang="en-US" dirty="0" err="1"/>
              <a:t>Babinski's</a:t>
            </a:r>
            <a:r>
              <a:rPr lang="en-US" dirty="0"/>
              <a:t> reflex can occur on one side or on both sides.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ea typeface="+mj-ea"/>
                <a:cs typeface="+mj-cs"/>
              </a:rPr>
              <a:t>Re-appearance in Adulthood?</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0" y="1219200"/>
            <a:ext cx="4572000" cy="1143000"/>
          </a:xfrm>
        </p:spPr>
        <p:txBody>
          <a:bodyPr lIns="92075" tIns="46038" rIns="92075" bIns="46038"/>
          <a:lstStyle/>
          <a:p>
            <a:pPr algn="l" eaLnBrk="1" hangingPunct="1">
              <a:defRPr/>
            </a:pPr>
            <a:r>
              <a:rPr lang="en-US" sz="3400" dirty="0"/>
              <a:t>Concept</a:t>
            </a:r>
            <a:r>
              <a:rPr lang="en-US" sz="3400" dirty="0" smtClean="0"/>
              <a:t> 6.4</a:t>
            </a:r>
            <a:r>
              <a:rPr lang="en-US" sz="3400" dirty="0"/>
              <a:t>:</a:t>
            </a:r>
            <a:br>
              <a:rPr lang="en-US" sz="3400" dirty="0"/>
            </a:br>
            <a:r>
              <a:rPr lang="en-US" sz="3400" dirty="0"/>
              <a:t>What are Postural Reflexes?</a:t>
            </a:r>
            <a:endParaRPr lang="en-CA" sz="32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7200" y="0"/>
            <a:ext cx="8229600" cy="914400"/>
          </a:xfrm>
        </p:spPr>
        <p:txBody>
          <a:bodyPr/>
          <a:lstStyle/>
          <a:p>
            <a:pPr eaLnBrk="1" hangingPunct="1">
              <a:defRPr/>
            </a:pPr>
            <a:r>
              <a:rPr lang="en-US">
                <a:ea typeface="+mj-ea"/>
                <a:cs typeface="+mj-cs"/>
              </a:rPr>
              <a:t>Postural Reflexes</a:t>
            </a:r>
          </a:p>
        </p:txBody>
      </p:sp>
      <p:sp>
        <p:nvSpPr>
          <p:cNvPr id="80899" name="Rectangle 3"/>
          <p:cNvSpPr>
            <a:spLocks noGrp="1" noChangeArrowheads="1"/>
          </p:cNvSpPr>
          <p:nvPr>
            <p:ph type="body" idx="1"/>
          </p:nvPr>
        </p:nvSpPr>
        <p:spPr>
          <a:xfrm>
            <a:off x="457200" y="990600"/>
            <a:ext cx="8229600" cy="5105400"/>
          </a:xfrm>
        </p:spPr>
        <p:txBody>
          <a:bodyPr/>
          <a:lstStyle/>
          <a:p>
            <a:pPr eaLnBrk="1" hangingPunct="1">
              <a:defRPr/>
            </a:pPr>
            <a:r>
              <a:rPr lang="en-US"/>
              <a:t>(may also be known as) Gravity reflexes:</a:t>
            </a:r>
          </a:p>
          <a:p>
            <a:pPr lvl="1" eaLnBrk="1" hangingPunct="1">
              <a:defRPr/>
            </a:pPr>
            <a:r>
              <a:rPr lang="en-US"/>
              <a:t>facilitate the maintenance of posture in a dynamic environment</a:t>
            </a:r>
          </a:p>
          <a:p>
            <a:pPr lvl="1" eaLnBrk="1" hangingPunct="1">
              <a:defRPr/>
            </a:pPr>
            <a:r>
              <a:rPr lang="en-US"/>
              <a:t>Ability to react to gravitational forces and changes in equilibrium</a:t>
            </a:r>
          </a:p>
          <a:p>
            <a:pPr lvl="1" eaLnBrk="1" hangingPunct="1">
              <a:defRPr/>
            </a:pPr>
            <a:r>
              <a:rPr lang="en-US"/>
              <a:t>Some Examples include:</a:t>
            </a:r>
          </a:p>
          <a:p>
            <a:pPr lvl="2" eaLnBrk="1" hangingPunct="1">
              <a:defRPr/>
            </a:pPr>
            <a:r>
              <a:rPr lang="en-US"/>
              <a:t>Labyrinthine Righting Reflex</a:t>
            </a:r>
          </a:p>
          <a:p>
            <a:pPr lvl="2" eaLnBrk="1" hangingPunct="1">
              <a:defRPr/>
            </a:pPr>
            <a:r>
              <a:rPr lang="en-US"/>
              <a:t>Pull-Up Reflex</a:t>
            </a:r>
          </a:p>
          <a:p>
            <a:pPr lvl="2" eaLnBrk="1" hangingPunct="1">
              <a:defRPr/>
            </a:pPr>
            <a:r>
              <a:rPr lang="en-US"/>
              <a:t>Parachute (Propping) Reflexes</a:t>
            </a:r>
          </a:p>
          <a:p>
            <a:pPr lvl="2" eaLnBrk="1" hangingPunct="1">
              <a:buFont typeface="Wingdings" charset="2"/>
              <a:buNone/>
              <a:defRPr/>
            </a:pPr>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685800" y="1295400"/>
            <a:ext cx="3352800" cy="49530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6323" name="Rectangle 3"/>
          <p:cNvSpPr>
            <a:spLocks noGrp="1" noChangeArrowheads="1"/>
          </p:cNvSpPr>
          <p:nvPr>
            <p:ph type="title"/>
          </p:nvPr>
        </p:nvSpPr>
        <p:spPr>
          <a:xfrm>
            <a:off x="457200" y="76200"/>
            <a:ext cx="8229600" cy="990600"/>
          </a:xfrm>
        </p:spPr>
        <p:txBody>
          <a:bodyPr/>
          <a:lstStyle/>
          <a:p>
            <a:pPr eaLnBrk="1" hangingPunct="1">
              <a:defRPr/>
            </a:pPr>
            <a:r>
              <a:rPr lang="en-US" dirty="0">
                <a:ea typeface="+mj-ea"/>
                <a:cs typeface="+mj-cs"/>
              </a:rPr>
              <a:t>Labyrinthine Reflex</a:t>
            </a:r>
          </a:p>
        </p:txBody>
      </p:sp>
      <p:sp>
        <p:nvSpPr>
          <p:cNvPr id="76806" name="Text Box 6"/>
          <p:cNvSpPr txBox="1">
            <a:spLocks noChangeArrowheads="1"/>
          </p:cNvSpPr>
          <p:nvPr/>
        </p:nvSpPr>
        <p:spPr bwMode="auto">
          <a:xfrm>
            <a:off x="4267200" y="1219200"/>
            <a:ext cx="4419600" cy="5632450"/>
          </a:xfrm>
          <a:prstGeom prst="rect">
            <a:avLst/>
          </a:prstGeom>
          <a:noFill/>
          <a:ln w="9525">
            <a:noFill/>
            <a:miter lim="800000"/>
            <a:headEnd/>
            <a:tailEnd/>
          </a:ln>
        </p:spPr>
        <p:txBody>
          <a:bodyPr>
            <a:prstTxWarp prst="textNoShape">
              <a:avLst/>
            </a:prstTxWarp>
            <a:spAutoFit/>
          </a:bodyPr>
          <a:lstStyle/>
          <a:p>
            <a:r>
              <a:rPr lang="en-US" dirty="0">
                <a:solidFill>
                  <a:schemeClr val="tx2"/>
                </a:solidFill>
              </a:rPr>
              <a:t>Stimulated by</a:t>
            </a:r>
            <a:r>
              <a:rPr lang="en-US" dirty="0"/>
              <a:t>: tilting the body</a:t>
            </a:r>
          </a:p>
          <a:p>
            <a:r>
              <a:rPr lang="en-US" dirty="0">
                <a:solidFill>
                  <a:srgbClr val="FFFF00"/>
                </a:solidFill>
              </a:rPr>
              <a:t>Response</a:t>
            </a:r>
            <a:r>
              <a:rPr lang="en-US" dirty="0"/>
              <a:t>: head tilts in the opposite direction. </a:t>
            </a:r>
          </a:p>
          <a:p>
            <a:endParaRPr lang="en-US" dirty="0"/>
          </a:p>
          <a:p>
            <a:r>
              <a:rPr lang="en-US" dirty="0" smtClean="0">
                <a:solidFill>
                  <a:srgbClr val="FFFF00"/>
                </a:solidFill>
              </a:rPr>
              <a:t>Occurs when: </a:t>
            </a:r>
            <a:r>
              <a:rPr lang="en-US" dirty="0"/>
              <a:t>tilted forward, backward, and to the side. </a:t>
            </a:r>
          </a:p>
          <a:p>
            <a:endParaRPr lang="en-US" dirty="0"/>
          </a:p>
          <a:p>
            <a:r>
              <a:rPr lang="en-US" dirty="0" smtClean="0">
                <a:solidFill>
                  <a:srgbClr val="FFFF00"/>
                </a:solidFill>
              </a:rPr>
              <a:t>Critical for: </a:t>
            </a:r>
            <a:r>
              <a:rPr lang="en-US" dirty="0"/>
              <a:t>attainment of upright posture. Involves both righting and gravity reactions.</a:t>
            </a:r>
          </a:p>
          <a:p>
            <a:endParaRPr lang="en-US" dirty="0"/>
          </a:p>
          <a:p>
            <a:r>
              <a:rPr lang="en-US" dirty="0"/>
              <a:t>Generally appears at 2 to 3 months and lasts throughout the first year of life.</a:t>
            </a:r>
          </a:p>
          <a:p>
            <a:endParaRPr lang="en-US" dirty="0"/>
          </a:p>
          <a:p>
            <a:r>
              <a:rPr lang="en-US" dirty="0">
                <a:solidFill>
                  <a:srgbClr val="FFFF00"/>
                </a:solidFill>
              </a:rPr>
              <a:t>Function: </a:t>
            </a:r>
            <a:r>
              <a:rPr lang="en-US" dirty="0"/>
              <a:t>contributes to the ability to move in a forward direction.</a:t>
            </a:r>
          </a:p>
          <a:p>
            <a:endParaRPr lang="en-US" dirty="0"/>
          </a:p>
          <a:p>
            <a:r>
              <a:rPr lang="en-US" dirty="0"/>
              <a:t>Detects functioning of the </a:t>
            </a:r>
            <a:r>
              <a:rPr lang="en-US" dirty="0" err="1"/>
              <a:t>otolith</a:t>
            </a:r>
            <a:r>
              <a:rPr lang="en-US" dirty="0"/>
              <a:t> organs housed in the labyrinth of the inner ear.</a:t>
            </a:r>
          </a:p>
          <a:p>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ChangeArrowheads="1"/>
          </p:cNvSpPr>
          <p:nvPr/>
        </p:nvSpPr>
        <p:spPr bwMode="auto">
          <a:xfrm>
            <a:off x="304800" y="838200"/>
            <a:ext cx="8610600" cy="35814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58371" name="Rectangle 3"/>
          <p:cNvSpPr>
            <a:spLocks noGrp="1" noChangeArrowheads="1"/>
          </p:cNvSpPr>
          <p:nvPr>
            <p:ph type="title" sz="quarter"/>
          </p:nvPr>
        </p:nvSpPr>
        <p:spPr>
          <a:xfrm>
            <a:off x="457200" y="-152400"/>
            <a:ext cx="8229600" cy="1143000"/>
          </a:xfrm>
        </p:spPr>
        <p:txBody>
          <a:bodyPr/>
          <a:lstStyle/>
          <a:p>
            <a:pPr eaLnBrk="1" hangingPunct="1">
              <a:defRPr/>
            </a:pPr>
            <a:r>
              <a:rPr lang="en-US">
                <a:ea typeface="+mj-ea"/>
                <a:cs typeface="+mj-cs"/>
              </a:rPr>
              <a:t>Pull-Up Reflex</a:t>
            </a:r>
          </a:p>
        </p:txBody>
      </p:sp>
      <p:sp>
        <p:nvSpPr>
          <p:cNvPr id="78856" name="Text Box 8"/>
          <p:cNvSpPr txBox="1">
            <a:spLocks noChangeArrowheads="1"/>
          </p:cNvSpPr>
          <p:nvPr/>
        </p:nvSpPr>
        <p:spPr bwMode="auto">
          <a:xfrm>
            <a:off x="365125" y="4724400"/>
            <a:ext cx="8778875" cy="1739900"/>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 </a:t>
            </a:r>
            <a:r>
              <a:rPr lang="en-US" dirty="0"/>
              <a:t>tilting the infant while in a supported standing position in any one direction</a:t>
            </a:r>
          </a:p>
          <a:p>
            <a:r>
              <a:rPr lang="en-US" dirty="0">
                <a:solidFill>
                  <a:srgbClr val="FFFF00"/>
                </a:solidFill>
              </a:rPr>
              <a:t>Response</a:t>
            </a:r>
            <a:r>
              <a:rPr lang="en-US" dirty="0"/>
              <a:t>: the supporting </a:t>
            </a:r>
            <a:r>
              <a:rPr lang="en-US" dirty="0" err="1"/>
              <a:t>arm(s</a:t>
            </a:r>
            <a:r>
              <a:rPr lang="en-US" dirty="0"/>
              <a:t>) flex or extend in an effort to maintain an upright position. </a:t>
            </a:r>
          </a:p>
          <a:p>
            <a:r>
              <a:rPr lang="en-US" dirty="0"/>
              <a:t>Normally evident from 3 to 12 mo. </a:t>
            </a:r>
          </a:p>
          <a:p>
            <a:r>
              <a:rPr lang="en-US" dirty="0">
                <a:solidFill>
                  <a:srgbClr val="FFFF00"/>
                </a:solidFill>
              </a:rPr>
              <a:t>Function: </a:t>
            </a:r>
            <a:r>
              <a:rPr lang="en-US" dirty="0"/>
              <a:t>related to the attainment of voluntary upright posture.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ChangeArrowheads="1"/>
          </p:cNvSpPr>
          <p:nvPr/>
        </p:nvSpPr>
        <p:spPr bwMode="auto">
          <a:xfrm>
            <a:off x="152400" y="1295400"/>
            <a:ext cx="4038600" cy="49530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60419" name="Rectangle 3"/>
          <p:cNvSpPr>
            <a:spLocks noGrp="1" noChangeArrowheads="1"/>
          </p:cNvSpPr>
          <p:nvPr>
            <p:ph type="title"/>
          </p:nvPr>
        </p:nvSpPr>
        <p:spPr>
          <a:xfrm>
            <a:off x="457200" y="152400"/>
            <a:ext cx="8229600" cy="914400"/>
          </a:xfrm>
        </p:spPr>
        <p:txBody>
          <a:bodyPr/>
          <a:lstStyle/>
          <a:p>
            <a:pPr eaLnBrk="1" hangingPunct="1">
              <a:defRPr/>
            </a:pPr>
            <a:r>
              <a:rPr lang="en-US">
                <a:ea typeface="+mj-ea"/>
                <a:cs typeface="+mj-cs"/>
              </a:rPr>
              <a:t>Parachute (Propping) Reflex</a:t>
            </a:r>
          </a:p>
        </p:txBody>
      </p:sp>
      <p:sp>
        <p:nvSpPr>
          <p:cNvPr id="80901" name="Text Box 5"/>
          <p:cNvSpPr txBox="1">
            <a:spLocks noChangeArrowheads="1"/>
          </p:cNvSpPr>
          <p:nvPr/>
        </p:nvSpPr>
        <p:spPr bwMode="auto">
          <a:xfrm>
            <a:off x="4419600" y="1295400"/>
            <a:ext cx="4724400" cy="5632450"/>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 </a:t>
            </a:r>
            <a:r>
              <a:rPr lang="en-US" dirty="0"/>
              <a:t>tipping infant off balance in any direction (lowered, tilted sideways, forwards or backwards).</a:t>
            </a:r>
          </a:p>
          <a:p>
            <a:endParaRPr lang="en-US" dirty="0"/>
          </a:p>
          <a:p>
            <a:r>
              <a:rPr lang="en-US" dirty="0">
                <a:solidFill>
                  <a:srgbClr val="FFFF00"/>
                </a:solidFill>
              </a:rPr>
              <a:t>Response:</a:t>
            </a:r>
            <a:r>
              <a:rPr lang="en-US" dirty="0"/>
              <a:t> if tilted forward, the arms make a propping movement, extending toward the front as the fingers extend and separate.</a:t>
            </a:r>
          </a:p>
          <a:p>
            <a:endParaRPr lang="en-US" dirty="0"/>
          </a:p>
          <a:p>
            <a:r>
              <a:rPr lang="en-US" dirty="0" smtClean="0">
                <a:solidFill>
                  <a:srgbClr val="FFFF00"/>
                </a:solidFill>
              </a:rPr>
              <a:t>Critical for: </a:t>
            </a:r>
            <a:r>
              <a:rPr lang="en-US" dirty="0"/>
              <a:t>attainment of upright posture (it is an attempt to break a fall).</a:t>
            </a:r>
          </a:p>
          <a:p>
            <a:endParaRPr lang="en-US" dirty="0"/>
          </a:p>
          <a:p>
            <a:r>
              <a:rPr lang="en-US" dirty="0">
                <a:solidFill>
                  <a:srgbClr val="FFFF00"/>
                </a:solidFill>
              </a:rPr>
              <a:t>When:</a:t>
            </a:r>
          </a:p>
          <a:p>
            <a:r>
              <a:rPr lang="en-US" dirty="0"/>
              <a:t>-lowered rapidly, legs extend (from 4 mo)</a:t>
            </a:r>
          </a:p>
          <a:p>
            <a:r>
              <a:rPr lang="en-US" dirty="0"/>
              <a:t>-tilted forward, arms extend (from 7 mo)</a:t>
            </a:r>
          </a:p>
          <a:p>
            <a:r>
              <a:rPr lang="en-US" dirty="0"/>
              <a:t>-tilted sideways, arms extend (from 6 mo)</a:t>
            </a:r>
          </a:p>
          <a:p>
            <a:r>
              <a:rPr lang="en-US" dirty="0"/>
              <a:t>-tilted backwards, arms extend, may also elicit the body to rotate to avoid falling backward (from 9 mo)</a:t>
            </a:r>
          </a:p>
          <a:p>
            <a:endParaRPr lang="en-US" dirty="0"/>
          </a:p>
          <a:p>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9" name="Rectangle 5"/>
          <p:cNvSpPr>
            <a:spLocks noChangeArrowheads="1"/>
          </p:cNvSpPr>
          <p:nvPr/>
        </p:nvSpPr>
        <p:spPr bwMode="auto">
          <a:xfrm>
            <a:off x="533400" y="381000"/>
            <a:ext cx="8229600" cy="9144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4400">
                <a:solidFill>
                  <a:schemeClr val="tx2"/>
                </a:solidFill>
                <a:effectLst>
                  <a:outerShdw blurRad="38100" dist="38100" dir="2700000" algn="tl">
                    <a:srgbClr val="000000"/>
                  </a:outerShdw>
                </a:effectLst>
              </a:rPr>
              <a:t>Parachute (Propping) Reflex</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62400" y="1905000"/>
            <a:ext cx="5943600" cy="1143000"/>
          </a:xfrm>
        </p:spPr>
        <p:txBody>
          <a:bodyPr lIns="92075" tIns="46038" rIns="92075" bIns="46038"/>
          <a:lstStyle/>
          <a:p>
            <a:pPr algn="l" eaLnBrk="1" hangingPunct="1">
              <a:defRPr/>
            </a:pPr>
            <a:r>
              <a:rPr lang="en-US" sz="3400" dirty="0"/>
              <a:t>Concept</a:t>
            </a:r>
            <a:r>
              <a:rPr lang="en-US" sz="3400" dirty="0" smtClean="0"/>
              <a:t> 6.5</a:t>
            </a:r>
            <a:r>
              <a:rPr lang="en-US" sz="3400" dirty="0"/>
              <a:t>:</a:t>
            </a:r>
            <a:br>
              <a:rPr lang="en-US" sz="3400" dirty="0"/>
            </a:br>
            <a:r>
              <a:rPr lang="en-US" sz="3400" dirty="0"/>
              <a:t>What are </a:t>
            </a:r>
            <a:br>
              <a:rPr lang="en-US" sz="3400" dirty="0"/>
            </a:br>
            <a:r>
              <a:rPr lang="en-US" sz="3400" dirty="0" err="1"/>
              <a:t>Locomotor</a:t>
            </a:r>
            <a:r>
              <a:rPr lang="en-US" sz="3400" dirty="0"/>
              <a:t> Reflexes?</a:t>
            </a:r>
            <a:endParaRPr lang="en-CA" sz="3200"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152400"/>
            <a:ext cx="8229600" cy="914400"/>
          </a:xfrm>
        </p:spPr>
        <p:txBody>
          <a:bodyPr/>
          <a:lstStyle/>
          <a:p>
            <a:pPr eaLnBrk="1" hangingPunct="1">
              <a:defRPr/>
            </a:pPr>
            <a:r>
              <a:rPr lang="en-US">
                <a:ea typeface="+mj-ea"/>
                <a:cs typeface="+mj-cs"/>
              </a:rPr>
              <a:t>Locomotor Reflexes</a:t>
            </a:r>
          </a:p>
        </p:txBody>
      </p:sp>
      <p:sp>
        <p:nvSpPr>
          <p:cNvPr id="81923" name="Rectangle 3"/>
          <p:cNvSpPr>
            <a:spLocks noGrp="1" noChangeArrowheads="1"/>
          </p:cNvSpPr>
          <p:nvPr>
            <p:ph type="body" idx="1"/>
          </p:nvPr>
        </p:nvSpPr>
        <p:spPr>
          <a:xfrm>
            <a:off x="457200" y="1219200"/>
            <a:ext cx="8229600" cy="5105400"/>
          </a:xfrm>
        </p:spPr>
        <p:txBody>
          <a:bodyPr/>
          <a:lstStyle/>
          <a:p>
            <a:pPr eaLnBrk="1" hangingPunct="1">
              <a:defRPr/>
            </a:pPr>
            <a:r>
              <a:rPr lang="en-US" dirty="0">
                <a:ea typeface="+mn-ea"/>
                <a:cs typeface="+mn-cs"/>
              </a:rPr>
              <a:t>Reflexes that appear similar to and are related to particular voluntary movement </a:t>
            </a:r>
            <a:r>
              <a:rPr lang="en-US" dirty="0" err="1">
                <a:ea typeface="+mn-ea"/>
                <a:cs typeface="+mn-cs"/>
              </a:rPr>
              <a:t>behaviours</a:t>
            </a:r>
            <a:endParaRPr lang="en-US" dirty="0">
              <a:ea typeface="+mn-ea"/>
              <a:cs typeface="+mn-cs"/>
            </a:endParaRPr>
          </a:p>
          <a:p>
            <a:pPr lvl="1" eaLnBrk="1" hangingPunct="1">
              <a:defRPr/>
            </a:pPr>
            <a:r>
              <a:rPr lang="en-US" dirty="0"/>
              <a:t>Three </a:t>
            </a:r>
            <a:r>
              <a:rPr lang="en-US" dirty="0" err="1"/>
              <a:t>locomotor</a:t>
            </a:r>
            <a:r>
              <a:rPr lang="en-US" dirty="0"/>
              <a:t> reflexes have been identified:</a:t>
            </a:r>
          </a:p>
          <a:p>
            <a:pPr lvl="2" eaLnBrk="1" hangingPunct="1">
              <a:defRPr/>
            </a:pPr>
            <a:r>
              <a:rPr lang="en-US" dirty="0"/>
              <a:t>Swimming Reflex</a:t>
            </a:r>
          </a:p>
          <a:p>
            <a:pPr lvl="2" eaLnBrk="1" hangingPunct="1">
              <a:defRPr/>
            </a:pPr>
            <a:r>
              <a:rPr lang="en-US" dirty="0"/>
              <a:t>Crawling Reflex</a:t>
            </a:r>
          </a:p>
          <a:p>
            <a:pPr lvl="2" eaLnBrk="1" hangingPunct="1">
              <a:defRPr/>
            </a:pPr>
            <a:r>
              <a:rPr lang="en-US" dirty="0"/>
              <a:t>Stepping Reflex</a:t>
            </a:r>
          </a:p>
          <a:p>
            <a:pPr lvl="1" eaLnBrk="1" hangingPunct="1">
              <a:defRPr/>
            </a:pPr>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1295400" y="914400"/>
            <a:ext cx="6477000" cy="41148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104451" name="Rectangle 3"/>
          <p:cNvSpPr>
            <a:spLocks noGrp="1" noChangeArrowheads="1"/>
          </p:cNvSpPr>
          <p:nvPr>
            <p:ph type="title"/>
          </p:nvPr>
        </p:nvSpPr>
        <p:spPr>
          <a:xfrm>
            <a:off x="457200" y="-76200"/>
            <a:ext cx="8229600" cy="990600"/>
          </a:xfrm>
        </p:spPr>
        <p:txBody>
          <a:bodyPr/>
          <a:lstStyle/>
          <a:p>
            <a:pPr eaLnBrk="1" hangingPunct="1">
              <a:defRPr/>
            </a:pPr>
            <a:r>
              <a:rPr lang="en-US">
                <a:ea typeface="+mj-ea"/>
                <a:cs typeface="+mj-cs"/>
              </a:rPr>
              <a:t>Swimming Reflex</a:t>
            </a:r>
          </a:p>
        </p:txBody>
      </p:sp>
      <p:sp>
        <p:nvSpPr>
          <p:cNvPr id="86021" name="Text Box 6"/>
          <p:cNvSpPr txBox="1">
            <a:spLocks noChangeArrowheads="1"/>
          </p:cNvSpPr>
          <p:nvPr/>
        </p:nvSpPr>
        <p:spPr bwMode="auto">
          <a:xfrm>
            <a:off x="304800" y="5181600"/>
            <a:ext cx="8778875" cy="1754188"/>
          </a:xfrm>
          <a:prstGeom prst="rect">
            <a:avLst/>
          </a:prstGeom>
          <a:noFill/>
          <a:ln w="9525">
            <a:noFill/>
            <a:miter lim="800000"/>
            <a:headEnd/>
            <a:tailEnd/>
          </a:ln>
        </p:spPr>
        <p:txBody>
          <a:bodyPr>
            <a:prstTxWarp prst="textNoShape">
              <a:avLst/>
            </a:prstTxWarp>
            <a:spAutoFit/>
          </a:bodyPr>
          <a:lstStyle/>
          <a:p>
            <a:r>
              <a:rPr lang="en-US"/>
              <a:t>When held horizontally over a solid surface (e.g., floor, water), or in the water in a prone position, the arms and legs move in a well coordinated swimming like action.</a:t>
            </a:r>
          </a:p>
          <a:p>
            <a:r>
              <a:rPr lang="en-US"/>
              <a:t> </a:t>
            </a:r>
          </a:p>
          <a:p>
            <a:endParaRPr lang="en-US"/>
          </a:p>
          <a:p>
            <a:r>
              <a:rPr lang="en-US"/>
              <a:t>Typically occurs from 11 days to 5 mo. Does not mean an infant can swim….</a:t>
            </a:r>
          </a:p>
          <a:p>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ChangeArrowheads="1"/>
          </p:cNvSpPr>
          <p:nvPr/>
        </p:nvSpPr>
        <p:spPr bwMode="auto">
          <a:xfrm>
            <a:off x="1295400" y="1066800"/>
            <a:ext cx="6477000" cy="30480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82947" name="Rectangle 3"/>
          <p:cNvSpPr>
            <a:spLocks noGrp="1" noChangeArrowheads="1"/>
          </p:cNvSpPr>
          <p:nvPr>
            <p:ph type="title"/>
          </p:nvPr>
        </p:nvSpPr>
        <p:spPr>
          <a:xfrm>
            <a:off x="457200" y="0"/>
            <a:ext cx="8229600" cy="914400"/>
          </a:xfrm>
        </p:spPr>
        <p:txBody>
          <a:bodyPr/>
          <a:lstStyle/>
          <a:p>
            <a:pPr eaLnBrk="1" hangingPunct="1">
              <a:defRPr/>
            </a:pPr>
            <a:r>
              <a:rPr lang="en-US">
                <a:ea typeface="+mj-ea"/>
                <a:cs typeface="+mj-cs"/>
              </a:rPr>
              <a:t>Crawling Reflex</a:t>
            </a:r>
          </a:p>
        </p:txBody>
      </p:sp>
      <p:sp>
        <p:nvSpPr>
          <p:cNvPr id="89093" name="Text Box 5"/>
          <p:cNvSpPr txBox="1">
            <a:spLocks noChangeArrowheads="1"/>
          </p:cNvSpPr>
          <p:nvPr/>
        </p:nvSpPr>
        <p:spPr bwMode="auto">
          <a:xfrm>
            <a:off x="304800" y="4267200"/>
            <a:ext cx="8778875" cy="2308324"/>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a:t>
            </a:r>
            <a:r>
              <a:rPr lang="en-US" dirty="0"/>
              <a:t>: alternatively stroking the soles of the feet when placed in the prone position. </a:t>
            </a:r>
          </a:p>
          <a:p>
            <a:r>
              <a:rPr lang="en-US" dirty="0">
                <a:solidFill>
                  <a:srgbClr val="FFFF00"/>
                </a:solidFill>
              </a:rPr>
              <a:t>Response</a:t>
            </a:r>
            <a:r>
              <a:rPr lang="en-US" dirty="0"/>
              <a:t>: the legs and arms move in a crawling like action. </a:t>
            </a:r>
          </a:p>
          <a:p>
            <a:endParaRPr lang="en-US" dirty="0"/>
          </a:p>
          <a:p>
            <a:r>
              <a:rPr lang="en-US" dirty="0"/>
              <a:t>Typically occurs from birth to 4 mo. </a:t>
            </a:r>
            <a:endParaRPr lang="en-US" dirty="0" smtClean="0"/>
          </a:p>
          <a:p>
            <a:endParaRPr lang="en-US" dirty="0" smtClean="0">
              <a:solidFill>
                <a:srgbClr val="FFFF00"/>
              </a:solidFill>
            </a:endParaRPr>
          </a:p>
          <a:p>
            <a:r>
              <a:rPr lang="en-US" dirty="0" smtClean="0">
                <a:solidFill>
                  <a:srgbClr val="FFFF00"/>
                </a:solidFill>
              </a:rPr>
              <a:t>Proposed </a:t>
            </a:r>
            <a:r>
              <a:rPr lang="en-US" dirty="0">
                <a:solidFill>
                  <a:srgbClr val="FFFF00"/>
                </a:solidFill>
              </a:rPr>
              <a:t>Function: </a:t>
            </a:r>
            <a:r>
              <a:rPr lang="en-US" dirty="0"/>
              <a:t>essential for the development of future voluntary creeping (i.e., related to the development of sufficient muscle tone).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defRPr/>
            </a:pPr>
            <a:r>
              <a:rPr lang="en-US">
                <a:ea typeface="+mj-ea"/>
                <a:cs typeface="+mj-cs"/>
              </a:rPr>
              <a:t>False Crawling Reflex</a:t>
            </a:r>
          </a:p>
        </p:txBody>
      </p:sp>
      <p:sp>
        <p:nvSpPr>
          <p:cNvPr id="91140" name="Text Box 5"/>
          <p:cNvSpPr txBox="1">
            <a:spLocks noChangeArrowheads="1"/>
          </p:cNvSpPr>
          <p:nvPr/>
        </p:nvSpPr>
        <p:spPr bwMode="auto">
          <a:xfrm>
            <a:off x="2209800" y="3657600"/>
            <a:ext cx="5105400" cy="2031325"/>
          </a:xfrm>
          <a:prstGeom prst="rect">
            <a:avLst/>
          </a:prstGeom>
          <a:noFill/>
          <a:ln w="9525">
            <a:noFill/>
            <a:miter lim="800000"/>
            <a:headEnd/>
            <a:tailEnd/>
          </a:ln>
        </p:spPr>
        <p:txBody>
          <a:bodyPr>
            <a:prstTxWarp prst="textNoShape">
              <a:avLst/>
            </a:prstTxWarp>
            <a:spAutoFit/>
          </a:bodyPr>
          <a:lstStyle/>
          <a:p>
            <a:r>
              <a:rPr lang="en-US" dirty="0"/>
              <a:t>When placing a newborn on the stomach, (</a:t>
            </a:r>
            <a:r>
              <a:rPr lang="en-US" dirty="0" err="1"/>
              <a:t>s)he</a:t>
            </a:r>
            <a:r>
              <a:rPr lang="en-US" dirty="0"/>
              <a:t> will assume what appears to be a crawling reflex. After approx one week infant will lie flat (i.e., false crawling position disappears).</a:t>
            </a:r>
          </a:p>
          <a:p>
            <a:endParaRPr lang="en-US" dirty="0"/>
          </a:p>
          <a:p>
            <a:r>
              <a:rPr lang="en-US" dirty="0"/>
              <a:t>Why?</a:t>
            </a:r>
            <a:endParaRPr lang="en-US" dirty="0" smtClean="0"/>
          </a:p>
          <a:p>
            <a:endParaRPr lang="en-US"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295400" y="914400"/>
            <a:ext cx="6477000" cy="38862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84995" name="Rectangle 3"/>
          <p:cNvSpPr>
            <a:spLocks noGrp="1" noChangeArrowheads="1"/>
          </p:cNvSpPr>
          <p:nvPr>
            <p:ph type="title"/>
          </p:nvPr>
        </p:nvSpPr>
        <p:spPr>
          <a:xfrm>
            <a:off x="457200" y="0"/>
            <a:ext cx="8229600" cy="990600"/>
          </a:xfrm>
        </p:spPr>
        <p:txBody>
          <a:bodyPr/>
          <a:lstStyle/>
          <a:p>
            <a:pPr eaLnBrk="1" hangingPunct="1">
              <a:defRPr/>
            </a:pPr>
            <a:r>
              <a:rPr lang="en-US">
                <a:ea typeface="+mj-ea"/>
                <a:cs typeface="+mj-cs"/>
              </a:rPr>
              <a:t>Primary Stepping Reflex</a:t>
            </a:r>
          </a:p>
        </p:txBody>
      </p:sp>
      <p:sp>
        <p:nvSpPr>
          <p:cNvPr id="92165" name="Rectangle 5"/>
          <p:cNvSpPr>
            <a:spLocks noChangeArrowheads="1"/>
          </p:cNvSpPr>
          <p:nvPr/>
        </p:nvSpPr>
        <p:spPr bwMode="auto">
          <a:xfrm>
            <a:off x="4343400" y="1143000"/>
            <a:ext cx="457200" cy="3657600"/>
          </a:xfrm>
          <a:prstGeom prst="rect">
            <a:avLst/>
          </a:prstGeom>
          <a:solidFill>
            <a:srgbClr val="000000"/>
          </a:solidFill>
          <a:ln w="9525">
            <a:noFill/>
            <a:miter lim="800000"/>
            <a:headEnd/>
            <a:tailEnd/>
          </a:ln>
        </p:spPr>
        <p:txBody>
          <a:bodyPr wrap="none" anchor="ctr">
            <a:prstTxWarp prst="textNoShape">
              <a:avLst/>
            </a:prstTxWarp>
          </a:bodyPr>
          <a:lstStyle/>
          <a:p>
            <a:endParaRPr lang="en-US"/>
          </a:p>
        </p:txBody>
      </p:sp>
      <p:sp>
        <p:nvSpPr>
          <p:cNvPr id="92166" name="Text Box 6"/>
          <p:cNvSpPr txBox="1">
            <a:spLocks noChangeArrowheads="1"/>
          </p:cNvSpPr>
          <p:nvPr/>
        </p:nvSpPr>
        <p:spPr bwMode="auto">
          <a:xfrm>
            <a:off x="365125" y="4813300"/>
            <a:ext cx="8778875" cy="1739900"/>
          </a:xfrm>
          <a:prstGeom prst="rect">
            <a:avLst/>
          </a:prstGeom>
          <a:noFill/>
          <a:ln w="9525">
            <a:noFill/>
            <a:miter lim="800000"/>
            <a:headEnd/>
            <a:tailEnd/>
          </a:ln>
        </p:spPr>
        <p:txBody>
          <a:bodyPr>
            <a:prstTxWarp prst="textNoShape">
              <a:avLst/>
            </a:prstTxWarp>
            <a:spAutoFit/>
          </a:bodyPr>
          <a:lstStyle/>
          <a:p>
            <a:r>
              <a:rPr lang="en-US" dirty="0">
                <a:solidFill>
                  <a:srgbClr val="FFFF00"/>
                </a:solidFill>
              </a:rPr>
              <a:t>Stimulated by: </a:t>
            </a:r>
            <a:r>
              <a:rPr lang="en-US" dirty="0"/>
              <a:t>placing infant in an upright position with the soles of the feet touching a supporting surface. </a:t>
            </a:r>
          </a:p>
          <a:p>
            <a:r>
              <a:rPr lang="en-US" dirty="0">
                <a:solidFill>
                  <a:srgbClr val="FFFF00"/>
                </a:solidFill>
              </a:rPr>
              <a:t>Response: </a:t>
            </a:r>
            <a:r>
              <a:rPr lang="en-US" dirty="0"/>
              <a:t>pressure on the bottom of the feet causes the legs to lift and then descend. </a:t>
            </a:r>
          </a:p>
          <a:p>
            <a:r>
              <a:rPr lang="en-US" dirty="0"/>
              <a:t>Often occurs alternatively resembling a crude form of walking. </a:t>
            </a:r>
          </a:p>
          <a:p>
            <a:r>
              <a:rPr lang="en-US" dirty="0"/>
              <a:t>Can be elicited from birth to 5 mo.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3" name="Rectangle 5"/>
          <p:cNvSpPr>
            <a:spLocks noChangeArrowheads="1"/>
          </p:cNvSpPr>
          <p:nvPr/>
        </p:nvSpPr>
        <p:spPr bwMode="auto">
          <a:xfrm>
            <a:off x="457200" y="0"/>
            <a:ext cx="8229600" cy="990600"/>
          </a:xfrm>
          <a:prstGeom prst="rect">
            <a:avLst/>
          </a:prstGeom>
          <a:noFill/>
          <a:ln w="9525">
            <a:noFill/>
            <a:miter lim="800000"/>
            <a:headEnd/>
            <a:tailEnd/>
          </a:ln>
          <a:effectLst/>
        </p:spPr>
        <p:txBody>
          <a:bodyPr anchor="ctr">
            <a:prstTxWarp prst="textNoShape">
              <a:avLst/>
            </a:prstTxWarp>
          </a:bodyPr>
          <a:lstStyle/>
          <a:p>
            <a:pPr algn="ctr" eaLnBrk="1" hangingPunct="1">
              <a:defRPr/>
            </a:pPr>
            <a:r>
              <a:rPr lang="en-US" sz="4400">
                <a:solidFill>
                  <a:schemeClr val="tx2"/>
                </a:solidFill>
                <a:effectLst>
                  <a:outerShdw blurRad="38100" dist="38100" dir="2700000" algn="tl">
                    <a:srgbClr val="000000"/>
                  </a:outerShdw>
                </a:effectLst>
              </a:rPr>
              <a:t>Primary Stepping Reflex</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xfrm>
            <a:off x="457200" y="76200"/>
            <a:ext cx="8229600" cy="1143000"/>
          </a:xfrm>
        </p:spPr>
        <p:txBody>
          <a:bodyPr/>
          <a:lstStyle/>
          <a:p>
            <a:pPr eaLnBrk="1" hangingPunct="1">
              <a:defRPr/>
            </a:pPr>
            <a:r>
              <a:rPr lang="en-US" sz="3200" dirty="0" smtClean="0">
                <a:ea typeface="+mj-ea"/>
                <a:cs typeface="+mj-cs"/>
              </a:rPr>
              <a:t>Summary Ideas</a:t>
            </a:r>
            <a:endParaRPr lang="en-US" sz="3200" dirty="0">
              <a:ea typeface="+mj-ea"/>
              <a:cs typeface="+mj-cs"/>
            </a:endParaRPr>
          </a:p>
        </p:txBody>
      </p:sp>
      <p:sp>
        <p:nvSpPr>
          <p:cNvPr id="110595" name="Rectangle 3"/>
          <p:cNvSpPr>
            <a:spLocks noGrp="1" noChangeArrowheads="1"/>
          </p:cNvSpPr>
          <p:nvPr>
            <p:ph type="body" idx="1"/>
          </p:nvPr>
        </p:nvSpPr>
        <p:spPr>
          <a:xfrm>
            <a:off x="457200" y="1219200"/>
            <a:ext cx="8229600" cy="5638800"/>
          </a:xfrm>
        </p:spPr>
        <p:txBody>
          <a:bodyPr/>
          <a:lstStyle/>
          <a:p>
            <a:pPr eaLnBrk="1" hangingPunct="1">
              <a:lnSpc>
                <a:spcPct val="80000"/>
              </a:lnSpc>
              <a:defRPr/>
            </a:pPr>
            <a:r>
              <a:rPr lang="en-US" sz="2400" dirty="0" smtClean="0"/>
              <a:t>Same stimulus will elicit a specific reflex over and over</a:t>
            </a:r>
          </a:p>
          <a:p>
            <a:pPr eaLnBrk="1" hangingPunct="1">
              <a:lnSpc>
                <a:spcPct val="80000"/>
              </a:lnSpc>
              <a:defRPr/>
            </a:pPr>
            <a:r>
              <a:rPr lang="en-US" sz="2400" dirty="0" smtClean="0"/>
              <a:t>Practitioners use the pattern of reflex appearance and disappearance to assess functioning of CNS</a:t>
            </a:r>
          </a:p>
          <a:p>
            <a:pPr lvl="1" eaLnBrk="1" hangingPunct="1">
              <a:lnSpc>
                <a:spcPct val="80000"/>
              </a:lnSpc>
              <a:defRPr/>
            </a:pPr>
            <a:r>
              <a:rPr lang="en-US" sz="2400" dirty="0" smtClean="0"/>
              <a:t>Deviation may indicate a problem</a:t>
            </a:r>
          </a:p>
          <a:p>
            <a:pPr lvl="1" eaLnBrk="1" hangingPunct="1">
              <a:lnSpc>
                <a:spcPct val="80000"/>
              </a:lnSpc>
              <a:defRPr/>
            </a:pPr>
            <a:r>
              <a:rPr lang="en-US" sz="2400" dirty="0" smtClean="0"/>
              <a:t>Neurological dysfunction may be considered if a particular reflex is:</a:t>
            </a:r>
          </a:p>
          <a:p>
            <a:pPr lvl="2" eaLnBrk="1" hangingPunct="1">
              <a:lnSpc>
                <a:spcPct val="80000"/>
              </a:lnSpc>
              <a:defRPr/>
            </a:pPr>
            <a:r>
              <a:rPr lang="en-US" dirty="0" smtClean="0"/>
              <a:t>absent when it should be there</a:t>
            </a:r>
          </a:p>
          <a:p>
            <a:pPr lvl="2" eaLnBrk="1" hangingPunct="1">
              <a:lnSpc>
                <a:spcPct val="80000"/>
              </a:lnSpc>
              <a:defRPr/>
            </a:pPr>
            <a:r>
              <a:rPr lang="en-US" dirty="0" smtClean="0"/>
              <a:t>irregular (too strong or too weak)</a:t>
            </a:r>
          </a:p>
          <a:p>
            <a:pPr lvl="2" eaLnBrk="1" hangingPunct="1">
              <a:lnSpc>
                <a:spcPct val="80000"/>
              </a:lnSpc>
              <a:defRPr/>
            </a:pPr>
            <a:r>
              <a:rPr lang="en-US" dirty="0" smtClean="0"/>
              <a:t>uneven in strength</a:t>
            </a:r>
          </a:p>
          <a:p>
            <a:pPr lvl="2" eaLnBrk="1" hangingPunct="1">
              <a:lnSpc>
                <a:spcPct val="80000"/>
              </a:lnSpc>
              <a:defRPr/>
            </a:pPr>
            <a:r>
              <a:rPr lang="en-US" dirty="0" smtClean="0"/>
              <a:t>prolonged* when it should not be there</a:t>
            </a:r>
          </a:p>
          <a:p>
            <a:pPr lvl="1" eaLnBrk="1" hangingPunct="1">
              <a:lnSpc>
                <a:spcPct val="80000"/>
              </a:lnSpc>
              <a:defRPr/>
            </a:pPr>
            <a:r>
              <a:rPr lang="en-US" sz="2400" dirty="0" smtClean="0"/>
              <a:t>Serves as a basis for intervention</a:t>
            </a:r>
          </a:p>
          <a:p>
            <a:pPr eaLnBrk="1" hangingPunct="1">
              <a:lnSpc>
                <a:spcPct val="80000"/>
              </a:lnSpc>
              <a:defRPr/>
            </a:pPr>
            <a:r>
              <a:rPr lang="en-US" sz="2400" dirty="0" smtClean="0"/>
              <a:t>In the case of brain trauma or insult:</a:t>
            </a:r>
          </a:p>
          <a:p>
            <a:pPr lvl="1" eaLnBrk="1" hangingPunct="1">
              <a:lnSpc>
                <a:spcPct val="80000"/>
              </a:lnSpc>
              <a:defRPr/>
            </a:pPr>
            <a:r>
              <a:rPr lang="en-US" sz="2400" dirty="0" smtClean="0"/>
              <a:t>Primitive reflexes are primarily tested to assess functioning of the frontal lobe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371600"/>
          </a:xfrm>
        </p:spPr>
        <p:txBody>
          <a:bodyPr/>
          <a:lstStyle/>
          <a:p>
            <a:pPr eaLnBrk="1" hangingPunct="1">
              <a:defRPr/>
            </a:pPr>
            <a:r>
              <a:rPr lang="en-US" dirty="0" smtClean="0">
                <a:ea typeface="+mj-ea"/>
                <a:cs typeface="+mj-cs"/>
              </a:rPr>
              <a:t>Frontal Release Signs</a:t>
            </a:r>
          </a:p>
        </p:txBody>
      </p:sp>
      <p:sp>
        <p:nvSpPr>
          <p:cNvPr id="3" name="Content Placeholder 2"/>
          <p:cNvSpPr>
            <a:spLocks noGrp="1"/>
          </p:cNvSpPr>
          <p:nvPr>
            <p:ph idx="1"/>
          </p:nvPr>
        </p:nvSpPr>
        <p:spPr>
          <a:xfrm>
            <a:off x="457200" y="1066800"/>
            <a:ext cx="8229600" cy="5486400"/>
          </a:xfrm>
        </p:spPr>
        <p:txBody>
          <a:bodyPr/>
          <a:lstStyle/>
          <a:p>
            <a:pPr eaLnBrk="1" hangingPunct="1">
              <a:defRPr/>
            </a:pPr>
            <a:r>
              <a:rPr lang="en-US" sz="2400" dirty="0" smtClean="0">
                <a:ea typeface="+mn-ea"/>
                <a:cs typeface="+mn-cs"/>
              </a:rPr>
              <a:t>Frontal release signs:</a:t>
            </a:r>
          </a:p>
          <a:p>
            <a:pPr lvl="1" eaLnBrk="1" hangingPunct="1">
              <a:defRPr/>
            </a:pPr>
            <a:r>
              <a:rPr lang="en-US" sz="2000" dirty="0" smtClean="0">
                <a:ea typeface="+mn-ea"/>
                <a:cs typeface="+mn-cs"/>
              </a:rPr>
              <a:t>refers to the “release” of a group of primitive reflexes, which are normally suppressed or inhibited following the early postnatal period (e.g., rooting reflex)</a:t>
            </a:r>
          </a:p>
          <a:p>
            <a:pPr lvl="1" eaLnBrk="1" hangingPunct="1">
              <a:defRPr/>
            </a:pPr>
            <a:r>
              <a:rPr lang="en-US" sz="2000" dirty="0" smtClean="0">
                <a:ea typeface="+mn-ea"/>
                <a:cs typeface="+mn-cs"/>
              </a:rPr>
              <a:t>‘released’ from inhibition</a:t>
            </a:r>
            <a:r>
              <a:rPr lang="en-US" sz="2000" baseline="30000" dirty="0" smtClean="0">
                <a:ea typeface="+mn-ea"/>
                <a:cs typeface="+mn-cs"/>
              </a:rPr>
              <a:t> </a:t>
            </a:r>
            <a:r>
              <a:rPr lang="en-US" sz="2000" dirty="0" smtClean="0">
                <a:ea typeface="+mn-ea"/>
                <a:cs typeface="+mn-cs"/>
              </a:rPr>
              <a:t>in the event of cerebral (usually frontal damage)</a:t>
            </a:r>
          </a:p>
          <a:p>
            <a:pPr eaLnBrk="1" hangingPunct="1">
              <a:defRPr/>
            </a:pPr>
            <a:r>
              <a:rPr lang="en-US" sz="2400" dirty="0" smtClean="0">
                <a:ea typeface="+mn-ea"/>
                <a:cs typeface="+mn-cs"/>
              </a:rPr>
              <a:t>BUT, can be found in the general population </a:t>
            </a:r>
          </a:p>
          <a:p>
            <a:pPr lvl="1" eaLnBrk="1" hangingPunct="1">
              <a:defRPr/>
            </a:pPr>
            <a:r>
              <a:rPr lang="en-US" sz="2000" dirty="0" smtClean="0">
                <a:ea typeface="+mn-ea"/>
                <a:cs typeface="+mn-cs"/>
              </a:rPr>
              <a:t>(e.g., 25% young healthy adults, prevalence increase with age)</a:t>
            </a:r>
          </a:p>
          <a:p>
            <a:pPr eaLnBrk="1" hangingPunct="1">
              <a:defRPr/>
            </a:pPr>
            <a:r>
              <a:rPr lang="en-US" sz="2400" dirty="0" smtClean="0">
                <a:ea typeface="+mn-ea"/>
                <a:cs typeface="+mn-cs"/>
              </a:rPr>
              <a:t>Single sign: limited clinical significance</a:t>
            </a:r>
          </a:p>
          <a:p>
            <a:pPr eaLnBrk="1" hangingPunct="1">
              <a:defRPr/>
            </a:pPr>
            <a:r>
              <a:rPr lang="en-US" sz="2400" dirty="0" smtClean="0">
                <a:ea typeface="+mn-ea"/>
                <a:cs typeface="+mn-cs"/>
              </a:rPr>
              <a:t>Multiple signs: correlate</a:t>
            </a:r>
            <a:r>
              <a:rPr lang="en-US" sz="2400" baseline="30000" dirty="0" smtClean="0">
                <a:ea typeface="+mn-ea"/>
                <a:cs typeface="+mn-cs"/>
              </a:rPr>
              <a:t> </a:t>
            </a:r>
            <a:r>
              <a:rPr lang="en-US" sz="2400" dirty="0" smtClean="0">
                <a:ea typeface="+mn-ea"/>
                <a:cs typeface="+mn-cs"/>
              </a:rPr>
              <a:t>with brain pathology</a:t>
            </a:r>
          </a:p>
          <a:p>
            <a:pPr lvl="1" eaLnBrk="1" hangingPunct="1">
              <a:defRPr/>
            </a:pPr>
            <a:r>
              <a:rPr lang="en-US" sz="1800" dirty="0" smtClean="0"/>
              <a:t>e.g., increased frequency, schizophrenia </a:t>
            </a:r>
          </a:p>
          <a:p>
            <a:pPr lvl="1" eaLnBrk="1" hangingPunct="1">
              <a:buFont typeface="Wingdings" charset="2"/>
              <a:buNone/>
              <a:defRPr/>
            </a:pPr>
            <a:r>
              <a:rPr lang="en-US" sz="1800" dirty="0" smtClean="0"/>
              <a:t>	(implicates a cortical origin for the clinical signs and evidence</a:t>
            </a:r>
            <a:r>
              <a:rPr lang="en-US" sz="1800" baseline="30000" dirty="0" smtClean="0"/>
              <a:t> </a:t>
            </a:r>
            <a:r>
              <a:rPr lang="en-US" sz="1800" dirty="0" smtClean="0"/>
              <a:t>of frontal lobe dysfunction in this disorder).</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76200" y="1600200"/>
            <a:ext cx="9144000" cy="1143000"/>
          </a:xfrm>
        </p:spPr>
        <p:txBody>
          <a:bodyPr lIns="92075" tIns="46038" rIns="92075" bIns="46038"/>
          <a:lstStyle/>
          <a:p>
            <a:pPr eaLnBrk="1" hangingPunct="1">
              <a:defRPr/>
            </a:pPr>
            <a:r>
              <a:rPr lang="en-US" sz="3400" dirty="0"/>
              <a:t>Concept</a:t>
            </a:r>
            <a:r>
              <a:rPr lang="en-US" sz="3400" dirty="0" smtClean="0"/>
              <a:t> 6.6</a:t>
            </a:r>
            <a:r>
              <a:rPr lang="en-US" sz="3400" dirty="0"/>
              <a:t>:</a:t>
            </a:r>
            <a:br>
              <a:rPr lang="en-US" sz="3400" dirty="0"/>
            </a:br>
            <a:r>
              <a:rPr lang="en-US" sz="3400" dirty="0"/>
              <a:t>Spontaneous Movements (Rhythmical Stereotypes) and their Importance</a:t>
            </a:r>
            <a:endParaRPr lang="en-CA" sz="32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838200"/>
          </a:xfrm>
        </p:spPr>
        <p:txBody>
          <a:bodyPr/>
          <a:lstStyle/>
          <a:p>
            <a:pPr eaLnBrk="1" hangingPunct="1">
              <a:defRPr/>
            </a:pPr>
            <a:r>
              <a:rPr lang="en-US" sz="4000">
                <a:ea typeface="+mj-ea"/>
                <a:cs typeface="+mj-cs"/>
              </a:rPr>
              <a:t>Spontaneous Movements</a:t>
            </a:r>
            <a:br>
              <a:rPr lang="en-US" sz="4000">
                <a:ea typeface="+mj-ea"/>
                <a:cs typeface="+mj-cs"/>
              </a:rPr>
            </a:br>
            <a:r>
              <a:rPr lang="en-US" sz="4000">
                <a:ea typeface="+mj-ea"/>
                <a:cs typeface="+mj-cs"/>
              </a:rPr>
              <a:t>(or Rhythmical Stereotypies)</a:t>
            </a:r>
          </a:p>
        </p:txBody>
      </p:sp>
      <p:sp>
        <p:nvSpPr>
          <p:cNvPr id="8195" name="Rectangle 3"/>
          <p:cNvSpPr>
            <a:spLocks noGrp="1" noChangeArrowheads="1"/>
          </p:cNvSpPr>
          <p:nvPr>
            <p:ph type="body" idx="1"/>
          </p:nvPr>
        </p:nvSpPr>
        <p:spPr>
          <a:xfrm>
            <a:off x="457200" y="1752600"/>
            <a:ext cx="8229600" cy="5257800"/>
          </a:xfrm>
        </p:spPr>
        <p:txBody>
          <a:bodyPr/>
          <a:lstStyle/>
          <a:p>
            <a:pPr eaLnBrk="1" hangingPunct="1">
              <a:lnSpc>
                <a:spcPct val="80000"/>
              </a:lnSpc>
            </a:pPr>
            <a:r>
              <a:rPr lang="en-US" smtClean="0"/>
              <a:t>Not a reflex!</a:t>
            </a:r>
          </a:p>
          <a:p>
            <a:pPr eaLnBrk="1" hangingPunct="1">
              <a:lnSpc>
                <a:spcPct val="80000"/>
              </a:lnSpc>
            </a:pPr>
            <a:r>
              <a:rPr lang="en-US" smtClean="0"/>
              <a:t>stereotypic repetitive motions that appear in the </a:t>
            </a:r>
            <a:r>
              <a:rPr lang="en-US" smtClean="0">
                <a:solidFill>
                  <a:srgbClr val="FFFF00"/>
                </a:solidFill>
              </a:rPr>
              <a:t>absence</a:t>
            </a:r>
            <a:r>
              <a:rPr lang="en-US" smtClean="0"/>
              <a:t> of any known stimuli;</a:t>
            </a:r>
          </a:p>
          <a:p>
            <a:pPr lvl="1" eaLnBrk="1" hangingPunct="1">
              <a:lnSpc>
                <a:spcPct val="80000"/>
              </a:lnSpc>
            </a:pPr>
            <a:r>
              <a:rPr lang="en-US" smtClean="0"/>
              <a:t>nonspecific, generalized </a:t>
            </a:r>
          </a:p>
          <a:p>
            <a:pPr eaLnBrk="1" hangingPunct="1">
              <a:lnSpc>
                <a:spcPct val="80000"/>
              </a:lnSpc>
            </a:pPr>
            <a:r>
              <a:rPr lang="en-US" smtClean="0"/>
              <a:t>aka: ‘</a:t>
            </a:r>
            <a:r>
              <a:rPr lang="en-US" smtClean="0">
                <a:solidFill>
                  <a:schemeClr val="tx2"/>
                </a:solidFill>
              </a:rPr>
              <a:t>transitional behaviours</a:t>
            </a:r>
            <a:r>
              <a:rPr lang="en-US" smtClean="0"/>
              <a:t>’</a:t>
            </a:r>
          </a:p>
          <a:p>
            <a:pPr lvl="1" eaLnBrk="1" hangingPunct="1">
              <a:lnSpc>
                <a:spcPct val="80000"/>
              </a:lnSpc>
            </a:pPr>
            <a:r>
              <a:rPr lang="en-US" smtClean="0"/>
              <a:t>some level of control over body parts, but voluntary, goal-directed action is not yet possible; </a:t>
            </a:r>
          </a:p>
          <a:p>
            <a:pPr lvl="1" eaLnBrk="1" hangingPunct="1">
              <a:lnSpc>
                <a:spcPct val="80000"/>
              </a:lnSpc>
            </a:pPr>
            <a:r>
              <a:rPr lang="en-US" smtClean="0"/>
              <a:t>underlying temporal structure to the movement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838200"/>
          </a:xfrm>
        </p:spPr>
        <p:txBody>
          <a:bodyPr/>
          <a:lstStyle/>
          <a:p>
            <a:pPr eaLnBrk="1" hangingPunct="1">
              <a:defRPr/>
            </a:pPr>
            <a:r>
              <a:rPr lang="en-US" sz="4000">
                <a:ea typeface="+mj-ea"/>
                <a:cs typeface="+mj-cs"/>
              </a:rPr>
              <a:t>Spontaneous Movements</a:t>
            </a:r>
            <a:br>
              <a:rPr lang="en-US" sz="4000">
                <a:ea typeface="+mj-ea"/>
                <a:cs typeface="+mj-cs"/>
              </a:rPr>
            </a:br>
            <a:r>
              <a:rPr lang="en-US" sz="4000">
                <a:ea typeface="+mj-ea"/>
                <a:cs typeface="+mj-cs"/>
              </a:rPr>
              <a:t>(or Rhythmical Stereotypies)</a:t>
            </a:r>
          </a:p>
        </p:txBody>
      </p:sp>
      <p:sp>
        <p:nvSpPr>
          <p:cNvPr id="8195" name="Rectangle 3"/>
          <p:cNvSpPr>
            <a:spLocks noGrp="1" noChangeArrowheads="1"/>
          </p:cNvSpPr>
          <p:nvPr>
            <p:ph type="body" idx="1"/>
          </p:nvPr>
        </p:nvSpPr>
        <p:spPr>
          <a:xfrm>
            <a:off x="457200" y="1447800"/>
            <a:ext cx="8229600" cy="5257800"/>
          </a:xfrm>
        </p:spPr>
        <p:txBody>
          <a:bodyPr/>
          <a:lstStyle/>
          <a:p>
            <a:pPr eaLnBrk="1" hangingPunct="1">
              <a:lnSpc>
                <a:spcPct val="80000"/>
              </a:lnSpc>
              <a:defRPr/>
            </a:pPr>
            <a:r>
              <a:rPr lang="en-US" sz="2800" dirty="0" smtClean="0"/>
              <a:t>Increase with frequency between 6 &amp; 10 months of age</a:t>
            </a:r>
          </a:p>
          <a:p>
            <a:pPr eaLnBrk="1" hangingPunct="1">
              <a:lnSpc>
                <a:spcPct val="80000"/>
              </a:lnSpc>
              <a:defRPr/>
            </a:pPr>
            <a:r>
              <a:rPr lang="en-US" sz="2800" dirty="0" smtClean="0"/>
              <a:t>47 distinct stereotypic movements</a:t>
            </a:r>
          </a:p>
          <a:p>
            <a:pPr lvl="1" eaLnBrk="1" hangingPunct="1">
              <a:lnSpc>
                <a:spcPct val="80000"/>
              </a:lnSpc>
              <a:defRPr/>
            </a:pPr>
            <a:r>
              <a:rPr lang="en-US" dirty="0" smtClean="0"/>
              <a:t>Most common?</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838200"/>
          </a:xfrm>
        </p:spPr>
        <p:txBody>
          <a:bodyPr/>
          <a:lstStyle/>
          <a:p>
            <a:pPr eaLnBrk="1" hangingPunct="1">
              <a:defRPr/>
            </a:pPr>
            <a:r>
              <a:rPr lang="en-US" sz="4000">
                <a:ea typeface="+mj-ea"/>
                <a:cs typeface="+mj-cs"/>
              </a:rPr>
              <a:t>Spontaneous Movements</a:t>
            </a:r>
            <a:br>
              <a:rPr lang="en-US" sz="4000">
                <a:ea typeface="+mj-ea"/>
                <a:cs typeface="+mj-cs"/>
              </a:rPr>
            </a:br>
            <a:r>
              <a:rPr lang="en-US" sz="4000">
                <a:ea typeface="+mj-ea"/>
                <a:cs typeface="+mj-cs"/>
              </a:rPr>
              <a:t>(or Rhythmical Stereotypies)</a:t>
            </a:r>
          </a:p>
        </p:txBody>
      </p:sp>
      <p:sp>
        <p:nvSpPr>
          <p:cNvPr id="8195" name="Rectangle 3"/>
          <p:cNvSpPr>
            <a:spLocks noGrp="1" noChangeArrowheads="1"/>
          </p:cNvSpPr>
          <p:nvPr>
            <p:ph type="body" idx="1"/>
          </p:nvPr>
        </p:nvSpPr>
        <p:spPr>
          <a:xfrm>
            <a:off x="457200" y="1447800"/>
            <a:ext cx="8229600" cy="5257800"/>
          </a:xfrm>
        </p:spPr>
        <p:txBody>
          <a:bodyPr/>
          <a:lstStyle/>
          <a:p>
            <a:pPr eaLnBrk="1" hangingPunct="1">
              <a:lnSpc>
                <a:spcPct val="80000"/>
              </a:lnSpc>
              <a:defRPr/>
            </a:pPr>
            <a:r>
              <a:rPr lang="en-US" sz="2800" dirty="0" smtClean="0"/>
              <a:t>Rhythmical Leg Kicking</a:t>
            </a:r>
            <a:endParaRPr lang="en-US" dirty="0" smtClean="0"/>
          </a:p>
          <a:p>
            <a:pPr lvl="2" eaLnBrk="1" hangingPunct="1">
              <a:lnSpc>
                <a:spcPct val="80000"/>
              </a:lnSpc>
              <a:defRPr/>
            </a:pPr>
            <a:r>
              <a:rPr lang="en-US" sz="2000" dirty="0" smtClean="0"/>
              <a:t>Alternative Leg</a:t>
            </a:r>
          </a:p>
          <a:p>
            <a:pPr lvl="2" eaLnBrk="1" hangingPunct="1">
              <a:lnSpc>
                <a:spcPct val="80000"/>
              </a:lnSpc>
              <a:defRPr/>
            </a:pPr>
            <a:r>
              <a:rPr lang="en-US" sz="2000" dirty="0" smtClean="0"/>
              <a:t>Single Leg</a:t>
            </a:r>
          </a:p>
          <a:p>
            <a:pPr lvl="2" eaLnBrk="1" hangingPunct="1">
              <a:lnSpc>
                <a:spcPct val="80000"/>
              </a:lnSpc>
              <a:defRPr/>
            </a:pPr>
            <a:r>
              <a:rPr lang="en-US" sz="2000" dirty="0" smtClean="0"/>
              <a:t>2 Legs Together</a:t>
            </a:r>
          </a:p>
          <a:p>
            <a:pPr lvl="2" eaLnBrk="1" hangingPunct="1">
              <a:lnSpc>
                <a:spcPct val="80000"/>
              </a:lnSpc>
              <a:buFont typeface="Wingdings" charset="2"/>
              <a:buNone/>
              <a:defRPr/>
            </a:pPr>
            <a:r>
              <a:rPr lang="en-US" sz="2000" dirty="0" smtClean="0"/>
              <a:t>	</a:t>
            </a:r>
          </a:p>
        </p:txBody>
      </p:sp>
      <p:sp>
        <p:nvSpPr>
          <p:cNvPr id="7" name="Rectangle 3"/>
          <p:cNvSpPr txBox="1">
            <a:spLocks noChangeArrowheads="1"/>
          </p:cNvSpPr>
          <p:nvPr/>
        </p:nvSpPr>
        <p:spPr bwMode="auto">
          <a:xfrm>
            <a:off x="0" y="5562600"/>
            <a:ext cx="8229600" cy="5257800"/>
          </a:xfrm>
          <a:prstGeom prst="rect">
            <a:avLst/>
          </a:prstGeom>
          <a:noFill/>
          <a:ln w="9525">
            <a:noFill/>
            <a:miter lim="800000"/>
            <a:headEnd/>
            <a:tailEnd/>
          </a:ln>
          <a:effectLst/>
        </p:spPr>
        <p:txBody>
          <a:bodyPr>
            <a:prstTxWarp prst="textNoShape">
              <a:avLst/>
            </a:prstTxWarp>
          </a:bodyPr>
          <a:lstStyle/>
          <a:p>
            <a:pPr marL="742950" lvl="1" indent="-285750" eaLnBrk="1" hangingPunct="1">
              <a:lnSpc>
                <a:spcPct val="80000"/>
              </a:lnSpc>
              <a:spcBef>
                <a:spcPct val="20000"/>
              </a:spcBef>
              <a:buClr>
                <a:schemeClr val="folHlink"/>
              </a:buClr>
              <a:buSzPct val="65000"/>
              <a:buFont typeface="Wingdings" charset="2"/>
              <a:buChar char="n"/>
              <a:defRPr/>
            </a:pPr>
            <a:r>
              <a:rPr lang="en-US" sz="2800" kern="0" dirty="0">
                <a:effectLst>
                  <a:outerShdw blurRad="38100" dist="38100" dir="2700000" algn="tl">
                    <a:srgbClr val="000000"/>
                  </a:outerShdw>
                </a:effectLst>
                <a:latin typeface="+mn-lt"/>
                <a:ea typeface="ＭＳ Ｐゴシック" charset="-128"/>
              </a:rPr>
              <a:t>Greatest frequency of movement in the supine vs. prone </a:t>
            </a:r>
          </a:p>
          <a:p>
            <a:pPr marL="1143000" lvl="2" indent="-228600" eaLnBrk="1" hangingPunct="1">
              <a:lnSpc>
                <a:spcPct val="80000"/>
              </a:lnSpc>
              <a:spcBef>
                <a:spcPct val="20000"/>
              </a:spcBef>
              <a:buClr>
                <a:schemeClr val="hlink"/>
              </a:buClr>
              <a:buSzPct val="65000"/>
              <a:buFont typeface="Wingdings" charset="2"/>
              <a:buChar char="n"/>
              <a:defRPr/>
            </a:pPr>
            <a:r>
              <a:rPr lang="en-US" sz="2400" kern="0" dirty="0">
                <a:effectLst>
                  <a:outerShdw blurRad="38100" dist="38100" dir="2700000" algn="tl">
                    <a:srgbClr val="000000"/>
                  </a:outerShdw>
                </a:effectLst>
                <a:latin typeface="+mn-lt"/>
                <a:ea typeface="ＭＳ Ｐゴシック" charset="-128"/>
              </a:rPr>
              <a:t>posture, not age, is a determining factor</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Text Box 2"/>
          <p:cNvSpPr txBox="1">
            <a:spLocks noChangeArrowheads="1"/>
          </p:cNvSpPr>
          <p:nvPr/>
        </p:nvSpPr>
        <p:spPr bwMode="auto">
          <a:xfrm>
            <a:off x="407988" y="209550"/>
            <a:ext cx="8366125" cy="1322388"/>
          </a:xfrm>
          <a:prstGeom prst="rect">
            <a:avLst/>
          </a:prstGeom>
          <a:noFill/>
          <a:ln w="9525">
            <a:noFill/>
            <a:miter lim="800000"/>
            <a:headEnd/>
            <a:tailEnd/>
          </a:ln>
          <a:effectLst/>
        </p:spPr>
        <p:txBody>
          <a:bodyPr>
            <a:prstTxWarp prst="textNoShape">
              <a:avLst/>
            </a:prstTxWarp>
            <a:spAutoFit/>
          </a:bodyPr>
          <a:lstStyle/>
          <a:p>
            <a:pPr>
              <a:lnSpc>
                <a:spcPct val="90000"/>
              </a:lnSpc>
              <a:spcBef>
                <a:spcPct val="50000"/>
              </a:spcBef>
              <a:defRPr/>
            </a:pPr>
            <a:r>
              <a:rPr lang="en-US" sz="4400">
                <a:solidFill>
                  <a:srgbClr val="FFFF00"/>
                </a:solidFill>
                <a:effectLst>
                  <a:outerShdw blurRad="38100" dist="38100" dir="2700000" algn="tl">
                    <a:srgbClr val="000000"/>
                  </a:outerShdw>
                </a:effectLst>
                <a:latin typeface="Arial" charset="0"/>
              </a:rPr>
              <a:t>Random Infant Kicks:    Precursor to walking?</a:t>
            </a:r>
            <a:endParaRPr lang="en-US" sz="4400">
              <a:solidFill>
                <a:srgbClr val="FFFF00"/>
              </a:solidFill>
              <a:effectLst>
                <a:outerShdw blurRad="38100" dist="38100" dir="2700000" algn="tl">
                  <a:srgbClr val="000000"/>
                </a:outerShdw>
              </a:effectLst>
              <a:latin typeface="Futura"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11970"/>
                                        </p:tgtEl>
                                        <p:attrNameLst>
                                          <p:attrName>style.visibility</p:attrName>
                                        </p:attrNameLst>
                                      </p:cBhvr>
                                      <p:to>
                                        <p:strVal val="visible"/>
                                      </p:to>
                                    </p:set>
                                    <p:animEffect transition="in" filter="slide(fromLeft)">
                                      <p:cBhvr>
                                        <p:cTn id="7" dur="500"/>
                                        <p:tgtEl>
                                          <p:spTgt spid="211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0"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6"/>
          <p:cNvSpPr>
            <a:spLocks noChangeArrowheads="1"/>
          </p:cNvSpPr>
          <p:nvPr/>
        </p:nvSpPr>
        <p:spPr bwMode="auto">
          <a:xfrm>
            <a:off x="457200" y="381000"/>
            <a:ext cx="5181600" cy="61722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10244" name="Rectangle 4"/>
          <p:cNvSpPr>
            <a:spLocks noGrp="1" noChangeArrowheads="1"/>
          </p:cNvSpPr>
          <p:nvPr>
            <p:ph type="title"/>
          </p:nvPr>
        </p:nvSpPr>
        <p:spPr>
          <a:xfrm>
            <a:off x="5867400" y="609600"/>
            <a:ext cx="3048000" cy="1371600"/>
          </a:xfrm>
        </p:spPr>
        <p:txBody>
          <a:bodyPr/>
          <a:lstStyle/>
          <a:p>
            <a:pPr algn="l" eaLnBrk="1" hangingPunct="1">
              <a:defRPr/>
            </a:pPr>
            <a:r>
              <a:rPr lang="en-US" sz="4000">
                <a:ea typeface="+mj-ea"/>
                <a:cs typeface="+mj-cs"/>
              </a:rPr>
              <a:t>Illustration of Common Stereotypies</a:t>
            </a:r>
          </a:p>
        </p:txBody>
      </p:sp>
      <p:sp>
        <p:nvSpPr>
          <p:cNvPr id="103429" name="Text Box 7"/>
          <p:cNvSpPr txBox="1">
            <a:spLocks noChangeArrowheads="1"/>
          </p:cNvSpPr>
          <p:nvPr/>
        </p:nvSpPr>
        <p:spPr bwMode="auto">
          <a:xfrm>
            <a:off x="5927725" y="2470150"/>
            <a:ext cx="2709863" cy="1739900"/>
          </a:xfrm>
          <a:prstGeom prst="rect">
            <a:avLst/>
          </a:prstGeom>
          <a:noFill/>
          <a:ln w="9525">
            <a:noFill/>
            <a:miter lim="800000"/>
            <a:headEnd/>
            <a:tailEnd/>
          </a:ln>
        </p:spPr>
        <p:txBody>
          <a:bodyPr wrap="none">
            <a:prstTxWarp prst="textNoShape">
              <a:avLst/>
            </a:prstTxWarp>
            <a:spAutoFit/>
          </a:bodyPr>
          <a:lstStyle/>
          <a:p>
            <a:r>
              <a:rPr lang="en-US"/>
              <a:t>A, single leg kick</a:t>
            </a:r>
          </a:p>
          <a:p>
            <a:r>
              <a:rPr lang="en-US"/>
              <a:t>B, Both legs</a:t>
            </a:r>
          </a:p>
          <a:p>
            <a:r>
              <a:rPr lang="en-US"/>
              <a:t>C, Arm wave</a:t>
            </a:r>
          </a:p>
          <a:p>
            <a:r>
              <a:rPr lang="en-US"/>
              <a:t>D, Hands and knees rock</a:t>
            </a:r>
          </a:p>
          <a:p>
            <a:r>
              <a:rPr lang="en-US"/>
              <a:t>E, Sit rock</a:t>
            </a:r>
          </a:p>
          <a:p>
            <a:r>
              <a:rPr lang="en-US"/>
              <a:t>F, Stand bounce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6"/>
          <p:cNvSpPr>
            <a:spLocks noChangeArrowheads="1"/>
          </p:cNvSpPr>
          <p:nvPr/>
        </p:nvSpPr>
        <p:spPr bwMode="auto">
          <a:xfrm>
            <a:off x="457200" y="381000"/>
            <a:ext cx="5181600" cy="3581400"/>
          </a:xfrm>
          <a:prstGeom prst="rect">
            <a:avLst/>
          </a:prstGeom>
          <a:solidFill>
            <a:srgbClr val="000000"/>
          </a:solidFill>
          <a:ln w="9525">
            <a:solidFill>
              <a:schemeClr val="tx1"/>
            </a:solidFill>
            <a:miter lim="800000"/>
            <a:headEnd/>
            <a:tailEnd/>
          </a:ln>
        </p:spPr>
        <p:txBody>
          <a:bodyPr wrap="none" anchor="ctr">
            <a:prstTxWarp prst="textNoShape">
              <a:avLst/>
            </a:prstTxWarp>
          </a:bodyPr>
          <a:lstStyle/>
          <a:p>
            <a:endParaRPr lang="en-US"/>
          </a:p>
        </p:txBody>
      </p:sp>
      <p:sp>
        <p:nvSpPr>
          <p:cNvPr id="10244" name="Rectangle 4"/>
          <p:cNvSpPr>
            <a:spLocks noGrp="1" noChangeArrowheads="1"/>
          </p:cNvSpPr>
          <p:nvPr>
            <p:ph type="title"/>
          </p:nvPr>
        </p:nvSpPr>
        <p:spPr>
          <a:xfrm>
            <a:off x="5867400" y="609600"/>
            <a:ext cx="3048000" cy="1371600"/>
          </a:xfrm>
        </p:spPr>
        <p:txBody>
          <a:bodyPr/>
          <a:lstStyle/>
          <a:p>
            <a:pPr algn="l" eaLnBrk="1" hangingPunct="1">
              <a:defRPr/>
            </a:pPr>
            <a:r>
              <a:rPr lang="en-US" sz="4000">
                <a:ea typeface="+mj-ea"/>
                <a:cs typeface="+mj-cs"/>
              </a:rPr>
              <a:t>Illustration of Common Stereotypies</a:t>
            </a:r>
          </a:p>
        </p:txBody>
      </p:sp>
      <p:sp>
        <p:nvSpPr>
          <p:cNvPr id="104452" name="Text Box 7"/>
          <p:cNvSpPr txBox="1">
            <a:spLocks noChangeArrowheads="1"/>
          </p:cNvSpPr>
          <p:nvPr/>
        </p:nvSpPr>
        <p:spPr bwMode="auto">
          <a:xfrm>
            <a:off x="5927725" y="2470150"/>
            <a:ext cx="3216275" cy="923925"/>
          </a:xfrm>
          <a:prstGeom prst="rect">
            <a:avLst/>
          </a:prstGeom>
          <a:noFill/>
          <a:ln w="9525">
            <a:noFill/>
            <a:miter lim="800000"/>
            <a:headEnd/>
            <a:tailEnd/>
          </a:ln>
        </p:spPr>
        <p:txBody>
          <a:bodyPr>
            <a:prstTxWarp prst="textNoShape">
              <a:avLst/>
            </a:prstTxWarp>
            <a:spAutoFit/>
          </a:bodyPr>
          <a:lstStyle/>
          <a:p>
            <a:r>
              <a:rPr lang="en-US"/>
              <a:t>F, arm banging against surface</a:t>
            </a:r>
          </a:p>
          <a:p>
            <a:r>
              <a:rPr lang="en-US"/>
              <a:t>G, finger flex</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52400"/>
            <a:ext cx="8229600" cy="1219200"/>
          </a:xfrm>
        </p:spPr>
        <p:txBody>
          <a:bodyPr/>
          <a:lstStyle/>
          <a:p>
            <a:pPr eaLnBrk="1" hangingPunct="1">
              <a:defRPr/>
            </a:pPr>
            <a:r>
              <a:rPr lang="en-US" sz="4000">
                <a:ea typeface="+mj-ea"/>
                <a:cs typeface="+mj-cs"/>
              </a:rPr>
              <a:t>Spontaneous Movements</a:t>
            </a:r>
            <a:br>
              <a:rPr lang="en-US" sz="4000">
                <a:ea typeface="+mj-ea"/>
                <a:cs typeface="+mj-cs"/>
              </a:rPr>
            </a:br>
            <a:r>
              <a:rPr lang="en-US" sz="4000">
                <a:ea typeface="+mj-ea"/>
                <a:cs typeface="+mj-cs"/>
              </a:rPr>
              <a:t>(or Rhythmical Stereotypies)</a:t>
            </a:r>
          </a:p>
        </p:txBody>
      </p:sp>
      <p:sp>
        <p:nvSpPr>
          <p:cNvPr id="9219" name="Rectangle 3"/>
          <p:cNvSpPr>
            <a:spLocks noGrp="1" noChangeArrowheads="1"/>
          </p:cNvSpPr>
          <p:nvPr>
            <p:ph type="body" idx="1"/>
          </p:nvPr>
        </p:nvSpPr>
        <p:spPr>
          <a:xfrm>
            <a:off x="457200" y="1524000"/>
            <a:ext cx="8229600" cy="5029200"/>
          </a:xfrm>
        </p:spPr>
        <p:txBody>
          <a:bodyPr/>
          <a:lstStyle/>
          <a:p>
            <a:pPr eaLnBrk="1" hangingPunct="1">
              <a:lnSpc>
                <a:spcPct val="90000"/>
              </a:lnSpc>
            </a:pPr>
            <a:r>
              <a:rPr lang="en-US" smtClean="0"/>
              <a:t>SUMMARY:</a:t>
            </a:r>
          </a:p>
          <a:p>
            <a:pPr eaLnBrk="1" hangingPunct="1">
              <a:lnSpc>
                <a:spcPct val="90000"/>
              </a:lnSpc>
              <a:buFont typeface="Wingdings" charset="2"/>
              <a:buNone/>
            </a:pPr>
            <a:r>
              <a:rPr lang="en-US" smtClean="0"/>
              <a:t>	Suggestion: link between stereotypies and later voluntary movements</a:t>
            </a:r>
          </a:p>
          <a:p>
            <a:pPr lvl="1" eaLnBrk="1" hangingPunct="1">
              <a:lnSpc>
                <a:spcPct val="90000"/>
              </a:lnSpc>
            </a:pPr>
            <a:r>
              <a:rPr lang="en-US" smtClean="0"/>
              <a:t>appearance is predictable and orderly</a:t>
            </a:r>
          </a:p>
          <a:p>
            <a:pPr lvl="2" eaLnBrk="1" hangingPunct="1">
              <a:lnSpc>
                <a:spcPct val="90000"/>
              </a:lnSpc>
            </a:pPr>
            <a:r>
              <a:rPr lang="en-US" smtClean="0"/>
              <a:t>Stereotypic kicking…voluntary control of legs</a:t>
            </a:r>
          </a:p>
          <a:p>
            <a:pPr lvl="2" eaLnBrk="1" hangingPunct="1">
              <a:lnSpc>
                <a:spcPct val="90000"/>
              </a:lnSpc>
            </a:pPr>
            <a:r>
              <a:rPr lang="en-US" smtClean="0"/>
              <a:t>Rocking on hands/knees…creeping</a:t>
            </a:r>
          </a:p>
          <a:p>
            <a:pPr lvl="1" eaLnBrk="1" hangingPunct="1">
              <a:lnSpc>
                <a:spcPct val="90000"/>
              </a:lnSpc>
            </a:pPr>
            <a:r>
              <a:rPr lang="en-US" smtClean="0"/>
              <a:t>Coordination patterns resemble the patterns seen in later voluntary movement</a:t>
            </a:r>
          </a:p>
          <a:p>
            <a:pPr lvl="2" eaLnBrk="1" hangingPunct="1">
              <a:lnSpc>
                <a:spcPct val="90000"/>
              </a:lnSpc>
            </a:pPr>
            <a:r>
              <a:rPr lang="en-US" smtClean="0"/>
              <a:t>e.g., coordination of supine kicking resembles the positioning and timing of the adult walking step; occurs even in young-for-date children</a:t>
            </a:r>
          </a:p>
          <a:p>
            <a:pPr lvl="1" eaLnBrk="1" hangingPunct="1">
              <a:lnSpc>
                <a:spcPct val="90000"/>
              </a:lnSpc>
            </a:pPr>
            <a:endParaRPr lang="en-US"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152400"/>
            <a:ext cx="8229600" cy="1219200"/>
          </a:xfrm>
        </p:spPr>
        <p:txBody>
          <a:bodyPr/>
          <a:lstStyle/>
          <a:p>
            <a:pPr eaLnBrk="1" hangingPunct="1">
              <a:defRPr/>
            </a:pPr>
            <a:r>
              <a:rPr lang="en-US" sz="4000">
                <a:ea typeface="+mj-ea"/>
                <a:cs typeface="+mj-cs"/>
              </a:rPr>
              <a:t>Spontaneous Movements</a:t>
            </a:r>
            <a:br>
              <a:rPr lang="en-US" sz="4000">
                <a:ea typeface="+mj-ea"/>
                <a:cs typeface="+mj-cs"/>
              </a:rPr>
            </a:br>
            <a:r>
              <a:rPr lang="en-US" sz="4000">
                <a:ea typeface="+mj-ea"/>
                <a:cs typeface="+mj-cs"/>
              </a:rPr>
              <a:t>(or Rhythmical Stereotypies)</a:t>
            </a:r>
          </a:p>
        </p:txBody>
      </p:sp>
      <p:sp>
        <p:nvSpPr>
          <p:cNvPr id="72707" name="Rectangle 3"/>
          <p:cNvSpPr>
            <a:spLocks noGrp="1" noChangeArrowheads="1"/>
          </p:cNvSpPr>
          <p:nvPr>
            <p:ph type="body" idx="1"/>
          </p:nvPr>
        </p:nvSpPr>
        <p:spPr>
          <a:xfrm>
            <a:off x="457200" y="1524000"/>
            <a:ext cx="8229600" cy="5029200"/>
          </a:xfrm>
        </p:spPr>
        <p:txBody>
          <a:bodyPr/>
          <a:lstStyle/>
          <a:p>
            <a:pPr eaLnBrk="1" hangingPunct="1"/>
            <a:r>
              <a:rPr lang="en-US" sz="2800" smtClean="0"/>
              <a:t>Other considerations:</a:t>
            </a:r>
          </a:p>
          <a:p>
            <a:pPr lvl="1" eaLnBrk="1" hangingPunct="1"/>
            <a:r>
              <a:rPr lang="en-US" sz="2400" smtClean="0"/>
              <a:t>Increasing number and persistence of rhythmical movements have been found in children with particular disabilities</a:t>
            </a:r>
          </a:p>
          <a:p>
            <a:pPr lvl="2" eaLnBrk="1" hangingPunct="1"/>
            <a:r>
              <a:rPr lang="en-US" sz="2000" smtClean="0"/>
              <a:t>e.g., Downs Syndrome, Tourette’s syndrome, blindness, deafness, schizophrenia</a:t>
            </a:r>
          </a:p>
          <a:p>
            <a:pPr lvl="2" eaLnBrk="1" hangingPunct="1"/>
            <a:r>
              <a:rPr lang="en-US" sz="2000" smtClean="0"/>
              <a:t>e.g., currently examining children with autism</a:t>
            </a:r>
          </a:p>
          <a:p>
            <a:pPr lvl="1" eaLnBrk="1" hangingPunct="1"/>
            <a:endParaRPr lang="en-US" sz="2400" smtClean="0"/>
          </a:p>
          <a:p>
            <a:pPr lvl="1" eaLnBrk="1" hangingPunct="1">
              <a:buFont typeface="Wingdings" charset="2"/>
              <a:buNone/>
            </a:pPr>
            <a:endParaRPr lang="en-US" sz="2400"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0" y="1447800"/>
            <a:ext cx="9144000" cy="1143000"/>
          </a:xfrm>
        </p:spPr>
        <p:txBody>
          <a:bodyPr lIns="92075" tIns="46038" rIns="92075" bIns="46038"/>
          <a:lstStyle/>
          <a:p>
            <a:pPr eaLnBrk="1" hangingPunct="1">
              <a:defRPr/>
            </a:pPr>
            <a:r>
              <a:rPr lang="en-US" sz="3400" dirty="0"/>
              <a:t>Concept</a:t>
            </a:r>
            <a:r>
              <a:rPr lang="en-US" sz="3400" dirty="0" smtClean="0"/>
              <a:t> 6.7</a:t>
            </a:r>
            <a:r>
              <a:rPr lang="en-US" sz="3400" dirty="0"/>
              <a:t>:</a:t>
            </a:r>
            <a:br>
              <a:rPr lang="en-US" sz="3400" dirty="0"/>
            </a:br>
            <a:r>
              <a:rPr lang="en-US" sz="3400" dirty="0"/>
              <a:t>What about Exercising Reflexes?</a:t>
            </a:r>
            <a:endParaRPr lang="en-CA" sz="3200"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371600" y="228600"/>
            <a:ext cx="82296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79875" name="Rectangle 3"/>
          <p:cNvSpPr>
            <a:spLocks noGrp="1" noChangeArrowheads="1"/>
          </p:cNvSpPr>
          <p:nvPr>
            <p:ph type="body" idx="1"/>
          </p:nvPr>
        </p:nvSpPr>
        <p:spPr>
          <a:xfrm>
            <a:off x="152400" y="1981200"/>
            <a:ext cx="8410575" cy="5791200"/>
          </a:xfrm>
        </p:spPr>
        <p:txBody>
          <a:bodyPr/>
          <a:lstStyle/>
          <a:p>
            <a:pPr marL="609600" indent="-609600" eaLnBrk="1" hangingPunct="1">
              <a:buFont typeface="Wingdings" charset="2"/>
              <a:buNone/>
              <a:defRPr/>
            </a:pPr>
            <a:r>
              <a:rPr lang="en-US" dirty="0" smtClean="0">
                <a:solidFill>
                  <a:srgbClr val="FFFF00"/>
                </a:solidFill>
                <a:latin typeface="Arial" charset="0"/>
                <a:ea typeface="+mn-ea"/>
                <a:cs typeface="+mn-cs"/>
              </a:rPr>
              <a:t>Structural (</a:t>
            </a:r>
            <a:r>
              <a:rPr lang="en-US" dirty="0" err="1" smtClean="0">
                <a:solidFill>
                  <a:srgbClr val="FFFF00"/>
                </a:solidFill>
                <a:latin typeface="Arial" charset="0"/>
                <a:ea typeface="+mn-ea"/>
                <a:cs typeface="+mn-cs"/>
              </a:rPr>
              <a:t>Neuro</a:t>
            </a:r>
            <a:r>
              <a:rPr lang="en-US" dirty="0" smtClean="0">
                <a:solidFill>
                  <a:srgbClr val="FFFF00"/>
                </a:solidFill>
                <a:latin typeface="Arial" charset="0"/>
                <a:ea typeface="+mn-ea"/>
                <a:cs typeface="+mn-cs"/>
              </a:rPr>
              <a:t>-Maturational) Views</a:t>
            </a:r>
          </a:p>
          <a:p>
            <a:pPr marL="609600" indent="-609600" eaLnBrk="1" hangingPunct="1">
              <a:buFont typeface="Wingdings" charset="2"/>
              <a:buNone/>
              <a:defRPr/>
            </a:pPr>
            <a:r>
              <a:rPr lang="en-US" dirty="0" smtClean="0">
                <a:solidFill>
                  <a:srgbClr val="FFFF00"/>
                </a:solidFill>
                <a:latin typeface="Arial" charset="0"/>
                <a:ea typeface="+mn-ea"/>
                <a:cs typeface="+mn-cs"/>
              </a:rPr>
              <a:t>Reflexes:</a:t>
            </a:r>
          </a:p>
          <a:p>
            <a:pPr marL="990600" lvl="1" indent="-533400" eaLnBrk="1" hangingPunct="1">
              <a:defRPr/>
            </a:pPr>
            <a:r>
              <a:rPr lang="en-US" dirty="0" smtClean="0">
                <a:latin typeface="Arial" charset="0"/>
              </a:rPr>
              <a:t>Reflect human wiring</a:t>
            </a:r>
          </a:p>
          <a:p>
            <a:pPr marL="990600" lvl="1" indent="-533400" eaLnBrk="1" hangingPunct="1">
              <a:defRPr/>
            </a:pPr>
            <a:r>
              <a:rPr lang="en-US" dirty="0" smtClean="0">
                <a:latin typeface="Arial" charset="0"/>
              </a:rPr>
              <a:t>Reflect maturation of a system</a:t>
            </a:r>
          </a:p>
          <a:p>
            <a:pPr marL="990600" lvl="1" indent="-533400" eaLnBrk="1" hangingPunct="1">
              <a:defRPr/>
            </a:pPr>
            <a:r>
              <a:rPr lang="en-US" dirty="0" smtClean="0">
                <a:latin typeface="Arial" charset="0"/>
              </a:rPr>
              <a:t>Disappear ~3-4 months</a:t>
            </a:r>
          </a:p>
          <a:p>
            <a:pPr marL="990600" lvl="1" indent="-533400" eaLnBrk="1" hangingPunct="1">
              <a:defRPr/>
            </a:pPr>
            <a:r>
              <a:rPr lang="en-US" dirty="0" smtClean="0">
                <a:latin typeface="Arial" charset="0"/>
              </a:rPr>
              <a:t>Interfere with voluntary movements</a:t>
            </a:r>
          </a:p>
          <a:p>
            <a:pPr marL="990600" lvl="1" indent="-533400" eaLnBrk="1" hangingPunct="1">
              <a:defRPr/>
            </a:pPr>
            <a:r>
              <a:rPr lang="en-US" dirty="0" smtClean="0">
                <a:latin typeface="Arial" charset="0"/>
              </a:rPr>
              <a:t>Must be inhibited by the CNS before voluntary movements can occur; called motor interference (McGraw, 1943)</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Text Box 3"/>
          <p:cNvSpPr txBox="1">
            <a:spLocks noChangeArrowheads="1"/>
          </p:cNvSpPr>
          <p:nvPr/>
        </p:nvSpPr>
        <p:spPr bwMode="auto">
          <a:xfrm>
            <a:off x="0" y="152400"/>
            <a:ext cx="9144000" cy="987425"/>
          </a:xfrm>
          <a:prstGeom prst="rect">
            <a:avLst/>
          </a:prstGeom>
          <a:noFill/>
          <a:ln w="9525">
            <a:noFill/>
            <a:miter lim="800000"/>
            <a:headEnd/>
            <a:tailEnd/>
          </a:ln>
        </p:spPr>
        <p:txBody>
          <a:bodyPr>
            <a:prstTxWarp prst="textNoShape">
              <a:avLst/>
            </a:prstTxWarp>
            <a:spAutoFit/>
          </a:bodyPr>
          <a:lstStyle/>
          <a:p>
            <a:pPr>
              <a:lnSpc>
                <a:spcPct val="90000"/>
              </a:lnSpc>
              <a:spcBef>
                <a:spcPct val="50000"/>
              </a:spcBef>
            </a:pPr>
            <a:r>
              <a:rPr lang="en-US" sz="3200">
                <a:solidFill>
                  <a:schemeClr val="accent2"/>
                </a:solidFill>
                <a:latin typeface="Calibri" charset="0"/>
              </a:rPr>
              <a:t>Seven Phases of Erect Locomotion</a:t>
            </a:r>
          </a:p>
          <a:p>
            <a:pPr>
              <a:spcBef>
                <a:spcPct val="50000"/>
              </a:spcBef>
            </a:pPr>
            <a:endParaRPr lang="en-US" sz="2000">
              <a:solidFill>
                <a:schemeClr val="accent2"/>
              </a:solidFill>
              <a:latin typeface="Calibri" charset="0"/>
            </a:endParaRPr>
          </a:p>
        </p:txBody>
      </p:sp>
      <p:sp>
        <p:nvSpPr>
          <p:cNvPr id="110596" name="Text Box 4"/>
          <p:cNvSpPr txBox="1">
            <a:spLocks noChangeArrowheads="1"/>
          </p:cNvSpPr>
          <p:nvPr/>
        </p:nvSpPr>
        <p:spPr bwMode="auto">
          <a:xfrm>
            <a:off x="228600" y="990600"/>
            <a:ext cx="4419600" cy="4154488"/>
          </a:xfrm>
          <a:prstGeom prst="rect">
            <a:avLst/>
          </a:prstGeom>
          <a:noFill/>
          <a:ln w="9525">
            <a:noFill/>
            <a:miter lim="800000"/>
            <a:headEnd/>
            <a:tailEnd/>
          </a:ln>
        </p:spPr>
        <p:txBody>
          <a:bodyPr>
            <a:prstTxWarp prst="textNoShape">
              <a:avLst/>
            </a:prstTxWarp>
            <a:spAutoFit/>
          </a:bodyPr>
          <a:lstStyle/>
          <a:p>
            <a:pPr marL="457200" indent="-457200">
              <a:spcBef>
                <a:spcPct val="50000"/>
              </a:spcBef>
              <a:buFontTx/>
              <a:buAutoNum type="alphaUcPeriod"/>
            </a:pPr>
            <a:r>
              <a:rPr lang="en-US" sz="2400">
                <a:latin typeface="Calibri" charset="0"/>
              </a:rPr>
              <a:t>Newborn Reflex Stepping</a:t>
            </a:r>
          </a:p>
          <a:p>
            <a:pPr marL="457200" indent="-457200">
              <a:spcBef>
                <a:spcPct val="50000"/>
              </a:spcBef>
              <a:buFontTx/>
              <a:buAutoNum type="alphaUcPeriod"/>
            </a:pPr>
            <a:r>
              <a:rPr lang="en-US" sz="2400">
                <a:solidFill>
                  <a:srgbClr val="FFFF00"/>
                </a:solidFill>
                <a:latin typeface="Calibri" charset="0"/>
              </a:rPr>
              <a:t>Inhibition</a:t>
            </a:r>
            <a:r>
              <a:rPr lang="en-US" sz="2400">
                <a:latin typeface="Calibri" charset="0"/>
              </a:rPr>
              <a:t> or Static Phase</a:t>
            </a:r>
          </a:p>
          <a:p>
            <a:pPr marL="457200" indent="-457200">
              <a:spcBef>
                <a:spcPct val="50000"/>
              </a:spcBef>
              <a:buFontTx/>
              <a:buAutoNum type="alphaUcPeriod"/>
            </a:pPr>
            <a:r>
              <a:rPr lang="en-US" sz="2400">
                <a:latin typeface="Calibri" charset="0"/>
              </a:rPr>
              <a:t>Transition</a:t>
            </a:r>
          </a:p>
          <a:p>
            <a:pPr marL="457200" indent="-457200">
              <a:spcBef>
                <a:spcPct val="50000"/>
              </a:spcBef>
              <a:buFontTx/>
              <a:buAutoNum type="alphaUcPeriod"/>
            </a:pPr>
            <a:r>
              <a:rPr lang="en-US" sz="2400">
                <a:latin typeface="Calibri" charset="0"/>
              </a:rPr>
              <a:t>Deliberate Stepping</a:t>
            </a:r>
          </a:p>
          <a:p>
            <a:pPr marL="457200" indent="-457200">
              <a:spcBef>
                <a:spcPct val="50000"/>
              </a:spcBef>
              <a:buFontTx/>
              <a:buAutoNum type="alphaUcPeriod"/>
            </a:pPr>
            <a:r>
              <a:rPr lang="en-US" sz="2400">
                <a:latin typeface="Calibri" charset="0"/>
              </a:rPr>
              <a:t>Independent Stepping</a:t>
            </a:r>
          </a:p>
          <a:p>
            <a:pPr marL="457200" indent="-457200">
              <a:spcBef>
                <a:spcPct val="50000"/>
              </a:spcBef>
              <a:buFontTx/>
              <a:buAutoNum type="alphaUcPeriod"/>
            </a:pPr>
            <a:r>
              <a:rPr lang="en-US" sz="2400">
                <a:latin typeface="Calibri" charset="0"/>
              </a:rPr>
              <a:t>Heel-toe Progression</a:t>
            </a:r>
          </a:p>
          <a:p>
            <a:pPr marL="457200" indent="-457200">
              <a:spcBef>
                <a:spcPct val="50000"/>
              </a:spcBef>
              <a:buFontTx/>
              <a:buAutoNum type="alphaUcPeriod"/>
            </a:pPr>
            <a:r>
              <a:rPr lang="en-US" sz="2400">
                <a:latin typeface="Calibri" charset="0"/>
              </a:rPr>
              <a:t>Integration, Maturation of Erect Locomotion</a:t>
            </a:r>
          </a:p>
        </p:txBody>
      </p:sp>
      <p:sp>
        <p:nvSpPr>
          <p:cNvPr id="110597" name="Text Box 5"/>
          <p:cNvSpPr txBox="1">
            <a:spLocks noChangeArrowheads="1"/>
          </p:cNvSpPr>
          <p:nvPr/>
        </p:nvSpPr>
        <p:spPr bwMode="auto">
          <a:xfrm>
            <a:off x="228600" y="6248400"/>
            <a:ext cx="3124200" cy="396875"/>
          </a:xfrm>
          <a:prstGeom prst="rect">
            <a:avLst/>
          </a:prstGeom>
          <a:noFill/>
          <a:ln w="9525">
            <a:noFill/>
            <a:miter lim="800000"/>
            <a:headEnd/>
            <a:tailEnd/>
          </a:ln>
        </p:spPr>
        <p:txBody>
          <a:bodyPr>
            <a:prstTxWarp prst="textNoShape">
              <a:avLst/>
            </a:prstTxWarp>
            <a:spAutoFit/>
          </a:bodyPr>
          <a:lstStyle/>
          <a:p>
            <a:pPr>
              <a:spcBef>
                <a:spcPct val="50000"/>
              </a:spcBef>
            </a:pPr>
            <a:r>
              <a:rPr lang="en-US" sz="2000">
                <a:solidFill>
                  <a:schemeClr val="tx2"/>
                </a:solidFill>
                <a:latin typeface="Calibri" charset="0"/>
              </a:rPr>
              <a:t>McGraw</a:t>
            </a:r>
            <a:r>
              <a:rPr lang="en-US" sz="2000">
                <a:latin typeface="Calibri" charset="0"/>
              </a:rPr>
              <a:t> (1942/1969)</a:t>
            </a:r>
          </a:p>
        </p:txBody>
      </p:sp>
      <p:sp>
        <p:nvSpPr>
          <p:cNvPr id="110598" name="Curved Down Arrow 7"/>
          <p:cNvSpPr>
            <a:spLocks noChangeArrowheads="1"/>
          </p:cNvSpPr>
          <p:nvPr/>
        </p:nvSpPr>
        <p:spPr bwMode="auto">
          <a:xfrm rot="5664362">
            <a:off x="1790700" y="3695701"/>
            <a:ext cx="5108575" cy="977900"/>
          </a:xfrm>
          <a:prstGeom prst="curvedDownArrow">
            <a:avLst>
              <a:gd name="adj1" fmla="val 24983"/>
              <a:gd name="adj2" fmla="val 49991"/>
              <a:gd name="adj3" fmla="val 25000"/>
            </a:avLst>
          </a:prstGeom>
          <a:solidFill>
            <a:schemeClr val="accent1"/>
          </a:solidFill>
          <a:ln w="9525">
            <a:solidFill>
              <a:schemeClr val="tx1"/>
            </a:solidFill>
            <a:round/>
            <a:headEnd/>
            <a:tailEnd/>
          </a:ln>
        </p:spPr>
        <p:txBody>
          <a:bodyPr>
            <a:prstTxWarp prst="textNoShape">
              <a:avLst/>
            </a:prstTxWarp>
          </a:bodyPr>
          <a:lstStyle/>
          <a:p>
            <a:endParaRPr lang="en-US" b="1"/>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143000" y="228600"/>
            <a:ext cx="82296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79875" name="Rectangle 3"/>
          <p:cNvSpPr>
            <a:spLocks noGrp="1" noChangeArrowheads="1"/>
          </p:cNvSpPr>
          <p:nvPr>
            <p:ph type="body" idx="1"/>
          </p:nvPr>
        </p:nvSpPr>
        <p:spPr>
          <a:xfrm>
            <a:off x="428625" y="1447800"/>
            <a:ext cx="8410575" cy="5791200"/>
          </a:xfrm>
        </p:spPr>
        <p:txBody>
          <a:bodyPr/>
          <a:lstStyle/>
          <a:p>
            <a:pPr marL="609600" indent="-609600" eaLnBrk="1" hangingPunct="1">
              <a:buFont typeface="Wingdings" charset="2"/>
              <a:buNone/>
              <a:defRPr/>
            </a:pPr>
            <a:r>
              <a:rPr lang="en-US" dirty="0" smtClean="0">
                <a:solidFill>
                  <a:srgbClr val="FFFF00"/>
                </a:solidFill>
                <a:latin typeface="Arial" charset="0"/>
                <a:ea typeface="+mn-ea"/>
                <a:cs typeface="+mn-cs"/>
              </a:rPr>
              <a:t>Functional Views</a:t>
            </a:r>
          </a:p>
          <a:p>
            <a:pPr marL="609600" indent="-609600" eaLnBrk="1" hangingPunct="1">
              <a:buFont typeface="Wingdings" charset="2"/>
              <a:buNone/>
              <a:defRPr/>
            </a:pPr>
            <a:r>
              <a:rPr lang="en-US" dirty="0" smtClean="0">
                <a:solidFill>
                  <a:srgbClr val="FFFF00"/>
                </a:solidFill>
                <a:latin typeface="Arial" charset="0"/>
                <a:ea typeface="+mn-ea"/>
                <a:cs typeface="+mn-cs"/>
              </a:rPr>
              <a:t>Reflexes:</a:t>
            </a:r>
          </a:p>
          <a:p>
            <a:pPr marL="990600" lvl="1" indent="-533400" eaLnBrk="1" hangingPunct="1">
              <a:defRPr/>
            </a:pPr>
            <a:r>
              <a:rPr lang="en-US" dirty="0" smtClean="0">
                <a:latin typeface="Arial" charset="0"/>
              </a:rPr>
              <a:t>Are needed for survival purposes</a:t>
            </a:r>
          </a:p>
          <a:p>
            <a:pPr marL="990600" lvl="1" indent="-533400" eaLnBrk="1" hangingPunct="1">
              <a:buFont typeface="Wingdings" charset="2"/>
              <a:buNone/>
              <a:defRPr/>
            </a:pPr>
            <a:r>
              <a:rPr lang="en-US" dirty="0" smtClean="0">
                <a:latin typeface="Arial" charset="0"/>
              </a:rPr>
              <a:t>	E.g.,</a:t>
            </a:r>
          </a:p>
          <a:p>
            <a:pPr marL="1390650" lvl="2" indent="-533400" eaLnBrk="1" hangingPunct="1">
              <a:defRPr/>
            </a:pPr>
            <a:r>
              <a:rPr lang="en-US" dirty="0" smtClean="0">
                <a:latin typeface="Arial" charset="0"/>
              </a:rPr>
              <a:t>eating</a:t>
            </a:r>
          </a:p>
          <a:p>
            <a:pPr marL="1390650" lvl="2" indent="-533400" eaLnBrk="1" hangingPunct="1">
              <a:defRPr/>
            </a:pPr>
            <a:r>
              <a:rPr lang="en-US" dirty="0" smtClean="0">
                <a:latin typeface="Arial" charset="0"/>
              </a:rPr>
              <a:t>breathing</a:t>
            </a:r>
          </a:p>
          <a:p>
            <a:pPr marL="1390650" lvl="2" indent="-533400" eaLnBrk="1" hangingPunct="1">
              <a:defRPr/>
            </a:pPr>
            <a:r>
              <a:rPr lang="en-US" dirty="0" smtClean="0">
                <a:latin typeface="Arial" charset="0"/>
              </a:rPr>
              <a:t>grasping</a:t>
            </a:r>
          </a:p>
          <a:p>
            <a:pPr marL="1390650" lvl="2" indent="-533400" eaLnBrk="1" hangingPunct="1">
              <a:defRPr/>
            </a:pPr>
            <a:r>
              <a:rPr lang="en-US" dirty="0" smtClean="0">
                <a:latin typeface="Arial" charset="0"/>
              </a:rPr>
              <a:t>birth process</a:t>
            </a:r>
          </a:p>
          <a:p>
            <a:pPr marL="990600" lvl="1" indent="-533400" eaLnBrk="1" hangingPunct="1">
              <a:defRPr/>
            </a:pPr>
            <a:r>
              <a:rPr lang="en-US" dirty="0" smtClean="0">
                <a:latin typeface="Arial" charset="0"/>
              </a:rPr>
              <a:t>Not concerned for later purposes</a:t>
            </a:r>
          </a:p>
          <a:p>
            <a:pPr marL="1390650" lvl="2" indent="-533400" eaLnBrk="1" hangingPunct="1">
              <a:defRPr/>
            </a:pPr>
            <a:endParaRPr lang="en-US" dirty="0" smtClean="0">
              <a:latin typeface="Arial" charset="0"/>
            </a:endParaRPr>
          </a:p>
          <a:p>
            <a:pPr marL="1390650" lvl="2" indent="-533400" eaLnBrk="1" hangingPunct="1">
              <a:defRPr/>
            </a:pPr>
            <a:endParaRPr lang="en-US" dirty="0" smtClean="0">
              <a:latin typeface="Arial" charset="0"/>
            </a:endParaRP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nchor="t"/>
          <a:lstStyle/>
          <a:p>
            <a:pPr eaLnBrk="1" hangingPunct="1">
              <a:defRPr/>
            </a:pPr>
            <a:r>
              <a:rPr lang="en-US" sz="3600" dirty="0" smtClean="0">
                <a:solidFill>
                  <a:schemeClr val="accent2"/>
                </a:solidFill>
                <a:latin typeface="Arial" charset="0"/>
                <a:ea typeface="+mj-ea"/>
                <a:cs typeface="+mj-cs"/>
              </a:rPr>
              <a:t>Theories of Reflexes</a:t>
            </a:r>
          </a:p>
        </p:txBody>
      </p:sp>
      <p:sp>
        <p:nvSpPr>
          <p:cNvPr id="81923" name="Rectangle 3"/>
          <p:cNvSpPr>
            <a:spLocks noGrp="1" noChangeArrowheads="1"/>
          </p:cNvSpPr>
          <p:nvPr>
            <p:ph type="body" idx="1"/>
          </p:nvPr>
        </p:nvSpPr>
        <p:spPr>
          <a:xfrm>
            <a:off x="349250" y="1371600"/>
            <a:ext cx="8947150" cy="5791200"/>
          </a:xfrm>
        </p:spPr>
        <p:txBody>
          <a:bodyPr/>
          <a:lstStyle/>
          <a:p>
            <a:pPr marL="609600" indent="-609600" eaLnBrk="1" hangingPunct="1">
              <a:buFontTx/>
              <a:buNone/>
              <a:defRPr/>
            </a:pPr>
            <a:r>
              <a:rPr lang="en-US" dirty="0" smtClean="0">
                <a:solidFill>
                  <a:srgbClr val="FFFF00"/>
                </a:solidFill>
                <a:latin typeface="Arial" charset="0"/>
                <a:ea typeface="+mn-ea"/>
                <a:cs typeface="+mn-cs"/>
              </a:rPr>
              <a:t>Applied (Dynamical/Environmental) Views</a:t>
            </a:r>
          </a:p>
          <a:p>
            <a:pPr marL="609600" indent="-609600" eaLnBrk="1" hangingPunct="1">
              <a:buFontTx/>
              <a:buNone/>
              <a:defRPr/>
            </a:pPr>
            <a:r>
              <a:rPr lang="en-US" dirty="0" smtClean="0">
                <a:solidFill>
                  <a:srgbClr val="FFFF00"/>
                </a:solidFill>
                <a:latin typeface="Arial" charset="0"/>
                <a:ea typeface="+mn-ea"/>
                <a:cs typeface="+mn-cs"/>
              </a:rPr>
              <a:t>Reflexes:</a:t>
            </a:r>
          </a:p>
          <a:p>
            <a:pPr marL="990600" lvl="1" indent="-533400" eaLnBrk="1" hangingPunct="1">
              <a:defRPr/>
            </a:pPr>
            <a:r>
              <a:rPr lang="en-US" dirty="0" smtClean="0">
                <a:latin typeface="Arial" charset="0"/>
              </a:rPr>
              <a:t>play a role in future volitional movements – ‘building blocks’.</a:t>
            </a:r>
          </a:p>
          <a:p>
            <a:pPr marL="990600" lvl="1" indent="-533400" eaLnBrk="1" hangingPunct="1">
              <a:defRPr/>
            </a:pPr>
            <a:r>
              <a:rPr lang="en-US" dirty="0" smtClean="0">
                <a:latin typeface="Arial" charset="0"/>
              </a:rPr>
              <a:t>stimulate development</a:t>
            </a:r>
          </a:p>
          <a:p>
            <a:pPr marL="990600" lvl="1" indent="-533400" eaLnBrk="1" hangingPunct="1">
              <a:defRPr/>
            </a:pPr>
            <a:r>
              <a:rPr lang="en-US" dirty="0" smtClean="0">
                <a:latin typeface="Arial" charset="0"/>
              </a:rPr>
              <a:t>do not need to disappear</a:t>
            </a:r>
          </a:p>
          <a:p>
            <a:pPr marL="990600" lvl="1" indent="-533400" eaLnBrk="1" hangingPunct="1">
              <a:defRPr/>
            </a:pPr>
            <a:r>
              <a:rPr lang="en-US" dirty="0" smtClean="0">
                <a:latin typeface="Arial" charset="0"/>
              </a:rPr>
              <a:t>other systems are highly influential for their presence/absence or strength (e.g., muscular)</a:t>
            </a:r>
          </a:p>
          <a:p>
            <a:pPr marL="990600" lvl="1" indent="-533400" eaLnBrk="1" hangingPunct="1">
              <a:defRPr/>
            </a:pPr>
            <a:r>
              <a:rPr lang="en-US" dirty="0" smtClean="0">
                <a:latin typeface="Arial" charset="0"/>
              </a:rPr>
              <a:t>IS THERE EMPIRICAL SUPPORT?</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4450" name="Rectangle 2"/>
          <p:cNvSpPr>
            <a:spLocks noChangeArrowheads="1"/>
          </p:cNvSpPr>
          <p:nvPr/>
        </p:nvSpPr>
        <p:spPr bwMode="auto">
          <a:xfrm>
            <a:off x="1389063" y="317500"/>
            <a:ext cx="6275387" cy="1201738"/>
          </a:xfrm>
          <a:prstGeom prst="rect">
            <a:avLst/>
          </a:prstGeom>
          <a:noFill/>
          <a:ln w="9525">
            <a:noFill/>
            <a:miter lim="800000"/>
            <a:headEnd/>
            <a:tailEnd/>
          </a:ln>
          <a:effectLst/>
        </p:spPr>
        <p:txBody>
          <a:bodyPr wrap="none" lIns="92075" tIns="46038" rIns="92075" bIns="46038">
            <a:prstTxWarp prst="textNoShape">
              <a:avLst/>
            </a:prstTxWarp>
            <a:spAutoFit/>
          </a:bodyPr>
          <a:lstStyle/>
          <a:p>
            <a:pPr>
              <a:defRPr/>
            </a:pPr>
            <a:r>
              <a:rPr lang="en-US" sz="3600">
                <a:solidFill>
                  <a:srgbClr val="FFFF00"/>
                </a:solidFill>
                <a:effectLst>
                  <a:outerShdw blurRad="38100" dist="38100" dir="2700000" algn="tl">
                    <a:srgbClr val="000000"/>
                  </a:outerShdw>
                </a:effectLst>
                <a:latin typeface="Arial" charset="0"/>
              </a:rPr>
              <a:t>Exercising the Walking Reflex</a:t>
            </a:r>
          </a:p>
          <a:p>
            <a:pPr>
              <a:defRPr/>
            </a:pPr>
            <a:r>
              <a:rPr lang="en-US" sz="3600">
                <a:solidFill>
                  <a:srgbClr val="FFFF00"/>
                </a:solidFill>
                <a:latin typeface="Arial" charset="0"/>
              </a:rPr>
              <a:t>	(Zelazo et al. 1972)</a:t>
            </a:r>
          </a:p>
        </p:txBody>
      </p:sp>
      <p:sp>
        <p:nvSpPr>
          <p:cNvPr id="1384451" name="Rectangle 3"/>
          <p:cNvSpPr>
            <a:spLocks noChangeArrowheads="1"/>
          </p:cNvSpPr>
          <p:nvPr/>
        </p:nvSpPr>
        <p:spPr bwMode="auto">
          <a:xfrm>
            <a:off x="469900" y="1660525"/>
            <a:ext cx="8064500" cy="519113"/>
          </a:xfrm>
          <a:prstGeom prst="rect">
            <a:avLst/>
          </a:prstGeom>
          <a:noFill/>
          <a:ln w="9525">
            <a:noFill/>
            <a:miter lim="800000"/>
            <a:headEnd/>
            <a:tailEnd/>
          </a:ln>
        </p:spPr>
        <p:txBody>
          <a:bodyPr wrap="none" lIns="92075" tIns="46038" rIns="92075" bIns="46038">
            <a:prstTxWarp prst="textNoShape">
              <a:avLst/>
            </a:prstTxWarp>
            <a:spAutoFit/>
          </a:bodyPr>
          <a:lstStyle/>
          <a:p>
            <a:r>
              <a:rPr lang="en-US" sz="2800">
                <a:solidFill>
                  <a:srgbClr val="FFFF00"/>
                </a:solidFill>
                <a:latin typeface="Arial" charset="0"/>
              </a:rPr>
              <a:t>What happens if you ‘exercise’ the walking reflex?</a:t>
            </a:r>
          </a:p>
        </p:txBody>
      </p:sp>
      <p:sp>
        <p:nvSpPr>
          <p:cNvPr id="1384452" name="Rectangle 4"/>
          <p:cNvSpPr>
            <a:spLocks noChangeArrowheads="1"/>
          </p:cNvSpPr>
          <p:nvPr/>
        </p:nvSpPr>
        <p:spPr bwMode="auto">
          <a:xfrm>
            <a:off x="533400" y="2193925"/>
            <a:ext cx="8175625" cy="4524375"/>
          </a:xfrm>
          <a:prstGeom prst="rect">
            <a:avLst/>
          </a:prstGeom>
          <a:noFill/>
          <a:ln w="9525">
            <a:noFill/>
            <a:miter lim="800000"/>
            <a:headEnd/>
            <a:tailEnd/>
          </a:ln>
        </p:spPr>
        <p:txBody>
          <a:bodyPr lIns="92075" tIns="46038" rIns="92075" bIns="46038">
            <a:prstTxWarp prst="textNoShape">
              <a:avLst/>
            </a:prstTxWarp>
            <a:spAutoFit/>
          </a:bodyPr>
          <a:lstStyle/>
          <a:p>
            <a:r>
              <a:rPr lang="en-US" sz="2400" u="sng">
                <a:latin typeface="Arial" charset="0"/>
              </a:rPr>
              <a:t>Groups:</a:t>
            </a:r>
            <a:endParaRPr lang="en-US" sz="2400">
              <a:latin typeface="Arial" charset="0"/>
            </a:endParaRPr>
          </a:p>
          <a:p>
            <a:pPr marL="914400" lvl="1" indent="-457200"/>
            <a:r>
              <a:rPr lang="en-US" sz="2400" u="sng">
                <a:latin typeface="Arial" charset="0"/>
              </a:rPr>
              <a:t>ACTIVE exercise group</a:t>
            </a:r>
            <a:r>
              <a:rPr lang="en-US" sz="2400">
                <a:latin typeface="Arial" charset="0"/>
              </a:rPr>
              <a:t>:</a:t>
            </a:r>
          </a:p>
          <a:p>
            <a:pPr marL="914400" lvl="1" indent="-457200"/>
            <a:r>
              <a:rPr lang="en-US" sz="2400">
                <a:latin typeface="Arial" charset="0"/>
              </a:rPr>
              <a:t>	(4, 3-min sessions/day from 2nd-8th wk of life, walking reflex is exercised)</a:t>
            </a:r>
          </a:p>
          <a:p>
            <a:pPr marL="914400" lvl="1" indent="-457200"/>
            <a:r>
              <a:rPr lang="en-US" sz="2400" u="sng">
                <a:latin typeface="Arial" charset="0"/>
              </a:rPr>
              <a:t>PASSIVE exercise group:</a:t>
            </a:r>
          </a:p>
          <a:p>
            <a:pPr marL="914400" lvl="1" indent="-457200"/>
            <a:r>
              <a:rPr lang="en-US" sz="2400">
                <a:latin typeface="Arial" charset="0"/>
              </a:rPr>
              <a:t>	 (legs &amp; arms exercised, with gentle pumping action)</a:t>
            </a:r>
          </a:p>
          <a:p>
            <a:pPr marL="914400" lvl="1" indent="-457200"/>
            <a:r>
              <a:rPr lang="en-US" sz="2400" u="sng">
                <a:latin typeface="Arial" charset="0"/>
              </a:rPr>
              <a:t>NO exercise group</a:t>
            </a:r>
            <a:r>
              <a:rPr lang="en-US" sz="2400">
                <a:latin typeface="Arial" charset="0"/>
              </a:rPr>
              <a:t> </a:t>
            </a:r>
          </a:p>
          <a:p>
            <a:pPr marL="914400" lvl="1" indent="-457200"/>
            <a:r>
              <a:rPr lang="en-US" sz="2400">
                <a:latin typeface="Arial" charset="0"/>
              </a:rPr>
              <a:t>	(no exercise)</a:t>
            </a:r>
            <a:endParaRPr lang="en-US" sz="2400" u="sng">
              <a:latin typeface="Arial" charset="0"/>
            </a:endParaRPr>
          </a:p>
          <a:p>
            <a:pPr marL="914400" lvl="1" indent="-457200"/>
            <a:r>
              <a:rPr lang="en-US" sz="2400" u="sng">
                <a:latin typeface="Arial" charset="0"/>
              </a:rPr>
              <a:t>NO exercise ‘control’ group</a:t>
            </a:r>
            <a:r>
              <a:rPr lang="en-US" sz="2400">
                <a:latin typeface="Arial" charset="0"/>
              </a:rPr>
              <a:t>:</a:t>
            </a:r>
          </a:p>
          <a:p>
            <a:pPr marL="914400" lvl="1" indent="-457200"/>
            <a:r>
              <a:rPr lang="en-US" sz="2400">
                <a:latin typeface="Arial" charset="0"/>
              </a:rPr>
              <a:t>	(tested only once, prevents contamination of weekly testing)</a:t>
            </a:r>
            <a:endParaRPr lang="en-US" sz="2400" i="1">
              <a:latin typeface="Arial" charset="0"/>
            </a:endParaRPr>
          </a:p>
          <a:p>
            <a:endParaRPr lang="en-US" sz="2400">
              <a:latin typeface="Arial" charset="0"/>
            </a:endParaRPr>
          </a:p>
        </p:txBody>
      </p:sp>
      <p:sp>
        <p:nvSpPr>
          <p:cNvPr id="1384453" name="Rectangle 5"/>
          <p:cNvSpPr>
            <a:spLocks noChangeArrowheads="1"/>
          </p:cNvSpPr>
          <p:nvPr/>
        </p:nvSpPr>
        <p:spPr bwMode="auto">
          <a:xfrm>
            <a:off x="1454150" y="6319838"/>
            <a:ext cx="6242050" cy="461962"/>
          </a:xfrm>
          <a:prstGeom prst="rect">
            <a:avLst/>
          </a:prstGeom>
          <a:noFill/>
          <a:ln w="12700">
            <a:noFill/>
            <a:miter lim="800000"/>
            <a:headEnd/>
            <a:tailEnd/>
          </a:ln>
        </p:spPr>
        <p:txBody>
          <a:bodyPr wrap="none" anchor="ctr">
            <a:prstTxWarp prst="textNoShape">
              <a:avLst/>
            </a:prstTxWarp>
            <a:spAutoFit/>
          </a:bodyPr>
          <a:lstStyle/>
          <a:p>
            <a:pPr algn="ctr"/>
            <a:r>
              <a:rPr lang="en-US" sz="2400">
                <a:solidFill>
                  <a:srgbClr val="FFFF00"/>
                </a:solidFill>
                <a:latin typeface="Arial" charset="0"/>
              </a:rPr>
              <a:t>Dependent variable:  # of walking responses</a:t>
            </a:r>
          </a:p>
        </p:txBody>
      </p:sp>
      <p:pic>
        <p:nvPicPr>
          <p:cNvPr id="115718" name="Picture 5"/>
          <p:cNvPicPr>
            <a:picLocks noChangeAspect="1"/>
          </p:cNvPicPr>
          <p:nvPr/>
        </p:nvPicPr>
        <p:blipFill>
          <a:blip r:embed="rId3"/>
          <a:srcRect/>
          <a:stretch>
            <a:fillRect/>
          </a:stretch>
        </p:blipFill>
        <p:spPr bwMode="auto">
          <a:xfrm>
            <a:off x="304800" y="2667000"/>
            <a:ext cx="700088" cy="457200"/>
          </a:xfrm>
          <a:prstGeom prst="rect">
            <a:avLst/>
          </a:prstGeom>
          <a:noFill/>
          <a:ln w="9525">
            <a:noFill/>
            <a:miter lim="800000"/>
            <a:headEnd/>
            <a:tailEnd/>
          </a:ln>
        </p:spPr>
      </p:pic>
      <p:pic>
        <p:nvPicPr>
          <p:cNvPr id="115719" name="Picture 6"/>
          <p:cNvPicPr>
            <a:picLocks noChangeAspect="1"/>
          </p:cNvPicPr>
          <p:nvPr/>
        </p:nvPicPr>
        <p:blipFill>
          <a:blip r:embed="rId4"/>
          <a:srcRect/>
          <a:stretch>
            <a:fillRect/>
          </a:stretch>
        </p:blipFill>
        <p:spPr bwMode="auto">
          <a:xfrm>
            <a:off x="304800" y="4343400"/>
            <a:ext cx="609600" cy="539750"/>
          </a:xfrm>
          <a:prstGeom prst="rect">
            <a:avLst/>
          </a:prstGeom>
          <a:noFill/>
          <a:ln w="9525">
            <a:noFill/>
            <a:miter lim="800000"/>
            <a:headEnd/>
            <a:tailEnd/>
          </a:ln>
        </p:spPr>
      </p:pic>
      <p:pic>
        <p:nvPicPr>
          <p:cNvPr id="115720" name="Picture 7"/>
          <p:cNvPicPr>
            <a:picLocks noChangeAspect="1"/>
          </p:cNvPicPr>
          <p:nvPr/>
        </p:nvPicPr>
        <p:blipFill>
          <a:blip r:embed="rId5"/>
          <a:srcRect/>
          <a:stretch>
            <a:fillRect/>
          </a:stretch>
        </p:blipFill>
        <p:spPr bwMode="auto">
          <a:xfrm>
            <a:off x="457200" y="3581400"/>
            <a:ext cx="457200" cy="549275"/>
          </a:xfrm>
          <a:prstGeom prst="rect">
            <a:avLst/>
          </a:prstGeom>
          <a:noFill/>
          <a:ln w="9525">
            <a:noFill/>
            <a:miter lim="800000"/>
            <a:headEnd/>
            <a:tailEnd/>
          </a:ln>
        </p:spPr>
      </p:pic>
      <p:pic>
        <p:nvPicPr>
          <p:cNvPr id="115721" name="Picture 8"/>
          <p:cNvPicPr>
            <a:picLocks noChangeAspect="1"/>
          </p:cNvPicPr>
          <p:nvPr/>
        </p:nvPicPr>
        <p:blipFill>
          <a:blip r:embed="rId6"/>
          <a:srcRect/>
          <a:stretch>
            <a:fillRect/>
          </a:stretch>
        </p:blipFill>
        <p:spPr bwMode="auto">
          <a:xfrm>
            <a:off x="381000" y="5562600"/>
            <a:ext cx="584200" cy="393700"/>
          </a:xfrm>
          <a:prstGeom prst="rect">
            <a:avLst/>
          </a:prstGeom>
          <a:noFill/>
          <a:ln w="9525">
            <a:noFill/>
            <a:miter lim="800000"/>
            <a:headEnd/>
            <a:tailEnd/>
          </a:ln>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84451"/>
                                        </p:tgtEl>
                                        <p:attrNameLst>
                                          <p:attrName>style.visibility</p:attrName>
                                        </p:attrNameLst>
                                      </p:cBhvr>
                                      <p:to>
                                        <p:strVal val="visible"/>
                                      </p:to>
                                    </p:set>
                                    <p:anim calcmode="lin" valueType="num">
                                      <p:cBhvr additive="base">
                                        <p:cTn id="7" dur="500" fill="hold"/>
                                        <p:tgtEl>
                                          <p:spTgt spid="1384451"/>
                                        </p:tgtEl>
                                        <p:attrNameLst>
                                          <p:attrName>ppt_x</p:attrName>
                                        </p:attrNameLst>
                                      </p:cBhvr>
                                      <p:tavLst>
                                        <p:tav tm="0">
                                          <p:val>
                                            <p:strVal val="0-#ppt_w/2"/>
                                          </p:val>
                                        </p:tav>
                                        <p:tav tm="100000">
                                          <p:val>
                                            <p:strVal val="#ppt_x"/>
                                          </p:val>
                                        </p:tav>
                                      </p:tavLst>
                                    </p:anim>
                                    <p:anim calcmode="lin" valueType="num">
                                      <p:cBhvr additive="base">
                                        <p:cTn id="8" dur="500" fill="hold"/>
                                        <p:tgtEl>
                                          <p:spTgt spid="13844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84452"/>
                                        </p:tgtEl>
                                        <p:attrNameLst>
                                          <p:attrName>style.visibility</p:attrName>
                                        </p:attrNameLst>
                                      </p:cBhvr>
                                      <p:to>
                                        <p:strVal val="visible"/>
                                      </p:to>
                                    </p:set>
                                    <p:anim calcmode="lin" valueType="num">
                                      <p:cBhvr additive="base">
                                        <p:cTn id="13" dur="500" fill="hold"/>
                                        <p:tgtEl>
                                          <p:spTgt spid="1384452"/>
                                        </p:tgtEl>
                                        <p:attrNameLst>
                                          <p:attrName>ppt_x</p:attrName>
                                        </p:attrNameLst>
                                      </p:cBhvr>
                                      <p:tavLst>
                                        <p:tav tm="0">
                                          <p:val>
                                            <p:strVal val="0-#ppt_w/2"/>
                                          </p:val>
                                        </p:tav>
                                        <p:tav tm="100000">
                                          <p:val>
                                            <p:strVal val="#ppt_x"/>
                                          </p:val>
                                        </p:tav>
                                      </p:tavLst>
                                    </p:anim>
                                    <p:anim calcmode="lin" valueType="num">
                                      <p:cBhvr additive="base">
                                        <p:cTn id="14" dur="500" fill="hold"/>
                                        <p:tgtEl>
                                          <p:spTgt spid="138445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84453"/>
                                        </p:tgtEl>
                                        <p:attrNameLst>
                                          <p:attrName>style.visibility</p:attrName>
                                        </p:attrNameLst>
                                      </p:cBhvr>
                                      <p:to>
                                        <p:strVal val="visible"/>
                                      </p:to>
                                    </p:set>
                                    <p:anim calcmode="lin" valueType="num">
                                      <p:cBhvr additive="base">
                                        <p:cTn id="19" dur="500" fill="hold"/>
                                        <p:tgtEl>
                                          <p:spTgt spid="1384453"/>
                                        </p:tgtEl>
                                        <p:attrNameLst>
                                          <p:attrName>ppt_x</p:attrName>
                                        </p:attrNameLst>
                                      </p:cBhvr>
                                      <p:tavLst>
                                        <p:tav tm="0">
                                          <p:val>
                                            <p:strVal val="0-#ppt_w/2"/>
                                          </p:val>
                                        </p:tav>
                                        <p:tav tm="100000">
                                          <p:val>
                                            <p:strVal val="#ppt_x"/>
                                          </p:val>
                                        </p:tav>
                                      </p:tavLst>
                                    </p:anim>
                                    <p:anim calcmode="lin" valueType="num">
                                      <p:cBhvr additive="base">
                                        <p:cTn id="20" dur="500" fill="hold"/>
                                        <p:tgtEl>
                                          <p:spTgt spid="13844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4451" grpId="0" autoUpdateAnimBg="0"/>
      <p:bldP spid="1384452" grpId="0" autoUpdateAnimBg="0"/>
      <p:bldP spid="1384453" grpId="0"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Line 2"/>
          <p:cNvSpPr>
            <a:spLocks noChangeShapeType="1"/>
          </p:cNvSpPr>
          <p:nvPr/>
        </p:nvSpPr>
        <p:spPr bwMode="auto">
          <a:xfrm>
            <a:off x="1219200" y="1143000"/>
            <a:ext cx="0" cy="4648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763" name="Line 3"/>
          <p:cNvSpPr>
            <a:spLocks noChangeShapeType="1"/>
          </p:cNvSpPr>
          <p:nvPr/>
        </p:nvSpPr>
        <p:spPr bwMode="auto">
          <a:xfrm>
            <a:off x="1219200" y="5791200"/>
            <a:ext cx="67056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764" name="Rectangle 4"/>
          <p:cNvSpPr>
            <a:spLocks noChangeArrowheads="1"/>
          </p:cNvSpPr>
          <p:nvPr/>
        </p:nvSpPr>
        <p:spPr bwMode="auto">
          <a:xfrm>
            <a:off x="669925" y="966788"/>
            <a:ext cx="438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30</a:t>
            </a:r>
          </a:p>
        </p:txBody>
      </p:sp>
      <p:sp>
        <p:nvSpPr>
          <p:cNvPr id="117765" name="Rectangle 5"/>
          <p:cNvSpPr>
            <a:spLocks noChangeArrowheads="1"/>
          </p:cNvSpPr>
          <p:nvPr/>
        </p:nvSpPr>
        <p:spPr bwMode="auto">
          <a:xfrm>
            <a:off x="669925" y="3176588"/>
            <a:ext cx="438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15</a:t>
            </a:r>
          </a:p>
        </p:txBody>
      </p:sp>
      <p:sp>
        <p:nvSpPr>
          <p:cNvPr id="117766" name="Rectangle 6"/>
          <p:cNvSpPr>
            <a:spLocks noChangeArrowheads="1"/>
          </p:cNvSpPr>
          <p:nvPr/>
        </p:nvSpPr>
        <p:spPr bwMode="auto">
          <a:xfrm>
            <a:off x="746125" y="54625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0</a:t>
            </a:r>
          </a:p>
        </p:txBody>
      </p:sp>
      <p:sp>
        <p:nvSpPr>
          <p:cNvPr id="117767" name="Rectangle 7"/>
          <p:cNvSpPr>
            <a:spLocks noChangeArrowheads="1"/>
          </p:cNvSpPr>
          <p:nvPr/>
        </p:nvSpPr>
        <p:spPr bwMode="auto">
          <a:xfrm rot="-5400000">
            <a:off x="-779462" y="3246437"/>
            <a:ext cx="2509838" cy="366713"/>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 of walking responses</a:t>
            </a:r>
          </a:p>
        </p:txBody>
      </p:sp>
      <p:sp>
        <p:nvSpPr>
          <p:cNvPr id="117768" name="Rectangle 8"/>
          <p:cNvSpPr>
            <a:spLocks noChangeArrowheads="1"/>
          </p:cNvSpPr>
          <p:nvPr/>
        </p:nvSpPr>
        <p:spPr bwMode="auto">
          <a:xfrm>
            <a:off x="2193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1</a:t>
            </a:r>
          </a:p>
        </p:txBody>
      </p:sp>
      <p:sp>
        <p:nvSpPr>
          <p:cNvPr id="117769" name="Rectangle 9"/>
          <p:cNvSpPr>
            <a:spLocks noChangeArrowheads="1"/>
          </p:cNvSpPr>
          <p:nvPr/>
        </p:nvSpPr>
        <p:spPr bwMode="auto">
          <a:xfrm>
            <a:off x="2955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2</a:t>
            </a:r>
          </a:p>
        </p:txBody>
      </p:sp>
      <p:sp>
        <p:nvSpPr>
          <p:cNvPr id="117770" name="Rectangle 10"/>
          <p:cNvSpPr>
            <a:spLocks noChangeArrowheads="1"/>
          </p:cNvSpPr>
          <p:nvPr/>
        </p:nvSpPr>
        <p:spPr bwMode="auto">
          <a:xfrm>
            <a:off x="3717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3</a:t>
            </a:r>
          </a:p>
        </p:txBody>
      </p:sp>
      <p:sp>
        <p:nvSpPr>
          <p:cNvPr id="117771" name="Rectangle 11"/>
          <p:cNvSpPr>
            <a:spLocks noChangeArrowheads="1"/>
          </p:cNvSpPr>
          <p:nvPr/>
        </p:nvSpPr>
        <p:spPr bwMode="auto">
          <a:xfrm>
            <a:off x="4479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4</a:t>
            </a:r>
          </a:p>
        </p:txBody>
      </p:sp>
      <p:sp>
        <p:nvSpPr>
          <p:cNvPr id="117772" name="Line 12"/>
          <p:cNvSpPr>
            <a:spLocks noChangeShapeType="1"/>
          </p:cNvSpPr>
          <p:nvPr/>
        </p:nvSpPr>
        <p:spPr bwMode="auto">
          <a:xfrm>
            <a:off x="2286000" y="1295400"/>
            <a:ext cx="0" cy="4953000"/>
          </a:xfrm>
          <a:prstGeom prst="line">
            <a:avLst/>
          </a:prstGeom>
          <a:noFill/>
          <a:ln w="12700">
            <a:solidFill>
              <a:schemeClr val="tx1"/>
            </a:solidFill>
            <a:prstDash val="lgDash"/>
            <a:round/>
            <a:headEnd type="none" w="sm" len="sm"/>
            <a:tailEnd type="none" w="sm" len="sm"/>
          </a:ln>
        </p:spPr>
        <p:txBody>
          <a:bodyPr wrap="none" anchor="ctr">
            <a:prstTxWarp prst="textNoShape">
              <a:avLst/>
            </a:prstTxWarp>
          </a:bodyPr>
          <a:lstStyle/>
          <a:p>
            <a:endParaRPr lang="en-US"/>
          </a:p>
        </p:txBody>
      </p:sp>
      <p:sp>
        <p:nvSpPr>
          <p:cNvPr id="117773" name="Rectangle 13"/>
          <p:cNvSpPr>
            <a:spLocks noChangeArrowheads="1"/>
          </p:cNvSpPr>
          <p:nvPr/>
        </p:nvSpPr>
        <p:spPr bwMode="auto">
          <a:xfrm>
            <a:off x="1508125" y="738188"/>
            <a:ext cx="10350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baseline</a:t>
            </a:r>
          </a:p>
        </p:txBody>
      </p:sp>
      <p:sp>
        <p:nvSpPr>
          <p:cNvPr id="117774" name="Rectangle 14"/>
          <p:cNvSpPr>
            <a:spLocks noChangeArrowheads="1"/>
          </p:cNvSpPr>
          <p:nvPr/>
        </p:nvSpPr>
        <p:spPr bwMode="auto">
          <a:xfrm>
            <a:off x="53181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5</a:t>
            </a:r>
          </a:p>
        </p:txBody>
      </p:sp>
      <p:sp>
        <p:nvSpPr>
          <p:cNvPr id="117775" name="Rectangle 15"/>
          <p:cNvSpPr>
            <a:spLocks noChangeArrowheads="1"/>
          </p:cNvSpPr>
          <p:nvPr/>
        </p:nvSpPr>
        <p:spPr bwMode="auto">
          <a:xfrm>
            <a:off x="62325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6</a:t>
            </a:r>
          </a:p>
        </p:txBody>
      </p:sp>
      <p:sp>
        <p:nvSpPr>
          <p:cNvPr id="117776" name="Rectangle 16"/>
          <p:cNvSpPr>
            <a:spLocks noChangeArrowheads="1"/>
          </p:cNvSpPr>
          <p:nvPr/>
        </p:nvSpPr>
        <p:spPr bwMode="auto">
          <a:xfrm>
            <a:off x="7146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7</a:t>
            </a:r>
          </a:p>
        </p:txBody>
      </p:sp>
      <p:sp>
        <p:nvSpPr>
          <p:cNvPr id="117777" name="Rectangle 17"/>
          <p:cNvSpPr>
            <a:spLocks noChangeArrowheads="1"/>
          </p:cNvSpPr>
          <p:nvPr/>
        </p:nvSpPr>
        <p:spPr bwMode="auto">
          <a:xfrm>
            <a:off x="7908925" y="5614988"/>
            <a:ext cx="311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8</a:t>
            </a:r>
          </a:p>
        </p:txBody>
      </p:sp>
      <p:sp>
        <p:nvSpPr>
          <p:cNvPr id="117778" name="Oval 18"/>
          <p:cNvSpPr>
            <a:spLocks noChangeArrowheads="1"/>
          </p:cNvSpPr>
          <p:nvPr/>
        </p:nvSpPr>
        <p:spPr bwMode="auto">
          <a:xfrm>
            <a:off x="7854950" y="8445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79" name="Oval 19"/>
          <p:cNvSpPr>
            <a:spLocks noChangeArrowheads="1"/>
          </p:cNvSpPr>
          <p:nvPr/>
        </p:nvSpPr>
        <p:spPr bwMode="auto">
          <a:xfrm>
            <a:off x="6178550" y="23685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0" name="Oval 20"/>
          <p:cNvSpPr>
            <a:spLocks noChangeArrowheads="1"/>
          </p:cNvSpPr>
          <p:nvPr/>
        </p:nvSpPr>
        <p:spPr bwMode="auto">
          <a:xfrm>
            <a:off x="5340350" y="24447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1" name="Oval 21"/>
          <p:cNvSpPr>
            <a:spLocks noChangeArrowheads="1"/>
          </p:cNvSpPr>
          <p:nvPr/>
        </p:nvSpPr>
        <p:spPr bwMode="auto">
          <a:xfrm>
            <a:off x="4502150" y="24447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2" name="Oval 22"/>
          <p:cNvSpPr>
            <a:spLocks noChangeArrowheads="1"/>
          </p:cNvSpPr>
          <p:nvPr/>
        </p:nvSpPr>
        <p:spPr bwMode="auto">
          <a:xfrm>
            <a:off x="3816350" y="36639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3" name="Oval 23"/>
          <p:cNvSpPr>
            <a:spLocks noChangeArrowheads="1"/>
          </p:cNvSpPr>
          <p:nvPr/>
        </p:nvSpPr>
        <p:spPr bwMode="auto">
          <a:xfrm>
            <a:off x="2978150" y="36639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4" name="Oval 24"/>
          <p:cNvSpPr>
            <a:spLocks noChangeArrowheads="1"/>
          </p:cNvSpPr>
          <p:nvPr/>
        </p:nvSpPr>
        <p:spPr bwMode="auto">
          <a:xfrm>
            <a:off x="7016750" y="16827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5" name="Oval 25"/>
          <p:cNvSpPr>
            <a:spLocks noChangeArrowheads="1"/>
          </p:cNvSpPr>
          <p:nvPr/>
        </p:nvSpPr>
        <p:spPr bwMode="auto">
          <a:xfrm>
            <a:off x="2216150" y="4273550"/>
            <a:ext cx="139700" cy="1397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17786" name="AutoShape 26"/>
          <p:cNvSpPr>
            <a:spLocks noChangeArrowheads="1"/>
          </p:cNvSpPr>
          <p:nvPr/>
        </p:nvSpPr>
        <p:spPr bwMode="auto">
          <a:xfrm>
            <a:off x="3663950" y="46545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87" name="AutoShape 27"/>
          <p:cNvSpPr>
            <a:spLocks noChangeArrowheads="1"/>
          </p:cNvSpPr>
          <p:nvPr/>
        </p:nvSpPr>
        <p:spPr bwMode="auto">
          <a:xfrm>
            <a:off x="4425950" y="49593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88" name="AutoShape 28"/>
          <p:cNvSpPr>
            <a:spLocks noChangeArrowheads="1"/>
          </p:cNvSpPr>
          <p:nvPr/>
        </p:nvSpPr>
        <p:spPr bwMode="auto">
          <a:xfrm>
            <a:off x="5340350" y="51117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89" name="AutoShape 29"/>
          <p:cNvSpPr>
            <a:spLocks noChangeArrowheads="1"/>
          </p:cNvSpPr>
          <p:nvPr/>
        </p:nvSpPr>
        <p:spPr bwMode="auto">
          <a:xfrm>
            <a:off x="6254750" y="51879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90" name="AutoShape 30"/>
          <p:cNvSpPr>
            <a:spLocks noChangeArrowheads="1"/>
          </p:cNvSpPr>
          <p:nvPr/>
        </p:nvSpPr>
        <p:spPr bwMode="auto">
          <a:xfrm>
            <a:off x="7169150" y="49593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91" name="AutoShape 31"/>
          <p:cNvSpPr>
            <a:spLocks noChangeArrowheads="1"/>
          </p:cNvSpPr>
          <p:nvPr/>
        </p:nvSpPr>
        <p:spPr bwMode="auto">
          <a:xfrm>
            <a:off x="7854950" y="50355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92" name="AutoShape 32"/>
          <p:cNvSpPr>
            <a:spLocks noChangeArrowheads="1"/>
          </p:cNvSpPr>
          <p:nvPr/>
        </p:nvSpPr>
        <p:spPr bwMode="auto">
          <a:xfrm>
            <a:off x="2978150" y="48069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793" name="AutoShape 33"/>
          <p:cNvSpPr>
            <a:spLocks noChangeArrowheads="1"/>
          </p:cNvSpPr>
          <p:nvPr/>
        </p:nvSpPr>
        <p:spPr bwMode="auto">
          <a:xfrm>
            <a:off x="2139950" y="45021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4" name="AutoShape 34"/>
          <p:cNvSpPr>
            <a:spLocks noChangeArrowheads="1"/>
          </p:cNvSpPr>
          <p:nvPr/>
        </p:nvSpPr>
        <p:spPr bwMode="auto">
          <a:xfrm>
            <a:off x="2978150" y="54165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5" name="AutoShape 35"/>
          <p:cNvSpPr>
            <a:spLocks noChangeArrowheads="1"/>
          </p:cNvSpPr>
          <p:nvPr/>
        </p:nvSpPr>
        <p:spPr bwMode="auto">
          <a:xfrm>
            <a:off x="3740150" y="52641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6" name="AutoShape 36"/>
          <p:cNvSpPr>
            <a:spLocks noChangeArrowheads="1"/>
          </p:cNvSpPr>
          <p:nvPr/>
        </p:nvSpPr>
        <p:spPr bwMode="auto">
          <a:xfrm>
            <a:off x="4464050" y="44259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7" name="AutoShape 37"/>
          <p:cNvSpPr>
            <a:spLocks noChangeArrowheads="1"/>
          </p:cNvSpPr>
          <p:nvPr/>
        </p:nvSpPr>
        <p:spPr bwMode="auto">
          <a:xfrm>
            <a:off x="5416550" y="44259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8" name="AutoShape 38"/>
          <p:cNvSpPr>
            <a:spLocks noChangeArrowheads="1"/>
          </p:cNvSpPr>
          <p:nvPr/>
        </p:nvSpPr>
        <p:spPr bwMode="auto">
          <a:xfrm>
            <a:off x="6330950" y="45021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799" name="AutoShape 39"/>
          <p:cNvSpPr>
            <a:spLocks noChangeArrowheads="1"/>
          </p:cNvSpPr>
          <p:nvPr/>
        </p:nvSpPr>
        <p:spPr bwMode="auto">
          <a:xfrm>
            <a:off x="7169150" y="45783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800" name="AutoShape 40"/>
          <p:cNvSpPr>
            <a:spLocks noChangeArrowheads="1"/>
          </p:cNvSpPr>
          <p:nvPr/>
        </p:nvSpPr>
        <p:spPr bwMode="auto">
          <a:xfrm>
            <a:off x="8007350" y="4959350"/>
            <a:ext cx="215900" cy="215900"/>
          </a:xfrm>
          <a:prstGeom prst="star16">
            <a:avLst>
              <a:gd name="adj" fmla="val 37500"/>
            </a:avLst>
          </a:prstGeom>
          <a:noFill/>
          <a:ln w="12700">
            <a:solidFill>
              <a:schemeClr val="tx1"/>
            </a:solidFill>
            <a:miter lim="800000"/>
            <a:headEnd/>
            <a:tailEnd/>
          </a:ln>
        </p:spPr>
        <p:txBody>
          <a:bodyPr wrap="none" anchor="ctr">
            <a:prstTxWarp prst="textNoShape">
              <a:avLst/>
            </a:prstTxWarp>
          </a:bodyPr>
          <a:lstStyle/>
          <a:p>
            <a:endParaRPr lang="en-CA"/>
          </a:p>
        </p:txBody>
      </p:sp>
      <p:sp>
        <p:nvSpPr>
          <p:cNvPr id="117801" name="AutoShape 41"/>
          <p:cNvSpPr>
            <a:spLocks noChangeArrowheads="1"/>
          </p:cNvSpPr>
          <p:nvPr/>
        </p:nvSpPr>
        <p:spPr bwMode="auto">
          <a:xfrm>
            <a:off x="2139950" y="4806950"/>
            <a:ext cx="292100" cy="215900"/>
          </a:xfrm>
          <a:prstGeom prst="triangle">
            <a:avLst>
              <a:gd name="adj" fmla="val 49995"/>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802" name="Line 42"/>
          <p:cNvSpPr>
            <a:spLocks noChangeShapeType="1"/>
          </p:cNvSpPr>
          <p:nvPr/>
        </p:nvSpPr>
        <p:spPr bwMode="auto">
          <a:xfrm flipV="1">
            <a:off x="2438400" y="3810000"/>
            <a:ext cx="533400" cy="457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3" name="Line 43"/>
          <p:cNvSpPr>
            <a:spLocks noChangeShapeType="1"/>
          </p:cNvSpPr>
          <p:nvPr/>
        </p:nvSpPr>
        <p:spPr bwMode="auto">
          <a:xfrm>
            <a:off x="3124200" y="3733800"/>
            <a:ext cx="6096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4" name="Line 44"/>
          <p:cNvSpPr>
            <a:spLocks noChangeShapeType="1"/>
          </p:cNvSpPr>
          <p:nvPr/>
        </p:nvSpPr>
        <p:spPr bwMode="auto">
          <a:xfrm flipV="1">
            <a:off x="4038600" y="2590800"/>
            <a:ext cx="533400" cy="10668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5" name="Line 45"/>
          <p:cNvSpPr>
            <a:spLocks noChangeShapeType="1"/>
          </p:cNvSpPr>
          <p:nvPr/>
        </p:nvSpPr>
        <p:spPr bwMode="auto">
          <a:xfrm>
            <a:off x="4724400" y="2514600"/>
            <a:ext cx="6096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6" name="Line 46"/>
          <p:cNvSpPr>
            <a:spLocks noChangeShapeType="1"/>
          </p:cNvSpPr>
          <p:nvPr/>
        </p:nvSpPr>
        <p:spPr bwMode="auto">
          <a:xfrm flipV="1">
            <a:off x="5562600" y="2438400"/>
            <a:ext cx="6096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7" name="Line 47"/>
          <p:cNvSpPr>
            <a:spLocks noChangeShapeType="1"/>
          </p:cNvSpPr>
          <p:nvPr/>
        </p:nvSpPr>
        <p:spPr bwMode="auto">
          <a:xfrm flipV="1">
            <a:off x="6400800" y="1828800"/>
            <a:ext cx="609600" cy="5334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8" name="Line 48"/>
          <p:cNvSpPr>
            <a:spLocks noChangeShapeType="1"/>
          </p:cNvSpPr>
          <p:nvPr/>
        </p:nvSpPr>
        <p:spPr bwMode="auto">
          <a:xfrm flipV="1">
            <a:off x="7162800" y="1066800"/>
            <a:ext cx="685800" cy="6096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09" name="Line 49"/>
          <p:cNvSpPr>
            <a:spLocks noChangeShapeType="1"/>
          </p:cNvSpPr>
          <p:nvPr/>
        </p:nvSpPr>
        <p:spPr bwMode="auto">
          <a:xfrm>
            <a:off x="2286000" y="4724400"/>
            <a:ext cx="685800" cy="6858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0" name="Line 50"/>
          <p:cNvSpPr>
            <a:spLocks noChangeShapeType="1"/>
          </p:cNvSpPr>
          <p:nvPr/>
        </p:nvSpPr>
        <p:spPr bwMode="auto">
          <a:xfrm flipV="1">
            <a:off x="3276600" y="5410200"/>
            <a:ext cx="4572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1" name="Line 51"/>
          <p:cNvSpPr>
            <a:spLocks noChangeShapeType="1"/>
          </p:cNvSpPr>
          <p:nvPr/>
        </p:nvSpPr>
        <p:spPr bwMode="auto">
          <a:xfrm flipV="1">
            <a:off x="4038600" y="4572000"/>
            <a:ext cx="533400" cy="6858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2" name="Line 52"/>
          <p:cNvSpPr>
            <a:spLocks noChangeShapeType="1"/>
          </p:cNvSpPr>
          <p:nvPr/>
        </p:nvSpPr>
        <p:spPr bwMode="auto">
          <a:xfrm>
            <a:off x="4724400" y="4572000"/>
            <a:ext cx="6096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3" name="Line 53"/>
          <p:cNvSpPr>
            <a:spLocks noChangeShapeType="1"/>
          </p:cNvSpPr>
          <p:nvPr/>
        </p:nvSpPr>
        <p:spPr bwMode="auto">
          <a:xfrm>
            <a:off x="5715000" y="4572000"/>
            <a:ext cx="6096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4" name="Line 54"/>
          <p:cNvSpPr>
            <a:spLocks noChangeShapeType="1"/>
          </p:cNvSpPr>
          <p:nvPr/>
        </p:nvSpPr>
        <p:spPr bwMode="auto">
          <a:xfrm>
            <a:off x="6629400" y="4648200"/>
            <a:ext cx="5334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5" name="Line 55"/>
          <p:cNvSpPr>
            <a:spLocks noChangeShapeType="1"/>
          </p:cNvSpPr>
          <p:nvPr/>
        </p:nvSpPr>
        <p:spPr bwMode="auto">
          <a:xfrm>
            <a:off x="7467600" y="4724400"/>
            <a:ext cx="457200" cy="2286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6" name="Line 56"/>
          <p:cNvSpPr>
            <a:spLocks noChangeShapeType="1"/>
          </p:cNvSpPr>
          <p:nvPr/>
        </p:nvSpPr>
        <p:spPr bwMode="auto">
          <a:xfrm flipV="1">
            <a:off x="2438400" y="4876800"/>
            <a:ext cx="6096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7" name="Line 57"/>
          <p:cNvSpPr>
            <a:spLocks noChangeShapeType="1"/>
          </p:cNvSpPr>
          <p:nvPr/>
        </p:nvSpPr>
        <p:spPr bwMode="auto">
          <a:xfrm flipV="1">
            <a:off x="3276600" y="4800600"/>
            <a:ext cx="3048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8" name="Line 58"/>
          <p:cNvSpPr>
            <a:spLocks noChangeShapeType="1"/>
          </p:cNvSpPr>
          <p:nvPr/>
        </p:nvSpPr>
        <p:spPr bwMode="auto">
          <a:xfrm>
            <a:off x="3962400" y="4800600"/>
            <a:ext cx="609600" cy="2286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19" name="Line 59"/>
          <p:cNvSpPr>
            <a:spLocks noChangeShapeType="1"/>
          </p:cNvSpPr>
          <p:nvPr/>
        </p:nvSpPr>
        <p:spPr bwMode="auto">
          <a:xfrm>
            <a:off x="4724400" y="5105400"/>
            <a:ext cx="5334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20" name="Line 60"/>
          <p:cNvSpPr>
            <a:spLocks noChangeShapeType="1"/>
          </p:cNvSpPr>
          <p:nvPr/>
        </p:nvSpPr>
        <p:spPr bwMode="auto">
          <a:xfrm>
            <a:off x="5715000" y="5257800"/>
            <a:ext cx="5334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21" name="Line 61"/>
          <p:cNvSpPr>
            <a:spLocks noChangeShapeType="1"/>
          </p:cNvSpPr>
          <p:nvPr/>
        </p:nvSpPr>
        <p:spPr bwMode="auto">
          <a:xfrm flipV="1">
            <a:off x="6553200" y="5105400"/>
            <a:ext cx="609600" cy="2286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22" name="Line 62"/>
          <p:cNvSpPr>
            <a:spLocks noChangeShapeType="1"/>
          </p:cNvSpPr>
          <p:nvPr/>
        </p:nvSpPr>
        <p:spPr bwMode="auto">
          <a:xfrm>
            <a:off x="7467600" y="5105400"/>
            <a:ext cx="381000" cy="76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17823" name="Rectangle 63"/>
          <p:cNvSpPr>
            <a:spLocks noChangeArrowheads="1"/>
          </p:cNvSpPr>
          <p:nvPr/>
        </p:nvSpPr>
        <p:spPr bwMode="auto">
          <a:xfrm>
            <a:off x="4724400" y="1828800"/>
            <a:ext cx="1720850" cy="366713"/>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Active exercise</a:t>
            </a:r>
          </a:p>
        </p:txBody>
      </p:sp>
      <p:sp>
        <p:nvSpPr>
          <p:cNvPr id="117824" name="Rectangle 64"/>
          <p:cNvSpPr>
            <a:spLocks noChangeArrowheads="1"/>
          </p:cNvSpPr>
          <p:nvPr/>
        </p:nvSpPr>
        <p:spPr bwMode="auto">
          <a:xfrm>
            <a:off x="4724400" y="3962400"/>
            <a:ext cx="1898650" cy="366713"/>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Passive exercise</a:t>
            </a:r>
          </a:p>
        </p:txBody>
      </p:sp>
      <p:sp>
        <p:nvSpPr>
          <p:cNvPr id="117825" name="Rectangle 65"/>
          <p:cNvSpPr>
            <a:spLocks noChangeArrowheads="1"/>
          </p:cNvSpPr>
          <p:nvPr/>
        </p:nvSpPr>
        <p:spPr bwMode="auto">
          <a:xfrm>
            <a:off x="4784725" y="5310188"/>
            <a:ext cx="13906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No exercise</a:t>
            </a:r>
          </a:p>
        </p:txBody>
      </p:sp>
      <p:sp>
        <p:nvSpPr>
          <p:cNvPr id="117826" name="Rectangle 66"/>
          <p:cNvSpPr>
            <a:spLocks noChangeArrowheads="1"/>
          </p:cNvSpPr>
          <p:nvPr/>
        </p:nvSpPr>
        <p:spPr bwMode="auto">
          <a:xfrm>
            <a:off x="7931150" y="5416550"/>
            <a:ext cx="292100" cy="215900"/>
          </a:xfrm>
          <a:prstGeom prst="rect">
            <a:avLst/>
          </a:prstGeom>
          <a:solidFill>
            <a:schemeClr val="accent1"/>
          </a:solidFill>
          <a:ln w="12700">
            <a:solidFill>
              <a:schemeClr val="tx1"/>
            </a:solidFill>
            <a:miter lim="800000"/>
            <a:headEnd/>
            <a:tailEnd/>
          </a:ln>
        </p:spPr>
        <p:txBody>
          <a:bodyPr wrap="none" anchor="ctr">
            <a:prstTxWarp prst="textNoShape">
              <a:avLst/>
            </a:prstTxWarp>
          </a:bodyPr>
          <a:lstStyle/>
          <a:p>
            <a:endParaRPr lang="en-CA"/>
          </a:p>
        </p:txBody>
      </p:sp>
      <p:sp>
        <p:nvSpPr>
          <p:cNvPr id="117827" name="Rectangle 67"/>
          <p:cNvSpPr>
            <a:spLocks noChangeArrowheads="1"/>
          </p:cNvSpPr>
          <p:nvPr/>
        </p:nvSpPr>
        <p:spPr bwMode="auto">
          <a:xfrm>
            <a:off x="8274050" y="5310188"/>
            <a:ext cx="930275" cy="369887"/>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Control</a:t>
            </a:r>
          </a:p>
        </p:txBody>
      </p:sp>
      <p:sp>
        <p:nvSpPr>
          <p:cNvPr id="117828" name="Rectangle 68"/>
          <p:cNvSpPr>
            <a:spLocks noChangeArrowheads="1"/>
          </p:cNvSpPr>
          <p:nvPr/>
        </p:nvSpPr>
        <p:spPr bwMode="auto">
          <a:xfrm>
            <a:off x="4784725" y="5919788"/>
            <a:ext cx="10096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WEEKS</a:t>
            </a:r>
          </a:p>
        </p:txBody>
      </p:sp>
    </p:spTree>
  </p:cSld>
  <p:clrMapOvr>
    <a:masterClrMapping/>
  </p:clrMapOvr>
  <p:transition>
    <p:cover dir="l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nchor="t"/>
          <a:lstStyle/>
          <a:p>
            <a:pPr eaLnBrk="1" hangingPunct="1">
              <a:defRPr/>
            </a:pPr>
            <a:r>
              <a:rPr lang="en-US" dirty="0" smtClean="0">
                <a:solidFill>
                  <a:schemeClr val="accent2"/>
                </a:solidFill>
                <a:latin typeface="Arial" charset="0"/>
                <a:ea typeface="+mj-ea"/>
                <a:cs typeface="+mj-cs"/>
              </a:rPr>
              <a:t>Exercising the ‘Walking Reflex’</a:t>
            </a:r>
          </a:p>
        </p:txBody>
      </p:sp>
      <p:sp>
        <p:nvSpPr>
          <p:cNvPr id="90115" name="Rectangle 3"/>
          <p:cNvSpPr>
            <a:spLocks noGrp="1" noChangeArrowheads="1"/>
          </p:cNvSpPr>
          <p:nvPr>
            <p:ph type="body" idx="1"/>
          </p:nvPr>
        </p:nvSpPr>
        <p:spPr>
          <a:xfrm>
            <a:off x="784225" y="1430338"/>
            <a:ext cx="8162925" cy="5427662"/>
          </a:xfrm>
        </p:spPr>
        <p:txBody>
          <a:bodyPr/>
          <a:lstStyle/>
          <a:p>
            <a:pPr eaLnBrk="1" hangingPunct="1">
              <a:defRPr/>
            </a:pPr>
            <a:r>
              <a:rPr lang="en-US" dirty="0" err="1" smtClean="0">
                <a:solidFill>
                  <a:schemeClr val="tx2"/>
                </a:solidFill>
                <a:latin typeface="Arial" charset="0"/>
                <a:ea typeface="+mn-ea"/>
                <a:cs typeface="+mn-cs"/>
              </a:rPr>
              <a:t>Zelazo</a:t>
            </a:r>
            <a:r>
              <a:rPr lang="en-US" dirty="0" smtClean="0">
                <a:solidFill>
                  <a:schemeClr val="tx2"/>
                </a:solidFill>
                <a:latin typeface="Arial" charset="0"/>
                <a:ea typeface="+mn-ea"/>
                <a:cs typeface="+mn-cs"/>
              </a:rPr>
              <a:t> et al. (1972)</a:t>
            </a:r>
          </a:p>
          <a:p>
            <a:pPr lvl="1" eaLnBrk="1" hangingPunct="1">
              <a:defRPr/>
            </a:pPr>
            <a:r>
              <a:rPr lang="en-US" dirty="0" smtClean="0">
                <a:latin typeface="Arial" charset="0"/>
              </a:rPr>
              <a:t>Daily practice:</a:t>
            </a:r>
          </a:p>
          <a:p>
            <a:pPr lvl="2" eaLnBrk="1" hangingPunct="1">
              <a:defRPr/>
            </a:pPr>
            <a:r>
              <a:rPr lang="en-US" dirty="0" smtClean="0">
                <a:latin typeface="Arial" charset="0"/>
              </a:rPr>
              <a:t>increased stepping reflex</a:t>
            </a:r>
          </a:p>
          <a:p>
            <a:pPr lvl="2" eaLnBrk="1" hangingPunct="1">
              <a:defRPr/>
            </a:pPr>
            <a:r>
              <a:rPr lang="en-US" dirty="0" smtClean="0">
                <a:latin typeface="Arial" charset="0"/>
              </a:rPr>
              <a:t>resulted in earlier onset of voluntary walking</a:t>
            </a:r>
          </a:p>
          <a:p>
            <a:pPr lvl="1" eaLnBrk="1" hangingPunct="1">
              <a:defRPr/>
            </a:pPr>
            <a:r>
              <a:rPr lang="en-US" dirty="0" smtClean="0">
                <a:latin typeface="Arial" charset="0"/>
              </a:rPr>
              <a:t>Systematic stimulation of a </a:t>
            </a:r>
            <a:r>
              <a:rPr lang="en-US" dirty="0" err="1" smtClean="0">
                <a:latin typeface="Arial" charset="0"/>
              </a:rPr>
              <a:t>locomotor</a:t>
            </a:r>
            <a:r>
              <a:rPr lang="en-US" dirty="0" smtClean="0">
                <a:latin typeface="Arial" charset="0"/>
              </a:rPr>
              <a:t> reflex can enhance acquisition of voluntary locomotion</a:t>
            </a:r>
          </a:p>
          <a:p>
            <a:pPr lvl="1" eaLnBrk="1" hangingPunct="1">
              <a:defRPr/>
            </a:pPr>
            <a:r>
              <a:rPr lang="en-US" dirty="0" smtClean="0">
                <a:latin typeface="Arial" charset="0"/>
              </a:rPr>
              <a:t>Disappearance of reflex = one of disuse</a:t>
            </a:r>
          </a:p>
          <a:p>
            <a:pPr lvl="1" eaLnBrk="1" hangingPunct="1">
              <a:defRPr/>
            </a:pPr>
            <a:r>
              <a:rPr lang="en-US" dirty="0" smtClean="0">
                <a:latin typeface="Arial" charset="0"/>
              </a:rPr>
              <a:t>Reflex inhibition before onset of voluntary walking is unnecessary</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90115" name="Rectangle 3"/>
          <p:cNvSpPr>
            <a:spLocks noGrp="1" noChangeArrowheads="1"/>
          </p:cNvSpPr>
          <p:nvPr>
            <p:ph type="body" idx="1"/>
          </p:nvPr>
        </p:nvSpPr>
        <p:spPr>
          <a:xfrm>
            <a:off x="2438400" y="1430338"/>
            <a:ext cx="6508750" cy="5427662"/>
          </a:xfrm>
        </p:spPr>
        <p:txBody>
          <a:bodyPr/>
          <a:lstStyle/>
          <a:p>
            <a:pPr eaLnBrk="1" hangingPunct="1">
              <a:buFont typeface="Wingdings" charset="2"/>
              <a:buNone/>
              <a:defRPr/>
            </a:pPr>
            <a:r>
              <a:rPr lang="en-US" dirty="0" smtClean="0">
                <a:solidFill>
                  <a:schemeClr val="tx2"/>
                </a:solidFill>
                <a:latin typeface="Arial" charset="0"/>
                <a:ea typeface="+mn-ea"/>
                <a:cs typeface="+mn-cs"/>
              </a:rPr>
              <a:t>	</a:t>
            </a:r>
            <a:r>
              <a:rPr lang="en-US" dirty="0" err="1" smtClean="0">
                <a:solidFill>
                  <a:schemeClr val="tx2"/>
                </a:solidFill>
                <a:latin typeface="Arial" charset="0"/>
                <a:ea typeface="+mn-ea"/>
                <a:cs typeface="+mn-cs"/>
              </a:rPr>
              <a:t>Thelan</a:t>
            </a:r>
            <a:endParaRPr lang="en-US" dirty="0" smtClean="0">
              <a:solidFill>
                <a:schemeClr val="tx2"/>
              </a:solidFill>
              <a:latin typeface="Arial" charset="0"/>
              <a:ea typeface="+mn-ea"/>
              <a:cs typeface="+mn-cs"/>
            </a:endParaRPr>
          </a:p>
          <a:p>
            <a:pPr lvl="1" eaLnBrk="1" hangingPunct="1">
              <a:defRPr/>
            </a:pPr>
            <a:r>
              <a:rPr lang="en-US" dirty="0" smtClean="0">
                <a:latin typeface="Arial" charset="0"/>
              </a:rPr>
              <a:t>Noticed Infants have a dramatic increase in leg weight (primarily via leg fat) in first 2 mo</a:t>
            </a:r>
          </a:p>
          <a:p>
            <a:pPr lvl="1" eaLnBrk="1" hangingPunct="1">
              <a:defRPr/>
            </a:pPr>
            <a:r>
              <a:rPr lang="en-US" dirty="0" smtClean="0">
                <a:latin typeface="Arial" charset="0"/>
              </a:rPr>
              <a:t>A corresponding increase in muscle strength does not occur</a:t>
            </a:r>
          </a:p>
          <a:p>
            <a:pPr lvl="1" eaLnBrk="1" hangingPunct="1">
              <a:defRPr/>
            </a:pPr>
            <a:r>
              <a:rPr lang="en-US" dirty="0" smtClean="0">
                <a:latin typeface="Arial" charset="0"/>
              </a:rPr>
              <a:t>Perhaps stepping reflex disappears because infant has insufficient strength to lift heavier legs?</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222250" y="0"/>
            <a:ext cx="8693150" cy="708025"/>
          </a:xfrm>
          <a:prstGeom prst="rect">
            <a:avLst/>
          </a:prstGeom>
          <a:noFill/>
          <a:ln w="9525">
            <a:noFill/>
            <a:miter lim="800000"/>
            <a:headEnd/>
            <a:tailEnd/>
          </a:ln>
        </p:spPr>
        <p:txBody>
          <a:bodyPr wrap="none" lIns="92075" tIns="46038" rIns="92075" bIns="46038">
            <a:prstTxWarp prst="textNoShape">
              <a:avLst/>
            </a:prstTxWarp>
            <a:spAutoFit/>
          </a:bodyPr>
          <a:lstStyle/>
          <a:p>
            <a:r>
              <a:rPr lang="en-US" sz="4000">
                <a:solidFill>
                  <a:srgbClr val="FFFF00"/>
                </a:solidFill>
                <a:latin typeface="Arial" charset="0"/>
              </a:rPr>
              <a:t>The case of the ‘Disappearing Reflex’</a:t>
            </a:r>
          </a:p>
        </p:txBody>
      </p:sp>
      <p:sp>
        <p:nvSpPr>
          <p:cNvPr id="123907" name="Rectangle 3"/>
          <p:cNvSpPr>
            <a:spLocks noChangeArrowheads="1"/>
          </p:cNvSpPr>
          <p:nvPr/>
        </p:nvSpPr>
        <p:spPr bwMode="auto">
          <a:xfrm>
            <a:off x="7004050" y="6491288"/>
            <a:ext cx="21399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Thelen et al., 1984</a:t>
            </a:r>
          </a:p>
        </p:txBody>
      </p:sp>
      <p:sp>
        <p:nvSpPr>
          <p:cNvPr id="123908" name="Line 4"/>
          <p:cNvSpPr>
            <a:spLocks noChangeShapeType="1"/>
          </p:cNvSpPr>
          <p:nvPr/>
        </p:nvSpPr>
        <p:spPr bwMode="auto">
          <a:xfrm>
            <a:off x="2286000" y="2743200"/>
            <a:ext cx="0" cy="30480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23909" name="Line 5"/>
          <p:cNvSpPr>
            <a:spLocks noChangeShapeType="1"/>
          </p:cNvSpPr>
          <p:nvPr/>
        </p:nvSpPr>
        <p:spPr bwMode="auto">
          <a:xfrm>
            <a:off x="2286000" y="5791200"/>
            <a:ext cx="44958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23910" name="Rectangle 6"/>
          <p:cNvSpPr>
            <a:spLocks noChangeArrowheads="1"/>
          </p:cNvSpPr>
          <p:nvPr/>
        </p:nvSpPr>
        <p:spPr bwMode="auto">
          <a:xfrm>
            <a:off x="1584325" y="2566988"/>
            <a:ext cx="438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20</a:t>
            </a:r>
          </a:p>
        </p:txBody>
      </p:sp>
      <p:sp>
        <p:nvSpPr>
          <p:cNvPr id="123911" name="Rectangle 7"/>
          <p:cNvSpPr>
            <a:spLocks noChangeArrowheads="1"/>
          </p:cNvSpPr>
          <p:nvPr/>
        </p:nvSpPr>
        <p:spPr bwMode="auto">
          <a:xfrm>
            <a:off x="1508125" y="4014788"/>
            <a:ext cx="438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15</a:t>
            </a:r>
          </a:p>
        </p:txBody>
      </p:sp>
      <p:sp>
        <p:nvSpPr>
          <p:cNvPr id="123912" name="Rectangle 8"/>
          <p:cNvSpPr>
            <a:spLocks noChangeArrowheads="1"/>
          </p:cNvSpPr>
          <p:nvPr/>
        </p:nvSpPr>
        <p:spPr bwMode="auto">
          <a:xfrm>
            <a:off x="1431925" y="5462588"/>
            <a:ext cx="438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10</a:t>
            </a:r>
          </a:p>
        </p:txBody>
      </p:sp>
      <p:sp>
        <p:nvSpPr>
          <p:cNvPr id="123913" name="Oval 9"/>
          <p:cNvSpPr>
            <a:spLocks noChangeArrowheads="1"/>
          </p:cNvSpPr>
          <p:nvPr/>
        </p:nvSpPr>
        <p:spPr bwMode="auto">
          <a:xfrm>
            <a:off x="3130550" y="3130550"/>
            <a:ext cx="292100" cy="2921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23914" name="Oval 10"/>
          <p:cNvSpPr>
            <a:spLocks noChangeArrowheads="1"/>
          </p:cNvSpPr>
          <p:nvPr/>
        </p:nvSpPr>
        <p:spPr bwMode="auto">
          <a:xfrm>
            <a:off x="4425950" y="4425950"/>
            <a:ext cx="292100" cy="2921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23915" name="Oval 11"/>
          <p:cNvSpPr>
            <a:spLocks noChangeArrowheads="1"/>
          </p:cNvSpPr>
          <p:nvPr/>
        </p:nvSpPr>
        <p:spPr bwMode="auto">
          <a:xfrm>
            <a:off x="6178550" y="5187950"/>
            <a:ext cx="292100" cy="2921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23916" name="Line 12"/>
          <p:cNvSpPr>
            <a:spLocks noChangeShapeType="1"/>
          </p:cNvSpPr>
          <p:nvPr/>
        </p:nvSpPr>
        <p:spPr bwMode="auto">
          <a:xfrm>
            <a:off x="3352800" y="3429000"/>
            <a:ext cx="1066800" cy="9906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23917" name="Line 13"/>
          <p:cNvSpPr>
            <a:spLocks noChangeShapeType="1"/>
          </p:cNvSpPr>
          <p:nvPr/>
        </p:nvSpPr>
        <p:spPr bwMode="auto">
          <a:xfrm>
            <a:off x="4724400" y="4724400"/>
            <a:ext cx="1371600" cy="5334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23918" name="Rectangle 14"/>
          <p:cNvSpPr>
            <a:spLocks noChangeArrowheads="1"/>
          </p:cNvSpPr>
          <p:nvPr/>
        </p:nvSpPr>
        <p:spPr bwMode="auto">
          <a:xfrm rot="-5400000">
            <a:off x="246857" y="4133056"/>
            <a:ext cx="1879600" cy="369887"/>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Number of steps</a:t>
            </a:r>
          </a:p>
        </p:txBody>
      </p:sp>
      <p:sp>
        <p:nvSpPr>
          <p:cNvPr id="123919" name="Rectangle 15"/>
          <p:cNvSpPr>
            <a:spLocks noChangeArrowheads="1"/>
          </p:cNvSpPr>
          <p:nvPr/>
        </p:nvSpPr>
        <p:spPr bwMode="auto">
          <a:xfrm>
            <a:off x="2955925" y="5843588"/>
            <a:ext cx="5905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2wk</a:t>
            </a:r>
          </a:p>
        </p:txBody>
      </p:sp>
      <p:sp>
        <p:nvSpPr>
          <p:cNvPr id="123920" name="Rectangle 16"/>
          <p:cNvSpPr>
            <a:spLocks noChangeArrowheads="1"/>
          </p:cNvSpPr>
          <p:nvPr/>
        </p:nvSpPr>
        <p:spPr bwMode="auto">
          <a:xfrm>
            <a:off x="4251325" y="5843588"/>
            <a:ext cx="5905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4wk</a:t>
            </a:r>
          </a:p>
        </p:txBody>
      </p:sp>
      <p:sp>
        <p:nvSpPr>
          <p:cNvPr id="123921" name="Rectangle 17"/>
          <p:cNvSpPr>
            <a:spLocks noChangeArrowheads="1"/>
          </p:cNvSpPr>
          <p:nvPr/>
        </p:nvSpPr>
        <p:spPr bwMode="auto">
          <a:xfrm>
            <a:off x="6003925" y="5843588"/>
            <a:ext cx="5905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6wk</a:t>
            </a:r>
          </a:p>
        </p:txBody>
      </p:sp>
      <p:sp>
        <p:nvSpPr>
          <p:cNvPr id="123922" name="Line 18"/>
          <p:cNvSpPr>
            <a:spLocks noChangeShapeType="1"/>
          </p:cNvSpPr>
          <p:nvPr/>
        </p:nvSpPr>
        <p:spPr bwMode="auto">
          <a:xfrm>
            <a:off x="7315200" y="2971800"/>
            <a:ext cx="0" cy="28194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123923" name="Rectangle 19"/>
          <p:cNvSpPr>
            <a:spLocks noChangeArrowheads="1"/>
          </p:cNvSpPr>
          <p:nvPr/>
        </p:nvSpPr>
        <p:spPr bwMode="auto">
          <a:xfrm>
            <a:off x="7451725" y="5538788"/>
            <a:ext cx="692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3500</a:t>
            </a:r>
          </a:p>
        </p:txBody>
      </p:sp>
      <p:sp>
        <p:nvSpPr>
          <p:cNvPr id="123924" name="Rectangle 20"/>
          <p:cNvSpPr>
            <a:spLocks noChangeArrowheads="1"/>
          </p:cNvSpPr>
          <p:nvPr/>
        </p:nvSpPr>
        <p:spPr bwMode="auto">
          <a:xfrm>
            <a:off x="7375525" y="2719388"/>
            <a:ext cx="692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5000</a:t>
            </a:r>
          </a:p>
        </p:txBody>
      </p:sp>
      <p:sp>
        <p:nvSpPr>
          <p:cNvPr id="123925" name="Rectangle 21"/>
          <p:cNvSpPr>
            <a:spLocks noChangeArrowheads="1"/>
          </p:cNvSpPr>
          <p:nvPr/>
        </p:nvSpPr>
        <p:spPr bwMode="auto">
          <a:xfrm>
            <a:off x="7451725" y="4471988"/>
            <a:ext cx="692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4000</a:t>
            </a:r>
          </a:p>
        </p:txBody>
      </p:sp>
      <p:sp>
        <p:nvSpPr>
          <p:cNvPr id="123926" name="Rectangle 22"/>
          <p:cNvSpPr>
            <a:spLocks noChangeArrowheads="1"/>
          </p:cNvSpPr>
          <p:nvPr/>
        </p:nvSpPr>
        <p:spPr bwMode="auto">
          <a:xfrm>
            <a:off x="7451725" y="3557588"/>
            <a:ext cx="692150" cy="366712"/>
          </a:xfrm>
          <a:prstGeom prst="rect">
            <a:avLst/>
          </a:prstGeom>
          <a:noFill/>
          <a:ln w="9525">
            <a:noFill/>
            <a:miter lim="800000"/>
            <a:headEnd/>
            <a:tailEnd/>
          </a:ln>
        </p:spPr>
        <p:txBody>
          <a:bodyPr wrap="none" lIns="92075" tIns="46038" rIns="92075" bIns="46038">
            <a:prstTxWarp prst="textNoShape">
              <a:avLst/>
            </a:prstTxWarp>
            <a:spAutoFit/>
          </a:bodyPr>
          <a:lstStyle/>
          <a:p>
            <a:r>
              <a:rPr lang="en-US">
                <a:latin typeface="Arial" charset="0"/>
              </a:rPr>
              <a:t>4500</a:t>
            </a:r>
          </a:p>
        </p:txBody>
      </p:sp>
      <p:sp>
        <p:nvSpPr>
          <p:cNvPr id="123927" name="AutoShape 23"/>
          <p:cNvSpPr>
            <a:spLocks noChangeArrowheads="1"/>
          </p:cNvSpPr>
          <p:nvPr/>
        </p:nvSpPr>
        <p:spPr bwMode="auto">
          <a:xfrm>
            <a:off x="3130550" y="4883150"/>
            <a:ext cx="368300" cy="215900"/>
          </a:xfrm>
          <a:prstGeom prst="triangle">
            <a:avLst>
              <a:gd name="adj" fmla="val 49995"/>
            </a:avLst>
          </a:prstGeom>
          <a:solidFill>
            <a:schemeClr val="accent2"/>
          </a:solidFill>
          <a:ln w="12700">
            <a:solidFill>
              <a:schemeClr val="tx1"/>
            </a:solidFill>
            <a:miter lim="800000"/>
            <a:headEnd/>
            <a:tailEnd/>
          </a:ln>
        </p:spPr>
        <p:txBody>
          <a:bodyPr wrap="none" anchor="ctr">
            <a:prstTxWarp prst="textNoShape">
              <a:avLst/>
            </a:prstTxWarp>
          </a:bodyPr>
          <a:lstStyle/>
          <a:p>
            <a:endParaRPr lang="en-CA"/>
          </a:p>
        </p:txBody>
      </p:sp>
      <p:sp>
        <p:nvSpPr>
          <p:cNvPr id="123928" name="AutoShape 24"/>
          <p:cNvSpPr>
            <a:spLocks noChangeArrowheads="1"/>
          </p:cNvSpPr>
          <p:nvPr/>
        </p:nvSpPr>
        <p:spPr bwMode="auto">
          <a:xfrm>
            <a:off x="4654550" y="3663950"/>
            <a:ext cx="368300" cy="215900"/>
          </a:xfrm>
          <a:prstGeom prst="triangle">
            <a:avLst>
              <a:gd name="adj" fmla="val 49995"/>
            </a:avLst>
          </a:prstGeom>
          <a:solidFill>
            <a:schemeClr val="accent2"/>
          </a:solidFill>
          <a:ln w="12700">
            <a:solidFill>
              <a:schemeClr val="tx1"/>
            </a:solidFill>
            <a:miter lim="800000"/>
            <a:headEnd/>
            <a:tailEnd/>
          </a:ln>
        </p:spPr>
        <p:txBody>
          <a:bodyPr wrap="none" anchor="ctr">
            <a:prstTxWarp prst="textNoShape">
              <a:avLst/>
            </a:prstTxWarp>
          </a:bodyPr>
          <a:lstStyle/>
          <a:p>
            <a:endParaRPr lang="en-CA"/>
          </a:p>
        </p:txBody>
      </p:sp>
      <p:sp>
        <p:nvSpPr>
          <p:cNvPr id="123929" name="AutoShape 25"/>
          <p:cNvSpPr>
            <a:spLocks noChangeArrowheads="1"/>
          </p:cNvSpPr>
          <p:nvPr/>
        </p:nvSpPr>
        <p:spPr bwMode="auto">
          <a:xfrm>
            <a:off x="6407150" y="2901950"/>
            <a:ext cx="368300" cy="215900"/>
          </a:xfrm>
          <a:prstGeom prst="triangle">
            <a:avLst>
              <a:gd name="adj" fmla="val 49995"/>
            </a:avLst>
          </a:prstGeom>
          <a:solidFill>
            <a:schemeClr val="accent2"/>
          </a:solidFill>
          <a:ln w="12700">
            <a:solidFill>
              <a:schemeClr val="tx1"/>
            </a:solidFill>
            <a:miter lim="800000"/>
            <a:headEnd/>
            <a:tailEnd/>
          </a:ln>
        </p:spPr>
        <p:txBody>
          <a:bodyPr wrap="none" anchor="ctr">
            <a:prstTxWarp prst="textNoShape">
              <a:avLst/>
            </a:prstTxWarp>
          </a:bodyPr>
          <a:lstStyle/>
          <a:p>
            <a:endParaRPr lang="en-CA"/>
          </a:p>
        </p:txBody>
      </p:sp>
      <p:sp>
        <p:nvSpPr>
          <p:cNvPr id="123930" name="Line 26"/>
          <p:cNvSpPr>
            <a:spLocks noChangeShapeType="1"/>
          </p:cNvSpPr>
          <p:nvPr/>
        </p:nvSpPr>
        <p:spPr bwMode="auto">
          <a:xfrm flipV="1">
            <a:off x="3505200" y="3962400"/>
            <a:ext cx="1219200" cy="914400"/>
          </a:xfrm>
          <a:prstGeom prst="line">
            <a:avLst/>
          </a:prstGeom>
          <a:noFill/>
          <a:ln w="12700">
            <a:solidFill>
              <a:schemeClr val="tx1"/>
            </a:solidFill>
            <a:prstDash val="lgDash"/>
            <a:round/>
            <a:headEnd type="none" w="sm" len="sm"/>
            <a:tailEnd type="none" w="sm" len="sm"/>
          </a:ln>
        </p:spPr>
        <p:txBody>
          <a:bodyPr wrap="none" anchor="ctr">
            <a:prstTxWarp prst="textNoShape">
              <a:avLst/>
            </a:prstTxWarp>
          </a:bodyPr>
          <a:lstStyle/>
          <a:p>
            <a:endParaRPr lang="en-US"/>
          </a:p>
        </p:txBody>
      </p:sp>
      <p:sp>
        <p:nvSpPr>
          <p:cNvPr id="123931" name="Line 27"/>
          <p:cNvSpPr>
            <a:spLocks noChangeShapeType="1"/>
          </p:cNvSpPr>
          <p:nvPr/>
        </p:nvSpPr>
        <p:spPr bwMode="auto">
          <a:xfrm flipV="1">
            <a:off x="5105400" y="3200400"/>
            <a:ext cx="1143000" cy="533400"/>
          </a:xfrm>
          <a:prstGeom prst="line">
            <a:avLst/>
          </a:prstGeom>
          <a:noFill/>
          <a:ln w="12700">
            <a:solidFill>
              <a:schemeClr val="tx1"/>
            </a:solidFill>
            <a:prstDash val="lgDash"/>
            <a:round/>
            <a:headEnd type="none" w="sm" len="sm"/>
            <a:tailEnd type="none" w="sm" len="sm"/>
          </a:ln>
        </p:spPr>
        <p:txBody>
          <a:bodyPr wrap="none" anchor="ctr">
            <a:prstTxWarp prst="textNoShape">
              <a:avLst/>
            </a:prstTxWarp>
          </a:bodyPr>
          <a:lstStyle/>
          <a:p>
            <a:endParaRPr lang="en-US"/>
          </a:p>
        </p:txBody>
      </p:sp>
      <p:sp>
        <p:nvSpPr>
          <p:cNvPr id="123932" name="Rectangle 28"/>
          <p:cNvSpPr>
            <a:spLocks noChangeArrowheads="1"/>
          </p:cNvSpPr>
          <p:nvPr/>
        </p:nvSpPr>
        <p:spPr bwMode="auto">
          <a:xfrm rot="5400000">
            <a:off x="8005763" y="3816350"/>
            <a:ext cx="839788" cy="369887"/>
          </a:xfrm>
          <a:prstGeom prst="rect">
            <a:avLst/>
          </a:prstGeom>
          <a:noFill/>
          <a:ln w="9525">
            <a:noFill/>
            <a:miter lim="800000"/>
            <a:headEnd/>
            <a:tailEnd/>
          </a:ln>
        </p:spPr>
        <p:txBody>
          <a:bodyPr wrap="none" lIns="92075" tIns="46038" rIns="92075" bIns="46038">
            <a:prstTxWarp prst="textNoShape">
              <a:avLst/>
            </a:prstTxWarp>
            <a:spAutoFit/>
          </a:bodyPr>
          <a:lstStyle/>
          <a:p>
            <a:r>
              <a:rPr lang="en-US">
                <a:solidFill>
                  <a:schemeClr val="accent2"/>
                </a:solidFill>
                <a:latin typeface="Arial" charset="0"/>
              </a:rPr>
              <a:t>Wt (g)</a:t>
            </a:r>
          </a:p>
        </p:txBody>
      </p:sp>
      <p:sp>
        <p:nvSpPr>
          <p:cNvPr id="123933" name="AutoShape 29"/>
          <p:cNvSpPr>
            <a:spLocks noChangeArrowheads="1"/>
          </p:cNvSpPr>
          <p:nvPr/>
        </p:nvSpPr>
        <p:spPr bwMode="auto">
          <a:xfrm>
            <a:off x="8229600" y="3276600"/>
            <a:ext cx="368300" cy="215900"/>
          </a:xfrm>
          <a:prstGeom prst="triangle">
            <a:avLst>
              <a:gd name="adj" fmla="val 49995"/>
            </a:avLst>
          </a:prstGeom>
          <a:solidFill>
            <a:schemeClr val="accent2"/>
          </a:solidFill>
          <a:ln w="12700">
            <a:solidFill>
              <a:schemeClr val="tx1"/>
            </a:solidFill>
            <a:miter lim="800000"/>
            <a:headEnd/>
            <a:tailEnd/>
          </a:ln>
        </p:spPr>
        <p:txBody>
          <a:bodyPr wrap="none" anchor="ctr">
            <a:prstTxWarp prst="textNoShape">
              <a:avLst/>
            </a:prstTxWarp>
          </a:bodyPr>
          <a:lstStyle/>
          <a:p>
            <a:endParaRPr lang="en-CA"/>
          </a:p>
        </p:txBody>
      </p:sp>
      <p:sp>
        <p:nvSpPr>
          <p:cNvPr id="123934" name="Oval 30"/>
          <p:cNvSpPr>
            <a:spLocks noChangeArrowheads="1"/>
          </p:cNvSpPr>
          <p:nvPr/>
        </p:nvSpPr>
        <p:spPr bwMode="auto">
          <a:xfrm>
            <a:off x="1066800" y="3048000"/>
            <a:ext cx="292100" cy="292100"/>
          </a:xfrm>
          <a:prstGeom prst="ellipse">
            <a:avLst/>
          </a:prstGeom>
          <a:solidFill>
            <a:schemeClr val="accent1"/>
          </a:solidFill>
          <a:ln w="12700">
            <a:solidFill>
              <a:schemeClr val="tx1"/>
            </a:solidFill>
            <a:round/>
            <a:headEnd/>
            <a:tailEnd/>
          </a:ln>
        </p:spPr>
        <p:txBody>
          <a:bodyPr wrap="none" anchor="ctr">
            <a:prstTxWarp prst="textNoShape">
              <a:avLst/>
            </a:prstTxWarp>
          </a:bodyPr>
          <a:lstStyle/>
          <a:p>
            <a:endParaRPr lang="en-CA"/>
          </a:p>
        </p:txBody>
      </p:sp>
      <p:sp>
        <p:nvSpPr>
          <p:cNvPr id="123935" name="Rectangle 31"/>
          <p:cNvSpPr>
            <a:spLocks noChangeArrowheads="1"/>
          </p:cNvSpPr>
          <p:nvPr/>
        </p:nvSpPr>
        <p:spPr bwMode="auto">
          <a:xfrm>
            <a:off x="2743200" y="1219200"/>
            <a:ext cx="4052888" cy="831850"/>
          </a:xfrm>
          <a:prstGeom prst="rect">
            <a:avLst/>
          </a:prstGeom>
          <a:noFill/>
          <a:ln w="28575">
            <a:noFill/>
            <a:miter lim="800000"/>
            <a:headEnd/>
            <a:tailEnd/>
          </a:ln>
        </p:spPr>
        <p:txBody>
          <a:bodyPr wrap="none" lIns="92075" tIns="46038" rIns="92075" bIns="46038">
            <a:prstTxWarp prst="textNoShape">
              <a:avLst/>
            </a:prstTxWarp>
            <a:spAutoFit/>
          </a:bodyPr>
          <a:lstStyle/>
          <a:p>
            <a:r>
              <a:rPr lang="en-US" sz="2400">
                <a:latin typeface="Arial" charset="0"/>
              </a:rPr>
              <a:t>Normally developing infants:</a:t>
            </a:r>
          </a:p>
          <a:p>
            <a:r>
              <a:rPr lang="en-US" sz="2400">
                <a:latin typeface="Arial" charset="0"/>
              </a:rPr>
              <a:t>  # of steps versus body wt</a:t>
            </a:r>
          </a:p>
        </p:txBody>
      </p:sp>
    </p:spTree>
  </p:cSld>
  <p:clrMapOvr>
    <a:masterClrMapping/>
  </p:clrMapOvr>
  <p:transition>
    <p:pull dir="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2667000" y="685800"/>
            <a:ext cx="60198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90115" name="Rectangle 3"/>
          <p:cNvSpPr>
            <a:spLocks noGrp="1" noChangeArrowheads="1"/>
          </p:cNvSpPr>
          <p:nvPr>
            <p:ph type="body" idx="1"/>
          </p:nvPr>
        </p:nvSpPr>
        <p:spPr>
          <a:xfrm>
            <a:off x="2438400" y="1735138"/>
            <a:ext cx="6508750" cy="5427662"/>
          </a:xfrm>
        </p:spPr>
        <p:txBody>
          <a:bodyPr/>
          <a:lstStyle/>
          <a:p>
            <a:pPr eaLnBrk="1" hangingPunct="1">
              <a:buFont typeface="Wingdings" charset="2"/>
              <a:buNone/>
              <a:defRPr/>
            </a:pPr>
            <a:r>
              <a:rPr lang="en-US" dirty="0" smtClean="0">
                <a:solidFill>
                  <a:schemeClr val="tx2"/>
                </a:solidFill>
                <a:latin typeface="Arial" charset="0"/>
                <a:ea typeface="+mn-ea"/>
                <a:cs typeface="+mn-cs"/>
              </a:rPr>
              <a:t>	</a:t>
            </a:r>
            <a:r>
              <a:rPr lang="en-US" dirty="0" err="1" smtClean="0">
                <a:solidFill>
                  <a:schemeClr val="tx2"/>
                </a:solidFill>
                <a:latin typeface="Arial" charset="0"/>
                <a:ea typeface="+mn-ea"/>
                <a:cs typeface="+mn-cs"/>
              </a:rPr>
              <a:t>Thelan</a:t>
            </a:r>
            <a:endParaRPr lang="en-US" dirty="0" smtClean="0">
              <a:solidFill>
                <a:schemeClr val="tx2"/>
              </a:solidFill>
              <a:latin typeface="Arial" charset="0"/>
              <a:ea typeface="+mn-ea"/>
              <a:cs typeface="+mn-cs"/>
            </a:endParaRPr>
          </a:p>
          <a:p>
            <a:pPr lvl="1" eaLnBrk="1" hangingPunct="1">
              <a:defRPr/>
            </a:pPr>
            <a:r>
              <a:rPr lang="en-US" dirty="0" smtClean="0">
                <a:latin typeface="Arial" charset="0"/>
              </a:rPr>
              <a:t>added ankle weights equal to the amt of wt gain in 4-6 wk olds who were still reflex kicking</a:t>
            </a:r>
          </a:p>
          <a:p>
            <a:pPr lvl="2" eaLnBrk="1" hangingPunct="1">
              <a:defRPr/>
            </a:pPr>
            <a:r>
              <a:rPr lang="en-US" dirty="0" smtClean="0">
                <a:latin typeface="Arial" charset="0"/>
              </a:rPr>
              <a:t>reflex stepping decreases</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600200" y="533400"/>
            <a:ext cx="82296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90115" name="Rectangle 3"/>
          <p:cNvSpPr>
            <a:spLocks noGrp="1" noChangeArrowheads="1"/>
          </p:cNvSpPr>
          <p:nvPr>
            <p:ph type="body" idx="1"/>
          </p:nvPr>
        </p:nvSpPr>
        <p:spPr>
          <a:xfrm>
            <a:off x="2514600" y="1828800"/>
            <a:ext cx="6508750" cy="5427663"/>
          </a:xfrm>
        </p:spPr>
        <p:txBody>
          <a:bodyPr/>
          <a:lstStyle/>
          <a:p>
            <a:pPr eaLnBrk="1" hangingPunct="1">
              <a:buFont typeface="Wingdings" charset="2"/>
              <a:buNone/>
              <a:defRPr/>
            </a:pPr>
            <a:r>
              <a:rPr lang="en-US" dirty="0" smtClean="0">
                <a:solidFill>
                  <a:schemeClr val="tx2"/>
                </a:solidFill>
                <a:latin typeface="Arial" charset="0"/>
                <a:ea typeface="+mn-ea"/>
                <a:cs typeface="+mn-cs"/>
              </a:rPr>
              <a:t>	</a:t>
            </a:r>
            <a:r>
              <a:rPr lang="en-US" dirty="0" err="1" smtClean="0">
                <a:solidFill>
                  <a:schemeClr val="tx2"/>
                </a:solidFill>
                <a:latin typeface="Arial" charset="0"/>
                <a:ea typeface="+mn-ea"/>
                <a:cs typeface="+mn-cs"/>
              </a:rPr>
              <a:t>Thelan</a:t>
            </a:r>
            <a:endParaRPr lang="en-US" dirty="0" smtClean="0">
              <a:solidFill>
                <a:schemeClr val="tx2"/>
              </a:solidFill>
              <a:latin typeface="Arial" charset="0"/>
              <a:ea typeface="+mn-ea"/>
              <a:cs typeface="+mn-cs"/>
            </a:endParaRPr>
          </a:p>
          <a:p>
            <a:pPr lvl="1" eaLnBrk="1" hangingPunct="1">
              <a:defRPr/>
            </a:pPr>
            <a:r>
              <a:rPr lang="en-US" dirty="0" smtClean="0">
                <a:latin typeface="Arial" charset="0"/>
              </a:rPr>
              <a:t>placed older infants (no longer reflex stepping) and submerged them into chest deep water</a:t>
            </a:r>
          </a:p>
          <a:p>
            <a:pPr lvl="2" eaLnBrk="1" hangingPunct="1">
              <a:defRPr/>
            </a:pPr>
            <a:r>
              <a:rPr lang="en-US" dirty="0" smtClean="0">
                <a:latin typeface="Arial" charset="0"/>
              </a:rPr>
              <a:t>stepping frequency increases</a:t>
            </a:r>
          </a:p>
          <a:p>
            <a:pPr lvl="2" eaLnBrk="1" hangingPunct="1">
              <a:defRPr/>
            </a:pPr>
            <a:r>
              <a:rPr lang="en-US" dirty="0" smtClean="0">
                <a:latin typeface="Arial" charset="0"/>
              </a:rPr>
              <a:t>Why</a:t>
            </a:r>
            <a:r>
              <a:rPr lang="en-US" dirty="0" smtClean="0">
                <a:latin typeface="Arial" charset="0"/>
              </a:rPr>
              <a:t>?</a:t>
            </a:r>
          </a:p>
          <a:p>
            <a:pPr marL="914400" lvl="2" indent="0" eaLnBrk="1" hangingPunct="1">
              <a:buNone/>
              <a:defRPr/>
            </a:pPr>
            <a:r>
              <a:rPr lang="en-US" dirty="0">
                <a:latin typeface="Arial" charset="0"/>
              </a:rPr>
              <a:t> </a:t>
            </a:r>
            <a:r>
              <a:rPr lang="en-US" dirty="0" smtClean="0">
                <a:latin typeface="Arial" charset="0"/>
              </a:rPr>
              <a:t>  - water acts a buoy for the legs</a:t>
            </a:r>
          </a:p>
          <a:p>
            <a:pPr marL="914400" lvl="2" indent="0" eaLnBrk="1" hangingPunct="1">
              <a:buNone/>
              <a:defRPr/>
            </a:pPr>
            <a:r>
              <a:rPr lang="en-US" dirty="0">
                <a:latin typeface="Arial" charset="0"/>
              </a:rPr>
              <a:t> </a:t>
            </a:r>
            <a:r>
              <a:rPr lang="en-US" dirty="0" smtClean="0">
                <a:latin typeface="Arial" charset="0"/>
              </a:rPr>
              <a:t>  - stimulated an increase in strength </a:t>
            </a:r>
            <a:endParaRPr lang="en-US" dirty="0" smtClean="0">
              <a:latin typeface="Arial" charset="0"/>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676400" y="762000"/>
            <a:ext cx="82296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90115" name="Rectangle 3"/>
          <p:cNvSpPr>
            <a:spLocks noGrp="1" noChangeArrowheads="1"/>
          </p:cNvSpPr>
          <p:nvPr>
            <p:ph type="body" idx="1"/>
          </p:nvPr>
        </p:nvSpPr>
        <p:spPr>
          <a:xfrm>
            <a:off x="2482850" y="1735138"/>
            <a:ext cx="6508750" cy="5427662"/>
          </a:xfrm>
        </p:spPr>
        <p:txBody>
          <a:bodyPr/>
          <a:lstStyle/>
          <a:p>
            <a:pPr eaLnBrk="1" hangingPunct="1">
              <a:buFont typeface="Wingdings" charset="2"/>
              <a:buNone/>
              <a:defRPr/>
            </a:pPr>
            <a:r>
              <a:rPr lang="en-US" dirty="0" smtClean="0">
                <a:solidFill>
                  <a:schemeClr val="tx2"/>
                </a:solidFill>
                <a:latin typeface="Arial" charset="0"/>
                <a:ea typeface="+mn-ea"/>
                <a:cs typeface="+mn-cs"/>
              </a:rPr>
              <a:t>	</a:t>
            </a:r>
            <a:r>
              <a:rPr lang="en-US" dirty="0" err="1" smtClean="0">
                <a:solidFill>
                  <a:schemeClr val="tx2"/>
                </a:solidFill>
                <a:latin typeface="Arial" charset="0"/>
                <a:ea typeface="+mn-ea"/>
                <a:cs typeface="+mn-cs"/>
              </a:rPr>
              <a:t>Thelan</a:t>
            </a:r>
            <a:endParaRPr lang="en-US" dirty="0" smtClean="0">
              <a:solidFill>
                <a:schemeClr val="tx2"/>
              </a:solidFill>
              <a:latin typeface="Arial" charset="0"/>
              <a:ea typeface="+mn-ea"/>
              <a:cs typeface="+mn-cs"/>
            </a:endParaRPr>
          </a:p>
          <a:p>
            <a:pPr lvl="1" eaLnBrk="1" hangingPunct="1">
              <a:defRPr/>
            </a:pPr>
            <a:r>
              <a:rPr lang="en-US" dirty="0" smtClean="0">
                <a:latin typeface="Arial" charset="0"/>
              </a:rPr>
              <a:t>held infants who do not reflexively step at 7 mo over a treadmill</a:t>
            </a:r>
          </a:p>
          <a:p>
            <a:pPr lvl="2" eaLnBrk="1" hangingPunct="1">
              <a:defRPr/>
            </a:pPr>
            <a:r>
              <a:rPr lang="en-US" dirty="0" smtClean="0">
                <a:latin typeface="Arial" charset="0"/>
              </a:rPr>
              <a:t>What occurred?</a:t>
            </a:r>
          </a:p>
          <a:p>
            <a:pPr lvl="3" eaLnBrk="1" hangingPunct="1">
              <a:defRPr/>
            </a:pPr>
            <a:r>
              <a:rPr lang="en-US" dirty="0" smtClean="0">
                <a:latin typeface="Arial" charset="0"/>
              </a:rPr>
              <a:t>Infants step when treadmill is moving</a:t>
            </a: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533400" y="228600"/>
            <a:ext cx="8229600" cy="1371600"/>
          </a:xfrm>
        </p:spPr>
        <p:txBody>
          <a:bodyPr anchor="t"/>
          <a:lstStyle/>
          <a:p>
            <a:pPr eaLnBrk="1" hangingPunct="1">
              <a:defRPr/>
            </a:pPr>
            <a:r>
              <a:rPr lang="en-US" dirty="0" smtClean="0">
                <a:solidFill>
                  <a:schemeClr val="accent2"/>
                </a:solidFill>
                <a:latin typeface="Arial" charset="0"/>
                <a:ea typeface="+mj-ea"/>
                <a:cs typeface="+mj-cs"/>
              </a:rPr>
              <a:t>Theories of reflexes</a:t>
            </a:r>
          </a:p>
        </p:txBody>
      </p:sp>
      <p:sp>
        <p:nvSpPr>
          <p:cNvPr id="90115" name="Rectangle 3"/>
          <p:cNvSpPr>
            <a:spLocks noGrp="1" noChangeArrowheads="1"/>
          </p:cNvSpPr>
          <p:nvPr>
            <p:ph type="body" idx="1"/>
          </p:nvPr>
        </p:nvSpPr>
        <p:spPr>
          <a:xfrm>
            <a:off x="2482850" y="1371600"/>
            <a:ext cx="6508750" cy="5427663"/>
          </a:xfrm>
        </p:spPr>
        <p:txBody>
          <a:bodyPr/>
          <a:lstStyle/>
          <a:p>
            <a:pPr eaLnBrk="1" hangingPunct="1">
              <a:buFont typeface="Wingdings" charset="2"/>
              <a:buNone/>
              <a:defRPr/>
            </a:pPr>
            <a:r>
              <a:rPr lang="en-US" dirty="0" smtClean="0">
                <a:solidFill>
                  <a:schemeClr val="tx2"/>
                </a:solidFill>
                <a:latin typeface="Arial" charset="0"/>
                <a:ea typeface="+mn-ea"/>
                <a:cs typeface="+mn-cs"/>
              </a:rPr>
              <a:t>	</a:t>
            </a:r>
            <a:r>
              <a:rPr lang="en-US" dirty="0" err="1" smtClean="0">
                <a:solidFill>
                  <a:schemeClr val="tx2"/>
                </a:solidFill>
                <a:latin typeface="Arial" charset="0"/>
                <a:ea typeface="+mn-ea"/>
                <a:cs typeface="+mn-cs"/>
              </a:rPr>
              <a:t>Thelan</a:t>
            </a:r>
            <a:endParaRPr lang="en-US" dirty="0" smtClean="0">
              <a:solidFill>
                <a:schemeClr val="tx2"/>
              </a:solidFill>
              <a:latin typeface="Arial" charset="0"/>
              <a:ea typeface="+mn-ea"/>
              <a:cs typeface="+mn-cs"/>
            </a:endParaRPr>
          </a:p>
          <a:p>
            <a:pPr lvl="1" eaLnBrk="1" hangingPunct="1">
              <a:defRPr/>
            </a:pPr>
            <a:r>
              <a:rPr lang="en-US" dirty="0" smtClean="0">
                <a:latin typeface="Arial" charset="0"/>
              </a:rPr>
              <a:t>Taken together: several individual factors play a role in the integration of reflexes and the onset of voluntary movement; it is not simply a matter of genetic maturation of the CNS</a:t>
            </a: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ChangeArrowheads="1"/>
          </p:cNvSpPr>
          <p:nvPr/>
        </p:nvSpPr>
        <p:spPr bwMode="auto">
          <a:xfrm>
            <a:off x="2362200" y="1752600"/>
            <a:ext cx="4800600" cy="1981200"/>
          </a:xfrm>
          <a:prstGeom prst="rect">
            <a:avLst/>
          </a:prstGeom>
          <a:noFill/>
          <a:ln w="9525">
            <a:noFill/>
            <a:miter lim="800000"/>
            <a:headEnd/>
            <a:tailEnd/>
          </a:ln>
          <a:effectLst/>
        </p:spPr>
        <p:txBody>
          <a:bodyPr lIns="92075" tIns="46038" rIns="92075" bIns="46038" anchor="ctr">
            <a:prstTxWarp prst="textNoShape">
              <a:avLst/>
            </a:prstTxWarp>
          </a:bodyPr>
          <a:lstStyle/>
          <a:p>
            <a:pPr eaLnBrk="1" hangingPunct="1">
              <a:defRPr/>
            </a:pPr>
            <a:r>
              <a:rPr lang="en-US" sz="3600" dirty="0">
                <a:solidFill>
                  <a:schemeClr val="tx2"/>
                </a:solidFill>
                <a:effectLst>
                  <a:outerShdw blurRad="38100" dist="38100" dir="2700000" algn="tl">
                    <a:srgbClr val="000000"/>
                  </a:outerShdw>
                </a:effectLst>
              </a:rPr>
              <a:t>Summary Question</a:t>
            </a:r>
            <a:endParaRPr lang="en-CA" sz="3400" dirty="0">
              <a:solidFill>
                <a:schemeClr val="tx2"/>
              </a:solidFill>
              <a:effectLst>
                <a:outerShdw blurRad="38100" dist="38100" dir="2700000" algn="tl">
                  <a:srgbClr val="000000"/>
                </a:outerShdw>
              </a:effectLst>
            </a:endParaRPr>
          </a:p>
        </p:txBody>
      </p:sp>
      <p:sp>
        <p:nvSpPr>
          <p:cNvPr id="115716" name="Rectangle 4"/>
          <p:cNvSpPr>
            <a:spLocks noChangeArrowheads="1"/>
          </p:cNvSpPr>
          <p:nvPr/>
        </p:nvSpPr>
        <p:spPr bwMode="auto">
          <a:xfrm>
            <a:off x="2362200" y="2971800"/>
            <a:ext cx="4572000" cy="1752600"/>
          </a:xfrm>
          <a:prstGeom prst="rect">
            <a:avLst/>
          </a:prstGeom>
          <a:noFill/>
          <a:ln w="9525">
            <a:noFill/>
            <a:miter lim="800000"/>
            <a:headEnd/>
            <a:tailEnd/>
          </a:ln>
          <a:effectLst/>
        </p:spPr>
        <p:txBody>
          <a:bodyPr lIns="92075" tIns="46038" rIns="92075" bIns="46038">
            <a:prstTxWarp prst="textNoShape">
              <a:avLst/>
            </a:prstTxWarp>
          </a:bodyPr>
          <a:lstStyle/>
          <a:p>
            <a:pPr eaLnBrk="1" hangingPunct="1">
              <a:spcBef>
                <a:spcPct val="20000"/>
              </a:spcBef>
              <a:buClr>
                <a:schemeClr val="hlink"/>
              </a:buClr>
              <a:buSzPct val="65000"/>
              <a:buFont typeface="Wingdings" charset="2"/>
              <a:buNone/>
              <a:defRPr/>
            </a:pPr>
            <a:r>
              <a:rPr lang="en-US" sz="3200" dirty="0">
                <a:effectLst>
                  <a:outerShdw blurRad="38100" dist="38100" dir="2700000" algn="tl">
                    <a:srgbClr val="000000"/>
                  </a:outerShdw>
                </a:effectLst>
              </a:rPr>
              <a:t>What is the Importance of Reflexes for Human Motor Development?</a:t>
            </a:r>
            <a:endParaRPr lang="en-US" sz="3600" dirty="0">
              <a:effectLst>
                <a:outerShdw blurRad="38100" dist="38100" dir="2700000" algn="tl">
                  <a:srgbClr val="000000"/>
                </a:outerShdw>
              </a:effectLst>
            </a:endParaRPr>
          </a:p>
          <a:p>
            <a:pPr eaLnBrk="1" hangingPunct="1">
              <a:spcBef>
                <a:spcPct val="20000"/>
              </a:spcBef>
              <a:buClr>
                <a:schemeClr val="hlink"/>
              </a:buClr>
              <a:buSzPct val="65000"/>
              <a:buFont typeface="Wingdings" charset="2"/>
              <a:buNone/>
              <a:defRPr/>
            </a:pPr>
            <a:endParaRPr lang="en-US" sz="3200"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762000" y="228600"/>
            <a:ext cx="7772400" cy="1143000"/>
          </a:xfrm>
        </p:spPr>
        <p:txBody>
          <a:bodyPr anchor="t"/>
          <a:lstStyle/>
          <a:p>
            <a:pPr eaLnBrk="1" hangingPunct="1">
              <a:defRPr/>
            </a:pPr>
            <a:r>
              <a:rPr lang="en-US" smtClean="0">
                <a:ea typeface="+mj-ea"/>
                <a:cs typeface="+mj-cs"/>
              </a:rPr>
              <a:t>Associated Topic Readings</a:t>
            </a:r>
          </a:p>
        </p:txBody>
      </p:sp>
      <p:graphicFrame>
        <p:nvGraphicFramePr>
          <p:cNvPr id="136197" name="Object 5"/>
          <p:cNvGraphicFramePr>
            <a:graphicFrameLocks noChangeAspect="1"/>
          </p:cNvGraphicFramePr>
          <p:nvPr/>
        </p:nvGraphicFramePr>
        <p:xfrm>
          <a:off x="380999" y="1143000"/>
          <a:ext cx="8485809" cy="5181600"/>
        </p:xfrm>
        <a:graphic>
          <a:graphicData uri="http://schemas.openxmlformats.org/presentationml/2006/ole">
            <mc:AlternateContent xmlns:mc="http://schemas.openxmlformats.org/markup-compatibility/2006">
              <mc:Choice xmlns:v="urn:schemas-microsoft-com:vml" Requires="v">
                <p:oleObj spid="_x0000_s136199" name="Document" r:id="rId3" imgW="5740400" imgH="3505200" progId="Word.Document.12">
                  <p:link updateAutomatic="1"/>
                </p:oleObj>
              </mc:Choice>
              <mc:Fallback>
                <p:oleObj name="Document" r:id="rId3" imgW="5740400" imgH="3505200" progId="Word.Document.12">
                  <p:link updateAutomatic="1"/>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999" y="1143000"/>
                        <a:ext cx="8485809"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762000" y="228600"/>
            <a:ext cx="7772400" cy="1143000"/>
          </a:xfrm>
        </p:spPr>
        <p:txBody>
          <a:bodyPr anchor="t"/>
          <a:lstStyle/>
          <a:p>
            <a:pPr eaLnBrk="1" hangingPunct="1">
              <a:defRPr/>
            </a:pPr>
            <a:r>
              <a:rPr lang="en-US" smtClean="0">
                <a:ea typeface="+mj-ea"/>
                <a:cs typeface="+mj-cs"/>
              </a:rPr>
              <a:t>Associated Topic Readings</a:t>
            </a:r>
          </a:p>
        </p:txBody>
      </p:sp>
      <p:graphicFrame>
        <p:nvGraphicFramePr>
          <p:cNvPr id="137221" name="Object 5"/>
          <p:cNvGraphicFramePr>
            <a:graphicFrameLocks noChangeAspect="1"/>
          </p:cNvGraphicFramePr>
          <p:nvPr/>
        </p:nvGraphicFramePr>
        <p:xfrm>
          <a:off x="304800" y="1676400"/>
          <a:ext cx="8564056" cy="3505200"/>
        </p:xfrm>
        <a:graphic>
          <a:graphicData uri="http://schemas.openxmlformats.org/presentationml/2006/ole">
            <mc:AlternateContent xmlns:mc="http://schemas.openxmlformats.org/markup-compatibility/2006">
              <mc:Choice xmlns:v="urn:schemas-microsoft-com:vml" Requires="v">
                <p:oleObj spid="_x0000_s137223" name="Document" r:id="rId3" imgW="5740400" imgH="2349500" progId="Word.Document.12">
                  <p:link updateAutomatic="1"/>
                </p:oleObj>
              </mc:Choice>
              <mc:Fallback>
                <p:oleObj name="Document" r:id="rId3" imgW="5740400" imgH="2349500" progId="Word.Document.12">
                  <p:link updateAutomatic="1"/>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676400"/>
                        <a:ext cx="8564056"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762000" y="228600"/>
            <a:ext cx="7772400" cy="1143000"/>
          </a:xfrm>
        </p:spPr>
        <p:txBody>
          <a:bodyPr anchor="t"/>
          <a:lstStyle/>
          <a:p>
            <a:pPr eaLnBrk="1" hangingPunct="1">
              <a:defRPr/>
            </a:pPr>
            <a:r>
              <a:rPr lang="en-US" smtClean="0">
                <a:ea typeface="+mj-ea"/>
                <a:cs typeface="+mj-cs"/>
              </a:rPr>
              <a:t>Associated Topic Readings</a:t>
            </a:r>
          </a:p>
        </p:txBody>
      </p:sp>
      <p:graphicFrame>
        <p:nvGraphicFramePr>
          <p:cNvPr id="264195" name="Object 3"/>
          <p:cNvGraphicFramePr>
            <a:graphicFrameLocks noChangeAspect="1"/>
          </p:cNvGraphicFramePr>
          <p:nvPr/>
        </p:nvGraphicFramePr>
        <p:xfrm>
          <a:off x="176957" y="1524000"/>
          <a:ext cx="8814643" cy="4114800"/>
        </p:xfrm>
        <a:graphic>
          <a:graphicData uri="http://schemas.openxmlformats.org/presentationml/2006/ole">
            <mc:AlternateContent xmlns:mc="http://schemas.openxmlformats.org/markup-compatibility/2006">
              <mc:Choice xmlns:v="urn:schemas-microsoft-com:vml" Requires="v">
                <p:oleObj spid="_x0000_s264197" name="Document" r:id="rId3" imgW="5740400" imgH="2679700" progId="Word.Document.12">
                  <p:link updateAutomatic="1"/>
                </p:oleObj>
              </mc:Choice>
              <mc:Fallback>
                <p:oleObj name="Document" r:id="rId3" imgW="5740400" imgH="2679700" progId="Word.Document.12">
                  <p:link updateAutomatic="1"/>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957" y="1524000"/>
                        <a:ext cx="8814643"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extured">
  <a:themeElements>
    <a:clrScheme name="Textured 9">
      <a:dk1>
        <a:srgbClr val="003366"/>
      </a:dk1>
      <a:lt1>
        <a:srgbClr val="FFFFFF"/>
      </a:lt1>
      <a:dk2>
        <a:srgbClr val="000066"/>
      </a:dk2>
      <a:lt2>
        <a:srgbClr val="FFFF00"/>
      </a:lt2>
      <a:accent1>
        <a:srgbClr val="009999"/>
      </a:accent1>
      <a:accent2>
        <a:srgbClr val="FFFF00"/>
      </a:accent2>
      <a:accent3>
        <a:srgbClr val="AAAAB8"/>
      </a:accent3>
      <a:accent4>
        <a:srgbClr val="DADADA"/>
      </a:accent4>
      <a:accent5>
        <a:srgbClr val="AACACA"/>
      </a:accent5>
      <a:accent6>
        <a:srgbClr val="E7E700"/>
      </a:accent6>
      <a:hlink>
        <a:srgbClr val="FFFFFF"/>
      </a:hlink>
      <a:folHlink>
        <a:srgbClr val="FFFF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Tahoma"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
      <a:clrScheme name="Textured 9">
        <a:dk1>
          <a:srgbClr val="003366"/>
        </a:dk1>
        <a:lt1>
          <a:srgbClr val="FFFFFF"/>
        </a:lt1>
        <a:dk2>
          <a:srgbClr val="000066"/>
        </a:dk2>
        <a:lt2>
          <a:srgbClr val="FFFF00"/>
        </a:lt2>
        <a:accent1>
          <a:srgbClr val="009999"/>
        </a:accent1>
        <a:accent2>
          <a:srgbClr val="FFFF00"/>
        </a:accent2>
        <a:accent3>
          <a:srgbClr val="AAAAB8"/>
        </a:accent3>
        <a:accent4>
          <a:srgbClr val="DADADA"/>
        </a:accent4>
        <a:accent5>
          <a:srgbClr val="AACACA"/>
        </a:accent5>
        <a:accent6>
          <a:srgbClr val="E7E700"/>
        </a:accent6>
        <a:hlink>
          <a:srgbClr val="FFFFFF"/>
        </a:hlink>
        <a:folHlink>
          <a:srgbClr val="FFFF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21894</TotalTime>
  <Words>3490</Words>
  <Application>Microsoft Office PowerPoint</Application>
  <PresentationFormat>On-screen Show (4:3)</PresentationFormat>
  <Paragraphs>597</Paragraphs>
  <Slides>85</Slides>
  <Notes>30</Notes>
  <HiddenSlides>0</HiddenSlides>
  <MMClips>0</MMClips>
  <ScaleCrop>false</ScaleCrop>
  <HeadingPairs>
    <vt:vector size="6" baseType="variant">
      <vt:variant>
        <vt:lpstr>Theme</vt:lpstr>
      </vt:variant>
      <vt:variant>
        <vt:i4>1</vt:i4>
      </vt:variant>
      <vt:variant>
        <vt:lpstr>Links</vt:lpstr>
      </vt:variant>
      <vt:variant>
        <vt:i4>3</vt:i4>
      </vt:variant>
      <vt:variant>
        <vt:lpstr>Slide Titles</vt:lpstr>
      </vt:variant>
      <vt:variant>
        <vt:i4>85</vt:i4>
      </vt:variant>
    </vt:vector>
  </HeadingPairs>
  <TitlesOfParts>
    <vt:vector size="89" baseType="lpstr">
      <vt:lpstr>Textured</vt:lpstr>
      <vt:lpstr>Document2!OLE_LINK1</vt:lpstr>
      <vt:lpstr>Document2!OLE_LINK2</vt:lpstr>
      <vt:lpstr>Document2!OLE_LINK3</vt:lpstr>
      <vt:lpstr>PowerPoint Presentation</vt:lpstr>
      <vt:lpstr>PowerPoint Presentation</vt:lpstr>
      <vt:lpstr>Overview of Lecture Topic VI. Early Movement: Reflexive Behaviour and Stereotypies</vt:lpstr>
      <vt:lpstr>Overview of Lecture Topic VI. Early Movement: Reflexive Behaviour and Stereotypies</vt:lpstr>
      <vt:lpstr>Lecture Objectives VI. Early Movement Behaviour: Reflexes and Stereotypies</vt:lpstr>
      <vt:lpstr>Lecture Objectives VI. Early Movement Behaviour: Reflexives and Stereotypies</vt:lpstr>
      <vt:lpstr>Lecture Objectives VI. Early Movement Behaviour: Reflexives and Stereotypies</vt:lpstr>
      <vt:lpstr>Concept 6.1 The Reflexive Phase of Motor Development  </vt:lpstr>
      <vt:lpstr>PowerPoint Presentation</vt:lpstr>
      <vt:lpstr>PowerPoint Presentation</vt:lpstr>
      <vt:lpstr>PowerPoint Presentation</vt:lpstr>
      <vt:lpstr>Concept 6.2: What are infantile reflexes?</vt:lpstr>
      <vt:lpstr>Reflexes: Involuntary movement reactions elicited by such forms of sensory stimuli as sound, light, touch, or body position.</vt:lpstr>
      <vt:lpstr>Continuous progress of neuromuscular functional maturation</vt:lpstr>
      <vt:lpstr>PowerPoint Presentation</vt:lpstr>
      <vt:lpstr>Infantile Reflexes</vt:lpstr>
      <vt:lpstr>Apgar Scoring</vt:lpstr>
      <vt:lpstr>Apgar Scoring</vt:lpstr>
      <vt:lpstr>PowerPoint Presentation</vt:lpstr>
      <vt:lpstr>Concept 6.3: What are Primitive Reflexes?</vt:lpstr>
      <vt:lpstr>Primitive Reflexes</vt:lpstr>
      <vt:lpstr>Rooting (Search Reflex)</vt:lpstr>
      <vt:lpstr>Babkin Reflex (Palmar-Mandibular Reflex)</vt:lpstr>
      <vt:lpstr>Sucking Reflex</vt:lpstr>
      <vt:lpstr>PowerPoint Presentation</vt:lpstr>
      <vt:lpstr>Palmar Grasp Reflex</vt:lpstr>
      <vt:lpstr>PowerPoint Presentation</vt:lpstr>
      <vt:lpstr>PowerPoint Presentation</vt:lpstr>
      <vt:lpstr>PowerPoint Presentation</vt:lpstr>
      <vt:lpstr>PowerPoint Presentation</vt:lpstr>
      <vt:lpstr>Asymmetric Tonic Neck Reflex</vt:lpstr>
      <vt:lpstr>PowerPoint Presentation</vt:lpstr>
      <vt:lpstr>PowerPoint Presentation</vt:lpstr>
      <vt:lpstr>PowerPoint Presentation</vt:lpstr>
      <vt:lpstr>Symmetric Tonic Neck Reflex</vt:lpstr>
      <vt:lpstr>Symmetric Tonic Neck Reflex</vt:lpstr>
      <vt:lpstr>Symmetric Tonic Neck Reflex</vt:lpstr>
      <vt:lpstr>PowerPoint Presentation</vt:lpstr>
      <vt:lpstr>PowerPoint Presentation</vt:lpstr>
      <vt:lpstr>PowerPoint Presentation</vt:lpstr>
      <vt:lpstr>Babinski Reflex</vt:lpstr>
      <vt:lpstr>Re-appearance in Adulthood?</vt:lpstr>
      <vt:lpstr>Concept 6.4: What are Postural Reflexes?</vt:lpstr>
      <vt:lpstr>Postural Reflexes</vt:lpstr>
      <vt:lpstr>Labyrinthine Reflex</vt:lpstr>
      <vt:lpstr>Pull-Up Reflex</vt:lpstr>
      <vt:lpstr>Parachute (Propping) Reflex</vt:lpstr>
      <vt:lpstr>PowerPoint Presentation</vt:lpstr>
      <vt:lpstr>Concept 6.5: What are  Locomotor Reflexes?</vt:lpstr>
      <vt:lpstr>Locomotor Reflexes</vt:lpstr>
      <vt:lpstr>Swimming Reflex</vt:lpstr>
      <vt:lpstr>PowerPoint Presentation</vt:lpstr>
      <vt:lpstr>Crawling Reflex</vt:lpstr>
      <vt:lpstr>False Crawling Reflex</vt:lpstr>
      <vt:lpstr>Primary Stepping Reflex</vt:lpstr>
      <vt:lpstr>PowerPoint Presentation</vt:lpstr>
      <vt:lpstr>Summary Ideas</vt:lpstr>
      <vt:lpstr>Frontal Release Signs</vt:lpstr>
      <vt:lpstr>Concept 6.6: Spontaneous Movements (Rhythmical Stereotypes) and their Importance</vt:lpstr>
      <vt:lpstr>Spontaneous Movements (or Rhythmical Stereotypies)</vt:lpstr>
      <vt:lpstr>Spontaneous Movements (or Rhythmical Stereotypies)</vt:lpstr>
      <vt:lpstr>Spontaneous Movements (or Rhythmical Stereotypies)</vt:lpstr>
      <vt:lpstr>PowerPoint Presentation</vt:lpstr>
      <vt:lpstr>Illustration of Common Stereotypies</vt:lpstr>
      <vt:lpstr>Illustration of Common Stereotypies</vt:lpstr>
      <vt:lpstr>Spontaneous Movements (or Rhythmical Stereotypies)</vt:lpstr>
      <vt:lpstr>Spontaneous Movements (or Rhythmical Stereotypies)</vt:lpstr>
      <vt:lpstr>Concept 6.7: What about Exercising Reflexes?</vt:lpstr>
      <vt:lpstr>Theories of Reflexes</vt:lpstr>
      <vt:lpstr>PowerPoint Presentation</vt:lpstr>
      <vt:lpstr>Theories of Reflexes</vt:lpstr>
      <vt:lpstr>Theories of Reflexes</vt:lpstr>
      <vt:lpstr>PowerPoint Presentation</vt:lpstr>
      <vt:lpstr>PowerPoint Presentation</vt:lpstr>
      <vt:lpstr>Exercising the ‘Walking Reflex’</vt:lpstr>
      <vt:lpstr>Theories of reflexes</vt:lpstr>
      <vt:lpstr>PowerPoint Presentation</vt:lpstr>
      <vt:lpstr>Theories of reflexes</vt:lpstr>
      <vt:lpstr>Theories of reflexes</vt:lpstr>
      <vt:lpstr>Theories of reflexes</vt:lpstr>
      <vt:lpstr>Theories of reflexes</vt:lpstr>
      <vt:lpstr>PowerPoint Presentation</vt:lpstr>
      <vt:lpstr>Associated Topic Readings</vt:lpstr>
      <vt:lpstr>Associated Topic Readings</vt:lpstr>
      <vt:lpstr>Associated Topic Readings</vt:lpstr>
    </vt:vector>
  </TitlesOfParts>
  <Company>UBC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Shannon Bredin</dc:creator>
  <cp:lastModifiedBy>Jennifer</cp:lastModifiedBy>
  <cp:revision>60</cp:revision>
  <cp:lastPrinted>2011-01-27T18:13:20Z</cp:lastPrinted>
  <dcterms:created xsi:type="dcterms:W3CDTF">2014-03-04T22:40:19Z</dcterms:created>
  <dcterms:modified xsi:type="dcterms:W3CDTF">2014-03-13T18:55:38Z</dcterms:modified>
</cp:coreProperties>
</file>