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80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5807A-69F7-463E-A79B-384ABDEDE653}" type="datetimeFigureOut">
              <a:rPr lang="en-CA" smtClean="0"/>
              <a:t>11/05/2013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CDE1-DC2E-4478-92AB-9C2E5627B8B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77938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5807A-69F7-463E-A79B-384ABDEDE653}" type="datetimeFigureOut">
              <a:rPr lang="en-CA" smtClean="0"/>
              <a:t>11/05/2013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CDE1-DC2E-4478-92AB-9C2E5627B8B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40481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5807A-69F7-463E-A79B-384ABDEDE653}" type="datetimeFigureOut">
              <a:rPr lang="en-CA" smtClean="0"/>
              <a:t>11/05/2013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CDE1-DC2E-4478-92AB-9C2E5627B8B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4470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5807A-69F7-463E-A79B-384ABDEDE653}" type="datetimeFigureOut">
              <a:rPr lang="en-CA" smtClean="0"/>
              <a:t>11/05/2013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CDE1-DC2E-4478-92AB-9C2E5627B8B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16994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5807A-69F7-463E-A79B-384ABDEDE653}" type="datetimeFigureOut">
              <a:rPr lang="en-CA" smtClean="0"/>
              <a:t>11/05/2013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CDE1-DC2E-4478-92AB-9C2E5627B8B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11767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5807A-69F7-463E-A79B-384ABDEDE653}" type="datetimeFigureOut">
              <a:rPr lang="en-CA" smtClean="0"/>
              <a:t>11/05/2013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CDE1-DC2E-4478-92AB-9C2E5627B8B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2931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5807A-69F7-463E-A79B-384ABDEDE653}" type="datetimeFigureOut">
              <a:rPr lang="en-CA" smtClean="0"/>
              <a:t>11/05/2013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CDE1-DC2E-4478-92AB-9C2E5627B8B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34399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5807A-69F7-463E-A79B-384ABDEDE653}" type="datetimeFigureOut">
              <a:rPr lang="en-CA" smtClean="0"/>
              <a:t>11/05/2013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CDE1-DC2E-4478-92AB-9C2E5627B8B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07593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5807A-69F7-463E-A79B-384ABDEDE653}" type="datetimeFigureOut">
              <a:rPr lang="en-CA" smtClean="0"/>
              <a:t>11/05/2013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CDE1-DC2E-4478-92AB-9C2E5627B8B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6755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5807A-69F7-463E-A79B-384ABDEDE653}" type="datetimeFigureOut">
              <a:rPr lang="en-CA" smtClean="0"/>
              <a:t>11/05/2013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CDE1-DC2E-4478-92AB-9C2E5627B8B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4737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5807A-69F7-463E-A79B-384ABDEDE653}" type="datetimeFigureOut">
              <a:rPr lang="en-CA" smtClean="0"/>
              <a:t>11/05/2013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CDE1-DC2E-4478-92AB-9C2E5627B8B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61667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B5807A-69F7-463E-A79B-384ABDEDE653}" type="datetimeFigureOut">
              <a:rPr lang="en-CA" smtClean="0"/>
              <a:t>11/05/2013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CCDE1-DC2E-4478-92AB-9C2E5627B8B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5252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attitudes and behaviors of individuals and groups in organizations</a:t>
            </a:r>
          </a:p>
          <a:p>
            <a:r>
              <a:rPr lang="en-US" dirty="0" smtClean="0"/>
              <a:t>How organizations can be structured more efficiently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6482429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Effective leaders tend to possess identical personality traits.  False</a:t>
            </a:r>
          </a:p>
          <a:p>
            <a:r>
              <a:rPr lang="en-US" dirty="0" smtClean="0"/>
              <a:t>Nearly all workers prefer stimulating, challenging jobs.  F</a:t>
            </a:r>
          </a:p>
          <a:p>
            <a:r>
              <a:rPr lang="en-US" dirty="0" smtClean="0"/>
              <a:t>Pay is the best way to motivate most employees and improve job performance. F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41382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 helps us to…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Predict: organizational </a:t>
            </a:r>
            <a:r>
              <a:rPr lang="en-US" dirty="0" err="1" smtClean="0"/>
              <a:t>behaviour</a:t>
            </a:r>
            <a:r>
              <a:rPr lang="en-US" dirty="0" smtClean="0"/>
              <a:t> and events</a:t>
            </a:r>
          </a:p>
          <a:p>
            <a:r>
              <a:rPr lang="en-US" dirty="0" smtClean="0"/>
              <a:t>Explain: organizational </a:t>
            </a:r>
            <a:r>
              <a:rPr lang="en-US" dirty="0" err="1" smtClean="0"/>
              <a:t>behaviour</a:t>
            </a:r>
            <a:r>
              <a:rPr lang="en-US" dirty="0" smtClean="0"/>
              <a:t> and events in organizations</a:t>
            </a:r>
          </a:p>
          <a:p>
            <a:r>
              <a:rPr lang="en-US" dirty="0" smtClean="0"/>
              <a:t>Manage: OB ( main thing)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75264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Early studies of management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Attempts to prescribe the “correct” way to mange an organization and achieve its goals</a:t>
            </a:r>
          </a:p>
          <a:p>
            <a:pPr>
              <a:buFontTx/>
              <a:buChar char="-"/>
            </a:pPr>
            <a:r>
              <a:rPr lang="en-US" dirty="0" smtClean="0"/>
              <a:t>Classical view:</a:t>
            </a:r>
            <a:endParaRPr lang="en-CA" dirty="0" smtClean="0"/>
          </a:p>
          <a:p>
            <a:pPr marL="0" indent="0">
              <a:buNone/>
            </a:pPr>
            <a:r>
              <a:rPr lang="en-US" dirty="0" smtClean="0"/>
              <a:t>     Scientific management</a:t>
            </a:r>
          </a:p>
          <a:p>
            <a:pPr marL="0" indent="0">
              <a:buNone/>
            </a:pPr>
            <a:r>
              <a:rPr lang="en-US" dirty="0" smtClean="0"/>
              <a:t>     Bureaucracy</a:t>
            </a:r>
          </a:p>
          <a:p>
            <a:pPr>
              <a:buFontTx/>
              <a:buChar char="-"/>
            </a:pPr>
            <a:r>
              <a:rPr lang="en-US" dirty="0" smtClean="0"/>
              <a:t>Human relations view</a:t>
            </a: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580285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Contingency approach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general answer to many of the problems n organizations is |it depends”</a:t>
            </a:r>
          </a:p>
          <a:p>
            <a:r>
              <a:rPr lang="en-US" dirty="0" smtClean="0"/>
              <a:t>Dependencies are called contingencies</a:t>
            </a:r>
          </a:p>
          <a:p>
            <a:r>
              <a:rPr lang="en-US" dirty="0" smtClean="0"/>
              <a:t>The contingency approach to management recognizes that there is no one best way to manage</a:t>
            </a:r>
          </a:p>
          <a:p>
            <a:r>
              <a:rPr lang="en-US" dirty="0" smtClean="0"/>
              <a:t>An appropriate management style depends on the demands of the situation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157249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Exhibit 1.2  managerial activities</a:t>
            </a:r>
          </a:p>
          <a:p>
            <a:pPr marL="0" indent="0">
              <a:buNone/>
            </a:pPr>
            <a:r>
              <a:rPr lang="en-US" dirty="0" smtClean="0"/>
              <a:t>(See the pie chart)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552602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Individual </a:t>
            </a:r>
            <a:r>
              <a:rPr lang="en-US" dirty="0" err="1" smtClean="0"/>
              <a:t>behaviour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Personality and learning</a:t>
            </a:r>
          </a:p>
          <a:p>
            <a:r>
              <a:rPr lang="en-US" dirty="0" smtClean="0"/>
              <a:t>Perception, attribution, and judgment</a:t>
            </a:r>
          </a:p>
          <a:p>
            <a:r>
              <a:rPr lang="en-US" dirty="0" smtClean="0"/>
              <a:t>Values and attitude</a:t>
            </a:r>
            <a:r>
              <a:rPr lang="en-CA" dirty="0" smtClean="0"/>
              <a:t>s</a:t>
            </a:r>
          </a:p>
          <a:p>
            <a:r>
              <a:rPr lang="en-US" dirty="0" smtClean="0"/>
              <a:t>Work motivation – part I</a:t>
            </a:r>
          </a:p>
          <a:p>
            <a:r>
              <a:rPr lang="en-US" dirty="0" smtClean="0"/>
              <a:t>Work motivation – part II</a:t>
            </a:r>
          </a:p>
        </p:txBody>
      </p:sp>
    </p:spTree>
    <p:extLst>
      <p:ext uri="{BB962C8B-B14F-4D97-AF65-F5344CB8AC3E}">
        <p14:creationId xmlns:p14="http://schemas.microsoft.com/office/powerpoint/2010/main" val="1687221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Personality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The relatively stable set of psychological characteristics that influences the way an individual interacts with his or her environment and how he or she feels, thinks, and behaves</a:t>
            </a:r>
          </a:p>
          <a:p>
            <a:r>
              <a:rPr lang="en-US" dirty="0" smtClean="0"/>
              <a:t>Determined by genetic predisposition and one’s long –term learning history</a:t>
            </a:r>
          </a:p>
          <a:p>
            <a:r>
              <a:rPr lang="en-US" dirty="0" smtClean="0"/>
              <a:t>People have a variety of personality characteristics, commonly known as personality traits.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901471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Personality and organizational behavior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Personality has long history in OB</a:t>
            </a:r>
          </a:p>
          <a:p>
            <a:r>
              <a:rPr lang="en-US" dirty="0" smtClean="0"/>
              <a:t>The role of personality in OB has often been debated in what is known as the “person-situation debate”</a:t>
            </a:r>
          </a:p>
          <a:p>
            <a:r>
              <a:rPr lang="en-US" dirty="0" smtClean="0"/>
              <a:t>This has led to three approaches:</a:t>
            </a:r>
          </a:p>
          <a:p>
            <a:r>
              <a:rPr lang="en-US" dirty="0" smtClean="0"/>
              <a:t>The dispositional approach</a:t>
            </a:r>
          </a:p>
          <a:p>
            <a:r>
              <a:rPr lang="en-US" dirty="0" smtClean="0"/>
              <a:t>Situational</a:t>
            </a:r>
          </a:p>
          <a:p>
            <a:r>
              <a:rPr lang="en-US" dirty="0" smtClean="0"/>
              <a:t>Integrationist approach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66256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Personality and the situation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Situations can be described as being either weak or strong</a:t>
            </a:r>
          </a:p>
          <a:p>
            <a:r>
              <a:rPr lang="en-US" dirty="0" smtClean="0"/>
              <a:t>In weak situations, roles are loosely defined, there are few rules and weak reinforcement and punishment contingencies</a:t>
            </a:r>
          </a:p>
          <a:p>
            <a:r>
              <a:rPr lang="en-US" dirty="0" smtClean="0"/>
              <a:t>Personality has the strongest effect in weak situations</a:t>
            </a:r>
          </a:p>
          <a:p>
            <a:r>
              <a:rPr lang="en-US" dirty="0" smtClean="0"/>
              <a:t>In “strong situations”…..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835500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Implications of the </a:t>
            </a:r>
            <a:r>
              <a:rPr lang="en-US" dirty="0" err="1" smtClean="0"/>
              <a:t>interactionist</a:t>
            </a:r>
            <a:r>
              <a:rPr lang="en-US" dirty="0" smtClean="0"/>
              <a:t> approach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Some personality characteristics are useful in certain organizational situations</a:t>
            </a:r>
          </a:p>
          <a:p>
            <a:r>
              <a:rPr lang="en-US" dirty="0" smtClean="0"/>
              <a:t>There is no one “best” personality</a:t>
            </a:r>
          </a:p>
          <a:p>
            <a:r>
              <a:rPr lang="en-US" dirty="0" smtClean="0"/>
              <a:t>Appreciate the advantages of employee diversity</a:t>
            </a:r>
          </a:p>
          <a:p>
            <a:r>
              <a:rPr lang="en-US" dirty="0" smtClean="0"/>
              <a:t>The importance of fit--- putting the right person in the right job, group, or organization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976699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Five-factor model of personality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Extraversion</a:t>
            </a:r>
          </a:p>
          <a:p>
            <a:r>
              <a:rPr lang="en-US" dirty="0" smtClean="0"/>
              <a:t>Emotional stability</a:t>
            </a:r>
          </a:p>
          <a:p>
            <a:r>
              <a:rPr lang="en-US" dirty="0" smtClean="0"/>
              <a:t>Agreeableness</a:t>
            </a:r>
          </a:p>
          <a:p>
            <a:r>
              <a:rPr lang="en-US" dirty="0" smtClean="0"/>
              <a:t>Conscientiousness</a:t>
            </a:r>
          </a:p>
          <a:p>
            <a:r>
              <a:rPr lang="en-US" dirty="0" smtClean="0"/>
              <a:t>Openers to experience</a:t>
            </a:r>
          </a:p>
          <a:p>
            <a:endParaRPr lang="en-US" dirty="0" smtClean="0"/>
          </a:p>
          <a:p>
            <a:r>
              <a:rPr lang="en-US" dirty="0" smtClean="0"/>
              <a:t>Exhibit 2.1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306710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Big five and OB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High extraversion –jobs that require interpersonal interaction</a:t>
            </a:r>
          </a:p>
          <a:p>
            <a:r>
              <a:rPr lang="en-US" dirty="0" smtClean="0"/>
              <a:t>Emotional stability – will have more </a:t>
            </a:r>
            <a:r>
              <a:rPr lang="en-US" dirty="0" err="1" smtClean="0"/>
              <a:t>effecitve</a:t>
            </a:r>
            <a:r>
              <a:rPr lang="en-US" dirty="0" smtClean="0"/>
              <a:t> interactions with co-workers and customers</a:t>
            </a:r>
          </a:p>
          <a:p>
            <a:r>
              <a:rPr lang="en-US" dirty="0" smtClean="0"/>
              <a:t>Agreeableness – jobs that require interaction and involve helping cooperating, and nurturing others; also jobs with teamwork and cooperation.</a:t>
            </a:r>
          </a:p>
          <a:p>
            <a:r>
              <a:rPr lang="en-US" dirty="0" smtClean="0"/>
              <a:t>Conscientiousness – performance on most jobs due to hard work and achievement!</a:t>
            </a:r>
          </a:p>
          <a:p>
            <a:r>
              <a:rPr lang="en-US" dirty="0" smtClean="0"/>
              <a:t>Openness to experience – jobs that involve learning and creativity</a:t>
            </a:r>
          </a:p>
        </p:txBody>
      </p:sp>
    </p:spTree>
    <p:extLst>
      <p:ext uri="{BB962C8B-B14F-4D97-AF65-F5344CB8AC3E}">
        <p14:creationId xmlns:p14="http://schemas.microsoft.com/office/powerpoint/2010/main" val="2099491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Internal / external locus of control</a:t>
            </a:r>
            <a:br>
              <a:rPr lang="en-US" dirty="0" smtClean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Exhibit 2.2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623721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Self-monitoring</a:t>
            </a:r>
          </a:p>
          <a:p>
            <a:pPr marL="0" indent="0">
              <a:buNone/>
            </a:pPr>
            <a:r>
              <a:rPr lang="en-US" dirty="0" smtClean="0"/>
              <a:t>The extent to which people observe and regulate how they appear and behave in social setting and relationships</a:t>
            </a:r>
          </a:p>
          <a:p>
            <a:r>
              <a:rPr lang="en-US" dirty="0" smtClean="0"/>
              <a:t>High self monitors</a:t>
            </a:r>
          </a:p>
          <a:p>
            <a:pPr>
              <a:buFontTx/>
              <a:buChar char="-"/>
            </a:pPr>
            <a:r>
              <a:rPr lang="en-US" dirty="0" smtClean="0"/>
              <a:t>Observe and control the images that they project</a:t>
            </a:r>
          </a:p>
          <a:p>
            <a:pPr>
              <a:buFontTx/>
              <a:buChar char="-"/>
            </a:pPr>
            <a:r>
              <a:rPr lang="en-US" dirty="0" smtClean="0"/>
              <a:t>Engage in socially appropriate </a:t>
            </a:r>
            <a:r>
              <a:rPr lang="en-US" dirty="0" err="1" smtClean="0"/>
              <a:t>behaviour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smtClean="0"/>
              <a:t>Are more involved in their jobs, perform better, and are more likely to emerge as leaders</a:t>
            </a:r>
          </a:p>
          <a:p>
            <a:pPr>
              <a:buFontTx/>
              <a:buChar char="-"/>
            </a:pPr>
            <a:r>
              <a:rPr lang="en-US" dirty="0" smtClean="0"/>
              <a:t>But are likely to experience more role stress and show less commitment to their organization</a:t>
            </a:r>
          </a:p>
          <a:p>
            <a:pPr marL="0" indent="0">
              <a:buNone/>
            </a:pPr>
            <a:r>
              <a:rPr lang="en-US" dirty="0" smtClean="0"/>
              <a:t>- Do not feel comfortable in ambiguous settings such as different cultures.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095850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Self-esteem</a:t>
            </a:r>
          </a:p>
          <a:p>
            <a:pPr>
              <a:buFontTx/>
              <a:buChar char="-"/>
            </a:pPr>
            <a:r>
              <a:rPr lang="en-US" dirty="0" smtClean="0"/>
              <a:t>The degree to which a person has a positive self-evaluation</a:t>
            </a:r>
          </a:p>
          <a:p>
            <a:pPr marL="0" indent="0">
              <a:buNone/>
            </a:pPr>
            <a:r>
              <a:rPr lang="en-US" dirty="0" smtClean="0"/>
              <a:t>People with high self-esteem</a:t>
            </a:r>
          </a:p>
          <a:p>
            <a:pPr>
              <a:buFontTx/>
              <a:buChar char="-"/>
            </a:pPr>
            <a:r>
              <a:rPr lang="en-US" dirty="0" smtClean="0"/>
              <a:t>Have favorable self-images</a:t>
            </a:r>
          </a:p>
          <a:p>
            <a:pPr>
              <a:buFontTx/>
              <a:buChar char="-"/>
            </a:pPr>
            <a:r>
              <a:rPr lang="en-US" dirty="0" smtClean="0"/>
              <a:t>Are less susceptible to external/social influences</a:t>
            </a:r>
          </a:p>
          <a:p>
            <a:pPr>
              <a:buFontTx/>
              <a:buChar char="-"/>
            </a:pPr>
            <a:r>
              <a:rPr lang="en-US" dirty="0" smtClean="0"/>
              <a:t>React less badly to negative feedback</a:t>
            </a:r>
          </a:p>
          <a:p>
            <a:pPr>
              <a:buFontTx/>
              <a:buChar char="-"/>
            </a:pPr>
            <a:r>
              <a:rPr lang="en-US" dirty="0" smtClean="0"/>
              <a:t>Make more fulfilling career decisions and have higher job satisfaction and job performance</a:t>
            </a:r>
          </a:p>
          <a:p>
            <a:pPr>
              <a:buFontTx/>
              <a:buChar char="-"/>
            </a:pPr>
            <a:r>
              <a:rPr lang="en-US" dirty="0" smtClean="0"/>
              <a:t>Are more resilient to the strains of everyday work life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996132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Positive and negative affectivity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People who are high on positive affectivity(PA)</a:t>
            </a:r>
          </a:p>
          <a:p>
            <a:pPr marL="0" indent="0">
              <a:buNone/>
            </a:pPr>
            <a:r>
              <a:rPr lang="en-US" dirty="0" smtClean="0"/>
              <a:t>Experience positive emotions and moods and view the world in a positive light.</a:t>
            </a:r>
          </a:p>
          <a:p>
            <a:r>
              <a:rPr lang="en-US" dirty="0"/>
              <a:t> </a:t>
            </a:r>
            <a:r>
              <a:rPr lang="en-US" dirty="0" smtClean="0"/>
              <a:t>people who are high on negative affectivity(NA)</a:t>
            </a:r>
            <a:r>
              <a:rPr lang="en-US" dirty="0"/>
              <a:t> </a:t>
            </a:r>
            <a:r>
              <a:rPr lang="en-US" dirty="0" smtClean="0"/>
              <a:t>experience negative emotions and …….</a:t>
            </a:r>
          </a:p>
          <a:p>
            <a:r>
              <a:rPr lang="en-US" dirty="0" smtClean="0"/>
              <a:t>PA and NA are emotional dispositions that predict people’s general emotional tendencies.</a:t>
            </a:r>
          </a:p>
        </p:txBody>
      </p:sp>
    </p:spTree>
    <p:extLst>
      <p:ext uri="{BB962C8B-B14F-4D97-AF65-F5344CB8AC3E}">
        <p14:creationId xmlns:p14="http://schemas.microsoft.com/office/powerpoint/2010/main" val="3765794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A relatively stable personal disposition that reflects a tendency to behave proactively</a:t>
            </a:r>
          </a:p>
          <a:p>
            <a:r>
              <a:rPr lang="en-US" dirty="0" smtClean="0"/>
              <a:t>Proactive </a:t>
            </a:r>
            <a:r>
              <a:rPr lang="en-US" dirty="0" err="1" smtClean="0"/>
              <a:t>behaviour</a:t>
            </a:r>
            <a:r>
              <a:rPr lang="en-US" dirty="0" smtClean="0"/>
              <a:t>- taking initiative across a range of situations to effect positive change</a:t>
            </a:r>
          </a:p>
          <a:p>
            <a:r>
              <a:rPr lang="en-US" dirty="0" smtClean="0"/>
              <a:t>Is correlated with:</a:t>
            </a:r>
          </a:p>
          <a:p>
            <a:pPr marL="0" indent="0">
              <a:buNone/>
            </a:pPr>
            <a:r>
              <a:rPr lang="en-US" dirty="0" smtClean="0"/>
              <a:t>Job performance</a:t>
            </a:r>
          </a:p>
          <a:p>
            <a:pPr marL="0" indent="0">
              <a:buNone/>
            </a:pPr>
            <a:r>
              <a:rPr lang="en-US" dirty="0" smtClean="0"/>
              <a:t>Tolerance for stress</a:t>
            </a:r>
          </a:p>
          <a:p>
            <a:pPr marL="0" indent="0">
              <a:buNone/>
            </a:pPr>
            <a:r>
              <a:rPr lang="en-US" dirty="0" smtClean="0"/>
              <a:t>Leadership effectiveness</a:t>
            </a:r>
          </a:p>
          <a:p>
            <a:pPr marL="0" indent="0">
              <a:buNone/>
            </a:pPr>
            <a:r>
              <a:rPr lang="en-US" dirty="0" smtClean="0"/>
              <a:t>Participation in </a:t>
            </a:r>
            <a:r>
              <a:rPr lang="en-US" dirty="0" err="1" smtClean="0"/>
              <a:t>orgaizaitonal</a:t>
            </a:r>
            <a:r>
              <a:rPr lang="en-US" dirty="0" smtClean="0"/>
              <a:t> initiatives</a:t>
            </a:r>
          </a:p>
          <a:p>
            <a:pPr marL="0" indent="0">
              <a:buNone/>
            </a:pPr>
            <a:r>
              <a:rPr lang="en-US" dirty="0" smtClean="0"/>
              <a:t>Work team performance</a:t>
            </a:r>
          </a:p>
          <a:p>
            <a:pPr marL="0" indent="0">
              <a:buNone/>
            </a:pPr>
            <a:r>
              <a:rPr lang="en-US" dirty="0" smtClean="0"/>
              <a:t>Entrepreneurship</a:t>
            </a:r>
          </a:p>
          <a:p>
            <a:pPr marL="0" indent="0">
              <a:buNone/>
            </a:pPr>
            <a:r>
              <a:rPr lang="en-US" dirty="0" smtClean="0"/>
              <a:t>Career success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221966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 general trait that refers to an individual’s belief in his or her ability to perform successfully I a variety of challenging situations</a:t>
            </a:r>
          </a:p>
          <a:p>
            <a:r>
              <a:rPr lang="en-US" dirty="0" smtClean="0"/>
              <a:t>General self-efficacy (GSE) is a motivational trait rather than an affective trait</a:t>
            </a:r>
          </a:p>
          <a:p>
            <a:r>
              <a:rPr lang="en-US" dirty="0" smtClean="0"/>
              <a:t>Individual with higher GSE</a:t>
            </a:r>
          </a:p>
          <a:p>
            <a:pPr>
              <a:buFontTx/>
              <a:buChar char="-"/>
            </a:pPr>
            <a:r>
              <a:rPr lang="en-US" dirty="0" smtClean="0"/>
              <a:t>Are better able to adapt to novel, uncertain and adverse situation</a:t>
            </a:r>
          </a:p>
          <a:p>
            <a:pPr>
              <a:buFontTx/>
              <a:buChar char="-"/>
            </a:pPr>
            <a:r>
              <a:rPr lang="en-US" dirty="0" smtClean="0"/>
              <a:t>Have higher job satisfaction and performance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672556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Core Self-Evaluations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A </a:t>
            </a:r>
            <a:r>
              <a:rPr lang="en-US" dirty="0" smtClean="0">
                <a:solidFill>
                  <a:srgbClr val="FF0000"/>
                </a:solidFill>
              </a:rPr>
              <a:t>broad personality concept </a:t>
            </a:r>
            <a:r>
              <a:rPr lang="en-US" dirty="0" smtClean="0"/>
              <a:t>that consists of more specific traits that reflect the evaluations people hold about themselves and their </a:t>
            </a:r>
            <a:r>
              <a:rPr lang="en-US" dirty="0" smtClean="0">
                <a:solidFill>
                  <a:srgbClr val="FF0000"/>
                </a:solidFill>
              </a:rPr>
              <a:t>self-worth, competence, and capability.</a:t>
            </a:r>
          </a:p>
          <a:p>
            <a:r>
              <a:rPr lang="en-US" dirty="0" smtClean="0"/>
              <a:t>People with more positive core self-evaluation</a:t>
            </a:r>
            <a:r>
              <a:rPr lang="en-CA" dirty="0" smtClean="0"/>
              <a:t>s have higher:</a:t>
            </a:r>
          </a:p>
          <a:p>
            <a:pPr>
              <a:buFontTx/>
              <a:buChar char="-"/>
            </a:pPr>
            <a:r>
              <a:rPr lang="en-US" dirty="0" smtClean="0"/>
              <a:t>Job satisfaction</a:t>
            </a:r>
          </a:p>
          <a:p>
            <a:pPr>
              <a:buFontTx/>
              <a:buChar char="-"/>
            </a:pPr>
            <a:r>
              <a:rPr lang="en-US" dirty="0" smtClean="0"/>
              <a:t>Life satisfaction</a:t>
            </a:r>
          </a:p>
          <a:p>
            <a:pPr>
              <a:buFontTx/>
              <a:buChar char="-"/>
            </a:pPr>
            <a:r>
              <a:rPr lang="en-US" dirty="0" smtClean="0"/>
              <a:t>Job performance</a:t>
            </a:r>
          </a:p>
          <a:p>
            <a:pPr>
              <a:buFontTx/>
              <a:buChar char="-"/>
            </a:pPr>
            <a:r>
              <a:rPr lang="en-US" dirty="0" smtClean="0"/>
              <a:t>Capability</a:t>
            </a:r>
          </a:p>
          <a:p>
            <a:r>
              <a:rPr lang="en-US" dirty="0" err="1" smtClean="0"/>
              <a:t>Eg</a:t>
            </a:r>
            <a:r>
              <a:rPr lang="en-US" dirty="0" smtClean="0"/>
              <a:t>, study of Life Insurance Agents</a:t>
            </a:r>
          </a:p>
        </p:txBody>
      </p:sp>
    </p:spTree>
    <p:extLst>
      <p:ext uri="{BB962C8B-B14F-4D97-AF65-F5344CB8AC3E}">
        <p14:creationId xmlns:p14="http://schemas.microsoft.com/office/powerpoint/2010/main" val="33021359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Activities – personality and jobs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Extraversion</a:t>
            </a:r>
          </a:p>
          <a:p>
            <a:r>
              <a:rPr lang="en-US" dirty="0" smtClean="0"/>
              <a:t>Emotional stability</a:t>
            </a:r>
          </a:p>
          <a:p>
            <a:r>
              <a:rPr lang="en-US" dirty="0" smtClean="0"/>
              <a:t>Agreeableness</a:t>
            </a:r>
          </a:p>
          <a:p>
            <a:r>
              <a:rPr lang="en-US" dirty="0" smtClean="0"/>
              <a:t>Conscientiousness</a:t>
            </a:r>
          </a:p>
          <a:p>
            <a:r>
              <a:rPr lang="en-US" dirty="0" smtClean="0"/>
              <a:t>Openness to experience</a:t>
            </a:r>
          </a:p>
          <a:p>
            <a:r>
              <a:rPr lang="en-US" dirty="0" smtClean="0"/>
              <a:t>Locus of control</a:t>
            </a:r>
          </a:p>
          <a:p>
            <a:r>
              <a:rPr lang="en-US" dirty="0" smtClean="0"/>
              <a:t>Self-monitoring</a:t>
            </a:r>
          </a:p>
          <a:p>
            <a:r>
              <a:rPr lang="en-US" dirty="0" smtClean="0"/>
              <a:t>Self-esteem</a:t>
            </a:r>
          </a:p>
          <a:p>
            <a:r>
              <a:rPr lang="en-US" dirty="0" smtClean="0"/>
              <a:t>Affectivity</a:t>
            </a:r>
          </a:p>
          <a:p>
            <a:r>
              <a:rPr lang="en-US" dirty="0" smtClean="0"/>
              <a:t>Proactive personality</a:t>
            </a:r>
          </a:p>
          <a:p>
            <a:r>
              <a:rPr lang="en-US" dirty="0" smtClean="0"/>
              <a:t>Self – efficacy</a:t>
            </a:r>
          </a:p>
          <a:p>
            <a:r>
              <a:rPr lang="en-US" dirty="0" smtClean="0"/>
              <a:t>Core self-evaluation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043840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Accountant: emotional stability</a:t>
            </a:r>
            <a:r>
              <a:rPr lang="en-US" smtClean="0"/>
              <a:t>, conscientiousness, </a:t>
            </a:r>
            <a:endParaRPr lang="en-US" dirty="0" smtClean="0"/>
          </a:p>
          <a:p>
            <a:r>
              <a:rPr lang="en-US" dirty="0" smtClean="0"/>
              <a:t>Guidance counselor</a:t>
            </a:r>
          </a:p>
          <a:p>
            <a:r>
              <a:rPr lang="en-US" dirty="0" smtClean="0"/>
              <a:t>Cafeteria cashier</a:t>
            </a:r>
          </a:p>
          <a:p>
            <a:r>
              <a:rPr lang="en-US" dirty="0" smtClean="0"/>
              <a:t>Customer service rep</a:t>
            </a:r>
          </a:p>
          <a:p>
            <a:r>
              <a:rPr lang="en-US" dirty="0" smtClean="0"/>
              <a:t>General manager</a:t>
            </a:r>
          </a:p>
          <a:p>
            <a:r>
              <a:rPr lang="en-US" dirty="0" smtClean="0"/>
              <a:t>Astronaut</a:t>
            </a:r>
          </a:p>
          <a:p>
            <a:r>
              <a:rPr lang="en-US" dirty="0" smtClean="0"/>
              <a:t>Designer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012466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relatively permanent charge in </a:t>
            </a:r>
            <a:r>
              <a:rPr lang="en-US" dirty="0" err="1" smtClean="0"/>
              <a:t>behaviour</a:t>
            </a:r>
            <a:r>
              <a:rPr lang="en-US" dirty="0" smtClean="0"/>
              <a:t> potential as a result of practice or experience</a:t>
            </a:r>
          </a:p>
          <a:p>
            <a:r>
              <a:rPr lang="en-US" dirty="0" smtClean="0"/>
              <a:t>Learn practical skills </a:t>
            </a:r>
            <a:r>
              <a:rPr lang="en-US" smtClean="0"/>
              <a:t>in transpersonal </a:t>
            </a:r>
            <a:r>
              <a:rPr lang="en-US" dirty="0" smtClean="0"/>
              <a:t>interpersonal skills and cultural awareness</a:t>
            </a:r>
          </a:p>
          <a:p>
            <a:r>
              <a:rPr lang="en-US" dirty="0" smtClean="0"/>
              <a:t>The practice or experience that promotes learning stems from an environment that provides feedback concerning the consequences of behavior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412020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Operant Learning Theory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Discovered by BF Skinner</a:t>
            </a:r>
          </a:p>
          <a:p>
            <a:r>
              <a:rPr lang="en-US" dirty="0" smtClean="0"/>
              <a:t>The subject learns to operate on the environment to achieve certain consequences</a:t>
            </a:r>
          </a:p>
          <a:p>
            <a:r>
              <a:rPr lang="en-US" dirty="0" err="1" smtClean="0"/>
              <a:t>Operantly</a:t>
            </a:r>
            <a:r>
              <a:rPr lang="en-US" dirty="0" smtClean="0"/>
              <a:t> learned </a:t>
            </a:r>
            <a:r>
              <a:rPr lang="en-US" dirty="0" err="1" smtClean="0"/>
              <a:t>behaviour</a:t>
            </a:r>
            <a:r>
              <a:rPr lang="en-US" dirty="0" smtClean="0"/>
              <a:t> is controlled by the consequences that follow it</a:t>
            </a:r>
          </a:p>
          <a:p>
            <a:r>
              <a:rPr lang="en-US" dirty="0" smtClean="0"/>
              <a:t>It is the connection between the </a:t>
            </a:r>
            <a:r>
              <a:rPr lang="en-US" dirty="0" err="1" smtClean="0"/>
              <a:t>behaviour</a:t>
            </a:r>
            <a:r>
              <a:rPr lang="en-US" dirty="0" smtClean="0"/>
              <a:t> and the consequence that is learned.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305492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949</Words>
  <Application>Microsoft Office PowerPoint</Application>
  <PresentationFormat>On-screen Show (4:3)</PresentationFormat>
  <Paragraphs>138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PowerPoint Presentation</vt:lpstr>
      <vt:lpstr>PowerPoint Presentation</vt:lpstr>
      <vt:lpstr>OB helps us to…</vt:lpstr>
      <vt:lpstr>Early studies of management</vt:lpstr>
      <vt:lpstr>Contingency approach</vt:lpstr>
      <vt:lpstr>PowerPoint Presentation</vt:lpstr>
      <vt:lpstr>Individual behaviour</vt:lpstr>
      <vt:lpstr>Personality</vt:lpstr>
      <vt:lpstr>Personality and organizational behavior</vt:lpstr>
      <vt:lpstr>Personality and the situation</vt:lpstr>
      <vt:lpstr>Implications of the interactionist approach</vt:lpstr>
      <vt:lpstr>Five-factor model of personality</vt:lpstr>
      <vt:lpstr>Big five and OB</vt:lpstr>
      <vt:lpstr>Internal / external locus of control </vt:lpstr>
      <vt:lpstr>PowerPoint Presentation</vt:lpstr>
      <vt:lpstr>PowerPoint Presentation</vt:lpstr>
      <vt:lpstr>Positive and negative affectivity</vt:lpstr>
      <vt:lpstr>PowerPoint Presentation</vt:lpstr>
      <vt:lpstr>PowerPoint Presentation</vt:lpstr>
      <vt:lpstr>Core Self-Evaluations</vt:lpstr>
      <vt:lpstr>Activities – personality and jobs</vt:lpstr>
      <vt:lpstr>PowerPoint Presentation</vt:lpstr>
      <vt:lpstr>PowerPoint Presentation</vt:lpstr>
      <vt:lpstr>Operant Learning Theory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Fangzhi</dc:creator>
  <cp:lastModifiedBy>fangzhi</cp:lastModifiedBy>
  <cp:revision>32</cp:revision>
  <dcterms:created xsi:type="dcterms:W3CDTF">2013-05-07T23:24:29Z</dcterms:created>
  <dcterms:modified xsi:type="dcterms:W3CDTF">2013-05-11T18:50:14Z</dcterms:modified>
</cp:coreProperties>
</file>