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8"/>
  </p:notesMasterIdLst>
  <p:handoutMasterIdLst>
    <p:handoutMasterId r:id="rId109"/>
  </p:handoutMasterIdLst>
  <p:sldIdLst>
    <p:sldId id="256" r:id="rId2"/>
    <p:sldId id="338" r:id="rId3"/>
    <p:sldId id="277" r:id="rId4"/>
    <p:sldId id="295" r:id="rId5"/>
    <p:sldId id="278" r:id="rId6"/>
    <p:sldId id="281" r:id="rId7"/>
    <p:sldId id="282" r:id="rId8"/>
    <p:sldId id="285" r:id="rId9"/>
    <p:sldId id="314" r:id="rId10"/>
    <p:sldId id="304" r:id="rId11"/>
    <p:sldId id="333" r:id="rId12"/>
    <p:sldId id="334" r:id="rId13"/>
    <p:sldId id="336" r:id="rId14"/>
    <p:sldId id="337" r:id="rId15"/>
    <p:sldId id="339" r:id="rId16"/>
    <p:sldId id="340" r:id="rId17"/>
    <p:sldId id="341" r:id="rId18"/>
    <p:sldId id="342" r:id="rId19"/>
    <p:sldId id="343" r:id="rId20"/>
    <p:sldId id="417" r:id="rId21"/>
    <p:sldId id="420" r:id="rId22"/>
    <p:sldId id="421" r:id="rId23"/>
    <p:sldId id="422" r:id="rId24"/>
    <p:sldId id="423" r:id="rId25"/>
    <p:sldId id="424" r:id="rId26"/>
    <p:sldId id="425" r:id="rId27"/>
    <p:sldId id="426" r:id="rId28"/>
    <p:sldId id="427" r:id="rId29"/>
    <p:sldId id="344" r:id="rId30"/>
    <p:sldId id="418" r:id="rId31"/>
    <p:sldId id="350" r:id="rId32"/>
    <p:sldId id="349" r:id="rId33"/>
    <p:sldId id="347" r:id="rId34"/>
    <p:sldId id="348" r:id="rId35"/>
    <p:sldId id="351" r:id="rId36"/>
    <p:sldId id="378" r:id="rId37"/>
    <p:sldId id="379" r:id="rId38"/>
    <p:sldId id="380" r:id="rId39"/>
    <p:sldId id="381" r:id="rId40"/>
    <p:sldId id="382" r:id="rId41"/>
    <p:sldId id="383" r:id="rId42"/>
    <p:sldId id="384" r:id="rId43"/>
    <p:sldId id="352" r:id="rId44"/>
    <p:sldId id="353" r:id="rId45"/>
    <p:sldId id="354" r:id="rId46"/>
    <p:sldId id="355" r:id="rId47"/>
    <p:sldId id="356" r:id="rId48"/>
    <p:sldId id="357" r:id="rId49"/>
    <p:sldId id="358" r:id="rId50"/>
    <p:sldId id="359" r:id="rId51"/>
    <p:sldId id="360" r:id="rId52"/>
    <p:sldId id="361" r:id="rId53"/>
    <p:sldId id="362" r:id="rId54"/>
    <p:sldId id="363" r:id="rId55"/>
    <p:sldId id="364" r:id="rId56"/>
    <p:sldId id="365" r:id="rId57"/>
    <p:sldId id="366" r:id="rId58"/>
    <p:sldId id="367" r:id="rId59"/>
    <p:sldId id="368" r:id="rId60"/>
    <p:sldId id="369" r:id="rId61"/>
    <p:sldId id="370" r:id="rId62"/>
    <p:sldId id="371" r:id="rId63"/>
    <p:sldId id="372" r:id="rId64"/>
    <p:sldId id="373" r:id="rId65"/>
    <p:sldId id="374" r:id="rId66"/>
    <p:sldId id="375" r:id="rId67"/>
    <p:sldId id="376" r:id="rId68"/>
    <p:sldId id="377" r:id="rId69"/>
    <p:sldId id="385" r:id="rId70"/>
    <p:sldId id="386" r:id="rId71"/>
    <p:sldId id="387" r:id="rId72"/>
    <p:sldId id="388" r:id="rId73"/>
    <p:sldId id="389" r:id="rId74"/>
    <p:sldId id="390" r:id="rId75"/>
    <p:sldId id="391" r:id="rId76"/>
    <p:sldId id="396" r:id="rId77"/>
    <p:sldId id="397" r:id="rId78"/>
    <p:sldId id="398" r:id="rId79"/>
    <p:sldId id="399" r:id="rId80"/>
    <p:sldId id="400" r:id="rId81"/>
    <p:sldId id="393" r:id="rId82"/>
    <p:sldId id="394" r:id="rId83"/>
    <p:sldId id="401" r:id="rId84"/>
    <p:sldId id="395" r:id="rId85"/>
    <p:sldId id="402" r:id="rId86"/>
    <p:sldId id="403" r:id="rId87"/>
    <p:sldId id="404" r:id="rId88"/>
    <p:sldId id="405" r:id="rId89"/>
    <p:sldId id="406" r:id="rId90"/>
    <p:sldId id="407" r:id="rId91"/>
    <p:sldId id="408" r:id="rId92"/>
    <p:sldId id="409" r:id="rId93"/>
    <p:sldId id="410" r:id="rId94"/>
    <p:sldId id="411" r:id="rId95"/>
    <p:sldId id="412" r:id="rId96"/>
    <p:sldId id="413" r:id="rId97"/>
    <p:sldId id="414" r:id="rId98"/>
    <p:sldId id="415" r:id="rId99"/>
    <p:sldId id="416" r:id="rId100"/>
    <p:sldId id="428" r:id="rId101"/>
    <p:sldId id="429" r:id="rId102"/>
    <p:sldId id="430" r:id="rId103"/>
    <p:sldId id="431" r:id="rId104"/>
    <p:sldId id="432" r:id="rId105"/>
    <p:sldId id="433" r:id="rId106"/>
    <p:sldId id="434" r:id="rId107"/>
  </p:sldIdLst>
  <p:sldSz cx="9144000" cy="6858000" type="screen4x3"/>
  <p:notesSz cx="9601200" cy="73152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6" autoAdjust="0"/>
    <p:restoredTop sz="94618" autoAdjust="0"/>
  </p:normalViewPr>
  <p:slideViewPr>
    <p:cSldViewPr>
      <p:cViewPr varScale="1">
        <p:scale>
          <a:sx n="108" d="100"/>
          <a:sy n="108" d="100"/>
        </p:scale>
        <p:origin x="108" y="12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handoutMaster" Target="handoutMasters/handout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838" cy="365125"/>
          </a:xfrm>
          <a:prstGeom prst="rect">
            <a:avLst/>
          </a:prstGeom>
        </p:spPr>
        <p:txBody>
          <a:bodyPr vert="horz" lIns="96661" tIns="48331" rIns="96661" bIns="48331" rtlCol="0"/>
          <a:lstStyle>
            <a:lvl1pPr algn="l">
              <a:defRPr sz="1300"/>
            </a:lvl1pPr>
          </a:lstStyle>
          <a:p>
            <a:pPr>
              <a:defRPr/>
            </a:pPr>
            <a:endParaRPr lang="en-CA"/>
          </a:p>
        </p:txBody>
      </p:sp>
      <p:sp>
        <p:nvSpPr>
          <p:cNvPr id="3" name="Date Placeholder 2"/>
          <p:cNvSpPr>
            <a:spLocks noGrp="1"/>
          </p:cNvSpPr>
          <p:nvPr>
            <p:ph type="dt" sz="quarter" idx="1"/>
          </p:nvPr>
        </p:nvSpPr>
        <p:spPr>
          <a:xfrm>
            <a:off x="5438775" y="0"/>
            <a:ext cx="4160838" cy="365125"/>
          </a:xfrm>
          <a:prstGeom prst="rect">
            <a:avLst/>
          </a:prstGeom>
        </p:spPr>
        <p:txBody>
          <a:bodyPr vert="horz" lIns="96661" tIns="48331" rIns="96661" bIns="48331" rtlCol="0"/>
          <a:lstStyle>
            <a:lvl1pPr algn="r">
              <a:defRPr sz="1300"/>
            </a:lvl1pPr>
          </a:lstStyle>
          <a:p>
            <a:pPr>
              <a:defRPr/>
            </a:pPr>
            <a:fld id="{2F436CBF-7879-4F60-9349-95842864F962}" type="datetimeFigureOut">
              <a:rPr lang="en-CA"/>
              <a:pPr>
                <a:defRPr/>
              </a:pPr>
              <a:t>25/11/2016</a:t>
            </a:fld>
            <a:endParaRPr lang="en-CA"/>
          </a:p>
        </p:txBody>
      </p:sp>
      <p:sp>
        <p:nvSpPr>
          <p:cNvPr id="4" name="Footer Placeholder 3"/>
          <p:cNvSpPr>
            <a:spLocks noGrp="1"/>
          </p:cNvSpPr>
          <p:nvPr>
            <p:ph type="ftr" sz="quarter" idx="2"/>
          </p:nvPr>
        </p:nvSpPr>
        <p:spPr>
          <a:xfrm>
            <a:off x="0" y="6948488"/>
            <a:ext cx="4160838" cy="365125"/>
          </a:xfrm>
          <a:prstGeom prst="rect">
            <a:avLst/>
          </a:prstGeom>
        </p:spPr>
        <p:txBody>
          <a:bodyPr vert="horz" lIns="96661" tIns="48331" rIns="96661" bIns="48331" rtlCol="0" anchor="b"/>
          <a:lstStyle>
            <a:lvl1pPr algn="l">
              <a:defRPr sz="1300"/>
            </a:lvl1pPr>
          </a:lstStyle>
          <a:p>
            <a:pPr>
              <a:defRPr/>
            </a:pPr>
            <a:endParaRPr lang="en-CA"/>
          </a:p>
        </p:txBody>
      </p:sp>
      <p:sp>
        <p:nvSpPr>
          <p:cNvPr id="5" name="Slide Number Placeholder 4"/>
          <p:cNvSpPr>
            <a:spLocks noGrp="1"/>
          </p:cNvSpPr>
          <p:nvPr>
            <p:ph type="sldNum" sz="quarter" idx="3"/>
          </p:nvPr>
        </p:nvSpPr>
        <p:spPr>
          <a:xfrm>
            <a:off x="5438775" y="6948488"/>
            <a:ext cx="4160838" cy="365125"/>
          </a:xfrm>
          <a:prstGeom prst="rect">
            <a:avLst/>
          </a:prstGeom>
        </p:spPr>
        <p:txBody>
          <a:bodyPr vert="horz" lIns="96661" tIns="48331" rIns="96661" bIns="48331" rtlCol="0" anchor="b"/>
          <a:lstStyle>
            <a:lvl1pPr algn="r">
              <a:defRPr sz="1300"/>
            </a:lvl1pPr>
          </a:lstStyle>
          <a:p>
            <a:pPr>
              <a:defRPr/>
            </a:pPr>
            <a:fld id="{5DC95D90-A57E-485F-8B39-6852D27843DD}" type="slidenum">
              <a:rPr lang="en-CA"/>
              <a:pPr>
                <a:defRPr/>
              </a:pPr>
              <a:t>‹#›</a:t>
            </a:fld>
            <a:endParaRPr lang="en-CA"/>
          </a:p>
        </p:txBody>
      </p:sp>
    </p:spTree>
    <p:extLst>
      <p:ext uri="{BB962C8B-B14F-4D97-AF65-F5344CB8AC3E}">
        <p14:creationId xmlns:p14="http://schemas.microsoft.com/office/powerpoint/2010/main" val="1473658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838" cy="365125"/>
          </a:xfrm>
          <a:prstGeom prst="rect">
            <a:avLst/>
          </a:prstGeom>
        </p:spPr>
        <p:txBody>
          <a:bodyPr vert="horz" lIns="96661" tIns="48331" rIns="96661" bIns="48331" rtlCol="0"/>
          <a:lstStyle>
            <a:lvl1pPr algn="l" fontAlgn="auto">
              <a:spcBef>
                <a:spcPts val="0"/>
              </a:spcBef>
              <a:spcAft>
                <a:spcPts val="0"/>
              </a:spcAft>
              <a:defRPr sz="1300">
                <a:latin typeface="+mn-lt"/>
                <a:cs typeface="+mn-cs"/>
              </a:defRPr>
            </a:lvl1pPr>
          </a:lstStyle>
          <a:p>
            <a:pPr>
              <a:defRPr/>
            </a:pPr>
            <a:endParaRPr lang="en-US"/>
          </a:p>
        </p:txBody>
      </p:sp>
      <p:sp>
        <p:nvSpPr>
          <p:cNvPr id="3" name="Date Placeholder 2"/>
          <p:cNvSpPr>
            <a:spLocks noGrp="1"/>
          </p:cNvSpPr>
          <p:nvPr>
            <p:ph type="dt" idx="1"/>
          </p:nvPr>
        </p:nvSpPr>
        <p:spPr>
          <a:xfrm>
            <a:off x="5438775" y="0"/>
            <a:ext cx="4160838" cy="365125"/>
          </a:xfrm>
          <a:prstGeom prst="rect">
            <a:avLst/>
          </a:prstGeom>
        </p:spPr>
        <p:txBody>
          <a:bodyPr vert="horz" lIns="96661" tIns="48331" rIns="96661" bIns="48331" rtlCol="0"/>
          <a:lstStyle>
            <a:lvl1pPr algn="r" fontAlgn="auto">
              <a:spcBef>
                <a:spcPts val="0"/>
              </a:spcBef>
              <a:spcAft>
                <a:spcPts val="0"/>
              </a:spcAft>
              <a:defRPr sz="1300">
                <a:latin typeface="+mn-lt"/>
                <a:cs typeface="+mn-cs"/>
              </a:defRPr>
            </a:lvl1pPr>
          </a:lstStyle>
          <a:p>
            <a:pPr>
              <a:defRPr/>
            </a:pPr>
            <a:fld id="{2B826E97-45A8-414C-B5EC-12FC7954F990}" type="datetimeFigureOut">
              <a:rPr lang="en-US"/>
              <a:pPr>
                <a:defRPr/>
              </a:pPr>
              <a:t>11/25/2016</a:t>
            </a:fld>
            <a:endParaRPr lang="en-US" dirty="0"/>
          </a:p>
        </p:txBody>
      </p:sp>
      <p:sp>
        <p:nvSpPr>
          <p:cNvPr id="4" name="Slide Image Placeholder 3"/>
          <p:cNvSpPr>
            <a:spLocks noGrp="1" noRot="1" noChangeAspect="1"/>
          </p:cNvSpPr>
          <p:nvPr>
            <p:ph type="sldImg" idx="2"/>
          </p:nvPr>
        </p:nvSpPr>
        <p:spPr>
          <a:xfrm>
            <a:off x="2971800" y="549275"/>
            <a:ext cx="3657600" cy="2743200"/>
          </a:xfrm>
          <a:prstGeom prst="rect">
            <a:avLst/>
          </a:prstGeom>
          <a:noFill/>
          <a:ln w="12700">
            <a:solidFill>
              <a:prstClr val="black"/>
            </a:solidFill>
          </a:ln>
        </p:spPr>
        <p:txBody>
          <a:bodyPr vert="horz" lIns="96661" tIns="48331" rIns="96661" bIns="48331" rtlCol="0" anchor="ctr"/>
          <a:lstStyle/>
          <a:p>
            <a:pPr lvl="0"/>
            <a:endParaRPr lang="en-US" noProof="0" dirty="0"/>
          </a:p>
        </p:txBody>
      </p:sp>
      <p:sp>
        <p:nvSpPr>
          <p:cNvPr id="5" name="Notes Placeholder 4"/>
          <p:cNvSpPr>
            <a:spLocks noGrp="1"/>
          </p:cNvSpPr>
          <p:nvPr>
            <p:ph type="body" sz="quarter" idx="3"/>
          </p:nvPr>
        </p:nvSpPr>
        <p:spPr>
          <a:xfrm>
            <a:off x="960438" y="3475038"/>
            <a:ext cx="7680325" cy="3290887"/>
          </a:xfrm>
          <a:prstGeom prst="rect">
            <a:avLst/>
          </a:prstGeom>
        </p:spPr>
        <p:txBody>
          <a:bodyPr vert="horz" lIns="96661" tIns="48331" rIns="96661" bIns="48331"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6948488"/>
            <a:ext cx="4160838" cy="365125"/>
          </a:xfrm>
          <a:prstGeom prst="rect">
            <a:avLst/>
          </a:prstGeom>
        </p:spPr>
        <p:txBody>
          <a:bodyPr vert="horz" lIns="96661" tIns="48331" rIns="96661" bIns="48331" rtlCol="0" anchor="b"/>
          <a:lstStyle>
            <a:lvl1pPr algn="l" fontAlgn="auto">
              <a:spcBef>
                <a:spcPts val="0"/>
              </a:spcBef>
              <a:spcAft>
                <a:spcPts val="0"/>
              </a:spcAft>
              <a:defRPr sz="13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5438775" y="6948488"/>
            <a:ext cx="4160838" cy="365125"/>
          </a:xfrm>
          <a:prstGeom prst="rect">
            <a:avLst/>
          </a:prstGeom>
        </p:spPr>
        <p:txBody>
          <a:bodyPr vert="horz" lIns="96661" tIns="48331" rIns="96661" bIns="48331" rtlCol="0" anchor="b"/>
          <a:lstStyle>
            <a:lvl1pPr algn="r" fontAlgn="auto">
              <a:spcBef>
                <a:spcPts val="0"/>
              </a:spcBef>
              <a:spcAft>
                <a:spcPts val="0"/>
              </a:spcAft>
              <a:defRPr sz="1300">
                <a:latin typeface="+mn-lt"/>
                <a:cs typeface="+mn-cs"/>
              </a:defRPr>
            </a:lvl1pPr>
          </a:lstStyle>
          <a:p>
            <a:pPr>
              <a:defRPr/>
            </a:pPr>
            <a:fld id="{D97054EA-0CE6-4293-A574-8A5F027890F0}" type="slidenum">
              <a:rPr lang="en-US"/>
              <a:pPr>
                <a:defRPr/>
              </a:pPr>
              <a:t>‹#›</a:t>
            </a:fld>
            <a:endParaRPr lang="en-US" dirty="0"/>
          </a:p>
        </p:txBody>
      </p:sp>
    </p:spTree>
    <p:extLst>
      <p:ext uri="{BB962C8B-B14F-4D97-AF65-F5344CB8AC3E}">
        <p14:creationId xmlns:p14="http://schemas.microsoft.com/office/powerpoint/2010/main" val="8400565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5C97C4-CBF4-44D4-A230-03F54255E00A}" type="slidenum">
              <a:rPr lang="en-US" smtClean="0">
                <a:latin typeface="Arial" charset="0"/>
                <a:cs typeface="Arial" charset="0"/>
              </a:rPr>
              <a:pPr fontAlgn="base">
                <a:spcBef>
                  <a:spcPct val="0"/>
                </a:spcBef>
                <a:spcAft>
                  <a:spcPct val="0"/>
                </a:spcAft>
              </a:pPr>
              <a:t>5</a:t>
            </a:fld>
            <a:endParaRPr lang="en-US" smtClean="0">
              <a:latin typeface="Arial" charset="0"/>
              <a:cs typeface="Arial" charset="0"/>
            </a:endParaRPr>
          </a:p>
        </p:txBody>
      </p:sp>
      <p:sp>
        <p:nvSpPr>
          <p:cNvPr id="19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945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1255085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03C97C-1B11-4DAC-8520-98558269147B}" type="slidenum">
              <a:rPr lang="en-US" smtClean="0">
                <a:latin typeface="Arial" charset="0"/>
                <a:cs typeface="Arial" charset="0"/>
              </a:rPr>
              <a:pPr fontAlgn="base">
                <a:spcBef>
                  <a:spcPct val="0"/>
                </a:spcBef>
                <a:spcAft>
                  <a:spcPct val="0"/>
                </a:spcAft>
              </a:pPr>
              <a:t>6</a:t>
            </a:fld>
            <a:endParaRPr lang="en-US" smtClean="0">
              <a:latin typeface="Arial" charset="0"/>
              <a:cs typeface="Arial" charset="0"/>
            </a:endParaRPr>
          </a:p>
        </p:txBody>
      </p:sp>
      <p:sp>
        <p:nvSpPr>
          <p:cNvPr id="215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5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442171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C7B12C1-3FB6-4786-B146-FD207232BCF4}" type="slidenum">
              <a:rPr lang="en-US" smtClean="0">
                <a:latin typeface="Arial" charset="0"/>
                <a:cs typeface="Arial" charset="0"/>
              </a:rPr>
              <a:pPr fontAlgn="base">
                <a:spcBef>
                  <a:spcPct val="0"/>
                </a:spcBef>
                <a:spcAft>
                  <a:spcPct val="0"/>
                </a:spcAft>
              </a:pPr>
              <a:t>7</a:t>
            </a:fld>
            <a:endParaRPr lang="en-US" smtClean="0">
              <a:latin typeface="Arial" charset="0"/>
              <a:cs typeface="Arial" charset="0"/>
            </a:endParaRPr>
          </a:p>
        </p:txBody>
      </p:sp>
      <p:sp>
        <p:nvSpPr>
          <p:cNvPr id="235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355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3028206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txBox="1">
            <a:spLocks noGrp="1" noChangeArrowheads="1"/>
          </p:cNvSpPr>
          <p:nvPr/>
        </p:nvSpPr>
        <p:spPr bwMode="auto">
          <a:xfrm>
            <a:off x="5438775" y="6948488"/>
            <a:ext cx="4160838" cy="365125"/>
          </a:xfrm>
          <a:prstGeom prst="rect">
            <a:avLst/>
          </a:prstGeom>
          <a:noFill/>
          <a:ln w="9525">
            <a:noFill/>
            <a:miter lim="800000"/>
            <a:headEnd/>
            <a:tailEnd/>
          </a:ln>
        </p:spPr>
        <p:txBody>
          <a:bodyPr lIns="93491" tIns="46746" rIns="93491" bIns="46746" anchor="b"/>
          <a:lstStyle/>
          <a:p>
            <a:pPr algn="r"/>
            <a:fld id="{25B13745-B1FD-4732-B025-70B4CBBE4ED7}" type="slidenum">
              <a:rPr lang="en-US" sz="1300"/>
              <a:pPr algn="r"/>
              <a:t>22</a:t>
            </a:fld>
            <a:endParaRPr lang="en-US" sz="1300"/>
          </a:p>
        </p:txBody>
      </p:sp>
      <p:sp>
        <p:nvSpPr>
          <p:cNvPr id="399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39" name="Rectangle 3"/>
          <p:cNvSpPr>
            <a:spLocks noGrp="1" noChangeArrowheads="1"/>
          </p:cNvSpPr>
          <p:nvPr>
            <p:ph type="body" idx="1"/>
          </p:nvPr>
        </p:nvSpPr>
        <p:spPr bwMode="auto">
          <a:xfrm>
            <a:off x="958850" y="3473450"/>
            <a:ext cx="7683500" cy="3292475"/>
          </a:xfrm>
          <a:noFill/>
        </p:spPr>
        <p:txBody>
          <a:bodyPr wrap="square" lIns="93491" tIns="46746" rIns="93491" bIns="46746"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82954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txBox="1">
            <a:spLocks noGrp="1" noChangeArrowheads="1"/>
          </p:cNvSpPr>
          <p:nvPr/>
        </p:nvSpPr>
        <p:spPr bwMode="auto">
          <a:xfrm>
            <a:off x="5438775" y="6948488"/>
            <a:ext cx="4160838" cy="365125"/>
          </a:xfrm>
          <a:prstGeom prst="rect">
            <a:avLst/>
          </a:prstGeom>
          <a:noFill/>
          <a:ln w="9525">
            <a:noFill/>
            <a:miter lim="800000"/>
            <a:headEnd/>
            <a:tailEnd/>
          </a:ln>
        </p:spPr>
        <p:txBody>
          <a:bodyPr lIns="93491" tIns="46746" rIns="93491" bIns="46746" anchor="b"/>
          <a:lstStyle/>
          <a:p>
            <a:pPr algn="r"/>
            <a:fld id="{C8A79F5F-7295-4C67-8148-F10400DD5A73}" type="slidenum">
              <a:rPr lang="en-US" sz="1300"/>
              <a:pPr algn="r"/>
              <a:t>24</a:t>
            </a:fld>
            <a:endParaRPr lang="en-US" sz="1300"/>
          </a:p>
        </p:txBody>
      </p:sp>
      <p:sp>
        <p:nvSpPr>
          <p:cNvPr id="430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3011" name="Rectangle 3"/>
          <p:cNvSpPr>
            <a:spLocks noGrp="1" noChangeArrowheads="1"/>
          </p:cNvSpPr>
          <p:nvPr>
            <p:ph type="body" idx="1"/>
          </p:nvPr>
        </p:nvSpPr>
        <p:spPr bwMode="auto">
          <a:xfrm>
            <a:off x="958850" y="3473450"/>
            <a:ext cx="7683500" cy="3292475"/>
          </a:xfrm>
          <a:noFill/>
        </p:spPr>
        <p:txBody>
          <a:bodyPr wrap="square" lIns="93491" tIns="46746" rIns="93491" bIns="46746"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3657786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p:cNvSpPr txBox="1">
            <a:spLocks noGrp="1" noChangeArrowheads="1"/>
          </p:cNvSpPr>
          <p:nvPr/>
        </p:nvSpPr>
        <p:spPr bwMode="auto">
          <a:xfrm>
            <a:off x="5438775" y="6948488"/>
            <a:ext cx="4160838" cy="365125"/>
          </a:xfrm>
          <a:prstGeom prst="rect">
            <a:avLst/>
          </a:prstGeom>
          <a:noFill/>
          <a:ln w="9525">
            <a:noFill/>
            <a:miter lim="800000"/>
            <a:headEnd/>
            <a:tailEnd/>
          </a:ln>
        </p:spPr>
        <p:txBody>
          <a:bodyPr lIns="93491" tIns="46746" rIns="93491" bIns="46746" anchor="b"/>
          <a:lstStyle/>
          <a:p>
            <a:pPr algn="r"/>
            <a:fld id="{A49D0759-F820-4E2D-9864-E9F579B88D38}" type="slidenum">
              <a:rPr lang="en-US" sz="1300"/>
              <a:pPr algn="r"/>
              <a:t>27</a:t>
            </a:fld>
            <a:endParaRPr lang="en-US" sz="1300"/>
          </a:p>
        </p:txBody>
      </p:sp>
      <p:sp>
        <p:nvSpPr>
          <p:cNvPr id="471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7107" name="Rectangle 3"/>
          <p:cNvSpPr>
            <a:spLocks noGrp="1" noChangeArrowheads="1"/>
          </p:cNvSpPr>
          <p:nvPr>
            <p:ph type="body" idx="1"/>
          </p:nvPr>
        </p:nvSpPr>
        <p:spPr bwMode="auto">
          <a:xfrm>
            <a:off x="958850" y="3473450"/>
            <a:ext cx="7683500" cy="3292475"/>
          </a:xfrm>
          <a:noFill/>
        </p:spPr>
        <p:txBody>
          <a:bodyPr wrap="square" lIns="93491" tIns="46746" rIns="93491" bIns="46746" numCol="1" anchor="t" anchorCtr="0" compatLnSpc="1">
            <a:prstTxWarp prst="textNoShape">
              <a:avLst/>
            </a:prstTxWarp>
          </a:bodyPr>
          <a:lstStyle/>
          <a:p>
            <a:pPr eaLnBrk="1" hangingPunct="1">
              <a:spcBef>
                <a:spcPct val="0"/>
              </a:spcBef>
            </a:pPr>
            <a:endParaRPr lang="en-CA" smtClean="0"/>
          </a:p>
        </p:txBody>
      </p:sp>
    </p:spTree>
    <p:extLst>
      <p:ext uri="{BB962C8B-B14F-4D97-AF65-F5344CB8AC3E}">
        <p14:creationId xmlns:p14="http://schemas.microsoft.com/office/powerpoint/2010/main" val="31866295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bwMode="auto">
          <a:noFill/>
          <a:ln>
            <a:solidFill>
              <a:srgbClr val="000000"/>
            </a:solidFill>
            <a:miter lim="800000"/>
            <a:headEnd/>
            <a:tailEnd/>
          </a:ln>
        </p:spPr>
      </p:sp>
      <p:sp>
        <p:nvSpPr>
          <p:cNvPr id="52226" name="Notes Placeholder 2"/>
          <p:cNvSpPr>
            <a:spLocks noGrp="1"/>
          </p:cNvSpPr>
          <p:nvPr>
            <p:ph type="body" idx="1"/>
          </p:nvPr>
        </p:nvSpPr>
        <p:spPr bwMode="auto">
          <a:xfrm>
            <a:off x="1279525" y="3475038"/>
            <a:ext cx="7042150" cy="3290887"/>
          </a:xfrm>
          <a:noFill/>
        </p:spPr>
        <p:txBody>
          <a:bodyPr wrap="square" lIns="91440" tIns="45720" rIns="91440" bIns="45720" numCol="1" anchor="t" anchorCtr="0" compatLnSpc="1">
            <a:prstTxWarp prst="textNoShape">
              <a:avLst/>
            </a:prstTxWarp>
          </a:bodyPr>
          <a:lstStyle/>
          <a:p>
            <a:endParaRPr lang="en-CA" smtClean="0"/>
          </a:p>
        </p:txBody>
      </p:sp>
      <p:sp>
        <p:nvSpPr>
          <p:cNvPr id="52227" name="Header Placeholder 3"/>
          <p:cNvSpPr txBox="1">
            <a:spLocks noGrp="1"/>
          </p:cNvSpPr>
          <p:nvPr/>
        </p:nvSpPr>
        <p:spPr bwMode="auto">
          <a:xfrm>
            <a:off x="0" y="0"/>
            <a:ext cx="4160838" cy="365125"/>
          </a:xfrm>
          <a:prstGeom prst="rect">
            <a:avLst/>
          </a:prstGeom>
          <a:noFill/>
          <a:ln w="9525">
            <a:noFill/>
            <a:miter lim="800000"/>
            <a:headEnd/>
            <a:tailEnd/>
          </a:ln>
        </p:spPr>
        <p:txBody>
          <a:bodyPr/>
          <a:lstStyle/>
          <a:p>
            <a:pPr eaLnBrk="0" hangingPunct="0"/>
            <a:endParaRPr lang="en-CA" sz="1200">
              <a:latin typeface="Times" pitchFamily="18" charset="0"/>
            </a:endParaRPr>
          </a:p>
        </p:txBody>
      </p:sp>
      <p:sp>
        <p:nvSpPr>
          <p:cNvPr id="52228" name="Slide Number Placeholder 4"/>
          <p:cNvSpPr txBox="1">
            <a:spLocks noGrp="1"/>
          </p:cNvSpPr>
          <p:nvPr/>
        </p:nvSpPr>
        <p:spPr bwMode="auto">
          <a:xfrm>
            <a:off x="5440363" y="6950075"/>
            <a:ext cx="4160837" cy="365125"/>
          </a:xfrm>
          <a:prstGeom prst="rect">
            <a:avLst/>
          </a:prstGeom>
          <a:noFill/>
          <a:ln w="9525">
            <a:noFill/>
            <a:miter lim="800000"/>
            <a:headEnd/>
            <a:tailEnd/>
          </a:ln>
        </p:spPr>
        <p:txBody>
          <a:bodyPr anchor="b"/>
          <a:lstStyle/>
          <a:p>
            <a:pPr algn="r" eaLnBrk="0" hangingPunct="0"/>
            <a:fld id="{F4D96071-FC37-4103-A02E-169B634088F2}" type="slidenum">
              <a:rPr lang="en-US" sz="1200">
                <a:latin typeface="Times" pitchFamily="18" charset="0"/>
              </a:rPr>
              <a:pPr algn="r" eaLnBrk="0" hangingPunct="0"/>
              <a:t>31</a:t>
            </a:fld>
            <a:endParaRPr lang="en-US" sz="1200">
              <a:latin typeface="Times" pitchFamily="18" charset="0"/>
            </a:endParaRPr>
          </a:p>
        </p:txBody>
      </p:sp>
    </p:spTree>
    <p:extLst>
      <p:ext uri="{BB962C8B-B14F-4D97-AF65-F5344CB8AC3E}">
        <p14:creationId xmlns:p14="http://schemas.microsoft.com/office/powerpoint/2010/main" val="3900107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bwMode="auto">
          <a:noFill/>
          <a:ln>
            <a:solidFill>
              <a:srgbClr val="000000"/>
            </a:solidFill>
            <a:miter lim="800000"/>
            <a:headEnd/>
            <a:tailEnd/>
          </a:ln>
        </p:spPr>
      </p:sp>
      <p:sp>
        <p:nvSpPr>
          <p:cNvPr id="54274" name="Notes Placeholder 2"/>
          <p:cNvSpPr>
            <a:spLocks noGrp="1"/>
          </p:cNvSpPr>
          <p:nvPr>
            <p:ph type="body" idx="1"/>
          </p:nvPr>
        </p:nvSpPr>
        <p:spPr bwMode="auto">
          <a:xfrm>
            <a:off x="1279525" y="3475038"/>
            <a:ext cx="7042150" cy="3290887"/>
          </a:xfrm>
          <a:noFill/>
        </p:spPr>
        <p:txBody>
          <a:bodyPr wrap="square" lIns="91440" tIns="45720" rIns="91440" bIns="45720" numCol="1" anchor="t" anchorCtr="0" compatLnSpc="1">
            <a:prstTxWarp prst="textNoShape">
              <a:avLst/>
            </a:prstTxWarp>
          </a:bodyPr>
          <a:lstStyle/>
          <a:p>
            <a:endParaRPr lang="en-CA" smtClean="0"/>
          </a:p>
        </p:txBody>
      </p:sp>
      <p:sp>
        <p:nvSpPr>
          <p:cNvPr id="54275" name="Header Placeholder 3"/>
          <p:cNvSpPr txBox="1">
            <a:spLocks noGrp="1"/>
          </p:cNvSpPr>
          <p:nvPr/>
        </p:nvSpPr>
        <p:spPr bwMode="auto">
          <a:xfrm>
            <a:off x="0" y="0"/>
            <a:ext cx="4160838" cy="365125"/>
          </a:xfrm>
          <a:prstGeom prst="rect">
            <a:avLst/>
          </a:prstGeom>
          <a:noFill/>
          <a:ln w="9525">
            <a:noFill/>
            <a:miter lim="800000"/>
            <a:headEnd/>
            <a:tailEnd/>
          </a:ln>
        </p:spPr>
        <p:txBody>
          <a:bodyPr/>
          <a:lstStyle/>
          <a:p>
            <a:pPr eaLnBrk="0" hangingPunct="0"/>
            <a:endParaRPr lang="en-CA" sz="1200">
              <a:latin typeface="Times" pitchFamily="18" charset="0"/>
            </a:endParaRPr>
          </a:p>
        </p:txBody>
      </p:sp>
      <p:sp>
        <p:nvSpPr>
          <p:cNvPr id="54276" name="Slide Number Placeholder 4"/>
          <p:cNvSpPr txBox="1">
            <a:spLocks noGrp="1"/>
          </p:cNvSpPr>
          <p:nvPr/>
        </p:nvSpPr>
        <p:spPr bwMode="auto">
          <a:xfrm>
            <a:off x="5440363" y="6950075"/>
            <a:ext cx="4160837" cy="365125"/>
          </a:xfrm>
          <a:prstGeom prst="rect">
            <a:avLst/>
          </a:prstGeom>
          <a:noFill/>
          <a:ln w="9525">
            <a:noFill/>
            <a:miter lim="800000"/>
            <a:headEnd/>
            <a:tailEnd/>
          </a:ln>
        </p:spPr>
        <p:txBody>
          <a:bodyPr anchor="b"/>
          <a:lstStyle/>
          <a:p>
            <a:pPr algn="r" eaLnBrk="0" hangingPunct="0"/>
            <a:fld id="{6FEF57AC-C2C9-432C-B53A-EDB5D1143402}" type="slidenum">
              <a:rPr lang="en-US" sz="1200">
                <a:latin typeface="Times" pitchFamily="18" charset="0"/>
              </a:rPr>
              <a:pPr algn="r" eaLnBrk="0" hangingPunct="0"/>
              <a:t>32</a:t>
            </a:fld>
            <a:endParaRPr lang="en-US" sz="1200">
              <a:latin typeface="Times" pitchFamily="18" charset="0"/>
            </a:endParaRPr>
          </a:p>
        </p:txBody>
      </p:sp>
    </p:spTree>
    <p:extLst>
      <p:ext uri="{BB962C8B-B14F-4D97-AF65-F5344CB8AC3E}">
        <p14:creationId xmlns:p14="http://schemas.microsoft.com/office/powerpoint/2010/main" val="1312106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noTextEdi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xfrm>
            <a:off x="1279525" y="3475038"/>
            <a:ext cx="7042150" cy="3290887"/>
          </a:xfrm>
          <a:noFill/>
        </p:spPr>
        <p:txBody>
          <a:bodyPr wrap="square" lIns="91440" tIns="45720" rIns="91440" bIns="45720" numCol="1" anchor="t" anchorCtr="0" compatLnSpc="1">
            <a:prstTxWarp prst="textNoShape">
              <a:avLst/>
            </a:prstTxWarp>
          </a:bodyPr>
          <a:lstStyle/>
          <a:p>
            <a:endParaRPr lang="en-CA" smtClean="0"/>
          </a:p>
        </p:txBody>
      </p:sp>
      <p:sp>
        <p:nvSpPr>
          <p:cNvPr id="56323" name="Header Placeholder 3"/>
          <p:cNvSpPr txBox="1">
            <a:spLocks noGrp="1"/>
          </p:cNvSpPr>
          <p:nvPr/>
        </p:nvSpPr>
        <p:spPr bwMode="auto">
          <a:xfrm>
            <a:off x="0" y="0"/>
            <a:ext cx="4160838" cy="365125"/>
          </a:xfrm>
          <a:prstGeom prst="rect">
            <a:avLst/>
          </a:prstGeom>
          <a:noFill/>
          <a:ln w="9525">
            <a:noFill/>
            <a:miter lim="800000"/>
            <a:headEnd/>
            <a:tailEnd/>
          </a:ln>
        </p:spPr>
        <p:txBody>
          <a:bodyPr/>
          <a:lstStyle/>
          <a:p>
            <a:pPr eaLnBrk="0" hangingPunct="0"/>
            <a:endParaRPr lang="en-CA" sz="1200">
              <a:latin typeface="Times" pitchFamily="18" charset="0"/>
            </a:endParaRPr>
          </a:p>
        </p:txBody>
      </p:sp>
      <p:sp>
        <p:nvSpPr>
          <p:cNvPr id="56324" name="Slide Number Placeholder 4"/>
          <p:cNvSpPr txBox="1">
            <a:spLocks noGrp="1"/>
          </p:cNvSpPr>
          <p:nvPr/>
        </p:nvSpPr>
        <p:spPr bwMode="auto">
          <a:xfrm>
            <a:off x="5440363" y="6950075"/>
            <a:ext cx="4160837" cy="365125"/>
          </a:xfrm>
          <a:prstGeom prst="rect">
            <a:avLst/>
          </a:prstGeom>
          <a:noFill/>
          <a:ln w="9525">
            <a:noFill/>
            <a:miter lim="800000"/>
            <a:headEnd/>
            <a:tailEnd/>
          </a:ln>
        </p:spPr>
        <p:txBody>
          <a:bodyPr anchor="b"/>
          <a:lstStyle/>
          <a:p>
            <a:pPr algn="r" eaLnBrk="0" hangingPunct="0"/>
            <a:fld id="{51823C52-155D-4017-95F6-8FDEDAB18226}" type="slidenum">
              <a:rPr lang="en-US" sz="1200">
                <a:latin typeface="Times" pitchFamily="18" charset="0"/>
              </a:rPr>
              <a:pPr algn="r" eaLnBrk="0" hangingPunct="0"/>
              <a:t>33</a:t>
            </a:fld>
            <a:endParaRPr lang="en-US" sz="1200">
              <a:latin typeface="Times" pitchFamily="18" charset="0"/>
            </a:endParaRPr>
          </a:p>
        </p:txBody>
      </p:sp>
    </p:spTree>
    <p:extLst>
      <p:ext uri="{BB962C8B-B14F-4D97-AF65-F5344CB8AC3E}">
        <p14:creationId xmlns:p14="http://schemas.microsoft.com/office/powerpoint/2010/main" val="1222372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bwMode="auto">
          <a:noFill/>
          <a:ln>
            <a:solidFill>
              <a:srgbClr val="000000"/>
            </a:solidFill>
            <a:miter lim="800000"/>
            <a:headEnd/>
            <a:tailEnd/>
          </a:ln>
        </p:spPr>
      </p:sp>
      <p:sp>
        <p:nvSpPr>
          <p:cNvPr id="58370" name="Notes Placeholder 2"/>
          <p:cNvSpPr>
            <a:spLocks noGrp="1"/>
          </p:cNvSpPr>
          <p:nvPr>
            <p:ph type="body" idx="1"/>
          </p:nvPr>
        </p:nvSpPr>
        <p:spPr bwMode="auto">
          <a:xfrm>
            <a:off x="1279525" y="3475038"/>
            <a:ext cx="7042150" cy="3290887"/>
          </a:xfrm>
          <a:noFill/>
        </p:spPr>
        <p:txBody>
          <a:bodyPr wrap="square" lIns="91440" tIns="45720" rIns="91440" bIns="45720" numCol="1" anchor="t" anchorCtr="0" compatLnSpc="1">
            <a:prstTxWarp prst="textNoShape">
              <a:avLst/>
            </a:prstTxWarp>
          </a:bodyPr>
          <a:lstStyle/>
          <a:p>
            <a:endParaRPr lang="en-CA" smtClean="0"/>
          </a:p>
        </p:txBody>
      </p:sp>
      <p:sp>
        <p:nvSpPr>
          <p:cNvPr id="58371" name="Header Placeholder 3"/>
          <p:cNvSpPr txBox="1">
            <a:spLocks noGrp="1"/>
          </p:cNvSpPr>
          <p:nvPr/>
        </p:nvSpPr>
        <p:spPr bwMode="auto">
          <a:xfrm>
            <a:off x="0" y="0"/>
            <a:ext cx="4160838" cy="365125"/>
          </a:xfrm>
          <a:prstGeom prst="rect">
            <a:avLst/>
          </a:prstGeom>
          <a:noFill/>
          <a:ln w="9525">
            <a:noFill/>
            <a:miter lim="800000"/>
            <a:headEnd/>
            <a:tailEnd/>
          </a:ln>
        </p:spPr>
        <p:txBody>
          <a:bodyPr/>
          <a:lstStyle/>
          <a:p>
            <a:pPr eaLnBrk="0" hangingPunct="0"/>
            <a:endParaRPr lang="en-CA" sz="1200">
              <a:latin typeface="Times" pitchFamily="18" charset="0"/>
            </a:endParaRPr>
          </a:p>
        </p:txBody>
      </p:sp>
      <p:sp>
        <p:nvSpPr>
          <p:cNvPr id="58372" name="Slide Number Placeholder 4"/>
          <p:cNvSpPr txBox="1">
            <a:spLocks noGrp="1"/>
          </p:cNvSpPr>
          <p:nvPr/>
        </p:nvSpPr>
        <p:spPr bwMode="auto">
          <a:xfrm>
            <a:off x="5440363" y="6950075"/>
            <a:ext cx="4160837" cy="365125"/>
          </a:xfrm>
          <a:prstGeom prst="rect">
            <a:avLst/>
          </a:prstGeom>
          <a:noFill/>
          <a:ln w="9525">
            <a:noFill/>
            <a:miter lim="800000"/>
            <a:headEnd/>
            <a:tailEnd/>
          </a:ln>
        </p:spPr>
        <p:txBody>
          <a:bodyPr anchor="b"/>
          <a:lstStyle/>
          <a:p>
            <a:pPr algn="r" eaLnBrk="0" hangingPunct="0"/>
            <a:fld id="{12E840D6-8104-4EB3-96C5-55F76893308B}" type="slidenum">
              <a:rPr lang="en-US" sz="1200">
                <a:latin typeface="Times" pitchFamily="18" charset="0"/>
              </a:rPr>
              <a:pPr algn="r" eaLnBrk="0" hangingPunct="0"/>
              <a:t>34</a:t>
            </a:fld>
            <a:endParaRPr lang="en-US" sz="1200">
              <a:latin typeface="Times" pitchFamily="18" charset="0"/>
            </a:endParaRPr>
          </a:p>
        </p:txBody>
      </p:sp>
    </p:spTree>
    <p:extLst>
      <p:ext uri="{BB962C8B-B14F-4D97-AF65-F5344CB8AC3E}">
        <p14:creationId xmlns:p14="http://schemas.microsoft.com/office/powerpoint/2010/main" val="4213704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p:spPr>
      </p:sp>
      <p:sp>
        <p:nvSpPr>
          <p:cNvPr id="69634" name="Notes Placeholder 2"/>
          <p:cNvSpPr>
            <a:spLocks noGrp="1"/>
          </p:cNvSpPr>
          <p:nvPr>
            <p:ph type="body" idx="1"/>
          </p:nvPr>
        </p:nvSpPr>
        <p:spPr bwMode="auto">
          <a:noFill/>
        </p:spPr>
        <p:txBody>
          <a:bodyPr wrap="square" numCol="1" anchor="t" anchorCtr="0" compatLnSpc="1">
            <a:prstTxWarp prst="textNoShape">
              <a:avLst/>
            </a:prstTxWarp>
          </a:bodyPr>
          <a:lstStyle/>
          <a:p>
            <a:pPr marL="0" lvl="1" defTabSz="482600">
              <a:spcBef>
                <a:spcPct val="0"/>
              </a:spcBef>
            </a:pPr>
            <a:r>
              <a:rPr lang="en-US" smtClean="0"/>
              <a:t>The BCWS represents planned cumulative expenditures at planned times, i.e. if the amount of expenditures was exactly as planned, and the timing of expenditures occurred exactly as scheduled, then money would be spent as per the BCWS curve. The total BCWS of a project is the Budget at Completion (BAC). </a:t>
            </a:r>
          </a:p>
          <a:p>
            <a:pPr defTabSz="482600">
              <a:spcBef>
                <a:spcPct val="0"/>
              </a:spcBef>
            </a:pPr>
            <a:endParaRPr lang="en-US" smtClean="0"/>
          </a:p>
          <a:p>
            <a:pPr marL="0" lvl="1" defTabSz="482600">
              <a:spcBef>
                <a:spcPct val="0"/>
              </a:spcBef>
            </a:pPr>
            <a:r>
              <a:rPr lang="en-US" smtClean="0"/>
              <a:t>The BCWP curve represents planned expenditures at their actual times. The earned value of an activity or a project is obtained by determining actual quantities of work completed. Firstly, determine the percentage of work completed:</a:t>
            </a:r>
          </a:p>
          <a:p>
            <a:pPr defTabSz="482600">
              <a:spcBef>
                <a:spcPct val="0"/>
              </a:spcBef>
            </a:pPr>
            <a:endParaRPr lang="en-US" smtClean="0"/>
          </a:p>
        </p:txBody>
      </p:sp>
      <p:sp>
        <p:nvSpPr>
          <p:cNvPr id="69635" name="Slide Number Placeholder 3"/>
          <p:cNvSpPr txBox="1">
            <a:spLocks noGrp="1"/>
          </p:cNvSpPr>
          <p:nvPr/>
        </p:nvSpPr>
        <p:spPr bwMode="auto">
          <a:xfrm>
            <a:off x="5438775" y="6948488"/>
            <a:ext cx="4160838" cy="365125"/>
          </a:xfrm>
          <a:prstGeom prst="rect">
            <a:avLst/>
          </a:prstGeom>
          <a:noFill/>
          <a:ln w="9525">
            <a:noFill/>
            <a:miter lim="800000"/>
            <a:headEnd/>
            <a:tailEnd/>
          </a:ln>
        </p:spPr>
        <p:txBody>
          <a:bodyPr lIns="96661" tIns="48331" rIns="96661" bIns="48331" anchor="b"/>
          <a:lstStyle/>
          <a:p>
            <a:pPr algn="r" defTabSz="455613"/>
            <a:fld id="{578970B0-AA47-4AF1-83A9-1E14C3906FD2}" type="slidenum">
              <a:rPr lang="en-US" sz="1300">
                <a:latin typeface="Calibri" pitchFamily="34" charset="0"/>
              </a:rPr>
              <a:pPr algn="r" defTabSz="455613"/>
              <a:t>44</a:t>
            </a:fld>
            <a:endParaRPr lang="en-US" sz="1300">
              <a:latin typeface="Calibri" pitchFamily="34" charset="0"/>
            </a:endParaRPr>
          </a:p>
        </p:txBody>
      </p:sp>
    </p:spTree>
    <p:extLst>
      <p:ext uri="{BB962C8B-B14F-4D97-AF65-F5344CB8AC3E}">
        <p14:creationId xmlns:p14="http://schemas.microsoft.com/office/powerpoint/2010/main" val="582091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noTextEdit="1"/>
          </p:cNvSpPr>
          <p:nvPr>
            <p:ph type="sldImg"/>
          </p:nvPr>
        </p:nvSpPr>
        <p:spPr bwMode="auto">
          <a:noFill/>
          <a:ln>
            <a:solidFill>
              <a:srgbClr val="000000"/>
            </a:solidFill>
            <a:miter lim="800000"/>
            <a:headEnd/>
            <a:tailEnd/>
          </a:ln>
        </p:spPr>
      </p:sp>
      <p:sp>
        <p:nvSpPr>
          <p:cNvPr id="79874" name="Notes Placeholder 2"/>
          <p:cNvSpPr>
            <a:spLocks noGrp="1"/>
          </p:cNvSpPr>
          <p:nvPr>
            <p:ph type="body" idx="1"/>
          </p:nvPr>
        </p:nvSpPr>
        <p:spPr bwMode="auto">
          <a:noFill/>
        </p:spPr>
        <p:txBody>
          <a:bodyPr wrap="square" numCol="1" anchor="t" anchorCtr="0" compatLnSpc="1">
            <a:prstTxWarp prst="textNoShape">
              <a:avLst/>
            </a:prstTxWarp>
          </a:bodyPr>
          <a:lstStyle/>
          <a:p>
            <a:pPr defTabSz="455613">
              <a:spcBef>
                <a:spcPct val="0"/>
              </a:spcBef>
            </a:pPr>
            <a:r>
              <a:rPr lang="en-US" sz="1300" smtClean="0"/>
              <a:t>Figure 2 below highlights how EVM is used for project performance reporting. The BAC for the project is $140,000 and the planned duration is 8 months. At month 7 the BCWS is $130,000, the ACWP is $140,000 and the BCWP or EV is $108,000. For this reporting period the: </a:t>
            </a:r>
          </a:p>
          <a:p>
            <a:pPr defTabSz="455613">
              <a:spcBef>
                <a:spcPct val="0"/>
              </a:spcBef>
            </a:pPr>
            <a:r>
              <a:rPr lang="en-US" sz="1300" smtClean="0"/>
              <a:t>SV is $108,000 – $130,000 = –$22,000 </a:t>
            </a:r>
          </a:p>
          <a:p>
            <a:pPr defTabSz="455613">
              <a:spcBef>
                <a:spcPct val="0"/>
              </a:spcBef>
            </a:pPr>
            <a:r>
              <a:rPr lang="en-US" sz="1300" smtClean="0"/>
              <a:t>CV is $108,000 – $140,000 = –$32,000 </a:t>
            </a:r>
          </a:p>
          <a:p>
            <a:pPr defTabSz="455613">
              <a:spcBef>
                <a:spcPct val="0"/>
              </a:spcBef>
            </a:pPr>
            <a:r>
              <a:rPr lang="en-US" sz="1300" smtClean="0"/>
              <a:t>The SV and CV are both negative indicating that the project is behind schedule and over budget, respectively. </a:t>
            </a:r>
          </a:p>
          <a:p>
            <a:pPr defTabSz="455613">
              <a:spcBef>
                <a:spcPct val="0"/>
              </a:spcBef>
            </a:pPr>
            <a:r>
              <a:rPr lang="en-US" sz="1300" smtClean="0"/>
              <a:t>The SPI and CPI at month 7 are 0.83 and 0.77, respectively.  Based on the SPI and if it is assumed that the current variances are typical and will continue, i.e. underperformance will continue to the end of the project, the forecasted overall duration of the project is: </a:t>
            </a:r>
          </a:p>
          <a:p>
            <a:pPr defTabSz="455613">
              <a:spcBef>
                <a:spcPct val="0"/>
              </a:spcBef>
            </a:pPr>
            <a:r>
              <a:rPr lang="en-US" sz="1300" baseline="30000" smtClean="0"/>
              <a:t>8 months </a:t>
            </a:r>
            <a:r>
              <a:rPr lang="en-US" sz="1300" smtClean="0"/>
              <a:t>/ </a:t>
            </a:r>
            <a:r>
              <a:rPr lang="en-US" sz="1300" baseline="-25000" smtClean="0"/>
              <a:t>0.83</a:t>
            </a:r>
            <a:r>
              <a:rPr lang="en-US" sz="1300" smtClean="0"/>
              <a:t> = 9.63 months </a:t>
            </a:r>
          </a:p>
          <a:p>
            <a:pPr defTabSz="455613">
              <a:spcBef>
                <a:spcPct val="0"/>
              </a:spcBef>
            </a:pPr>
            <a:r>
              <a:rPr lang="en-US" sz="1300" smtClean="0"/>
              <a:t>The ETC at month 7 assuming variances are typical and will continue is:</a:t>
            </a:r>
          </a:p>
          <a:p>
            <a:pPr defTabSz="455613">
              <a:spcBef>
                <a:spcPct val="0"/>
              </a:spcBef>
            </a:pPr>
            <a:r>
              <a:rPr lang="en-US" sz="1300" smtClean="0"/>
              <a:t> </a:t>
            </a:r>
            <a:r>
              <a:rPr lang="en-US" sz="1300" baseline="30000" smtClean="0"/>
              <a:t>($140,000 - $108,000)</a:t>
            </a:r>
            <a:r>
              <a:rPr lang="en-US" sz="1300" smtClean="0"/>
              <a:t> / </a:t>
            </a:r>
            <a:r>
              <a:rPr lang="en-US" sz="1300" baseline="-25000" smtClean="0"/>
              <a:t>0.77</a:t>
            </a:r>
            <a:r>
              <a:rPr lang="en-US" sz="1300" smtClean="0"/>
              <a:t> = $41,558. </a:t>
            </a:r>
          </a:p>
          <a:p>
            <a:pPr defTabSz="455613">
              <a:spcBef>
                <a:spcPct val="0"/>
              </a:spcBef>
            </a:pPr>
            <a:r>
              <a:rPr lang="en-US" sz="1300" smtClean="0"/>
              <a:t>Based on this, the EAC for the project is $140,000 + $41,558 = $181,558.    </a:t>
            </a:r>
          </a:p>
          <a:p>
            <a:pPr defTabSz="455613">
              <a:spcBef>
                <a:spcPct val="0"/>
              </a:spcBef>
            </a:pPr>
            <a:endParaRPr lang="en-US" smtClean="0"/>
          </a:p>
        </p:txBody>
      </p:sp>
      <p:sp>
        <p:nvSpPr>
          <p:cNvPr id="79875" name="Slide Number Placeholder 3"/>
          <p:cNvSpPr txBox="1">
            <a:spLocks noGrp="1"/>
          </p:cNvSpPr>
          <p:nvPr/>
        </p:nvSpPr>
        <p:spPr bwMode="auto">
          <a:xfrm>
            <a:off x="5438775" y="6948488"/>
            <a:ext cx="4160838" cy="365125"/>
          </a:xfrm>
          <a:prstGeom prst="rect">
            <a:avLst/>
          </a:prstGeom>
          <a:noFill/>
          <a:ln w="9525">
            <a:noFill/>
            <a:miter lim="800000"/>
            <a:headEnd/>
            <a:tailEnd/>
          </a:ln>
        </p:spPr>
        <p:txBody>
          <a:bodyPr lIns="96661" tIns="48331" rIns="96661" bIns="48331" anchor="b"/>
          <a:lstStyle/>
          <a:p>
            <a:pPr algn="r" defTabSz="455613"/>
            <a:fld id="{EBCA0F21-D176-44F7-A937-FCA1DDDF141F}" type="slidenum">
              <a:rPr lang="en-US" sz="1300">
                <a:latin typeface="Calibri" pitchFamily="34" charset="0"/>
              </a:rPr>
              <a:pPr algn="r" defTabSz="455613"/>
              <a:t>53</a:t>
            </a:fld>
            <a:endParaRPr lang="en-US" sz="1300">
              <a:latin typeface="Calibri" pitchFamily="34" charset="0"/>
            </a:endParaRPr>
          </a:p>
        </p:txBody>
      </p:sp>
    </p:spTree>
    <p:extLst>
      <p:ext uri="{BB962C8B-B14F-4D97-AF65-F5344CB8AC3E}">
        <p14:creationId xmlns:p14="http://schemas.microsoft.com/office/powerpoint/2010/main" val="18983789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Footer Placeholder 18"/>
          <p:cNvSpPr>
            <a:spLocks noGrp="1"/>
          </p:cNvSpPr>
          <p:nvPr>
            <p:ph type="ftr" sz="quarter" idx="10"/>
          </p:nvPr>
        </p:nvSpPr>
        <p:spPr>
          <a:xfrm>
            <a:off x="152400" y="6553200"/>
            <a:ext cx="5867400" cy="228600"/>
          </a:xfrm>
        </p:spPr>
        <p:txBody>
          <a:bodyPr/>
          <a:lstStyle>
            <a:lvl1pPr>
              <a:defRPr/>
            </a:lvl1pPr>
          </a:lstStyle>
          <a:p>
            <a:pPr>
              <a:defRPr/>
            </a:pPr>
            <a:endParaRPr lang="en-US"/>
          </a:p>
        </p:txBody>
      </p:sp>
      <p:sp>
        <p:nvSpPr>
          <p:cNvPr id="5" name="Slide Number Placeholder 26"/>
          <p:cNvSpPr>
            <a:spLocks noGrp="1"/>
          </p:cNvSpPr>
          <p:nvPr>
            <p:ph type="sldNum" sz="quarter" idx="11"/>
          </p:nvPr>
        </p:nvSpPr>
        <p:spPr/>
        <p:txBody>
          <a:bodyPr/>
          <a:lstStyle>
            <a:lvl1pPr>
              <a:defRPr/>
            </a:lvl1pPr>
          </a:lstStyle>
          <a:p>
            <a:pPr>
              <a:defRPr/>
            </a:pPr>
            <a:fld id="{4BB05BD5-5C0E-40D0-8EBC-5672BB22199E}"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ooter Placeholder 18"/>
          <p:cNvSpPr txBox="1">
            <a:spLocks/>
          </p:cNvSpPr>
          <p:nvPr userDrawn="1"/>
        </p:nvSpPr>
        <p:spPr>
          <a:xfrm>
            <a:off x="152400" y="6553200"/>
            <a:ext cx="5867400" cy="228600"/>
          </a:xfrm>
          <a:prstGeom prst="rect">
            <a:avLst/>
          </a:prstGeom>
        </p:spPr>
        <p:txBody>
          <a:bodyPr lIns="0" tIns="0" rIns="0" bIns="0" anchor="b"/>
          <a:lstStyle/>
          <a:p>
            <a:pPr>
              <a:defRPr/>
            </a:pPr>
            <a:r>
              <a:rPr lang="en-US" sz="1200">
                <a:solidFill>
                  <a:srgbClr val="045C75"/>
                </a:solidFill>
                <a:latin typeface="Constantia" pitchFamily="18" charset="0"/>
              </a:rPr>
              <a:t>Copyright © 2013 Pearson Education, Inc. Publishing as Prentice Hall</a:t>
            </a:r>
          </a:p>
        </p:txBody>
      </p:sp>
      <p:sp>
        <p:nvSpPr>
          <p:cNvPr id="2" name="Title 1"/>
          <p:cNvSpPr>
            <a:spLocks noGrp="1"/>
          </p:cNvSpPr>
          <p:nvPr>
            <p:ph type="title"/>
          </p:nvPr>
        </p:nvSpPr>
        <p:spPr>
          <a:xfrm>
            <a:off x="457200" y="704088"/>
            <a:ext cx="8229600" cy="896112"/>
          </a:xfrm>
        </p:spPr>
        <p:txBody>
          <a:bodyPr>
            <a:normAutofit/>
          </a:bodyPr>
          <a:lstStyle>
            <a:lvl1pPr>
              <a:defRPr sz="4000" b="1"/>
            </a:lvl1pPr>
          </a:lstStyle>
          <a:p>
            <a:r>
              <a:rPr lang="en-US" smtClean="0"/>
              <a:t>Click to edit Master title style</a:t>
            </a:r>
            <a:endParaRPr lang="en-US"/>
          </a:p>
        </p:txBody>
      </p:sp>
      <p:sp>
        <p:nvSpPr>
          <p:cNvPr id="3" name="Content Placeholder 2"/>
          <p:cNvSpPr>
            <a:spLocks noGrp="1"/>
          </p:cNvSpPr>
          <p:nvPr>
            <p:ph idx="1"/>
          </p:nvPr>
        </p:nvSpPr>
        <p:spPr>
          <a:xfrm>
            <a:off x="457200" y="1752600"/>
            <a:ext cx="8229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lgn="r">
              <a:defRPr/>
            </a:lvl1pPr>
          </a:lstStyle>
          <a:p>
            <a:pPr>
              <a:defRPr/>
            </a:pPr>
            <a:fld id="{451C64A2-05D4-469F-A5CC-92001FA91590}"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4" name="Footer Placeholder 18"/>
          <p:cNvSpPr txBox="1">
            <a:spLocks/>
          </p:cNvSpPr>
          <p:nvPr userDrawn="1"/>
        </p:nvSpPr>
        <p:spPr>
          <a:xfrm>
            <a:off x="304800" y="6553200"/>
            <a:ext cx="5867400" cy="228600"/>
          </a:xfrm>
          <a:prstGeom prst="rect">
            <a:avLst/>
          </a:prstGeom>
        </p:spPr>
        <p:txBody>
          <a:bodyPr lIns="0" tIns="0" rIns="0" bIns="0" anchor="b"/>
          <a:lstStyle/>
          <a:p>
            <a:pPr>
              <a:defRPr/>
            </a:pPr>
            <a:r>
              <a:rPr lang="en-US" sz="1200">
                <a:solidFill>
                  <a:srgbClr val="D1EAEE"/>
                </a:solidFill>
                <a:latin typeface="Constantia" pitchFamily="18" charset="0"/>
              </a:rPr>
              <a:t>Copyright © 2013 Pearson Education, Inc. Publishing as Prentice Hall</a:t>
            </a:r>
          </a:p>
        </p:txBody>
      </p:sp>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D402D467-E048-4AE3-946A-32B181B6C2E3}"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Footer Placeholder 18"/>
          <p:cNvSpPr txBox="1">
            <a:spLocks/>
          </p:cNvSpPr>
          <p:nvPr userDrawn="1"/>
        </p:nvSpPr>
        <p:spPr>
          <a:xfrm>
            <a:off x="152400" y="6553200"/>
            <a:ext cx="5867400" cy="228600"/>
          </a:xfrm>
          <a:prstGeom prst="rect">
            <a:avLst/>
          </a:prstGeom>
        </p:spPr>
        <p:txBody>
          <a:bodyPr lIns="0" tIns="0" rIns="0" bIns="0" anchor="b"/>
          <a:lstStyle/>
          <a:p>
            <a:pPr>
              <a:defRPr/>
            </a:pPr>
            <a:r>
              <a:rPr lang="en-US" sz="1200">
                <a:solidFill>
                  <a:srgbClr val="045C75"/>
                </a:solidFill>
                <a:latin typeface="Constantia" pitchFamily="18" charset="0"/>
              </a:rPr>
              <a:t>Copyright © 2013 Pearson Education, Inc. Publishing as Prentice Hall</a:t>
            </a:r>
          </a:p>
        </p:txBody>
      </p:sp>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6"/>
          <p:cNvSpPr>
            <a:spLocks noGrp="1"/>
          </p:cNvSpPr>
          <p:nvPr>
            <p:ph type="sldNum" sz="quarter" idx="10"/>
          </p:nvPr>
        </p:nvSpPr>
        <p:spPr/>
        <p:txBody>
          <a:bodyPr/>
          <a:lstStyle>
            <a:lvl1pPr>
              <a:defRPr/>
            </a:lvl1pPr>
          </a:lstStyle>
          <a:p>
            <a:pPr>
              <a:defRPr/>
            </a:pPr>
            <a:fld id="{73A7DAA7-996B-4968-8054-F756D14B1AD4}"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8"/>
          <p:cNvSpPr>
            <a:spLocks noGrp="1"/>
          </p:cNvSpPr>
          <p:nvPr>
            <p:ph type="sldNum" sz="quarter" idx="10"/>
          </p:nvPr>
        </p:nvSpPr>
        <p:spPr/>
        <p:txBody>
          <a:bodyPr/>
          <a:lstStyle>
            <a:lvl1pPr>
              <a:defRPr/>
            </a:lvl1pPr>
          </a:lstStyle>
          <a:p>
            <a:pPr>
              <a:defRPr/>
            </a:pPr>
            <a:fld id="{7F04B272-FEAE-49D7-A0CA-812068D43B25}" type="slidenum">
              <a:rPr lang="en-US"/>
              <a:pPr>
                <a:defRPr/>
              </a:pPr>
              <a:t>‹#›</a:t>
            </a:fld>
            <a:endParaRPr lang="en-US" dirty="0"/>
          </a:p>
        </p:txBody>
      </p:sp>
      <p:sp>
        <p:nvSpPr>
          <p:cNvPr id="8" name="Footer Placeholder 18"/>
          <p:cNvSpPr>
            <a:spLocks noGrp="1"/>
          </p:cNvSpPr>
          <p:nvPr>
            <p:ph type="ftr" sz="quarter" idx="11"/>
          </p:nvPr>
        </p:nvSpPr>
        <p:spPr>
          <a:xfrm>
            <a:off x="152400" y="6553200"/>
            <a:ext cx="5867400" cy="228600"/>
          </a:xfrm>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6"/>
          <p:cNvSpPr>
            <a:spLocks noGrp="1"/>
          </p:cNvSpPr>
          <p:nvPr>
            <p:ph type="sldNum" sz="quarter" idx="10"/>
          </p:nvPr>
        </p:nvSpPr>
        <p:spPr/>
        <p:txBody>
          <a:bodyPr/>
          <a:lstStyle>
            <a:lvl1pPr>
              <a:defRPr/>
            </a:lvl1pPr>
          </a:lstStyle>
          <a:p>
            <a:pPr>
              <a:defRPr/>
            </a:pPr>
            <a:fld id="{B44A5580-1E67-4AF1-A42E-546E722E088E}" type="slidenum">
              <a:rPr lang="en-US"/>
              <a:pPr>
                <a:defRPr/>
              </a:pPr>
              <a:t>‹#›</a:t>
            </a:fld>
            <a:endParaRPr lang="en-US" dirty="0"/>
          </a:p>
        </p:txBody>
      </p:sp>
      <p:sp>
        <p:nvSpPr>
          <p:cNvPr id="6" name="Footer Placeholder 18"/>
          <p:cNvSpPr>
            <a:spLocks noGrp="1"/>
          </p:cNvSpPr>
          <p:nvPr>
            <p:ph type="ftr" sz="quarter" idx="11"/>
          </p:nvPr>
        </p:nvSpPr>
        <p:spPr>
          <a:xfrm>
            <a:off x="152400" y="6553200"/>
            <a:ext cx="5867400" cy="228600"/>
          </a:xfrm>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ight Triangle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dirty="0" smtClean="0"/>
              <a:t>Click icon to add picture</a:t>
            </a:r>
            <a:endParaRPr lang="en-US" noProof="0" dirty="0"/>
          </a:p>
        </p:txBody>
      </p:sp>
      <p:sp>
        <p:nvSpPr>
          <p:cNvPr id="9" name="Slide Number Placeholder 6"/>
          <p:cNvSpPr>
            <a:spLocks noGrp="1"/>
          </p:cNvSpPr>
          <p:nvPr>
            <p:ph type="sldNum" sz="quarter" idx="10"/>
          </p:nvPr>
        </p:nvSpPr>
        <p:spPr>
          <a:xfrm>
            <a:off x="8077200" y="6356350"/>
            <a:ext cx="609600" cy="365125"/>
          </a:xfrm>
        </p:spPr>
        <p:txBody>
          <a:bodyPr/>
          <a:lstStyle>
            <a:lvl1pPr>
              <a:defRPr/>
            </a:lvl1pPr>
          </a:lstStyle>
          <a:p>
            <a:pPr>
              <a:defRPr/>
            </a:pPr>
            <a:fld id="{BC04DCDA-1836-4D92-BF1E-5F2C1C97C7E8}" type="slidenum">
              <a:rPr lang="en-US"/>
              <a:pPr>
                <a:defRPr/>
              </a:pPr>
              <a:t>‹#›</a:t>
            </a:fld>
            <a:endParaRPr lang="en-US" dirty="0"/>
          </a:p>
        </p:txBody>
      </p:sp>
      <p:sp>
        <p:nvSpPr>
          <p:cNvPr id="10" name="Footer Placeholder 18"/>
          <p:cNvSpPr>
            <a:spLocks noGrp="1"/>
          </p:cNvSpPr>
          <p:nvPr>
            <p:ph type="ftr" sz="quarter" idx="11"/>
          </p:nvPr>
        </p:nvSpPr>
        <p:spPr>
          <a:xfrm>
            <a:off x="152400" y="6553200"/>
            <a:ext cx="5867400" cy="228600"/>
          </a:xfrm>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5"/>
          <p:cNvSpPr>
            <a:spLocks noGrp="1"/>
          </p:cNvSpPr>
          <p:nvPr>
            <p:ph type="sldNum" sz="quarter" idx="10"/>
          </p:nvPr>
        </p:nvSpPr>
        <p:spPr/>
        <p:txBody>
          <a:bodyPr/>
          <a:lstStyle>
            <a:lvl1pPr>
              <a:defRPr/>
            </a:lvl1pPr>
          </a:lstStyle>
          <a:p>
            <a:pPr>
              <a:defRPr/>
            </a:pPr>
            <a:fld id="{4CA6458E-D6B2-4E70-8925-164CAFECE478}" type="slidenum">
              <a:rPr lang="en-US"/>
              <a:pPr>
                <a:defRPr/>
              </a:pPr>
              <a:t>‹#›</a:t>
            </a:fld>
            <a:endParaRPr lang="en-US" dirty="0"/>
          </a:p>
        </p:txBody>
      </p:sp>
      <p:sp>
        <p:nvSpPr>
          <p:cNvPr id="5" name="Footer Placeholder 18"/>
          <p:cNvSpPr>
            <a:spLocks noGrp="1"/>
          </p:cNvSpPr>
          <p:nvPr>
            <p:ph type="ftr" sz="quarter" idx="11"/>
          </p:nvPr>
        </p:nvSpPr>
        <p:spPr>
          <a:xfrm>
            <a:off x="152400" y="6553200"/>
            <a:ext cx="5867400" cy="228600"/>
          </a:xfrm>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5"/>
          <p:cNvSpPr>
            <a:spLocks noGrp="1"/>
          </p:cNvSpPr>
          <p:nvPr>
            <p:ph type="sldNum" sz="quarter" idx="10"/>
          </p:nvPr>
        </p:nvSpPr>
        <p:spPr/>
        <p:txBody>
          <a:bodyPr/>
          <a:lstStyle>
            <a:lvl1pPr>
              <a:defRPr/>
            </a:lvl1pPr>
          </a:lstStyle>
          <a:p>
            <a:pPr>
              <a:defRPr/>
            </a:pPr>
            <a:fld id="{67D92A3D-5929-4691-A84A-967F358CCC71}" type="slidenum">
              <a:rPr lang="en-US"/>
              <a:pPr>
                <a:defRPr/>
              </a:pPr>
              <a:t>‹#›</a:t>
            </a:fld>
            <a:endParaRPr lang="en-US" dirty="0"/>
          </a:p>
        </p:txBody>
      </p:sp>
      <p:sp>
        <p:nvSpPr>
          <p:cNvPr id="5" name="Footer Placeholder 18"/>
          <p:cNvSpPr>
            <a:spLocks noGrp="1"/>
          </p:cNvSpPr>
          <p:nvPr>
            <p:ph type="ftr" sz="quarter" idx="11"/>
          </p:nvPr>
        </p:nvSpPr>
        <p:spPr>
          <a:xfrm>
            <a:off x="152400" y="6553200"/>
            <a:ext cx="5867400" cy="228600"/>
          </a:xfrm>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4" name="Footer Placeholder 18"/>
          <p:cNvSpPr txBox="1">
            <a:spLocks/>
          </p:cNvSpPr>
          <p:nvPr userDrawn="1"/>
        </p:nvSpPr>
        <p:spPr>
          <a:xfrm>
            <a:off x="152400" y="6553200"/>
            <a:ext cx="5867400" cy="228600"/>
          </a:xfrm>
          <a:prstGeom prst="rect">
            <a:avLst/>
          </a:prstGeom>
        </p:spPr>
        <p:txBody>
          <a:bodyPr lIns="0" tIns="0" rIns="0" bIns="0" anchor="b"/>
          <a:lstStyle/>
          <a:p>
            <a:pPr>
              <a:defRPr/>
            </a:pPr>
            <a:r>
              <a:rPr lang="en-US" sz="1200">
                <a:solidFill>
                  <a:srgbClr val="045C75"/>
                </a:solidFill>
                <a:latin typeface="Constantia" pitchFamily="18" charset="0"/>
              </a:rPr>
              <a:t>Copyright © 2013 Pearson Education, Inc. Publishing as Prentice Hall</a:t>
            </a:r>
          </a:p>
        </p:txBody>
      </p:sp>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US" noProof="0" dirty="0" smtClean="0"/>
          </a:p>
        </p:txBody>
      </p:sp>
      <p:sp>
        <p:nvSpPr>
          <p:cNvPr id="5" name="Slide Number Placeholder 5"/>
          <p:cNvSpPr>
            <a:spLocks noGrp="1"/>
          </p:cNvSpPr>
          <p:nvPr>
            <p:ph type="sldNum" sz="quarter" idx="10"/>
          </p:nvPr>
        </p:nvSpPr>
        <p:spPr/>
        <p:txBody>
          <a:bodyPr/>
          <a:lstStyle>
            <a:lvl1pPr algn="r">
              <a:defRPr/>
            </a:lvl1pPr>
          </a:lstStyle>
          <a:p>
            <a:pPr>
              <a:defRPr/>
            </a:pPr>
            <a:fld id="{824AF81A-04C4-4DFC-8F48-3382B9B16C1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E03A9D32-F3B1-4A3E-A79F-3D885E6EFA52}" type="slidenum">
              <a:rPr lang="en-US"/>
              <a:pPr>
                <a:defRPr/>
              </a:pPr>
              <a:t>‹#›</a:t>
            </a:fld>
            <a:endParaRPr lang="en-US" dirty="0"/>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gr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Lst>
  <p:hf hdr="0" ft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5.wmf"/></Relationships>
</file>

<file path=ppt/slides/_rels/slide7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6.wmf"/></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7.wmf"/></Relationships>
</file>

<file path=ppt/slides/_rels/slide76.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ubtitle 2"/>
          <p:cNvSpPr>
            <a:spLocks noGrp="1"/>
          </p:cNvSpPr>
          <p:nvPr>
            <p:ph type="subTitle" idx="1"/>
          </p:nvPr>
        </p:nvSpPr>
        <p:spPr>
          <a:xfrm>
            <a:off x="533400" y="3228975"/>
            <a:ext cx="7854950" cy="1752600"/>
          </a:xfrm>
        </p:spPr>
        <p:txBody>
          <a:bodyPr/>
          <a:lstStyle/>
          <a:p>
            <a:pPr marR="0" algn="ctr" eaLnBrk="1" hangingPunct="1"/>
            <a:r>
              <a:rPr lang="en-US" sz="4800" smtClean="0"/>
              <a:t>Review Nov 25</a:t>
            </a:r>
          </a:p>
        </p:txBody>
      </p:sp>
      <p:sp>
        <p:nvSpPr>
          <p:cNvPr id="6" name="Slide Number Placeholder 5"/>
          <p:cNvSpPr>
            <a:spLocks noGrp="1"/>
          </p:cNvSpPr>
          <p:nvPr>
            <p:ph type="sldNum" sz="quarter" idx="11"/>
          </p:nvPr>
        </p:nvSpPr>
        <p:spPr/>
        <p:txBody>
          <a:bodyPr wrap="square" numCol="1" anchorCtr="0" compatLnSpc="1">
            <a:prstTxWarp prst="textNoShape">
              <a:avLst/>
            </a:prstTxWarp>
          </a:bodyPr>
          <a:lstStyle/>
          <a:p>
            <a:pPr fontAlgn="base">
              <a:spcBef>
                <a:spcPct val="0"/>
              </a:spcBef>
              <a:spcAft>
                <a:spcPct val="0"/>
              </a:spcAft>
              <a:defRPr/>
            </a:pPr>
            <a:r>
              <a:rPr lang="en-US">
                <a:solidFill>
                  <a:srgbClr val="D1EAEE"/>
                </a:solidFill>
                <a:cs typeface="Arial" charset="0"/>
              </a:rPr>
              <a:t>01-0</a:t>
            </a:r>
            <a:fld id="{E155BA13-1073-49FD-A0FF-128223219CFC}" type="slidenum">
              <a:rPr lang="en-US">
                <a:solidFill>
                  <a:srgbClr val="D1EAEE"/>
                </a:solidFill>
                <a:cs typeface="Arial" charset="0"/>
              </a:rPr>
              <a:pPr fontAlgn="base">
                <a:spcBef>
                  <a:spcPct val="0"/>
                </a:spcBef>
                <a:spcAft>
                  <a:spcPct val="0"/>
                </a:spcAft>
                <a:defRPr/>
              </a:pPr>
              <a:t>1</a:t>
            </a:fld>
            <a:endParaRPr lang="en-US">
              <a:solidFill>
                <a:srgbClr val="D1EAEE"/>
              </a:solidFill>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5"/>
          <p:cNvSpPr txBox="1">
            <a:spLocks noChangeArrowheads="1"/>
          </p:cNvSpPr>
          <p:nvPr/>
        </p:nvSpPr>
        <p:spPr bwMode="auto">
          <a:xfrm>
            <a:off x="3127375" y="2971800"/>
            <a:ext cx="2889250" cy="914400"/>
          </a:xfrm>
          <a:prstGeom prst="rect">
            <a:avLst/>
          </a:prstGeom>
          <a:noFill/>
          <a:ln w="9525">
            <a:noFill/>
            <a:miter lim="800000"/>
            <a:headEnd/>
            <a:tailEnd/>
          </a:ln>
        </p:spPr>
        <p:txBody>
          <a:bodyPr wrap="none">
            <a:spAutoFit/>
          </a:bodyPr>
          <a:lstStyle/>
          <a:p>
            <a:r>
              <a:rPr lang="en-CA" sz="5400" b="1"/>
              <a:t>Projects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457200" y="704850"/>
            <a:ext cx="8229600" cy="895350"/>
          </a:xfrm>
        </p:spPr>
        <p:txBody>
          <a:bodyPr/>
          <a:lstStyle/>
          <a:p>
            <a:pPr eaLnBrk="1" hangingPunct="1"/>
            <a:r>
              <a:rPr lang="en-US" smtClean="0"/>
              <a:t>Additional Definitions</a:t>
            </a:r>
          </a:p>
        </p:txBody>
      </p:sp>
      <p:sp>
        <p:nvSpPr>
          <p:cNvPr id="23554" name="Content Placeholder 2"/>
          <p:cNvSpPr>
            <a:spLocks noGrp="1"/>
          </p:cNvSpPr>
          <p:nvPr>
            <p:ph idx="1"/>
          </p:nvPr>
        </p:nvSpPr>
        <p:spPr/>
        <p:txBody>
          <a:bodyPr/>
          <a:lstStyle/>
          <a:p>
            <a:pPr algn="just" eaLnBrk="1" hangingPunct="1">
              <a:defRPr/>
            </a:pPr>
            <a:r>
              <a:rPr lang="en-US" i="1" dirty="0" smtClean="0"/>
              <a:t>A project is a unique venture with a beginning and an end, conducted by people to meet established goals within parameters of cost, schedule, and quality.	</a:t>
            </a:r>
          </a:p>
          <a:p>
            <a:pPr marL="0" indent="0" algn="ctr" eaLnBrk="1" hangingPunct="1">
              <a:buFont typeface="Wingdings 2" pitchFamily="18" charset="2"/>
              <a:buNone/>
              <a:defRPr/>
            </a:pPr>
            <a:r>
              <a:rPr lang="en-US" sz="2400" i="1" dirty="0" smtClean="0"/>
              <a:t>Buchanan &amp; </a:t>
            </a:r>
            <a:r>
              <a:rPr lang="en-US" sz="2400" i="1" dirty="0" err="1" smtClean="0"/>
              <a:t>Boddy</a:t>
            </a:r>
            <a:r>
              <a:rPr lang="en-US" sz="2400" i="1" dirty="0" smtClean="0"/>
              <a:t> 92</a:t>
            </a:r>
          </a:p>
          <a:p>
            <a:pPr algn="just" eaLnBrk="1" hangingPunct="1">
              <a:defRPr/>
            </a:pPr>
            <a:endParaRPr lang="en-US" i="1" dirty="0" smtClean="0"/>
          </a:p>
          <a:p>
            <a:pPr algn="just" eaLnBrk="1" hangingPunct="1">
              <a:defRPr/>
            </a:pPr>
            <a:r>
              <a:rPr lang="en-US" i="1" dirty="0" smtClean="0"/>
              <a:t>Projects are goal-oriented, involve the coordinated undertaking of interrelated activities, are of finite duration, and are all, to a degree unique.</a:t>
            </a:r>
            <a:endParaRPr lang="en-US" i="1" dirty="0"/>
          </a:p>
          <a:p>
            <a:pPr marL="0" indent="0" algn="ctr" eaLnBrk="1" hangingPunct="1">
              <a:buFont typeface="Wingdings 2" pitchFamily="18" charset="2"/>
              <a:buNone/>
              <a:defRPr/>
            </a:pPr>
            <a:r>
              <a:rPr lang="en-US" sz="2400" i="1" dirty="0" smtClean="0"/>
              <a:t>Frame 95</a:t>
            </a:r>
          </a:p>
          <a:p>
            <a:pPr algn="just" eaLnBrk="1" hangingPunct="1">
              <a:buFontTx/>
              <a:buNone/>
              <a:defRPr/>
            </a:pPr>
            <a:r>
              <a:rPr lang="en-US" i="1" dirty="0" smtClean="0"/>
              <a:t>					</a:t>
            </a:r>
          </a:p>
        </p:txBody>
      </p:sp>
      <p:sp>
        <p:nvSpPr>
          <p:cNvPr id="2" name="Slide Number Placeholder 1"/>
          <p:cNvSpPr>
            <a:spLocks noGrp="1"/>
          </p:cNvSpPr>
          <p:nvPr>
            <p:ph type="sldNum" sz="quarter" idx="10"/>
          </p:nvPr>
        </p:nvSpPr>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01-0</a:t>
            </a:r>
            <a:fld id="{E4B9AC11-0E00-401D-86C6-CF3F808F6DCE}" type="slidenum">
              <a:rPr lang="en-US">
                <a:solidFill>
                  <a:srgbClr val="045C75"/>
                </a:solidFill>
                <a:cs typeface="Arial" charset="0"/>
              </a:rPr>
              <a:pPr fontAlgn="base">
                <a:spcBef>
                  <a:spcPct val="0"/>
                </a:spcBef>
                <a:spcAft>
                  <a:spcPct val="0"/>
                </a:spcAft>
                <a:defRPr/>
              </a:pPr>
              <a:t>3</a:t>
            </a:fld>
            <a:endParaRPr lang="en-US">
              <a:solidFill>
                <a:srgbClr val="045C75"/>
              </a:solidFill>
              <a:cs typeface="Arial" charset="0"/>
            </a:endParaRPr>
          </a:p>
        </p:txBody>
      </p:sp>
      <p:sp>
        <p:nvSpPr>
          <p:cNvPr id="16388" name="Text Box 5"/>
          <p:cNvSpPr txBox="1">
            <a:spLocks noChangeArrowheads="1"/>
          </p:cNvSpPr>
          <p:nvPr/>
        </p:nvSpPr>
        <p:spPr bwMode="auto">
          <a:xfrm>
            <a:off x="228600" y="5791200"/>
            <a:ext cx="4876800" cy="366713"/>
          </a:xfrm>
          <a:prstGeom prst="rect">
            <a:avLst/>
          </a:prstGeom>
          <a:noFill/>
          <a:ln w="9525">
            <a:noFill/>
            <a:miter lim="800000"/>
            <a:headEnd/>
            <a:tailEnd/>
          </a:ln>
        </p:spPr>
        <p:txBody>
          <a:bodyPr>
            <a:spAutoFit/>
          </a:bodyPr>
          <a:lstStyle/>
          <a:p>
            <a:pPr>
              <a:spcBef>
                <a:spcPct val="50000"/>
              </a:spcBef>
            </a:pPr>
            <a:endParaRPr lang="en-CA"/>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457200" y="704850"/>
            <a:ext cx="8229600" cy="895350"/>
          </a:xfrm>
        </p:spPr>
        <p:txBody>
          <a:bodyPr/>
          <a:lstStyle/>
          <a:p>
            <a:pPr eaLnBrk="1" hangingPunct="1"/>
            <a:r>
              <a:rPr lang="en-US" smtClean="0"/>
              <a:t>Project Definitions Summarized</a:t>
            </a:r>
          </a:p>
        </p:txBody>
      </p:sp>
      <p:sp>
        <p:nvSpPr>
          <p:cNvPr id="3" name="Content Placeholder 2"/>
          <p:cNvSpPr>
            <a:spLocks noGrp="1"/>
          </p:cNvSpPr>
          <p:nvPr>
            <p:ph idx="1"/>
          </p:nvPr>
        </p:nvSpPr>
        <p:spPr/>
        <p:txBody>
          <a:bodyPr>
            <a:normAutofit/>
          </a:bodyPr>
          <a:lstStyle/>
          <a:p>
            <a:pPr marL="0" indent="0" eaLnBrk="1" fontAlgn="auto" hangingPunct="1">
              <a:spcAft>
                <a:spcPts val="0"/>
              </a:spcAft>
              <a:buClr>
                <a:schemeClr val="accent3"/>
              </a:buClr>
              <a:buFont typeface="Wingdings 2"/>
              <a:buNone/>
              <a:defRPr/>
            </a:pPr>
            <a:r>
              <a:rPr lang="en-US" dirty="0" smtClean="0"/>
              <a:t>A project can be considered any series of activities and tasks that have:</a:t>
            </a:r>
          </a:p>
          <a:p>
            <a:pPr marL="274320" indent="-274320" eaLnBrk="1" fontAlgn="auto" hangingPunct="1">
              <a:spcAft>
                <a:spcPts val="0"/>
              </a:spcAft>
              <a:buClr>
                <a:schemeClr val="accent3"/>
              </a:buClr>
              <a:buFont typeface="Wingdings 2"/>
              <a:buChar char=""/>
              <a:defRPr/>
            </a:pPr>
            <a:r>
              <a:rPr lang="en-US" b="1" i="1" dirty="0" smtClean="0">
                <a:solidFill>
                  <a:srgbClr val="FF0000"/>
                </a:solidFill>
              </a:rPr>
              <a:t>Specific objectives</a:t>
            </a:r>
            <a:r>
              <a:rPr lang="en-US" i="1" dirty="0" smtClean="0"/>
              <a:t> </a:t>
            </a:r>
            <a:r>
              <a:rPr lang="en-US" dirty="0" smtClean="0"/>
              <a:t>to be completed within certain specifications,</a:t>
            </a:r>
          </a:p>
          <a:p>
            <a:pPr marL="274320" indent="-274320" eaLnBrk="1" fontAlgn="auto" hangingPunct="1">
              <a:spcAft>
                <a:spcPts val="0"/>
              </a:spcAft>
              <a:buClr>
                <a:schemeClr val="accent3"/>
              </a:buClr>
              <a:buFont typeface="Wingdings 2"/>
              <a:buChar char=""/>
              <a:defRPr/>
            </a:pPr>
            <a:r>
              <a:rPr lang="en-US" dirty="0" smtClean="0"/>
              <a:t>Defined </a:t>
            </a:r>
            <a:r>
              <a:rPr lang="en-US" b="1" i="1" dirty="0" smtClean="0">
                <a:solidFill>
                  <a:srgbClr val="FF0000"/>
                </a:solidFill>
              </a:rPr>
              <a:t>start</a:t>
            </a:r>
            <a:r>
              <a:rPr lang="en-US" dirty="0" smtClean="0"/>
              <a:t> and </a:t>
            </a:r>
            <a:r>
              <a:rPr lang="en-US" b="1" i="1" dirty="0" smtClean="0">
                <a:solidFill>
                  <a:srgbClr val="FF0000"/>
                </a:solidFill>
              </a:rPr>
              <a:t>end</a:t>
            </a:r>
            <a:r>
              <a:rPr lang="en-US" b="1" dirty="0" smtClean="0">
                <a:solidFill>
                  <a:srgbClr val="FF0000"/>
                </a:solidFill>
              </a:rPr>
              <a:t> </a:t>
            </a:r>
            <a:r>
              <a:rPr lang="en-US" dirty="0" smtClean="0"/>
              <a:t>dates,</a:t>
            </a:r>
          </a:p>
          <a:p>
            <a:pPr marL="274320" indent="-274320" eaLnBrk="1" fontAlgn="auto" hangingPunct="1">
              <a:spcAft>
                <a:spcPts val="0"/>
              </a:spcAft>
              <a:buClr>
                <a:schemeClr val="accent3"/>
              </a:buClr>
              <a:buFont typeface="Wingdings 2"/>
              <a:buChar char=""/>
              <a:defRPr/>
            </a:pPr>
            <a:r>
              <a:rPr lang="en-US" b="1" i="1" dirty="0" smtClean="0">
                <a:solidFill>
                  <a:srgbClr val="FF0000"/>
                </a:solidFill>
              </a:rPr>
              <a:t>Funding limits</a:t>
            </a:r>
            <a:r>
              <a:rPr lang="en-US" dirty="0" smtClean="0"/>
              <a:t>,</a:t>
            </a:r>
          </a:p>
          <a:p>
            <a:pPr marL="274320" indent="-274320" eaLnBrk="1" fontAlgn="auto" hangingPunct="1">
              <a:spcAft>
                <a:spcPts val="0"/>
              </a:spcAft>
              <a:buClr>
                <a:schemeClr val="accent3"/>
              </a:buClr>
              <a:buFont typeface="Wingdings 2"/>
              <a:buChar char=""/>
              <a:defRPr/>
            </a:pPr>
            <a:r>
              <a:rPr lang="en-US" dirty="0" smtClean="0"/>
              <a:t>Human and nonhuman </a:t>
            </a:r>
            <a:r>
              <a:rPr lang="en-US" b="1" i="1" dirty="0" smtClean="0">
                <a:solidFill>
                  <a:srgbClr val="FF0000"/>
                </a:solidFill>
              </a:rPr>
              <a:t>resources</a:t>
            </a:r>
            <a:r>
              <a:rPr lang="en-US" dirty="0" smtClean="0"/>
              <a:t>, and</a:t>
            </a:r>
          </a:p>
          <a:p>
            <a:pPr marL="274320" indent="-274320" eaLnBrk="1" fontAlgn="auto" hangingPunct="1">
              <a:spcAft>
                <a:spcPts val="0"/>
              </a:spcAft>
              <a:buClr>
                <a:schemeClr val="accent3"/>
              </a:buClr>
              <a:buFont typeface="Wingdings 2"/>
              <a:buChar char=""/>
              <a:defRPr/>
            </a:pPr>
            <a:r>
              <a:rPr lang="en-US" b="1" i="1" dirty="0" smtClean="0">
                <a:solidFill>
                  <a:srgbClr val="FF0000"/>
                </a:solidFill>
              </a:rPr>
              <a:t>Multifunctional</a:t>
            </a:r>
            <a:r>
              <a:rPr lang="en-US" dirty="0" smtClean="0"/>
              <a:t> focus.</a:t>
            </a:r>
            <a:endParaRPr lang="en-US" dirty="0"/>
          </a:p>
        </p:txBody>
      </p:sp>
      <p:sp>
        <p:nvSpPr>
          <p:cNvPr id="4" name="Slide Number Placeholder 3"/>
          <p:cNvSpPr>
            <a:spLocks noGrp="1"/>
          </p:cNvSpPr>
          <p:nvPr>
            <p:ph type="sldNum" sz="quarter" idx="10"/>
          </p:nvPr>
        </p:nvSpPr>
        <p:spPr>
          <a:xfrm>
            <a:off x="8229600" y="6248400"/>
            <a:ext cx="762000" cy="365125"/>
          </a:xfrm>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01-0</a:t>
            </a:r>
            <a:fld id="{10637DCE-BE00-4A58-A883-AB112757987C}" type="slidenum">
              <a:rPr lang="en-US">
                <a:solidFill>
                  <a:srgbClr val="045C75"/>
                </a:solidFill>
                <a:cs typeface="Arial" charset="0"/>
              </a:rPr>
              <a:pPr fontAlgn="base">
                <a:spcBef>
                  <a:spcPct val="0"/>
                </a:spcBef>
                <a:spcAft>
                  <a:spcPct val="0"/>
                </a:spcAft>
                <a:defRPr/>
              </a:pPr>
              <a:t>4</a:t>
            </a:fld>
            <a:endParaRPr lang="en-US">
              <a:solidFill>
                <a:srgbClr val="045C75"/>
              </a:solidFill>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457200" y="704850"/>
            <a:ext cx="8229600" cy="895350"/>
          </a:xfrm>
        </p:spPr>
        <p:txBody>
          <a:bodyPr/>
          <a:lstStyle/>
          <a:p>
            <a:pPr eaLnBrk="1" hangingPunct="1"/>
            <a:r>
              <a:rPr lang="en-US" smtClean="0"/>
              <a:t>Elements of Projects</a:t>
            </a:r>
          </a:p>
        </p:txBody>
      </p:sp>
      <p:sp>
        <p:nvSpPr>
          <p:cNvPr id="18434" name="Rectangle 3"/>
          <p:cNvSpPr>
            <a:spLocks noGrp="1" noChangeArrowheads="1"/>
          </p:cNvSpPr>
          <p:nvPr>
            <p:ph type="body" idx="1"/>
          </p:nvPr>
        </p:nvSpPr>
        <p:spPr/>
        <p:txBody>
          <a:bodyPr/>
          <a:lstStyle/>
          <a:p>
            <a:pPr algn="just" eaLnBrk="1" hangingPunct="1">
              <a:buClr>
                <a:schemeClr val="tx1"/>
              </a:buClr>
            </a:pPr>
            <a:r>
              <a:rPr lang="en-US" sz="2800" b="1" i="1" smtClean="0">
                <a:solidFill>
                  <a:srgbClr val="FF0000"/>
                </a:solidFill>
              </a:rPr>
              <a:t>Complex</a:t>
            </a:r>
            <a:r>
              <a:rPr lang="en-US" sz="2800" smtClean="0"/>
              <a:t>, one-time processes</a:t>
            </a:r>
          </a:p>
          <a:p>
            <a:pPr algn="just" eaLnBrk="1" hangingPunct="1">
              <a:lnSpc>
                <a:spcPct val="160000"/>
              </a:lnSpc>
              <a:buClr>
                <a:schemeClr val="tx1"/>
              </a:buClr>
            </a:pPr>
            <a:r>
              <a:rPr lang="en-US" sz="2800" b="1" i="1" smtClean="0">
                <a:solidFill>
                  <a:srgbClr val="FF0000"/>
                </a:solidFill>
              </a:rPr>
              <a:t>Limited</a:t>
            </a:r>
            <a:r>
              <a:rPr lang="en-US" sz="2800" smtClean="0"/>
              <a:t> by budget, schedule, and resources</a:t>
            </a:r>
          </a:p>
          <a:p>
            <a:pPr algn="just" eaLnBrk="1" hangingPunct="1">
              <a:lnSpc>
                <a:spcPct val="160000"/>
              </a:lnSpc>
            </a:pPr>
            <a:r>
              <a:rPr lang="en-US" sz="2800" smtClean="0"/>
              <a:t>Developed to resolve a </a:t>
            </a:r>
            <a:r>
              <a:rPr lang="en-US" sz="2800" b="1" i="1" smtClean="0">
                <a:solidFill>
                  <a:srgbClr val="FF0000"/>
                </a:solidFill>
              </a:rPr>
              <a:t>clear goal</a:t>
            </a:r>
            <a:r>
              <a:rPr lang="en-US" sz="2800" smtClean="0">
                <a:solidFill>
                  <a:srgbClr val="FF0000"/>
                </a:solidFill>
              </a:rPr>
              <a:t> </a:t>
            </a:r>
            <a:r>
              <a:rPr lang="en-US" sz="2800" smtClean="0"/>
              <a:t>or set of goals</a:t>
            </a:r>
          </a:p>
          <a:p>
            <a:pPr algn="just" eaLnBrk="1" hangingPunct="1">
              <a:lnSpc>
                <a:spcPct val="160000"/>
              </a:lnSpc>
              <a:buClr>
                <a:schemeClr val="tx1"/>
              </a:buClr>
            </a:pPr>
            <a:r>
              <a:rPr lang="en-US" sz="2800" b="1" i="1" smtClean="0">
                <a:solidFill>
                  <a:srgbClr val="FF0000"/>
                </a:solidFill>
              </a:rPr>
              <a:t>Customer-focused</a:t>
            </a:r>
          </a:p>
        </p:txBody>
      </p:sp>
      <p:sp>
        <p:nvSpPr>
          <p:cNvPr id="2" name="Slide Number Placeholder 1"/>
          <p:cNvSpPr>
            <a:spLocks noGrp="1"/>
          </p:cNvSpPr>
          <p:nvPr>
            <p:ph type="sldNum" sz="quarter" idx="10"/>
          </p:nvPr>
        </p:nvSpPr>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01-0</a:t>
            </a:r>
            <a:fld id="{695FE78D-09BE-4342-A810-69E2915AB2E4}" type="slidenum">
              <a:rPr lang="en-US">
                <a:solidFill>
                  <a:srgbClr val="045C75"/>
                </a:solidFill>
                <a:cs typeface="Arial" charset="0"/>
              </a:rPr>
              <a:pPr fontAlgn="base">
                <a:spcBef>
                  <a:spcPct val="0"/>
                </a:spcBef>
                <a:spcAft>
                  <a:spcPct val="0"/>
                </a:spcAft>
                <a:defRPr/>
              </a:pPr>
              <a:t>5</a:t>
            </a:fld>
            <a:endParaRPr lang="en-US">
              <a:solidFill>
                <a:srgbClr val="045C75"/>
              </a:solidFill>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457200" y="381000"/>
            <a:ext cx="8229600" cy="914400"/>
          </a:xfrm>
        </p:spPr>
        <p:txBody>
          <a:bodyPr>
            <a:normAutofit fontScale="90000"/>
          </a:bodyPr>
          <a:lstStyle/>
          <a:p>
            <a:pPr eaLnBrk="1" fontAlgn="auto" hangingPunct="1">
              <a:spcAft>
                <a:spcPts val="0"/>
              </a:spcAft>
              <a:defRPr/>
            </a:pPr>
            <a:r>
              <a:rPr lang="en-US" sz="4400" b="1" dirty="0" smtClean="0"/>
              <a:t>Process &amp; Project Management   </a:t>
            </a:r>
            <a:r>
              <a:rPr lang="en-US" sz="1800" dirty="0" smtClean="0"/>
              <a:t>(Table 1.1)</a:t>
            </a:r>
          </a:p>
        </p:txBody>
      </p:sp>
      <p:sp>
        <p:nvSpPr>
          <p:cNvPr id="10244" name="Text Box 76"/>
          <p:cNvSpPr txBox="1">
            <a:spLocks noChangeArrowheads="1"/>
          </p:cNvSpPr>
          <p:nvPr/>
        </p:nvSpPr>
        <p:spPr bwMode="auto">
          <a:xfrm>
            <a:off x="358775" y="1304925"/>
            <a:ext cx="4103688" cy="5078413"/>
          </a:xfrm>
          <a:prstGeom prst="rect">
            <a:avLst/>
          </a:prstGeom>
          <a:noFill/>
          <a:ln w="25400" algn="ctr">
            <a:solidFill>
              <a:schemeClr val="accent2">
                <a:lumMod val="60000"/>
                <a:lumOff val="40000"/>
              </a:schemeClr>
            </a:solidFill>
            <a:miter lim="800000"/>
            <a:headEnd/>
            <a:tailEnd type="none" w="lg" len="lg"/>
          </a:ln>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fontAlgn="auto" hangingPunct="1">
              <a:lnSpc>
                <a:spcPct val="150000"/>
              </a:lnSpc>
              <a:spcBef>
                <a:spcPct val="20000"/>
              </a:spcBef>
              <a:spcAft>
                <a:spcPts val="0"/>
              </a:spcAft>
              <a:defRPr/>
            </a:pPr>
            <a:r>
              <a:rPr lang="en-US" b="1" dirty="0">
                <a:cs typeface="+mn-cs"/>
              </a:rPr>
              <a:t>Process</a:t>
            </a:r>
          </a:p>
          <a:p>
            <a:pPr eaLnBrk="1" fontAlgn="auto" hangingPunct="1">
              <a:lnSpc>
                <a:spcPct val="150000"/>
              </a:lnSpc>
              <a:spcBef>
                <a:spcPts val="0"/>
              </a:spcBef>
              <a:spcAft>
                <a:spcPts val="0"/>
              </a:spcAft>
              <a:buFontTx/>
              <a:buAutoNum type="arabicPeriod"/>
              <a:defRPr/>
            </a:pPr>
            <a:r>
              <a:rPr lang="en-US" dirty="0">
                <a:cs typeface="+mn-cs"/>
              </a:rPr>
              <a:t>Repeat process or product</a:t>
            </a:r>
          </a:p>
          <a:p>
            <a:pPr eaLnBrk="1" fontAlgn="auto" hangingPunct="1">
              <a:lnSpc>
                <a:spcPct val="150000"/>
              </a:lnSpc>
              <a:spcBef>
                <a:spcPts val="0"/>
              </a:spcBef>
              <a:spcAft>
                <a:spcPts val="0"/>
              </a:spcAft>
              <a:buFontTx/>
              <a:buAutoNum type="arabicPeriod"/>
              <a:defRPr/>
            </a:pPr>
            <a:r>
              <a:rPr lang="en-US" dirty="0">
                <a:cs typeface="+mn-cs"/>
              </a:rPr>
              <a:t>Several objectives</a:t>
            </a:r>
          </a:p>
          <a:p>
            <a:pPr eaLnBrk="1" fontAlgn="auto" hangingPunct="1">
              <a:lnSpc>
                <a:spcPct val="150000"/>
              </a:lnSpc>
              <a:spcBef>
                <a:spcPts val="0"/>
              </a:spcBef>
              <a:spcAft>
                <a:spcPts val="0"/>
              </a:spcAft>
              <a:buFontTx/>
              <a:buAutoNum type="arabicPeriod"/>
              <a:defRPr/>
            </a:pPr>
            <a:r>
              <a:rPr lang="en-US" dirty="0">
                <a:cs typeface="+mn-cs"/>
              </a:rPr>
              <a:t>Ongoing</a:t>
            </a:r>
          </a:p>
          <a:p>
            <a:pPr eaLnBrk="1" fontAlgn="auto" hangingPunct="1">
              <a:lnSpc>
                <a:spcPct val="150000"/>
              </a:lnSpc>
              <a:spcBef>
                <a:spcPts val="0"/>
              </a:spcBef>
              <a:spcAft>
                <a:spcPts val="0"/>
              </a:spcAft>
              <a:buFontTx/>
              <a:buAutoNum type="arabicPeriod"/>
              <a:defRPr/>
            </a:pPr>
            <a:r>
              <a:rPr lang="en-US" dirty="0">
                <a:cs typeface="+mn-cs"/>
              </a:rPr>
              <a:t>People are homogeneous</a:t>
            </a:r>
          </a:p>
          <a:p>
            <a:pPr eaLnBrk="1" fontAlgn="auto" hangingPunct="1">
              <a:lnSpc>
                <a:spcPct val="150000"/>
              </a:lnSpc>
              <a:spcBef>
                <a:spcPts val="0"/>
              </a:spcBef>
              <a:spcAft>
                <a:spcPts val="0"/>
              </a:spcAft>
              <a:buFontTx/>
              <a:buAutoNum type="arabicPeriod"/>
              <a:defRPr/>
            </a:pPr>
            <a:r>
              <a:rPr lang="en-US" dirty="0">
                <a:cs typeface="+mn-cs"/>
              </a:rPr>
              <a:t>Systems in place to integrate efforts</a:t>
            </a:r>
          </a:p>
          <a:p>
            <a:pPr eaLnBrk="1" fontAlgn="auto" hangingPunct="1">
              <a:lnSpc>
                <a:spcPct val="150000"/>
              </a:lnSpc>
              <a:spcBef>
                <a:spcPts val="0"/>
              </a:spcBef>
              <a:spcAft>
                <a:spcPts val="0"/>
              </a:spcAft>
              <a:buFontTx/>
              <a:buAutoNum type="arabicPeriod"/>
              <a:defRPr/>
            </a:pPr>
            <a:r>
              <a:rPr lang="en-US" dirty="0">
                <a:cs typeface="+mn-cs"/>
              </a:rPr>
              <a:t>Performance, cost, &amp; time known</a:t>
            </a:r>
          </a:p>
          <a:p>
            <a:pPr eaLnBrk="1" fontAlgn="auto" hangingPunct="1">
              <a:lnSpc>
                <a:spcPct val="150000"/>
              </a:lnSpc>
              <a:spcBef>
                <a:spcPts val="0"/>
              </a:spcBef>
              <a:spcAft>
                <a:spcPts val="0"/>
              </a:spcAft>
              <a:buFontTx/>
              <a:buAutoNum type="arabicPeriod"/>
              <a:defRPr/>
            </a:pPr>
            <a:endParaRPr lang="en-US" dirty="0" smtClean="0">
              <a:cs typeface="+mn-cs"/>
            </a:endParaRPr>
          </a:p>
          <a:p>
            <a:pPr eaLnBrk="1" fontAlgn="auto" hangingPunct="1">
              <a:lnSpc>
                <a:spcPct val="150000"/>
              </a:lnSpc>
              <a:spcBef>
                <a:spcPts val="0"/>
              </a:spcBef>
              <a:spcAft>
                <a:spcPts val="0"/>
              </a:spcAft>
              <a:buFontTx/>
              <a:buAutoNum type="arabicPeriod"/>
              <a:defRPr/>
            </a:pPr>
            <a:r>
              <a:rPr lang="en-US" dirty="0" smtClean="0">
                <a:cs typeface="+mn-cs"/>
              </a:rPr>
              <a:t>Part </a:t>
            </a:r>
            <a:r>
              <a:rPr lang="en-US" dirty="0">
                <a:cs typeface="+mn-cs"/>
              </a:rPr>
              <a:t>of the line organization</a:t>
            </a:r>
          </a:p>
          <a:p>
            <a:pPr eaLnBrk="1" fontAlgn="auto" hangingPunct="1">
              <a:lnSpc>
                <a:spcPct val="150000"/>
              </a:lnSpc>
              <a:spcBef>
                <a:spcPts val="0"/>
              </a:spcBef>
              <a:spcAft>
                <a:spcPts val="0"/>
              </a:spcAft>
              <a:buFontTx/>
              <a:buAutoNum type="arabicPeriod"/>
              <a:defRPr/>
            </a:pPr>
            <a:r>
              <a:rPr lang="en-US" dirty="0">
                <a:cs typeface="+mn-cs"/>
              </a:rPr>
              <a:t>Bastions of established practice</a:t>
            </a:r>
          </a:p>
          <a:p>
            <a:pPr eaLnBrk="1" fontAlgn="auto" hangingPunct="1">
              <a:lnSpc>
                <a:spcPct val="150000"/>
              </a:lnSpc>
              <a:spcBef>
                <a:spcPts val="0"/>
              </a:spcBef>
              <a:spcAft>
                <a:spcPts val="0"/>
              </a:spcAft>
              <a:buFontTx/>
              <a:buAutoNum type="arabicPeriod"/>
              <a:defRPr/>
            </a:pPr>
            <a:r>
              <a:rPr lang="en-US" dirty="0">
                <a:cs typeface="+mn-cs"/>
              </a:rPr>
              <a:t>Supports status </a:t>
            </a:r>
            <a:r>
              <a:rPr lang="en-US" dirty="0" smtClean="0">
                <a:cs typeface="+mn-cs"/>
              </a:rPr>
              <a:t>quo</a:t>
            </a:r>
            <a:endParaRPr lang="en-US" dirty="0">
              <a:cs typeface="+mn-cs"/>
            </a:endParaRPr>
          </a:p>
        </p:txBody>
      </p:sp>
      <p:sp>
        <p:nvSpPr>
          <p:cNvPr id="10245" name="Text Box 78"/>
          <p:cNvSpPr txBox="1">
            <a:spLocks noChangeArrowheads="1"/>
          </p:cNvSpPr>
          <p:nvPr/>
        </p:nvSpPr>
        <p:spPr bwMode="auto">
          <a:xfrm>
            <a:off x="4608513" y="1304925"/>
            <a:ext cx="4211637" cy="5078413"/>
          </a:xfrm>
          <a:prstGeom prst="rect">
            <a:avLst/>
          </a:prstGeom>
          <a:noFill/>
          <a:ln w="25400" algn="ctr">
            <a:solidFill>
              <a:schemeClr val="accent2">
                <a:lumMod val="60000"/>
                <a:lumOff val="40000"/>
              </a:schemeClr>
            </a:solidFill>
            <a:miter lim="800000"/>
            <a:headEnd/>
            <a:tailEnd type="none" w="lg" len="lg"/>
          </a:ln>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fontAlgn="auto" hangingPunct="1">
              <a:lnSpc>
                <a:spcPct val="150000"/>
              </a:lnSpc>
              <a:spcBef>
                <a:spcPct val="20000"/>
              </a:spcBef>
              <a:spcAft>
                <a:spcPts val="0"/>
              </a:spcAft>
              <a:defRPr/>
            </a:pPr>
            <a:r>
              <a:rPr lang="en-US" b="1" dirty="0">
                <a:cs typeface="+mn-cs"/>
              </a:rPr>
              <a:t>Project</a:t>
            </a:r>
          </a:p>
          <a:p>
            <a:pPr eaLnBrk="1" fontAlgn="auto" hangingPunct="1">
              <a:lnSpc>
                <a:spcPct val="150000"/>
              </a:lnSpc>
              <a:spcBef>
                <a:spcPts val="0"/>
              </a:spcBef>
              <a:spcAft>
                <a:spcPts val="0"/>
              </a:spcAft>
              <a:buFontTx/>
              <a:buAutoNum type="arabicPeriod"/>
              <a:defRPr/>
            </a:pPr>
            <a:r>
              <a:rPr lang="en-US" dirty="0">
                <a:cs typeface="+mn-cs"/>
              </a:rPr>
              <a:t>New process or product</a:t>
            </a:r>
          </a:p>
          <a:p>
            <a:pPr eaLnBrk="1" fontAlgn="auto" hangingPunct="1">
              <a:lnSpc>
                <a:spcPct val="150000"/>
              </a:lnSpc>
              <a:spcBef>
                <a:spcPts val="0"/>
              </a:spcBef>
              <a:spcAft>
                <a:spcPts val="0"/>
              </a:spcAft>
              <a:buFontTx/>
              <a:buAutoNum type="arabicPeriod"/>
              <a:defRPr/>
            </a:pPr>
            <a:r>
              <a:rPr lang="en-US" dirty="0">
                <a:cs typeface="+mn-cs"/>
              </a:rPr>
              <a:t>One objective</a:t>
            </a:r>
          </a:p>
          <a:p>
            <a:pPr eaLnBrk="1" fontAlgn="auto" hangingPunct="1">
              <a:lnSpc>
                <a:spcPct val="150000"/>
              </a:lnSpc>
              <a:spcBef>
                <a:spcPts val="0"/>
              </a:spcBef>
              <a:spcAft>
                <a:spcPts val="0"/>
              </a:spcAft>
              <a:buFontTx/>
              <a:buAutoNum type="arabicPeriod"/>
              <a:defRPr/>
            </a:pPr>
            <a:r>
              <a:rPr lang="en-US" dirty="0">
                <a:cs typeface="+mn-cs"/>
              </a:rPr>
              <a:t>One shot – limited life</a:t>
            </a:r>
          </a:p>
          <a:p>
            <a:pPr eaLnBrk="1" fontAlgn="auto" hangingPunct="1">
              <a:lnSpc>
                <a:spcPct val="150000"/>
              </a:lnSpc>
              <a:spcBef>
                <a:spcPts val="0"/>
              </a:spcBef>
              <a:spcAft>
                <a:spcPts val="0"/>
              </a:spcAft>
              <a:buFontTx/>
              <a:buAutoNum type="arabicPeriod"/>
              <a:defRPr/>
            </a:pPr>
            <a:r>
              <a:rPr lang="en-US" dirty="0">
                <a:cs typeface="+mn-cs"/>
              </a:rPr>
              <a:t>More heterogeneous</a:t>
            </a:r>
          </a:p>
          <a:p>
            <a:pPr eaLnBrk="1" fontAlgn="auto" hangingPunct="1">
              <a:lnSpc>
                <a:spcPct val="150000"/>
              </a:lnSpc>
              <a:spcBef>
                <a:spcPts val="0"/>
              </a:spcBef>
              <a:spcAft>
                <a:spcPts val="0"/>
              </a:spcAft>
              <a:buFontTx/>
              <a:buAutoNum type="arabicPeriod"/>
              <a:defRPr/>
            </a:pPr>
            <a:r>
              <a:rPr lang="en-US" dirty="0">
                <a:cs typeface="+mn-cs"/>
              </a:rPr>
              <a:t>Systems must be created to integrate efforts</a:t>
            </a:r>
          </a:p>
          <a:p>
            <a:pPr eaLnBrk="1" fontAlgn="auto" hangingPunct="1">
              <a:lnSpc>
                <a:spcPct val="150000"/>
              </a:lnSpc>
              <a:spcBef>
                <a:spcPts val="0"/>
              </a:spcBef>
              <a:spcAft>
                <a:spcPts val="0"/>
              </a:spcAft>
              <a:buFontTx/>
              <a:buAutoNum type="arabicPeriod"/>
              <a:defRPr/>
            </a:pPr>
            <a:r>
              <a:rPr lang="en-US" dirty="0">
                <a:cs typeface="+mn-cs"/>
              </a:rPr>
              <a:t>Performance, cost &amp; time less certain</a:t>
            </a:r>
          </a:p>
          <a:p>
            <a:pPr eaLnBrk="1" fontAlgn="auto" hangingPunct="1">
              <a:lnSpc>
                <a:spcPct val="150000"/>
              </a:lnSpc>
              <a:spcBef>
                <a:spcPts val="0"/>
              </a:spcBef>
              <a:spcAft>
                <a:spcPts val="0"/>
              </a:spcAft>
              <a:buFontTx/>
              <a:buAutoNum type="arabicPeriod"/>
              <a:defRPr/>
            </a:pPr>
            <a:r>
              <a:rPr lang="en-US" dirty="0">
                <a:cs typeface="+mn-cs"/>
              </a:rPr>
              <a:t>Outside of line organization</a:t>
            </a:r>
          </a:p>
          <a:p>
            <a:pPr eaLnBrk="1" fontAlgn="auto" hangingPunct="1">
              <a:lnSpc>
                <a:spcPct val="150000"/>
              </a:lnSpc>
              <a:spcBef>
                <a:spcPts val="0"/>
              </a:spcBef>
              <a:spcAft>
                <a:spcPts val="0"/>
              </a:spcAft>
              <a:buFontTx/>
              <a:buAutoNum type="arabicPeriod"/>
              <a:defRPr/>
            </a:pPr>
            <a:r>
              <a:rPr lang="en-US" dirty="0">
                <a:cs typeface="+mn-cs"/>
              </a:rPr>
              <a:t>Violates established practice</a:t>
            </a:r>
          </a:p>
          <a:p>
            <a:pPr eaLnBrk="1" fontAlgn="auto" hangingPunct="1">
              <a:lnSpc>
                <a:spcPct val="150000"/>
              </a:lnSpc>
              <a:spcBef>
                <a:spcPts val="0"/>
              </a:spcBef>
              <a:spcAft>
                <a:spcPts val="0"/>
              </a:spcAft>
              <a:buFontTx/>
              <a:buAutoNum type="arabicPeriod"/>
              <a:defRPr/>
            </a:pPr>
            <a:r>
              <a:rPr lang="en-US" dirty="0">
                <a:cs typeface="+mn-cs"/>
              </a:rPr>
              <a:t>Upsets status </a:t>
            </a:r>
            <a:r>
              <a:rPr lang="en-US" dirty="0" smtClean="0">
                <a:cs typeface="+mn-cs"/>
              </a:rPr>
              <a:t>quo</a:t>
            </a:r>
            <a:endParaRPr lang="en-US" dirty="0">
              <a:cs typeface="+mn-cs"/>
            </a:endParaRPr>
          </a:p>
        </p:txBody>
      </p:sp>
      <p:sp>
        <p:nvSpPr>
          <p:cNvPr id="2" name="Slide Number Placeholder 1"/>
          <p:cNvSpPr>
            <a:spLocks noGrp="1"/>
          </p:cNvSpPr>
          <p:nvPr>
            <p:ph type="sldNum" sz="quarter" idx="10"/>
          </p:nvPr>
        </p:nvSpPr>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a:t>
            </a:r>
            <a:fld id="{2E9638AE-2209-49A8-9789-016169F4D825}" type="slidenum">
              <a:rPr lang="en-US">
                <a:solidFill>
                  <a:srgbClr val="045C75"/>
                </a:solidFill>
                <a:cs typeface="Arial" charset="0"/>
              </a:rPr>
              <a:pPr fontAlgn="base">
                <a:spcBef>
                  <a:spcPct val="0"/>
                </a:spcBef>
                <a:spcAft>
                  <a:spcPct val="0"/>
                </a:spcAft>
                <a:defRPr/>
              </a:pPr>
              <a:t>6</a:t>
            </a:fld>
            <a:endParaRPr lang="en-US">
              <a:solidFill>
                <a:srgbClr val="045C75"/>
              </a:solidFill>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457200" y="704850"/>
            <a:ext cx="8229600" cy="895350"/>
          </a:xfrm>
        </p:spPr>
        <p:txBody>
          <a:bodyPr/>
          <a:lstStyle/>
          <a:p>
            <a:pPr eaLnBrk="1" hangingPunct="1"/>
            <a:r>
              <a:rPr lang="en-US" smtClean="0"/>
              <a:t>Project Success Rates</a:t>
            </a:r>
          </a:p>
        </p:txBody>
      </p:sp>
      <p:sp>
        <p:nvSpPr>
          <p:cNvPr id="22530" name="Rectangle 3"/>
          <p:cNvSpPr>
            <a:spLocks noGrp="1" noChangeArrowheads="1"/>
          </p:cNvSpPr>
          <p:nvPr>
            <p:ph type="body" idx="1"/>
          </p:nvPr>
        </p:nvSpPr>
        <p:spPr/>
        <p:txBody>
          <a:bodyPr/>
          <a:lstStyle/>
          <a:p>
            <a:pPr algn="just" eaLnBrk="1" hangingPunct="1">
              <a:lnSpc>
                <a:spcPct val="90000"/>
              </a:lnSpc>
            </a:pPr>
            <a:r>
              <a:rPr lang="en-US" sz="2400" smtClean="0"/>
              <a:t>Software &amp; hardware projects </a:t>
            </a:r>
            <a:r>
              <a:rPr lang="en-US" sz="2400" b="1" i="1" smtClean="0">
                <a:solidFill>
                  <a:srgbClr val="FF0000"/>
                </a:solidFill>
              </a:rPr>
              <a:t>fail at a 65% </a:t>
            </a:r>
            <a:r>
              <a:rPr lang="en-US" sz="2400" smtClean="0"/>
              <a:t>rate,</a:t>
            </a:r>
          </a:p>
          <a:p>
            <a:pPr algn="just" eaLnBrk="1" hangingPunct="1">
              <a:lnSpc>
                <a:spcPct val="90000"/>
              </a:lnSpc>
            </a:pPr>
            <a:r>
              <a:rPr lang="en-US" sz="2400" b="1" i="1" smtClean="0">
                <a:solidFill>
                  <a:srgbClr val="FF0000"/>
                </a:solidFill>
              </a:rPr>
              <a:t>Over half</a:t>
            </a:r>
            <a:r>
              <a:rPr lang="en-US" sz="2400" b="1" i="1" smtClean="0"/>
              <a:t> </a:t>
            </a:r>
            <a:r>
              <a:rPr lang="en-US" sz="2400" smtClean="0"/>
              <a:t>of all IT projects become </a:t>
            </a:r>
            <a:r>
              <a:rPr lang="en-US" sz="2400" b="1" i="1" smtClean="0">
                <a:solidFill>
                  <a:srgbClr val="FF0000"/>
                </a:solidFill>
              </a:rPr>
              <a:t>runaways,</a:t>
            </a:r>
          </a:p>
          <a:p>
            <a:pPr algn="just" eaLnBrk="1" hangingPunct="1">
              <a:lnSpc>
                <a:spcPct val="90000"/>
              </a:lnSpc>
            </a:pPr>
            <a:r>
              <a:rPr lang="en-US" sz="2400" b="1" i="1" smtClean="0">
                <a:solidFill>
                  <a:srgbClr val="FF0000"/>
                </a:solidFill>
              </a:rPr>
              <a:t>Only 30%</a:t>
            </a:r>
            <a:r>
              <a:rPr lang="en-US" sz="2400" smtClean="0"/>
              <a:t> of technology-based projects and programs are a success.</a:t>
            </a:r>
            <a:endParaRPr lang="en-US" sz="2400" b="1" i="1" smtClean="0">
              <a:solidFill>
                <a:srgbClr val="FF0000"/>
              </a:solidFill>
            </a:endParaRPr>
          </a:p>
          <a:p>
            <a:pPr algn="just" eaLnBrk="1" hangingPunct="1">
              <a:lnSpc>
                <a:spcPct val="90000"/>
              </a:lnSpc>
            </a:pPr>
            <a:r>
              <a:rPr lang="en-US" sz="2400" smtClean="0"/>
              <a:t>Only </a:t>
            </a:r>
            <a:r>
              <a:rPr lang="en-US" sz="2400" b="1" i="1" smtClean="0">
                <a:solidFill>
                  <a:srgbClr val="FF0000"/>
                </a:solidFill>
              </a:rPr>
              <a:t>2.5%</a:t>
            </a:r>
            <a:r>
              <a:rPr lang="en-US" sz="2400" b="1" i="1" smtClean="0"/>
              <a:t> </a:t>
            </a:r>
            <a:r>
              <a:rPr lang="en-US" sz="2400" smtClean="0"/>
              <a:t>of global businesses achieve 100% </a:t>
            </a:r>
            <a:r>
              <a:rPr lang="en-US" sz="2400" b="1" i="1" smtClean="0">
                <a:solidFill>
                  <a:srgbClr val="FF0000"/>
                </a:solidFill>
              </a:rPr>
              <a:t>project success </a:t>
            </a:r>
            <a:r>
              <a:rPr lang="en-US" sz="2400" smtClean="0"/>
              <a:t>and over </a:t>
            </a:r>
            <a:r>
              <a:rPr lang="en-US" sz="2400" b="1" i="1" smtClean="0">
                <a:solidFill>
                  <a:srgbClr val="FF0000"/>
                </a:solidFill>
              </a:rPr>
              <a:t>50% </a:t>
            </a:r>
            <a:r>
              <a:rPr lang="en-US" sz="2400" smtClean="0"/>
              <a:t>of global business </a:t>
            </a:r>
            <a:r>
              <a:rPr lang="en-US" sz="2400" b="1" i="1" smtClean="0">
                <a:solidFill>
                  <a:srgbClr val="FF0000"/>
                </a:solidFill>
              </a:rPr>
              <a:t>projects fail</a:t>
            </a:r>
            <a:r>
              <a:rPr lang="en-US" sz="2400" b="1" i="1" smtClean="0"/>
              <a:t>,</a:t>
            </a:r>
          </a:p>
          <a:p>
            <a:pPr algn="just" eaLnBrk="1" hangingPunct="1">
              <a:lnSpc>
                <a:spcPct val="90000"/>
              </a:lnSpc>
            </a:pPr>
            <a:r>
              <a:rPr lang="en-US" sz="2400" b="1" i="1" smtClean="0">
                <a:solidFill>
                  <a:srgbClr val="FF0000"/>
                </a:solidFill>
              </a:rPr>
              <a:t>Average success </a:t>
            </a:r>
            <a:r>
              <a:rPr lang="en-US" sz="2400" smtClean="0"/>
              <a:t>of business-critical application development projects is </a:t>
            </a:r>
            <a:r>
              <a:rPr lang="en-US" sz="2400" b="1" i="1" smtClean="0">
                <a:solidFill>
                  <a:srgbClr val="FF0000"/>
                </a:solidFill>
              </a:rPr>
              <a:t>32%</a:t>
            </a:r>
            <a:r>
              <a:rPr lang="en-US" sz="2400" smtClean="0"/>
              <a:t>, and</a:t>
            </a:r>
          </a:p>
          <a:p>
            <a:pPr algn="just" eaLnBrk="1" hangingPunct="1">
              <a:lnSpc>
                <a:spcPct val="90000"/>
              </a:lnSpc>
            </a:pPr>
            <a:r>
              <a:rPr lang="en-US" sz="2400" smtClean="0"/>
              <a:t>Approximately </a:t>
            </a:r>
            <a:r>
              <a:rPr lang="en-US" sz="2400" b="1" i="1" smtClean="0">
                <a:solidFill>
                  <a:srgbClr val="FF0000"/>
                </a:solidFill>
              </a:rPr>
              <a:t>42%</a:t>
            </a:r>
            <a:r>
              <a:rPr lang="en-US" sz="2400" smtClean="0"/>
              <a:t> of the 1,200 Iraq reconstruction projects were </a:t>
            </a:r>
            <a:r>
              <a:rPr lang="en-US" sz="2400" b="1" i="1" smtClean="0">
                <a:solidFill>
                  <a:srgbClr val="FF0000"/>
                </a:solidFill>
              </a:rPr>
              <a:t>eventually terminated </a:t>
            </a:r>
            <a:r>
              <a:rPr lang="en-US" sz="2400" smtClean="0"/>
              <a:t>due to mismanagement or shoddy construction</a:t>
            </a:r>
          </a:p>
        </p:txBody>
      </p:sp>
      <p:sp>
        <p:nvSpPr>
          <p:cNvPr id="2" name="Slide Number Placeholder 1"/>
          <p:cNvSpPr>
            <a:spLocks noGrp="1"/>
          </p:cNvSpPr>
          <p:nvPr>
            <p:ph type="sldNum" sz="quarter" idx="10"/>
          </p:nvPr>
        </p:nvSpPr>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a:t>
            </a:r>
            <a:fld id="{0117F7BB-4BF5-4A7D-B5DA-5A8ADAF05F3E}" type="slidenum">
              <a:rPr lang="en-US">
                <a:solidFill>
                  <a:srgbClr val="045C75"/>
                </a:solidFill>
                <a:cs typeface="Arial" charset="0"/>
              </a:rPr>
              <a:pPr fontAlgn="base">
                <a:spcBef>
                  <a:spcPct val="0"/>
                </a:spcBef>
                <a:spcAft>
                  <a:spcPct val="0"/>
                </a:spcAft>
                <a:defRPr/>
              </a:pPr>
              <a:t>7</a:t>
            </a:fld>
            <a:endParaRPr lang="en-US">
              <a:solidFill>
                <a:srgbClr val="045C75"/>
              </a:solidFill>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457200" y="704850"/>
            <a:ext cx="8229600" cy="895350"/>
          </a:xfrm>
        </p:spPr>
        <p:txBody>
          <a:bodyPr/>
          <a:lstStyle/>
          <a:p>
            <a:pPr eaLnBrk="1" hangingPunct="1"/>
            <a:r>
              <a:rPr lang="en-US" smtClean="0"/>
              <a:t>Project Life Cycles</a:t>
            </a:r>
          </a:p>
        </p:txBody>
      </p:sp>
      <p:sp>
        <p:nvSpPr>
          <p:cNvPr id="24578" name="Content Placeholder 2"/>
          <p:cNvSpPr>
            <a:spLocks noGrp="1"/>
          </p:cNvSpPr>
          <p:nvPr>
            <p:ph idx="1"/>
          </p:nvPr>
        </p:nvSpPr>
        <p:spPr/>
        <p:txBody>
          <a:bodyPr/>
          <a:lstStyle/>
          <a:p>
            <a:pPr algn="just" eaLnBrk="1" hangingPunct="1">
              <a:spcAft>
                <a:spcPts val="600"/>
              </a:spcAft>
              <a:buClr>
                <a:schemeClr val="tx1"/>
              </a:buClr>
            </a:pPr>
            <a:r>
              <a:rPr lang="en-US" b="1" i="1" smtClean="0">
                <a:solidFill>
                  <a:srgbClr val="FF0000"/>
                </a:solidFill>
              </a:rPr>
              <a:t>Feasibility </a:t>
            </a:r>
            <a:r>
              <a:rPr lang="en-US" smtClean="0"/>
              <a:t>- the development of the initial goal and technical specifications. </a:t>
            </a:r>
            <a:r>
              <a:rPr lang="en-US" sz="2200" smtClean="0"/>
              <a:t>(Determine scope; identify necessary resources and stakeholders)</a:t>
            </a:r>
          </a:p>
          <a:p>
            <a:pPr algn="just" eaLnBrk="1" hangingPunct="1">
              <a:spcAft>
                <a:spcPts val="600"/>
              </a:spcAft>
              <a:buClr>
                <a:schemeClr val="tx1"/>
              </a:buClr>
            </a:pPr>
            <a:r>
              <a:rPr lang="en-US" b="1" i="1" smtClean="0">
                <a:solidFill>
                  <a:srgbClr val="FF0000"/>
                </a:solidFill>
              </a:rPr>
              <a:t>Planning &amp; Design</a:t>
            </a:r>
            <a:r>
              <a:rPr lang="en-US" smtClean="0"/>
              <a:t> – all detailed specifications, schedules, schematics, and plans are developed</a:t>
            </a:r>
          </a:p>
          <a:p>
            <a:pPr algn="just" eaLnBrk="1" hangingPunct="1">
              <a:spcAft>
                <a:spcPts val="600"/>
              </a:spcAft>
              <a:buClr>
                <a:schemeClr val="tx1"/>
              </a:buClr>
            </a:pPr>
            <a:r>
              <a:rPr lang="en-US" b="1" i="1" smtClean="0">
                <a:solidFill>
                  <a:srgbClr val="FF0000"/>
                </a:solidFill>
              </a:rPr>
              <a:t>Execution</a:t>
            </a:r>
            <a:r>
              <a:rPr lang="en-US" smtClean="0"/>
              <a:t> – the actual “work” of the project is performed</a:t>
            </a:r>
          </a:p>
          <a:p>
            <a:pPr algn="just" eaLnBrk="1" hangingPunct="1">
              <a:spcAft>
                <a:spcPts val="600"/>
              </a:spcAft>
              <a:buClr>
                <a:schemeClr val="tx1"/>
              </a:buClr>
            </a:pPr>
            <a:r>
              <a:rPr lang="en-US" b="1" i="1" smtClean="0">
                <a:solidFill>
                  <a:srgbClr val="FF0000"/>
                </a:solidFill>
              </a:rPr>
              <a:t>Turnover &amp; Startup</a:t>
            </a:r>
            <a:r>
              <a:rPr lang="en-US" smtClean="0"/>
              <a:t> – project is transferred to the customer, resources reassigned, project is closed out.</a:t>
            </a:r>
          </a:p>
        </p:txBody>
      </p:sp>
      <p:sp>
        <p:nvSpPr>
          <p:cNvPr id="2" name="Slide Number Placeholder 1"/>
          <p:cNvSpPr>
            <a:spLocks noGrp="1"/>
          </p:cNvSpPr>
          <p:nvPr>
            <p:ph type="sldNum" sz="quarter" idx="10"/>
          </p:nvPr>
        </p:nvSpPr>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a:t>
            </a:r>
            <a:fld id="{592C6E61-29A4-4FE4-BFA6-011BC6DBB04C}" type="slidenum">
              <a:rPr lang="en-US">
                <a:solidFill>
                  <a:srgbClr val="045C75"/>
                </a:solidFill>
                <a:cs typeface="Arial" charset="0"/>
              </a:rPr>
              <a:pPr fontAlgn="base">
                <a:spcBef>
                  <a:spcPct val="0"/>
                </a:spcBef>
                <a:spcAft>
                  <a:spcPct val="0"/>
                </a:spcAft>
                <a:defRPr/>
              </a:pPr>
              <a:t>8</a:t>
            </a:fld>
            <a:endParaRPr lang="en-US">
              <a:solidFill>
                <a:srgbClr val="045C75"/>
              </a:solidFill>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a:xfrm>
            <a:off x="457200" y="704850"/>
            <a:ext cx="8229600" cy="895350"/>
          </a:xfrm>
        </p:spPr>
        <p:txBody>
          <a:bodyPr/>
          <a:lstStyle/>
          <a:p>
            <a:r>
              <a:rPr lang="en-US" smtClean="0"/>
              <a:t>Project Management</a:t>
            </a:r>
          </a:p>
        </p:txBody>
      </p:sp>
      <p:sp>
        <p:nvSpPr>
          <p:cNvPr id="3" name="Content Placeholder 2"/>
          <p:cNvSpPr>
            <a:spLocks noGrp="1"/>
          </p:cNvSpPr>
          <p:nvPr>
            <p:ph idx="1"/>
          </p:nvPr>
        </p:nvSpPr>
        <p:spPr/>
        <p:txBody>
          <a:bodyPr/>
          <a:lstStyle/>
          <a:p>
            <a:pPr algn="just">
              <a:defRPr/>
            </a:pPr>
            <a:r>
              <a:rPr lang="en-US" sz="2400" b="1" dirty="0"/>
              <a:t>Project Management is the </a:t>
            </a:r>
            <a:r>
              <a:rPr lang="en-US" sz="2400" b="1" u="sng" dirty="0">
                <a:solidFill>
                  <a:srgbClr val="FF0000"/>
                </a:solidFill>
              </a:rPr>
              <a:t>application of </a:t>
            </a:r>
            <a:r>
              <a:rPr lang="en-US" sz="2400" b="1" u="sng" dirty="0" smtClean="0">
                <a:solidFill>
                  <a:srgbClr val="FF0000"/>
                </a:solidFill>
              </a:rPr>
              <a:t>knowledge, skills, tools </a:t>
            </a:r>
            <a:r>
              <a:rPr lang="en-US" sz="2400" b="1" u="sng" dirty="0">
                <a:solidFill>
                  <a:srgbClr val="FF0000"/>
                </a:solidFill>
              </a:rPr>
              <a:t>and </a:t>
            </a:r>
            <a:r>
              <a:rPr lang="en-US" sz="2400" b="1" u="sng" dirty="0" smtClean="0">
                <a:solidFill>
                  <a:srgbClr val="FF0000"/>
                </a:solidFill>
              </a:rPr>
              <a:t>techniques</a:t>
            </a:r>
            <a:r>
              <a:rPr lang="en-US" sz="2400" b="1" dirty="0" smtClean="0"/>
              <a:t> to project </a:t>
            </a:r>
            <a:r>
              <a:rPr lang="en-US" sz="2400" b="1" dirty="0"/>
              <a:t>activities to meet project </a:t>
            </a:r>
            <a:r>
              <a:rPr lang="en-US" sz="2400" b="1" dirty="0" smtClean="0"/>
              <a:t>requirements. </a:t>
            </a:r>
            <a:r>
              <a:rPr lang="en-US" sz="2400" b="1" dirty="0"/>
              <a:t>Project management </a:t>
            </a:r>
            <a:r>
              <a:rPr lang="en-US" sz="2400" b="1" dirty="0" smtClean="0"/>
              <a:t>is accomplished </a:t>
            </a:r>
            <a:r>
              <a:rPr lang="en-US" sz="2400" b="1" dirty="0"/>
              <a:t>through the application and integration of </a:t>
            </a:r>
            <a:r>
              <a:rPr lang="en-US" sz="2400" b="1" dirty="0" smtClean="0"/>
              <a:t>the project management processes </a:t>
            </a:r>
            <a:r>
              <a:rPr lang="en-US" sz="2400" b="1" dirty="0"/>
              <a:t>of initiating, planning, executing, monitoring and controlling </a:t>
            </a:r>
            <a:r>
              <a:rPr lang="en-US" sz="2400" b="1" dirty="0" smtClean="0"/>
              <a:t>and </a:t>
            </a:r>
            <a:r>
              <a:rPr lang="en-US" sz="2400" b="1" dirty="0"/>
              <a:t>closing</a:t>
            </a:r>
            <a:r>
              <a:rPr lang="en-US" sz="2400" b="1" dirty="0" smtClean="0"/>
              <a:t>. </a:t>
            </a:r>
          </a:p>
          <a:p>
            <a:pPr marL="0" indent="0" algn="just">
              <a:buFont typeface="Wingdings 2" pitchFamily="18" charset="2"/>
              <a:buNone/>
              <a:defRPr/>
            </a:pPr>
            <a:r>
              <a:rPr lang="en-US" sz="2400" b="1" dirty="0" smtClean="0"/>
              <a:t>								PMI</a:t>
            </a:r>
            <a:endParaRPr lang="en-US" sz="2400" dirty="0"/>
          </a:p>
        </p:txBody>
      </p:sp>
      <p:sp>
        <p:nvSpPr>
          <p:cNvPr id="4" name="Slide Number Placeholder 3"/>
          <p:cNvSpPr>
            <a:spLocks noGrp="1"/>
          </p:cNvSpPr>
          <p:nvPr>
            <p:ph type="sldNum" sz="quarter" idx="10"/>
          </p:nvPr>
        </p:nvSpPr>
        <p:spPr/>
        <p:txBody>
          <a:bodyPr/>
          <a:lstStyle/>
          <a:p>
            <a:pPr>
              <a:defRPr/>
            </a:pPr>
            <a:fld id="{8FF8E7AA-8607-4C53-9C34-6DDCAA8D59D9}" type="slidenum">
              <a:rPr lang="en-US" smtClean="0"/>
              <a:pPr>
                <a:defRPr/>
              </a:pPr>
              <a:t>9</a:t>
            </a:fld>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457200" y="704850"/>
            <a:ext cx="8229600" cy="895350"/>
          </a:xfrm>
        </p:spPr>
        <p:txBody>
          <a:bodyPr/>
          <a:lstStyle/>
          <a:p>
            <a:pPr eaLnBrk="1" hangingPunct="1"/>
            <a:r>
              <a:rPr lang="en-US" smtClean="0"/>
              <a:t>Project Manager Responsibilities </a:t>
            </a:r>
          </a:p>
        </p:txBody>
      </p:sp>
      <p:sp>
        <p:nvSpPr>
          <p:cNvPr id="3" name="Content Placeholder 2"/>
          <p:cNvSpPr>
            <a:spLocks noGrp="1"/>
          </p:cNvSpPr>
          <p:nvPr>
            <p:ph idx="1"/>
          </p:nvPr>
        </p:nvSpPr>
        <p:spPr/>
        <p:txBody>
          <a:bodyPr>
            <a:normAutofit fontScale="92500" lnSpcReduction="10000"/>
          </a:bodyPr>
          <a:lstStyle/>
          <a:p>
            <a:pPr marL="514350" indent="-514350" eaLnBrk="1" fontAlgn="auto" hangingPunct="1">
              <a:lnSpc>
                <a:spcPct val="150000"/>
              </a:lnSpc>
              <a:spcAft>
                <a:spcPts val="0"/>
              </a:spcAft>
              <a:buClr>
                <a:schemeClr val="accent3"/>
              </a:buClr>
              <a:buFont typeface="+mj-lt"/>
              <a:buAutoNum type="arabicPeriod"/>
              <a:defRPr/>
            </a:pPr>
            <a:r>
              <a:rPr lang="en-US" sz="2800" dirty="0" smtClean="0"/>
              <a:t>Selecting a team</a:t>
            </a:r>
          </a:p>
          <a:p>
            <a:pPr marL="514350" indent="-514350" eaLnBrk="1" fontAlgn="auto" hangingPunct="1">
              <a:lnSpc>
                <a:spcPct val="150000"/>
              </a:lnSpc>
              <a:spcAft>
                <a:spcPts val="0"/>
              </a:spcAft>
              <a:buClr>
                <a:schemeClr val="accent3"/>
              </a:buClr>
              <a:buFont typeface="+mj-lt"/>
              <a:buAutoNum type="arabicPeriod"/>
              <a:defRPr/>
            </a:pPr>
            <a:r>
              <a:rPr lang="en-US" sz="2800" dirty="0" smtClean="0"/>
              <a:t>Developing project objectives and a plan for execution</a:t>
            </a:r>
          </a:p>
          <a:p>
            <a:pPr marL="514350" indent="-514350" eaLnBrk="1" fontAlgn="auto" hangingPunct="1">
              <a:lnSpc>
                <a:spcPct val="150000"/>
              </a:lnSpc>
              <a:spcAft>
                <a:spcPts val="0"/>
              </a:spcAft>
              <a:buClr>
                <a:schemeClr val="accent3"/>
              </a:buClr>
              <a:buFont typeface="+mj-lt"/>
              <a:buAutoNum type="arabicPeriod"/>
              <a:defRPr/>
            </a:pPr>
            <a:r>
              <a:rPr lang="en-US" sz="2800" dirty="0" smtClean="0"/>
              <a:t>Performing risk management activities</a:t>
            </a:r>
          </a:p>
          <a:p>
            <a:pPr marL="514350" indent="-514350" eaLnBrk="1" fontAlgn="auto" hangingPunct="1">
              <a:lnSpc>
                <a:spcPct val="150000"/>
              </a:lnSpc>
              <a:spcAft>
                <a:spcPts val="0"/>
              </a:spcAft>
              <a:buClr>
                <a:schemeClr val="accent3"/>
              </a:buClr>
              <a:buFont typeface="+mj-lt"/>
              <a:buAutoNum type="arabicPeriod"/>
              <a:defRPr/>
            </a:pPr>
            <a:r>
              <a:rPr lang="en-US" sz="2800" dirty="0" smtClean="0"/>
              <a:t>Cost estimating and budgeting</a:t>
            </a:r>
          </a:p>
          <a:p>
            <a:pPr marL="514350" indent="-514350" eaLnBrk="1" fontAlgn="auto" hangingPunct="1">
              <a:lnSpc>
                <a:spcPct val="150000"/>
              </a:lnSpc>
              <a:spcAft>
                <a:spcPts val="0"/>
              </a:spcAft>
              <a:buClr>
                <a:schemeClr val="accent3"/>
              </a:buClr>
              <a:buFont typeface="+mj-lt"/>
              <a:buAutoNum type="arabicPeriod"/>
              <a:defRPr/>
            </a:pPr>
            <a:r>
              <a:rPr lang="en-US" sz="2800" dirty="0" smtClean="0"/>
              <a:t>Scheduling</a:t>
            </a:r>
          </a:p>
          <a:p>
            <a:pPr marL="514350" indent="-514350" eaLnBrk="1" fontAlgn="auto" hangingPunct="1">
              <a:lnSpc>
                <a:spcPct val="150000"/>
              </a:lnSpc>
              <a:spcAft>
                <a:spcPts val="0"/>
              </a:spcAft>
              <a:buClr>
                <a:schemeClr val="accent3"/>
              </a:buClr>
              <a:buFont typeface="+mj-lt"/>
              <a:buAutoNum type="arabicPeriod"/>
              <a:defRPr/>
            </a:pPr>
            <a:r>
              <a:rPr lang="en-US" sz="2800" dirty="0" smtClean="0"/>
              <a:t>Managing resources</a:t>
            </a:r>
            <a:endParaRPr lang="en-US" sz="2800" dirty="0"/>
          </a:p>
        </p:txBody>
      </p:sp>
      <p:sp>
        <p:nvSpPr>
          <p:cNvPr id="4" name="Slide Number Placeholder 3"/>
          <p:cNvSpPr>
            <a:spLocks noGrp="1"/>
          </p:cNvSpPr>
          <p:nvPr>
            <p:ph type="sldNum" sz="quarter" idx="10"/>
          </p:nvPr>
        </p:nvSpPr>
        <p:spPr/>
        <p:txBody>
          <a:bodyPr wrap="square" numCol="1" anchorCtr="0" compatLnSpc="1">
            <a:prstTxWarp prst="textNoShape">
              <a:avLst/>
            </a:prstTxWarp>
          </a:bodyPr>
          <a:lstStyle/>
          <a:p>
            <a:pPr fontAlgn="base">
              <a:spcBef>
                <a:spcPct val="0"/>
              </a:spcBef>
              <a:spcAft>
                <a:spcPct val="0"/>
              </a:spcAft>
              <a:defRPr/>
            </a:pPr>
            <a:r>
              <a:rPr lang="en-US">
                <a:solidFill>
                  <a:srgbClr val="045C75"/>
                </a:solidFill>
                <a:cs typeface="Arial" charset="0"/>
              </a:rPr>
              <a:t>01-</a:t>
            </a:r>
            <a:fld id="{0702084F-0D7D-47F6-9CAF-1F50C351568F}" type="slidenum">
              <a:rPr lang="en-US">
                <a:solidFill>
                  <a:srgbClr val="045C75"/>
                </a:solidFill>
                <a:cs typeface="Arial" charset="0"/>
              </a:rPr>
              <a:pPr fontAlgn="base">
                <a:spcBef>
                  <a:spcPct val="0"/>
                </a:spcBef>
                <a:spcAft>
                  <a:spcPct val="0"/>
                </a:spcAft>
                <a:defRPr/>
              </a:pPr>
              <a:t>10</a:t>
            </a:fld>
            <a:endParaRPr lang="en-US">
              <a:solidFill>
                <a:srgbClr val="045C75"/>
              </a:solidFill>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457200" y="704850"/>
            <a:ext cx="8229600" cy="895350"/>
          </a:xfrm>
        </p:spPr>
        <p:txBody>
          <a:bodyPr/>
          <a:lstStyle/>
          <a:p>
            <a:r>
              <a:rPr lang="en-US" smtClean="0"/>
              <a:t>Project Delivery Methods</a:t>
            </a:r>
          </a:p>
        </p:txBody>
      </p:sp>
      <p:sp>
        <p:nvSpPr>
          <p:cNvPr id="27650" name="Content Placeholder 2"/>
          <p:cNvSpPr>
            <a:spLocks noGrp="1"/>
          </p:cNvSpPr>
          <p:nvPr>
            <p:ph idx="1"/>
          </p:nvPr>
        </p:nvSpPr>
        <p:spPr/>
        <p:txBody>
          <a:bodyPr/>
          <a:lstStyle/>
          <a:p>
            <a:r>
              <a:rPr lang="en-US" smtClean="0"/>
              <a:t>Traditional</a:t>
            </a:r>
          </a:p>
          <a:p>
            <a:pPr lvl="1"/>
            <a:r>
              <a:rPr lang="en-US" smtClean="0"/>
              <a:t>All Build activities start after all design work is completed</a:t>
            </a:r>
          </a:p>
        </p:txBody>
      </p:sp>
      <p:sp>
        <p:nvSpPr>
          <p:cNvPr id="4" name="Slide Number Placeholder 3"/>
          <p:cNvSpPr>
            <a:spLocks noGrp="1"/>
          </p:cNvSpPr>
          <p:nvPr>
            <p:ph type="sldNum" sz="quarter" idx="10"/>
          </p:nvPr>
        </p:nvSpPr>
        <p:spPr/>
        <p:txBody>
          <a:bodyPr/>
          <a:lstStyle/>
          <a:p>
            <a:pPr>
              <a:defRPr/>
            </a:pPr>
            <a:fld id="{BFF2C662-9222-496D-BD42-4E0A4E2B36E0}" type="slidenum">
              <a:rPr lang="en-US" smtClean="0"/>
              <a:pPr>
                <a:defRPr/>
              </a:pPr>
              <a:t>11</a:t>
            </a:fld>
            <a:endParaRPr lang="en-US" dirty="0"/>
          </a:p>
        </p:txBody>
      </p:sp>
      <p:pic>
        <p:nvPicPr>
          <p:cNvPr id="27652" name="Picture 4"/>
          <p:cNvPicPr>
            <a:picLocks noChangeAspect="1"/>
          </p:cNvPicPr>
          <p:nvPr/>
        </p:nvPicPr>
        <p:blipFill>
          <a:blip r:embed="rId2"/>
          <a:srcRect/>
          <a:stretch>
            <a:fillRect/>
          </a:stretch>
        </p:blipFill>
        <p:spPr bwMode="auto">
          <a:xfrm>
            <a:off x="1036638" y="3276600"/>
            <a:ext cx="7070725" cy="260667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457200" y="704850"/>
            <a:ext cx="8229600" cy="895350"/>
          </a:xfrm>
        </p:spPr>
        <p:txBody>
          <a:bodyPr/>
          <a:lstStyle/>
          <a:p>
            <a:r>
              <a:rPr lang="en-US" smtClean="0"/>
              <a:t>Project Delivery Methods</a:t>
            </a:r>
          </a:p>
        </p:txBody>
      </p:sp>
      <p:sp>
        <p:nvSpPr>
          <p:cNvPr id="28674" name="Content Placeholder 2"/>
          <p:cNvSpPr>
            <a:spLocks noGrp="1"/>
          </p:cNvSpPr>
          <p:nvPr>
            <p:ph idx="1"/>
          </p:nvPr>
        </p:nvSpPr>
        <p:spPr/>
        <p:txBody>
          <a:bodyPr/>
          <a:lstStyle/>
          <a:p>
            <a:r>
              <a:rPr lang="en-US" b="1" smtClean="0"/>
              <a:t>Fast Track</a:t>
            </a:r>
          </a:p>
          <a:p>
            <a:pPr lvl="1"/>
            <a:r>
              <a:rPr lang="en-US" smtClean="0"/>
              <a:t>Design and Build phases overlap; For each activity Build starts before Design is finalized</a:t>
            </a:r>
          </a:p>
        </p:txBody>
      </p:sp>
      <p:sp>
        <p:nvSpPr>
          <p:cNvPr id="4" name="Slide Number Placeholder 3"/>
          <p:cNvSpPr>
            <a:spLocks noGrp="1"/>
          </p:cNvSpPr>
          <p:nvPr>
            <p:ph type="sldNum" sz="quarter" idx="10"/>
          </p:nvPr>
        </p:nvSpPr>
        <p:spPr/>
        <p:txBody>
          <a:bodyPr/>
          <a:lstStyle/>
          <a:p>
            <a:pPr>
              <a:defRPr/>
            </a:pPr>
            <a:fld id="{18A2761F-EE52-4104-9827-E55416743522}" type="slidenum">
              <a:rPr lang="en-US" smtClean="0"/>
              <a:pPr>
                <a:defRPr/>
              </a:pPr>
              <a:t>12</a:t>
            </a:fld>
            <a:endParaRPr lang="en-US" dirty="0"/>
          </a:p>
        </p:txBody>
      </p:sp>
      <p:pic>
        <p:nvPicPr>
          <p:cNvPr id="28676" name="Picture 5"/>
          <p:cNvPicPr>
            <a:picLocks noChangeAspect="1"/>
          </p:cNvPicPr>
          <p:nvPr/>
        </p:nvPicPr>
        <p:blipFill>
          <a:blip r:embed="rId2"/>
          <a:srcRect/>
          <a:stretch>
            <a:fillRect/>
          </a:stretch>
        </p:blipFill>
        <p:spPr bwMode="auto">
          <a:xfrm>
            <a:off x="666750" y="3048000"/>
            <a:ext cx="7810500" cy="3071813"/>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457200" y="704850"/>
            <a:ext cx="8229600" cy="895350"/>
          </a:xfrm>
        </p:spPr>
        <p:txBody>
          <a:bodyPr/>
          <a:lstStyle/>
          <a:p>
            <a:r>
              <a:rPr lang="en-US" smtClean="0"/>
              <a:t>Project Delivery Methods</a:t>
            </a:r>
          </a:p>
        </p:txBody>
      </p:sp>
      <p:sp>
        <p:nvSpPr>
          <p:cNvPr id="29698" name="Content Placeholder 2"/>
          <p:cNvSpPr>
            <a:spLocks noGrp="1"/>
          </p:cNvSpPr>
          <p:nvPr>
            <p:ph idx="1"/>
          </p:nvPr>
        </p:nvSpPr>
        <p:spPr/>
        <p:txBody>
          <a:bodyPr/>
          <a:lstStyle/>
          <a:p>
            <a:r>
              <a:rPr lang="en-US" b="1" smtClean="0"/>
              <a:t>Phased </a:t>
            </a:r>
          </a:p>
          <a:p>
            <a:pPr lvl="1"/>
            <a:r>
              <a:rPr lang="en-US" smtClean="0"/>
              <a:t>Design and Build phases overlap, but for each activity Build starts after Design ends</a:t>
            </a:r>
          </a:p>
        </p:txBody>
      </p:sp>
      <p:sp>
        <p:nvSpPr>
          <p:cNvPr id="4" name="Slide Number Placeholder 3"/>
          <p:cNvSpPr>
            <a:spLocks noGrp="1"/>
          </p:cNvSpPr>
          <p:nvPr>
            <p:ph type="sldNum" sz="quarter" idx="10"/>
          </p:nvPr>
        </p:nvSpPr>
        <p:spPr/>
        <p:txBody>
          <a:bodyPr/>
          <a:lstStyle/>
          <a:p>
            <a:pPr>
              <a:defRPr/>
            </a:pPr>
            <a:fld id="{FE8CC251-0264-4C94-B056-AFECCEF913B0}" type="slidenum">
              <a:rPr lang="en-US" smtClean="0"/>
              <a:pPr>
                <a:defRPr/>
              </a:pPr>
              <a:t>13</a:t>
            </a:fld>
            <a:endParaRPr lang="en-US" dirty="0"/>
          </a:p>
        </p:txBody>
      </p:sp>
      <p:pic>
        <p:nvPicPr>
          <p:cNvPr id="29700" name="Picture 4"/>
          <p:cNvPicPr>
            <a:picLocks noChangeAspect="1"/>
          </p:cNvPicPr>
          <p:nvPr/>
        </p:nvPicPr>
        <p:blipFill>
          <a:blip r:embed="rId2"/>
          <a:srcRect/>
          <a:stretch>
            <a:fillRect/>
          </a:stretch>
        </p:blipFill>
        <p:spPr bwMode="auto">
          <a:xfrm>
            <a:off x="561975" y="3200400"/>
            <a:ext cx="8020050" cy="304958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95350"/>
          </a:xfrm>
        </p:spPr>
        <p:txBody>
          <a:bodyPr>
            <a:normAutofit fontScale="90000"/>
          </a:bodyPr>
          <a:lstStyle/>
          <a:p>
            <a:pPr>
              <a:defRPr/>
            </a:pPr>
            <a:r>
              <a:rPr lang="en-US" dirty="0" smtClean="0"/>
              <a:t>Project Delivery Methods Characteristics</a:t>
            </a:r>
            <a:endParaRPr lang="en-US" dirty="0"/>
          </a:p>
        </p:txBody>
      </p:sp>
      <p:sp>
        <p:nvSpPr>
          <p:cNvPr id="30722" name="Content Placeholder 2"/>
          <p:cNvSpPr>
            <a:spLocks noGrp="1"/>
          </p:cNvSpPr>
          <p:nvPr>
            <p:ph idx="1"/>
          </p:nvPr>
        </p:nvSpPr>
        <p:spPr/>
        <p:txBody>
          <a:bodyPr/>
          <a:lstStyle/>
          <a:p>
            <a:r>
              <a:rPr lang="en-US" sz="2000" b="1" smtClean="0"/>
              <a:t>Traditional</a:t>
            </a:r>
          </a:p>
          <a:p>
            <a:pPr lvl="1"/>
            <a:r>
              <a:rPr lang="en-US" sz="2000" smtClean="0"/>
              <a:t>Longest overall project duration</a:t>
            </a:r>
          </a:p>
          <a:p>
            <a:pPr lvl="1"/>
            <a:r>
              <a:rPr lang="en-US" sz="2000" smtClean="0"/>
              <a:t>Single contractor </a:t>
            </a:r>
          </a:p>
          <a:p>
            <a:r>
              <a:rPr lang="en-US" sz="2000" b="1" smtClean="0"/>
              <a:t>Phased</a:t>
            </a:r>
          </a:p>
          <a:p>
            <a:pPr lvl="1"/>
            <a:r>
              <a:rPr lang="en-US" sz="2000" smtClean="0"/>
              <a:t>Shorter overall project duration</a:t>
            </a:r>
          </a:p>
          <a:p>
            <a:pPr lvl="1"/>
            <a:r>
              <a:rPr lang="en-US" sz="2000" smtClean="0"/>
              <a:t>Multiple contractors; Requires PM</a:t>
            </a:r>
          </a:p>
          <a:p>
            <a:r>
              <a:rPr lang="en-US" sz="2000" b="1" smtClean="0"/>
              <a:t>Fast Track</a:t>
            </a:r>
          </a:p>
          <a:p>
            <a:pPr lvl="1"/>
            <a:r>
              <a:rPr lang="en-US" sz="2000" smtClean="0"/>
              <a:t>Shortest overall project duration</a:t>
            </a:r>
          </a:p>
          <a:p>
            <a:pPr lvl="1"/>
            <a:r>
              <a:rPr lang="en-US" sz="2000" smtClean="0"/>
              <a:t>Multiple contractors; Requires PM</a:t>
            </a:r>
          </a:p>
          <a:p>
            <a:pPr lvl="1"/>
            <a:r>
              <a:rPr lang="en-US" sz="2000" smtClean="0"/>
              <a:t>Very difficult to manage</a:t>
            </a:r>
          </a:p>
          <a:p>
            <a:pPr lvl="1"/>
            <a:r>
              <a:rPr lang="en-US" sz="2000" smtClean="0"/>
              <a:t>Inadequate design &amp; schedule</a:t>
            </a:r>
          </a:p>
          <a:p>
            <a:pPr lvl="1"/>
            <a:r>
              <a:rPr lang="en-US" sz="2000" smtClean="0"/>
              <a:t>Inadequate design &amp; schedule</a:t>
            </a:r>
            <a:endParaRPr lang="en-US" sz="2000" b="1" smtClean="0"/>
          </a:p>
        </p:txBody>
      </p:sp>
      <p:sp>
        <p:nvSpPr>
          <p:cNvPr id="4" name="Slide Number Placeholder 3"/>
          <p:cNvSpPr>
            <a:spLocks noGrp="1"/>
          </p:cNvSpPr>
          <p:nvPr>
            <p:ph type="sldNum" sz="quarter" idx="10"/>
          </p:nvPr>
        </p:nvSpPr>
        <p:spPr/>
        <p:txBody>
          <a:bodyPr/>
          <a:lstStyle/>
          <a:p>
            <a:pPr>
              <a:defRPr/>
            </a:pPr>
            <a:fld id="{5E3F643B-ADAC-48B6-B876-F8741AB2983B}" type="slidenum">
              <a:rPr lang="en-US" smtClean="0"/>
              <a:pPr>
                <a:defRPr/>
              </a:pPr>
              <a:t>14</a:t>
            </a:fld>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 Box 2"/>
          <p:cNvSpPr txBox="1">
            <a:spLocks noChangeArrowheads="1"/>
          </p:cNvSpPr>
          <p:nvPr/>
        </p:nvSpPr>
        <p:spPr bwMode="auto">
          <a:xfrm>
            <a:off x="2193925" y="2971800"/>
            <a:ext cx="4756150" cy="914400"/>
          </a:xfrm>
          <a:prstGeom prst="rect">
            <a:avLst/>
          </a:prstGeom>
          <a:noFill/>
          <a:ln w="9525">
            <a:noFill/>
            <a:miter lim="800000"/>
            <a:headEnd/>
            <a:tailEnd/>
          </a:ln>
        </p:spPr>
        <p:txBody>
          <a:bodyPr wrap="none">
            <a:spAutoFit/>
          </a:bodyPr>
          <a:lstStyle/>
          <a:p>
            <a:r>
              <a:rPr lang="en-CA" sz="5400" b="1"/>
              <a:t>Organizations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idx="4294967295"/>
          </p:nvPr>
        </p:nvSpPr>
        <p:spPr>
          <a:xfrm>
            <a:off x="457200" y="762000"/>
            <a:ext cx="8229600" cy="685800"/>
          </a:xfrm>
        </p:spPr>
        <p:txBody>
          <a:bodyPr/>
          <a:lstStyle/>
          <a:p>
            <a:pPr eaLnBrk="1" hangingPunct="1"/>
            <a:r>
              <a:rPr lang="en-US" smtClean="0"/>
              <a:t>Forms of Organization Structure</a:t>
            </a:r>
          </a:p>
        </p:txBody>
      </p:sp>
      <p:sp>
        <p:nvSpPr>
          <p:cNvPr id="32770" name="Rectangle 3"/>
          <p:cNvSpPr>
            <a:spLocks noGrp="1" noChangeArrowheads="1"/>
          </p:cNvSpPr>
          <p:nvPr>
            <p:ph type="body" idx="4294967295"/>
          </p:nvPr>
        </p:nvSpPr>
        <p:spPr>
          <a:xfrm>
            <a:off x="457200" y="1752600"/>
            <a:ext cx="8229600" cy="4389438"/>
          </a:xfrm>
        </p:spPr>
        <p:txBody>
          <a:bodyPr/>
          <a:lstStyle/>
          <a:p>
            <a:pPr algn="just" eaLnBrk="1" hangingPunct="1"/>
            <a:r>
              <a:rPr lang="en-US" i="1" smtClean="0"/>
              <a:t>Functional organizations </a:t>
            </a:r>
            <a:r>
              <a:rPr lang="en-US" smtClean="0"/>
              <a:t>– group people performing similar activities into </a:t>
            </a:r>
            <a:r>
              <a:rPr lang="en-US" b="1" i="1" smtClean="0">
                <a:solidFill>
                  <a:srgbClr val="FF0000"/>
                </a:solidFill>
              </a:rPr>
              <a:t>departments</a:t>
            </a:r>
          </a:p>
          <a:p>
            <a:pPr algn="just" eaLnBrk="1" hangingPunct="1"/>
            <a:r>
              <a:rPr lang="en-US" i="1" smtClean="0"/>
              <a:t>Project organizations </a:t>
            </a:r>
            <a:r>
              <a:rPr lang="en-US" smtClean="0"/>
              <a:t>– group people into</a:t>
            </a:r>
            <a:r>
              <a:rPr lang="en-US" smtClean="0">
                <a:solidFill>
                  <a:srgbClr val="FF0000"/>
                </a:solidFill>
              </a:rPr>
              <a:t> </a:t>
            </a:r>
            <a:r>
              <a:rPr lang="en-US" b="1" i="1" smtClean="0">
                <a:solidFill>
                  <a:srgbClr val="FF0000"/>
                </a:solidFill>
              </a:rPr>
              <a:t>project teams</a:t>
            </a:r>
            <a:r>
              <a:rPr lang="en-US" smtClean="0"/>
              <a:t> on temporary assignments</a:t>
            </a:r>
          </a:p>
          <a:p>
            <a:pPr algn="just" eaLnBrk="1" hangingPunct="1"/>
            <a:r>
              <a:rPr lang="en-US" i="1" smtClean="0"/>
              <a:t>Matrix organizations </a:t>
            </a:r>
            <a:r>
              <a:rPr lang="en-US" smtClean="0"/>
              <a:t>– create a dual hierarchy in which </a:t>
            </a:r>
            <a:r>
              <a:rPr lang="en-US" b="1" i="1" smtClean="0">
                <a:solidFill>
                  <a:srgbClr val="FF0000"/>
                </a:solidFill>
              </a:rPr>
              <a:t>functions and projects</a:t>
            </a:r>
            <a:r>
              <a:rPr lang="en-US" smtClean="0">
                <a:solidFill>
                  <a:srgbClr val="FF0000"/>
                </a:solidFill>
              </a:rPr>
              <a:t> </a:t>
            </a:r>
            <a:r>
              <a:rPr lang="en-US" smtClean="0"/>
              <a:t>have equal prominence</a:t>
            </a:r>
          </a:p>
          <a:p>
            <a:pPr lvl="1" algn="just" eaLnBrk="1" hangingPunct="1">
              <a:buFont typeface="Wingdings" pitchFamily="2" charset="2"/>
              <a:buChar char="Ø"/>
            </a:pPr>
            <a:r>
              <a:rPr lang="en-US" smtClean="0"/>
              <a:t>Weak</a:t>
            </a:r>
          </a:p>
          <a:p>
            <a:pPr lvl="1" algn="just" eaLnBrk="1" hangingPunct="1">
              <a:buFont typeface="Wingdings" pitchFamily="2" charset="2"/>
              <a:buChar char="Ø"/>
            </a:pPr>
            <a:r>
              <a:rPr lang="en-US" smtClean="0"/>
              <a:t>Balanced</a:t>
            </a:r>
          </a:p>
          <a:p>
            <a:pPr lvl="1" algn="just" eaLnBrk="1" hangingPunct="1">
              <a:buFont typeface="Wingdings" pitchFamily="2" charset="2"/>
              <a:buChar char="Ø"/>
            </a:pPr>
            <a:r>
              <a:rPr lang="en-US" smtClean="0"/>
              <a:t>Strong</a:t>
            </a:r>
          </a:p>
        </p:txBody>
      </p:sp>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a:solidFill>
                  <a:srgbClr val="045C75"/>
                </a:solidFill>
                <a:latin typeface="+mn-lt"/>
              </a:rPr>
              <a:t>02-</a:t>
            </a:r>
            <a:fld id="{497E635E-CC70-4069-BA47-581D7EB7C09B}" type="slidenum">
              <a:rPr lang="en-US" sz="1200">
                <a:solidFill>
                  <a:srgbClr val="045C75"/>
                </a:solidFill>
                <a:latin typeface="+mn-lt"/>
              </a:rPr>
              <a:pPr algn="r">
                <a:defRPr/>
              </a:pPr>
              <a:t>16</a:t>
            </a:fld>
            <a:endParaRPr lang="en-US" sz="1200">
              <a:solidFill>
                <a:srgbClr val="045C75"/>
              </a:solidFill>
              <a:latin typeface="+mn-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idx="4294967295"/>
          </p:nvPr>
        </p:nvSpPr>
        <p:spPr>
          <a:xfrm>
            <a:off x="457200" y="274638"/>
            <a:ext cx="8458200" cy="1143000"/>
          </a:xfrm>
        </p:spPr>
        <p:txBody>
          <a:bodyPr/>
          <a:lstStyle/>
          <a:p>
            <a:pPr eaLnBrk="1" hangingPunct="1"/>
            <a:r>
              <a:rPr lang="en-US" smtClean="0"/>
              <a:t>Functional Structures</a:t>
            </a:r>
          </a:p>
        </p:txBody>
      </p:sp>
      <p:graphicFrame>
        <p:nvGraphicFramePr>
          <p:cNvPr id="18484" name="Group 52"/>
          <p:cNvGraphicFramePr>
            <a:graphicFrameLocks noGrp="1"/>
          </p:cNvGraphicFramePr>
          <p:nvPr>
            <p:ph idx="4294967295"/>
          </p:nvPr>
        </p:nvGraphicFramePr>
        <p:xfrm>
          <a:off x="457200" y="1600200"/>
          <a:ext cx="8229600" cy="4572000"/>
        </p:xfrm>
        <a:graphic>
          <a:graphicData uri="http://schemas.openxmlformats.org/drawingml/2006/table">
            <a:tbl>
              <a:tblPr/>
              <a:tblGrid>
                <a:gridCol w="4114800"/>
                <a:gridCol w="4114800"/>
              </a:tblGrid>
              <a:tr h="61882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Strengths</a:t>
                      </a:r>
                    </a:p>
                  </a:txBody>
                  <a:tcPr horzOverflow="overflow">
                    <a:lnL w="12700" cap="flat" cmpd="sng" algn="ctr">
                      <a:solidFill>
                        <a:schemeClr val="bg1"/>
                      </a:solidFill>
                      <a:prstDash val="solid"/>
                      <a:round/>
                      <a:headEnd type="none" w="lg" len="lg"/>
                      <a:tailEnd type="none" w="lg" len="lg"/>
                    </a:lnL>
                    <a:lnR>
                      <a:noFill/>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Weaknesses</a:t>
                      </a:r>
                    </a:p>
                  </a:txBody>
                  <a:tcPr horzOverflow="overflow">
                    <a:lnL>
                      <a:noFill/>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r>
              <a:tr h="3953178">
                <a:tc>
                  <a:txBody>
                    <a:bodyPr/>
                    <a:lstStyle/>
                    <a:p>
                      <a:pPr marL="342900" indent="-342900">
                        <a:buFont typeface="+mj-lt"/>
                        <a:buAutoNum type="arabicPeriod"/>
                      </a:pPr>
                      <a:r>
                        <a:rPr kumimoji="0" lang="en-US" sz="2400" b="0" i="0" u="none" strike="noStrike" kern="1200" cap="none" normalizeH="0" baseline="0" dirty="0" smtClean="0">
                          <a:ln>
                            <a:noFill/>
                          </a:ln>
                          <a:solidFill>
                            <a:schemeClr val="tx1"/>
                          </a:solidFill>
                          <a:effectLst/>
                          <a:latin typeface="Arial" charset="0"/>
                          <a:ea typeface="+mn-ea"/>
                          <a:cs typeface="+mn-cs"/>
                        </a:rPr>
                        <a:t>High stability.</a:t>
                      </a:r>
                    </a:p>
                    <a:p>
                      <a:pPr marL="342900" indent="-342900">
                        <a:buFont typeface="+mj-lt"/>
                        <a:buAutoNum type="arabicPeriod"/>
                      </a:pPr>
                      <a:r>
                        <a:rPr kumimoji="0" lang="en-US" sz="2400" b="0" i="0" u="none" strike="noStrike" kern="1200" cap="none" normalizeH="0" baseline="0" dirty="0" smtClean="0">
                          <a:ln>
                            <a:noFill/>
                          </a:ln>
                          <a:solidFill>
                            <a:schemeClr val="tx1"/>
                          </a:solidFill>
                          <a:effectLst/>
                          <a:latin typeface="Arial" charset="0"/>
                          <a:ea typeface="+mn-ea"/>
                          <a:cs typeface="+mn-cs"/>
                        </a:rPr>
                        <a:t>High professional standard.</a:t>
                      </a:r>
                    </a:p>
                    <a:p>
                      <a:pPr marL="342900" indent="-342900">
                        <a:buFont typeface="+mj-lt"/>
                        <a:buAutoNum type="arabicPeriod"/>
                      </a:pPr>
                      <a:r>
                        <a:rPr kumimoji="0" lang="en-US" sz="2400" b="0" i="0" u="none" strike="noStrike" kern="1200" cap="none" normalizeH="0" baseline="0" dirty="0" smtClean="0">
                          <a:ln>
                            <a:noFill/>
                          </a:ln>
                          <a:solidFill>
                            <a:schemeClr val="tx1"/>
                          </a:solidFill>
                          <a:effectLst/>
                          <a:latin typeface="Arial" charset="0"/>
                          <a:ea typeface="+mn-ea"/>
                          <a:cs typeface="+mn-cs"/>
                        </a:rPr>
                        <a:t>Incorporation of latest technology.</a:t>
                      </a:r>
                    </a:p>
                    <a:p>
                      <a:pPr marL="342900" indent="-342900">
                        <a:buFont typeface="+mj-lt"/>
                        <a:buAutoNum type="arabicPeriod"/>
                      </a:pPr>
                      <a:r>
                        <a:rPr kumimoji="0" lang="en-US" sz="2400" b="0" i="0" u="none" strike="noStrike" kern="1200" cap="none" normalizeH="0" baseline="0" dirty="0" smtClean="0">
                          <a:ln>
                            <a:noFill/>
                          </a:ln>
                          <a:solidFill>
                            <a:schemeClr val="tx1"/>
                          </a:solidFill>
                          <a:effectLst/>
                          <a:latin typeface="Arial" charset="0"/>
                          <a:ea typeface="+mn-ea"/>
                          <a:cs typeface="+mn-cs"/>
                        </a:rPr>
                        <a:t>Excellent corporate memory</a:t>
                      </a:r>
                    </a:p>
                    <a:p>
                      <a:pPr marL="342900" indent="-342900">
                        <a:buFont typeface="+mj-lt"/>
                        <a:buAutoNum type="arabicPeriod"/>
                      </a:pPr>
                      <a:r>
                        <a:rPr kumimoji="0" lang="en-US" sz="2400" b="0" i="0" u="none" strike="noStrike" kern="1200" cap="none" normalizeH="0" baseline="0" dirty="0" smtClean="0">
                          <a:ln>
                            <a:noFill/>
                          </a:ln>
                          <a:solidFill>
                            <a:schemeClr val="tx1"/>
                          </a:solidFill>
                          <a:effectLst/>
                          <a:latin typeface="Arial" charset="0"/>
                          <a:ea typeface="+mn-ea"/>
                          <a:cs typeface="+mn-cs"/>
                        </a:rPr>
                        <a:t>Tightest discipline control</a:t>
                      </a:r>
                    </a:p>
                  </a:txBody>
                  <a:tcPr horzOverflow="overflow">
                    <a:lnL w="12700" cap="flat" cmpd="sng" algn="ctr">
                      <a:solidFill>
                        <a:schemeClr val="bg1"/>
                      </a:solidFill>
                      <a:prstDash val="solid"/>
                      <a:round/>
                      <a:headEnd type="none" w="lg" len="lg"/>
                      <a:tailEnd type="none" w="lg" len="lg"/>
                    </a:lnL>
                    <a:lnR>
                      <a:noFill/>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c>
                  <a:txBody>
                    <a:bodyPr/>
                    <a:lstStyle/>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Poor communication across functional areas (Silo Effect).</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Low adaptability. </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Min. appreciation of overall project objectives.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Overly rigid operating rules.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Resistance to change.</a:t>
                      </a:r>
                    </a:p>
                  </a:txBody>
                  <a:tcPr horzOverflow="overflow">
                    <a:lnL>
                      <a:noFill/>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r>
            </a:tbl>
          </a:graphicData>
        </a:graphic>
      </p:graphicFrame>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a:solidFill>
                  <a:srgbClr val="045C75"/>
                </a:solidFill>
                <a:latin typeface="+mn-lt"/>
              </a:rPr>
              <a:t>02-</a:t>
            </a:r>
            <a:fld id="{EF840F8B-5E7A-4C92-A490-65D0EEDF7FDA}" type="slidenum">
              <a:rPr lang="en-US" sz="1200">
                <a:solidFill>
                  <a:srgbClr val="045C75"/>
                </a:solidFill>
                <a:latin typeface="+mn-lt"/>
              </a:rPr>
              <a:pPr algn="r">
                <a:defRPr/>
              </a:pPr>
              <a:t>17</a:t>
            </a:fld>
            <a:endParaRPr lang="en-US" sz="1200">
              <a:solidFill>
                <a:srgbClr val="045C75"/>
              </a:solidFill>
              <a:latin typeface="+mn-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idx="4294967295"/>
          </p:nvPr>
        </p:nvSpPr>
        <p:spPr>
          <a:xfrm>
            <a:off x="533400" y="152400"/>
            <a:ext cx="8229600" cy="914400"/>
          </a:xfrm>
        </p:spPr>
        <p:txBody>
          <a:bodyPr/>
          <a:lstStyle/>
          <a:p>
            <a:pPr eaLnBrk="1" hangingPunct="1"/>
            <a:r>
              <a:rPr lang="en-US" smtClean="0"/>
              <a:t>Project Structures</a:t>
            </a:r>
          </a:p>
        </p:txBody>
      </p:sp>
      <p:graphicFrame>
        <p:nvGraphicFramePr>
          <p:cNvPr id="19503" name="Group 47"/>
          <p:cNvGraphicFramePr>
            <a:graphicFrameLocks noGrp="1"/>
          </p:cNvGraphicFramePr>
          <p:nvPr>
            <p:ph idx="4294967295"/>
          </p:nvPr>
        </p:nvGraphicFramePr>
        <p:xfrm>
          <a:off x="228600" y="1147763"/>
          <a:ext cx="8229600" cy="5437187"/>
        </p:xfrm>
        <a:graphic>
          <a:graphicData uri="http://schemas.openxmlformats.org/drawingml/2006/table">
            <a:tbl>
              <a:tblPr/>
              <a:tblGrid>
                <a:gridCol w="4114800"/>
                <a:gridCol w="4114800"/>
              </a:tblGrid>
              <a:tr h="48950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Strengths</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Weaknesses</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r>
              <a:tr h="4647451">
                <a:tc>
                  <a:txBody>
                    <a:bodyPr/>
                    <a:lstStyle/>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Project manager sole authority</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Improved communication</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Effective decision-making</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Creation of project management experts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Rapid response</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c>
                  <a:txBody>
                    <a:bodyPr/>
                    <a:lstStyle/>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Expensive to set up and maintain teams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Change of loyalty to the project rather than the firm</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No pool of specific knowledge</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charset="0"/>
                      </a:endParaRP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Workers unassigned at project end</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r>
            </a:tbl>
          </a:graphicData>
        </a:graphic>
      </p:graphicFrame>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a:solidFill>
                  <a:srgbClr val="045C75"/>
                </a:solidFill>
                <a:latin typeface="+mn-lt"/>
              </a:rPr>
              <a:t>02-</a:t>
            </a:r>
            <a:fld id="{51C25838-4428-45C7-96DC-654816D154B0}" type="slidenum">
              <a:rPr lang="en-US" sz="1200">
                <a:solidFill>
                  <a:srgbClr val="045C75"/>
                </a:solidFill>
                <a:latin typeface="+mn-lt"/>
              </a:rPr>
              <a:pPr algn="r">
                <a:defRPr/>
              </a:pPr>
              <a:t>18</a:t>
            </a:fld>
            <a:endParaRPr lang="en-US" sz="1200">
              <a:solidFill>
                <a:srgbClr val="045C75"/>
              </a:solidFill>
              <a:latin typeface="+mn-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idx="4294967295"/>
          </p:nvPr>
        </p:nvSpPr>
        <p:spPr>
          <a:xfrm>
            <a:off x="152400" y="274638"/>
            <a:ext cx="8763000" cy="1143000"/>
          </a:xfrm>
        </p:spPr>
        <p:txBody>
          <a:bodyPr/>
          <a:lstStyle/>
          <a:p>
            <a:pPr eaLnBrk="1" hangingPunct="1"/>
            <a:r>
              <a:rPr lang="en-US" smtClean="0"/>
              <a:t>Matrix Structures</a:t>
            </a:r>
          </a:p>
        </p:txBody>
      </p:sp>
      <p:graphicFrame>
        <p:nvGraphicFramePr>
          <p:cNvPr id="20529" name="Group 49"/>
          <p:cNvGraphicFramePr>
            <a:graphicFrameLocks noGrp="1"/>
          </p:cNvGraphicFramePr>
          <p:nvPr>
            <p:ph idx="4294967295"/>
          </p:nvPr>
        </p:nvGraphicFramePr>
        <p:xfrm>
          <a:off x="457200" y="1600200"/>
          <a:ext cx="8229600" cy="4079875"/>
        </p:xfrm>
        <a:graphic>
          <a:graphicData uri="http://schemas.openxmlformats.org/drawingml/2006/table">
            <a:tbl>
              <a:tblPr/>
              <a:tblGrid>
                <a:gridCol w="4114800"/>
                <a:gridCol w="4114800"/>
              </a:tblGrid>
              <a:tr h="4714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Strengths</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charset="0"/>
                        </a:rPr>
                        <a:t>Weaknesses</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r>
              <a:tr h="3608388">
                <a:tc>
                  <a:txBody>
                    <a:bodyPr/>
                    <a:lstStyle/>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Suited to dynamic environments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Equal emphasis on project management and functional efficiency</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Promotes coordination across functional units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Maximizes scarce resources</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c>
                  <a:txBody>
                    <a:bodyPr/>
                    <a:lstStyle/>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Dual hierarchies mean two bosses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Negotiation required in order to share resources</a:t>
                      </a:r>
                    </a:p>
                    <a:p>
                      <a:pPr marL="457200" marR="0" lvl="0" indent="-457200" algn="l" defTabSz="914400" rtl="0" eaLnBrk="1" fontAlgn="base" latinLnBrk="0" hangingPunct="1">
                        <a:lnSpc>
                          <a:spcPct val="100000"/>
                        </a:lnSpc>
                        <a:spcBef>
                          <a:spcPct val="20000"/>
                        </a:spcBef>
                        <a:spcAft>
                          <a:spcPct val="0"/>
                        </a:spcAft>
                        <a:buClrTx/>
                        <a:buSzTx/>
                        <a:buFontTx/>
                        <a:buAutoNum type="arabicPeriod"/>
                        <a:tabLst/>
                      </a:pPr>
                      <a:r>
                        <a:rPr kumimoji="0" lang="en-US" sz="2400" b="0" i="0" u="none" strike="noStrike" cap="none" normalizeH="0" baseline="0" dirty="0" smtClean="0">
                          <a:ln>
                            <a:noFill/>
                          </a:ln>
                          <a:solidFill>
                            <a:schemeClr val="tx1"/>
                          </a:solidFill>
                          <a:effectLst/>
                          <a:latin typeface="Arial" charset="0"/>
                        </a:rPr>
                        <a:t>Workers caught between competing project &amp; functional demands</a:t>
                      </a:r>
                    </a:p>
                  </a:txBody>
                  <a:tcPr horzOverflow="overflow">
                    <a:lnL w="12700" cap="flat" cmpd="sng" algn="ctr">
                      <a:solidFill>
                        <a:schemeClr val="bg1"/>
                      </a:solidFill>
                      <a:prstDash val="solid"/>
                      <a:round/>
                      <a:headEnd type="none" w="lg" len="lg"/>
                      <a:tailEnd type="none" w="lg" len="lg"/>
                    </a:lnL>
                    <a:lnR w="12700" cap="flat" cmpd="sng" algn="ctr">
                      <a:solidFill>
                        <a:schemeClr val="bg1"/>
                      </a:solidFill>
                      <a:prstDash val="solid"/>
                      <a:round/>
                      <a:headEnd type="none" w="lg" len="lg"/>
                      <a:tailEnd type="none" w="lg" len="lg"/>
                    </a:lnR>
                    <a:lnT w="12700" cap="flat" cmpd="sng" algn="ctr">
                      <a:solidFill>
                        <a:schemeClr val="bg1"/>
                      </a:solidFill>
                      <a:prstDash val="solid"/>
                      <a:round/>
                      <a:headEnd type="none" w="lg" len="lg"/>
                      <a:tailEnd type="none" w="lg" len="lg"/>
                    </a:lnT>
                    <a:lnB w="12700" cap="flat" cmpd="sng" algn="ctr">
                      <a:solidFill>
                        <a:schemeClr val="bg1"/>
                      </a:solidFill>
                      <a:prstDash val="solid"/>
                      <a:round/>
                      <a:headEnd type="none" w="lg" len="lg"/>
                      <a:tailEnd type="none" w="lg" len="lg"/>
                    </a:lnB>
                    <a:lnTlToBr>
                      <a:noFill/>
                    </a:lnTlToBr>
                    <a:lnBlToTr>
                      <a:noFill/>
                    </a:lnBlToTr>
                    <a:noFill/>
                  </a:tcPr>
                </a:tc>
              </a:tr>
            </a:tbl>
          </a:graphicData>
        </a:graphic>
      </p:graphicFrame>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a:solidFill>
                  <a:srgbClr val="045C75"/>
                </a:solidFill>
                <a:latin typeface="+mn-lt"/>
              </a:rPr>
              <a:t>02-</a:t>
            </a:r>
            <a:fld id="{A6113484-8ED0-4C74-860E-6307978469D3}" type="slidenum">
              <a:rPr lang="en-US" sz="1200">
                <a:solidFill>
                  <a:srgbClr val="045C75"/>
                </a:solidFill>
                <a:latin typeface="+mn-lt"/>
              </a:rPr>
              <a:pPr algn="r">
                <a:defRPr/>
              </a:pPr>
              <a:t>19</a:t>
            </a:fld>
            <a:endParaRPr lang="en-US" sz="1200">
              <a:solidFill>
                <a:srgbClr val="045C75"/>
              </a:solidFill>
              <a:latin typeface="+mn-l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 Box 2"/>
          <p:cNvSpPr txBox="1">
            <a:spLocks noChangeArrowheads="1"/>
          </p:cNvSpPr>
          <p:nvPr/>
        </p:nvSpPr>
        <p:spPr bwMode="auto">
          <a:xfrm>
            <a:off x="1447800" y="2362200"/>
            <a:ext cx="6699250" cy="1736725"/>
          </a:xfrm>
          <a:prstGeom prst="rect">
            <a:avLst/>
          </a:prstGeom>
          <a:noFill/>
          <a:ln w="9525">
            <a:noFill/>
            <a:miter lim="800000"/>
            <a:headEnd/>
            <a:tailEnd/>
          </a:ln>
        </p:spPr>
        <p:txBody>
          <a:bodyPr wrap="none">
            <a:spAutoFit/>
          </a:bodyPr>
          <a:lstStyle/>
          <a:p>
            <a:pPr algn="ctr"/>
            <a:r>
              <a:rPr lang="en-CA" sz="5400" b="1"/>
              <a:t>Canadian Business </a:t>
            </a:r>
          </a:p>
          <a:p>
            <a:pPr algn="ctr"/>
            <a:r>
              <a:rPr lang="en-CA" sz="5400" b="1"/>
              <a:t>Organizations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txBox="1">
            <a:spLocks noGrp="1"/>
          </p:cNvSpPr>
          <p:nvPr/>
        </p:nvSpPr>
        <p:spPr>
          <a:xfrm>
            <a:off x="7848600" y="6248400"/>
            <a:ext cx="990600" cy="365125"/>
          </a:xfrm>
          <a:prstGeom prst="rect">
            <a:avLst/>
          </a:prstGeom>
          <a:noFill/>
        </p:spPr>
        <p:txBody>
          <a:bodyPr lIns="0" tIns="0" rIns="0" bIns="0" anchor="b"/>
          <a:lstStyle/>
          <a:p>
            <a:pPr algn="r">
              <a:defRPr/>
            </a:pPr>
            <a:r>
              <a:rPr lang="en-US" sz="1200" dirty="0">
                <a:solidFill>
                  <a:srgbClr val="045C75"/>
                </a:solidFill>
                <a:latin typeface="+mn-lt"/>
              </a:rPr>
              <a:t>05-04</a:t>
            </a:r>
          </a:p>
        </p:txBody>
      </p:sp>
      <p:sp>
        <p:nvSpPr>
          <p:cNvPr id="9" name="Rectangle 8"/>
          <p:cNvSpPr/>
          <p:nvPr/>
        </p:nvSpPr>
        <p:spPr>
          <a:xfrm>
            <a:off x="53975" y="1085850"/>
            <a:ext cx="9188450" cy="584200"/>
          </a:xfrm>
          <a:prstGeom prst="rect">
            <a:avLst/>
          </a:prstGeom>
        </p:spPr>
        <p:txBody>
          <a:bodyPr wrap="none">
            <a:spAutoFit/>
          </a:bodyPr>
          <a:lstStyle/>
          <a:p>
            <a:pPr>
              <a:defRPr/>
            </a:pPr>
            <a:r>
              <a:rPr lang="en-US" sz="3200" b="1" dirty="0">
                <a:solidFill>
                  <a:schemeClr val="tx2"/>
                </a:solidFill>
                <a:latin typeface="+mj-lt"/>
                <a:ea typeface="+mj-ea"/>
                <a:cs typeface="+mj-cs"/>
              </a:rPr>
              <a:t>Why are Forms of Business Organizations Important?</a:t>
            </a:r>
          </a:p>
        </p:txBody>
      </p:sp>
      <p:sp>
        <p:nvSpPr>
          <p:cNvPr id="37891" name="Content Placeholder 2"/>
          <p:cNvSpPr>
            <a:spLocks noGrp="1"/>
          </p:cNvSpPr>
          <p:nvPr>
            <p:ph idx="4294967295"/>
          </p:nvPr>
        </p:nvSpPr>
        <p:spPr>
          <a:xfrm>
            <a:off x="495300" y="1905000"/>
            <a:ext cx="8229600" cy="3962400"/>
          </a:xfrm>
        </p:spPr>
        <p:txBody>
          <a:bodyPr/>
          <a:lstStyle/>
          <a:p>
            <a:pPr algn="just">
              <a:lnSpc>
                <a:spcPct val="150000"/>
              </a:lnSpc>
            </a:pPr>
            <a:r>
              <a:rPr lang="en-CA" smtClean="0"/>
              <a:t>The </a:t>
            </a:r>
            <a:r>
              <a:rPr lang="en-CA" smtClean="0">
                <a:solidFill>
                  <a:srgbClr val="FF0000"/>
                </a:solidFill>
              </a:rPr>
              <a:t>legal structure</a:t>
            </a:r>
            <a:r>
              <a:rPr lang="en-CA" smtClean="0"/>
              <a:t> of a business influences:</a:t>
            </a:r>
          </a:p>
          <a:p>
            <a:pPr lvl="1" algn="just">
              <a:lnSpc>
                <a:spcPct val="150000"/>
              </a:lnSpc>
            </a:pPr>
            <a:r>
              <a:rPr lang="en-CA" smtClean="0"/>
              <a:t>The way it is taxed. </a:t>
            </a:r>
          </a:p>
          <a:p>
            <a:pPr lvl="1" algn="just">
              <a:lnSpc>
                <a:spcPct val="150000"/>
              </a:lnSpc>
            </a:pPr>
            <a:r>
              <a:rPr lang="en-CA" smtClean="0"/>
              <a:t>the extent and distribution of its liability. </a:t>
            </a:r>
          </a:p>
          <a:p>
            <a:pPr lvl="1" algn="just">
              <a:lnSpc>
                <a:spcPct val="150000"/>
              </a:lnSpc>
            </a:pPr>
            <a:r>
              <a:rPr lang="en-CA" smtClean="0"/>
              <a:t>The provincial and federal laws that will govern the business’s operation. </a:t>
            </a:r>
          </a:p>
          <a:p>
            <a:pPr lvl="1" algn="just">
              <a:lnSpc>
                <a:spcPct val="150000"/>
              </a:lnSpc>
            </a:pPr>
            <a:r>
              <a:rPr lang="en-CA" smtClean="0"/>
              <a:t>The business’s ability to raise capital. </a:t>
            </a:r>
            <a:endParaRPr lang="en-US"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457200" y="704850"/>
            <a:ext cx="8229600" cy="895350"/>
          </a:xfrm>
        </p:spPr>
        <p:txBody>
          <a:bodyPr>
            <a:normAutofit fontScale="90000"/>
          </a:bodyPr>
          <a:lstStyle/>
          <a:p>
            <a:pPr>
              <a:defRPr/>
            </a:pPr>
            <a:r>
              <a:rPr lang="en-US" sz="4000" b="1" dirty="0"/>
              <a:t>Canadian Forms of Business Organizations </a:t>
            </a:r>
          </a:p>
        </p:txBody>
      </p:sp>
      <p:sp>
        <p:nvSpPr>
          <p:cNvPr id="4" name="Content Placeholder 3"/>
          <p:cNvSpPr>
            <a:spLocks noGrp="1"/>
          </p:cNvSpPr>
          <p:nvPr>
            <p:ph idx="4294967295"/>
          </p:nvPr>
        </p:nvSpPr>
        <p:spPr>
          <a:xfrm>
            <a:off x="457200" y="1752600"/>
            <a:ext cx="8229600" cy="4572000"/>
          </a:xfrm>
        </p:spPr>
        <p:txBody>
          <a:bodyPr/>
          <a:lstStyle/>
          <a:p>
            <a:pPr algn="just">
              <a:lnSpc>
                <a:spcPct val="150000"/>
              </a:lnSpc>
              <a:defRPr/>
            </a:pPr>
            <a:r>
              <a:rPr lang="en-CA" dirty="0"/>
              <a:t>In Canada there are four forms of business organizations</a:t>
            </a:r>
          </a:p>
          <a:p>
            <a:pPr lvl="1" algn="just">
              <a:lnSpc>
                <a:spcPct val="150000"/>
              </a:lnSpc>
              <a:defRPr/>
            </a:pPr>
            <a:r>
              <a:rPr lang="en-CA" dirty="0" smtClean="0"/>
              <a:t>Sole </a:t>
            </a:r>
            <a:r>
              <a:rPr lang="en-CA" dirty="0"/>
              <a:t>proprietorships </a:t>
            </a:r>
          </a:p>
          <a:p>
            <a:pPr lvl="1" algn="just">
              <a:lnSpc>
                <a:spcPct val="150000"/>
              </a:lnSpc>
              <a:defRPr/>
            </a:pPr>
            <a:r>
              <a:rPr lang="en-CA" dirty="0" smtClean="0"/>
              <a:t>Partnerships</a:t>
            </a:r>
            <a:endParaRPr lang="en-CA" dirty="0"/>
          </a:p>
          <a:p>
            <a:pPr lvl="1" algn="just">
              <a:lnSpc>
                <a:spcPct val="150000"/>
              </a:lnSpc>
              <a:defRPr/>
            </a:pPr>
            <a:r>
              <a:rPr lang="en-CA" dirty="0" smtClean="0"/>
              <a:t>Corporations</a:t>
            </a:r>
            <a:endParaRPr lang="en-CA" dirty="0"/>
          </a:p>
          <a:p>
            <a:pPr lvl="1" algn="just">
              <a:lnSpc>
                <a:spcPct val="150000"/>
              </a:lnSpc>
              <a:defRPr/>
            </a:pPr>
            <a:r>
              <a:rPr lang="en-CA" dirty="0" smtClean="0"/>
              <a:t>Cooperatives</a:t>
            </a:r>
            <a:endParaRPr lang="en-US" dirty="0"/>
          </a:p>
          <a:p>
            <a:pPr marL="0" indent="0" algn="just">
              <a:lnSpc>
                <a:spcPct val="150000"/>
              </a:lnSpc>
              <a:buFont typeface="Wingdings 2" pitchFamily="18" charset="2"/>
              <a:buNone/>
              <a:defRPr/>
            </a:pPr>
            <a:endParaRPr lang="en-US" dirty="0"/>
          </a:p>
        </p:txBody>
      </p:sp>
      <p:sp>
        <p:nvSpPr>
          <p:cNvPr id="10" name="Slide Number Placeholder 3"/>
          <p:cNvSpPr txBox="1">
            <a:spLocks noGrp="1"/>
          </p:cNvSpPr>
          <p:nvPr/>
        </p:nvSpPr>
        <p:spPr>
          <a:xfrm>
            <a:off x="7848600" y="6248400"/>
            <a:ext cx="990600" cy="365125"/>
          </a:xfrm>
          <a:prstGeom prst="rect">
            <a:avLst/>
          </a:prstGeom>
          <a:noFill/>
        </p:spPr>
        <p:txBody>
          <a:bodyPr lIns="0" tIns="0" rIns="0" bIns="0" anchor="b"/>
          <a:lstStyle/>
          <a:p>
            <a:pPr algn="r">
              <a:defRPr/>
            </a:pPr>
            <a:r>
              <a:rPr lang="en-US" sz="1200" dirty="0">
                <a:solidFill>
                  <a:srgbClr val="045C75"/>
                </a:solidFill>
                <a:latin typeface="+mn-lt"/>
              </a:rPr>
              <a:t>05-05</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Content Placeholder 5"/>
          <p:cNvSpPr>
            <a:spLocks noGrp="1"/>
          </p:cNvSpPr>
          <p:nvPr>
            <p:ph idx="4294967295"/>
          </p:nvPr>
        </p:nvSpPr>
        <p:spPr>
          <a:xfrm>
            <a:off x="304800" y="1489075"/>
            <a:ext cx="8610600" cy="4987925"/>
          </a:xfrm>
        </p:spPr>
        <p:txBody>
          <a:bodyPr/>
          <a:lstStyle/>
          <a:p>
            <a:pPr algn="just">
              <a:lnSpc>
                <a:spcPct val="150000"/>
              </a:lnSpc>
            </a:pPr>
            <a:r>
              <a:rPr lang="en-CA" sz="2000" smtClean="0"/>
              <a:t>Is an </a:t>
            </a:r>
            <a:r>
              <a:rPr lang="en-CA" sz="2000" smtClean="0">
                <a:solidFill>
                  <a:srgbClr val="FF0000"/>
                </a:solidFill>
              </a:rPr>
              <a:t>individual</a:t>
            </a:r>
            <a:r>
              <a:rPr lang="en-CA" sz="2000" smtClean="0"/>
              <a:t> carrying on business under his/her name. </a:t>
            </a:r>
          </a:p>
          <a:p>
            <a:pPr lvl="1" algn="just">
              <a:lnSpc>
                <a:spcPct val="150000"/>
              </a:lnSpc>
            </a:pPr>
            <a:r>
              <a:rPr lang="en-CA" sz="2000" smtClean="0"/>
              <a:t>The individual </a:t>
            </a:r>
            <a:r>
              <a:rPr lang="en-CA" sz="2000" smtClean="0">
                <a:solidFill>
                  <a:srgbClr val="FF0000"/>
                </a:solidFill>
              </a:rPr>
              <a:t>owns</a:t>
            </a:r>
            <a:r>
              <a:rPr lang="en-CA" sz="2000" smtClean="0"/>
              <a:t> and </a:t>
            </a:r>
            <a:r>
              <a:rPr lang="en-CA" sz="2000" smtClean="0">
                <a:solidFill>
                  <a:srgbClr val="FF0000"/>
                </a:solidFill>
              </a:rPr>
              <a:t>operates</a:t>
            </a:r>
            <a:r>
              <a:rPr lang="en-CA" sz="2000" smtClean="0"/>
              <a:t> the organization. </a:t>
            </a:r>
          </a:p>
          <a:p>
            <a:pPr algn="just">
              <a:lnSpc>
                <a:spcPct val="150000"/>
              </a:lnSpc>
            </a:pPr>
            <a:r>
              <a:rPr lang="en-CA" sz="2000" smtClean="0"/>
              <a:t>The </a:t>
            </a:r>
            <a:r>
              <a:rPr lang="en-CA" sz="2000" smtClean="0">
                <a:solidFill>
                  <a:srgbClr val="FF0000"/>
                </a:solidFill>
              </a:rPr>
              <a:t>assets</a:t>
            </a:r>
            <a:r>
              <a:rPr lang="en-CA" sz="2000" smtClean="0"/>
              <a:t> of the organization are owned by the individual and are considered as being part of the </a:t>
            </a:r>
            <a:r>
              <a:rPr lang="en-CA" sz="2000" smtClean="0">
                <a:solidFill>
                  <a:srgbClr val="FF0000"/>
                </a:solidFill>
              </a:rPr>
              <a:t>individual’s personal worth</a:t>
            </a:r>
            <a:r>
              <a:rPr lang="en-CA" sz="2000" smtClean="0"/>
              <a:t>. </a:t>
            </a:r>
          </a:p>
          <a:p>
            <a:pPr lvl="1" algn="just">
              <a:lnSpc>
                <a:spcPct val="150000"/>
              </a:lnSpc>
            </a:pPr>
            <a:r>
              <a:rPr lang="en-CA" sz="2000" smtClean="0"/>
              <a:t>Any </a:t>
            </a:r>
            <a:r>
              <a:rPr lang="en-CA" sz="2000" smtClean="0">
                <a:solidFill>
                  <a:srgbClr val="FF0000"/>
                </a:solidFill>
              </a:rPr>
              <a:t>profits</a:t>
            </a:r>
            <a:r>
              <a:rPr lang="en-CA" sz="2000" smtClean="0"/>
              <a:t> made by the business belong to the individual.</a:t>
            </a:r>
          </a:p>
          <a:p>
            <a:pPr lvl="1" algn="just">
              <a:lnSpc>
                <a:spcPct val="150000"/>
              </a:lnSpc>
            </a:pPr>
            <a:r>
              <a:rPr lang="en-CA" sz="2000" smtClean="0"/>
              <a:t>Any </a:t>
            </a:r>
            <a:r>
              <a:rPr lang="en-CA" sz="2000" smtClean="0">
                <a:solidFill>
                  <a:srgbClr val="FF0000"/>
                </a:solidFill>
              </a:rPr>
              <a:t>losses</a:t>
            </a:r>
            <a:r>
              <a:rPr lang="en-CA" sz="2000" smtClean="0"/>
              <a:t> borne by the business are losses that are borne by the individual. </a:t>
            </a:r>
          </a:p>
          <a:p>
            <a:pPr algn="just">
              <a:lnSpc>
                <a:spcPct val="150000"/>
              </a:lnSpc>
            </a:pPr>
            <a:r>
              <a:rPr lang="en-CA" sz="2000" smtClean="0">
                <a:solidFill>
                  <a:srgbClr val="FF0000"/>
                </a:solidFill>
              </a:rPr>
              <a:t>No separation </a:t>
            </a:r>
            <a:r>
              <a:rPr lang="en-CA" sz="2000" smtClean="0"/>
              <a:t>between the </a:t>
            </a:r>
            <a:r>
              <a:rPr lang="en-CA" sz="2000" smtClean="0">
                <a:solidFill>
                  <a:srgbClr val="FF0000"/>
                </a:solidFill>
              </a:rPr>
              <a:t>individual’s personal assets </a:t>
            </a:r>
            <a:r>
              <a:rPr lang="en-CA" sz="2000" smtClean="0"/>
              <a:t>and those of the </a:t>
            </a:r>
            <a:r>
              <a:rPr lang="en-CA" sz="2000" smtClean="0">
                <a:solidFill>
                  <a:srgbClr val="FF0000"/>
                </a:solidFill>
              </a:rPr>
              <a:t>business</a:t>
            </a:r>
            <a:r>
              <a:rPr lang="en-CA" sz="2000" smtClean="0"/>
              <a:t>. </a:t>
            </a:r>
          </a:p>
          <a:p>
            <a:pPr algn="just">
              <a:lnSpc>
                <a:spcPct val="150000"/>
              </a:lnSpc>
            </a:pPr>
            <a:r>
              <a:rPr lang="en-CA" sz="2000" smtClean="0">
                <a:solidFill>
                  <a:srgbClr val="FF0000"/>
                </a:solidFill>
              </a:rPr>
              <a:t>Personal assets </a:t>
            </a:r>
            <a:r>
              <a:rPr lang="en-CA" sz="2000" smtClean="0"/>
              <a:t>are at </a:t>
            </a:r>
            <a:r>
              <a:rPr lang="en-CA" sz="2000" smtClean="0">
                <a:solidFill>
                  <a:srgbClr val="FF0000"/>
                </a:solidFill>
              </a:rPr>
              <a:t>risk</a:t>
            </a:r>
            <a:r>
              <a:rPr lang="en-CA" sz="2000" smtClean="0"/>
              <a:t> for the </a:t>
            </a:r>
            <a:r>
              <a:rPr lang="en-CA" sz="2000" smtClean="0">
                <a:solidFill>
                  <a:srgbClr val="FF0000"/>
                </a:solidFill>
              </a:rPr>
              <a:t>liabilities</a:t>
            </a:r>
            <a:r>
              <a:rPr lang="en-CA" sz="2000" smtClean="0"/>
              <a:t> of the business.</a:t>
            </a:r>
            <a:endParaRPr lang="en-US" sz="2000" smtClean="0"/>
          </a:p>
          <a:p>
            <a:pPr algn="just">
              <a:lnSpc>
                <a:spcPct val="150000"/>
              </a:lnSpc>
            </a:pPr>
            <a:endParaRPr lang="en-US" sz="2000" smtClean="0"/>
          </a:p>
        </p:txBody>
      </p:sp>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dirty="0">
                <a:solidFill>
                  <a:srgbClr val="045C75"/>
                </a:solidFill>
                <a:latin typeface="+mn-lt"/>
              </a:rPr>
              <a:t>05-06</a:t>
            </a:r>
          </a:p>
        </p:txBody>
      </p:sp>
      <p:sp>
        <p:nvSpPr>
          <p:cNvPr id="5" name="Title 4"/>
          <p:cNvSpPr>
            <a:spLocks noGrp="1"/>
          </p:cNvSpPr>
          <p:nvPr>
            <p:ph type="title" idx="4294967295"/>
          </p:nvPr>
        </p:nvSpPr>
        <p:spPr>
          <a:xfrm>
            <a:off x="495300" y="844550"/>
            <a:ext cx="8229600" cy="609600"/>
          </a:xfrm>
        </p:spPr>
        <p:txBody>
          <a:bodyPr>
            <a:normAutofit fontScale="90000"/>
          </a:bodyPr>
          <a:lstStyle/>
          <a:p>
            <a:pPr>
              <a:defRPr/>
            </a:pPr>
            <a:r>
              <a:rPr lang="en-US" sz="4000" b="1" dirty="0"/>
              <a:t>Sole Proprietorships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dirty="0">
                <a:solidFill>
                  <a:srgbClr val="045C75"/>
                </a:solidFill>
                <a:latin typeface="+mn-lt"/>
              </a:rPr>
              <a:t>05-09</a:t>
            </a:r>
          </a:p>
        </p:txBody>
      </p:sp>
      <p:sp>
        <p:nvSpPr>
          <p:cNvPr id="3" name="Title 2"/>
          <p:cNvSpPr>
            <a:spLocks noGrp="1"/>
          </p:cNvSpPr>
          <p:nvPr>
            <p:ph type="title" idx="4294967295"/>
          </p:nvPr>
        </p:nvSpPr>
        <p:spPr>
          <a:xfrm>
            <a:off x="457200" y="762000"/>
            <a:ext cx="8229600" cy="609600"/>
          </a:xfrm>
        </p:spPr>
        <p:txBody>
          <a:bodyPr>
            <a:normAutofit fontScale="90000"/>
          </a:bodyPr>
          <a:lstStyle/>
          <a:p>
            <a:pPr>
              <a:defRPr/>
            </a:pPr>
            <a:r>
              <a:rPr lang="en-US" sz="4000" b="1" dirty="0"/>
              <a:t>Partnerships</a:t>
            </a:r>
          </a:p>
        </p:txBody>
      </p:sp>
      <p:sp>
        <p:nvSpPr>
          <p:cNvPr id="41987" name="Content Placeholder 3"/>
          <p:cNvSpPr>
            <a:spLocks noGrp="1"/>
          </p:cNvSpPr>
          <p:nvPr>
            <p:ph idx="4294967295"/>
          </p:nvPr>
        </p:nvSpPr>
        <p:spPr>
          <a:xfrm>
            <a:off x="457200" y="1371600"/>
            <a:ext cx="8229600" cy="4572000"/>
          </a:xfrm>
        </p:spPr>
        <p:txBody>
          <a:bodyPr/>
          <a:lstStyle/>
          <a:p>
            <a:pPr algn="just">
              <a:lnSpc>
                <a:spcPct val="150000"/>
              </a:lnSpc>
            </a:pPr>
            <a:r>
              <a:rPr lang="en-CA" smtClean="0"/>
              <a:t>Formed when </a:t>
            </a:r>
            <a:r>
              <a:rPr lang="en-CA" smtClean="0">
                <a:solidFill>
                  <a:srgbClr val="FF0000"/>
                </a:solidFill>
              </a:rPr>
              <a:t>two</a:t>
            </a:r>
            <a:r>
              <a:rPr lang="en-CA" smtClean="0"/>
              <a:t> or </a:t>
            </a:r>
            <a:r>
              <a:rPr lang="en-CA" smtClean="0">
                <a:solidFill>
                  <a:srgbClr val="FF0000"/>
                </a:solidFill>
              </a:rPr>
              <a:t>more individuals</a:t>
            </a:r>
            <a:r>
              <a:rPr lang="en-CA" smtClean="0"/>
              <a:t>, usually from the same profession, decide to form a business together, such as an engineering consultancy, law firm, and accounting firm</a:t>
            </a:r>
          </a:p>
          <a:p>
            <a:pPr algn="just">
              <a:lnSpc>
                <a:spcPct val="150000"/>
              </a:lnSpc>
            </a:pPr>
            <a:r>
              <a:rPr lang="en-CA" smtClean="0">
                <a:solidFill>
                  <a:srgbClr val="FF0000"/>
                </a:solidFill>
              </a:rPr>
              <a:t>Reason</a:t>
            </a:r>
            <a:r>
              <a:rPr lang="en-CA" smtClean="0"/>
              <a:t> for forming a business partnership:</a:t>
            </a:r>
          </a:p>
          <a:p>
            <a:pPr lvl="1" algn="just">
              <a:lnSpc>
                <a:spcPct val="150000"/>
              </a:lnSpc>
            </a:pPr>
            <a:r>
              <a:rPr lang="en-CA" smtClean="0"/>
              <a:t>Divide risks</a:t>
            </a:r>
          </a:p>
          <a:p>
            <a:pPr lvl="1" algn="just">
              <a:lnSpc>
                <a:spcPct val="150000"/>
              </a:lnSpc>
            </a:pPr>
            <a:r>
              <a:rPr lang="en-CA" smtClean="0"/>
              <a:t>Combine management and financial resources</a:t>
            </a:r>
            <a:endParaRPr lang="en-US"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457200" y="762000"/>
            <a:ext cx="8229600" cy="609600"/>
          </a:xfrm>
        </p:spPr>
        <p:txBody>
          <a:bodyPr>
            <a:normAutofit fontScale="90000"/>
          </a:bodyPr>
          <a:lstStyle/>
          <a:p>
            <a:pPr>
              <a:defRPr/>
            </a:pPr>
            <a:r>
              <a:rPr lang="en-CA" sz="4000" b="1" dirty="0"/>
              <a:t>Limited Liability Partnership</a:t>
            </a:r>
            <a:endParaRPr lang="en-US" sz="4000" b="1" dirty="0"/>
          </a:p>
        </p:txBody>
      </p:sp>
      <p:sp>
        <p:nvSpPr>
          <p:cNvPr id="6" name="Content Placeholder 5"/>
          <p:cNvSpPr>
            <a:spLocks noGrp="1"/>
          </p:cNvSpPr>
          <p:nvPr>
            <p:ph idx="4294967295"/>
          </p:nvPr>
        </p:nvSpPr>
        <p:spPr>
          <a:xfrm>
            <a:off x="457200" y="1447800"/>
            <a:ext cx="8229600" cy="5029200"/>
          </a:xfrm>
        </p:spPr>
        <p:txBody>
          <a:bodyPr/>
          <a:lstStyle/>
          <a:p>
            <a:pPr algn="just">
              <a:defRPr/>
            </a:pPr>
            <a:r>
              <a:rPr lang="en-CA" sz="2800" dirty="0">
                <a:solidFill>
                  <a:srgbClr val="FF0000"/>
                </a:solidFill>
              </a:rPr>
              <a:t>Limited partners </a:t>
            </a:r>
            <a:r>
              <a:rPr lang="en-CA" sz="2800" dirty="0"/>
              <a:t>contribute money or other tangible assets towards the </a:t>
            </a:r>
            <a:r>
              <a:rPr lang="en-CA" sz="2800" dirty="0">
                <a:solidFill>
                  <a:srgbClr val="FF0000"/>
                </a:solidFill>
              </a:rPr>
              <a:t>capitalization</a:t>
            </a:r>
            <a:r>
              <a:rPr lang="en-CA" sz="2800" dirty="0"/>
              <a:t> of the business</a:t>
            </a:r>
          </a:p>
          <a:p>
            <a:pPr lvl="1" algn="just">
              <a:defRPr/>
            </a:pPr>
            <a:r>
              <a:rPr lang="en-CA" dirty="0"/>
              <a:t>Results in a percentage of ownership</a:t>
            </a:r>
          </a:p>
          <a:p>
            <a:pPr lvl="1" algn="just">
              <a:defRPr/>
            </a:pPr>
            <a:r>
              <a:rPr lang="en-CA" dirty="0"/>
              <a:t>Shares in profit and loss of the firm according to percentage of ownership</a:t>
            </a:r>
          </a:p>
          <a:p>
            <a:pPr lvl="1" algn="just">
              <a:defRPr/>
            </a:pPr>
            <a:r>
              <a:rPr lang="en-CA" dirty="0"/>
              <a:t>Extent of loss is limited to the amount invested towards the capitalization of the business</a:t>
            </a:r>
          </a:p>
          <a:p>
            <a:pPr lvl="1" algn="just">
              <a:defRPr/>
            </a:pPr>
            <a:r>
              <a:rPr lang="en-US" dirty="0"/>
              <a:t>Also, a limited partner does not actively participate in the management of the business.</a:t>
            </a:r>
          </a:p>
          <a:p>
            <a:pPr marL="366713" lvl="1" indent="0">
              <a:buFont typeface="Wingdings 2" pitchFamily="18" charset="2"/>
              <a:buNone/>
              <a:defRPr/>
            </a:pPr>
            <a:r>
              <a:rPr lang="en-US" sz="2800" dirty="0" smtClean="0"/>
              <a:t> </a:t>
            </a:r>
          </a:p>
          <a:p>
            <a:pPr marL="0" indent="0" algn="just">
              <a:buFont typeface="Wingdings 2" pitchFamily="18" charset="2"/>
              <a:buNone/>
              <a:defRPr/>
            </a:pPr>
            <a:endParaRPr lang="en-US" sz="2800" dirty="0"/>
          </a:p>
        </p:txBody>
      </p:sp>
      <p:sp>
        <p:nvSpPr>
          <p:cNvPr id="7"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dirty="0">
                <a:solidFill>
                  <a:srgbClr val="045C75"/>
                </a:solidFill>
                <a:latin typeface="+mn-lt"/>
              </a:rPr>
              <a:t>05-14</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dirty="0">
                <a:solidFill>
                  <a:srgbClr val="045C75"/>
                </a:solidFill>
                <a:latin typeface="+mn-lt"/>
              </a:rPr>
              <a:t>05-17</a:t>
            </a:r>
          </a:p>
        </p:txBody>
      </p:sp>
      <p:sp>
        <p:nvSpPr>
          <p:cNvPr id="45058" name="Title 2"/>
          <p:cNvSpPr>
            <a:spLocks noGrp="1"/>
          </p:cNvSpPr>
          <p:nvPr>
            <p:ph type="title" idx="4294967295"/>
          </p:nvPr>
        </p:nvSpPr>
        <p:spPr>
          <a:xfrm>
            <a:off x="457200" y="704850"/>
            <a:ext cx="8229600" cy="895350"/>
          </a:xfrm>
        </p:spPr>
        <p:txBody>
          <a:bodyPr/>
          <a:lstStyle/>
          <a:p>
            <a:r>
              <a:rPr lang="en-US" sz="4000" b="1" smtClean="0"/>
              <a:t>Corporations</a:t>
            </a:r>
          </a:p>
        </p:txBody>
      </p:sp>
      <p:sp>
        <p:nvSpPr>
          <p:cNvPr id="4" name="Content Placeholder 3"/>
          <p:cNvSpPr>
            <a:spLocks noGrp="1"/>
          </p:cNvSpPr>
          <p:nvPr>
            <p:ph idx="4294967295"/>
          </p:nvPr>
        </p:nvSpPr>
        <p:spPr>
          <a:xfrm>
            <a:off x="381000" y="1752600"/>
            <a:ext cx="8458200" cy="4572000"/>
          </a:xfrm>
        </p:spPr>
        <p:txBody>
          <a:bodyPr/>
          <a:lstStyle/>
          <a:p>
            <a:pPr algn="just">
              <a:defRPr/>
            </a:pPr>
            <a:r>
              <a:rPr lang="en-US" dirty="0"/>
              <a:t>Used at both the </a:t>
            </a:r>
            <a:r>
              <a:rPr lang="en-US" dirty="0">
                <a:solidFill>
                  <a:srgbClr val="FF0000"/>
                </a:solidFill>
              </a:rPr>
              <a:t>federal</a:t>
            </a:r>
            <a:r>
              <a:rPr lang="en-US" dirty="0"/>
              <a:t> and </a:t>
            </a:r>
            <a:r>
              <a:rPr lang="en-US" dirty="0">
                <a:solidFill>
                  <a:srgbClr val="FF0000"/>
                </a:solidFill>
              </a:rPr>
              <a:t>provincial</a:t>
            </a:r>
            <a:r>
              <a:rPr lang="en-US" dirty="0"/>
              <a:t> </a:t>
            </a:r>
            <a:r>
              <a:rPr lang="en-US" dirty="0">
                <a:solidFill>
                  <a:srgbClr val="FF0000"/>
                </a:solidFill>
              </a:rPr>
              <a:t>levels</a:t>
            </a:r>
          </a:p>
          <a:p>
            <a:pPr algn="just">
              <a:defRPr/>
            </a:pPr>
            <a:r>
              <a:rPr lang="en-US" dirty="0"/>
              <a:t>A </a:t>
            </a:r>
            <a:r>
              <a:rPr lang="en-US" dirty="0">
                <a:solidFill>
                  <a:srgbClr val="FF0000"/>
                </a:solidFill>
              </a:rPr>
              <a:t>separate legal entity </a:t>
            </a:r>
            <a:r>
              <a:rPr lang="en-US" dirty="0"/>
              <a:t>created according to federal or provincial statutes.</a:t>
            </a:r>
          </a:p>
          <a:p>
            <a:pPr algn="just">
              <a:defRPr/>
            </a:pPr>
            <a:r>
              <a:rPr lang="en-US" dirty="0"/>
              <a:t>Businesses must use:</a:t>
            </a:r>
          </a:p>
          <a:p>
            <a:pPr lvl="1" algn="just">
              <a:defRPr/>
            </a:pPr>
            <a:r>
              <a:rPr lang="en-US" dirty="0"/>
              <a:t>Corporation, Corp., Incorporated, Inc., Limited, or Ltd. as part of their name</a:t>
            </a:r>
          </a:p>
          <a:p>
            <a:pPr marL="0" indent="0" algn="just">
              <a:buFont typeface="Wingdings 2" pitchFamily="18" charset="2"/>
              <a:buNone/>
              <a:defRPr/>
            </a:pPr>
            <a:endParaRPr lang="en-US"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dirty="0">
                <a:solidFill>
                  <a:srgbClr val="045C75"/>
                </a:solidFill>
                <a:latin typeface="+mn-lt"/>
              </a:rPr>
              <a:t>05-18</a:t>
            </a:r>
          </a:p>
        </p:txBody>
      </p:sp>
      <p:sp>
        <p:nvSpPr>
          <p:cNvPr id="46082" name="Title 2"/>
          <p:cNvSpPr>
            <a:spLocks noGrp="1"/>
          </p:cNvSpPr>
          <p:nvPr>
            <p:ph type="title" idx="4294967295"/>
          </p:nvPr>
        </p:nvSpPr>
        <p:spPr>
          <a:xfrm>
            <a:off x="457200" y="704850"/>
            <a:ext cx="8229600" cy="895350"/>
          </a:xfrm>
        </p:spPr>
        <p:txBody>
          <a:bodyPr/>
          <a:lstStyle/>
          <a:p>
            <a:r>
              <a:rPr lang="en-US" sz="4000" b="1" smtClean="0"/>
              <a:t>Corporations</a:t>
            </a:r>
          </a:p>
        </p:txBody>
      </p:sp>
      <p:sp>
        <p:nvSpPr>
          <p:cNvPr id="46083" name="Content Placeholder 5"/>
          <p:cNvSpPr>
            <a:spLocks noGrp="1"/>
          </p:cNvSpPr>
          <p:nvPr>
            <p:ph idx="4294967295"/>
          </p:nvPr>
        </p:nvSpPr>
        <p:spPr>
          <a:xfrm>
            <a:off x="304800" y="1692275"/>
            <a:ext cx="8229600" cy="4572000"/>
          </a:xfrm>
        </p:spPr>
        <p:txBody>
          <a:bodyPr/>
          <a:lstStyle/>
          <a:p>
            <a:pPr algn="just">
              <a:lnSpc>
                <a:spcPct val="150000"/>
              </a:lnSpc>
            </a:pPr>
            <a:r>
              <a:rPr lang="en-US" sz="2100" smtClean="0">
                <a:solidFill>
                  <a:srgbClr val="FF0000"/>
                </a:solidFill>
              </a:rPr>
              <a:t>Liability</a:t>
            </a:r>
            <a:r>
              <a:rPr lang="en-US" sz="2100" smtClean="0"/>
              <a:t> associated with a corporation </a:t>
            </a:r>
            <a:r>
              <a:rPr lang="en-US" sz="2100" smtClean="0">
                <a:solidFill>
                  <a:srgbClr val="FF0000"/>
                </a:solidFill>
              </a:rPr>
              <a:t>is not transferred </a:t>
            </a:r>
            <a:r>
              <a:rPr lang="en-US" sz="2100" smtClean="0"/>
              <a:t>to the </a:t>
            </a:r>
            <a:r>
              <a:rPr lang="en-US" sz="2100" smtClean="0">
                <a:solidFill>
                  <a:srgbClr val="FF0000"/>
                </a:solidFill>
              </a:rPr>
              <a:t>individuals</a:t>
            </a:r>
            <a:r>
              <a:rPr lang="en-US" sz="2100" smtClean="0"/>
              <a:t> (shareholders, officers, directors, or employees) who are associated with it.  </a:t>
            </a:r>
          </a:p>
          <a:p>
            <a:pPr algn="just">
              <a:lnSpc>
                <a:spcPct val="150000"/>
              </a:lnSpc>
            </a:pPr>
            <a:r>
              <a:rPr lang="en-US" sz="2100" smtClean="0">
                <a:solidFill>
                  <a:srgbClr val="FF0000"/>
                </a:solidFill>
              </a:rPr>
              <a:t>Liability</a:t>
            </a:r>
            <a:r>
              <a:rPr lang="en-US" sz="2100" smtClean="0"/>
              <a:t> for the corporation’s debts and obligations is </a:t>
            </a:r>
            <a:r>
              <a:rPr lang="en-US" sz="2100" smtClean="0">
                <a:solidFill>
                  <a:srgbClr val="FF0000"/>
                </a:solidFill>
              </a:rPr>
              <a:t>limited</a:t>
            </a:r>
            <a:r>
              <a:rPr lang="en-US" sz="2100" smtClean="0"/>
              <a:t> to the </a:t>
            </a:r>
            <a:r>
              <a:rPr lang="en-US" sz="2100" smtClean="0">
                <a:solidFill>
                  <a:srgbClr val="FF0000"/>
                </a:solidFill>
              </a:rPr>
              <a:t>corporation’s assets</a:t>
            </a:r>
            <a:r>
              <a:rPr lang="en-US" sz="2100" smtClean="0"/>
              <a:t>. </a:t>
            </a:r>
          </a:p>
          <a:p>
            <a:pPr algn="just">
              <a:lnSpc>
                <a:spcPct val="150000"/>
              </a:lnSpc>
            </a:pPr>
            <a:r>
              <a:rPr lang="en-US" sz="2100" smtClean="0"/>
              <a:t>In establishing a corporation the </a:t>
            </a:r>
            <a:r>
              <a:rPr lang="en-US" sz="2100" smtClean="0">
                <a:solidFill>
                  <a:srgbClr val="FF0000"/>
                </a:solidFill>
              </a:rPr>
              <a:t>initial shareholders </a:t>
            </a:r>
            <a:r>
              <a:rPr lang="en-US" sz="2100" smtClean="0"/>
              <a:t>provide </a:t>
            </a:r>
            <a:r>
              <a:rPr lang="en-US" sz="2100" smtClean="0">
                <a:solidFill>
                  <a:srgbClr val="FF0000"/>
                </a:solidFill>
              </a:rPr>
              <a:t>financial capital and expertise</a:t>
            </a:r>
            <a:r>
              <a:rPr lang="en-US" sz="2100" smtClean="0"/>
              <a:t>. </a:t>
            </a:r>
          </a:p>
          <a:p>
            <a:pPr lvl="1" algn="just">
              <a:lnSpc>
                <a:spcPct val="150000"/>
              </a:lnSpc>
            </a:pPr>
            <a:r>
              <a:rPr lang="en-US" sz="1900" smtClean="0"/>
              <a:t>The </a:t>
            </a:r>
            <a:r>
              <a:rPr lang="en-US" sz="1900" smtClean="0">
                <a:solidFill>
                  <a:srgbClr val="FF0000"/>
                </a:solidFill>
              </a:rPr>
              <a:t>number of shares </a:t>
            </a:r>
            <a:r>
              <a:rPr lang="en-US" sz="1900" smtClean="0"/>
              <a:t>given to a founding shareholder is determined based on the </a:t>
            </a:r>
            <a:r>
              <a:rPr lang="en-US" sz="1900" smtClean="0">
                <a:solidFill>
                  <a:srgbClr val="FF0000"/>
                </a:solidFill>
              </a:rPr>
              <a:t>shareholder’s level of contribution</a:t>
            </a:r>
            <a:r>
              <a:rPr lang="en-US" sz="1900" smtClean="0"/>
              <a:t>. </a:t>
            </a:r>
          </a:p>
          <a:p>
            <a:pPr algn="just">
              <a:lnSpc>
                <a:spcPct val="150000"/>
              </a:lnSpc>
            </a:pPr>
            <a:endParaRPr lang="en-US" sz="21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a:xfrm>
            <a:off x="7924800" y="6356350"/>
            <a:ext cx="762000" cy="365125"/>
          </a:xfrm>
          <a:prstGeom prst="rect">
            <a:avLst/>
          </a:prstGeom>
          <a:noFill/>
        </p:spPr>
        <p:txBody>
          <a:bodyPr lIns="0" tIns="0" rIns="0" bIns="0" anchor="b"/>
          <a:lstStyle/>
          <a:p>
            <a:pPr algn="r">
              <a:defRPr/>
            </a:pPr>
            <a:r>
              <a:rPr lang="en-US" sz="1200" dirty="0">
                <a:solidFill>
                  <a:srgbClr val="045C75"/>
                </a:solidFill>
                <a:latin typeface="+mn-lt"/>
              </a:rPr>
              <a:t>05-21</a:t>
            </a:r>
          </a:p>
        </p:txBody>
      </p:sp>
      <p:sp>
        <p:nvSpPr>
          <p:cNvPr id="48130" name="Title 2"/>
          <p:cNvSpPr>
            <a:spLocks noGrp="1"/>
          </p:cNvSpPr>
          <p:nvPr>
            <p:ph type="title" idx="4294967295"/>
          </p:nvPr>
        </p:nvSpPr>
        <p:spPr>
          <a:xfrm>
            <a:off x="457200" y="704850"/>
            <a:ext cx="8229600" cy="895350"/>
          </a:xfrm>
        </p:spPr>
        <p:txBody>
          <a:bodyPr/>
          <a:lstStyle/>
          <a:p>
            <a:r>
              <a:rPr lang="en-US" sz="4000" b="1" smtClean="0"/>
              <a:t>Cooperatives</a:t>
            </a:r>
          </a:p>
        </p:txBody>
      </p:sp>
      <p:sp>
        <p:nvSpPr>
          <p:cNvPr id="48131" name="Content Placeholder 3"/>
          <p:cNvSpPr>
            <a:spLocks noGrp="1"/>
          </p:cNvSpPr>
          <p:nvPr>
            <p:ph idx="4294967295"/>
          </p:nvPr>
        </p:nvSpPr>
        <p:spPr>
          <a:xfrm>
            <a:off x="457200" y="1752600"/>
            <a:ext cx="8229600" cy="4968875"/>
          </a:xfrm>
        </p:spPr>
        <p:txBody>
          <a:bodyPr/>
          <a:lstStyle/>
          <a:p>
            <a:pPr algn="just">
              <a:lnSpc>
                <a:spcPct val="150000"/>
              </a:lnSpc>
            </a:pPr>
            <a:r>
              <a:rPr lang="en-US" smtClean="0"/>
              <a:t>Owned by an </a:t>
            </a:r>
            <a:r>
              <a:rPr lang="en-US" smtClean="0">
                <a:solidFill>
                  <a:srgbClr val="FF0000"/>
                </a:solidFill>
              </a:rPr>
              <a:t>association of members</a:t>
            </a:r>
            <a:r>
              <a:rPr lang="en-US" smtClean="0"/>
              <a:t>. </a:t>
            </a:r>
          </a:p>
          <a:p>
            <a:pPr algn="just">
              <a:lnSpc>
                <a:spcPct val="150000"/>
              </a:lnSpc>
            </a:pPr>
            <a:r>
              <a:rPr lang="en-US" smtClean="0"/>
              <a:t>Suitable when a group of persons or businesses are seeking access to </a:t>
            </a:r>
            <a:r>
              <a:rPr lang="en-US" smtClean="0">
                <a:solidFill>
                  <a:srgbClr val="FF0000"/>
                </a:solidFill>
              </a:rPr>
              <a:t>common needs </a:t>
            </a:r>
            <a:r>
              <a:rPr lang="en-US" smtClean="0"/>
              <a:t>such as the sale of products, services, and even employment. </a:t>
            </a:r>
          </a:p>
          <a:p>
            <a:pPr algn="just">
              <a:lnSpc>
                <a:spcPct val="150000"/>
              </a:lnSpc>
            </a:pPr>
            <a:r>
              <a:rPr lang="en-US" smtClean="0"/>
              <a:t>In Canada, federal legislation referred to as the </a:t>
            </a:r>
            <a:r>
              <a:rPr lang="en-US" i="1" smtClean="0"/>
              <a:t>Canada Cooperatives Act</a:t>
            </a:r>
            <a:r>
              <a:rPr lang="en-US" smtClean="0"/>
              <a:t> governs the formation and operation of cooperatives.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ext Box 2"/>
          <p:cNvSpPr txBox="1">
            <a:spLocks noChangeArrowheads="1"/>
          </p:cNvSpPr>
          <p:nvPr/>
        </p:nvSpPr>
        <p:spPr bwMode="auto">
          <a:xfrm>
            <a:off x="1062038" y="3048000"/>
            <a:ext cx="7018337" cy="762000"/>
          </a:xfrm>
          <a:prstGeom prst="rect">
            <a:avLst/>
          </a:prstGeom>
          <a:noFill/>
          <a:ln w="9525">
            <a:noFill/>
            <a:miter lim="800000"/>
            <a:headEnd/>
            <a:tailEnd/>
          </a:ln>
        </p:spPr>
        <p:txBody>
          <a:bodyPr wrap="none">
            <a:spAutoFit/>
          </a:bodyPr>
          <a:lstStyle/>
          <a:p>
            <a:r>
              <a:rPr lang="en-CA" sz="4400" b="1"/>
              <a:t>Scheduling and Networks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Number Placeholder 3"/>
          <p:cNvSpPr txBox="1">
            <a:spLocks/>
          </p:cNvSpPr>
          <p:nvPr/>
        </p:nvSpPr>
        <p:spPr bwMode="auto">
          <a:xfrm>
            <a:off x="7924800" y="6356350"/>
            <a:ext cx="762000" cy="365125"/>
          </a:xfrm>
          <a:prstGeom prst="rect">
            <a:avLst/>
          </a:prstGeom>
          <a:noFill/>
          <a:ln w="9525">
            <a:noFill/>
            <a:miter lim="800000"/>
            <a:headEnd/>
            <a:tailEnd/>
          </a:ln>
        </p:spPr>
        <p:txBody>
          <a:bodyPr lIns="0" tIns="0" rIns="0" bIns="0" anchor="b"/>
          <a:lstStyle/>
          <a:p>
            <a:pPr algn="r"/>
            <a:r>
              <a:rPr lang="en-US" sz="1200">
                <a:solidFill>
                  <a:srgbClr val="045C75"/>
                </a:solidFill>
                <a:latin typeface="Constantia" pitchFamily="18" charset="0"/>
              </a:rPr>
              <a:t>04-26</a:t>
            </a:r>
          </a:p>
        </p:txBody>
      </p:sp>
      <p:sp>
        <p:nvSpPr>
          <p:cNvPr id="50178" name="Title 4"/>
          <p:cNvSpPr>
            <a:spLocks noGrp="1"/>
          </p:cNvSpPr>
          <p:nvPr>
            <p:ph type="title" idx="4294967295"/>
          </p:nvPr>
        </p:nvSpPr>
        <p:spPr>
          <a:xfrm>
            <a:off x="457200" y="914400"/>
            <a:ext cx="8229600" cy="533400"/>
          </a:xfrm>
        </p:spPr>
        <p:txBody>
          <a:bodyPr/>
          <a:lstStyle/>
          <a:p>
            <a:r>
              <a:rPr lang="en-US" sz="4000" b="1" smtClean="0"/>
              <a:t>Work Breakdown Structure (WBS)</a:t>
            </a:r>
          </a:p>
        </p:txBody>
      </p:sp>
      <p:sp>
        <p:nvSpPr>
          <p:cNvPr id="50179" name="Content Placeholder 5"/>
          <p:cNvSpPr>
            <a:spLocks noGrp="1"/>
          </p:cNvSpPr>
          <p:nvPr>
            <p:ph idx="4294967295"/>
          </p:nvPr>
        </p:nvSpPr>
        <p:spPr>
          <a:xfrm>
            <a:off x="304800" y="1676400"/>
            <a:ext cx="8556625" cy="4572000"/>
          </a:xfrm>
        </p:spPr>
        <p:txBody>
          <a:bodyPr/>
          <a:lstStyle/>
          <a:p>
            <a:pPr algn="just"/>
            <a:r>
              <a:rPr lang="en-US" sz="2800" smtClean="0"/>
              <a:t>One </a:t>
            </a:r>
            <a:r>
              <a:rPr lang="en-US" sz="2800" smtClean="0">
                <a:solidFill>
                  <a:srgbClr val="FF0000"/>
                </a:solidFill>
              </a:rPr>
              <a:t>output</a:t>
            </a:r>
            <a:r>
              <a:rPr lang="en-US" sz="2800" smtClean="0"/>
              <a:t> of </a:t>
            </a:r>
            <a:r>
              <a:rPr lang="en-US" sz="2800" smtClean="0">
                <a:solidFill>
                  <a:srgbClr val="FF0000"/>
                </a:solidFill>
              </a:rPr>
              <a:t>planning</a:t>
            </a:r>
            <a:r>
              <a:rPr lang="en-US" sz="2800" smtClean="0"/>
              <a:t> is the work breakdown structure (WBS)</a:t>
            </a:r>
          </a:p>
          <a:p>
            <a:pPr algn="just"/>
            <a:r>
              <a:rPr lang="en-US" sz="2800" smtClean="0"/>
              <a:t>A work breakdown structure is a </a:t>
            </a:r>
            <a:r>
              <a:rPr lang="en-US" sz="2800" smtClean="0">
                <a:solidFill>
                  <a:srgbClr val="FF0000"/>
                </a:solidFill>
              </a:rPr>
              <a:t>deliverable-oriented</a:t>
            </a:r>
            <a:r>
              <a:rPr lang="en-US" sz="2800" smtClean="0"/>
              <a:t> </a:t>
            </a:r>
            <a:r>
              <a:rPr lang="en-US" sz="2800" smtClean="0">
                <a:solidFill>
                  <a:srgbClr val="FF0000"/>
                </a:solidFill>
              </a:rPr>
              <a:t>grouping</a:t>
            </a:r>
            <a:r>
              <a:rPr lang="en-US" sz="2800" smtClean="0"/>
              <a:t> of </a:t>
            </a:r>
            <a:r>
              <a:rPr lang="en-US" sz="2800" smtClean="0">
                <a:solidFill>
                  <a:srgbClr val="FF0000"/>
                </a:solidFill>
              </a:rPr>
              <a:t>project elements </a:t>
            </a:r>
            <a:r>
              <a:rPr lang="en-US" sz="2800" smtClean="0"/>
              <a:t>that organizes and defines the </a:t>
            </a:r>
            <a:r>
              <a:rPr lang="en-US" sz="2800" smtClean="0">
                <a:solidFill>
                  <a:srgbClr val="FF0000"/>
                </a:solidFill>
              </a:rPr>
              <a:t>total scope </a:t>
            </a:r>
            <a:r>
              <a:rPr lang="en-US" sz="2800" smtClean="0"/>
              <a:t>of the project. </a:t>
            </a:r>
          </a:p>
          <a:p>
            <a:pPr algn="just"/>
            <a:r>
              <a:rPr lang="en-US" sz="2800" smtClean="0"/>
              <a:t>Work not in the WBS is outside the scope of the project. </a:t>
            </a:r>
          </a:p>
          <a:p>
            <a:pPr algn="just"/>
            <a:r>
              <a:rPr lang="en-US" sz="2800" smtClean="0"/>
              <a:t>As with the scope statement, the WBS is often used to develop or confirm a common understanding of project scope.</a:t>
            </a:r>
          </a:p>
          <a:p>
            <a:pPr algn="just"/>
            <a:endParaRPr lang="en-US"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0757E3F1-E4E7-414B-B063-DF0436870032}" type="slidenum">
              <a:rPr lang="en-US" sz="2400">
                <a:solidFill>
                  <a:schemeClr val="bg1"/>
                </a:solidFill>
              </a:rPr>
              <a:pPr eaLnBrk="0" hangingPunct="0"/>
              <a:t>31</a:t>
            </a:fld>
            <a:endParaRPr lang="en-US" sz="2400">
              <a:solidFill>
                <a:schemeClr val="bg1"/>
              </a:solidFill>
            </a:endParaRPr>
          </a:p>
        </p:txBody>
      </p:sp>
      <p:sp>
        <p:nvSpPr>
          <p:cNvPr id="51202" name="Title 1"/>
          <p:cNvSpPr>
            <a:spLocks noGrp="1"/>
          </p:cNvSpPr>
          <p:nvPr>
            <p:ph type="title" idx="4294967295"/>
          </p:nvPr>
        </p:nvSpPr>
        <p:spPr>
          <a:xfrm>
            <a:off x="457200" y="171450"/>
            <a:ext cx="7772400" cy="762000"/>
          </a:xfrm>
        </p:spPr>
        <p:txBody>
          <a:bodyPr lIns="91440" rIns="91440" bIns="45720" anchor="t"/>
          <a:lstStyle/>
          <a:p>
            <a:r>
              <a:rPr lang="en-US" altLang="en-US" smtClean="0"/>
              <a:t>Critical Path Method (CPM)</a:t>
            </a:r>
            <a:endParaRPr lang="en-US" b="1" smtClean="0">
              <a:latin typeface="Arial" charset="0"/>
              <a:cs typeface="Arial" charset="0"/>
            </a:endParaRP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51204" name="Rectangle 2"/>
          <p:cNvSpPr>
            <a:spLocks noChangeArrowheads="1"/>
          </p:cNvSpPr>
          <p:nvPr/>
        </p:nvSpPr>
        <p:spPr bwMode="auto">
          <a:xfrm>
            <a:off x="152400" y="949325"/>
            <a:ext cx="8839200" cy="5170488"/>
          </a:xfrm>
          <a:prstGeom prst="rect">
            <a:avLst/>
          </a:prstGeom>
          <a:noFill/>
          <a:ln w="9525">
            <a:noFill/>
            <a:miter lim="800000"/>
            <a:headEnd/>
            <a:tailEnd/>
          </a:ln>
        </p:spPr>
        <p:txBody>
          <a:bodyPr>
            <a:spAutoFit/>
          </a:bodyPr>
          <a:lstStyle/>
          <a:p>
            <a:pPr marL="457200" indent="-457200" eaLnBrk="0" hangingPunct="0">
              <a:lnSpc>
                <a:spcPct val="150000"/>
              </a:lnSpc>
              <a:buClr>
                <a:srgbClr val="C00000"/>
              </a:buClr>
              <a:buFont typeface="Wingdings" pitchFamily="2" charset="2"/>
              <a:buChar char="q"/>
            </a:pPr>
            <a:r>
              <a:rPr lang="en-US" sz="2200" b="1">
                <a:latin typeface="Times" pitchFamily="18" charset="0"/>
              </a:rPr>
              <a:t>CPM </a:t>
            </a:r>
            <a:r>
              <a:rPr lang="en-US" sz="2200">
                <a:latin typeface="Times" pitchFamily="18" charset="0"/>
              </a:rPr>
              <a:t>is a project network analysis technique used to predict total project duration</a:t>
            </a:r>
          </a:p>
          <a:p>
            <a:pPr marL="457200" indent="-457200" eaLnBrk="0" hangingPunct="0">
              <a:lnSpc>
                <a:spcPct val="150000"/>
              </a:lnSpc>
              <a:buClr>
                <a:srgbClr val="C00000"/>
              </a:buClr>
              <a:buFont typeface="Wingdings" pitchFamily="2" charset="2"/>
              <a:buChar char="q"/>
            </a:pPr>
            <a:r>
              <a:rPr lang="en-US" sz="2200" b="1">
                <a:latin typeface="Times" pitchFamily="18" charset="0"/>
              </a:rPr>
              <a:t>Slack or Float </a:t>
            </a:r>
            <a:r>
              <a:rPr lang="en-US" sz="2200">
                <a:latin typeface="Times" pitchFamily="18" charset="0"/>
              </a:rPr>
              <a:t>is the time the activity can be delayed without delaying the project duration</a:t>
            </a:r>
          </a:p>
          <a:p>
            <a:pPr marL="457200" indent="-457200" eaLnBrk="0" hangingPunct="0">
              <a:lnSpc>
                <a:spcPct val="150000"/>
              </a:lnSpc>
              <a:buClr>
                <a:srgbClr val="C00000"/>
              </a:buClr>
              <a:buFont typeface="Wingdings" pitchFamily="2" charset="2"/>
              <a:buChar char="q"/>
            </a:pPr>
            <a:r>
              <a:rPr lang="en-US" sz="2200" b="1">
                <a:latin typeface="Times" pitchFamily="18" charset="0"/>
              </a:rPr>
              <a:t>Critical Path </a:t>
            </a:r>
            <a:r>
              <a:rPr lang="en-US" sz="2200">
                <a:latin typeface="Times" pitchFamily="18" charset="0"/>
              </a:rPr>
              <a:t>– path with the longest total duration. </a:t>
            </a:r>
          </a:p>
          <a:p>
            <a:pPr lvl="1" eaLnBrk="0" hangingPunct="0">
              <a:lnSpc>
                <a:spcPct val="150000"/>
              </a:lnSpc>
              <a:buClr>
                <a:srgbClr val="C00000"/>
              </a:buClr>
            </a:pPr>
            <a:r>
              <a:rPr lang="en-US" sz="2200">
                <a:latin typeface="Times" pitchFamily="18" charset="0"/>
              </a:rPr>
              <a:t>This is the shortest time in which the project can be completed.</a:t>
            </a:r>
          </a:p>
          <a:p>
            <a:pPr marL="457200" indent="-457200" eaLnBrk="0" hangingPunct="0">
              <a:lnSpc>
                <a:spcPct val="150000"/>
              </a:lnSpc>
              <a:buClr>
                <a:srgbClr val="C00000"/>
              </a:buClr>
              <a:buFont typeface="Wingdings" pitchFamily="2" charset="2"/>
              <a:buChar char="q"/>
            </a:pPr>
            <a:r>
              <a:rPr lang="en-US" sz="2200" b="1">
                <a:latin typeface="Times" pitchFamily="18" charset="0"/>
              </a:rPr>
              <a:t>Critical Activity </a:t>
            </a:r>
            <a:r>
              <a:rPr lang="en-US" sz="2200">
                <a:latin typeface="Times" pitchFamily="18" charset="0"/>
              </a:rPr>
              <a:t>– an activity on the critical path with zero float</a:t>
            </a:r>
          </a:p>
          <a:p>
            <a:pPr marL="457200" indent="-457200" eaLnBrk="0" hangingPunct="0">
              <a:lnSpc>
                <a:spcPct val="150000"/>
              </a:lnSpc>
              <a:buClr>
                <a:srgbClr val="C00000"/>
              </a:buClr>
              <a:buFont typeface="Wingdings" pitchFamily="2" charset="2"/>
              <a:buChar char="q"/>
            </a:pPr>
            <a:r>
              <a:rPr lang="en-US" sz="2200">
                <a:latin typeface="Times" pitchFamily="18" charset="0"/>
              </a:rPr>
              <a:t>If a critical activity is delayed, the entire project will be delayed.  Close attention must be given to critical activities to prevent project delay.  </a:t>
            </a:r>
          </a:p>
          <a:p>
            <a:pPr marL="457200" indent="-457200" eaLnBrk="0" hangingPunct="0">
              <a:lnSpc>
                <a:spcPct val="150000"/>
              </a:lnSpc>
              <a:buClr>
                <a:srgbClr val="C00000"/>
              </a:buClr>
              <a:buFont typeface="Wingdings" pitchFamily="2" charset="2"/>
              <a:buChar char="q"/>
            </a:pPr>
            <a:r>
              <a:rPr lang="en-US" sz="2200">
                <a:latin typeface="Times" pitchFamily="18" charset="0"/>
              </a:rPr>
              <a:t>There may be more than one critical path.</a:t>
            </a:r>
            <a:endParaRPr lang="en-CA" sz="2200">
              <a:latin typeface="Times"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D6BCAFF8-89EE-4227-AC7F-C9A5E81D750E}" type="slidenum">
              <a:rPr lang="en-US" sz="2400">
                <a:solidFill>
                  <a:schemeClr val="bg1"/>
                </a:solidFill>
              </a:rPr>
              <a:pPr eaLnBrk="0" hangingPunct="0"/>
              <a:t>32</a:t>
            </a:fld>
            <a:endParaRPr lang="en-US" sz="2400">
              <a:solidFill>
                <a:schemeClr val="bg1"/>
              </a:solidFill>
            </a:endParaRPr>
          </a:p>
        </p:txBody>
      </p:sp>
      <p:sp>
        <p:nvSpPr>
          <p:cNvPr id="53250" name="Title 1"/>
          <p:cNvSpPr>
            <a:spLocks noGrp="1"/>
          </p:cNvSpPr>
          <p:nvPr>
            <p:ph type="title" idx="4294967295"/>
          </p:nvPr>
        </p:nvSpPr>
        <p:spPr>
          <a:xfrm>
            <a:off x="457200" y="171450"/>
            <a:ext cx="7772400" cy="762000"/>
          </a:xfrm>
        </p:spPr>
        <p:txBody>
          <a:bodyPr lIns="91440" rIns="91440" bIns="45720" anchor="t"/>
          <a:lstStyle/>
          <a:p>
            <a:r>
              <a:rPr lang="en-US" b="1" smtClean="0"/>
              <a:t>Activity on Node</a:t>
            </a:r>
            <a:endParaRPr lang="en-US" b="1" smtClean="0">
              <a:latin typeface="Arial" charset="0"/>
              <a:cs typeface="Arial" charset="0"/>
            </a:endParaRP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pic>
        <p:nvPicPr>
          <p:cNvPr id="53252" name="Picture 2"/>
          <p:cNvPicPr>
            <a:picLocks noChangeAspect="1"/>
          </p:cNvPicPr>
          <p:nvPr/>
        </p:nvPicPr>
        <p:blipFill>
          <a:blip r:embed="rId3"/>
          <a:srcRect/>
          <a:stretch>
            <a:fillRect/>
          </a:stretch>
        </p:blipFill>
        <p:spPr bwMode="auto">
          <a:xfrm>
            <a:off x="838200" y="963613"/>
            <a:ext cx="6629400" cy="4273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004032AF-7F27-42C3-9CCD-0040C8199584}" type="slidenum">
              <a:rPr lang="en-US" sz="2400">
                <a:solidFill>
                  <a:schemeClr val="bg1"/>
                </a:solidFill>
              </a:rPr>
              <a:pPr eaLnBrk="0" hangingPunct="0"/>
              <a:t>33</a:t>
            </a:fld>
            <a:endParaRPr lang="en-US" sz="2400">
              <a:solidFill>
                <a:schemeClr val="bg1"/>
              </a:solidFill>
            </a:endParaRPr>
          </a:p>
        </p:txBody>
      </p:sp>
      <p:sp>
        <p:nvSpPr>
          <p:cNvPr id="55298" name="Title 1"/>
          <p:cNvSpPr>
            <a:spLocks noGrp="1"/>
          </p:cNvSpPr>
          <p:nvPr>
            <p:ph type="title" idx="4294967295"/>
          </p:nvPr>
        </p:nvSpPr>
        <p:spPr>
          <a:xfrm>
            <a:off x="457200" y="171450"/>
            <a:ext cx="7772400" cy="762000"/>
          </a:xfrm>
        </p:spPr>
        <p:txBody>
          <a:bodyPr lIns="91440" rIns="91440" bIns="45720" anchor="t"/>
          <a:lstStyle/>
          <a:p>
            <a:r>
              <a:rPr lang="en-US" b="1" smtClean="0"/>
              <a:t>CPM Calculations </a:t>
            </a:r>
            <a:endParaRPr lang="en-US" b="1" smtClean="0">
              <a:latin typeface="Arial" charset="0"/>
              <a:cs typeface="Arial" charset="0"/>
            </a:endParaRP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3" name="Rectangle 2"/>
          <p:cNvSpPr/>
          <p:nvPr/>
        </p:nvSpPr>
        <p:spPr>
          <a:xfrm>
            <a:off x="152400" y="949325"/>
            <a:ext cx="8839200" cy="4618038"/>
          </a:xfrm>
          <a:prstGeom prst="rect">
            <a:avLst/>
          </a:prstGeom>
        </p:spPr>
        <p:txBody>
          <a:bodyPr>
            <a:spAutoFit/>
          </a:bodyPr>
          <a:lstStyle/>
          <a:p>
            <a:pPr marL="457200" indent="-457200" eaLnBrk="0" hangingPunct="0">
              <a:lnSpc>
                <a:spcPct val="150000"/>
              </a:lnSpc>
              <a:buClr>
                <a:srgbClr val="C00000"/>
              </a:buClr>
              <a:buFont typeface="Wingdings" panose="05000000000000000000" pitchFamily="2" charset="2"/>
              <a:buChar char="q"/>
              <a:defRPr/>
            </a:pPr>
            <a:r>
              <a:rPr lang="en-US" sz="2400" b="1" dirty="0">
                <a:latin typeface="Times"/>
                <a:cs typeface="+mn-cs"/>
              </a:rPr>
              <a:t>Forward pass – </a:t>
            </a:r>
            <a:r>
              <a:rPr lang="en-US" sz="2400" dirty="0">
                <a:latin typeface="Times"/>
                <a:cs typeface="+mn-cs"/>
              </a:rPr>
              <a:t>an </a:t>
            </a:r>
            <a:r>
              <a:rPr lang="en-US" sz="2400" dirty="0">
                <a:solidFill>
                  <a:srgbClr val="FF0000"/>
                </a:solidFill>
                <a:latin typeface="Times"/>
                <a:cs typeface="+mn-cs"/>
              </a:rPr>
              <a:t>additive move </a:t>
            </a:r>
            <a:r>
              <a:rPr lang="en-US" sz="2400" dirty="0">
                <a:latin typeface="Times"/>
                <a:cs typeface="+mn-cs"/>
              </a:rPr>
              <a:t>through the network from start to finish</a:t>
            </a:r>
          </a:p>
          <a:p>
            <a:pPr eaLnBrk="0" hangingPunct="0">
              <a:lnSpc>
                <a:spcPct val="150000"/>
              </a:lnSpc>
              <a:defRPr/>
            </a:pPr>
            <a:r>
              <a:rPr lang="en-US" sz="2400" u="sng" dirty="0">
                <a:solidFill>
                  <a:srgbClr val="FF0000"/>
                </a:solidFill>
                <a:latin typeface="Times"/>
                <a:cs typeface="+mn-cs"/>
              </a:rPr>
              <a:t>Forward Pass Rules (ES &amp; EF)</a:t>
            </a:r>
            <a:endParaRPr lang="en-CA" sz="2400" dirty="0">
              <a:latin typeface="Times"/>
              <a:cs typeface="+mn-cs"/>
            </a:endParaRPr>
          </a:p>
          <a:p>
            <a:pPr marL="342900" indent="-342900" eaLnBrk="0" hangingPunct="0">
              <a:lnSpc>
                <a:spcPct val="150000"/>
              </a:lnSpc>
              <a:buFont typeface="Wingdings" panose="05000000000000000000" pitchFamily="2" charset="2"/>
              <a:buChar char="q"/>
              <a:defRPr/>
            </a:pPr>
            <a:r>
              <a:rPr lang="en-CA" sz="2400" dirty="0">
                <a:solidFill>
                  <a:srgbClr val="FF0000"/>
                </a:solidFill>
                <a:latin typeface="Times"/>
                <a:cs typeface="+mn-cs"/>
              </a:rPr>
              <a:t>Early start time of first event = 0 (forward pass) E(0) = 0</a:t>
            </a:r>
          </a:p>
          <a:p>
            <a:pPr marL="342900" indent="-342900" eaLnBrk="0" hangingPunct="0">
              <a:lnSpc>
                <a:spcPct val="150000"/>
              </a:lnSpc>
              <a:buFont typeface="Wingdings" panose="05000000000000000000" pitchFamily="2" charset="2"/>
              <a:buChar char="q"/>
              <a:defRPr/>
            </a:pPr>
            <a:r>
              <a:rPr lang="en-US" sz="2400" dirty="0">
                <a:solidFill>
                  <a:srgbClr val="FF0000"/>
                </a:solidFill>
                <a:latin typeface="Times"/>
                <a:cs typeface="+mn-cs"/>
              </a:rPr>
              <a:t>ES + Duration = EF</a:t>
            </a:r>
          </a:p>
          <a:p>
            <a:pPr marL="342900" indent="-342900" eaLnBrk="0" hangingPunct="0">
              <a:lnSpc>
                <a:spcPct val="150000"/>
              </a:lnSpc>
              <a:buFont typeface="Wingdings" panose="05000000000000000000" pitchFamily="2" charset="2"/>
              <a:buChar char="q"/>
              <a:defRPr/>
            </a:pPr>
            <a:r>
              <a:rPr lang="en-US" sz="2400" dirty="0">
                <a:solidFill>
                  <a:srgbClr val="FF0000"/>
                </a:solidFill>
                <a:latin typeface="Times"/>
                <a:cs typeface="+mn-cs"/>
              </a:rPr>
              <a:t>EF of predecessor = ES of successor</a:t>
            </a:r>
          </a:p>
          <a:p>
            <a:pPr marL="342900" indent="-342900" eaLnBrk="0" hangingPunct="0">
              <a:lnSpc>
                <a:spcPct val="150000"/>
              </a:lnSpc>
              <a:buFont typeface="Wingdings" panose="05000000000000000000" pitchFamily="2" charset="2"/>
              <a:buChar char="q"/>
              <a:defRPr/>
            </a:pPr>
            <a:r>
              <a:rPr lang="en-US" sz="2400" dirty="0">
                <a:solidFill>
                  <a:srgbClr val="FF0000"/>
                </a:solidFill>
                <a:latin typeface="Times"/>
                <a:cs typeface="+mn-cs"/>
              </a:rPr>
              <a:t>Largest preceding EF at a merge point becomes ES for successor</a:t>
            </a:r>
            <a:endParaRPr lang="en-US" sz="2400" dirty="0">
              <a:latin typeface="Times"/>
              <a:cs typeface="+mn-cs"/>
            </a:endParaRPr>
          </a:p>
          <a:p>
            <a:pPr marL="457200" indent="-457200" eaLnBrk="0" hangingPunct="0">
              <a:lnSpc>
                <a:spcPct val="150000"/>
              </a:lnSpc>
              <a:buClr>
                <a:srgbClr val="C00000"/>
              </a:buClr>
              <a:buFont typeface="Wingdings" panose="05000000000000000000" pitchFamily="2" charset="2"/>
              <a:buChar char="q"/>
              <a:defRPr/>
            </a:pPr>
            <a:endParaRPr lang="en-US" sz="2800" b="1" dirty="0">
              <a:latin typeface="Times"/>
              <a:cs typeface="+mn-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F572C01D-CFCB-4296-BD4E-65503E456ADB}" type="slidenum">
              <a:rPr lang="en-US" sz="2400">
                <a:solidFill>
                  <a:schemeClr val="bg1"/>
                </a:solidFill>
              </a:rPr>
              <a:pPr eaLnBrk="0" hangingPunct="0"/>
              <a:t>34</a:t>
            </a:fld>
            <a:endParaRPr lang="en-US" sz="2400">
              <a:solidFill>
                <a:schemeClr val="bg1"/>
              </a:solidFill>
            </a:endParaRPr>
          </a:p>
        </p:txBody>
      </p:sp>
      <p:sp>
        <p:nvSpPr>
          <p:cNvPr id="57346" name="Title 1"/>
          <p:cNvSpPr>
            <a:spLocks noGrp="1"/>
          </p:cNvSpPr>
          <p:nvPr>
            <p:ph type="title" idx="4294967295"/>
          </p:nvPr>
        </p:nvSpPr>
        <p:spPr>
          <a:xfrm>
            <a:off x="457200" y="171450"/>
            <a:ext cx="7772400" cy="762000"/>
          </a:xfrm>
        </p:spPr>
        <p:txBody>
          <a:bodyPr lIns="91440" rIns="91440" bIns="45720" anchor="t"/>
          <a:lstStyle/>
          <a:p>
            <a:r>
              <a:rPr lang="en-US" b="1" smtClean="0"/>
              <a:t>CPM Calculations </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3" name="Rectangle 2"/>
          <p:cNvSpPr/>
          <p:nvPr/>
        </p:nvSpPr>
        <p:spPr>
          <a:xfrm>
            <a:off x="152400" y="838200"/>
            <a:ext cx="8763000" cy="5724525"/>
          </a:xfrm>
          <a:prstGeom prst="rect">
            <a:avLst/>
          </a:prstGeom>
        </p:spPr>
        <p:txBody>
          <a:bodyPr>
            <a:spAutoFit/>
          </a:bodyPr>
          <a:lstStyle/>
          <a:p>
            <a:pPr marL="457200" indent="-457200" eaLnBrk="0" hangingPunct="0">
              <a:lnSpc>
                <a:spcPct val="150000"/>
              </a:lnSpc>
              <a:buClr>
                <a:srgbClr val="C00000"/>
              </a:buClr>
              <a:buFont typeface="Wingdings" panose="05000000000000000000" pitchFamily="2" charset="2"/>
              <a:buChar char="q"/>
              <a:defRPr/>
            </a:pPr>
            <a:r>
              <a:rPr lang="en-US" sz="2400" b="1" dirty="0">
                <a:latin typeface="Times"/>
                <a:cs typeface="+mn-cs"/>
              </a:rPr>
              <a:t>Backward pass – </a:t>
            </a:r>
            <a:r>
              <a:rPr lang="en-US" sz="2400" dirty="0">
                <a:latin typeface="Times"/>
                <a:cs typeface="+mn-cs"/>
              </a:rPr>
              <a:t>a </a:t>
            </a:r>
            <a:r>
              <a:rPr lang="en-US" sz="2400" dirty="0">
                <a:solidFill>
                  <a:srgbClr val="FF0000"/>
                </a:solidFill>
                <a:latin typeface="Times"/>
                <a:cs typeface="+mn-cs"/>
              </a:rPr>
              <a:t>subtractive move </a:t>
            </a:r>
            <a:r>
              <a:rPr lang="en-US" sz="2400" dirty="0">
                <a:latin typeface="Times"/>
                <a:cs typeface="+mn-cs"/>
              </a:rPr>
              <a:t>through the network from finish to start</a:t>
            </a:r>
          </a:p>
          <a:p>
            <a:pPr eaLnBrk="0" hangingPunct="0">
              <a:lnSpc>
                <a:spcPct val="150000"/>
              </a:lnSpc>
              <a:defRPr/>
            </a:pPr>
            <a:r>
              <a:rPr lang="en-US" sz="2400" u="sng" dirty="0">
                <a:solidFill>
                  <a:srgbClr val="0000CC"/>
                </a:solidFill>
                <a:latin typeface="Times"/>
                <a:cs typeface="+mn-cs"/>
              </a:rPr>
              <a:t>Backward Pass Rules (LS &amp; LF)</a:t>
            </a:r>
          </a:p>
          <a:p>
            <a:pPr marL="342900" indent="-342900" algn="just" eaLnBrk="0" hangingPunct="0">
              <a:lnSpc>
                <a:spcPct val="150000"/>
              </a:lnSpc>
              <a:buFont typeface="Wingdings" panose="05000000000000000000" pitchFamily="2" charset="2"/>
              <a:buChar char="q"/>
              <a:defRPr/>
            </a:pPr>
            <a:r>
              <a:rPr lang="en-US" sz="2400" dirty="0">
                <a:solidFill>
                  <a:srgbClr val="0000CC"/>
                </a:solidFill>
                <a:latin typeface="Times"/>
                <a:cs typeface="+mn-cs"/>
              </a:rPr>
              <a:t>LF – Duration = LS</a:t>
            </a:r>
          </a:p>
          <a:p>
            <a:pPr marL="342900" indent="-342900" algn="just" eaLnBrk="0" hangingPunct="0">
              <a:lnSpc>
                <a:spcPct val="150000"/>
              </a:lnSpc>
              <a:buFont typeface="Wingdings" panose="05000000000000000000" pitchFamily="2" charset="2"/>
              <a:buChar char="q"/>
              <a:defRPr/>
            </a:pPr>
            <a:r>
              <a:rPr lang="en-US" sz="2400" dirty="0">
                <a:solidFill>
                  <a:srgbClr val="0000CC"/>
                </a:solidFill>
                <a:latin typeface="Times"/>
                <a:cs typeface="+mn-cs"/>
              </a:rPr>
              <a:t>LS of successor = LF of predecessor</a:t>
            </a:r>
          </a:p>
          <a:p>
            <a:pPr marL="342900" indent="-342900" algn="just" eaLnBrk="0" hangingPunct="0">
              <a:lnSpc>
                <a:spcPct val="150000"/>
              </a:lnSpc>
              <a:buFont typeface="Wingdings" panose="05000000000000000000" pitchFamily="2" charset="2"/>
              <a:buChar char="q"/>
              <a:defRPr/>
            </a:pPr>
            <a:r>
              <a:rPr lang="en-US" sz="2400" dirty="0">
                <a:solidFill>
                  <a:srgbClr val="0000CC"/>
                </a:solidFill>
                <a:latin typeface="Times"/>
                <a:cs typeface="+mn-cs"/>
              </a:rPr>
              <a:t>Smallest succeeding LS at a burst point becomes LF for predecessor</a:t>
            </a:r>
          </a:p>
          <a:p>
            <a:pPr marL="342900" indent="-342900" eaLnBrk="0" hangingPunct="0">
              <a:lnSpc>
                <a:spcPct val="150000"/>
              </a:lnSpc>
              <a:buFont typeface="Wingdings" panose="05000000000000000000" pitchFamily="2" charset="2"/>
              <a:buChar char="q"/>
              <a:defRPr/>
            </a:pPr>
            <a:r>
              <a:rPr lang="en-US" sz="2400" dirty="0">
                <a:solidFill>
                  <a:srgbClr val="0000CC"/>
                </a:solidFill>
                <a:latin typeface="Times"/>
                <a:cs typeface="+mn-cs"/>
              </a:rPr>
              <a:t>For last event EF = LF </a:t>
            </a:r>
          </a:p>
          <a:p>
            <a:pPr marL="342900" indent="-342900" eaLnBrk="0" hangingPunct="0">
              <a:lnSpc>
                <a:spcPct val="150000"/>
              </a:lnSpc>
              <a:buFont typeface="Wingdings" panose="05000000000000000000" pitchFamily="2" charset="2"/>
              <a:buChar char="q"/>
              <a:defRPr/>
            </a:pPr>
            <a:endParaRPr lang="en-US" sz="2000" dirty="0">
              <a:solidFill>
                <a:srgbClr val="0000CC"/>
              </a:solidFill>
              <a:latin typeface="Times"/>
              <a:cs typeface="+mn-cs"/>
            </a:endParaRPr>
          </a:p>
          <a:p>
            <a:pPr eaLnBrk="0" hangingPunct="0">
              <a:defRPr/>
            </a:pPr>
            <a:r>
              <a:rPr lang="en-US" sz="2400" u="sng" dirty="0">
                <a:solidFill>
                  <a:srgbClr val="FF0000"/>
                </a:solidFill>
                <a:latin typeface="Times"/>
                <a:cs typeface="+mn-cs"/>
              </a:rPr>
              <a:t>After finishing the backward pass, calculate float </a:t>
            </a:r>
          </a:p>
          <a:p>
            <a:pPr marL="342900" indent="-342900" eaLnBrk="0" hangingPunct="0">
              <a:buFont typeface="Wingdings" panose="05000000000000000000" pitchFamily="2" charset="2"/>
              <a:buChar char="q"/>
              <a:defRPr/>
            </a:pPr>
            <a:r>
              <a:rPr lang="en-US" sz="2400" dirty="0">
                <a:latin typeface="Times"/>
                <a:cs typeface="+mn-cs"/>
              </a:rPr>
              <a:t>Total float TF (</a:t>
            </a:r>
            <a:r>
              <a:rPr lang="en-US" sz="2400" dirty="0" err="1">
                <a:latin typeface="Times"/>
                <a:cs typeface="+mn-cs"/>
              </a:rPr>
              <a:t>i,j</a:t>
            </a:r>
            <a:r>
              <a:rPr lang="en-US" sz="2400" dirty="0">
                <a:latin typeface="Times"/>
                <a:cs typeface="+mn-cs"/>
              </a:rPr>
              <a:t>) = L(j) – E(</a:t>
            </a:r>
            <a:r>
              <a:rPr lang="en-US" sz="2400" dirty="0" err="1">
                <a:latin typeface="Times"/>
                <a:cs typeface="+mn-cs"/>
              </a:rPr>
              <a:t>i</a:t>
            </a:r>
            <a:r>
              <a:rPr lang="en-US" sz="2400" dirty="0">
                <a:latin typeface="Times"/>
                <a:cs typeface="+mn-cs"/>
              </a:rPr>
              <a:t>) – </a:t>
            </a:r>
            <a:r>
              <a:rPr lang="en-US" sz="2400" dirty="0" err="1">
                <a:latin typeface="Times"/>
                <a:cs typeface="+mn-cs"/>
              </a:rPr>
              <a:t>Dij</a:t>
            </a:r>
            <a:endParaRPr lang="en-US" sz="2400" dirty="0">
              <a:latin typeface="Times"/>
              <a:cs typeface="+mn-cs"/>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 Box 2"/>
          <p:cNvSpPr txBox="1">
            <a:spLocks noChangeArrowheads="1"/>
          </p:cNvSpPr>
          <p:nvPr/>
        </p:nvSpPr>
        <p:spPr bwMode="auto">
          <a:xfrm>
            <a:off x="2089150" y="3048000"/>
            <a:ext cx="4965700" cy="762000"/>
          </a:xfrm>
          <a:prstGeom prst="rect">
            <a:avLst/>
          </a:prstGeom>
          <a:noFill/>
          <a:ln w="9525">
            <a:noFill/>
            <a:miter lim="800000"/>
            <a:headEnd/>
            <a:tailEnd/>
          </a:ln>
        </p:spPr>
        <p:txBody>
          <a:bodyPr wrap="none">
            <a:spAutoFit/>
          </a:bodyPr>
          <a:lstStyle/>
          <a:p>
            <a:r>
              <a:rPr lang="en-CA" sz="4400" b="1"/>
              <a:t>Cost and Budgets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BA89DF3D-4865-450B-B3A1-E10E11A27CC9}" type="slidenum">
              <a:rPr lang="en-US" sz="2400">
                <a:solidFill>
                  <a:schemeClr val="bg1"/>
                </a:solidFill>
              </a:rPr>
              <a:pPr eaLnBrk="0" hangingPunct="0"/>
              <a:t>36</a:t>
            </a:fld>
            <a:endParaRPr lang="en-US" sz="2400">
              <a:solidFill>
                <a:schemeClr val="bg1"/>
              </a:solidFill>
            </a:endParaRPr>
          </a:p>
        </p:txBody>
      </p:sp>
      <p:sp>
        <p:nvSpPr>
          <p:cNvPr id="60418" name="Title 1"/>
          <p:cNvSpPr>
            <a:spLocks noGrp="1"/>
          </p:cNvSpPr>
          <p:nvPr>
            <p:ph type="title" idx="4294967295"/>
          </p:nvPr>
        </p:nvSpPr>
        <p:spPr>
          <a:xfrm>
            <a:off x="457200" y="171450"/>
            <a:ext cx="7772400" cy="762000"/>
          </a:xfrm>
        </p:spPr>
        <p:txBody>
          <a:bodyPr lIns="91440" rIns="91440" bIns="45720" anchor="t"/>
          <a:lstStyle/>
          <a:p>
            <a:r>
              <a:rPr lang="en-US" sz="3400" b="1" smtClean="0">
                <a:latin typeface="Arial" charset="0"/>
                <a:cs typeface="Arial" charset="0"/>
              </a:rPr>
              <a:t>QUIZ 1:</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2" name="Rectangle 1"/>
          <p:cNvSpPr>
            <a:spLocks noChangeArrowheads="1"/>
          </p:cNvSpPr>
          <p:nvPr/>
        </p:nvSpPr>
        <p:spPr bwMode="auto">
          <a:xfrm>
            <a:off x="12700" y="1160463"/>
            <a:ext cx="8686800" cy="3416300"/>
          </a:xfrm>
          <a:prstGeom prst="rect">
            <a:avLst/>
          </a:prstGeom>
          <a:noFill/>
          <a:ln w="9525">
            <a:noFill/>
            <a:miter lim="800000"/>
            <a:headEnd/>
            <a:tailEnd/>
          </a:ln>
        </p:spPr>
        <p:txBody>
          <a:bodyPr>
            <a:spAutoFit/>
          </a:bodyPr>
          <a:lstStyle/>
          <a:p>
            <a:pPr marL="342900" indent="-342900" algn="just" eaLnBrk="0" hangingPunct="0">
              <a:lnSpc>
                <a:spcPct val="150000"/>
              </a:lnSpc>
              <a:buClr>
                <a:srgbClr val="C00000"/>
              </a:buClr>
              <a:buFont typeface="Wingdings" pitchFamily="2" charset="2"/>
              <a:buChar char="q"/>
            </a:pPr>
            <a:r>
              <a:rPr lang="en-US" sz="2400">
                <a:latin typeface="Times" pitchFamily="18" charset="0"/>
              </a:rPr>
              <a:t>What is difference between price and cost?</a:t>
            </a:r>
          </a:p>
          <a:p>
            <a:pPr marL="342900" indent="-342900" algn="just" eaLnBrk="0" hangingPunct="0">
              <a:lnSpc>
                <a:spcPct val="150000"/>
              </a:lnSpc>
              <a:buClr>
                <a:srgbClr val="C00000"/>
              </a:buClr>
              <a:buFont typeface="Wingdings" pitchFamily="2" charset="2"/>
              <a:buChar char="q"/>
            </a:pPr>
            <a:endParaRPr lang="en-US" sz="2400">
              <a:latin typeface="Times" pitchFamily="18" charset="0"/>
            </a:endParaRPr>
          </a:p>
          <a:p>
            <a:pPr marL="342900" indent="-342900" algn="just" eaLnBrk="0" hangingPunct="0">
              <a:lnSpc>
                <a:spcPct val="150000"/>
              </a:lnSpc>
              <a:buClr>
                <a:srgbClr val="C00000"/>
              </a:buClr>
              <a:buFont typeface="Wingdings" pitchFamily="2" charset="2"/>
              <a:buChar char="q"/>
            </a:pPr>
            <a:r>
              <a:rPr lang="en-US" sz="2400">
                <a:latin typeface="Times" pitchFamily="18" charset="0"/>
              </a:rPr>
              <a:t>The price is described as products or services sold or bought.</a:t>
            </a:r>
          </a:p>
          <a:p>
            <a:pPr marL="342900" indent="-342900" algn="just" eaLnBrk="0" hangingPunct="0">
              <a:lnSpc>
                <a:spcPct val="150000"/>
              </a:lnSpc>
              <a:buClr>
                <a:srgbClr val="C00000"/>
              </a:buClr>
              <a:buFont typeface="Wingdings" pitchFamily="2" charset="2"/>
              <a:buChar char="q"/>
            </a:pPr>
            <a:endParaRPr lang="en-US" sz="2400">
              <a:latin typeface="Times" pitchFamily="18" charset="0"/>
            </a:endParaRPr>
          </a:p>
          <a:p>
            <a:pPr marL="342900" indent="-342900" algn="just" eaLnBrk="0" hangingPunct="0">
              <a:lnSpc>
                <a:spcPct val="150000"/>
              </a:lnSpc>
              <a:buClr>
                <a:srgbClr val="C00000"/>
              </a:buClr>
              <a:buFont typeface="Wingdings" pitchFamily="2" charset="2"/>
              <a:buChar char="q"/>
            </a:pPr>
            <a:r>
              <a:rPr lang="en-US" sz="2400">
                <a:latin typeface="Times" pitchFamily="18" charset="0"/>
              </a:rPr>
              <a:t>The cost is the amount of money the supplier incurred to provide the products or services.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D507DEFB-E5BF-4DE3-9DD7-6D470831BA82}" type="slidenum">
              <a:rPr lang="en-US" sz="2400">
                <a:solidFill>
                  <a:schemeClr val="bg1"/>
                </a:solidFill>
              </a:rPr>
              <a:pPr eaLnBrk="0" hangingPunct="0"/>
              <a:t>37</a:t>
            </a:fld>
            <a:endParaRPr lang="en-US" sz="2400">
              <a:solidFill>
                <a:schemeClr val="bg1"/>
              </a:solidFill>
            </a:endParaRPr>
          </a:p>
        </p:txBody>
      </p:sp>
      <p:sp>
        <p:nvSpPr>
          <p:cNvPr id="61442" name="Title 1"/>
          <p:cNvSpPr>
            <a:spLocks noGrp="1"/>
          </p:cNvSpPr>
          <p:nvPr>
            <p:ph type="title" idx="4294967295"/>
          </p:nvPr>
        </p:nvSpPr>
        <p:spPr>
          <a:xfrm>
            <a:off x="457200" y="171450"/>
            <a:ext cx="7772400" cy="762000"/>
          </a:xfrm>
        </p:spPr>
        <p:txBody>
          <a:bodyPr lIns="91440" rIns="91440" bIns="45720" anchor="t"/>
          <a:lstStyle/>
          <a:p>
            <a:r>
              <a:rPr lang="en-US" sz="3400" b="1" smtClean="0">
                <a:latin typeface="Arial" charset="0"/>
                <a:cs typeface="Arial" charset="0"/>
              </a:rPr>
              <a:t>TYPES OF COSTS</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61444" name="Rectangle 1"/>
          <p:cNvSpPr>
            <a:spLocks noChangeArrowheads="1"/>
          </p:cNvSpPr>
          <p:nvPr/>
        </p:nvSpPr>
        <p:spPr bwMode="auto">
          <a:xfrm>
            <a:off x="228600" y="1066800"/>
            <a:ext cx="8686800" cy="3378200"/>
          </a:xfrm>
          <a:prstGeom prst="rect">
            <a:avLst/>
          </a:prstGeom>
          <a:noFill/>
          <a:ln w="9525">
            <a:noFill/>
            <a:miter lim="800000"/>
            <a:headEnd/>
            <a:tailEnd/>
          </a:ln>
        </p:spPr>
        <p:txBody>
          <a:bodyPr>
            <a:spAutoFit/>
          </a:bodyPr>
          <a:lstStyle/>
          <a:p>
            <a:pPr marL="342900" indent="-342900" algn="just" eaLnBrk="0" hangingPunct="0">
              <a:lnSpc>
                <a:spcPct val="150000"/>
              </a:lnSpc>
              <a:buClr>
                <a:srgbClr val="C00000"/>
              </a:buClr>
              <a:buFont typeface="Wingdings" pitchFamily="2" charset="2"/>
              <a:buChar char="q"/>
            </a:pPr>
            <a:r>
              <a:rPr lang="en-US" sz="2400" b="1">
                <a:latin typeface="Times" pitchFamily="18" charset="0"/>
              </a:rPr>
              <a:t>Direct Vs. Indirect (type of costs)</a:t>
            </a:r>
          </a:p>
          <a:p>
            <a:pPr marL="800100" lvl="1" indent="-342900" algn="just" eaLnBrk="0" hangingPunct="0">
              <a:lnSpc>
                <a:spcPct val="150000"/>
              </a:lnSpc>
              <a:buClr>
                <a:srgbClr val="C00000"/>
              </a:buClr>
              <a:buFont typeface="Wingdings" pitchFamily="2" charset="2"/>
              <a:buChar char="q"/>
            </a:pPr>
            <a:r>
              <a:rPr lang="en-US" sz="2400" b="1">
                <a:latin typeface="Times" pitchFamily="18" charset="0"/>
              </a:rPr>
              <a:t>Direct Costs: </a:t>
            </a:r>
            <a:r>
              <a:rPr lang="en-US" sz="2400">
                <a:latin typeface="Times" pitchFamily="18" charset="0"/>
              </a:rPr>
              <a:t>Direct costs are those resources that are expended solely to complete the activity or asset.</a:t>
            </a:r>
          </a:p>
          <a:p>
            <a:pPr marL="800100" lvl="1" indent="-342900" algn="just" eaLnBrk="0" hangingPunct="0">
              <a:lnSpc>
                <a:spcPct val="150000"/>
              </a:lnSpc>
              <a:buClr>
                <a:srgbClr val="C00000"/>
              </a:buClr>
              <a:buFont typeface="Wingdings" pitchFamily="2" charset="2"/>
              <a:buChar char="q"/>
            </a:pPr>
            <a:r>
              <a:rPr lang="en-US" sz="2400" b="1">
                <a:latin typeface="Times" pitchFamily="18" charset="0"/>
              </a:rPr>
              <a:t>Indirect Costs: </a:t>
            </a:r>
            <a:r>
              <a:rPr lang="en-US" sz="2400">
                <a:latin typeface="Times" pitchFamily="18" charset="0"/>
              </a:rPr>
              <a:t>Indirect costs are those resources that need to be expended to support the activity or asset but that are also associated with other activities and assets.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0A56DB57-7ED9-4FB9-8F98-01E2FD14685C}" type="slidenum">
              <a:rPr lang="en-US" sz="2400">
                <a:solidFill>
                  <a:schemeClr val="bg1"/>
                </a:solidFill>
              </a:rPr>
              <a:pPr eaLnBrk="0" hangingPunct="0"/>
              <a:t>38</a:t>
            </a:fld>
            <a:endParaRPr lang="en-US" sz="2400">
              <a:solidFill>
                <a:schemeClr val="bg1"/>
              </a:solidFill>
            </a:endParaRPr>
          </a:p>
        </p:txBody>
      </p:sp>
      <p:sp>
        <p:nvSpPr>
          <p:cNvPr id="62466" name="Title 1"/>
          <p:cNvSpPr>
            <a:spLocks noGrp="1"/>
          </p:cNvSpPr>
          <p:nvPr>
            <p:ph type="title" idx="4294967295"/>
          </p:nvPr>
        </p:nvSpPr>
        <p:spPr>
          <a:xfrm>
            <a:off x="457200" y="171450"/>
            <a:ext cx="7772400" cy="762000"/>
          </a:xfrm>
        </p:spPr>
        <p:txBody>
          <a:bodyPr lIns="91440" rIns="91440" bIns="45720" anchor="t"/>
          <a:lstStyle/>
          <a:p>
            <a:r>
              <a:rPr lang="en-US" sz="3400" b="1" smtClean="0">
                <a:latin typeface="Arial" charset="0"/>
                <a:cs typeface="Arial" charset="0"/>
              </a:rPr>
              <a:t>TYPES OF COSTS</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62468" name="Rectangle 1"/>
          <p:cNvSpPr>
            <a:spLocks noChangeArrowheads="1"/>
          </p:cNvSpPr>
          <p:nvPr/>
        </p:nvSpPr>
        <p:spPr bwMode="auto">
          <a:xfrm>
            <a:off x="76200" y="838200"/>
            <a:ext cx="8686800" cy="3970338"/>
          </a:xfrm>
          <a:prstGeom prst="rect">
            <a:avLst/>
          </a:prstGeom>
          <a:noFill/>
          <a:ln w="9525">
            <a:noFill/>
            <a:miter lim="800000"/>
            <a:headEnd/>
            <a:tailEnd/>
          </a:ln>
        </p:spPr>
        <p:txBody>
          <a:bodyPr>
            <a:spAutoFit/>
          </a:bodyPr>
          <a:lstStyle/>
          <a:p>
            <a:pPr marL="342900" indent="-342900" algn="just" eaLnBrk="0" hangingPunct="0">
              <a:lnSpc>
                <a:spcPct val="150000"/>
              </a:lnSpc>
              <a:buClr>
                <a:srgbClr val="C00000"/>
              </a:buClr>
              <a:buFont typeface="Wingdings" pitchFamily="2" charset="2"/>
              <a:buChar char="q"/>
            </a:pPr>
            <a:r>
              <a:rPr lang="en-US" sz="2400" b="1">
                <a:latin typeface="Times" pitchFamily="18" charset="0"/>
              </a:rPr>
              <a:t>Fixed Vs. Variable (adjustment of costs)</a:t>
            </a:r>
          </a:p>
          <a:p>
            <a:pPr marL="800100" lvl="1" indent="-342900" algn="just" eaLnBrk="0" hangingPunct="0">
              <a:lnSpc>
                <a:spcPct val="150000"/>
              </a:lnSpc>
              <a:buClr>
                <a:srgbClr val="C00000"/>
              </a:buClr>
              <a:buFont typeface="Wingdings" pitchFamily="2" charset="2"/>
              <a:buChar char="q"/>
            </a:pPr>
            <a:r>
              <a:rPr lang="en-US" sz="2400" b="1">
                <a:latin typeface="Times" pitchFamily="18" charset="0"/>
              </a:rPr>
              <a:t>Fixed Costs: </a:t>
            </a:r>
            <a:r>
              <a:rPr lang="en-US" sz="2400">
                <a:latin typeface="Times" pitchFamily="18" charset="0"/>
              </a:rPr>
              <a:t>Fixed costs are those cost elements that must be provided independent of the volume of work activity or asset production that they support. </a:t>
            </a:r>
          </a:p>
          <a:p>
            <a:pPr marL="800100" lvl="1" indent="-342900" algn="just" eaLnBrk="0" hangingPunct="0">
              <a:lnSpc>
                <a:spcPct val="150000"/>
              </a:lnSpc>
              <a:buClr>
                <a:srgbClr val="C00000"/>
              </a:buClr>
              <a:buFont typeface="Wingdings" pitchFamily="2" charset="2"/>
              <a:buChar char="q"/>
            </a:pPr>
            <a:r>
              <a:rPr lang="en-US" sz="2400" b="1">
                <a:latin typeface="Times" pitchFamily="18" charset="0"/>
              </a:rPr>
              <a:t>Variable Costs: </a:t>
            </a:r>
            <a:r>
              <a:rPr lang="en-US" sz="2400">
                <a:latin typeface="Times" pitchFamily="18" charset="0"/>
              </a:rPr>
              <a:t>Variable costs are those cost elements that must be provided and are dependent on the volume of work activity or asset production that they support.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92D72808-013B-4BDB-B9C0-652A59171C6C}" type="slidenum">
              <a:rPr lang="en-US" sz="2400">
                <a:solidFill>
                  <a:schemeClr val="bg1"/>
                </a:solidFill>
              </a:rPr>
              <a:pPr eaLnBrk="0" hangingPunct="0"/>
              <a:t>39</a:t>
            </a:fld>
            <a:endParaRPr lang="en-US" sz="2400">
              <a:solidFill>
                <a:schemeClr val="bg1"/>
              </a:solidFill>
            </a:endParaRPr>
          </a:p>
        </p:txBody>
      </p:sp>
      <p:sp>
        <p:nvSpPr>
          <p:cNvPr id="63490" name="Title 1"/>
          <p:cNvSpPr>
            <a:spLocks noGrp="1"/>
          </p:cNvSpPr>
          <p:nvPr>
            <p:ph type="title" idx="4294967295"/>
          </p:nvPr>
        </p:nvSpPr>
        <p:spPr>
          <a:xfrm>
            <a:off x="457200" y="171450"/>
            <a:ext cx="7772400" cy="762000"/>
          </a:xfrm>
        </p:spPr>
        <p:txBody>
          <a:bodyPr lIns="91440" rIns="91440" bIns="45720" anchor="t"/>
          <a:lstStyle/>
          <a:p>
            <a:r>
              <a:rPr lang="en-US" sz="3400" b="1" smtClean="0">
                <a:latin typeface="Arial" charset="0"/>
                <a:cs typeface="Arial" charset="0"/>
              </a:rPr>
              <a:t>TYPES OF COSTS</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63492" name="Rectangle 1"/>
          <p:cNvSpPr>
            <a:spLocks noChangeArrowheads="1"/>
          </p:cNvSpPr>
          <p:nvPr/>
        </p:nvSpPr>
        <p:spPr bwMode="auto">
          <a:xfrm>
            <a:off x="76200" y="838200"/>
            <a:ext cx="8686800" cy="3970338"/>
          </a:xfrm>
          <a:prstGeom prst="rect">
            <a:avLst/>
          </a:prstGeom>
          <a:noFill/>
          <a:ln w="9525">
            <a:noFill/>
            <a:miter lim="800000"/>
            <a:headEnd/>
            <a:tailEnd/>
          </a:ln>
        </p:spPr>
        <p:txBody>
          <a:bodyPr>
            <a:spAutoFit/>
          </a:bodyPr>
          <a:lstStyle/>
          <a:p>
            <a:pPr marL="342900" indent="-342900" algn="just" eaLnBrk="0" hangingPunct="0">
              <a:lnSpc>
                <a:spcPct val="150000"/>
              </a:lnSpc>
              <a:buClr>
                <a:srgbClr val="C00000"/>
              </a:buClr>
              <a:buFont typeface="Wingdings" pitchFamily="2" charset="2"/>
              <a:buChar char="q"/>
            </a:pPr>
            <a:r>
              <a:rPr lang="en-US" sz="2400" b="1">
                <a:latin typeface="Times" pitchFamily="18" charset="0"/>
              </a:rPr>
              <a:t>Recurring Vs. Nonrecurring (frequency of costs)</a:t>
            </a:r>
          </a:p>
          <a:p>
            <a:pPr marL="800100" lvl="1" indent="-342900" algn="just" eaLnBrk="0" hangingPunct="0">
              <a:lnSpc>
                <a:spcPct val="150000"/>
              </a:lnSpc>
              <a:buClr>
                <a:srgbClr val="C00000"/>
              </a:buClr>
              <a:buFont typeface="Wingdings" pitchFamily="2" charset="2"/>
              <a:buChar char="q"/>
            </a:pPr>
            <a:r>
              <a:rPr lang="en-US" sz="2400" b="1">
                <a:latin typeface="Times" pitchFamily="18" charset="0"/>
              </a:rPr>
              <a:t>Recurring Costs: </a:t>
            </a:r>
            <a:r>
              <a:rPr lang="en-US" sz="2400">
                <a:latin typeface="Times" pitchFamily="18" charset="0"/>
              </a:rPr>
              <a:t>Regular cost incurred frequently, or for each item produced or each service performed.</a:t>
            </a:r>
          </a:p>
          <a:p>
            <a:pPr marL="800100" lvl="1" indent="-342900" algn="just" eaLnBrk="0" hangingPunct="0">
              <a:lnSpc>
                <a:spcPct val="150000"/>
              </a:lnSpc>
              <a:buClr>
                <a:srgbClr val="C00000"/>
              </a:buClr>
              <a:buFont typeface="Wingdings" pitchFamily="2" charset="2"/>
              <a:buChar char="q"/>
            </a:pPr>
            <a:r>
              <a:rPr lang="en-US" sz="2400" b="1">
                <a:latin typeface="Times" pitchFamily="18" charset="0"/>
              </a:rPr>
              <a:t>Nonrecurring Costs: </a:t>
            </a:r>
            <a:r>
              <a:rPr lang="en-US" sz="2400">
                <a:latin typeface="Times" pitchFamily="18" charset="0"/>
              </a:rPr>
              <a:t>Unusual charge, expense, or loss that is unlikely to occur again in the normal course of a business such as fire or theft losses, lawsuit payments, losses on sale of assets, and moving expenses.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21B93EF5-0733-43FD-A8CD-D7F8E400E75F}" type="slidenum">
              <a:rPr lang="en-US" sz="2400">
                <a:solidFill>
                  <a:schemeClr val="bg1"/>
                </a:solidFill>
              </a:rPr>
              <a:pPr eaLnBrk="0" hangingPunct="0"/>
              <a:t>40</a:t>
            </a:fld>
            <a:endParaRPr lang="en-US" sz="2400">
              <a:solidFill>
                <a:schemeClr val="bg1"/>
              </a:solidFill>
            </a:endParaRPr>
          </a:p>
        </p:txBody>
      </p:sp>
      <p:sp>
        <p:nvSpPr>
          <p:cNvPr id="64514" name="Title 1"/>
          <p:cNvSpPr>
            <a:spLocks noGrp="1"/>
          </p:cNvSpPr>
          <p:nvPr>
            <p:ph type="title" idx="4294967295"/>
          </p:nvPr>
        </p:nvSpPr>
        <p:spPr>
          <a:xfrm>
            <a:off x="457200" y="171450"/>
            <a:ext cx="7772400" cy="762000"/>
          </a:xfrm>
        </p:spPr>
        <p:txBody>
          <a:bodyPr lIns="91440" rIns="91440" bIns="45720" anchor="t"/>
          <a:lstStyle/>
          <a:p>
            <a:r>
              <a:rPr lang="en-US" sz="3400" b="1" smtClean="0">
                <a:latin typeface="Arial" charset="0"/>
                <a:cs typeface="Arial" charset="0"/>
              </a:rPr>
              <a:t>TYPES OF COSTS</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2" name="Rectangle 1"/>
          <p:cNvSpPr/>
          <p:nvPr/>
        </p:nvSpPr>
        <p:spPr>
          <a:xfrm>
            <a:off x="76200" y="838200"/>
            <a:ext cx="8686800" cy="6186488"/>
          </a:xfrm>
          <a:prstGeom prst="rect">
            <a:avLst/>
          </a:prstGeom>
        </p:spPr>
        <p:txBody>
          <a:bodyPr>
            <a:spAutoFit/>
          </a:bodyPr>
          <a:lstStyle/>
          <a:p>
            <a:pPr marL="342900" indent="-342900" algn="just" eaLnBrk="0" hangingPunct="0">
              <a:lnSpc>
                <a:spcPct val="150000"/>
              </a:lnSpc>
              <a:buClr>
                <a:srgbClr val="C00000"/>
              </a:buClr>
              <a:buFont typeface="Wingdings" panose="05000000000000000000" pitchFamily="2" charset="2"/>
              <a:buChar char="q"/>
              <a:defRPr/>
            </a:pPr>
            <a:r>
              <a:rPr lang="en-US" sz="2400" b="1" dirty="0">
                <a:latin typeface="Times"/>
                <a:cs typeface="+mn-cs"/>
              </a:rPr>
              <a:t>Normal Vs. Expedited (schedule of costs)</a:t>
            </a:r>
          </a:p>
          <a:p>
            <a:pPr marL="800100" lvl="1" indent="-342900" algn="just" eaLnBrk="0" hangingPunct="0">
              <a:lnSpc>
                <a:spcPct val="150000"/>
              </a:lnSpc>
              <a:buClr>
                <a:srgbClr val="C00000"/>
              </a:buClr>
              <a:buFont typeface="Wingdings" panose="05000000000000000000" pitchFamily="2" charset="2"/>
              <a:buChar char="q"/>
              <a:defRPr/>
            </a:pPr>
            <a:r>
              <a:rPr lang="en-US" sz="2400" b="1" dirty="0">
                <a:latin typeface="Times"/>
                <a:cs typeface="+mn-cs"/>
              </a:rPr>
              <a:t>Normal Costs: </a:t>
            </a:r>
            <a:r>
              <a:rPr lang="en-US" sz="2400" dirty="0">
                <a:latin typeface="Times"/>
                <a:cs typeface="+mn-cs"/>
              </a:rPr>
              <a:t>Normal costing is used to value products or services with the actual materials costs, the actual direct labor costs, and overhead based on a predetermined rate. </a:t>
            </a:r>
          </a:p>
          <a:p>
            <a:pPr marL="800100" lvl="1" indent="-342900" algn="just" eaLnBrk="0" hangingPunct="0">
              <a:lnSpc>
                <a:spcPct val="150000"/>
              </a:lnSpc>
              <a:buClr>
                <a:srgbClr val="C00000"/>
              </a:buClr>
              <a:buFont typeface="Wingdings" panose="05000000000000000000" pitchFamily="2" charset="2"/>
              <a:buChar char="q"/>
              <a:defRPr/>
            </a:pPr>
            <a:r>
              <a:rPr lang="en-US" sz="2400" b="1" dirty="0">
                <a:latin typeface="Times"/>
                <a:cs typeface="+mn-cs"/>
              </a:rPr>
              <a:t>Expedited Costs: </a:t>
            </a:r>
            <a:r>
              <a:rPr lang="en-US" sz="2400" dirty="0">
                <a:latin typeface="Times"/>
                <a:cs typeface="+mn-cs"/>
              </a:rPr>
              <a:t>The costs for achieving the desired result as quickly as possible. In fast tracking repairs or replacement of a lost or damaged asset, overtime, express transport, prioritizing will each likely cost extra.</a:t>
            </a:r>
          </a:p>
          <a:p>
            <a:pPr lvl="1" algn="just" eaLnBrk="0" hangingPunct="0">
              <a:lnSpc>
                <a:spcPct val="150000"/>
              </a:lnSpc>
              <a:buClr>
                <a:srgbClr val="C00000"/>
              </a:buClr>
              <a:defRPr/>
            </a:pPr>
            <a:r>
              <a:rPr lang="en-US" sz="2400" dirty="0">
                <a:latin typeface="Times"/>
                <a:cs typeface="+mn-cs"/>
              </a:rPr>
              <a:t> </a:t>
            </a:r>
            <a:br>
              <a:rPr lang="en-US" sz="2400" dirty="0">
                <a:latin typeface="Times"/>
                <a:cs typeface="+mn-cs"/>
              </a:rPr>
            </a:br>
            <a:r>
              <a:rPr lang="en-US" sz="2400" dirty="0">
                <a:latin typeface="Times"/>
                <a:cs typeface="+mn-cs"/>
              </a:rPr>
              <a:t/>
            </a:r>
            <a:br>
              <a:rPr lang="en-US" sz="2400" dirty="0">
                <a:latin typeface="Times"/>
                <a:cs typeface="+mn-cs"/>
              </a:rPr>
            </a:br>
            <a:endParaRPr lang="en-US" sz="2400" b="1" dirty="0">
              <a:latin typeface="Times"/>
              <a:cs typeface="+mn-cs"/>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BDAD49AB-15F5-4BA3-A963-BD30B31CEB92}" type="slidenum">
              <a:rPr lang="en-US" sz="2400">
                <a:solidFill>
                  <a:schemeClr val="bg1"/>
                </a:solidFill>
              </a:rPr>
              <a:pPr eaLnBrk="0" hangingPunct="0"/>
              <a:t>41</a:t>
            </a:fld>
            <a:endParaRPr lang="en-US" sz="2400">
              <a:solidFill>
                <a:schemeClr val="bg1"/>
              </a:solidFill>
            </a:endParaRPr>
          </a:p>
        </p:txBody>
      </p:sp>
      <p:sp>
        <p:nvSpPr>
          <p:cNvPr id="65538" name="Title 1"/>
          <p:cNvSpPr>
            <a:spLocks noGrp="1"/>
          </p:cNvSpPr>
          <p:nvPr>
            <p:ph type="title" idx="4294967295"/>
          </p:nvPr>
        </p:nvSpPr>
        <p:spPr>
          <a:xfrm>
            <a:off x="457200" y="171450"/>
            <a:ext cx="7772400" cy="762000"/>
          </a:xfrm>
        </p:spPr>
        <p:txBody>
          <a:bodyPr lIns="91440" rIns="91440" bIns="45720" anchor="t"/>
          <a:lstStyle/>
          <a:p>
            <a:r>
              <a:rPr lang="en-US" sz="3800" b="1" smtClean="0">
                <a:latin typeface="Arial" charset="0"/>
                <a:cs typeface="Arial" charset="0"/>
              </a:rPr>
              <a:t>QUIZ 2</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sp>
        <p:nvSpPr>
          <p:cNvPr id="2" name="Rectangle 1"/>
          <p:cNvSpPr/>
          <p:nvPr/>
        </p:nvSpPr>
        <p:spPr>
          <a:xfrm>
            <a:off x="76200" y="838200"/>
            <a:ext cx="8686800" cy="4986338"/>
          </a:xfrm>
          <a:prstGeom prst="rect">
            <a:avLst/>
          </a:prstGeom>
        </p:spPr>
        <p:txBody>
          <a:bodyPr>
            <a:spAutoFit/>
          </a:bodyPr>
          <a:lstStyle/>
          <a:p>
            <a:pPr marL="342900" indent="-342900" algn="just" eaLnBrk="0" hangingPunct="0">
              <a:lnSpc>
                <a:spcPct val="150000"/>
              </a:lnSpc>
              <a:buClr>
                <a:srgbClr val="C00000"/>
              </a:buClr>
              <a:buFont typeface="Wingdings" panose="05000000000000000000" pitchFamily="2" charset="2"/>
              <a:buChar char="q"/>
              <a:defRPr/>
            </a:pPr>
            <a:r>
              <a:rPr lang="en-US" sz="2000" dirty="0">
                <a:latin typeface="Times"/>
                <a:cs typeface="+mn-cs"/>
              </a:rPr>
              <a:t>John decides to build a deck on the back of his house. He draws up plans for the project, gets the building permit from the city, buys the material, hauls it home, and constructs the deck. The cost elements and categories associated with building this asset are shown in Table below. Notice that some of these cost elements are not part of the physical deck, but are necessary in order to complete the project. </a:t>
            </a:r>
            <a:r>
              <a:rPr lang="en-US" sz="2000" dirty="0">
                <a:solidFill>
                  <a:srgbClr val="FF0000"/>
                </a:solidFill>
                <a:latin typeface="Times"/>
                <a:cs typeface="+mn-cs"/>
              </a:rPr>
              <a:t>Classify the following table into direct, indirect, fixed, and variable costs</a:t>
            </a:r>
          </a:p>
          <a:p>
            <a:pPr algn="just" eaLnBrk="0" hangingPunct="0">
              <a:lnSpc>
                <a:spcPct val="150000"/>
              </a:lnSpc>
              <a:buClr>
                <a:srgbClr val="C00000"/>
              </a:buClr>
              <a:defRPr/>
            </a:pPr>
            <a:r>
              <a:rPr lang="en-US" sz="2400" dirty="0">
                <a:latin typeface="Times"/>
                <a:cs typeface="+mn-cs"/>
              </a:rPr>
              <a:t> </a:t>
            </a:r>
            <a:br>
              <a:rPr lang="en-US" sz="2400" dirty="0">
                <a:latin typeface="Times"/>
                <a:cs typeface="+mn-cs"/>
              </a:rPr>
            </a:br>
            <a:r>
              <a:rPr lang="en-US" sz="2400" dirty="0">
                <a:latin typeface="Times"/>
                <a:cs typeface="+mn-cs"/>
              </a:rPr>
              <a:t/>
            </a:r>
            <a:br>
              <a:rPr lang="en-US" sz="2400" dirty="0">
                <a:latin typeface="Times"/>
                <a:cs typeface="+mn-cs"/>
              </a:rPr>
            </a:br>
            <a:endParaRPr lang="en-US" sz="2400" b="1" dirty="0">
              <a:latin typeface="Times"/>
              <a:cs typeface="+mn-cs"/>
            </a:endParaRPr>
          </a:p>
        </p:txBody>
      </p:sp>
      <p:pic>
        <p:nvPicPr>
          <p:cNvPr id="65541" name="Picture 2"/>
          <p:cNvPicPr>
            <a:picLocks noChangeAspect="1"/>
          </p:cNvPicPr>
          <p:nvPr/>
        </p:nvPicPr>
        <p:blipFill>
          <a:blip r:embed="rId2"/>
          <a:srcRect t="12030"/>
          <a:stretch>
            <a:fillRect/>
          </a:stretch>
        </p:blipFill>
        <p:spPr bwMode="auto">
          <a:xfrm>
            <a:off x="3100388" y="3733800"/>
            <a:ext cx="5105400" cy="2232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Number Placeholder 3"/>
          <p:cNvSpPr txBox="1">
            <a:spLocks noGrp="1"/>
          </p:cNvSpPr>
          <p:nvPr/>
        </p:nvSpPr>
        <p:spPr bwMode="auto">
          <a:xfrm>
            <a:off x="0" y="6477000"/>
            <a:ext cx="762000" cy="381000"/>
          </a:xfrm>
          <a:prstGeom prst="rect">
            <a:avLst/>
          </a:prstGeom>
          <a:noFill/>
          <a:ln w="9525">
            <a:noFill/>
            <a:miter lim="800000"/>
            <a:headEnd/>
            <a:tailEnd/>
          </a:ln>
        </p:spPr>
        <p:txBody>
          <a:bodyPr anchor="ctr"/>
          <a:lstStyle/>
          <a:p>
            <a:pPr eaLnBrk="0" hangingPunct="0"/>
            <a:fld id="{152A830F-EFCD-4F71-B86E-DDDC959C3730}" type="slidenum">
              <a:rPr lang="en-US" sz="2400">
                <a:solidFill>
                  <a:schemeClr val="bg1"/>
                </a:solidFill>
              </a:rPr>
              <a:pPr eaLnBrk="0" hangingPunct="0"/>
              <a:t>42</a:t>
            </a:fld>
            <a:endParaRPr lang="en-US" sz="2400">
              <a:solidFill>
                <a:schemeClr val="bg1"/>
              </a:solidFill>
            </a:endParaRPr>
          </a:p>
        </p:txBody>
      </p:sp>
      <p:sp>
        <p:nvSpPr>
          <p:cNvPr id="66562" name="Title 1"/>
          <p:cNvSpPr>
            <a:spLocks noGrp="1"/>
          </p:cNvSpPr>
          <p:nvPr>
            <p:ph type="title" idx="4294967295"/>
          </p:nvPr>
        </p:nvSpPr>
        <p:spPr>
          <a:xfrm>
            <a:off x="457200" y="171450"/>
            <a:ext cx="7772400" cy="762000"/>
          </a:xfrm>
        </p:spPr>
        <p:txBody>
          <a:bodyPr lIns="91440" rIns="91440" bIns="45720" anchor="t"/>
          <a:lstStyle/>
          <a:p>
            <a:r>
              <a:rPr lang="en-US" sz="3400" b="1" smtClean="0">
                <a:latin typeface="Arial" charset="0"/>
                <a:cs typeface="Arial" charset="0"/>
              </a:rPr>
              <a:t>QUIZ 2</a:t>
            </a:r>
          </a:p>
        </p:txBody>
      </p:sp>
      <p:cxnSp>
        <p:nvCxnSpPr>
          <p:cNvPr id="7" name="Straight Connector 6"/>
          <p:cNvCxnSpPr/>
          <p:nvPr/>
        </p:nvCxnSpPr>
        <p:spPr bwMode="auto">
          <a:xfrm>
            <a:off x="457200" y="762000"/>
            <a:ext cx="7391400" cy="0"/>
          </a:xfrm>
          <a:prstGeom prst="line">
            <a:avLst/>
          </a:prstGeom>
          <a:ln>
            <a:headEnd type="none" w="med" len="med"/>
            <a:tailEnd type="none" w="med" len="med"/>
          </a:ln>
        </p:spPr>
        <p:style>
          <a:lnRef idx="2">
            <a:schemeClr val="accent4"/>
          </a:lnRef>
          <a:fillRef idx="0">
            <a:schemeClr val="accent4"/>
          </a:fillRef>
          <a:effectRef idx="1">
            <a:schemeClr val="accent4"/>
          </a:effectRef>
          <a:fontRef idx="minor">
            <a:schemeClr val="tx1"/>
          </a:fontRef>
        </p:style>
      </p:cxnSp>
      <p:pic>
        <p:nvPicPr>
          <p:cNvPr id="66564" name="Picture 4"/>
          <p:cNvPicPr>
            <a:picLocks noChangeAspect="1"/>
          </p:cNvPicPr>
          <p:nvPr/>
        </p:nvPicPr>
        <p:blipFill>
          <a:blip r:embed="rId2"/>
          <a:srcRect/>
          <a:stretch>
            <a:fillRect/>
          </a:stretch>
        </p:blipFill>
        <p:spPr bwMode="auto">
          <a:xfrm>
            <a:off x="2209800" y="785813"/>
            <a:ext cx="4419600" cy="544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ext Box 2"/>
          <p:cNvSpPr txBox="1">
            <a:spLocks noChangeArrowheads="1"/>
          </p:cNvSpPr>
          <p:nvPr/>
        </p:nvSpPr>
        <p:spPr bwMode="auto">
          <a:xfrm>
            <a:off x="2590800" y="3048000"/>
            <a:ext cx="3727450" cy="762000"/>
          </a:xfrm>
          <a:prstGeom prst="rect">
            <a:avLst/>
          </a:prstGeom>
          <a:noFill/>
          <a:ln w="9525">
            <a:noFill/>
            <a:miter lim="800000"/>
            <a:headEnd/>
            <a:tailEnd/>
          </a:ln>
        </p:spPr>
        <p:txBody>
          <a:bodyPr wrap="none">
            <a:spAutoFit/>
          </a:bodyPr>
          <a:lstStyle/>
          <a:p>
            <a:r>
              <a:rPr lang="en-CA" sz="4400" b="1"/>
              <a:t>Earned Value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itle 1"/>
          <p:cNvSpPr>
            <a:spLocks noGrp="1"/>
          </p:cNvSpPr>
          <p:nvPr>
            <p:ph type="title" idx="4294967295"/>
          </p:nvPr>
        </p:nvSpPr>
        <p:spPr/>
        <p:txBody>
          <a:bodyPr lIns="85594" tIns="42797" rIns="85594" bIns="42797" anchor="ctr"/>
          <a:lstStyle/>
          <a:p>
            <a:r>
              <a:rPr lang="en-US" sz="4200" b="1" smtClean="0"/>
              <a:t>Earned Value Terminology</a:t>
            </a:r>
          </a:p>
        </p:txBody>
      </p:sp>
      <p:sp>
        <p:nvSpPr>
          <p:cNvPr id="68610" name="Content Placeholder 2"/>
          <p:cNvSpPr>
            <a:spLocks noGrp="1"/>
          </p:cNvSpPr>
          <p:nvPr>
            <p:ph idx="4294967295"/>
          </p:nvPr>
        </p:nvSpPr>
        <p:spPr/>
        <p:txBody>
          <a:bodyPr lIns="85594" tIns="42797" rIns="85594" bIns="42797"/>
          <a:lstStyle/>
          <a:p>
            <a:pPr marL="341313" indent="-341313" defTabSz="455613">
              <a:lnSpc>
                <a:spcPct val="80000"/>
              </a:lnSpc>
            </a:pPr>
            <a:r>
              <a:rPr lang="en-US" sz="2000" i="1" smtClean="0"/>
              <a:t>Budgeted Cost of Work Scheduled (</a:t>
            </a:r>
            <a:r>
              <a:rPr lang="en-US" sz="2000" b="1" i="1" smtClean="0"/>
              <a:t>BCWS</a:t>
            </a:r>
            <a:r>
              <a:rPr lang="en-US" sz="2000" i="1" smtClean="0"/>
              <a:t>) or Planned Value (</a:t>
            </a:r>
            <a:r>
              <a:rPr lang="en-US" sz="2000" b="1" i="1" smtClean="0"/>
              <a:t>PV</a:t>
            </a:r>
            <a:r>
              <a:rPr lang="en-US" sz="2000" i="1" smtClean="0"/>
              <a:t>):</a:t>
            </a:r>
            <a:r>
              <a:rPr lang="en-US" sz="2000" smtClean="0"/>
              <a:t> </a:t>
            </a:r>
          </a:p>
          <a:p>
            <a:pPr marL="741363" lvl="1" indent="-284163" defTabSz="455613">
              <a:lnSpc>
                <a:spcPct val="80000"/>
              </a:lnSpc>
            </a:pPr>
            <a:r>
              <a:rPr lang="en-US" sz="2000" smtClean="0"/>
              <a:t>represents the “authorized budget assigned to the work to be accomplished for an activity”. </a:t>
            </a:r>
          </a:p>
          <a:p>
            <a:pPr marL="341313" indent="-341313" defTabSz="455613">
              <a:lnSpc>
                <a:spcPct val="80000"/>
              </a:lnSpc>
              <a:buFont typeface="Wingdings 2" pitchFamily="18" charset="2"/>
              <a:buNone/>
            </a:pPr>
            <a:r>
              <a:rPr lang="en-US" sz="2000" smtClean="0"/>
              <a:t> </a:t>
            </a:r>
          </a:p>
          <a:p>
            <a:pPr marL="341313" indent="-341313" defTabSz="455613">
              <a:lnSpc>
                <a:spcPct val="80000"/>
              </a:lnSpc>
            </a:pPr>
            <a:r>
              <a:rPr lang="en-US" sz="2000" i="1" smtClean="0"/>
              <a:t>Budgeted Cost of Work Performed (</a:t>
            </a:r>
            <a:r>
              <a:rPr lang="en-US" sz="2000" b="1" i="1" smtClean="0"/>
              <a:t>BCWP</a:t>
            </a:r>
            <a:r>
              <a:rPr lang="en-US" sz="2000" i="1" smtClean="0"/>
              <a:t>) or Earned Value (</a:t>
            </a:r>
            <a:r>
              <a:rPr lang="en-US" sz="2000" b="1" i="1" smtClean="0"/>
              <a:t>EV</a:t>
            </a:r>
            <a:r>
              <a:rPr lang="en-US" sz="2000" i="1" smtClean="0"/>
              <a:t>):</a:t>
            </a:r>
            <a:r>
              <a:rPr lang="en-US" sz="2000" smtClean="0"/>
              <a:t> </a:t>
            </a:r>
          </a:p>
          <a:p>
            <a:pPr marL="741363" lvl="1" indent="-284163" defTabSz="455613">
              <a:lnSpc>
                <a:spcPct val="80000"/>
              </a:lnSpc>
            </a:pPr>
            <a:r>
              <a:rPr lang="en-US" sz="2000" smtClean="0"/>
              <a:t>represents how much of the budget should have been spent based on the actual amount of work performed.  </a:t>
            </a:r>
          </a:p>
          <a:p>
            <a:pPr marL="741363" lvl="1" indent="-284163" defTabSz="455613">
              <a:lnSpc>
                <a:spcPct val="80000"/>
              </a:lnSpc>
            </a:pPr>
            <a:r>
              <a:rPr lang="en-US" sz="2000" smtClean="0"/>
              <a:t>Represents planned expenditures at their actual times</a:t>
            </a:r>
          </a:p>
          <a:p>
            <a:pPr marL="741363" lvl="1" indent="-284163" defTabSz="455613">
              <a:lnSpc>
                <a:spcPct val="80000"/>
              </a:lnSpc>
            </a:pPr>
            <a:r>
              <a:rPr lang="en-US" sz="2000" smtClean="0"/>
              <a:t>Obtained by firstly determining actual quantities of work completed. </a:t>
            </a:r>
          </a:p>
          <a:p>
            <a:pPr marL="1141413" lvl="2" indent="-227013" defTabSz="455613">
              <a:lnSpc>
                <a:spcPct val="80000"/>
              </a:lnSpc>
            </a:pPr>
            <a:r>
              <a:rPr lang="en-US" sz="1600" smtClean="0"/>
              <a:t>Actual quantity of work completed / total quantity of work = % complete</a:t>
            </a:r>
          </a:p>
          <a:p>
            <a:pPr marL="341313" indent="-341313" defTabSz="455613">
              <a:lnSpc>
                <a:spcPct val="80000"/>
              </a:lnSpc>
              <a:buFont typeface="Wingdings 2" pitchFamily="18" charset="2"/>
              <a:buNone/>
            </a:pPr>
            <a:endParaRPr lang="en-US" sz="2000" smtClean="0"/>
          </a:p>
          <a:p>
            <a:pPr marL="341313" indent="-341313" defTabSz="455613">
              <a:lnSpc>
                <a:spcPct val="80000"/>
              </a:lnSpc>
            </a:pPr>
            <a:r>
              <a:rPr lang="en-US" sz="2000" smtClean="0"/>
              <a:t>Earned value (EV) = % complete x total budgeted cost </a:t>
            </a:r>
          </a:p>
          <a:p>
            <a:pPr marL="741363" lvl="1" indent="-284163" defTabSz="455613">
              <a:lnSpc>
                <a:spcPct val="80000"/>
              </a:lnSpc>
            </a:pPr>
            <a:endParaRPr lang="en-US" sz="2000" smtClean="0"/>
          </a:p>
          <a:p>
            <a:pPr marL="341313" indent="-341313" defTabSz="455613">
              <a:lnSpc>
                <a:spcPct val="80000"/>
              </a:lnSpc>
            </a:pPr>
            <a:endParaRPr lang="en-US" sz="2000" smtClean="0"/>
          </a:p>
        </p:txBody>
      </p:sp>
      <p:sp>
        <p:nvSpPr>
          <p:cNvPr id="68611"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68612"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70DF24E9-3D93-442A-A9D8-41BAE906E630}" type="slidenum">
              <a:rPr lang="en-US" sz="1100">
                <a:solidFill>
                  <a:srgbClr val="FFFFFF"/>
                </a:solidFill>
                <a:latin typeface="Baskerville Old Face"/>
              </a:rPr>
              <a:pPr algn="r" defTabSz="427038"/>
              <a:t>44</a:t>
            </a:fld>
            <a:endParaRPr lang="en-US" sz="1100">
              <a:solidFill>
                <a:srgbClr val="FFFFFF"/>
              </a:solidFill>
              <a:latin typeface="Baskerville Old Face"/>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itle 1"/>
          <p:cNvSpPr>
            <a:spLocks noGrp="1"/>
          </p:cNvSpPr>
          <p:nvPr>
            <p:ph type="title" idx="4294967295"/>
          </p:nvPr>
        </p:nvSpPr>
        <p:spPr/>
        <p:txBody>
          <a:bodyPr lIns="85594" tIns="42797" rIns="85594" bIns="42797" anchor="ctr"/>
          <a:lstStyle/>
          <a:p>
            <a:r>
              <a:rPr lang="en-US" sz="4200" b="1" smtClean="0"/>
              <a:t>Earned Value Terminology</a:t>
            </a:r>
          </a:p>
        </p:txBody>
      </p:sp>
      <p:sp>
        <p:nvSpPr>
          <p:cNvPr id="70658" name="Content Placeholder 2"/>
          <p:cNvSpPr>
            <a:spLocks noGrp="1"/>
          </p:cNvSpPr>
          <p:nvPr>
            <p:ph idx="4294967295"/>
          </p:nvPr>
        </p:nvSpPr>
        <p:spPr/>
        <p:txBody>
          <a:bodyPr lIns="85594" tIns="42797" rIns="85594" bIns="42797"/>
          <a:lstStyle/>
          <a:p>
            <a:pPr marL="341313" indent="-341313" defTabSz="455613"/>
            <a:r>
              <a:rPr lang="en-US" smtClean="0"/>
              <a:t> </a:t>
            </a:r>
            <a:r>
              <a:rPr lang="en-US" i="1" smtClean="0"/>
              <a:t>Actual Cost of Work Performed (</a:t>
            </a:r>
            <a:r>
              <a:rPr lang="en-US" b="1" i="1" smtClean="0"/>
              <a:t>ACWP</a:t>
            </a:r>
            <a:r>
              <a:rPr lang="en-US" i="1" smtClean="0"/>
              <a:t>) or Actual Cost (</a:t>
            </a:r>
            <a:r>
              <a:rPr lang="en-US" b="1" i="1" smtClean="0"/>
              <a:t>AC</a:t>
            </a:r>
            <a:r>
              <a:rPr lang="en-US" i="1" smtClean="0"/>
              <a:t>):</a:t>
            </a:r>
            <a:r>
              <a:rPr lang="en-US" smtClean="0"/>
              <a:t> </a:t>
            </a:r>
          </a:p>
          <a:p>
            <a:pPr marL="741363" lvl="1" indent="-284163" defTabSz="455613"/>
            <a:r>
              <a:rPr lang="en-US" smtClean="0"/>
              <a:t>is actual cost incurred in accomplishing the work.   </a:t>
            </a:r>
          </a:p>
          <a:p>
            <a:pPr marL="341313" indent="-341313" defTabSz="455613">
              <a:buFont typeface="Wingdings 2" pitchFamily="18" charset="2"/>
              <a:buNone/>
            </a:pPr>
            <a:r>
              <a:rPr lang="en-US" i="1" smtClean="0"/>
              <a:t> </a:t>
            </a:r>
            <a:endParaRPr lang="en-US" smtClean="0"/>
          </a:p>
          <a:p>
            <a:pPr marL="341313" indent="-341313" defTabSz="455613"/>
            <a:r>
              <a:rPr lang="en-US" i="1" smtClean="0"/>
              <a:t>Budget at Completion (</a:t>
            </a:r>
            <a:r>
              <a:rPr lang="en-US" b="1" i="1" smtClean="0"/>
              <a:t>BAC</a:t>
            </a:r>
            <a:r>
              <a:rPr lang="en-US" i="1" smtClean="0"/>
              <a:t>):</a:t>
            </a:r>
            <a:r>
              <a:rPr lang="en-US" smtClean="0"/>
              <a:t> </a:t>
            </a:r>
          </a:p>
          <a:p>
            <a:pPr marL="741363" lvl="1" indent="-284163" defTabSz="455613"/>
            <a:r>
              <a:rPr lang="en-US" smtClean="0"/>
              <a:t>is the total planned value PV of a project, i.e. it is the total estimated cost of a project.  </a:t>
            </a:r>
          </a:p>
          <a:p>
            <a:pPr marL="341313" indent="-341313" defTabSz="455613">
              <a:buFont typeface="Wingdings 2" pitchFamily="18" charset="2"/>
              <a:buNone/>
            </a:pPr>
            <a:r>
              <a:rPr lang="en-US" smtClean="0"/>
              <a:t> </a:t>
            </a:r>
          </a:p>
          <a:p>
            <a:pPr marL="341313" indent="-341313" defTabSz="455613"/>
            <a:endParaRPr lang="en-US" smtClean="0"/>
          </a:p>
        </p:txBody>
      </p:sp>
      <p:sp>
        <p:nvSpPr>
          <p:cNvPr id="70659"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0660"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7FA527DD-A41D-4F7B-9DDE-6AB438A3E93F}" type="slidenum">
              <a:rPr lang="en-US" sz="1100">
                <a:solidFill>
                  <a:srgbClr val="FFFFFF"/>
                </a:solidFill>
                <a:latin typeface="Baskerville Old Face"/>
              </a:rPr>
              <a:pPr algn="r" defTabSz="427038"/>
              <a:t>45</a:t>
            </a:fld>
            <a:endParaRPr lang="en-US" sz="1100">
              <a:solidFill>
                <a:srgbClr val="FFFFFF"/>
              </a:solidFill>
              <a:latin typeface="Baskerville Old Face"/>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1"/>
          <p:cNvSpPr>
            <a:spLocks noGrp="1"/>
          </p:cNvSpPr>
          <p:nvPr>
            <p:ph type="title" idx="4294967295"/>
          </p:nvPr>
        </p:nvSpPr>
        <p:spPr>
          <a:xfrm>
            <a:off x="457200" y="704850"/>
            <a:ext cx="8229600" cy="896938"/>
          </a:xfrm>
        </p:spPr>
        <p:txBody>
          <a:bodyPr lIns="85594" tIns="42797" rIns="85594" bIns="42797" anchor="ctr"/>
          <a:lstStyle/>
          <a:p>
            <a:r>
              <a:rPr lang="en-US" sz="4200" b="1" smtClean="0"/>
              <a:t>Earned Value Terminology</a:t>
            </a:r>
          </a:p>
        </p:txBody>
      </p:sp>
      <p:sp>
        <p:nvSpPr>
          <p:cNvPr id="71682" name="Content Placeholder 2"/>
          <p:cNvSpPr>
            <a:spLocks noGrp="1"/>
          </p:cNvSpPr>
          <p:nvPr>
            <p:ph idx="4294967295"/>
          </p:nvPr>
        </p:nvSpPr>
        <p:spPr>
          <a:xfrm>
            <a:off x="457200" y="1355725"/>
            <a:ext cx="8229600" cy="4770438"/>
          </a:xfrm>
        </p:spPr>
        <p:txBody>
          <a:bodyPr lIns="85594" tIns="42797" rIns="85594" bIns="42797"/>
          <a:lstStyle/>
          <a:p>
            <a:pPr marL="341313" indent="-341313" defTabSz="455613">
              <a:lnSpc>
                <a:spcPct val="80000"/>
              </a:lnSpc>
            </a:pPr>
            <a:r>
              <a:rPr lang="en-US" sz="2300" i="1" smtClean="0"/>
              <a:t>Cost Variance (</a:t>
            </a:r>
            <a:r>
              <a:rPr lang="en-US" sz="2300" b="1" i="1" smtClean="0"/>
              <a:t>CV</a:t>
            </a:r>
            <a:r>
              <a:rPr lang="en-US" sz="2300" i="1" smtClean="0"/>
              <a:t>):</a:t>
            </a:r>
            <a:r>
              <a:rPr lang="en-US" sz="2300" smtClean="0"/>
              <a:t> is a measure of the cost performance on a project. </a:t>
            </a:r>
          </a:p>
          <a:p>
            <a:pPr marL="341313" indent="-341313" defTabSz="455613">
              <a:lnSpc>
                <a:spcPct val="80000"/>
              </a:lnSpc>
              <a:buFont typeface="Wingdings 2" pitchFamily="18" charset="2"/>
              <a:buNone/>
            </a:pPr>
            <a:r>
              <a:rPr lang="en-US" sz="2300" smtClean="0"/>
              <a:t>			CV = BCWP – ACWP = EV – AC</a:t>
            </a:r>
          </a:p>
          <a:p>
            <a:pPr marL="341313" indent="-341313" defTabSz="455613">
              <a:lnSpc>
                <a:spcPct val="80000"/>
              </a:lnSpc>
              <a:buFont typeface="Wingdings 2" pitchFamily="18" charset="2"/>
              <a:buNone/>
            </a:pPr>
            <a:endParaRPr lang="en-US" sz="2300" smtClean="0"/>
          </a:p>
          <a:p>
            <a:pPr marL="341313" indent="-341313" defTabSz="455613">
              <a:lnSpc>
                <a:spcPct val="80000"/>
              </a:lnSpc>
            </a:pPr>
            <a:r>
              <a:rPr lang="en-US" sz="2300" smtClean="0"/>
              <a:t>If CV is positive, project cost is currently under the budgeted or baseline amount, i.e. actual expenditures are less than budgeted. This is desirable performance.  </a:t>
            </a:r>
          </a:p>
          <a:p>
            <a:pPr marL="341313" indent="-341313" defTabSz="455613">
              <a:lnSpc>
                <a:spcPct val="80000"/>
              </a:lnSpc>
              <a:buFont typeface="Wingdings 2" pitchFamily="18" charset="2"/>
              <a:buNone/>
            </a:pPr>
            <a:endParaRPr lang="en-US" sz="2300" smtClean="0"/>
          </a:p>
          <a:p>
            <a:pPr marL="341313" indent="-341313" defTabSz="455613">
              <a:lnSpc>
                <a:spcPct val="80000"/>
              </a:lnSpc>
            </a:pPr>
            <a:r>
              <a:rPr lang="en-US" sz="2300" smtClean="0"/>
              <a:t>If CV is negative, project cost is currently over the budgeted or baseline amount, i.e. actual expenditures are greater than budgeted. This is undesirable performance.</a:t>
            </a:r>
          </a:p>
          <a:p>
            <a:pPr marL="341313" indent="-341313" defTabSz="455613">
              <a:lnSpc>
                <a:spcPct val="80000"/>
              </a:lnSpc>
              <a:buFont typeface="Wingdings 2" pitchFamily="18" charset="2"/>
              <a:buNone/>
            </a:pPr>
            <a:endParaRPr lang="en-US" sz="2300" smtClean="0"/>
          </a:p>
          <a:p>
            <a:pPr marL="341313" indent="-341313" defTabSz="455613">
              <a:lnSpc>
                <a:spcPct val="80000"/>
              </a:lnSpc>
            </a:pPr>
            <a:endParaRPr lang="en-US" sz="2300" smtClean="0"/>
          </a:p>
        </p:txBody>
      </p:sp>
      <p:sp>
        <p:nvSpPr>
          <p:cNvPr id="71683"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1684"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0FDB4029-FB4D-4864-8C73-D4058C9C40A8}" type="slidenum">
              <a:rPr lang="en-US" sz="1100">
                <a:solidFill>
                  <a:srgbClr val="FFFFFF"/>
                </a:solidFill>
                <a:latin typeface="Baskerville Old Face"/>
              </a:rPr>
              <a:pPr algn="r" defTabSz="427038"/>
              <a:t>46</a:t>
            </a:fld>
            <a:endParaRPr lang="en-US" sz="1100">
              <a:solidFill>
                <a:srgbClr val="FFFFFF"/>
              </a:solidFill>
              <a:latin typeface="Baskerville Old Face"/>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itle 1"/>
          <p:cNvSpPr>
            <a:spLocks noGrp="1"/>
          </p:cNvSpPr>
          <p:nvPr>
            <p:ph type="title" idx="4294967295"/>
          </p:nvPr>
        </p:nvSpPr>
        <p:spPr/>
        <p:txBody>
          <a:bodyPr lIns="85594" tIns="42797" rIns="85594" bIns="42797" anchor="ctr"/>
          <a:lstStyle/>
          <a:p>
            <a:r>
              <a:rPr lang="en-US" sz="4200" b="1" smtClean="0"/>
              <a:t>Earned Value Terminology</a:t>
            </a:r>
          </a:p>
        </p:txBody>
      </p:sp>
      <p:sp>
        <p:nvSpPr>
          <p:cNvPr id="72706" name="Content Placeholder 2"/>
          <p:cNvSpPr>
            <a:spLocks noGrp="1"/>
          </p:cNvSpPr>
          <p:nvPr>
            <p:ph idx="4294967295"/>
          </p:nvPr>
        </p:nvSpPr>
        <p:spPr/>
        <p:txBody>
          <a:bodyPr lIns="85594" tIns="42797" rIns="85594" bIns="42797"/>
          <a:lstStyle/>
          <a:p>
            <a:pPr marL="341313" indent="-341313" defTabSz="455613"/>
            <a:r>
              <a:rPr lang="en-US" sz="2300" i="1" smtClean="0"/>
              <a:t>Schedule Variance (</a:t>
            </a:r>
            <a:r>
              <a:rPr lang="en-US" sz="2300" b="1" i="1" smtClean="0"/>
              <a:t>SV</a:t>
            </a:r>
            <a:r>
              <a:rPr lang="en-US" sz="2300" i="1" smtClean="0"/>
              <a:t>):</a:t>
            </a:r>
            <a:r>
              <a:rPr lang="en-US" sz="2300" smtClean="0"/>
              <a:t> is a measure of the schedule performance of a project.</a:t>
            </a:r>
          </a:p>
          <a:p>
            <a:pPr marL="341313" indent="-341313" defTabSz="455613">
              <a:buFont typeface="Wingdings 2" pitchFamily="18" charset="2"/>
              <a:buNone/>
            </a:pPr>
            <a:r>
              <a:rPr lang="en-US" sz="2300" smtClean="0"/>
              <a:t>			SV = BCWP – BCWS = EV - PV</a:t>
            </a:r>
          </a:p>
          <a:p>
            <a:pPr marL="341313" indent="-341313" defTabSz="455613"/>
            <a:r>
              <a:rPr lang="en-US" sz="2300" smtClean="0"/>
              <a:t>If SV is positive, the project is ahead of schedule in cost terms, i.e. actual amount of work performed is greater than the amount of work scheduled. </a:t>
            </a:r>
          </a:p>
          <a:p>
            <a:pPr marL="341313" indent="-341313" defTabSz="455613"/>
            <a:r>
              <a:rPr lang="en-US" sz="2300" smtClean="0"/>
              <a:t>If SV is negative, the project is behind schedule in cost terms, i.e. the actual amount of work performed is less than the amount of work scheduled.  </a:t>
            </a:r>
          </a:p>
          <a:p>
            <a:pPr marL="341313" indent="-341313" defTabSz="455613"/>
            <a:endParaRPr lang="en-US" sz="2300" smtClean="0"/>
          </a:p>
        </p:txBody>
      </p:sp>
      <p:sp>
        <p:nvSpPr>
          <p:cNvPr id="72707"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2708"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B7A6BC79-4A23-479A-B81D-0A2D5BE37F21}" type="slidenum">
              <a:rPr lang="en-US" sz="1100">
                <a:solidFill>
                  <a:srgbClr val="FFFFFF"/>
                </a:solidFill>
                <a:latin typeface="Baskerville Old Face"/>
              </a:rPr>
              <a:pPr algn="r" defTabSz="427038"/>
              <a:t>47</a:t>
            </a:fld>
            <a:endParaRPr lang="en-US" sz="1100">
              <a:solidFill>
                <a:srgbClr val="FFFFFF"/>
              </a:solidFill>
              <a:latin typeface="Baskerville Old Face"/>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idx="4294967295"/>
          </p:nvPr>
        </p:nvSpPr>
        <p:spPr/>
        <p:txBody>
          <a:bodyPr lIns="85594" tIns="42797" rIns="85594" bIns="42797" anchor="ctr"/>
          <a:lstStyle/>
          <a:p>
            <a:r>
              <a:rPr lang="en-US" sz="4200" b="1" smtClean="0"/>
              <a:t>Earned Value Terminology</a:t>
            </a:r>
            <a:endParaRPr lang="en-US" sz="4200" smtClean="0"/>
          </a:p>
        </p:txBody>
      </p:sp>
      <p:sp>
        <p:nvSpPr>
          <p:cNvPr id="73730" name="Content Placeholder 2"/>
          <p:cNvSpPr>
            <a:spLocks noGrp="1"/>
          </p:cNvSpPr>
          <p:nvPr>
            <p:ph idx="4294967295"/>
          </p:nvPr>
        </p:nvSpPr>
        <p:spPr/>
        <p:txBody>
          <a:bodyPr lIns="85594" tIns="42797" rIns="85594" bIns="42797"/>
          <a:lstStyle/>
          <a:p>
            <a:pPr marL="341313" indent="-341313" defTabSz="455613">
              <a:lnSpc>
                <a:spcPct val="90000"/>
              </a:lnSpc>
            </a:pPr>
            <a:r>
              <a:rPr lang="en-US" i="1" smtClean="0"/>
              <a:t>Cost Performance Index (</a:t>
            </a:r>
            <a:r>
              <a:rPr lang="en-US" b="1" i="1" smtClean="0"/>
              <a:t>CPI</a:t>
            </a:r>
            <a:r>
              <a:rPr lang="en-US" i="1" smtClean="0"/>
              <a:t>):</a:t>
            </a:r>
            <a:r>
              <a:rPr lang="en-US" smtClean="0"/>
              <a:t> is an alternative to CV and is an efficiency indicator that measures cost efficiency for work completed. </a:t>
            </a:r>
          </a:p>
          <a:p>
            <a:pPr marL="341313" indent="-341313" defTabSz="455613">
              <a:lnSpc>
                <a:spcPct val="90000"/>
              </a:lnSpc>
            </a:pPr>
            <a:r>
              <a:rPr lang="en-US" smtClean="0"/>
              <a:t>A CPI measure is more useful than a CV measure when making comparisons in different points in time or across different projects. </a:t>
            </a:r>
          </a:p>
          <a:p>
            <a:pPr marL="341313" indent="-341313" algn="ctr" defTabSz="455613">
              <a:lnSpc>
                <a:spcPct val="90000"/>
              </a:lnSpc>
              <a:buFont typeface="Wingdings 2" pitchFamily="18" charset="2"/>
              <a:buNone/>
            </a:pPr>
            <a:r>
              <a:rPr lang="en-US" smtClean="0"/>
              <a:t>CPI = BCWP / ACWP = EV / AC</a:t>
            </a:r>
          </a:p>
          <a:p>
            <a:pPr marL="341313" indent="-341313" defTabSz="455613">
              <a:lnSpc>
                <a:spcPct val="90000"/>
              </a:lnSpc>
            </a:pPr>
            <a:r>
              <a:rPr lang="en-US" smtClean="0"/>
              <a:t>A CPI value greater than 1 indicates a cost underrun of performance to date. </a:t>
            </a:r>
          </a:p>
          <a:p>
            <a:pPr marL="341313" indent="-341313" defTabSz="455613">
              <a:lnSpc>
                <a:spcPct val="90000"/>
              </a:lnSpc>
              <a:buFont typeface="Wingdings 2" pitchFamily="18" charset="2"/>
              <a:buNone/>
            </a:pPr>
            <a:r>
              <a:rPr lang="en-US" smtClean="0"/>
              <a:t> </a:t>
            </a:r>
          </a:p>
          <a:p>
            <a:pPr marL="341313" indent="-341313" defTabSz="455613">
              <a:lnSpc>
                <a:spcPct val="90000"/>
              </a:lnSpc>
            </a:pPr>
            <a:endParaRPr lang="en-US" smtClean="0"/>
          </a:p>
        </p:txBody>
      </p:sp>
      <p:sp>
        <p:nvSpPr>
          <p:cNvPr id="73731"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3732"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83B22385-2DEE-479D-9058-51AB2A6C7294}" type="slidenum">
              <a:rPr lang="en-US" sz="1100">
                <a:solidFill>
                  <a:srgbClr val="FFFFFF"/>
                </a:solidFill>
                <a:latin typeface="Baskerville Old Face"/>
              </a:rPr>
              <a:pPr algn="r" defTabSz="427038"/>
              <a:t>48</a:t>
            </a:fld>
            <a:endParaRPr lang="en-US" sz="1100">
              <a:solidFill>
                <a:srgbClr val="FFFFFF"/>
              </a:solidFill>
              <a:latin typeface="Baskerville Old Face"/>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1"/>
          <p:cNvSpPr>
            <a:spLocks noGrp="1"/>
          </p:cNvSpPr>
          <p:nvPr>
            <p:ph type="title" idx="4294967295"/>
          </p:nvPr>
        </p:nvSpPr>
        <p:spPr/>
        <p:txBody>
          <a:bodyPr lIns="85594" tIns="42797" rIns="85594" bIns="42797" anchor="ctr"/>
          <a:lstStyle/>
          <a:p>
            <a:r>
              <a:rPr lang="en-US" sz="4200" b="1" smtClean="0"/>
              <a:t>Earned Value Terminology</a:t>
            </a:r>
            <a:endParaRPr lang="en-US" sz="4200" smtClean="0"/>
          </a:p>
        </p:txBody>
      </p:sp>
      <p:sp>
        <p:nvSpPr>
          <p:cNvPr id="74754" name="Content Placeholder 2"/>
          <p:cNvSpPr>
            <a:spLocks noGrp="1"/>
          </p:cNvSpPr>
          <p:nvPr>
            <p:ph idx="4294967295"/>
          </p:nvPr>
        </p:nvSpPr>
        <p:spPr/>
        <p:txBody>
          <a:bodyPr lIns="85594" tIns="42797" rIns="85594" bIns="42797"/>
          <a:lstStyle/>
          <a:p>
            <a:pPr marL="341313" indent="-341313" defTabSz="455613"/>
            <a:r>
              <a:rPr lang="en-US" i="1" smtClean="0"/>
              <a:t>Schedule Performance Index (</a:t>
            </a:r>
            <a:r>
              <a:rPr lang="en-US" b="1" i="1" smtClean="0"/>
              <a:t>SPI</a:t>
            </a:r>
            <a:r>
              <a:rPr lang="en-US" i="1" smtClean="0"/>
              <a:t>): </a:t>
            </a:r>
            <a:r>
              <a:rPr lang="en-US" smtClean="0"/>
              <a:t>is an alternative to SV that measures progress achieved compared to progress planned on a project. </a:t>
            </a:r>
          </a:p>
          <a:p>
            <a:pPr marL="341313" indent="-341313" defTabSz="455613"/>
            <a:r>
              <a:rPr lang="en-US" smtClean="0"/>
              <a:t>A SPI measure is more useful than a SV measure when making comparisons in different points in time or across different projects. </a:t>
            </a:r>
          </a:p>
          <a:p>
            <a:pPr marL="341313" indent="-341313" algn="ctr" defTabSz="455613">
              <a:buFont typeface="Wingdings 2" pitchFamily="18" charset="2"/>
              <a:buNone/>
            </a:pPr>
            <a:r>
              <a:rPr lang="en-US" smtClean="0"/>
              <a:t>SPI = BCWP / BCWS = EV / PV</a:t>
            </a:r>
          </a:p>
          <a:p>
            <a:pPr marL="341313" indent="-341313" defTabSz="455613"/>
            <a:r>
              <a:rPr lang="en-US" smtClean="0"/>
              <a:t>A SPI greater than 1 indicates more work was completed than was planned. </a:t>
            </a:r>
          </a:p>
          <a:p>
            <a:pPr marL="341313" indent="-341313" defTabSz="455613"/>
            <a:endParaRPr lang="en-US" smtClean="0"/>
          </a:p>
        </p:txBody>
      </p:sp>
      <p:sp>
        <p:nvSpPr>
          <p:cNvPr id="74755"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4756"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B2EDAC04-945E-4BA9-BB7D-0D44417767C0}" type="slidenum">
              <a:rPr lang="en-US" sz="1100">
                <a:solidFill>
                  <a:srgbClr val="FFFFFF"/>
                </a:solidFill>
                <a:latin typeface="Baskerville Old Face"/>
              </a:rPr>
              <a:pPr algn="r" defTabSz="427038"/>
              <a:t>49</a:t>
            </a:fld>
            <a:endParaRPr lang="en-US" sz="1100">
              <a:solidFill>
                <a:srgbClr val="FFFFFF"/>
              </a:solidFill>
              <a:latin typeface="Baskerville Old Face"/>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itle 1"/>
          <p:cNvSpPr>
            <a:spLocks noGrp="1"/>
          </p:cNvSpPr>
          <p:nvPr>
            <p:ph type="title" idx="4294967295"/>
          </p:nvPr>
        </p:nvSpPr>
        <p:spPr/>
        <p:txBody>
          <a:bodyPr lIns="85594" tIns="42797" rIns="85594" bIns="42797" anchor="ctr"/>
          <a:lstStyle/>
          <a:p>
            <a:r>
              <a:rPr lang="en-US" sz="4200" b="1" smtClean="0"/>
              <a:t>Earned Value Terminology</a:t>
            </a:r>
            <a:endParaRPr lang="en-US" sz="4200" smtClean="0"/>
          </a:p>
        </p:txBody>
      </p:sp>
      <p:sp>
        <p:nvSpPr>
          <p:cNvPr id="75778" name="Content Placeholder 2"/>
          <p:cNvSpPr>
            <a:spLocks noGrp="1"/>
          </p:cNvSpPr>
          <p:nvPr>
            <p:ph idx="4294967295"/>
          </p:nvPr>
        </p:nvSpPr>
        <p:spPr/>
        <p:txBody>
          <a:bodyPr lIns="85594" tIns="42797" rIns="85594" bIns="42797"/>
          <a:lstStyle/>
          <a:p>
            <a:pPr marL="341313" indent="-341313" defTabSz="455613">
              <a:lnSpc>
                <a:spcPct val="90000"/>
              </a:lnSpc>
            </a:pPr>
            <a:r>
              <a:rPr lang="en-US" i="1" smtClean="0"/>
              <a:t>Estimated (remaining cost) To Completion (</a:t>
            </a:r>
            <a:r>
              <a:rPr lang="en-US" b="1" i="1" smtClean="0"/>
              <a:t>ETC</a:t>
            </a:r>
            <a:r>
              <a:rPr lang="en-US" i="1" smtClean="0"/>
              <a:t>):</a:t>
            </a:r>
            <a:r>
              <a:rPr lang="en-US" smtClean="0"/>
              <a:t> </a:t>
            </a:r>
          </a:p>
          <a:p>
            <a:pPr marL="741363" lvl="1" indent="-284163" defTabSz="455613">
              <a:lnSpc>
                <a:spcPct val="90000"/>
              </a:lnSpc>
            </a:pPr>
            <a:r>
              <a:rPr lang="en-US" smtClean="0"/>
              <a:t>can be forecasted at any point of the project and can be calculated using one of two methods:</a:t>
            </a:r>
          </a:p>
          <a:p>
            <a:pPr marL="341313" indent="-341313" algn="ctr" defTabSz="455613">
              <a:lnSpc>
                <a:spcPct val="90000"/>
              </a:lnSpc>
              <a:buFont typeface="Wingdings 2" pitchFamily="18" charset="2"/>
              <a:buNone/>
            </a:pPr>
            <a:r>
              <a:rPr lang="en-US" smtClean="0"/>
              <a:t>(1)  ETC = (BAC – EV) / CPI</a:t>
            </a:r>
          </a:p>
          <a:p>
            <a:pPr marL="341313" indent="-341313" defTabSz="455613">
              <a:lnSpc>
                <a:spcPct val="90000"/>
              </a:lnSpc>
            </a:pPr>
            <a:r>
              <a:rPr lang="en-US" smtClean="0"/>
              <a:t>This calculation is used when current variances are assumed as being </a:t>
            </a:r>
            <a:r>
              <a:rPr lang="en-US" u="sng" smtClean="0"/>
              <a:t>typical</a:t>
            </a:r>
            <a:r>
              <a:rPr lang="en-US" smtClean="0"/>
              <a:t> of future variances. </a:t>
            </a:r>
          </a:p>
          <a:p>
            <a:pPr marL="341313" indent="-341313" defTabSz="455613">
              <a:lnSpc>
                <a:spcPct val="90000"/>
              </a:lnSpc>
            </a:pPr>
            <a:r>
              <a:rPr lang="en-US" smtClean="0"/>
              <a:t>It is assumed that the project will be completed at the same level of efficiency or inefficiency encountered to date. </a:t>
            </a:r>
          </a:p>
        </p:txBody>
      </p:sp>
      <p:sp>
        <p:nvSpPr>
          <p:cNvPr id="75779"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5780"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B0E8AF38-BE52-4F7B-8388-888FABE4A78C}" type="slidenum">
              <a:rPr lang="en-US" sz="1100">
                <a:solidFill>
                  <a:srgbClr val="FFFFFF"/>
                </a:solidFill>
                <a:latin typeface="Baskerville Old Face"/>
              </a:rPr>
              <a:pPr algn="r" defTabSz="427038"/>
              <a:t>50</a:t>
            </a:fld>
            <a:endParaRPr lang="en-US" sz="1100">
              <a:solidFill>
                <a:srgbClr val="FFFFFF"/>
              </a:solidFill>
              <a:latin typeface="Baskerville Old Face"/>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itle 1"/>
          <p:cNvSpPr>
            <a:spLocks noGrp="1"/>
          </p:cNvSpPr>
          <p:nvPr>
            <p:ph type="title" idx="4294967295"/>
          </p:nvPr>
        </p:nvSpPr>
        <p:spPr/>
        <p:txBody>
          <a:bodyPr lIns="85594" tIns="42797" rIns="85594" bIns="42797" anchor="ctr"/>
          <a:lstStyle/>
          <a:p>
            <a:r>
              <a:rPr lang="en-US" sz="4200" b="1" smtClean="0"/>
              <a:t>Earned Value Terminology</a:t>
            </a:r>
            <a:endParaRPr lang="en-US" sz="4200" smtClean="0"/>
          </a:p>
        </p:txBody>
      </p:sp>
      <p:sp>
        <p:nvSpPr>
          <p:cNvPr id="76802" name="Content Placeholder 2"/>
          <p:cNvSpPr>
            <a:spLocks noGrp="1"/>
          </p:cNvSpPr>
          <p:nvPr>
            <p:ph idx="4294967295"/>
          </p:nvPr>
        </p:nvSpPr>
        <p:spPr/>
        <p:txBody>
          <a:bodyPr lIns="85594" tIns="42797" rIns="85594" bIns="42797"/>
          <a:lstStyle/>
          <a:p>
            <a:pPr marL="0" indent="0" algn="ctr" defTabSz="455613">
              <a:buFont typeface="Wingdings 2" pitchFamily="18" charset="2"/>
              <a:buNone/>
            </a:pPr>
            <a:r>
              <a:rPr lang="en-US" smtClean="0"/>
              <a:t>(2)  ETC = BAC – EV</a:t>
            </a:r>
          </a:p>
          <a:p>
            <a:pPr marL="0" indent="0" defTabSz="455613"/>
            <a:r>
              <a:rPr lang="en-US" smtClean="0"/>
              <a:t>This calculation is used when current variances are assumed to be </a:t>
            </a:r>
            <a:r>
              <a:rPr lang="en-US" u="sng" smtClean="0"/>
              <a:t>atypical</a:t>
            </a:r>
            <a:r>
              <a:rPr lang="en-US" smtClean="0"/>
              <a:t> of future variances, i.e. variances in the future will not be the same as current variances.  </a:t>
            </a:r>
          </a:p>
          <a:p>
            <a:pPr marL="0" indent="0" defTabSz="455613"/>
            <a:endParaRPr lang="en-US" smtClean="0"/>
          </a:p>
          <a:p>
            <a:pPr marL="0" indent="0" defTabSz="455613"/>
            <a:endParaRPr lang="en-US" smtClean="0"/>
          </a:p>
        </p:txBody>
      </p:sp>
      <p:sp>
        <p:nvSpPr>
          <p:cNvPr id="76803"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6804"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75C2FBDE-6266-4E63-AA9E-463468D5EE97}" type="slidenum">
              <a:rPr lang="en-US" sz="1100">
                <a:solidFill>
                  <a:srgbClr val="FFFFFF"/>
                </a:solidFill>
                <a:latin typeface="Baskerville Old Face"/>
              </a:rPr>
              <a:pPr algn="r" defTabSz="427038"/>
              <a:t>51</a:t>
            </a:fld>
            <a:endParaRPr lang="en-US" sz="1100">
              <a:solidFill>
                <a:srgbClr val="FFFFFF"/>
              </a:solidFill>
              <a:latin typeface="Baskerville Old Face"/>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idx="4294967295"/>
          </p:nvPr>
        </p:nvSpPr>
        <p:spPr/>
        <p:txBody>
          <a:bodyPr lIns="85594" tIns="42797" rIns="85594" bIns="42797" anchor="ctr"/>
          <a:lstStyle/>
          <a:p>
            <a:r>
              <a:rPr lang="en-US" sz="4200" b="1" smtClean="0"/>
              <a:t>Earned Value Terminology</a:t>
            </a:r>
          </a:p>
        </p:txBody>
      </p:sp>
      <p:sp>
        <p:nvSpPr>
          <p:cNvPr id="77826" name="Content Placeholder 2"/>
          <p:cNvSpPr>
            <a:spLocks noGrp="1"/>
          </p:cNvSpPr>
          <p:nvPr>
            <p:ph idx="4294967295"/>
          </p:nvPr>
        </p:nvSpPr>
        <p:spPr/>
        <p:txBody>
          <a:bodyPr lIns="85594" tIns="42797" rIns="85594" bIns="42797"/>
          <a:lstStyle/>
          <a:p>
            <a:pPr marL="341313" indent="-341313" defTabSz="455613"/>
            <a:r>
              <a:rPr lang="en-US" i="1" smtClean="0"/>
              <a:t>Projected (total cost) Estimated At Completion (</a:t>
            </a:r>
            <a:r>
              <a:rPr lang="en-US" b="1" i="1" smtClean="0"/>
              <a:t>EAC</a:t>
            </a:r>
            <a:r>
              <a:rPr lang="en-US" i="1" smtClean="0"/>
              <a:t>), assuming  current variances are typical  of future variances:</a:t>
            </a:r>
            <a:r>
              <a:rPr lang="en-US" smtClean="0"/>
              <a:t> </a:t>
            </a:r>
          </a:p>
          <a:p>
            <a:pPr marL="741363" lvl="1" indent="-284163" defTabSz="455613"/>
            <a:r>
              <a:rPr lang="en-US" smtClean="0"/>
              <a:t>can be forecasted at any point of the project by using the following expression:</a:t>
            </a:r>
          </a:p>
          <a:p>
            <a:pPr marL="341313" indent="-341313" algn="ctr" defTabSz="455613">
              <a:buFont typeface="Wingdings 2" pitchFamily="18" charset="2"/>
              <a:buNone/>
            </a:pPr>
            <a:r>
              <a:rPr lang="en-US" smtClean="0"/>
              <a:t>EAC = ETC + AC</a:t>
            </a:r>
          </a:p>
          <a:p>
            <a:pPr marL="341313" indent="-341313" algn="ctr" defTabSz="455613">
              <a:buFont typeface="Wingdings 2" pitchFamily="18" charset="2"/>
              <a:buNone/>
            </a:pPr>
            <a:r>
              <a:rPr lang="en-US" sz="2100" smtClean="0"/>
              <a:t>With    EAC = (BAC – EV)/CPI + AC</a:t>
            </a:r>
          </a:p>
          <a:p>
            <a:pPr marL="341313" indent="-341313" algn="ctr" defTabSz="455613">
              <a:buFont typeface="Wingdings 2" pitchFamily="18" charset="2"/>
              <a:buNone/>
            </a:pPr>
            <a:r>
              <a:rPr lang="en-US" sz="2100" smtClean="0"/>
              <a:t>And    EAC = BAC/CPI – EV/CPI + AC</a:t>
            </a:r>
          </a:p>
          <a:p>
            <a:pPr marL="341313" indent="-341313" algn="ctr" defTabSz="455613">
              <a:buFont typeface="Wingdings 2" pitchFamily="18" charset="2"/>
              <a:buNone/>
            </a:pPr>
            <a:r>
              <a:rPr lang="en-US" smtClean="0"/>
              <a:t>We get   EAC = BAC/CPI = BAC * AC/EV</a:t>
            </a:r>
          </a:p>
        </p:txBody>
      </p:sp>
      <p:sp>
        <p:nvSpPr>
          <p:cNvPr id="77827"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7828"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94DDD86A-5ABA-40ED-93F6-4494ADA5A758}" type="slidenum">
              <a:rPr lang="en-US" sz="1100">
                <a:solidFill>
                  <a:srgbClr val="FFFFFF"/>
                </a:solidFill>
                <a:latin typeface="Baskerville Old Face"/>
              </a:rPr>
              <a:pPr algn="r" defTabSz="427038"/>
              <a:t>52</a:t>
            </a:fld>
            <a:endParaRPr lang="en-US" sz="1100">
              <a:solidFill>
                <a:srgbClr val="FFFFFF"/>
              </a:solidFill>
              <a:latin typeface="Baskerville Old Face"/>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itle 1"/>
          <p:cNvSpPr>
            <a:spLocks noGrp="1"/>
          </p:cNvSpPr>
          <p:nvPr>
            <p:ph type="title" idx="4294967295"/>
          </p:nvPr>
        </p:nvSpPr>
        <p:spPr/>
        <p:txBody>
          <a:bodyPr lIns="85594" tIns="42797" rIns="85594" bIns="42797" anchor="ctr"/>
          <a:lstStyle/>
          <a:p>
            <a:r>
              <a:rPr lang="en-US" sz="4200" b="1" smtClean="0"/>
              <a:t>Use of EVM for Performance Reporting </a:t>
            </a:r>
          </a:p>
        </p:txBody>
      </p:sp>
      <p:sp>
        <p:nvSpPr>
          <p:cNvPr id="78850"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78851"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69C93F90-2EA0-4377-821B-36AAC23EBCDE}" type="slidenum">
              <a:rPr lang="en-US" sz="1100">
                <a:solidFill>
                  <a:srgbClr val="FFFFFF"/>
                </a:solidFill>
                <a:latin typeface="Baskerville Old Face"/>
              </a:rPr>
              <a:pPr algn="r" defTabSz="427038"/>
              <a:t>53</a:t>
            </a:fld>
            <a:endParaRPr lang="en-US" sz="1100">
              <a:solidFill>
                <a:srgbClr val="FFFFFF"/>
              </a:solidFill>
              <a:latin typeface="Baskerville Old Face"/>
            </a:endParaRPr>
          </a:p>
        </p:txBody>
      </p:sp>
      <p:sp>
        <p:nvSpPr>
          <p:cNvPr id="78852" name="Rectangle 2"/>
          <p:cNvSpPr>
            <a:spLocks noChangeArrowheads="1"/>
          </p:cNvSpPr>
          <p:nvPr/>
        </p:nvSpPr>
        <p:spPr bwMode="auto">
          <a:xfrm>
            <a:off x="0" y="0"/>
            <a:ext cx="9144000" cy="0"/>
          </a:xfrm>
          <a:prstGeom prst="rect">
            <a:avLst/>
          </a:prstGeom>
          <a:noFill/>
          <a:ln w="9525">
            <a:noFill/>
            <a:miter lim="800000"/>
            <a:headEnd/>
            <a:tailEnd/>
          </a:ln>
        </p:spPr>
        <p:txBody>
          <a:bodyPr wrap="none" lIns="85606" tIns="42803" rIns="85606" bIns="42803" anchor="ctr">
            <a:spAutoFit/>
          </a:bodyPr>
          <a:lstStyle/>
          <a:p>
            <a:pPr defTabSz="427038"/>
            <a:endParaRPr lang="en-CA" sz="1700">
              <a:latin typeface="Baskerville Old Face"/>
            </a:endParaRPr>
          </a:p>
        </p:txBody>
      </p:sp>
      <p:pic>
        <p:nvPicPr>
          <p:cNvPr id="78853" name="Picture 3"/>
          <p:cNvPicPr>
            <a:picLocks noChangeAspect="1" noChangeArrowheads="1"/>
          </p:cNvPicPr>
          <p:nvPr/>
        </p:nvPicPr>
        <p:blipFill>
          <a:blip r:embed="rId3"/>
          <a:srcRect/>
          <a:stretch>
            <a:fillRect/>
          </a:stretch>
        </p:blipFill>
        <p:spPr bwMode="auto">
          <a:xfrm>
            <a:off x="555625" y="1793875"/>
            <a:ext cx="7831138" cy="4429125"/>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Content Placeholder 2"/>
          <p:cNvSpPr>
            <a:spLocks noGrp="1"/>
          </p:cNvSpPr>
          <p:nvPr>
            <p:ph idx="4294967295"/>
          </p:nvPr>
        </p:nvSpPr>
        <p:spPr>
          <a:xfrm>
            <a:off x="257175" y="935038"/>
            <a:ext cx="8643938" cy="5191125"/>
          </a:xfrm>
        </p:spPr>
        <p:txBody>
          <a:bodyPr lIns="85594" tIns="42797" rIns="85594" bIns="42797"/>
          <a:lstStyle/>
          <a:p>
            <a:pPr marL="0" indent="0" defTabSz="455613">
              <a:lnSpc>
                <a:spcPct val="80000"/>
              </a:lnSpc>
              <a:buFont typeface="Wingdings 2" pitchFamily="18" charset="2"/>
              <a:buNone/>
            </a:pPr>
            <a:r>
              <a:rPr lang="en-US" sz="2400" smtClean="0"/>
              <a:t>Figure on previous page highlights how EVM is used for project performance reporting. </a:t>
            </a:r>
          </a:p>
          <a:p>
            <a:pPr marL="0" indent="0" defTabSz="455613">
              <a:lnSpc>
                <a:spcPct val="80000"/>
              </a:lnSpc>
            </a:pPr>
            <a:endParaRPr lang="en-US" sz="2400" smtClean="0"/>
          </a:p>
          <a:p>
            <a:pPr marL="0" indent="0" defTabSz="455613">
              <a:lnSpc>
                <a:spcPct val="80000"/>
              </a:lnSpc>
            </a:pPr>
            <a:r>
              <a:rPr lang="en-US" sz="2400" smtClean="0"/>
              <a:t>The BAC for the project is $140,000 and the planned duration is 8 months. At month 7 the BCWS or PV is $130,000, the ACWP or AC is $140,000 and the BCWP or EV is $108,000. For this reporting period: </a:t>
            </a:r>
          </a:p>
          <a:p>
            <a:pPr marL="0" indent="0" algn="ctr" defTabSz="455613">
              <a:lnSpc>
                <a:spcPct val="80000"/>
              </a:lnSpc>
              <a:buFont typeface="Wingdings 2" pitchFamily="18" charset="2"/>
              <a:buNone/>
            </a:pPr>
            <a:r>
              <a:rPr lang="en-US" sz="2400" smtClean="0"/>
              <a:t>SV = EV – PV = $108,000 – $130,000 = –$22,000 </a:t>
            </a:r>
          </a:p>
          <a:p>
            <a:pPr marL="0" indent="0" algn="ctr" defTabSz="455613">
              <a:lnSpc>
                <a:spcPct val="80000"/>
              </a:lnSpc>
              <a:buFont typeface="Wingdings 2" pitchFamily="18" charset="2"/>
              <a:buNone/>
            </a:pPr>
            <a:r>
              <a:rPr lang="en-US" sz="2400" smtClean="0"/>
              <a:t>CV = EV – AC = $108,000 – $140,000 = –$32,000</a:t>
            </a:r>
          </a:p>
          <a:p>
            <a:pPr marL="0" indent="0" defTabSz="455613">
              <a:lnSpc>
                <a:spcPct val="80000"/>
              </a:lnSpc>
              <a:buFont typeface="Wingdings 2" pitchFamily="18" charset="2"/>
              <a:buNone/>
            </a:pPr>
            <a:r>
              <a:rPr lang="en-US" sz="2400" smtClean="0"/>
              <a:t> </a:t>
            </a:r>
          </a:p>
          <a:p>
            <a:pPr marL="0" indent="0" defTabSz="455613">
              <a:lnSpc>
                <a:spcPct val="80000"/>
              </a:lnSpc>
            </a:pPr>
            <a:r>
              <a:rPr lang="en-US" sz="2400" smtClean="0"/>
              <a:t>The SV and CV are both negative indicating that the project is behind schedule and over budget, respectively. </a:t>
            </a:r>
          </a:p>
          <a:p>
            <a:pPr marL="0" indent="0" algn="ctr" defTabSz="455613">
              <a:lnSpc>
                <a:spcPct val="80000"/>
              </a:lnSpc>
              <a:buFont typeface="Wingdings 2" pitchFamily="18" charset="2"/>
              <a:buNone/>
            </a:pPr>
            <a:endParaRPr lang="en-US" sz="2400" b="1" smtClean="0"/>
          </a:p>
        </p:txBody>
      </p:sp>
      <p:sp>
        <p:nvSpPr>
          <p:cNvPr id="80898" name="Footer Placeholder 3"/>
          <p:cNvSpPr txBox="1">
            <a:spLocks noGrp="1"/>
          </p:cNvSpPr>
          <p:nvPr/>
        </p:nvSpPr>
        <p:spPr bwMode="auto">
          <a:xfrm>
            <a:off x="3124200" y="6356350"/>
            <a:ext cx="2895600" cy="365125"/>
          </a:xfrm>
          <a:prstGeom prst="rect">
            <a:avLst/>
          </a:prstGeom>
          <a:noFill/>
          <a:ln w="9525">
            <a:noFill/>
            <a:miter lim="800000"/>
            <a:headEnd/>
            <a:tailEnd/>
          </a:ln>
        </p:spPr>
        <p:txBody>
          <a:bodyPr lIns="85594" tIns="42797" rIns="85594" bIns="42797" anchor="ctr"/>
          <a:lstStyle/>
          <a:p>
            <a:pPr algn="ctr" defTabSz="427038"/>
            <a:r>
              <a:rPr lang="en-US" sz="1100">
                <a:solidFill>
                  <a:srgbClr val="FFFFFF"/>
                </a:solidFill>
                <a:latin typeface="Baskerville Old Face"/>
              </a:rPr>
              <a:t>Dr C.J. Willis, CAPM, P.Eng </a:t>
            </a:r>
          </a:p>
        </p:txBody>
      </p:sp>
      <p:sp>
        <p:nvSpPr>
          <p:cNvPr id="80899" name="Slide Number Placeholder 4"/>
          <p:cNvSpPr txBox="1">
            <a:spLocks noGrp="1"/>
          </p:cNvSpPr>
          <p:nvPr/>
        </p:nvSpPr>
        <p:spPr bwMode="auto">
          <a:xfrm>
            <a:off x="6553200" y="6356350"/>
            <a:ext cx="2133600" cy="365125"/>
          </a:xfrm>
          <a:prstGeom prst="rect">
            <a:avLst/>
          </a:prstGeom>
          <a:noFill/>
          <a:ln w="9525">
            <a:noFill/>
            <a:miter lim="800000"/>
            <a:headEnd/>
            <a:tailEnd/>
          </a:ln>
        </p:spPr>
        <p:txBody>
          <a:bodyPr lIns="85594" tIns="42797" rIns="85594" bIns="42797" anchor="ctr"/>
          <a:lstStyle/>
          <a:p>
            <a:pPr algn="r" defTabSz="427038"/>
            <a:fld id="{82EFFFD5-2DAE-4791-8CB6-331D30F99129}" type="slidenum">
              <a:rPr lang="en-US" sz="1100">
                <a:solidFill>
                  <a:srgbClr val="FFFFFF"/>
                </a:solidFill>
                <a:latin typeface="Baskerville Old Face"/>
              </a:rPr>
              <a:pPr algn="r" defTabSz="427038"/>
              <a:t>54</a:t>
            </a:fld>
            <a:endParaRPr lang="en-US" sz="1100">
              <a:solidFill>
                <a:srgbClr val="FFFFFF"/>
              </a:solidFill>
              <a:latin typeface="Baskerville Old Face"/>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ext Box 2"/>
          <p:cNvSpPr txBox="1">
            <a:spLocks noChangeArrowheads="1"/>
          </p:cNvSpPr>
          <p:nvPr/>
        </p:nvSpPr>
        <p:spPr bwMode="auto">
          <a:xfrm>
            <a:off x="1698625" y="3048000"/>
            <a:ext cx="5745163" cy="762000"/>
          </a:xfrm>
          <a:prstGeom prst="rect">
            <a:avLst/>
          </a:prstGeom>
          <a:noFill/>
          <a:ln w="9525">
            <a:noFill/>
            <a:miter lim="800000"/>
            <a:headEnd/>
            <a:tailEnd/>
          </a:ln>
        </p:spPr>
        <p:txBody>
          <a:bodyPr wrap="none">
            <a:spAutoFit/>
          </a:bodyPr>
          <a:lstStyle/>
          <a:p>
            <a:r>
              <a:rPr lang="en-CA" sz="4400" b="1"/>
              <a:t>Time Value of Money</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2"/>
          <p:cNvSpPr>
            <a:spLocks noGrp="1" noChangeArrowheads="1"/>
          </p:cNvSpPr>
          <p:nvPr>
            <p:ph type="body" idx="4294967295"/>
          </p:nvPr>
        </p:nvSpPr>
        <p:spPr>
          <a:xfrm>
            <a:off x="533400" y="1295400"/>
            <a:ext cx="8153400" cy="4800600"/>
          </a:xfrm>
        </p:spPr>
        <p:txBody>
          <a:bodyPr lIns="90488" tIns="44450" rIns="90488" bIns="44450"/>
          <a:lstStyle/>
          <a:p>
            <a:pPr eaLnBrk="1" hangingPunct="1"/>
            <a:r>
              <a:rPr lang="en-US" altLang="en-US" sz="2200" smtClean="0"/>
              <a:t>Interest (</a:t>
            </a:r>
            <a:r>
              <a:rPr lang="en-US" altLang="en-US" sz="2200" i="1" smtClean="0"/>
              <a:t>I</a:t>
            </a:r>
            <a:r>
              <a:rPr lang="en-US" altLang="en-US" sz="2200" smtClean="0"/>
              <a:t>) is compensation for giving up use of money</a:t>
            </a:r>
          </a:p>
          <a:p>
            <a:pPr lvl="1" eaLnBrk="1" hangingPunct="1"/>
            <a:r>
              <a:rPr lang="en-US" altLang="en-US" sz="2000" smtClean="0"/>
              <a:t>difference between the amount loaned and the amount repaid. </a:t>
            </a:r>
          </a:p>
          <a:p>
            <a:pPr eaLnBrk="1" hangingPunct="1"/>
            <a:r>
              <a:rPr lang="en-US" altLang="en-US" sz="2200" smtClean="0"/>
              <a:t>An amount of money today, </a:t>
            </a:r>
            <a:r>
              <a:rPr lang="en-US" altLang="en-US" sz="2200" i="1" smtClean="0"/>
              <a:t>P</a:t>
            </a:r>
            <a:r>
              <a:rPr lang="en-US" altLang="en-US" sz="2200" smtClean="0"/>
              <a:t>, can be related to a future amount, </a:t>
            </a:r>
            <a:r>
              <a:rPr lang="en-US" altLang="en-US" sz="2200" i="1" smtClean="0"/>
              <a:t>F</a:t>
            </a:r>
            <a:r>
              <a:rPr lang="en-US" altLang="en-US" sz="2200" smtClean="0"/>
              <a:t>, by the interest amount </a:t>
            </a:r>
            <a:r>
              <a:rPr lang="en-US" altLang="en-US" sz="2200" i="1" smtClean="0"/>
              <a:t>I</a:t>
            </a:r>
            <a:r>
              <a:rPr lang="en-US" altLang="en-US" sz="2200" smtClean="0"/>
              <a:t>, or interest rate</a:t>
            </a:r>
            <a:r>
              <a:rPr lang="en-US" altLang="en-US" sz="2200" i="1" smtClean="0"/>
              <a:t> i</a:t>
            </a:r>
            <a:r>
              <a:rPr lang="en-US" altLang="en-US" sz="2200" smtClean="0"/>
              <a:t>:</a:t>
            </a:r>
          </a:p>
          <a:p>
            <a:pPr eaLnBrk="1" hangingPunct="1"/>
            <a:endParaRPr lang="en-US" altLang="en-US" smtClean="0"/>
          </a:p>
          <a:p>
            <a:pPr eaLnBrk="1" hangingPunct="1"/>
            <a:endParaRPr lang="en-US" altLang="en-US" smtClean="0"/>
          </a:p>
          <a:p>
            <a:pPr eaLnBrk="1" hangingPunct="1"/>
            <a:r>
              <a:rPr lang="en-US" altLang="en-US" smtClean="0"/>
              <a:t>Right to </a:t>
            </a:r>
            <a:r>
              <a:rPr lang="en-US" altLang="en-US" i="1" smtClean="0"/>
              <a:t>P</a:t>
            </a:r>
            <a:r>
              <a:rPr lang="en-US" altLang="en-US" smtClean="0"/>
              <a:t> at beginning time period exchanges for right to </a:t>
            </a:r>
            <a:r>
              <a:rPr lang="en-US" altLang="en-US" i="1" smtClean="0"/>
              <a:t>F</a:t>
            </a:r>
            <a:r>
              <a:rPr lang="en-US" altLang="en-US" smtClean="0"/>
              <a:t> at end, where </a:t>
            </a:r>
            <a:r>
              <a:rPr lang="en-US" altLang="en-US" i="1" smtClean="0"/>
              <a:t>F = P</a:t>
            </a:r>
            <a:r>
              <a:rPr lang="en-US" altLang="en-US" smtClean="0"/>
              <a:t>(1</a:t>
            </a:r>
            <a:r>
              <a:rPr lang="en-US" altLang="en-US" i="1" smtClean="0"/>
              <a:t>+i</a:t>
            </a:r>
            <a:r>
              <a:rPr lang="en-US" altLang="en-US" smtClean="0"/>
              <a:t>)</a:t>
            </a:r>
          </a:p>
          <a:p>
            <a:pPr eaLnBrk="1" hangingPunct="1"/>
            <a:r>
              <a:rPr lang="en-US" altLang="en-US" sz="2200" i="1" smtClean="0"/>
              <a:t>i </a:t>
            </a:r>
            <a:r>
              <a:rPr lang="en-US" altLang="en-US" sz="2200" smtClean="0">
                <a:sym typeface="Wingdings" pitchFamily="2" charset="2"/>
              </a:rPr>
              <a:t></a:t>
            </a:r>
            <a:r>
              <a:rPr lang="en-US" altLang="en-US" sz="2200" i="1" smtClean="0"/>
              <a:t> </a:t>
            </a:r>
            <a:r>
              <a:rPr lang="en-US" altLang="en-US" sz="2200" b="1" smtClean="0">
                <a:solidFill>
                  <a:srgbClr val="FF0000"/>
                </a:solidFill>
              </a:rPr>
              <a:t>interest rate, </a:t>
            </a:r>
            <a:r>
              <a:rPr lang="en-US" altLang="en-US" sz="2200" i="1" smtClean="0"/>
              <a:t>P </a:t>
            </a:r>
            <a:r>
              <a:rPr lang="en-US" altLang="en-US" sz="2200" i="1" smtClean="0">
                <a:sym typeface="Wingdings" pitchFamily="2" charset="2"/>
              </a:rPr>
              <a:t></a:t>
            </a:r>
            <a:r>
              <a:rPr lang="en-US" altLang="en-US" sz="2200" smtClean="0"/>
              <a:t> </a:t>
            </a:r>
            <a:r>
              <a:rPr lang="en-US" altLang="en-US" sz="2200" b="1" smtClean="0">
                <a:solidFill>
                  <a:srgbClr val="FF0000"/>
                </a:solidFill>
              </a:rPr>
              <a:t>present worth</a:t>
            </a:r>
            <a:r>
              <a:rPr lang="en-US" altLang="en-US" sz="2200" smtClean="0"/>
              <a:t> of</a:t>
            </a:r>
            <a:r>
              <a:rPr lang="en-US" altLang="en-US" sz="2200" i="1" smtClean="0"/>
              <a:t> F</a:t>
            </a:r>
          </a:p>
          <a:p>
            <a:pPr eaLnBrk="1" hangingPunct="1"/>
            <a:r>
              <a:rPr lang="en-US" altLang="en-US" sz="2200" i="1" smtClean="0"/>
              <a:t>F </a:t>
            </a:r>
            <a:r>
              <a:rPr lang="en-US" altLang="en-US" sz="2200" smtClean="0">
                <a:sym typeface="Wingdings" pitchFamily="2" charset="2"/>
              </a:rPr>
              <a:t> </a:t>
            </a:r>
            <a:r>
              <a:rPr lang="en-US" altLang="en-US" sz="2200" b="1" smtClean="0">
                <a:solidFill>
                  <a:srgbClr val="FF0000"/>
                </a:solidFill>
              </a:rPr>
              <a:t>future worth</a:t>
            </a:r>
            <a:r>
              <a:rPr lang="en-US" altLang="en-US" sz="2200" smtClean="0"/>
              <a:t> of</a:t>
            </a:r>
            <a:r>
              <a:rPr lang="en-US" altLang="en-US" sz="2200" i="1" smtClean="0"/>
              <a:t> P, </a:t>
            </a:r>
            <a:r>
              <a:rPr lang="en-US" altLang="en-US" sz="2200" smtClean="0"/>
              <a:t>base period </a:t>
            </a:r>
            <a:r>
              <a:rPr lang="en-US" altLang="en-US" sz="2200" smtClean="0">
                <a:sym typeface="Wingdings" pitchFamily="2" charset="2"/>
              </a:rPr>
              <a:t></a:t>
            </a:r>
            <a:r>
              <a:rPr lang="en-US" altLang="en-US" sz="2200" smtClean="0"/>
              <a:t> </a:t>
            </a:r>
            <a:r>
              <a:rPr lang="en-US" altLang="en-US" sz="2200" b="1" smtClean="0">
                <a:solidFill>
                  <a:srgbClr val="FF0000"/>
                </a:solidFill>
              </a:rPr>
              <a:t>interest period</a:t>
            </a:r>
            <a:endParaRPr lang="en-US" altLang="en-US" sz="2200" smtClean="0"/>
          </a:p>
          <a:p>
            <a:pPr eaLnBrk="1" hangingPunct="1">
              <a:buFont typeface="Wingdings 2" pitchFamily="18" charset="2"/>
              <a:buNone/>
            </a:pPr>
            <a:endParaRPr lang="en-US" altLang="en-US" smtClean="0"/>
          </a:p>
        </p:txBody>
      </p:sp>
      <p:sp>
        <p:nvSpPr>
          <p:cNvPr id="82946" name="Rectangle 3"/>
          <p:cNvSpPr>
            <a:spLocks noGrp="1" noChangeArrowheads="1"/>
          </p:cNvSpPr>
          <p:nvPr>
            <p:ph type="title" idx="4294967295"/>
          </p:nvPr>
        </p:nvSpPr>
        <p:spPr>
          <a:xfrm>
            <a:off x="609600" y="304800"/>
            <a:ext cx="8229600" cy="1143000"/>
          </a:xfrm>
        </p:spPr>
        <p:txBody>
          <a:bodyPr lIns="50400" tIns="228600" rIns="228600" bIns="228600" anchor="ctr"/>
          <a:lstStyle/>
          <a:p>
            <a:pPr eaLnBrk="1" hangingPunct="1"/>
            <a:r>
              <a:rPr lang="en-CA" altLang="en-US" sz="3900" smtClean="0"/>
              <a:t>9.2 Interest and Interest Rates</a:t>
            </a:r>
            <a:endParaRPr lang="en-US" altLang="en-US" sz="3900" smtClean="0"/>
          </a:p>
        </p:txBody>
      </p:sp>
      <p:sp>
        <p:nvSpPr>
          <p:cNvPr id="40966" name="Text Box 6"/>
          <p:cNvSpPr txBox="1">
            <a:spLocks noChangeArrowheads="1"/>
          </p:cNvSpPr>
          <p:nvPr/>
        </p:nvSpPr>
        <p:spPr bwMode="auto">
          <a:xfrm>
            <a:off x="1066800" y="3108325"/>
            <a:ext cx="5867400" cy="641350"/>
          </a:xfrm>
          <a:prstGeom prst="rect">
            <a:avLst/>
          </a:prstGeom>
          <a:solidFill>
            <a:schemeClr val="accent1"/>
          </a:solidFill>
          <a:ln w="9525">
            <a:noFill/>
            <a:miter lim="800000"/>
            <a:headEnd/>
            <a:tailEnd/>
          </a:ln>
        </p:spPr>
        <p:txBody>
          <a:bodyPr>
            <a:spAutoFit/>
          </a:bodyPr>
          <a:lstStyle/>
          <a:p>
            <a:pPr algn="ctr">
              <a:spcBef>
                <a:spcPct val="20000"/>
              </a:spcBef>
            </a:pPr>
            <a:r>
              <a:rPr lang="en-US" altLang="en-US" sz="3600" b="1" i="1">
                <a:ea typeface="MS PGothic" pitchFamily="34" charset="-128"/>
              </a:rPr>
              <a:t>F = P + I = P + Pi = P</a:t>
            </a:r>
            <a:r>
              <a:rPr lang="en-US" altLang="en-US" sz="3600" b="1">
                <a:ea typeface="MS PGothic" pitchFamily="34" charset="-128"/>
              </a:rPr>
              <a:t>(1</a:t>
            </a:r>
            <a:r>
              <a:rPr lang="en-US" altLang="en-US" sz="3600" b="1" i="1">
                <a:ea typeface="MS PGothic" pitchFamily="34" charset="-128"/>
              </a:rPr>
              <a:t> + i</a:t>
            </a:r>
            <a:r>
              <a:rPr lang="en-US" altLang="en-US" sz="3600" b="1">
                <a:ea typeface="MS PGothic" pitchFamily="34" charset="-128"/>
              </a:rPr>
              <a:t>)</a:t>
            </a:r>
            <a:endParaRPr lang="en-US" altLang="en-US" sz="3600">
              <a:ea typeface="MS PGothic" pitchFamily="34" charset="-128"/>
            </a:endParaRPr>
          </a:p>
        </p:txBody>
      </p:sp>
      <p:sp>
        <p:nvSpPr>
          <p:cNvPr id="82948" name="Date Placeholder 6"/>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82949"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9AE2B35F-B58E-4A92-A228-98E9FA3618E4}" type="slidenum">
              <a:rPr lang="en-US" altLang="en-US" sz="1200" b="1">
                <a:solidFill>
                  <a:schemeClr val="accent2"/>
                </a:solidFill>
                <a:ea typeface="MS PGothic" pitchFamily="34" charset="-128"/>
              </a:rPr>
              <a:pPr algn="r"/>
              <a:t>56</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left)">
                                      <p:cBhvr>
                                        <p:cTn id="7"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8"/>
          <p:cNvSpPr>
            <a:spLocks noGrp="1" noChangeArrowheads="1"/>
          </p:cNvSpPr>
          <p:nvPr>
            <p:ph type="title" idx="4294967295"/>
          </p:nvPr>
        </p:nvSpPr>
        <p:spPr>
          <a:xfrm>
            <a:off x="1447800" y="609600"/>
            <a:ext cx="7620000" cy="609600"/>
          </a:xfrm>
        </p:spPr>
        <p:txBody>
          <a:bodyPr lIns="50400" tIns="228600" rIns="228600" bIns="228600" anchor="ctr"/>
          <a:lstStyle/>
          <a:p>
            <a:pPr eaLnBrk="1" hangingPunct="1"/>
            <a:r>
              <a:rPr lang="en-CA" altLang="en-US" smtClean="0"/>
              <a:t>Figure 9.1 Present and Future Worth</a:t>
            </a:r>
            <a:endParaRPr lang="en-US" altLang="en-US" smtClean="0"/>
          </a:p>
        </p:txBody>
      </p:sp>
      <p:pic>
        <p:nvPicPr>
          <p:cNvPr id="83970" name="Picture 9" descr="slide02-07"/>
          <p:cNvPicPr>
            <a:picLocks noChangeAspect="1" noChangeArrowheads="1"/>
          </p:cNvPicPr>
          <p:nvPr/>
        </p:nvPicPr>
        <p:blipFill>
          <a:blip r:embed="rId2"/>
          <a:srcRect/>
          <a:stretch>
            <a:fillRect/>
          </a:stretch>
        </p:blipFill>
        <p:spPr bwMode="auto">
          <a:xfrm>
            <a:off x="381000" y="1747838"/>
            <a:ext cx="8382000" cy="3362325"/>
          </a:xfrm>
          <a:prstGeom prst="rect">
            <a:avLst/>
          </a:prstGeom>
          <a:noFill/>
          <a:ln w="9525">
            <a:noFill/>
            <a:miter lim="800000"/>
            <a:headEnd/>
            <a:tailEnd/>
          </a:ln>
        </p:spPr>
      </p:pic>
      <p:sp>
        <p:nvSpPr>
          <p:cNvPr id="83971"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83972"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B0B3CFC2-A946-4621-898A-B58B2F05E6E9}" type="slidenum">
              <a:rPr lang="en-US" altLang="en-US" sz="1200" b="1">
                <a:solidFill>
                  <a:schemeClr val="accent2"/>
                </a:solidFill>
                <a:ea typeface="MS PGothic" pitchFamily="34" charset="-128"/>
              </a:rPr>
              <a:pPr algn="r"/>
              <a:t>57</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p:cNvSpPr>
            <a:spLocks noGrp="1" noChangeArrowheads="1"/>
          </p:cNvSpPr>
          <p:nvPr>
            <p:ph type="title" idx="4294967295"/>
          </p:nvPr>
        </p:nvSpPr>
        <p:spPr>
          <a:xfrm>
            <a:off x="1143000" y="609600"/>
            <a:ext cx="7467600" cy="609600"/>
          </a:xfrm>
        </p:spPr>
        <p:txBody>
          <a:bodyPr lIns="50400" tIns="228600" rIns="228600" bIns="228600" anchor="ctr"/>
          <a:lstStyle/>
          <a:p>
            <a:pPr eaLnBrk="1" hangingPunct="1"/>
            <a:r>
              <a:rPr lang="en-CA" altLang="en-US" sz="3500" smtClean="0"/>
              <a:t>2.2 Interest and Interest Rates </a:t>
            </a:r>
            <a:r>
              <a:rPr lang="en-CA" altLang="en-US" sz="2600" smtClean="0"/>
              <a:t>(cont’d)</a:t>
            </a:r>
            <a:r>
              <a:rPr lang="en-CA" altLang="en-US" sz="6300" smtClean="0"/>
              <a:t>  </a:t>
            </a:r>
            <a:endParaRPr lang="en-US" altLang="en-US" sz="6300" smtClean="0"/>
          </a:p>
        </p:txBody>
      </p:sp>
      <p:sp>
        <p:nvSpPr>
          <p:cNvPr id="84994" name="Rectangle 3"/>
          <p:cNvSpPr>
            <a:spLocks noGrp="1" noChangeArrowheads="1"/>
          </p:cNvSpPr>
          <p:nvPr>
            <p:ph type="body" idx="4294967295"/>
          </p:nvPr>
        </p:nvSpPr>
        <p:spPr>
          <a:xfrm>
            <a:off x="381000" y="1752600"/>
            <a:ext cx="8229600" cy="4114800"/>
          </a:xfrm>
        </p:spPr>
        <p:txBody>
          <a:bodyPr lIns="90488" tIns="44450" rIns="90488" bIns="44450"/>
          <a:lstStyle/>
          <a:p>
            <a:pPr eaLnBrk="1" hangingPunct="1"/>
            <a:r>
              <a:rPr lang="en-US" altLang="en-US" smtClean="0"/>
              <a:t>The dimension of an interest rate is (dollars/dollars)/time.</a:t>
            </a:r>
          </a:p>
          <a:p>
            <a:pPr eaLnBrk="1" hangingPunct="1"/>
            <a:r>
              <a:rPr lang="en-CA" altLang="en-US" smtClean="0"/>
              <a:t>i.e. if $1 is lent at a 9% interest rate then $0.09/year would be paid in interest for that time period</a:t>
            </a:r>
          </a:p>
          <a:p>
            <a:pPr eaLnBrk="1" hangingPunct="1"/>
            <a:r>
              <a:rPr lang="en-CA" altLang="en-US" smtClean="0"/>
              <a:t>period over which interest calculated is </a:t>
            </a:r>
            <a:r>
              <a:rPr lang="en-CA" altLang="en-US" b="1" smtClean="0">
                <a:solidFill>
                  <a:srgbClr val="FF0000"/>
                </a:solidFill>
              </a:rPr>
              <a:t>interest period</a:t>
            </a:r>
            <a:r>
              <a:rPr lang="en-CA" altLang="en-US" smtClean="0"/>
              <a:t>.</a:t>
            </a:r>
          </a:p>
          <a:p>
            <a:pPr eaLnBrk="1" hangingPunct="1"/>
            <a:endParaRPr lang="en-US" altLang="en-US" smtClean="0">
              <a:solidFill>
                <a:srgbClr val="FFFFFF"/>
              </a:solidFill>
            </a:endParaRPr>
          </a:p>
        </p:txBody>
      </p:sp>
      <p:sp>
        <p:nvSpPr>
          <p:cNvPr id="84995"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7" name="Rectangle 6"/>
          <p:cNvSpPr/>
          <p:nvPr/>
        </p:nvSpPr>
        <p:spPr>
          <a:xfrm>
            <a:off x="457200" y="3657600"/>
            <a:ext cx="4572000" cy="457200"/>
          </a:xfrm>
          <a:prstGeom prst="rect">
            <a:avLst/>
          </a:prstGeom>
          <a:solidFill>
            <a:schemeClr val="accent2"/>
          </a:solidFill>
        </p:spPr>
        <p:txBody>
          <a:bodyPr>
            <a:spAutoFit/>
          </a:bodyPr>
          <a:lstStyle>
            <a:lvl1pPr>
              <a:defRPr sz="2400">
                <a:solidFill>
                  <a:schemeClr val="tx1"/>
                </a:solidFill>
                <a:latin typeface="Arial" charset="0"/>
                <a:ea typeface="ＭＳ Ｐゴシック" pitchFamily="80" charset="-128"/>
              </a:defRPr>
            </a:lvl1pPr>
            <a:lvl2pPr marL="37931725" indent="-37474525">
              <a:defRPr sz="2400">
                <a:solidFill>
                  <a:schemeClr val="tx1"/>
                </a:solidFill>
                <a:latin typeface="Arial" charset="0"/>
                <a:ea typeface="ＭＳ Ｐゴシック" pitchFamily="80" charset="-128"/>
              </a:defRPr>
            </a:lvl2pPr>
            <a:lvl3pPr>
              <a:defRPr sz="2400">
                <a:solidFill>
                  <a:schemeClr val="tx1"/>
                </a:solidFill>
                <a:latin typeface="Arial" charset="0"/>
                <a:ea typeface="ＭＳ Ｐゴシック" pitchFamily="80" charset="-128"/>
              </a:defRPr>
            </a:lvl3pPr>
            <a:lvl4pPr>
              <a:defRPr sz="2400">
                <a:solidFill>
                  <a:schemeClr val="tx1"/>
                </a:solidFill>
                <a:latin typeface="Arial" charset="0"/>
                <a:ea typeface="ＭＳ Ｐゴシック" pitchFamily="80" charset="-128"/>
              </a:defRPr>
            </a:lvl4pPr>
            <a:lvl5pPr>
              <a:defRPr sz="2400">
                <a:solidFill>
                  <a:schemeClr val="tx1"/>
                </a:solidFill>
                <a:latin typeface="Arial" charset="0"/>
                <a:ea typeface="ＭＳ Ｐゴシック" pitchFamily="80" charset="-128"/>
              </a:defRPr>
            </a:lvl5pPr>
            <a:lvl6pPr marL="457200" fontAlgn="base">
              <a:spcBef>
                <a:spcPct val="0"/>
              </a:spcBef>
              <a:spcAft>
                <a:spcPct val="0"/>
              </a:spcAft>
              <a:defRPr sz="2400">
                <a:solidFill>
                  <a:schemeClr val="tx1"/>
                </a:solidFill>
                <a:latin typeface="Arial" charset="0"/>
                <a:ea typeface="ＭＳ Ｐゴシック" pitchFamily="80" charset="-128"/>
              </a:defRPr>
            </a:lvl6pPr>
            <a:lvl7pPr marL="914400" fontAlgn="base">
              <a:spcBef>
                <a:spcPct val="0"/>
              </a:spcBef>
              <a:spcAft>
                <a:spcPct val="0"/>
              </a:spcAft>
              <a:defRPr sz="2400">
                <a:solidFill>
                  <a:schemeClr val="tx1"/>
                </a:solidFill>
                <a:latin typeface="Arial" charset="0"/>
                <a:ea typeface="ＭＳ Ｐゴシック" pitchFamily="80" charset="-128"/>
              </a:defRPr>
            </a:lvl7pPr>
            <a:lvl8pPr marL="1371600" fontAlgn="base">
              <a:spcBef>
                <a:spcPct val="0"/>
              </a:spcBef>
              <a:spcAft>
                <a:spcPct val="0"/>
              </a:spcAft>
              <a:defRPr sz="2400">
                <a:solidFill>
                  <a:schemeClr val="tx1"/>
                </a:solidFill>
                <a:latin typeface="Arial" charset="0"/>
                <a:ea typeface="ＭＳ Ｐゴシック" pitchFamily="80" charset="-128"/>
              </a:defRPr>
            </a:lvl8pPr>
            <a:lvl9pPr marL="1828800" fontAlgn="base">
              <a:spcBef>
                <a:spcPct val="0"/>
              </a:spcBef>
              <a:spcAft>
                <a:spcPct val="0"/>
              </a:spcAft>
              <a:defRPr sz="2400">
                <a:solidFill>
                  <a:schemeClr val="tx1"/>
                </a:solidFill>
                <a:latin typeface="Arial" charset="0"/>
                <a:ea typeface="ＭＳ Ｐゴシック" pitchFamily="80" charset="-128"/>
              </a:defRPr>
            </a:lvl9pPr>
          </a:lstStyle>
          <a:p>
            <a:pPr>
              <a:defRPr/>
            </a:pPr>
            <a:r>
              <a:rPr lang="en-CA" altLang="en-US">
                <a:solidFill>
                  <a:srgbClr val="FFFFFF"/>
                </a:solidFill>
                <a:effectLst>
                  <a:outerShdw blurRad="38100" dist="38100" dir="2700000" algn="tl">
                    <a:srgbClr val="000000"/>
                  </a:outerShdw>
                </a:effectLst>
                <a:cs typeface="+mn-cs"/>
              </a:rPr>
              <a:t>CLOSE-UP 2.1 Interest Periods</a:t>
            </a:r>
            <a:endParaRPr lang="en-US" altLang="en-US">
              <a:solidFill>
                <a:srgbClr val="FFFFFF"/>
              </a:solidFill>
              <a:effectLst>
                <a:outerShdw blurRad="38100" dist="38100" dir="2700000" algn="tl">
                  <a:srgbClr val="000000"/>
                </a:outerShdw>
              </a:effectLst>
              <a:cs typeface="+mn-cs"/>
            </a:endParaRPr>
          </a:p>
        </p:txBody>
      </p:sp>
      <p:pic>
        <p:nvPicPr>
          <p:cNvPr id="84997" name="Picture 4" descr="slide02-09"/>
          <p:cNvPicPr>
            <a:picLocks noChangeAspect="1" noChangeArrowheads="1"/>
          </p:cNvPicPr>
          <p:nvPr/>
        </p:nvPicPr>
        <p:blipFill>
          <a:blip r:embed="rId2"/>
          <a:srcRect/>
          <a:stretch>
            <a:fillRect/>
          </a:stretch>
        </p:blipFill>
        <p:spPr bwMode="auto">
          <a:xfrm>
            <a:off x="457200" y="4114800"/>
            <a:ext cx="8077200" cy="2147888"/>
          </a:xfrm>
          <a:prstGeom prst="rect">
            <a:avLst/>
          </a:prstGeom>
          <a:noFill/>
          <a:ln w="9525">
            <a:noFill/>
            <a:miter lim="800000"/>
            <a:headEnd/>
            <a:tailEnd/>
          </a:ln>
        </p:spPr>
      </p:pic>
      <p:sp>
        <p:nvSpPr>
          <p:cNvPr id="84998"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87049093-8DF3-49CB-8C52-917E108505C2}" type="slidenum">
              <a:rPr lang="en-US" altLang="en-US" sz="1200" b="1">
                <a:solidFill>
                  <a:schemeClr val="accent2"/>
                </a:solidFill>
                <a:ea typeface="MS PGothic" pitchFamily="34" charset="-128"/>
              </a:rPr>
              <a:pPr algn="r"/>
              <a:t>58</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p:cNvSpPr>
            <a:spLocks noGrp="1" noChangeArrowheads="1"/>
          </p:cNvSpPr>
          <p:nvPr>
            <p:ph type="title" idx="4294967295"/>
          </p:nvPr>
        </p:nvSpPr>
        <p:spPr>
          <a:xfrm>
            <a:off x="457200" y="381000"/>
            <a:ext cx="8229600" cy="1143000"/>
          </a:xfrm>
        </p:spPr>
        <p:txBody>
          <a:bodyPr lIns="50400" tIns="228600" rIns="228600" bIns="228600" anchor="ctr"/>
          <a:lstStyle/>
          <a:p>
            <a:pPr eaLnBrk="1" hangingPunct="1"/>
            <a:r>
              <a:rPr lang="en-CA" altLang="en-US" sz="3400" smtClean="0"/>
              <a:t>2.3 Compound and Simple Interest</a:t>
            </a:r>
            <a:endParaRPr lang="en-US" altLang="en-US" sz="3400" smtClean="0"/>
          </a:p>
        </p:txBody>
      </p:sp>
      <p:sp>
        <p:nvSpPr>
          <p:cNvPr id="86018" name="Rectangle 3"/>
          <p:cNvSpPr>
            <a:spLocks noGrp="1" noChangeArrowheads="1"/>
          </p:cNvSpPr>
          <p:nvPr>
            <p:ph type="body" idx="4294967295"/>
          </p:nvPr>
        </p:nvSpPr>
        <p:spPr>
          <a:xfrm>
            <a:off x="457200" y="1447800"/>
            <a:ext cx="8305800" cy="4800600"/>
          </a:xfrm>
        </p:spPr>
        <p:txBody>
          <a:bodyPr lIns="90488" tIns="44450" rIns="90488" bIns="44450"/>
          <a:lstStyle/>
          <a:p>
            <a:pPr eaLnBrk="1" hangingPunct="1">
              <a:spcAft>
                <a:spcPct val="40000"/>
              </a:spcAft>
            </a:pPr>
            <a:r>
              <a:rPr lang="en-US" altLang="en-US" smtClean="0"/>
              <a:t>If amount </a:t>
            </a:r>
            <a:r>
              <a:rPr lang="en-US" altLang="en-US" i="1" smtClean="0"/>
              <a:t>P</a:t>
            </a:r>
            <a:r>
              <a:rPr lang="en-US" altLang="en-US" smtClean="0"/>
              <a:t> is lent for one interest period at the interest rate, </a:t>
            </a:r>
            <a:r>
              <a:rPr lang="en-US" altLang="en-US" i="1" smtClean="0"/>
              <a:t>i</a:t>
            </a:r>
            <a:r>
              <a:rPr lang="en-US" altLang="en-US" smtClean="0"/>
              <a:t>, the amount that must be repaid at the end of the period is </a:t>
            </a:r>
            <a:r>
              <a:rPr lang="en-US" altLang="en-US" i="1" smtClean="0"/>
              <a:t>F = P</a:t>
            </a:r>
            <a:r>
              <a:rPr lang="en-US" altLang="en-US" smtClean="0"/>
              <a:t>(1</a:t>
            </a:r>
            <a:r>
              <a:rPr lang="en-US" altLang="en-US" i="1" smtClean="0"/>
              <a:t> + i</a:t>
            </a:r>
            <a:r>
              <a:rPr lang="en-US" altLang="en-US" smtClean="0"/>
              <a:t>).</a:t>
            </a:r>
          </a:p>
          <a:p>
            <a:pPr eaLnBrk="1" hangingPunct="1">
              <a:spcAft>
                <a:spcPct val="40000"/>
              </a:spcAft>
            </a:pPr>
            <a:r>
              <a:rPr lang="en-US" altLang="en-US" smtClean="0"/>
              <a:t>If number of periods is greater than one, interest usually </a:t>
            </a:r>
            <a:r>
              <a:rPr lang="en-US" altLang="en-US" b="1" smtClean="0">
                <a:solidFill>
                  <a:srgbClr val="FF0000"/>
                </a:solidFill>
              </a:rPr>
              <a:t>compounded</a:t>
            </a:r>
            <a:r>
              <a:rPr lang="en-US" altLang="en-US" smtClean="0"/>
              <a:t> (at the end of each period, interest is added to principal that there was at the beginning of that period).</a:t>
            </a:r>
            <a:endParaRPr lang="en-CA" altLang="en-US" smtClean="0"/>
          </a:p>
          <a:p>
            <a:pPr eaLnBrk="1" hangingPunct="1">
              <a:spcAft>
                <a:spcPct val="40000"/>
              </a:spcAft>
            </a:pPr>
            <a:r>
              <a:rPr lang="en-US" altLang="en-US" smtClean="0"/>
              <a:t>The interest accumulated is:</a:t>
            </a:r>
          </a:p>
          <a:p>
            <a:pPr eaLnBrk="1" hangingPunct="1">
              <a:spcAft>
                <a:spcPct val="40000"/>
              </a:spcAft>
            </a:pPr>
            <a:endParaRPr lang="en-US" altLang="en-US" smtClean="0"/>
          </a:p>
        </p:txBody>
      </p:sp>
      <p:sp>
        <p:nvSpPr>
          <p:cNvPr id="57348" name="Text Box 4"/>
          <p:cNvSpPr txBox="1">
            <a:spLocks noChangeArrowheads="1"/>
          </p:cNvSpPr>
          <p:nvPr/>
        </p:nvSpPr>
        <p:spPr bwMode="auto">
          <a:xfrm>
            <a:off x="4953000" y="4343400"/>
            <a:ext cx="2895600" cy="641350"/>
          </a:xfrm>
          <a:prstGeom prst="rect">
            <a:avLst/>
          </a:prstGeom>
          <a:solidFill>
            <a:schemeClr val="accent1"/>
          </a:solidFill>
          <a:ln w="9525">
            <a:noFill/>
            <a:miter lim="800000"/>
            <a:headEnd/>
            <a:tailEnd/>
          </a:ln>
        </p:spPr>
        <p:txBody>
          <a:bodyPr>
            <a:spAutoFit/>
          </a:bodyPr>
          <a:lstStyle/>
          <a:p>
            <a:pPr algn="ctr">
              <a:spcBef>
                <a:spcPct val="20000"/>
              </a:spcBef>
            </a:pPr>
            <a:r>
              <a:rPr lang="en-US" altLang="en-US" sz="3600" b="1" i="1">
                <a:ea typeface="MS PGothic" pitchFamily="34" charset="-128"/>
              </a:rPr>
              <a:t>F = P</a:t>
            </a:r>
            <a:r>
              <a:rPr lang="en-US" altLang="en-US" sz="3600" b="1">
                <a:ea typeface="MS PGothic" pitchFamily="34" charset="-128"/>
              </a:rPr>
              <a:t>(1</a:t>
            </a:r>
            <a:r>
              <a:rPr lang="en-US" altLang="en-US" sz="3600" b="1" i="1">
                <a:ea typeface="MS PGothic" pitchFamily="34" charset="-128"/>
              </a:rPr>
              <a:t> + i</a:t>
            </a:r>
            <a:r>
              <a:rPr lang="en-US" altLang="en-US" sz="3600" b="1">
                <a:ea typeface="MS PGothic" pitchFamily="34" charset="-128"/>
              </a:rPr>
              <a:t>)</a:t>
            </a:r>
            <a:r>
              <a:rPr lang="en-US" altLang="en-US" sz="3600" b="1" i="1" baseline="30000">
                <a:ea typeface="MS PGothic" pitchFamily="34" charset="-128"/>
              </a:rPr>
              <a:t>N</a:t>
            </a:r>
          </a:p>
        </p:txBody>
      </p:sp>
      <p:sp>
        <p:nvSpPr>
          <p:cNvPr id="86020" name="Date Placeholder 6"/>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6" name="Text Box 4"/>
          <p:cNvSpPr txBox="1">
            <a:spLocks noChangeArrowheads="1"/>
          </p:cNvSpPr>
          <p:nvPr/>
        </p:nvSpPr>
        <p:spPr bwMode="auto">
          <a:xfrm>
            <a:off x="2819400" y="5562600"/>
            <a:ext cx="5257800" cy="641350"/>
          </a:xfrm>
          <a:prstGeom prst="rect">
            <a:avLst/>
          </a:prstGeom>
          <a:solidFill>
            <a:schemeClr val="accent1"/>
          </a:solidFill>
          <a:ln w="9525">
            <a:noFill/>
            <a:miter lim="800000"/>
            <a:headEnd/>
            <a:tailEnd/>
          </a:ln>
        </p:spPr>
        <p:txBody>
          <a:bodyPr>
            <a:spAutoFit/>
          </a:bodyPr>
          <a:lstStyle/>
          <a:p>
            <a:pPr algn="ctr">
              <a:spcBef>
                <a:spcPct val="20000"/>
              </a:spcBef>
            </a:pPr>
            <a:r>
              <a:rPr lang="en-US" altLang="en-US" sz="3600" b="1" i="1">
                <a:ea typeface="MS PGothic" pitchFamily="34" charset="-128"/>
              </a:rPr>
              <a:t>I</a:t>
            </a:r>
            <a:r>
              <a:rPr lang="en-US" altLang="en-US" sz="3600" b="1" i="1" baseline="-25000">
                <a:ea typeface="MS PGothic" pitchFamily="34" charset="-128"/>
              </a:rPr>
              <a:t>C</a:t>
            </a:r>
            <a:r>
              <a:rPr lang="en-US" altLang="en-US" sz="3600" b="1" i="1">
                <a:ea typeface="MS PGothic" pitchFamily="34" charset="-128"/>
              </a:rPr>
              <a:t> = F </a:t>
            </a:r>
            <a:r>
              <a:rPr lang="en-US" altLang="en-US" sz="3600" b="1" i="1">
                <a:ea typeface="MS PGothic" pitchFamily="34" charset="-128"/>
                <a:sym typeface="Symbol" pitchFamily="18" charset="2"/>
              </a:rPr>
              <a:t></a:t>
            </a:r>
            <a:r>
              <a:rPr lang="en-US" altLang="en-US" sz="3600" b="1" i="1">
                <a:ea typeface="MS PGothic" pitchFamily="34" charset="-128"/>
              </a:rPr>
              <a:t> P = P</a:t>
            </a:r>
            <a:r>
              <a:rPr lang="en-US" altLang="en-US" sz="3600" b="1">
                <a:ea typeface="MS PGothic" pitchFamily="34" charset="-128"/>
              </a:rPr>
              <a:t>(1 </a:t>
            </a:r>
            <a:r>
              <a:rPr lang="en-US" altLang="en-US" sz="3600" b="1" i="1">
                <a:ea typeface="MS PGothic" pitchFamily="34" charset="-128"/>
              </a:rPr>
              <a:t>+ i</a:t>
            </a:r>
            <a:r>
              <a:rPr lang="en-US" altLang="en-US" sz="3600" b="1">
                <a:ea typeface="MS PGothic" pitchFamily="34" charset="-128"/>
              </a:rPr>
              <a:t>)</a:t>
            </a:r>
            <a:r>
              <a:rPr lang="en-US" altLang="en-US" sz="3600" b="1" i="1" baseline="30000">
                <a:ea typeface="MS PGothic" pitchFamily="34" charset="-128"/>
              </a:rPr>
              <a:t>N</a:t>
            </a:r>
            <a:r>
              <a:rPr lang="en-US" altLang="en-US" sz="3600" b="1" i="1">
                <a:ea typeface="MS PGothic" pitchFamily="34" charset="-128"/>
              </a:rPr>
              <a:t> </a:t>
            </a:r>
            <a:r>
              <a:rPr lang="en-US" altLang="en-US" sz="3600" b="1" i="1">
                <a:ea typeface="MS PGothic" pitchFamily="34" charset="-128"/>
                <a:sym typeface="Symbol" pitchFamily="18" charset="2"/>
              </a:rPr>
              <a:t></a:t>
            </a:r>
            <a:r>
              <a:rPr lang="en-US" altLang="en-US" sz="3600" b="1" i="1">
                <a:ea typeface="MS PGothic" pitchFamily="34" charset="-128"/>
              </a:rPr>
              <a:t> P</a:t>
            </a:r>
          </a:p>
        </p:txBody>
      </p:sp>
      <p:sp>
        <p:nvSpPr>
          <p:cNvPr id="86022"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00CDACEC-9F72-4027-9A01-A616E616BA59}" type="slidenum">
              <a:rPr lang="en-US" altLang="en-US" sz="1200" b="1">
                <a:solidFill>
                  <a:schemeClr val="accent2"/>
                </a:solidFill>
                <a:ea typeface="MS PGothic" pitchFamily="34" charset="-128"/>
              </a:rPr>
              <a:pPr algn="r"/>
              <a:t>59</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7348"/>
                                        </p:tgtEl>
                                        <p:attrNameLst>
                                          <p:attrName>style.visibility</p:attrName>
                                        </p:attrNameLst>
                                      </p:cBhvr>
                                      <p:to>
                                        <p:strVal val="visible"/>
                                      </p:to>
                                    </p:set>
                                    <p:animEffect transition="in" filter="wipe(left)">
                                      <p:cBhvr>
                                        <p:cTn id="7" dur="500"/>
                                        <p:tgtEl>
                                          <p:spTgt spid="573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animBg="1"/>
      <p:bldP spid="6" grpId="0" animBg="1"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2"/>
          <p:cNvSpPr>
            <a:spLocks noGrp="1" noChangeArrowheads="1"/>
          </p:cNvSpPr>
          <p:nvPr>
            <p:ph type="title" idx="4294967295"/>
          </p:nvPr>
        </p:nvSpPr>
        <p:spPr>
          <a:xfrm>
            <a:off x="1066800" y="609600"/>
            <a:ext cx="7848600" cy="609600"/>
          </a:xfrm>
        </p:spPr>
        <p:txBody>
          <a:bodyPr lIns="50400" tIns="228600" rIns="228600" bIns="228600" anchor="ctr"/>
          <a:lstStyle/>
          <a:p>
            <a:pPr eaLnBrk="1" hangingPunct="1"/>
            <a:r>
              <a:rPr lang="en-CA" altLang="en-US" sz="3000" smtClean="0"/>
              <a:t>Table 9.1 Compound Interest Computations</a:t>
            </a:r>
            <a:endParaRPr lang="en-US" altLang="en-US" sz="3000" smtClean="0"/>
          </a:p>
        </p:txBody>
      </p:sp>
      <p:sp>
        <p:nvSpPr>
          <p:cNvPr id="87042" name="Rectangle 39"/>
          <p:cNvSpPr>
            <a:spLocks noChangeArrowheads="1"/>
          </p:cNvSpPr>
          <p:nvPr/>
        </p:nvSpPr>
        <p:spPr bwMode="auto">
          <a:xfrm>
            <a:off x="4800600" y="4572000"/>
            <a:ext cx="4038600" cy="274638"/>
          </a:xfrm>
          <a:prstGeom prst="rect">
            <a:avLst/>
          </a:prstGeom>
          <a:noFill/>
          <a:ln w="9525">
            <a:noFill/>
            <a:miter lim="800000"/>
            <a:headEnd/>
            <a:tailEnd/>
          </a:ln>
        </p:spPr>
        <p:txBody>
          <a:bodyPr lIns="90000" tIns="46800" rIns="90000" bIns="46800" anchor="ctr"/>
          <a:lstStyle/>
          <a:p>
            <a:pPr>
              <a:spcBef>
                <a:spcPct val="20000"/>
              </a:spcBef>
            </a:pPr>
            <a:endParaRPr lang="en-CA" altLang="en-US" sz="1200">
              <a:ea typeface="MS PGothic" pitchFamily="34" charset="-128"/>
            </a:endParaRPr>
          </a:p>
        </p:txBody>
      </p:sp>
      <p:sp>
        <p:nvSpPr>
          <p:cNvPr id="87043" name="Rectangle 34"/>
          <p:cNvSpPr>
            <a:spLocks noChangeArrowheads="1"/>
          </p:cNvSpPr>
          <p:nvPr/>
        </p:nvSpPr>
        <p:spPr bwMode="auto">
          <a:xfrm>
            <a:off x="4800600" y="4246563"/>
            <a:ext cx="4038600" cy="325437"/>
          </a:xfrm>
          <a:prstGeom prst="rect">
            <a:avLst/>
          </a:prstGeom>
          <a:noFill/>
          <a:ln w="9525">
            <a:noFill/>
            <a:miter lim="800000"/>
            <a:headEnd/>
            <a:tailEnd/>
          </a:ln>
        </p:spPr>
        <p:txBody>
          <a:bodyPr lIns="90000" tIns="46800" rIns="90000" bIns="46800" anchor="ctr"/>
          <a:lstStyle/>
          <a:p>
            <a:pPr>
              <a:spcBef>
                <a:spcPct val="20000"/>
              </a:spcBef>
            </a:pPr>
            <a:endParaRPr lang="en-CA" altLang="en-US" sz="1200">
              <a:ea typeface="MS PGothic" pitchFamily="34" charset="-128"/>
            </a:endParaRPr>
          </a:p>
        </p:txBody>
      </p:sp>
      <p:pic>
        <p:nvPicPr>
          <p:cNvPr id="87044" name="Picture 542" descr="slide02-11"/>
          <p:cNvPicPr>
            <a:picLocks noChangeAspect="1" noChangeArrowheads="1"/>
          </p:cNvPicPr>
          <p:nvPr/>
        </p:nvPicPr>
        <p:blipFill>
          <a:blip r:embed="rId2"/>
          <a:srcRect/>
          <a:stretch>
            <a:fillRect/>
          </a:stretch>
        </p:blipFill>
        <p:spPr bwMode="auto">
          <a:xfrm>
            <a:off x="304800" y="1809750"/>
            <a:ext cx="8534400" cy="3524250"/>
          </a:xfrm>
          <a:prstGeom prst="rect">
            <a:avLst/>
          </a:prstGeom>
          <a:noFill/>
          <a:ln w="9525">
            <a:noFill/>
            <a:miter lim="800000"/>
            <a:headEnd/>
            <a:tailEnd/>
          </a:ln>
        </p:spPr>
      </p:pic>
      <p:sp>
        <p:nvSpPr>
          <p:cNvPr id="87045" name="Date Placeholder 7"/>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87046"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F221A2B9-F50D-481F-9520-394C2443104A}" type="slidenum">
              <a:rPr lang="en-US" altLang="en-US" sz="1200" b="1">
                <a:solidFill>
                  <a:schemeClr val="accent2"/>
                </a:solidFill>
                <a:ea typeface="MS PGothic" pitchFamily="34" charset="-128"/>
              </a:rPr>
              <a:pPr algn="r"/>
              <a:t>60</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p:cNvSpPr>
            <a:spLocks noGrp="1" noChangeArrowheads="1"/>
          </p:cNvSpPr>
          <p:nvPr>
            <p:ph type="title" idx="4294967295"/>
          </p:nvPr>
        </p:nvSpPr>
        <p:spPr>
          <a:xfrm>
            <a:off x="457200" y="457200"/>
            <a:ext cx="8229600" cy="1143000"/>
          </a:xfrm>
        </p:spPr>
        <p:txBody>
          <a:bodyPr lIns="50400" tIns="228600" rIns="228600" bIns="228600" anchor="ctr"/>
          <a:lstStyle/>
          <a:p>
            <a:pPr eaLnBrk="1" hangingPunct="1"/>
            <a:r>
              <a:rPr lang="en-CA" altLang="en-US" sz="3400" smtClean="0"/>
              <a:t>Practice Problem, Example 9.3</a:t>
            </a:r>
            <a:endParaRPr lang="en-US" altLang="en-US" sz="3400" smtClean="0"/>
          </a:p>
        </p:txBody>
      </p:sp>
      <p:sp>
        <p:nvSpPr>
          <p:cNvPr id="55299" name="Rectangle 3"/>
          <p:cNvSpPr>
            <a:spLocks noGrp="1" noChangeArrowheads="1"/>
          </p:cNvSpPr>
          <p:nvPr>
            <p:ph type="body" idx="4294967295"/>
          </p:nvPr>
        </p:nvSpPr>
        <p:spPr>
          <a:xfrm>
            <a:off x="457200" y="1935163"/>
            <a:ext cx="8229600" cy="1625600"/>
          </a:xfrm>
          <a:ln w="12700">
            <a:solidFill>
              <a:schemeClr val="tx1"/>
            </a:solidFill>
          </a:ln>
        </p:spPr>
        <p:txBody>
          <a:bodyPr lIns="90488" tIns="44450" rIns="90488" bIns="44450"/>
          <a:lstStyle/>
          <a:p>
            <a:pPr eaLnBrk="1" hangingPunct="1"/>
            <a:r>
              <a:rPr lang="en-US" altLang="en-US" smtClean="0"/>
              <a:t>With </a:t>
            </a:r>
            <a:r>
              <a:rPr lang="en-US" altLang="en-US" i="1" smtClean="0"/>
              <a:t>i</a:t>
            </a:r>
            <a:r>
              <a:rPr lang="en-US" altLang="en-US" smtClean="0"/>
              <a:t> = 10% per year, how much is owed on a loan of $100 at the end of 3 years?</a:t>
            </a:r>
          </a:p>
          <a:p>
            <a:pPr eaLnBrk="1" hangingPunct="1"/>
            <a:r>
              <a:rPr lang="en-US" altLang="en-US" smtClean="0"/>
              <a:t>What is the compound interest amount?</a:t>
            </a:r>
            <a:endParaRPr lang="en-CA" altLang="en-US" smtClean="0"/>
          </a:p>
        </p:txBody>
      </p:sp>
      <p:sp>
        <p:nvSpPr>
          <p:cNvPr id="55300" name="Text Box 4"/>
          <p:cNvSpPr txBox="1">
            <a:spLocks noChangeArrowheads="1"/>
          </p:cNvSpPr>
          <p:nvPr/>
        </p:nvSpPr>
        <p:spPr bwMode="auto">
          <a:xfrm>
            <a:off x="685800" y="3581400"/>
            <a:ext cx="7918450" cy="2146300"/>
          </a:xfrm>
          <a:prstGeom prst="rect">
            <a:avLst/>
          </a:prstGeom>
          <a:noFill/>
          <a:ln w="9525">
            <a:solidFill>
              <a:srgbClr val="CC3300"/>
            </a:solidFill>
            <a:miter lim="800000"/>
            <a:headEnd/>
            <a:tailEnd/>
          </a:ln>
        </p:spPr>
        <p:txBody>
          <a:bodyPr>
            <a:spAutoFit/>
          </a:bodyPr>
          <a:lstStyle/>
          <a:p>
            <a:pPr>
              <a:spcBef>
                <a:spcPct val="20000"/>
              </a:spcBef>
            </a:pPr>
            <a:r>
              <a:rPr lang="en-US" altLang="en-US" sz="2400" i="1">
                <a:ea typeface="MS PGothic" pitchFamily="34" charset="-128"/>
              </a:rPr>
              <a:t>F = P</a:t>
            </a:r>
            <a:r>
              <a:rPr lang="en-US" altLang="en-US" sz="2400">
                <a:ea typeface="MS PGothic" pitchFamily="34" charset="-128"/>
              </a:rPr>
              <a:t>(1</a:t>
            </a:r>
            <a:r>
              <a:rPr lang="en-US" altLang="en-US" sz="2400" i="1">
                <a:ea typeface="MS PGothic" pitchFamily="34" charset="-128"/>
              </a:rPr>
              <a:t> + i</a:t>
            </a:r>
            <a:r>
              <a:rPr lang="en-US" altLang="en-US" sz="2400">
                <a:ea typeface="MS PGothic" pitchFamily="34" charset="-128"/>
              </a:rPr>
              <a:t>)</a:t>
            </a:r>
            <a:r>
              <a:rPr lang="en-US" altLang="en-US" sz="2400" i="1" baseline="30000">
                <a:ea typeface="MS PGothic" pitchFamily="34" charset="-128"/>
              </a:rPr>
              <a:t>N</a:t>
            </a:r>
            <a:r>
              <a:rPr lang="en-CA" altLang="en-US" sz="2400" i="1" baseline="30000">
                <a:ea typeface="MS PGothic" pitchFamily="34" charset="-128"/>
              </a:rPr>
              <a:t> </a:t>
            </a:r>
            <a:r>
              <a:rPr lang="en-CA" altLang="en-US" sz="2400" i="1">
                <a:ea typeface="MS PGothic" pitchFamily="34" charset="-128"/>
              </a:rPr>
              <a:t>= 1</a:t>
            </a:r>
            <a:r>
              <a:rPr lang="en-CA" altLang="en-US" sz="2400">
                <a:ea typeface="MS PGothic" pitchFamily="34" charset="-128"/>
              </a:rPr>
              <a:t>00(1 + 0.10)</a:t>
            </a:r>
            <a:r>
              <a:rPr lang="en-CA" altLang="en-US" sz="2400" i="1" baseline="30000">
                <a:ea typeface="MS PGothic" pitchFamily="34" charset="-128"/>
              </a:rPr>
              <a:t>3</a:t>
            </a:r>
            <a:r>
              <a:rPr lang="en-CA" altLang="en-US" sz="2400" i="1">
                <a:ea typeface="MS PGothic" pitchFamily="34" charset="-128"/>
              </a:rPr>
              <a:t> 	= </a:t>
            </a:r>
            <a:r>
              <a:rPr lang="en-CA" altLang="en-US" sz="2400">
                <a:ea typeface="MS PGothic" pitchFamily="34" charset="-128"/>
              </a:rPr>
              <a:t>$133.10</a:t>
            </a:r>
          </a:p>
          <a:p>
            <a:pPr>
              <a:spcBef>
                <a:spcPct val="20000"/>
              </a:spcBef>
            </a:pPr>
            <a:r>
              <a:rPr lang="en-US" altLang="en-US" sz="2400" i="1">
                <a:ea typeface="MS PGothic" pitchFamily="34" charset="-128"/>
              </a:rPr>
              <a:t>I</a:t>
            </a:r>
            <a:r>
              <a:rPr lang="en-US" altLang="en-US" sz="2400" i="1" baseline="-25000">
                <a:ea typeface="MS PGothic" pitchFamily="34" charset="-128"/>
              </a:rPr>
              <a:t>C</a:t>
            </a:r>
            <a:r>
              <a:rPr lang="en-US" altLang="en-US" sz="2400" i="1">
                <a:ea typeface="MS PGothic" pitchFamily="34" charset="-128"/>
              </a:rPr>
              <a:t> = F </a:t>
            </a:r>
            <a:r>
              <a:rPr lang="en-US" altLang="en-US" sz="2400" i="1">
                <a:ea typeface="MS PGothic" pitchFamily="34" charset="-128"/>
                <a:sym typeface="Symbol" pitchFamily="18" charset="2"/>
              </a:rPr>
              <a:t>−</a:t>
            </a:r>
            <a:r>
              <a:rPr lang="en-US" altLang="en-US" sz="2400" i="1">
                <a:ea typeface="MS PGothic" pitchFamily="34" charset="-128"/>
              </a:rPr>
              <a:t> P = </a:t>
            </a:r>
            <a:r>
              <a:rPr lang="en-CA" altLang="en-US" sz="2400">
                <a:ea typeface="MS PGothic" pitchFamily="34" charset="-128"/>
              </a:rPr>
              <a:t>$133.10 − $100.00 	= $  33.10</a:t>
            </a:r>
          </a:p>
          <a:p>
            <a:pPr>
              <a:spcBef>
                <a:spcPct val="20000"/>
              </a:spcBef>
            </a:pPr>
            <a:r>
              <a:rPr lang="en-US" altLang="en-US" sz="2400">
                <a:ea typeface="MS PGothic" pitchFamily="34" charset="-128"/>
              </a:rPr>
              <a:t>The amount owed is $133.10. The interest owed is $33.10.</a:t>
            </a:r>
          </a:p>
          <a:p>
            <a:pPr>
              <a:spcBef>
                <a:spcPct val="20000"/>
              </a:spcBef>
            </a:pPr>
            <a:r>
              <a:rPr lang="en-US" altLang="en-US" sz="2400">
                <a:ea typeface="MS PGothic" pitchFamily="34" charset="-128"/>
              </a:rPr>
              <a:t>What is the amount owed at each year end?</a:t>
            </a:r>
          </a:p>
        </p:txBody>
      </p:sp>
      <p:sp>
        <p:nvSpPr>
          <p:cNvPr id="88068" name="Date Placeholder 6"/>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88069"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5C82FD0E-DFD6-41DC-8FBF-04E3D6A7EA2A}" type="slidenum">
              <a:rPr lang="en-US" altLang="en-US" sz="1200" b="1">
                <a:solidFill>
                  <a:schemeClr val="accent2"/>
                </a:solidFill>
                <a:ea typeface="MS PGothic" pitchFamily="34" charset="-128"/>
              </a:rPr>
              <a:pPr algn="r"/>
              <a:t>61</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wipe(left)">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wipe(left)">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5300"/>
                                        </p:tgtEl>
                                        <p:attrNameLst>
                                          <p:attrName>style.visibility</p:attrName>
                                        </p:attrNameLst>
                                      </p:cBhvr>
                                      <p:to>
                                        <p:strVal val="visible"/>
                                      </p:to>
                                    </p:set>
                                    <p:animEffect transition="in" filter="wipe(left)">
                                      <p:cBhvr>
                                        <p:cTn id="17"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p:bldP spid="5530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4294967295"/>
          </p:nvPr>
        </p:nvSpPr>
        <p:spPr>
          <a:xfrm>
            <a:off x="457200" y="1752600"/>
            <a:ext cx="8305800" cy="4343400"/>
          </a:xfrm>
        </p:spPr>
        <p:txBody>
          <a:bodyPr lIns="90488" tIns="44450" rIns="90488" bIns="44450"/>
          <a:lstStyle/>
          <a:p>
            <a:pPr eaLnBrk="1" hangingPunct="1">
              <a:spcAft>
                <a:spcPct val="40000"/>
              </a:spcAft>
              <a:buFont typeface="Wingdings 2" pitchFamily="18" charset="2"/>
              <a:buNone/>
            </a:pPr>
            <a:r>
              <a:rPr lang="en-CA" altLang="en-US" b="1" smtClean="0">
                <a:solidFill>
                  <a:srgbClr val="FF0000"/>
                </a:solidFill>
              </a:rPr>
              <a:t>Simple Interest </a:t>
            </a:r>
            <a:r>
              <a:rPr lang="en-CA" altLang="en-US" smtClean="0"/>
              <a:t>–</a:t>
            </a:r>
            <a:r>
              <a:rPr lang="en-US" altLang="en-US" smtClean="0"/>
              <a:t> interest without compounding (interest is not added to principal at end of each period)</a:t>
            </a:r>
          </a:p>
          <a:p>
            <a:pPr eaLnBrk="1" hangingPunct="1">
              <a:spcAft>
                <a:spcPct val="40000"/>
              </a:spcAft>
              <a:buFont typeface="Wingdings 2" pitchFamily="18" charset="2"/>
              <a:buNone/>
            </a:pPr>
            <a:endParaRPr lang="en-US" altLang="en-US" smtClean="0"/>
          </a:p>
          <a:p>
            <a:pPr eaLnBrk="1" hangingPunct="1"/>
            <a:r>
              <a:rPr lang="en-US" altLang="en-US" sz="2200" smtClean="0"/>
              <a:t>Compound and simple interest amounts equal if </a:t>
            </a:r>
            <a:r>
              <a:rPr lang="en-US" altLang="en-US" sz="2200" i="1" smtClean="0"/>
              <a:t>N</a:t>
            </a:r>
            <a:r>
              <a:rPr lang="en-US" altLang="en-US" sz="2200" smtClean="0"/>
              <a:t> = 1. </a:t>
            </a:r>
          </a:p>
          <a:p>
            <a:pPr eaLnBrk="1" hangingPunct="1"/>
            <a:r>
              <a:rPr lang="en-US" altLang="en-US" sz="2200" smtClean="0"/>
              <a:t>As </a:t>
            </a:r>
            <a:r>
              <a:rPr lang="en-US" altLang="en-US" sz="2200" i="1" smtClean="0"/>
              <a:t>N</a:t>
            </a:r>
            <a:r>
              <a:rPr lang="en-US" altLang="en-US" sz="2200" smtClean="0"/>
              <a:t> increases, difference </a:t>
            </a:r>
            <a:r>
              <a:rPr lang="en-CA" altLang="en-US" sz="2200" smtClean="0"/>
              <a:t>between accumulated interest amounts for the two methods </a:t>
            </a:r>
            <a:r>
              <a:rPr lang="en-US" altLang="en-US" sz="2200" smtClean="0"/>
              <a:t>increases</a:t>
            </a:r>
            <a:r>
              <a:rPr lang="en-CA" altLang="en-US" sz="2200" smtClean="0"/>
              <a:t> exponentially</a:t>
            </a:r>
            <a:r>
              <a:rPr lang="en-US" altLang="en-US" sz="2200" smtClean="0"/>
              <a:t>.</a:t>
            </a:r>
            <a:endParaRPr lang="en-CA" altLang="en-US" sz="2200" smtClean="0"/>
          </a:p>
          <a:p>
            <a:pPr eaLnBrk="1" hangingPunct="1"/>
            <a:r>
              <a:rPr lang="en-US" altLang="en-US" sz="2200" smtClean="0"/>
              <a:t>The conventional approach for computing interest is the </a:t>
            </a:r>
            <a:r>
              <a:rPr lang="en-US" altLang="en-US" sz="2200" b="1" smtClean="0">
                <a:solidFill>
                  <a:srgbClr val="FF0000"/>
                </a:solidFill>
              </a:rPr>
              <a:t>compound interest</a:t>
            </a:r>
            <a:r>
              <a:rPr lang="en-US" altLang="en-US" sz="2200" smtClean="0"/>
              <a:t> method. Simple interest rarely used.</a:t>
            </a:r>
          </a:p>
          <a:p>
            <a:pPr eaLnBrk="1" hangingPunct="1">
              <a:spcAft>
                <a:spcPct val="40000"/>
              </a:spcAft>
              <a:buFont typeface="Wingdings 2" pitchFamily="18" charset="2"/>
              <a:buNone/>
            </a:pPr>
            <a:endParaRPr lang="en-US" altLang="en-US" sz="2200" smtClean="0"/>
          </a:p>
        </p:txBody>
      </p:sp>
      <p:sp>
        <p:nvSpPr>
          <p:cNvPr id="89090" name="Rectangle 5"/>
          <p:cNvSpPr>
            <a:spLocks noGrp="1" noChangeArrowheads="1"/>
          </p:cNvSpPr>
          <p:nvPr>
            <p:ph type="title" idx="4294967295"/>
          </p:nvPr>
        </p:nvSpPr>
        <p:spPr>
          <a:xfrm>
            <a:off x="1219200" y="609600"/>
            <a:ext cx="7543800" cy="609600"/>
          </a:xfrm>
        </p:spPr>
        <p:txBody>
          <a:bodyPr lIns="50400" tIns="228600" rIns="228600" bIns="228600" anchor="ctr"/>
          <a:lstStyle/>
          <a:p>
            <a:pPr eaLnBrk="1" hangingPunct="1"/>
            <a:r>
              <a:rPr lang="en-CA" altLang="en-US" sz="3400" smtClean="0"/>
              <a:t>9.3 Compound and Simple Interest </a:t>
            </a:r>
            <a:r>
              <a:rPr lang="en-CA" altLang="en-US" sz="2600" smtClean="0"/>
              <a:t>(cont’d)</a:t>
            </a:r>
            <a:endParaRPr lang="en-US" altLang="en-US" sz="3400" smtClean="0"/>
          </a:p>
        </p:txBody>
      </p:sp>
      <p:sp>
        <p:nvSpPr>
          <p:cNvPr id="67590" name="Text Box 6"/>
          <p:cNvSpPr txBox="1">
            <a:spLocks noChangeArrowheads="1"/>
          </p:cNvSpPr>
          <p:nvPr/>
        </p:nvSpPr>
        <p:spPr bwMode="auto">
          <a:xfrm>
            <a:off x="2438400" y="2971800"/>
            <a:ext cx="3048000" cy="579438"/>
          </a:xfrm>
          <a:prstGeom prst="rect">
            <a:avLst/>
          </a:prstGeom>
          <a:solidFill>
            <a:schemeClr val="accent1"/>
          </a:solidFill>
          <a:ln w="9525">
            <a:noFill/>
            <a:miter lim="800000"/>
            <a:headEnd/>
            <a:tailEnd/>
          </a:ln>
        </p:spPr>
        <p:txBody>
          <a:bodyPr>
            <a:spAutoFit/>
          </a:bodyPr>
          <a:lstStyle/>
          <a:p>
            <a:pPr algn="ctr">
              <a:spcBef>
                <a:spcPct val="20000"/>
              </a:spcBef>
            </a:pPr>
            <a:r>
              <a:rPr lang="en-US" altLang="en-US" sz="3200" b="1" i="1">
                <a:ea typeface="MS PGothic" pitchFamily="34" charset="-128"/>
              </a:rPr>
              <a:t>I</a:t>
            </a:r>
            <a:r>
              <a:rPr lang="en-US" altLang="en-US" sz="3200" b="1" i="1" baseline="-25000">
                <a:ea typeface="MS PGothic" pitchFamily="34" charset="-128"/>
              </a:rPr>
              <a:t>S</a:t>
            </a:r>
            <a:r>
              <a:rPr lang="en-US" altLang="en-US" sz="3200" b="1" i="1">
                <a:ea typeface="MS PGothic" pitchFamily="34" charset="-128"/>
              </a:rPr>
              <a:t> = P i N</a:t>
            </a:r>
          </a:p>
        </p:txBody>
      </p:sp>
      <p:sp>
        <p:nvSpPr>
          <p:cNvPr id="89092" name="Date Placeholder 6"/>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89093"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a:r>
              <a:rPr lang="en-US" altLang="en-US" sz="1200" b="1">
                <a:solidFill>
                  <a:schemeClr val="accent2"/>
                </a:solidFill>
                <a:ea typeface="MS PGothic" pitchFamily="34" charset="-128"/>
              </a:rPr>
              <a:t>2 - </a:t>
            </a:r>
            <a:fld id="{F379648A-4E18-42F7-9272-042B6050BC64}" type="slidenum">
              <a:rPr lang="en-US" altLang="en-US" sz="1200" b="1">
                <a:solidFill>
                  <a:schemeClr val="accent2"/>
                </a:solidFill>
                <a:ea typeface="MS PGothic" pitchFamily="34" charset="-128"/>
              </a:rPr>
              <a:pPr algn="r"/>
              <a:t>62</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587">
                                            <p:bg/>
                                          </p:spTgt>
                                        </p:tgtEl>
                                        <p:attrNameLst>
                                          <p:attrName>style.visibility</p:attrName>
                                        </p:attrNameLst>
                                      </p:cBhvr>
                                      <p:to>
                                        <p:strVal val="visible"/>
                                      </p:to>
                                    </p:set>
                                    <p:animEffect transition="in" filter="wipe(left)">
                                      <p:cBhvr>
                                        <p:cTn id="7" dur="500"/>
                                        <p:tgtEl>
                                          <p:spTgt spid="67587">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7587">
                                            <p:txEl>
                                              <p:pRg st="0" end="0"/>
                                            </p:txEl>
                                          </p:spTgt>
                                        </p:tgtEl>
                                        <p:attrNameLst>
                                          <p:attrName>style.visibility</p:attrName>
                                        </p:attrNameLst>
                                      </p:cBhvr>
                                      <p:to>
                                        <p:strVal val="visible"/>
                                      </p:to>
                                    </p:set>
                                    <p:animEffect transition="in" filter="wipe(left)">
                                      <p:cBhvr>
                                        <p:cTn id="12" dur="500"/>
                                        <p:tgtEl>
                                          <p:spTgt spid="6758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7587">
                                            <p:txEl>
                                              <p:pRg st="2" end="2"/>
                                            </p:txEl>
                                          </p:spTgt>
                                        </p:tgtEl>
                                        <p:attrNameLst>
                                          <p:attrName>style.visibility</p:attrName>
                                        </p:attrNameLst>
                                      </p:cBhvr>
                                      <p:to>
                                        <p:strVal val="visible"/>
                                      </p:to>
                                    </p:set>
                                    <p:animEffect transition="in" filter="wipe(left)">
                                      <p:cBhvr>
                                        <p:cTn id="17" dur="500"/>
                                        <p:tgtEl>
                                          <p:spTgt spid="675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7587">
                                            <p:txEl>
                                              <p:pRg st="3" end="3"/>
                                            </p:txEl>
                                          </p:spTgt>
                                        </p:tgtEl>
                                        <p:attrNameLst>
                                          <p:attrName>style.visibility</p:attrName>
                                        </p:attrNameLst>
                                      </p:cBhvr>
                                      <p:to>
                                        <p:strVal val="visible"/>
                                      </p:to>
                                    </p:set>
                                    <p:animEffect transition="in" filter="wipe(left)">
                                      <p:cBhvr>
                                        <p:cTn id="22" dur="500"/>
                                        <p:tgtEl>
                                          <p:spTgt spid="6758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7587">
                                            <p:txEl>
                                              <p:pRg st="4" end="4"/>
                                            </p:txEl>
                                          </p:spTgt>
                                        </p:tgtEl>
                                        <p:attrNameLst>
                                          <p:attrName>style.visibility</p:attrName>
                                        </p:attrNameLst>
                                      </p:cBhvr>
                                      <p:to>
                                        <p:strVal val="visible"/>
                                      </p:to>
                                    </p:set>
                                    <p:animEffect transition="in" filter="wipe(left)">
                                      <p:cBhvr>
                                        <p:cTn id="27" dur="500"/>
                                        <p:tgtEl>
                                          <p:spTgt spid="6758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7590"/>
                                        </p:tgtEl>
                                        <p:attrNameLst>
                                          <p:attrName>style.visibility</p:attrName>
                                        </p:attrNameLst>
                                      </p:cBhvr>
                                      <p:to>
                                        <p:strVal val="visible"/>
                                      </p:to>
                                    </p:set>
                                    <p:animEffect transition="in" filter="wipe(left)">
                                      <p:cBhvr>
                                        <p:cTn id="32" dur="5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animBg="1" autoUpdateAnimBg="0"/>
      <p:bldP spid="67590" grpId="0" animBg="1"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5"/>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altLang="en-US" sz="3800" smtClean="0"/>
              <a:t>9.4 Effective and Nominal Interest Rates</a:t>
            </a:r>
            <a:endParaRPr lang="en-US" altLang="en-US" sz="3800" smtClean="0"/>
          </a:p>
        </p:txBody>
      </p:sp>
      <p:sp>
        <p:nvSpPr>
          <p:cNvPr id="90114" name="Rectangle 6"/>
          <p:cNvSpPr>
            <a:spLocks noGrp="1" noChangeArrowheads="1"/>
          </p:cNvSpPr>
          <p:nvPr>
            <p:ph type="body" idx="4294967295"/>
          </p:nvPr>
        </p:nvSpPr>
        <p:spPr>
          <a:xfrm>
            <a:off x="457200" y="1752600"/>
            <a:ext cx="8382000" cy="4267200"/>
          </a:xfrm>
        </p:spPr>
        <p:txBody>
          <a:bodyPr lIns="90488" tIns="44450" rIns="90488" bIns="44450"/>
          <a:lstStyle/>
          <a:p>
            <a:pPr eaLnBrk="1" hangingPunct="1"/>
            <a:r>
              <a:rPr lang="en-CA" altLang="en-US" sz="2200" smtClean="0"/>
              <a:t>Interest rates stated for some period, like a year.</a:t>
            </a:r>
          </a:p>
          <a:p>
            <a:pPr eaLnBrk="1" hangingPunct="1"/>
            <a:r>
              <a:rPr lang="en-CA" altLang="en-US" sz="2200" smtClean="0"/>
              <a:t>Computation based on shorter compounding subperiods</a:t>
            </a:r>
          </a:p>
          <a:p>
            <a:pPr eaLnBrk="1" hangingPunct="1"/>
            <a:r>
              <a:rPr lang="en-CA" altLang="en-US" sz="2200" smtClean="0"/>
              <a:t>In this section we consider the relation between:</a:t>
            </a:r>
          </a:p>
          <a:p>
            <a:pPr lvl="1" eaLnBrk="1" hangingPunct="1"/>
            <a:r>
              <a:rPr lang="en-CA" altLang="en-US" smtClean="0"/>
              <a:t>The </a:t>
            </a:r>
            <a:r>
              <a:rPr lang="en-CA" altLang="en-US" b="1" smtClean="0">
                <a:solidFill>
                  <a:srgbClr val="FF0000"/>
                </a:solidFill>
              </a:rPr>
              <a:t>nominal interest rate</a:t>
            </a:r>
            <a:r>
              <a:rPr lang="en-CA" altLang="en-US" smtClean="0"/>
              <a:t> stated for the full period.</a:t>
            </a:r>
          </a:p>
          <a:p>
            <a:pPr lvl="1" eaLnBrk="1" hangingPunct="1"/>
            <a:r>
              <a:rPr lang="en-CA" altLang="en-US" smtClean="0"/>
              <a:t>The </a:t>
            </a:r>
            <a:r>
              <a:rPr lang="en-CA" altLang="en-US" b="1" smtClean="0">
                <a:solidFill>
                  <a:srgbClr val="FF0000"/>
                </a:solidFill>
              </a:rPr>
              <a:t>effective interest rate</a:t>
            </a:r>
            <a:r>
              <a:rPr lang="en-CA" altLang="en-US" smtClean="0"/>
              <a:t> that results from the compounding based on the subperiods.</a:t>
            </a:r>
          </a:p>
          <a:p>
            <a:pPr eaLnBrk="1" hangingPunct="1"/>
            <a:r>
              <a:rPr lang="en-CA" altLang="en-US" sz="2200" smtClean="0"/>
              <a:t>Unless otherwise noted, rates are </a:t>
            </a:r>
            <a:r>
              <a:rPr lang="en-CA" altLang="en-US" sz="2200" b="1" smtClean="0">
                <a:solidFill>
                  <a:srgbClr val="FF0000"/>
                </a:solidFill>
              </a:rPr>
              <a:t>nominal annual rates</a:t>
            </a:r>
            <a:endParaRPr lang="en-CA" altLang="en-US" sz="2200" i="1" smtClean="0"/>
          </a:p>
          <a:p>
            <a:pPr eaLnBrk="1" hangingPunct="1"/>
            <a:r>
              <a:rPr lang="en-US" altLang="en-US" sz="2200" smtClean="0"/>
              <a:t>Suppose: </a:t>
            </a:r>
            <a:r>
              <a:rPr lang="en-US" altLang="en-US" sz="2200" b="1" i="1" smtClean="0">
                <a:solidFill>
                  <a:srgbClr val="FF0000"/>
                </a:solidFill>
              </a:rPr>
              <a:t>r</a:t>
            </a:r>
            <a:r>
              <a:rPr lang="en-US" altLang="en-US" sz="2200" b="1" smtClean="0">
                <a:solidFill>
                  <a:srgbClr val="FF0000"/>
                </a:solidFill>
              </a:rPr>
              <a:t> </a:t>
            </a:r>
            <a:r>
              <a:rPr lang="en-US" altLang="en-US" sz="2200" smtClean="0"/>
              <a:t> is nominal rate stated for a period (1 year)  consisting of </a:t>
            </a:r>
            <a:r>
              <a:rPr lang="en-US" altLang="en-US" sz="2200" b="1" i="1" smtClean="0">
                <a:solidFill>
                  <a:srgbClr val="FF0000"/>
                </a:solidFill>
              </a:rPr>
              <a:t>m</a:t>
            </a:r>
            <a:r>
              <a:rPr lang="en-US" altLang="en-US" sz="2200" smtClean="0">
                <a:solidFill>
                  <a:schemeClr val="accent2"/>
                </a:solidFill>
              </a:rPr>
              <a:t> </a:t>
            </a:r>
            <a:r>
              <a:rPr lang="en-US" altLang="en-US" sz="2200" smtClean="0"/>
              <a:t>equal compounding periods (sub-periods)</a:t>
            </a:r>
          </a:p>
          <a:p>
            <a:pPr eaLnBrk="1" hangingPunct="1"/>
            <a:r>
              <a:rPr lang="en-CA" altLang="en-US" sz="2200" i="1" smtClean="0"/>
              <a:t>If  </a:t>
            </a:r>
            <a:r>
              <a:rPr lang="en-US" altLang="en-US" sz="2200" smtClean="0">
                <a:solidFill>
                  <a:srgbClr val="262673"/>
                </a:solidFill>
              </a:rPr>
              <a:t>i</a:t>
            </a:r>
            <a:r>
              <a:rPr lang="en-US" altLang="en-US" sz="2200" baseline="-25000" smtClean="0">
                <a:solidFill>
                  <a:srgbClr val="262673"/>
                </a:solidFill>
              </a:rPr>
              <a:t>s</a:t>
            </a:r>
            <a:r>
              <a:rPr lang="en-US" altLang="en-US" sz="2200" smtClean="0">
                <a:solidFill>
                  <a:srgbClr val="262673"/>
                </a:solidFill>
              </a:rPr>
              <a:t> = r/m… then</a:t>
            </a:r>
            <a:r>
              <a:rPr lang="en-US" altLang="en-US" sz="2200" i="1" smtClean="0">
                <a:solidFill>
                  <a:srgbClr val="262673"/>
                </a:solidFill>
              </a:rPr>
              <a:t> F = P</a:t>
            </a:r>
            <a:r>
              <a:rPr lang="en-US" altLang="en-US" sz="2200" smtClean="0">
                <a:solidFill>
                  <a:srgbClr val="262673"/>
                </a:solidFill>
              </a:rPr>
              <a:t>(1</a:t>
            </a:r>
            <a:r>
              <a:rPr lang="en-US" altLang="en-US" sz="2200" i="1" smtClean="0">
                <a:solidFill>
                  <a:srgbClr val="262673"/>
                </a:solidFill>
              </a:rPr>
              <a:t> </a:t>
            </a:r>
            <a:r>
              <a:rPr lang="en-US" altLang="en-US" sz="2200" i="1" smtClean="0">
                <a:solidFill>
                  <a:srgbClr val="262673"/>
                </a:solidFill>
                <a:cs typeface="Arial" charset="0"/>
              </a:rPr>
              <a:t>+</a:t>
            </a:r>
            <a:r>
              <a:rPr lang="en-US" altLang="en-US" sz="2200" i="1" smtClean="0">
                <a:solidFill>
                  <a:srgbClr val="262673"/>
                </a:solidFill>
              </a:rPr>
              <a:t> i</a:t>
            </a:r>
            <a:r>
              <a:rPr lang="en-US" altLang="en-US" sz="2200" i="1" baseline="-25000" smtClean="0">
                <a:solidFill>
                  <a:srgbClr val="262673"/>
                </a:solidFill>
              </a:rPr>
              <a:t>S</a:t>
            </a:r>
            <a:r>
              <a:rPr lang="en-US" altLang="en-US" sz="2200" smtClean="0">
                <a:solidFill>
                  <a:srgbClr val="262673"/>
                </a:solidFill>
              </a:rPr>
              <a:t>)</a:t>
            </a:r>
            <a:r>
              <a:rPr lang="en-US" altLang="en-US" sz="2200" i="1" baseline="30000" smtClean="0">
                <a:solidFill>
                  <a:srgbClr val="262673"/>
                </a:solidFill>
              </a:rPr>
              <a:t>m</a:t>
            </a:r>
            <a:r>
              <a:rPr lang="en-US" altLang="en-US" sz="2200" i="1" smtClean="0">
                <a:solidFill>
                  <a:srgbClr val="262673"/>
                </a:solidFill>
              </a:rPr>
              <a:t> = P</a:t>
            </a:r>
            <a:r>
              <a:rPr lang="en-US" altLang="en-US" sz="2200" smtClean="0">
                <a:solidFill>
                  <a:srgbClr val="262673"/>
                </a:solidFill>
              </a:rPr>
              <a:t>(1</a:t>
            </a:r>
            <a:r>
              <a:rPr lang="en-US" altLang="en-US" sz="2200" i="1" smtClean="0">
                <a:solidFill>
                  <a:srgbClr val="262673"/>
                </a:solidFill>
              </a:rPr>
              <a:t> + i</a:t>
            </a:r>
            <a:r>
              <a:rPr lang="en-US" altLang="en-US" sz="2200" i="1" baseline="-25000" smtClean="0">
                <a:solidFill>
                  <a:srgbClr val="262673"/>
                </a:solidFill>
              </a:rPr>
              <a:t>e</a:t>
            </a:r>
            <a:r>
              <a:rPr lang="en-US" altLang="en-US" sz="2200" smtClean="0">
                <a:solidFill>
                  <a:srgbClr val="262673"/>
                </a:solidFill>
              </a:rPr>
              <a:t>)</a:t>
            </a:r>
            <a:endParaRPr lang="en-US" altLang="en-US" sz="2200" smtClean="0"/>
          </a:p>
        </p:txBody>
      </p:sp>
      <p:sp>
        <p:nvSpPr>
          <p:cNvPr id="90115"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90116"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eaLnBrk="0" hangingPunct="0"/>
            <a:r>
              <a:rPr lang="en-US" altLang="en-US" sz="1200" b="1">
                <a:solidFill>
                  <a:schemeClr val="accent2"/>
                </a:solidFill>
                <a:ea typeface="MS PGothic" pitchFamily="34" charset="-128"/>
              </a:rPr>
              <a:t>2 - </a:t>
            </a:r>
            <a:fld id="{5C2879CB-31FB-4DFB-83DE-A5454A82D670}" type="slidenum">
              <a:rPr lang="en-US" altLang="en-US" sz="1200" b="1">
                <a:solidFill>
                  <a:schemeClr val="accent2"/>
                </a:solidFill>
                <a:ea typeface="MS PGothic" pitchFamily="34" charset="-128"/>
              </a:rPr>
              <a:pPr algn="r" eaLnBrk="0" hangingPunct="0"/>
              <a:t>63</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4294967295"/>
          </p:nvPr>
        </p:nvSpPr>
        <p:spPr>
          <a:xfrm>
            <a:off x="381000" y="1600200"/>
            <a:ext cx="8458200" cy="4572000"/>
          </a:xfrm>
        </p:spPr>
        <p:txBody>
          <a:bodyPr lIns="90488" tIns="44450" rIns="90488" bIns="44450"/>
          <a:lstStyle/>
          <a:p>
            <a:pPr eaLnBrk="1" hangingPunct="1">
              <a:defRPr/>
            </a:pPr>
            <a:r>
              <a:rPr lang="en-US" altLang="en-US" sz="2200" b="1" smtClean="0">
                <a:solidFill>
                  <a:srgbClr val="FF0000"/>
                </a:solidFill>
              </a:rPr>
              <a:t>Effective interest rate</a:t>
            </a:r>
            <a:r>
              <a:rPr lang="en-CA" altLang="en-US" sz="2200" i="1" smtClean="0">
                <a:solidFill>
                  <a:srgbClr val="FF0000"/>
                </a:solidFill>
                <a:effectLst>
                  <a:outerShdw blurRad="38100" dist="38100" dir="2700000" algn="tl">
                    <a:srgbClr val="C0C0C0"/>
                  </a:outerShdw>
                </a:effectLst>
              </a:rPr>
              <a:t>,</a:t>
            </a:r>
            <a:r>
              <a:rPr lang="en-US" altLang="en-US" sz="2200" i="1" smtClean="0">
                <a:solidFill>
                  <a:srgbClr val="FF0000"/>
                </a:solidFill>
                <a:effectLst>
                  <a:outerShdw blurRad="38100" dist="38100" dir="2700000" algn="tl">
                    <a:srgbClr val="C0C0C0"/>
                  </a:outerShdw>
                </a:effectLst>
              </a:rPr>
              <a:t> </a:t>
            </a:r>
            <a:r>
              <a:rPr lang="en-US" altLang="en-US" sz="2200" b="1" i="1" smtClean="0">
                <a:solidFill>
                  <a:srgbClr val="FF0000"/>
                </a:solidFill>
              </a:rPr>
              <a:t>i</a:t>
            </a:r>
            <a:r>
              <a:rPr lang="en-US" altLang="en-US" sz="2200" b="1" i="1" baseline="-25000" smtClean="0">
                <a:solidFill>
                  <a:srgbClr val="FF0000"/>
                </a:solidFill>
              </a:rPr>
              <a:t>e</a:t>
            </a:r>
            <a:r>
              <a:rPr lang="en-US" altLang="en-US" sz="2200" smtClean="0"/>
              <a:t>, gives same future amount, </a:t>
            </a:r>
            <a:r>
              <a:rPr lang="en-US" altLang="en-US" sz="2200" i="1" smtClean="0"/>
              <a:t>F,</a:t>
            </a:r>
            <a:r>
              <a:rPr lang="en-US" altLang="en-US" sz="2200" smtClean="0"/>
              <a:t> over the full period as when subperiod interest rate, </a:t>
            </a:r>
            <a:r>
              <a:rPr lang="en-US" altLang="en-US" sz="2200" i="1" smtClean="0"/>
              <a:t>i</a:t>
            </a:r>
            <a:r>
              <a:rPr lang="en-US" altLang="en-US" sz="2200" i="1" baseline="-25000" smtClean="0"/>
              <a:t>S</a:t>
            </a:r>
            <a:r>
              <a:rPr lang="en-US" altLang="en-US" sz="2200" smtClean="0"/>
              <a:t>, is compounded over </a:t>
            </a:r>
            <a:r>
              <a:rPr lang="en-US" altLang="en-US" sz="2200" i="1" smtClean="0"/>
              <a:t>m</a:t>
            </a:r>
            <a:r>
              <a:rPr lang="en-US" altLang="en-US" sz="2200" smtClean="0"/>
              <a:t> subperiods.</a:t>
            </a:r>
            <a:r>
              <a:rPr lang="en-US" altLang="en-US" sz="2200" i="1" smtClean="0">
                <a:solidFill>
                  <a:srgbClr val="262673"/>
                </a:solidFill>
              </a:rPr>
              <a:t> </a:t>
            </a:r>
            <a:r>
              <a:rPr lang="en-US" altLang="en-US" sz="2200" b="1" i="1" smtClean="0">
                <a:solidFill>
                  <a:srgbClr val="262673"/>
                </a:solidFill>
              </a:rPr>
              <a:t>F = P</a:t>
            </a:r>
            <a:r>
              <a:rPr lang="en-US" altLang="en-US" sz="2200" b="1" smtClean="0">
                <a:solidFill>
                  <a:srgbClr val="262673"/>
                </a:solidFill>
              </a:rPr>
              <a:t>(1</a:t>
            </a:r>
            <a:r>
              <a:rPr lang="en-US" altLang="en-US" sz="2200" b="1" i="1" smtClean="0">
                <a:solidFill>
                  <a:srgbClr val="262673"/>
                </a:solidFill>
              </a:rPr>
              <a:t> </a:t>
            </a:r>
            <a:r>
              <a:rPr lang="en-US" altLang="en-US" sz="2200" b="1" i="1" smtClean="0">
                <a:solidFill>
                  <a:srgbClr val="262673"/>
                </a:solidFill>
                <a:cs typeface="Arial" charset="0"/>
              </a:rPr>
              <a:t>+</a:t>
            </a:r>
            <a:r>
              <a:rPr lang="en-US" altLang="en-US" sz="2200" b="1" i="1" smtClean="0">
                <a:solidFill>
                  <a:srgbClr val="262673"/>
                </a:solidFill>
              </a:rPr>
              <a:t> i</a:t>
            </a:r>
            <a:r>
              <a:rPr lang="en-US" altLang="en-US" sz="2200" b="1" i="1" baseline="-25000" smtClean="0">
                <a:solidFill>
                  <a:srgbClr val="262673"/>
                </a:solidFill>
              </a:rPr>
              <a:t>S</a:t>
            </a:r>
            <a:r>
              <a:rPr lang="en-US" altLang="en-US" sz="2200" b="1" smtClean="0">
                <a:solidFill>
                  <a:srgbClr val="262673"/>
                </a:solidFill>
              </a:rPr>
              <a:t>)</a:t>
            </a:r>
            <a:r>
              <a:rPr lang="en-US" altLang="en-US" sz="2200" b="1" i="1" baseline="30000" smtClean="0">
                <a:solidFill>
                  <a:srgbClr val="262673"/>
                </a:solidFill>
              </a:rPr>
              <a:t>m</a:t>
            </a:r>
            <a:r>
              <a:rPr lang="en-US" altLang="en-US" sz="2200" b="1" i="1" smtClean="0">
                <a:solidFill>
                  <a:srgbClr val="262673"/>
                </a:solidFill>
              </a:rPr>
              <a:t> = P</a:t>
            </a:r>
            <a:r>
              <a:rPr lang="en-US" altLang="en-US" sz="2200" b="1" smtClean="0">
                <a:solidFill>
                  <a:srgbClr val="262673"/>
                </a:solidFill>
              </a:rPr>
              <a:t>(1</a:t>
            </a:r>
            <a:r>
              <a:rPr lang="en-US" altLang="en-US" sz="2200" b="1" i="1" smtClean="0">
                <a:solidFill>
                  <a:srgbClr val="262673"/>
                </a:solidFill>
              </a:rPr>
              <a:t> + i</a:t>
            </a:r>
            <a:r>
              <a:rPr lang="en-US" altLang="en-US" sz="2200" b="1" i="1" baseline="-25000" smtClean="0">
                <a:solidFill>
                  <a:srgbClr val="262673"/>
                </a:solidFill>
              </a:rPr>
              <a:t>e</a:t>
            </a:r>
            <a:r>
              <a:rPr lang="en-US" altLang="en-US" sz="2200" b="1" smtClean="0">
                <a:solidFill>
                  <a:srgbClr val="262673"/>
                </a:solidFill>
              </a:rPr>
              <a:t>) </a:t>
            </a:r>
            <a:endParaRPr lang="en-US" altLang="en-US" sz="2200" b="1" smtClean="0"/>
          </a:p>
          <a:p>
            <a:pPr eaLnBrk="1" hangingPunct="1">
              <a:defRPr/>
            </a:pPr>
            <a:r>
              <a:rPr lang="en-US" altLang="en-US" sz="2200" b="1" smtClean="0"/>
              <a:t>EXAMPLE 9.6 </a:t>
            </a:r>
            <a:r>
              <a:rPr lang="en-US" altLang="en-US" sz="2200" smtClean="0"/>
              <a:t> Cardex Credit Card Co. charges a nominal 24 percent interest on overdue accounts, compounded daily. </a:t>
            </a:r>
            <a:r>
              <a:rPr lang="en-US" altLang="en-US" sz="2200" b="1" smtClean="0"/>
              <a:t>What is the effective interest rate?</a:t>
            </a:r>
          </a:p>
          <a:p>
            <a:pPr eaLnBrk="1" hangingPunct="1">
              <a:buFont typeface="Wingdings 2" pitchFamily="18" charset="2"/>
              <a:buNone/>
              <a:defRPr/>
            </a:pPr>
            <a:r>
              <a:rPr lang="en-US" altLang="en-US" sz="2200" smtClean="0"/>
              <a:t>	</a:t>
            </a:r>
            <a:r>
              <a:rPr lang="en-US" altLang="en-US" sz="2200" b="1" smtClean="0">
                <a:solidFill>
                  <a:srgbClr val="262673"/>
                </a:solidFill>
              </a:rPr>
              <a:t>	Since </a:t>
            </a:r>
            <a:r>
              <a:rPr lang="en-US" altLang="en-US" sz="2200" b="1" i="1" smtClean="0">
                <a:solidFill>
                  <a:srgbClr val="262673"/>
                </a:solidFill>
              </a:rPr>
              <a:t>F = P</a:t>
            </a:r>
            <a:r>
              <a:rPr lang="en-US" altLang="en-US" sz="2200" b="1" smtClean="0">
                <a:solidFill>
                  <a:srgbClr val="262673"/>
                </a:solidFill>
              </a:rPr>
              <a:t>(1</a:t>
            </a:r>
            <a:r>
              <a:rPr lang="en-US" altLang="en-US" sz="2200" b="1" i="1" smtClean="0">
                <a:solidFill>
                  <a:srgbClr val="262673"/>
                </a:solidFill>
              </a:rPr>
              <a:t> </a:t>
            </a:r>
            <a:r>
              <a:rPr lang="en-US" altLang="en-US" sz="2200" b="1" i="1" smtClean="0">
                <a:solidFill>
                  <a:srgbClr val="262673"/>
                </a:solidFill>
                <a:cs typeface="Arial" charset="0"/>
              </a:rPr>
              <a:t>+</a:t>
            </a:r>
            <a:r>
              <a:rPr lang="en-US" altLang="en-US" sz="2200" b="1" i="1" smtClean="0">
                <a:solidFill>
                  <a:srgbClr val="262673"/>
                </a:solidFill>
              </a:rPr>
              <a:t> i</a:t>
            </a:r>
            <a:r>
              <a:rPr lang="en-US" altLang="en-US" sz="2200" b="1" i="1" baseline="-25000" smtClean="0">
                <a:solidFill>
                  <a:srgbClr val="262673"/>
                </a:solidFill>
              </a:rPr>
              <a:t>S</a:t>
            </a:r>
            <a:r>
              <a:rPr lang="en-US" altLang="en-US" sz="2200" b="1" smtClean="0">
                <a:solidFill>
                  <a:srgbClr val="262673"/>
                </a:solidFill>
              </a:rPr>
              <a:t>)</a:t>
            </a:r>
            <a:r>
              <a:rPr lang="en-US" altLang="en-US" sz="2200" b="1" i="1" baseline="30000" smtClean="0">
                <a:solidFill>
                  <a:srgbClr val="262673"/>
                </a:solidFill>
              </a:rPr>
              <a:t>m</a:t>
            </a:r>
            <a:r>
              <a:rPr lang="en-US" altLang="en-US" sz="2200" b="1" i="1" smtClean="0">
                <a:solidFill>
                  <a:srgbClr val="262673"/>
                </a:solidFill>
              </a:rPr>
              <a:t> = P</a:t>
            </a:r>
            <a:r>
              <a:rPr lang="en-US" altLang="en-US" sz="2200" b="1" smtClean="0">
                <a:solidFill>
                  <a:srgbClr val="262673"/>
                </a:solidFill>
              </a:rPr>
              <a:t>(1</a:t>
            </a:r>
            <a:r>
              <a:rPr lang="en-US" altLang="en-US" sz="2200" b="1" i="1" smtClean="0">
                <a:solidFill>
                  <a:srgbClr val="262673"/>
                </a:solidFill>
              </a:rPr>
              <a:t> + i</a:t>
            </a:r>
            <a:r>
              <a:rPr lang="en-US" altLang="en-US" sz="2200" b="1" i="1" baseline="-25000" smtClean="0">
                <a:solidFill>
                  <a:srgbClr val="262673"/>
                </a:solidFill>
              </a:rPr>
              <a:t>e</a:t>
            </a:r>
            <a:r>
              <a:rPr lang="en-US" altLang="en-US" sz="2200" b="1" smtClean="0">
                <a:solidFill>
                  <a:srgbClr val="262673"/>
                </a:solidFill>
              </a:rPr>
              <a:t>), </a:t>
            </a:r>
            <a:r>
              <a:rPr lang="en-US" altLang="en-US" sz="2200" b="1" i="1" smtClean="0">
                <a:solidFill>
                  <a:srgbClr val="262673"/>
                </a:solidFill>
              </a:rPr>
              <a:t>i</a:t>
            </a:r>
            <a:r>
              <a:rPr lang="en-US" altLang="en-US" sz="2200" b="1" i="1" baseline="-25000" smtClean="0">
                <a:solidFill>
                  <a:srgbClr val="262673"/>
                </a:solidFill>
              </a:rPr>
              <a:t>e</a:t>
            </a:r>
            <a:r>
              <a:rPr lang="en-US" altLang="en-US" sz="2200" b="1" i="1" smtClean="0">
                <a:solidFill>
                  <a:srgbClr val="262673"/>
                </a:solidFill>
              </a:rPr>
              <a:t> = </a:t>
            </a:r>
            <a:r>
              <a:rPr lang="en-US" altLang="en-US" sz="2200" b="1" smtClean="0">
                <a:solidFill>
                  <a:srgbClr val="262673"/>
                </a:solidFill>
              </a:rPr>
              <a:t>(1</a:t>
            </a:r>
            <a:r>
              <a:rPr lang="en-US" altLang="en-US" sz="2200" b="1" i="1" smtClean="0">
                <a:solidFill>
                  <a:srgbClr val="262673"/>
                </a:solidFill>
              </a:rPr>
              <a:t> + i</a:t>
            </a:r>
            <a:r>
              <a:rPr lang="en-US" altLang="en-US" sz="2200" b="1" i="1" baseline="-25000" smtClean="0">
                <a:solidFill>
                  <a:srgbClr val="262673"/>
                </a:solidFill>
              </a:rPr>
              <a:t>S</a:t>
            </a:r>
            <a:r>
              <a:rPr lang="en-US" altLang="en-US" sz="2200" b="1" smtClean="0">
                <a:solidFill>
                  <a:srgbClr val="262673"/>
                </a:solidFill>
              </a:rPr>
              <a:t>)</a:t>
            </a:r>
            <a:r>
              <a:rPr lang="en-US" altLang="en-US" sz="2200" b="1" i="1" baseline="30000" smtClean="0">
                <a:solidFill>
                  <a:srgbClr val="262673"/>
                </a:solidFill>
              </a:rPr>
              <a:t>m</a:t>
            </a:r>
            <a:r>
              <a:rPr lang="en-US" altLang="en-US" sz="2200" b="1" i="1" smtClean="0">
                <a:solidFill>
                  <a:srgbClr val="262673"/>
                </a:solidFill>
              </a:rPr>
              <a:t> </a:t>
            </a:r>
            <a:r>
              <a:rPr lang="en-US" altLang="en-US" sz="2200" b="1" i="1" smtClean="0">
                <a:solidFill>
                  <a:srgbClr val="262673"/>
                </a:solidFill>
                <a:sym typeface="Symbol" pitchFamily="18" charset="2"/>
              </a:rPr>
              <a:t></a:t>
            </a:r>
            <a:r>
              <a:rPr lang="en-US" altLang="en-US" sz="2200" b="1" i="1" smtClean="0">
                <a:solidFill>
                  <a:srgbClr val="262673"/>
                </a:solidFill>
              </a:rPr>
              <a:t> </a:t>
            </a:r>
            <a:r>
              <a:rPr lang="en-US" altLang="en-US" sz="2200" b="1" smtClean="0">
                <a:solidFill>
                  <a:srgbClr val="262673"/>
                </a:solidFill>
              </a:rPr>
              <a:t>1</a:t>
            </a:r>
          </a:p>
          <a:p>
            <a:pPr eaLnBrk="1" hangingPunct="1">
              <a:buFont typeface="Wingdings 2" pitchFamily="18" charset="2"/>
              <a:buNone/>
              <a:defRPr/>
            </a:pPr>
            <a:r>
              <a:rPr lang="en-US" altLang="en-US" sz="2200" b="1" smtClean="0">
                <a:solidFill>
                  <a:srgbClr val="262673"/>
                </a:solidFill>
              </a:rPr>
              <a:t>		where i</a:t>
            </a:r>
            <a:r>
              <a:rPr lang="en-US" altLang="en-US" sz="2200" b="1" baseline="-25000" smtClean="0">
                <a:solidFill>
                  <a:srgbClr val="262673"/>
                </a:solidFill>
              </a:rPr>
              <a:t>s</a:t>
            </a:r>
            <a:r>
              <a:rPr lang="en-US" altLang="en-US" sz="2200" b="1" smtClean="0">
                <a:solidFill>
                  <a:srgbClr val="262673"/>
                </a:solidFill>
              </a:rPr>
              <a:t> = r/m = 0.24/365 = 0.0006575</a:t>
            </a:r>
          </a:p>
          <a:p>
            <a:pPr eaLnBrk="1" hangingPunct="1">
              <a:buFont typeface="Wingdings 2" pitchFamily="18" charset="2"/>
              <a:buNone/>
              <a:defRPr/>
            </a:pPr>
            <a:r>
              <a:rPr lang="en-US" altLang="en-US" sz="2200" b="1" i="1" smtClean="0">
                <a:solidFill>
                  <a:srgbClr val="262673"/>
                </a:solidFill>
              </a:rPr>
              <a:t>		then i</a:t>
            </a:r>
            <a:r>
              <a:rPr lang="en-US" altLang="en-US" sz="2200" b="1" i="1" baseline="-25000" smtClean="0">
                <a:solidFill>
                  <a:srgbClr val="262673"/>
                </a:solidFill>
              </a:rPr>
              <a:t>e</a:t>
            </a:r>
            <a:r>
              <a:rPr lang="en-US" altLang="en-US" sz="2200" b="1" i="1" smtClean="0">
                <a:solidFill>
                  <a:srgbClr val="262673"/>
                </a:solidFill>
              </a:rPr>
              <a:t> = </a:t>
            </a:r>
            <a:r>
              <a:rPr lang="en-US" altLang="en-US" sz="2200" b="1" smtClean="0">
                <a:solidFill>
                  <a:srgbClr val="262673"/>
                </a:solidFill>
              </a:rPr>
              <a:t>(1</a:t>
            </a:r>
            <a:r>
              <a:rPr lang="en-US" altLang="en-US" sz="2200" b="1" i="1" smtClean="0">
                <a:solidFill>
                  <a:srgbClr val="262673"/>
                </a:solidFill>
              </a:rPr>
              <a:t> + i</a:t>
            </a:r>
            <a:r>
              <a:rPr lang="en-US" altLang="en-US" sz="2200" b="1" i="1" baseline="-25000" smtClean="0">
                <a:solidFill>
                  <a:srgbClr val="262673"/>
                </a:solidFill>
              </a:rPr>
              <a:t>S</a:t>
            </a:r>
            <a:r>
              <a:rPr lang="en-US" altLang="en-US" sz="2200" b="1" smtClean="0">
                <a:solidFill>
                  <a:srgbClr val="262673"/>
                </a:solidFill>
              </a:rPr>
              <a:t>)</a:t>
            </a:r>
            <a:r>
              <a:rPr lang="en-US" altLang="en-US" sz="2200" b="1" i="1" baseline="30000" smtClean="0">
                <a:solidFill>
                  <a:srgbClr val="262673"/>
                </a:solidFill>
              </a:rPr>
              <a:t>m</a:t>
            </a:r>
            <a:r>
              <a:rPr lang="en-US" altLang="en-US" sz="2200" b="1" i="1" smtClean="0">
                <a:solidFill>
                  <a:srgbClr val="262673"/>
                </a:solidFill>
              </a:rPr>
              <a:t> </a:t>
            </a:r>
            <a:r>
              <a:rPr lang="en-US" altLang="en-US" sz="2200" b="1" i="1" smtClean="0">
                <a:solidFill>
                  <a:srgbClr val="262673"/>
                </a:solidFill>
                <a:sym typeface="Symbol" pitchFamily="18" charset="2"/>
              </a:rPr>
              <a:t></a:t>
            </a:r>
            <a:r>
              <a:rPr lang="en-US" altLang="en-US" sz="2200" b="1" i="1" smtClean="0">
                <a:solidFill>
                  <a:srgbClr val="262673"/>
                </a:solidFill>
              </a:rPr>
              <a:t> </a:t>
            </a:r>
            <a:r>
              <a:rPr lang="en-US" altLang="en-US" sz="2200" b="1" smtClean="0">
                <a:solidFill>
                  <a:srgbClr val="262673"/>
                </a:solidFill>
              </a:rPr>
              <a:t>1 = (1 + 0.0006575)</a:t>
            </a:r>
            <a:r>
              <a:rPr lang="en-US" altLang="en-US" sz="2200" b="1" baseline="30000" smtClean="0">
                <a:solidFill>
                  <a:srgbClr val="262673"/>
                </a:solidFill>
              </a:rPr>
              <a:t>365 </a:t>
            </a:r>
            <a:r>
              <a:rPr lang="en-US" altLang="en-US" sz="2200" b="1" smtClean="0">
                <a:solidFill>
                  <a:srgbClr val="262673"/>
                </a:solidFill>
              </a:rPr>
              <a:t>- 1</a:t>
            </a:r>
            <a:r>
              <a:rPr lang="en-US" altLang="en-US" sz="2200" b="1" i="1" smtClean="0">
                <a:solidFill>
                  <a:srgbClr val="262673"/>
                </a:solidFill>
              </a:rPr>
              <a:t> = </a:t>
            </a:r>
            <a:r>
              <a:rPr lang="en-US" altLang="en-US" sz="2200" b="1" smtClean="0">
                <a:solidFill>
                  <a:srgbClr val="262673"/>
                </a:solidFill>
              </a:rPr>
              <a:t>0.271</a:t>
            </a:r>
          </a:p>
          <a:p>
            <a:pPr eaLnBrk="1" hangingPunct="1">
              <a:defRPr/>
            </a:pPr>
            <a:r>
              <a:rPr lang="en-US" altLang="en-US" sz="2200" b="1" smtClean="0"/>
              <a:t>The effective interest rate is 27.1%</a:t>
            </a:r>
            <a:endParaRPr lang="en-CA" altLang="en-US" b="1" smtClean="0"/>
          </a:p>
          <a:p>
            <a:pPr eaLnBrk="1" hangingPunct="1">
              <a:defRPr/>
            </a:pPr>
            <a:endParaRPr lang="en-US" altLang="en-US" sz="2200" smtClean="0"/>
          </a:p>
          <a:p>
            <a:pPr eaLnBrk="1" hangingPunct="1">
              <a:defRPr/>
            </a:pPr>
            <a:endParaRPr lang="en-US" altLang="en-US" smtClean="0"/>
          </a:p>
        </p:txBody>
      </p:sp>
      <p:sp>
        <p:nvSpPr>
          <p:cNvPr id="91138" name="Rectangle 5"/>
          <p:cNvSpPr>
            <a:spLocks noGrp="1" noChangeArrowheads="1"/>
          </p:cNvSpPr>
          <p:nvPr>
            <p:ph type="title" idx="4294967295"/>
          </p:nvPr>
        </p:nvSpPr>
        <p:spPr>
          <a:xfrm>
            <a:off x="1066800" y="457200"/>
            <a:ext cx="7772400" cy="609600"/>
          </a:xfrm>
        </p:spPr>
        <p:txBody>
          <a:bodyPr lIns="50400" tIns="228600" rIns="228600" bIns="228600" anchor="ctr"/>
          <a:lstStyle/>
          <a:p>
            <a:pPr eaLnBrk="1" hangingPunct="1"/>
            <a:r>
              <a:rPr lang="en-CA" altLang="en-US" sz="3400" smtClean="0"/>
              <a:t>9.4 Effective and Nominal Interest </a:t>
            </a:r>
            <a:r>
              <a:rPr lang="en-CA" altLang="en-US" sz="2600" smtClean="0"/>
              <a:t>(cont’d)</a:t>
            </a:r>
            <a:endParaRPr lang="en-US" altLang="en-US" sz="3400" smtClean="0"/>
          </a:p>
        </p:txBody>
      </p:sp>
      <p:sp>
        <p:nvSpPr>
          <p:cNvPr id="91139"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91140"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eaLnBrk="0" hangingPunct="0"/>
            <a:r>
              <a:rPr lang="en-US" altLang="en-US" sz="1200" b="1">
                <a:solidFill>
                  <a:schemeClr val="accent2"/>
                </a:solidFill>
                <a:ea typeface="MS PGothic" pitchFamily="34" charset="-128"/>
              </a:rPr>
              <a:t>2 - </a:t>
            </a:r>
            <a:fld id="{A9E0DC1C-7E07-4CB8-87F3-284604055188}" type="slidenum">
              <a:rPr lang="en-US" altLang="en-US" sz="1200" b="1">
                <a:solidFill>
                  <a:schemeClr val="accent2"/>
                </a:solidFill>
                <a:ea typeface="MS PGothic" pitchFamily="34" charset="-128"/>
              </a:rPr>
              <a:pPr algn="r" eaLnBrk="0" hangingPunct="0"/>
              <a:t>64</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ipe(left)">
                                      <p:cBhvr>
                                        <p:cTn id="7" dur="500"/>
                                        <p:tgtEl>
                                          <p:spTgt spid="788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1" end="1"/>
                                            </p:txEl>
                                          </p:spTgt>
                                        </p:tgtEl>
                                        <p:attrNameLst>
                                          <p:attrName>style.visibility</p:attrName>
                                        </p:attrNameLst>
                                      </p:cBhvr>
                                      <p:to>
                                        <p:strVal val="visible"/>
                                      </p:to>
                                    </p:set>
                                    <p:animEffect transition="in" filter="wipe(left)">
                                      <p:cBhvr>
                                        <p:cTn id="12" dur="500"/>
                                        <p:tgtEl>
                                          <p:spTgt spid="788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2" end="2"/>
                                            </p:txEl>
                                          </p:spTgt>
                                        </p:tgtEl>
                                        <p:attrNameLst>
                                          <p:attrName>style.visibility</p:attrName>
                                        </p:attrNameLst>
                                      </p:cBhvr>
                                      <p:to>
                                        <p:strVal val="visible"/>
                                      </p:to>
                                    </p:set>
                                    <p:animEffect transition="in" filter="wipe(left)">
                                      <p:cBhvr>
                                        <p:cTn id="17" dur="500"/>
                                        <p:tgtEl>
                                          <p:spTgt spid="7885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8851">
                                            <p:txEl>
                                              <p:pRg st="3" end="3"/>
                                            </p:txEl>
                                          </p:spTgt>
                                        </p:tgtEl>
                                        <p:attrNameLst>
                                          <p:attrName>style.visibility</p:attrName>
                                        </p:attrNameLst>
                                      </p:cBhvr>
                                      <p:to>
                                        <p:strVal val="visible"/>
                                      </p:to>
                                    </p:set>
                                    <p:animEffect transition="in" filter="wipe(left)">
                                      <p:cBhvr>
                                        <p:cTn id="22" dur="500"/>
                                        <p:tgtEl>
                                          <p:spTgt spid="7885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8851">
                                            <p:txEl>
                                              <p:pRg st="4" end="4"/>
                                            </p:txEl>
                                          </p:spTgt>
                                        </p:tgtEl>
                                        <p:attrNameLst>
                                          <p:attrName>style.visibility</p:attrName>
                                        </p:attrNameLst>
                                      </p:cBhvr>
                                      <p:to>
                                        <p:strVal val="visible"/>
                                      </p:to>
                                    </p:set>
                                    <p:animEffect transition="in" filter="wipe(left)">
                                      <p:cBhvr>
                                        <p:cTn id="27" dur="500"/>
                                        <p:tgtEl>
                                          <p:spTgt spid="7885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78851">
                                            <p:txEl>
                                              <p:pRg st="5" end="5"/>
                                            </p:txEl>
                                          </p:spTgt>
                                        </p:tgtEl>
                                        <p:attrNameLst>
                                          <p:attrName>style.visibility</p:attrName>
                                        </p:attrNameLst>
                                      </p:cBhvr>
                                      <p:to>
                                        <p:strVal val="visible"/>
                                      </p:to>
                                    </p:set>
                                    <p:animEffect transition="in" filter="wipe(left)">
                                      <p:cBhvr>
                                        <p:cTn id="32" dur="500"/>
                                        <p:tgtEl>
                                          <p:spTgt spid="788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bldLvl="2"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ChangeArrowheads="1"/>
          </p:cNvSpPr>
          <p:nvPr>
            <p:ph type="body" idx="4294967295"/>
          </p:nvPr>
        </p:nvSpPr>
        <p:spPr>
          <a:xfrm>
            <a:off x="609600" y="1447800"/>
            <a:ext cx="7772400" cy="4724400"/>
          </a:xfrm>
        </p:spPr>
        <p:txBody>
          <a:bodyPr lIns="90488" tIns="44450" rIns="90488" bIns="44450"/>
          <a:lstStyle/>
          <a:p>
            <a:pPr eaLnBrk="1" hangingPunct="1"/>
            <a:r>
              <a:rPr lang="en-US" altLang="en-US" sz="2200" smtClean="0"/>
              <a:t>Suppose that the nominal interest rate is 12% and interest is compounded </a:t>
            </a:r>
            <a:r>
              <a:rPr lang="en-US" altLang="en-US" sz="2200" b="1" smtClean="0">
                <a:solidFill>
                  <a:srgbClr val="CC3300"/>
                </a:solidFill>
              </a:rPr>
              <a:t>semi-annually</a:t>
            </a:r>
            <a:r>
              <a:rPr lang="en-US" altLang="en-US" sz="2200" smtClean="0"/>
              <a:t>. </a:t>
            </a:r>
          </a:p>
          <a:p>
            <a:pPr eaLnBrk="1" hangingPunct="1"/>
            <a:r>
              <a:rPr lang="en-US" altLang="en-US" sz="2200" smtClean="0"/>
              <a:t>We compute the effective interest rate as follows:  where </a:t>
            </a:r>
            <a:r>
              <a:rPr lang="en-US" altLang="en-US" sz="2200" i="1" smtClean="0"/>
              <a:t>r</a:t>
            </a:r>
            <a:r>
              <a:rPr lang="en-US" altLang="en-US" sz="2200" smtClean="0"/>
              <a:t> = 0.12,  </a:t>
            </a:r>
            <a:r>
              <a:rPr lang="en-US" altLang="en-US" sz="2200" i="1" smtClean="0"/>
              <a:t>m</a:t>
            </a:r>
            <a:r>
              <a:rPr lang="en-US" altLang="en-US" sz="2200" smtClean="0"/>
              <a:t> = 2</a:t>
            </a:r>
          </a:p>
          <a:p>
            <a:pPr eaLnBrk="1" hangingPunct="1">
              <a:buFont typeface="Wingdings 2" pitchFamily="18" charset="2"/>
              <a:buNone/>
            </a:pPr>
            <a:r>
              <a:rPr lang="en-US" altLang="en-US" sz="2200" smtClean="0"/>
              <a:t>	</a:t>
            </a:r>
            <a:r>
              <a:rPr lang="en-US" altLang="en-US" sz="2200" b="1" smtClean="0">
                <a:solidFill>
                  <a:srgbClr val="262673"/>
                </a:solidFill>
              </a:rPr>
              <a:t>i</a:t>
            </a:r>
            <a:r>
              <a:rPr lang="en-US" altLang="en-US" sz="2200" b="1" baseline="-25000" smtClean="0">
                <a:solidFill>
                  <a:srgbClr val="262673"/>
                </a:solidFill>
              </a:rPr>
              <a:t>s</a:t>
            </a:r>
            <a:r>
              <a:rPr lang="en-US" altLang="en-US" sz="2200" b="1" smtClean="0">
                <a:solidFill>
                  <a:srgbClr val="262673"/>
                </a:solidFill>
              </a:rPr>
              <a:t> = r/m = 0.12/2 = 0.06 </a:t>
            </a:r>
            <a:endParaRPr lang="en-US" altLang="en-US" sz="2200" smtClean="0"/>
          </a:p>
          <a:p>
            <a:pPr eaLnBrk="1" hangingPunct="1">
              <a:buFont typeface="Wingdings 2" pitchFamily="18" charset="2"/>
              <a:buNone/>
            </a:pPr>
            <a:r>
              <a:rPr lang="en-US" altLang="en-US" sz="2200" smtClean="0"/>
              <a:t>	</a:t>
            </a:r>
            <a:r>
              <a:rPr lang="en-US" altLang="en-US" sz="2200" b="1" i="1" smtClean="0">
                <a:solidFill>
                  <a:srgbClr val="262673"/>
                </a:solidFill>
              </a:rPr>
              <a:t> i</a:t>
            </a:r>
            <a:r>
              <a:rPr lang="en-US" altLang="en-US" sz="2200" b="1" i="1" baseline="-25000" smtClean="0">
                <a:solidFill>
                  <a:srgbClr val="262673"/>
                </a:solidFill>
              </a:rPr>
              <a:t>e</a:t>
            </a:r>
            <a:r>
              <a:rPr lang="en-US" altLang="en-US" sz="2200" b="1" i="1" smtClean="0">
                <a:solidFill>
                  <a:srgbClr val="262673"/>
                </a:solidFill>
              </a:rPr>
              <a:t> = </a:t>
            </a:r>
            <a:r>
              <a:rPr lang="en-US" altLang="en-US" sz="2200" b="1" smtClean="0">
                <a:solidFill>
                  <a:srgbClr val="262673"/>
                </a:solidFill>
              </a:rPr>
              <a:t>(1</a:t>
            </a:r>
            <a:r>
              <a:rPr lang="en-US" altLang="en-US" sz="2200" b="1" i="1" smtClean="0">
                <a:solidFill>
                  <a:srgbClr val="262673"/>
                </a:solidFill>
              </a:rPr>
              <a:t> + i</a:t>
            </a:r>
            <a:r>
              <a:rPr lang="en-US" altLang="en-US" sz="2200" b="1" i="1" baseline="-25000" smtClean="0">
                <a:solidFill>
                  <a:srgbClr val="262673"/>
                </a:solidFill>
              </a:rPr>
              <a:t>S</a:t>
            </a:r>
            <a:r>
              <a:rPr lang="en-US" altLang="en-US" sz="2200" b="1" smtClean="0">
                <a:solidFill>
                  <a:srgbClr val="262673"/>
                </a:solidFill>
              </a:rPr>
              <a:t>)</a:t>
            </a:r>
            <a:r>
              <a:rPr lang="en-US" altLang="en-US" sz="2200" b="1" i="1" baseline="30000" smtClean="0">
                <a:solidFill>
                  <a:srgbClr val="262673"/>
                </a:solidFill>
              </a:rPr>
              <a:t>m</a:t>
            </a:r>
            <a:r>
              <a:rPr lang="en-US" altLang="en-US" sz="2200" b="1" i="1" smtClean="0">
                <a:solidFill>
                  <a:srgbClr val="262673"/>
                </a:solidFill>
              </a:rPr>
              <a:t> </a:t>
            </a:r>
            <a:r>
              <a:rPr lang="en-US" altLang="en-US" sz="2200" b="1" i="1" smtClean="0">
                <a:solidFill>
                  <a:srgbClr val="262673"/>
                </a:solidFill>
                <a:sym typeface="Symbol" pitchFamily="18" charset="2"/>
              </a:rPr>
              <a:t></a:t>
            </a:r>
            <a:r>
              <a:rPr lang="en-US" altLang="en-US" sz="2200" b="1" i="1" smtClean="0">
                <a:solidFill>
                  <a:srgbClr val="262673"/>
                </a:solidFill>
              </a:rPr>
              <a:t> </a:t>
            </a:r>
            <a:r>
              <a:rPr lang="en-US" altLang="en-US" sz="2200" b="1" smtClean="0">
                <a:solidFill>
                  <a:srgbClr val="262673"/>
                </a:solidFill>
              </a:rPr>
              <a:t>1 = (1 + 0.06)</a:t>
            </a:r>
            <a:r>
              <a:rPr lang="en-US" altLang="en-US" sz="2200" b="1" baseline="30000" smtClean="0">
                <a:solidFill>
                  <a:srgbClr val="262673"/>
                </a:solidFill>
              </a:rPr>
              <a:t>2 </a:t>
            </a:r>
            <a:r>
              <a:rPr lang="en-US" altLang="en-US" sz="2200" b="1" smtClean="0">
                <a:solidFill>
                  <a:srgbClr val="262673"/>
                </a:solidFill>
              </a:rPr>
              <a:t>- 1</a:t>
            </a:r>
            <a:r>
              <a:rPr lang="en-US" altLang="en-US" sz="2200" b="1" i="1" smtClean="0">
                <a:solidFill>
                  <a:srgbClr val="262673"/>
                </a:solidFill>
              </a:rPr>
              <a:t> = .1236 (12.36%)</a:t>
            </a:r>
            <a:endParaRPr lang="en-US" altLang="en-US" sz="2200" smtClean="0"/>
          </a:p>
          <a:p>
            <a:pPr eaLnBrk="1" hangingPunct="1">
              <a:buFont typeface="Wingdings 2" pitchFamily="18" charset="2"/>
              <a:buNone/>
            </a:pPr>
            <a:r>
              <a:rPr lang="en-US" altLang="en-US" sz="2200" smtClean="0"/>
              <a:t>What if interest were compounded</a:t>
            </a:r>
            <a:r>
              <a:rPr lang="en-US" altLang="en-US" sz="2200" b="1" smtClean="0"/>
              <a:t> </a:t>
            </a:r>
            <a:r>
              <a:rPr lang="en-US" altLang="en-US" sz="2200" b="1" smtClean="0">
                <a:solidFill>
                  <a:srgbClr val="C00000"/>
                </a:solidFill>
              </a:rPr>
              <a:t>mont</a:t>
            </a:r>
            <a:r>
              <a:rPr lang="en-US" altLang="en-US" sz="2200" b="1" smtClean="0">
                <a:solidFill>
                  <a:srgbClr val="CC3300"/>
                </a:solidFill>
              </a:rPr>
              <a:t>hly</a:t>
            </a:r>
            <a:r>
              <a:rPr lang="en-US" altLang="en-US" sz="2200" b="1" smtClean="0"/>
              <a:t>?</a:t>
            </a:r>
            <a:endParaRPr lang="en-US" altLang="en-US" sz="2200" smtClean="0"/>
          </a:p>
          <a:p>
            <a:pPr eaLnBrk="1" hangingPunct="1">
              <a:buFont typeface="Wingdings 2" pitchFamily="18" charset="2"/>
              <a:buNone/>
            </a:pPr>
            <a:r>
              <a:rPr lang="en-US" altLang="en-US" sz="2200" i="1" smtClean="0"/>
              <a:t>	</a:t>
            </a:r>
            <a:r>
              <a:rPr lang="en-US" altLang="en-US" sz="2200" b="1" i="1" smtClean="0">
                <a:solidFill>
                  <a:srgbClr val="222268"/>
                </a:solidFill>
              </a:rPr>
              <a:t>i</a:t>
            </a:r>
            <a:r>
              <a:rPr lang="en-US" altLang="en-US" sz="2200" b="1" i="1" baseline="-25000" smtClean="0">
                <a:solidFill>
                  <a:srgbClr val="222268"/>
                </a:solidFill>
              </a:rPr>
              <a:t>e</a:t>
            </a:r>
            <a:r>
              <a:rPr lang="en-US" altLang="en-US" sz="2200" b="1" i="1" smtClean="0">
                <a:solidFill>
                  <a:srgbClr val="222268"/>
                </a:solidFill>
              </a:rPr>
              <a:t> = (1 + i</a:t>
            </a:r>
            <a:r>
              <a:rPr lang="en-US" altLang="en-US" sz="2200" b="1" i="1" baseline="-25000" smtClean="0">
                <a:solidFill>
                  <a:srgbClr val="222268"/>
                </a:solidFill>
              </a:rPr>
              <a:t>S</a:t>
            </a:r>
            <a:r>
              <a:rPr lang="en-US" altLang="en-US" sz="2200" b="1" i="1" smtClean="0">
                <a:solidFill>
                  <a:srgbClr val="222268"/>
                </a:solidFill>
              </a:rPr>
              <a:t>)</a:t>
            </a:r>
            <a:r>
              <a:rPr lang="en-US" altLang="en-US" sz="2200" b="1" i="1" baseline="30000" smtClean="0">
                <a:solidFill>
                  <a:srgbClr val="222268"/>
                </a:solidFill>
              </a:rPr>
              <a:t>m</a:t>
            </a:r>
            <a:r>
              <a:rPr lang="en-US" altLang="en-US" sz="2200" b="1" i="1" smtClean="0">
                <a:solidFill>
                  <a:srgbClr val="222268"/>
                </a:solidFill>
              </a:rPr>
              <a:t> </a:t>
            </a:r>
            <a:r>
              <a:rPr lang="en-US" altLang="en-US" sz="2200" b="1" i="1" smtClean="0">
                <a:solidFill>
                  <a:srgbClr val="222268"/>
                </a:solidFill>
                <a:sym typeface="Symbol" pitchFamily="18" charset="2"/>
              </a:rPr>
              <a:t></a:t>
            </a:r>
            <a:r>
              <a:rPr lang="en-US" altLang="en-US" sz="2200" b="1" i="1" smtClean="0">
                <a:solidFill>
                  <a:srgbClr val="222268"/>
                </a:solidFill>
              </a:rPr>
              <a:t> 1 = (1 + 0.01)</a:t>
            </a:r>
            <a:r>
              <a:rPr lang="en-US" altLang="en-US" sz="2200" b="1" i="1" baseline="30000" smtClean="0">
                <a:solidFill>
                  <a:srgbClr val="222268"/>
                </a:solidFill>
              </a:rPr>
              <a:t>12</a:t>
            </a:r>
            <a:r>
              <a:rPr lang="en-US" altLang="en-US" sz="2200" b="1" i="1" smtClean="0">
                <a:solidFill>
                  <a:srgbClr val="222268"/>
                </a:solidFill>
              </a:rPr>
              <a:t> </a:t>
            </a:r>
            <a:r>
              <a:rPr lang="en-US" altLang="en-US" sz="2200" b="1" i="1" smtClean="0">
                <a:solidFill>
                  <a:srgbClr val="222268"/>
                </a:solidFill>
                <a:sym typeface="Symbol" pitchFamily="18" charset="2"/>
              </a:rPr>
              <a:t></a:t>
            </a:r>
            <a:r>
              <a:rPr lang="en-US" altLang="en-US" sz="2200" b="1" i="1" smtClean="0">
                <a:solidFill>
                  <a:srgbClr val="222268"/>
                </a:solidFill>
              </a:rPr>
              <a:t> 1 = 0.1268 (12.68%)</a:t>
            </a:r>
          </a:p>
          <a:p>
            <a:pPr eaLnBrk="1" hangingPunct="1">
              <a:spcAft>
                <a:spcPct val="40000"/>
              </a:spcAft>
            </a:pPr>
            <a:r>
              <a:rPr lang="en-US" altLang="en-US" sz="2200" b="1" smtClean="0">
                <a:solidFill>
                  <a:srgbClr val="C00000"/>
                </a:solidFill>
              </a:rPr>
              <a:t>Daily</a:t>
            </a:r>
            <a:r>
              <a:rPr lang="en-US" altLang="en-US" sz="2200" smtClean="0">
                <a:solidFill>
                  <a:srgbClr val="C00000"/>
                </a:solidFill>
              </a:rPr>
              <a:t>?</a:t>
            </a:r>
            <a:r>
              <a:rPr lang="en-US" altLang="en-US" sz="2200" b="1" smtClean="0">
                <a:solidFill>
                  <a:srgbClr val="C00000"/>
                </a:solidFill>
              </a:rPr>
              <a:t>  </a:t>
            </a:r>
            <a:r>
              <a:rPr lang="en-US" altLang="en-US" sz="2200" i="1" smtClean="0"/>
              <a:t>i</a:t>
            </a:r>
            <a:r>
              <a:rPr lang="en-US" altLang="en-US" sz="2200" i="1" baseline="-25000" smtClean="0"/>
              <a:t>e</a:t>
            </a:r>
            <a:r>
              <a:rPr lang="en-US" altLang="en-US" sz="2200" i="1" smtClean="0"/>
              <a:t> </a:t>
            </a:r>
            <a:r>
              <a:rPr lang="en-US" altLang="en-US" sz="2200" smtClean="0"/>
              <a:t>= 0.127475 or about 12.75%</a:t>
            </a:r>
          </a:p>
          <a:p>
            <a:pPr eaLnBrk="1" hangingPunct="1">
              <a:spcAft>
                <a:spcPct val="40000"/>
              </a:spcAft>
            </a:pPr>
            <a:r>
              <a:rPr lang="en-US" altLang="en-US" sz="2200" b="1" smtClean="0">
                <a:solidFill>
                  <a:srgbClr val="C00000"/>
                </a:solidFill>
              </a:rPr>
              <a:t>More than daily</a:t>
            </a:r>
            <a:r>
              <a:rPr lang="en-US" altLang="en-US" sz="2200" smtClean="0">
                <a:solidFill>
                  <a:srgbClr val="C00000"/>
                </a:solidFill>
              </a:rPr>
              <a:t>? …</a:t>
            </a:r>
            <a:r>
              <a:rPr lang="en-US" altLang="en-US" sz="2200" smtClean="0"/>
              <a:t>Continuous Compounding</a:t>
            </a:r>
            <a:endParaRPr lang="en-US" altLang="en-US" sz="2200" smtClean="0">
              <a:solidFill>
                <a:srgbClr val="C00000"/>
              </a:solidFill>
            </a:endParaRPr>
          </a:p>
          <a:p>
            <a:pPr eaLnBrk="1" hangingPunct="1"/>
            <a:endParaRPr lang="en-US" altLang="en-US" smtClean="0"/>
          </a:p>
        </p:txBody>
      </p:sp>
      <p:sp>
        <p:nvSpPr>
          <p:cNvPr id="92162" name="Rectangle 3"/>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altLang="en-US" sz="3400" smtClean="0"/>
              <a:t>9.5 Continuous Compounding</a:t>
            </a:r>
            <a:endParaRPr lang="en-US" altLang="en-US" sz="3400" smtClean="0"/>
          </a:p>
        </p:txBody>
      </p:sp>
      <p:sp>
        <p:nvSpPr>
          <p:cNvPr id="92163"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92164"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eaLnBrk="0" hangingPunct="0"/>
            <a:r>
              <a:rPr lang="en-US" altLang="en-US" sz="1200" b="1">
                <a:solidFill>
                  <a:schemeClr val="accent2"/>
                </a:solidFill>
                <a:ea typeface="MS PGothic" pitchFamily="34" charset="-128"/>
              </a:rPr>
              <a:t>2 - </a:t>
            </a:r>
            <a:fld id="{56818CCA-87B0-4882-A886-9672F1C3BF46}" type="slidenum">
              <a:rPr lang="en-US" altLang="en-US" sz="1200" b="1">
                <a:solidFill>
                  <a:schemeClr val="accent2"/>
                </a:solidFill>
                <a:ea typeface="MS PGothic" pitchFamily="34" charset="-128"/>
              </a:rPr>
              <a:pPr algn="r" eaLnBrk="0" hangingPunct="0"/>
              <a:t>65</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3"/>
          <p:cNvSpPr>
            <a:spLocks noGrp="1" noChangeArrowheads="1"/>
          </p:cNvSpPr>
          <p:nvPr>
            <p:ph type="body" idx="4294967295"/>
          </p:nvPr>
        </p:nvSpPr>
        <p:spPr>
          <a:xfrm>
            <a:off x="609600" y="1524000"/>
            <a:ext cx="7848600" cy="4343400"/>
          </a:xfrm>
        </p:spPr>
        <p:txBody>
          <a:bodyPr lIns="90488" tIns="44450" rIns="90488" bIns="44450"/>
          <a:lstStyle/>
          <a:p>
            <a:pPr eaLnBrk="1" hangingPunct="1"/>
            <a:r>
              <a:rPr lang="en-US" altLang="en-US" smtClean="0"/>
              <a:t>Now, we may compute the effective interest rate for a nominal interest rate of 12% under continuous compounding:</a:t>
            </a:r>
          </a:p>
          <a:p>
            <a:pPr algn="ctr" eaLnBrk="1" hangingPunct="1">
              <a:buFont typeface="Wingdings 2" pitchFamily="18" charset="2"/>
              <a:buNone/>
            </a:pPr>
            <a:r>
              <a:rPr lang="en-US" altLang="en-US" b="1" i="1" smtClean="0">
                <a:solidFill>
                  <a:srgbClr val="CC3300"/>
                </a:solidFill>
              </a:rPr>
              <a:t>i</a:t>
            </a:r>
            <a:r>
              <a:rPr lang="en-US" altLang="en-US" b="1" baseline="-25000" smtClean="0">
                <a:solidFill>
                  <a:srgbClr val="CC3300"/>
                </a:solidFill>
              </a:rPr>
              <a:t>e</a:t>
            </a:r>
            <a:r>
              <a:rPr lang="en-US" altLang="en-US" b="1" smtClean="0">
                <a:solidFill>
                  <a:srgbClr val="CC3300"/>
                </a:solidFill>
              </a:rPr>
              <a:t> = </a:t>
            </a:r>
            <a:r>
              <a:rPr lang="en-US" altLang="en-US" b="1" i="1" smtClean="0">
                <a:solidFill>
                  <a:srgbClr val="CC3300"/>
                </a:solidFill>
              </a:rPr>
              <a:t>e</a:t>
            </a:r>
            <a:r>
              <a:rPr lang="en-US" altLang="en-US" b="1" baseline="30000" smtClean="0">
                <a:solidFill>
                  <a:srgbClr val="CC3300"/>
                </a:solidFill>
              </a:rPr>
              <a:t>r</a:t>
            </a:r>
            <a:r>
              <a:rPr lang="en-US" altLang="en-US" b="1" smtClean="0">
                <a:solidFill>
                  <a:srgbClr val="CC3300"/>
                </a:solidFill>
              </a:rPr>
              <a:t> </a:t>
            </a:r>
            <a:r>
              <a:rPr lang="en-US" altLang="en-US" b="1" smtClean="0">
                <a:solidFill>
                  <a:srgbClr val="CC3300"/>
                </a:solidFill>
                <a:sym typeface="Symbol" pitchFamily="18" charset="2"/>
              </a:rPr>
              <a:t></a:t>
            </a:r>
            <a:r>
              <a:rPr lang="en-US" altLang="en-US" b="1" smtClean="0">
                <a:solidFill>
                  <a:srgbClr val="CC3300"/>
                </a:solidFill>
              </a:rPr>
              <a:t> 1 = </a:t>
            </a:r>
            <a:r>
              <a:rPr lang="en-US" altLang="en-US" b="1" i="1" smtClean="0">
                <a:solidFill>
                  <a:srgbClr val="CC3300"/>
                </a:solidFill>
              </a:rPr>
              <a:t>e</a:t>
            </a:r>
            <a:r>
              <a:rPr lang="en-US" altLang="en-US" b="1" baseline="30000" smtClean="0">
                <a:solidFill>
                  <a:srgbClr val="CC3300"/>
                </a:solidFill>
              </a:rPr>
              <a:t>0.12</a:t>
            </a:r>
            <a:r>
              <a:rPr lang="en-US" altLang="en-US" b="1" smtClean="0">
                <a:solidFill>
                  <a:srgbClr val="CC3300"/>
                </a:solidFill>
              </a:rPr>
              <a:t> </a:t>
            </a:r>
            <a:r>
              <a:rPr lang="en-US" altLang="en-US" b="1" smtClean="0">
                <a:solidFill>
                  <a:srgbClr val="CC3300"/>
                </a:solidFill>
                <a:sym typeface="Symbol" pitchFamily="18" charset="2"/>
              </a:rPr>
              <a:t></a:t>
            </a:r>
            <a:r>
              <a:rPr lang="en-US" altLang="en-US" b="1" smtClean="0">
                <a:solidFill>
                  <a:srgbClr val="CC3300"/>
                </a:solidFill>
              </a:rPr>
              <a:t> 1 = 0.12750 = 12.75%</a:t>
            </a:r>
            <a:endParaRPr lang="en-US" altLang="en-US" sz="2200" b="1" smtClean="0">
              <a:solidFill>
                <a:srgbClr val="CC3300"/>
              </a:solidFill>
            </a:endParaRPr>
          </a:p>
          <a:p>
            <a:pPr eaLnBrk="1" hangingPunct="1"/>
            <a:r>
              <a:rPr lang="en-US" altLang="en-US" smtClean="0"/>
              <a:t>Although continuous compounding makes sense in some circumstances (i.e large cash flows), it is not often used </a:t>
            </a:r>
          </a:p>
          <a:p>
            <a:pPr eaLnBrk="1" hangingPunct="1"/>
            <a:r>
              <a:rPr lang="en-US" altLang="en-US" smtClean="0"/>
              <a:t>Discrete compounding is the norm.</a:t>
            </a:r>
          </a:p>
        </p:txBody>
      </p:sp>
      <p:sp>
        <p:nvSpPr>
          <p:cNvPr id="93186" name="Rectangle 5"/>
          <p:cNvSpPr>
            <a:spLocks noGrp="1" noChangeArrowheads="1"/>
          </p:cNvSpPr>
          <p:nvPr>
            <p:ph type="title" idx="4294967295"/>
          </p:nvPr>
        </p:nvSpPr>
        <p:spPr>
          <a:xfrm>
            <a:off x="457200" y="381000"/>
            <a:ext cx="8229600" cy="1143000"/>
          </a:xfrm>
        </p:spPr>
        <p:txBody>
          <a:bodyPr lIns="50400" tIns="228600" rIns="228600" bIns="228600" anchor="ctr"/>
          <a:lstStyle/>
          <a:p>
            <a:pPr eaLnBrk="1" hangingPunct="1"/>
            <a:r>
              <a:rPr lang="en-CA" altLang="en-US" sz="3800" smtClean="0"/>
              <a:t>9.5 Continuous Compounding </a:t>
            </a:r>
            <a:r>
              <a:rPr lang="en-CA" altLang="en-US" sz="3000" smtClean="0"/>
              <a:t>(cont’d)</a:t>
            </a:r>
            <a:endParaRPr lang="en-US" altLang="en-US" sz="3800" smtClean="0"/>
          </a:p>
        </p:txBody>
      </p:sp>
      <p:sp>
        <p:nvSpPr>
          <p:cNvPr id="93187"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93188"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eaLnBrk="0" hangingPunct="0"/>
            <a:r>
              <a:rPr lang="en-US" altLang="en-US" sz="1200" b="1">
                <a:solidFill>
                  <a:schemeClr val="accent2"/>
                </a:solidFill>
                <a:ea typeface="MS PGothic" pitchFamily="34" charset="-128"/>
              </a:rPr>
              <a:t>2 - </a:t>
            </a:r>
            <a:fld id="{90FC9B30-26EF-4C58-9E41-E18F8C193506}" type="slidenum">
              <a:rPr lang="en-US" altLang="en-US" sz="1200" b="1">
                <a:solidFill>
                  <a:schemeClr val="accent2"/>
                </a:solidFill>
                <a:ea typeface="MS PGothic" pitchFamily="34" charset="-128"/>
              </a:rPr>
              <a:pPr algn="r" eaLnBrk="0" hangingPunct="0"/>
              <a:t>66</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ChangeArrowheads="1"/>
          </p:cNvSpPr>
          <p:nvPr>
            <p:ph type="title" idx="4294967295"/>
          </p:nvPr>
        </p:nvSpPr>
        <p:spPr>
          <a:xfrm>
            <a:off x="457200" y="381000"/>
            <a:ext cx="8229600" cy="1143000"/>
          </a:xfrm>
        </p:spPr>
        <p:txBody>
          <a:bodyPr lIns="50400" tIns="228600" rIns="228600" bIns="228600" anchor="ctr"/>
          <a:lstStyle/>
          <a:p>
            <a:pPr eaLnBrk="1" hangingPunct="1"/>
            <a:r>
              <a:rPr lang="en-CA" altLang="en-US" sz="4200" smtClean="0"/>
              <a:t>9.6 Cash Flow Diagrams  </a:t>
            </a:r>
            <a:endParaRPr lang="en-US" altLang="en-US" sz="4200" smtClean="0"/>
          </a:p>
        </p:txBody>
      </p:sp>
      <p:sp>
        <p:nvSpPr>
          <p:cNvPr id="94210" name="Rectangle 3"/>
          <p:cNvSpPr>
            <a:spLocks noGrp="1" noChangeArrowheads="1"/>
          </p:cNvSpPr>
          <p:nvPr>
            <p:ph type="body" idx="4294967295"/>
          </p:nvPr>
        </p:nvSpPr>
        <p:spPr>
          <a:xfrm>
            <a:off x="609600" y="1524000"/>
            <a:ext cx="8001000" cy="4343400"/>
          </a:xfrm>
        </p:spPr>
        <p:txBody>
          <a:bodyPr lIns="90488" tIns="44450" rIns="90488" bIns="44450"/>
          <a:lstStyle/>
          <a:p>
            <a:pPr eaLnBrk="1" hangingPunct="1"/>
            <a:r>
              <a:rPr lang="en-US" altLang="en-US" smtClean="0">
                <a:solidFill>
                  <a:srgbClr val="FF0000"/>
                </a:solidFill>
              </a:rPr>
              <a:t>Cash flow diagram </a:t>
            </a:r>
            <a:r>
              <a:rPr lang="en-US" altLang="en-US" smtClean="0"/>
              <a:t>is a graphical summary of the timing and magnitude of a set of cash flows </a:t>
            </a:r>
          </a:p>
        </p:txBody>
      </p:sp>
      <p:sp>
        <p:nvSpPr>
          <p:cNvPr id="94211"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pic>
        <p:nvPicPr>
          <p:cNvPr id="94212" name="Picture 4" descr="slide02-37"/>
          <p:cNvPicPr>
            <a:picLocks noChangeAspect="1" noChangeArrowheads="1"/>
          </p:cNvPicPr>
          <p:nvPr/>
        </p:nvPicPr>
        <p:blipFill>
          <a:blip r:embed="rId2"/>
          <a:srcRect/>
          <a:stretch>
            <a:fillRect/>
          </a:stretch>
        </p:blipFill>
        <p:spPr bwMode="auto">
          <a:xfrm>
            <a:off x="1828800" y="2438400"/>
            <a:ext cx="5867400" cy="3290888"/>
          </a:xfrm>
          <a:prstGeom prst="rect">
            <a:avLst/>
          </a:prstGeom>
          <a:noFill/>
          <a:ln w="9525">
            <a:noFill/>
            <a:miter lim="800000"/>
            <a:headEnd/>
            <a:tailEnd/>
          </a:ln>
        </p:spPr>
      </p:pic>
      <p:sp>
        <p:nvSpPr>
          <p:cNvPr id="94213"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eaLnBrk="0" hangingPunct="0"/>
            <a:r>
              <a:rPr lang="en-US" altLang="en-US" sz="1200" b="1">
                <a:solidFill>
                  <a:schemeClr val="accent2"/>
                </a:solidFill>
                <a:ea typeface="MS PGothic" pitchFamily="34" charset="-128"/>
              </a:rPr>
              <a:t>2 - </a:t>
            </a:r>
            <a:fld id="{01C54DFA-01B3-46B6-82B8-5A745192A5AE}" type="slidenum">
              <a:rPr lang="en-US" altLang="en-US" sz="1200" b="1">
                <a:solidFill>
                  <a:schemeClr val="accent2"/>
                </a:solidFill>
                <a:ea typeface="MS PGothic" pitchFamily="34" charset="-128"/>
              </a:rPr>
              <a:pPr algn="r" eaLnBrk="0" hangingPunct="0"/>
              <a:t>67</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3" name="Picture 4" descr="fras_fg02-05"/>
          <p:cNvPicPr>
            <a:picLocks noChangeAspect="1" noChangeArrowheads="1"/>
          </p:cNvPicPr>
          <p:nvPr/>
        </p:nvPicPr>
        <p:blipFill>
          <a:blip r:embed="rId2"/>
          <a:srcRect/>
          <a:stretch>
            <a:fillRect/>
          </a:stretch>
        </p:blipFill>
        <p:spPr bwMode="auto">
          <a:xfrm>
            <a:off x="723900" y="1447800"/>
            <a:ext cx="7696200" cy="2552700"/>
          </a:xfrm>
          <a:prstGeom prst="rect">
            <a:avLst/>
          </a:prstGeom>
          <a:noFill/>
          <a:ln w="9525">
            <a:noFill/>
            <a:miter lim="800000"/>
            <a:headEnd/>
            <a:tailEnd/>
          </a:ln>
        </p:spPr>
      </p:pic>
      <p:sp>
        <p:nvSpPr>
          <p:cNvPr id="95234"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5" name="Rectangle 4"/>
          <p:cNvSpPr/>
          <p:nvPr/>
        </p:nvSpPr>
        <p:spPr>
          <a:xfrm>
            <a:off x="914400" y="4038600"/>
            <a:ext cx="7924800" cy="1311275"/>
          </a:xfrm>
          <a:prstGeom prst="rect">
            <a:avLst/>
          </a:prstGeom>
        </p:spPr>
        <p:txBody>
          <a:bodyPr>
            <a:spAutoFit/>
          </a:bodyPr>
          <a:lstStyle/>
          <a:p>
            <a:pPr>
              <a:defRPr/>
            </a:pPr>
            <a:r>
              <a:rPr lang="en-US" altLang="en-US" sz="2000">
                <a:effectLst>
                  <a:outerShdw blurRad="38100" dist="38100" dir="2700000" algn="tl">
                    <a:srgbClr val="C0C0C0"/>
                  </a:outerShdw>
                </a:effectLst>
                <a:ea typeface="MS PGothic" pitchFamily="34" charset="-128"/>
              </a:rPr>
              <a:t>Assumptions:</a:t>
            </a:r>
          </a:p>
          <a:p>
            <a:pPr lvl="1">
              <a:defRPr/>
            </a:pPr>
            <a:r>
              <a:rPr lang="en-US" altLang="en-US" sz="2000">
                <a:effectLst>
                  <a:outerShdw blurRad="38100" dist="38100" dir="2700000" algn="tl">
                    <a:srgbClr val="C0C0C0"/>
                  </a:outerShdw>
                </a:effectLst>
                <a:ea typeface="MS PGothic" pitchFamily="34" charset="-128"/>
              </a:rPr>
              <a:t>Cash flows occur at the </a:t>
            </a:r>
            <a:r>
              <a:rPr lang="en-US" altLang="en-US" sz="2000" u="sng">
                <a:effectLst>
                  <a:outerShdw blurRad="38100" dist="38100" dir="2700000" algn="tl">
                    <a:srgbClr val="C0C0C0"/>
                  </a:outerShdw>
                </a:effectLst>
                <a:ea typeface="MS PGothic" pitchFamily="34" charset="-128"/>
              </a:rPr>
              <a:t>ends of periods.</a:t>
            </a:r>
            <a:endParaRPr lang="en-US" altLang="en-US" sz="2000">
              <a:effectLst>
                <a:outerShdw blurRad="38100" dist="38100" dir="2700000" algn="tl">
                  <a:srgbClr val="C0C0C0"/>
                </a:outerShdw>
              </a:effectLst>
              <a:ea typeface="MS PGothic" pitchFamily="34" charset="-128"/>
            </a:endParaRPr>
          </a:p>
          <a:p>
            <a:pPr lvl="1">
              <a:defRPr/>
            </a:pPr>
            <a:r>
              <a:rPr lang="en-US" altLang="en-US" sz="2000">
                <a:effectLst>
                  <a:outerShdw blurRad="38100" dist="38100" dir="2700000" algn="tl">
                    <a:srgbClr val="C0C0C0"/>
                  </a:outerShdw>
                </a:effectLst>
                <a:ea typeface="MS PGothic" pitchFamily="34" charset="-128"/>
              </a:rPr>
              <a:t>End of time period 1 = beginning of time period 2, etc.</a:t>
            </a:r>
          </a:p>
          <a:p>
            <a:pPr lvl="1">
              <a:defRPr/>
            </a:pPr>
            <a:r>
              <a:rPr lang="en-US" altLang="en-US" sz="2000">
                <a:effectLst>
                  <a:outerShdw blurRad="38100" dist="38100" dir="2700000" algn="tl">
                    <a:srgbClr val="C0C0C0"/>
                  </a:outerShdw>
                </a:effectLst>
                <a:ea typeface="MS PGothic" pitchFamily="34" charset="-128"/>
              </a:rPr>
              <a:t>Time 0 = “now”</a:t>
            </a:r>
            <a:endParaRPr lang="en-US" altLang="en-US" sz="2000" b="1">
              <a:effectLst>
                <a:outerShdw blurRad="38100" dist="38100" dir="2700000" algn="tl">
                  <a:srgbClr val="C0C0C0"/>
                </a:outerShdw>
              </a:effectLst>
              <a:ea typeface="MS PGothic" pitchFamily="34" charset="-128"/>
            </a:endParaRPr>
          </a:p>
        </p:txBody>
      </p:sp>
      <p:sp>
        <p:nvSpPr>
          <p:cNvPr id="95236" name="Title 6"/>
          <p:cNvSpPr>
            <a:spLocks noGrp="1"/>
          </p:cNvSpPr>
          <p:nvPr>
            <p:ph type="title" idx="4294967295"/>
          </p:nvPr>
        </p:nvSpPr>
        <p:spPr>
          <a:xfrm>
            <a:off x="457200" y="304800"/>
            <a:ext cx="8229600" cy="1143000"/>
          </a:xfrm>
        </p:spPr>
        <p:txBody>
          <a:bodyPr lIns="228600" tIns="228600" rIns="228600" bIns="228600" anchor="ctr"/>
          <a:lstStyle/>
          <a:p>
            <a:pPr eaLnBrk="1" hangingPunct="1"/>
            <a:r>
              <a:rPr lang="en-US" altLang="en-US" sz="3800" smtClean="0"/>
              <a:t>Fig 9.5 Beginning and Ending of Periods</a:t>
            </a:r>
          </a:p>
        </p:txBody>
      </p:sp>
      <p:sp>
        <p:nvSpPr>
          <p:cNvPr id="95237" name="Rectangle 13"/>
          <p:cNvSpPr>
            <a:spLocks noChangeArrowheads="1"/>
          </p:cNvSpPr>
          <p:nvPr/>
        </p:nvSpPr>
        <p:spPr bwMode="auto">
          <a:xfrm>
            <a:off x="8378825" y="6550025"/>
            <a:ext cx="762000" cy="307975"/>
          </a:xfrm>
          <a:prstGeom prst="rect">
            <a:avLst/>
          </a:prstGeom>
          <a:noFill/>
          <a:ln w="9525">
            <a:noFill/>
            <a:miter lim="800000"/>
            <a:headEnd/>
            <a:tailEnd/>
          </a:ln>
        </p:spPr>
        <p:txBody>
          <a:bodyPr/>
          <a:lstStyle/>
          <a:p>
            <a:pPr algn="r" eaLnBrk="0" hangingPunct="0"/>
            <a:r>
              <a:rPr lang="en-US" altLang="en-US" sz="1200" b="1">
                <a:solidFill>
                  <a:schemeClr val="accent2"/>
                </a:solidFill>
                <a:ea typeface="MS PGothic" pitchFamily="34" charset="-128"/>
              </a:rPr>
              <a:t>2 - </a:t>
            </a:r>
            <a:fld id="{2B84EBF7-853B-4029-B475-A672D1DF4385}" type="slidenum">
              <a:rPr lang="en-US" altLang="en-US" sz="1200" b="1">
                <a:solidFill>
                  <a:schemeClr val="accent2"/>
                </a:solidFill>
                <a:ea typeface="MS PGothic" pitchFamily="34" charset="-128"/>
              </a:rPr>
              <a:pPr algn="r" eaLnBrk="0" hangingPunct="0"/>
              <a:t>68</a:t>
            </a:fld>
            <a:endParaRPr lang="en-US" altLang="en-US" sz="1200" b="1">
              <a:solidFill>
                <a:schemeClr val="accent2"/>
              </a:solidFill>
              <a:ea typeface="MS PGothic" pitchFamily="34" charset="-128"/>
            </a:endParaRP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Text Box 2"/>
          <p:cNvSpPr txBox="1">
            <a:spLocks noChangeArrowheads="1"/>
          </p:cNvSpPr>
          <p:nvPr/>
        </p:nvSpPr>
        <p:spPr bwMode="auto">
          <a:xfrm>
            <a:off x="1676400" y="3200400"/>
            <a:ext cx="5435600" cy="762000"/>
          </a:xfrm>
          <a:prstGeom prst="rect">
            <a:avLst/>
          </a:prstGeom>
          <a:noFill/>
          <a:ln w="9525">
            <a:noFill/>
            <a:miter lim="800000"/>
            <a:headEnd/>
            <a:tailEnd/>
          </a:ln>
        </p:spPr>
        <p:txBody>
          <a:bodyPr wrap="none">
            <a:spAutoFit/>
          </a:bodyPr>
          <a:lstStyle/>
          <a:p>
            <a:r>
              <a:rPr lang="en-CA" sz="4400" b="1"/>
              <a:t>Cash Flow Analysis</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Slide Number Placeholder 4"/>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7F619D40-C54B-4DE0-92DF-2E9A6B7AFF42}" type="slidenum">
              <a:rPr lang="en-US" sz="1200" b="1">
                <a:solidFill>
                  <a:schemeClr val="accent2"/>
                </a:solidFill>
                <a:ea typeface="MS PGothic" pitchFamily="34" charset="-128"/>
              </a:rPr>
              <a:pPr algn="r"/>
              <a:t>70</a:t>
            </a:fld>
            <a:endParaRPr lang="en-US" sz="1200" b="1">
              <a:solidFill>
                <a:schemeClr val="accent2"/>
              </a:solidFill>
              <a:ea typeface="MS PGothic" pitchFamily="34" charset="-128"/>
            </a:endParaRPr>
          </a:p>
        </p:txBody>
      </p:sp>
      <p:sp>
        <p:nvSpPr>
          <p:cNvPr id="102402"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102403" name="Rectangle 3"/>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sz="2600" smtClean="0"/>
              <a:t>3.4 Compound Interest Factors for Single Disbursements or Receipts </a:t>
            </a:r>
            <a:endParaRPr lang="en-US" sz="2600" smtClean="0"/>
          </a:p>
        </p:txBody>
      </p:sp>
      <p:sp>
        <p:nvSpPr>
          <p:cNvPr id="181250" name="Rectangle 2"/>
          <p:cNvSpPr>
            <a:spLocks noGrp="1" noChangeArrowheads="1"/>
          </p:cNvSpPr>
          <p:nvPr>
            <p:ph type="body" sz="half" idx="4294967295"/>
          </p:nvPr>
        </p:nvSpPr>
        <p:spPr>
          <a:xfrm>
            <a:off x="990600" y="4419600"/>
            <a:ext cx="7162800" cy="1981200"/>
          </a:xfrm>
        </p:spPr>
        <p:txBody>
          <a:bodyPr lIns="90488" tIns="44450" rIns="90488" bIns="44450"/>
          <a:lstStyle/>
          <a:p>
            <a:pPr marL="457200" indent="-457200" eaLnBrk="1" hangingPunct="1">
              <a:spcBef>
                <a:spcPct val="0"/>
              </a:spcBef>
              <a:buFont typeface="Wingdings 2" pitchFamily="18" charset="2"/>
              <a:buNone/>
            </a:pPr>
            <a:r>
              <a:rPr lang="en-US" sz="2200" b="1" smtClean="0">
                <a:solidFill>
                  <a:srgbClr val="CC0000"/>
                </a:solidFill>
              </a:rPr>
              <a:t>Compound amount factor</a:t>
            </a:r>
            <a:r>
              <a:rPr lang="en-US" sz="2200" smtClean="0"/>
              <a:t> gives future amount, </a:t>
            </a:r>
            <a:r>
              <a:rPr lang="en-US" sz="2200" i="1" smtClean="0"/>
              <a:t>F</a:t>
            </a:r>
            <a:r>
              <a:rPr lang="en-US" sz="2200" smtClean="0"/>
              <a:t>, equivalent to a present amount </a:t>
            </a:r>
            <a:r>
              <a:rPr lang="en-US" sz="2200" i="1" smtClean="0"/>
              <a:t>P</a:t>
            </a:r>
            <a:r>
              <a:rPr lang="en-US" sz="2200" smtClean="0"/>
              <a:t>, interest rate is </a:t>
            </a:r>
            <a:r>
              <a:rPr lang="en-US" sz="2200" i="1" smtClean="0"/>
              <a:t>i</a:t>
            </a:r>
            <a:r>
              <a:rPr lang="en-US" sz="2200" smtClean="0"/>
              <a:t> and the number of periods until </a:t>
            </a:r>
            <a:r>
              <a:rPr lang="en-US" sz="2200" i="1" smtClean="0"/>
              <a:t>F</a:t>
            </a:r>
            <a:r>
              <a:rPr lang="en-US" sz="2200" smtClean="0"/>
              <a:t> is </a:t>
            </a:r>
            <a:r>
              <a:rPr lang="en-US" sz="2200" i="1" smtClean="0"/>
              <a:t>N</a:t>
            </a:r>
            <a:r>
              <a:rPr lang="en-US" sz="2200" smtClean="0"/>
              <a:t>: </a:t>
            </a:r>
          </a:p>
          <a:p>
            <a:pPr marL="457200" indent="-457200" eaLnBrk="1" hangingPunct="1">
              <a:spcBef>
                <a:spcPct val="0"/>
              </a:spcBef>
              <a:buFont typeface="Wingdings 2" pitchFamily="18" charset="2"/>
              <a:buNone/>
            </a:pPr>
            <a:r>
              <a:rPr lang="en-US" sz="2200" b="1" i="1" smtClean="0"/>
              <a:t>		</a:t>
            </a:r>
            <a:endParaRPr lang="en-US" sz="4000" b="1" i="1" smtClean="0"/>
          </a:p>
          <a:p>
            <a:pPr marL="457200" indent="-457200" eaLnBrk="1" hangingPunct="1">
              <a:spcBef>
                <a:spcPct val="0"/>
              </a:spcBef>
              <a:buFont typeface="Wingdings 2" pitchFamily="18" charset="2"/>
              <a:buNone/>
            </a:pPr>
            <a:endParaRPr lang="en-US" sz="2200" smtClean="0">
              <a:solidFill>
                <a:schemeClr val="hlink"/>
              </a:solidFill>
            </a:endParaRPr>
          </a:p>
          <a:p>
            <a:pPr marL="457200" indent="-457200" eaLnBrk="1" hangingPunct="1">
              <a:spcBef>
                <a:spcPct val="0"/>
              </a:spcBef>
              <a:buFont typeface="Wingdings 2" pitchFamily="18" charset="2"/>
              <a:buNone/>
            </a:pPr>
            <a:endParaRPr lang="en-US" sz="2200" smtClean="0"/>
          </a:p>
        </p:txBody>
      </p:sp>
      <p:pic>
        <p:nvPicPr>
          <p:cNvPr id="181252" name="Picture 4" descr="fras_fg03-01"/>
          <p:cNvPicPr>
            <a:picLocks noGrp="1" noChangeAspect="1" noChangeArrowheads="1"/>
          </p:cNvPicPr>
          <p:nvPr>
            <p:ph sz="half" idx="4294967295"/>
          </p:nvPr>
        </p:nvPicPr>
        <p:blipFill>
          <a:blip r:embed="rId2"/>
          <a:srcRect/>
          <a:stretch>
            <a:fillRect/>
          </a:stretch>
        </p:blipFill>
        <p:spPr>
          <a:xfrm>
            <a:off x="1108075" y="1484313"/>
            <a:ext cx="6969125" cy="2727325"/>
          </a:xfrm>
        </p:spPr>
      </p:pic>
      <p:sp>
        <p:nvSpPr>
          <p:cNvPr id="102406" name="TextBox 6"/>
          <p:cNvSpPr txBox="1">
            <a:spLocks noChangeArrowheads="1"/>
          </p:cNvSpPr>
          <p:nvPr/>
        </p:nvSpPr>
        <p:spPr bwMode="auto">
          <a:xfrm>
            <a:off x="2133600" y="5638800"/>
            <a:ext cx="4724400" cy="519113"/>
          </a:xfrm>
          <a:prstGeom prst="rect">
            <a:avLst/>
          </a:prstGeom>
          <a:solidFill>
            <a:srgbClr val="FFFF66"/>
          </a:solidFill>
          <a:ln w="9525">
            <a:noFill/>
            <a:miter lim="800000"/>
            <a:headEnd/>
            <a:tailEnd/>
          </a:ln>
        </p:spPr>
        <p:txBody>
          <a:bodyPr>
            <a:spAutoFit/>
          </a:bodyPr>
          <a:lstStyle/>
          <a:p>
            <a:pPr algn="ctr"/>
            <a:r>
              <a:rPr lang="en-US" sz="2800" b="1" i="1">
                <a:ea typeface="MS PGothic" pitchFamily="34" charset="-128"/>
              </a:rPr>
              <a:t>F = P</a:t>
            </a:r>
            <a:r>
              <a:rPr lang="en-US" sz="2800" b="1">
                <a:ea typeface="MS PGothic" pitchFamily="34" charset="-128"/>
              </a:rPr>
              <a:t>(1</a:t>
            </a:r>
            <a:r>
              <a:rPr lang="en-US" sz="2800" b="1" i="1">
                <a:ea typeface="MS PGothic" pitchFamily="34" charset="-128"/>
              </a:rPr>
              <a:t> + i</a:t>
            </a:r>
            <a:r>
              <a:rPr lang="en-US" sz="2800" b="1">
                <a:ea typeface="MS PGothic" pitchFamily="34" charset="-128"/>
              </a:rPr>
              <a:t>)</a:t>
            </a:r>
            <a:r>
              <a:rPr lang="en-US" sz="2800" b="1" i="1" baseline="30000">
                <a:ea typeface="MS PGothic" pitchFamily="34" charset="-128"/>
              </a:rPr>
              <a:t>N</a:t>
            </a:r>
            <a:r>
              <a:rPr lang="en-US" sz="2800" b="1" i="1">
                <a:ea typeface="MS PGothic" pitchFamily="34" charset="-128"/>
              </a:rPr>
              <a:t> = P </a:t>
            </a:r>
            <a:r>
              <a:rPr lang="en-US" sz="2800" b="1">
                <a:ea typeface="MS PGothic" pitchFamily="34" charset="-128"/>
              </a:rPr>
              <a:t>(</a:t>
            </a:r>
            <a:r>
              <a:rPr lang="en-US" sz="2800" b="1" i="1">
                <a:ea typeface="MS PGothic" pitchFamily="34" charset="-128"/>
              </a:rPr>
              <a:t>F/P</a:t>
            </a:r>
            <a:r>
              <a:rPr lang="en-US" sz="2800" b="1">
                <a:ea typeface="MS PGothic" pitchFamily="34" charset="-128"/>
              </a:rPr>
              <a:t>,</a:t>
            </a:r>
            <a:r>
              <a:rPr lang="en-US" sz="2800" b="1" i="1">
                <a:ea typeface="MS PGothic" pitchFamily="34" charset="-128"/>
              </a:rPr>
              <a:t> i</a:t>
            </a:r>
            <a:r>
              <a:rPr lang="en-US" sz="2800" b="1">
                <a:ea typeface="MS PGothic" pitchFamily="34" charset="-128"/>
              </a:rPr>
              <a:t>,</a:t>
            </a:r>
            <a:r>
              <a:rPr lang="en-US" sz="2800" b="1" i="1">
                <a:ea typeface="MS PGothic" pitchFamily="34" charset="-128"/>
              </a:rPr>
              <a:t> N</a:t>
            </a:r>
            <a:r>
              <a:rPr lang="en-US" sz="2800" b="1">
                <a:ea typeface="MS PGothic" pitchFamily="34" charset="-128"/>
              </a:rPr>
              <a:t>)</a:t>
            </a:r>
            <a:endParaRPr lang="en-US" sz="2800">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1250">
                                            <p:bg/>
                                          </p:spTgt>
                                        </p:tgtEl>
                                        <p:attrNameLst>
                                          <p:attrName>style.visibility</p:attrName>
                                        </p:attrNameLst>
                                      </p:cBhvr>
                                      <p:to>
                                        <p:strVal val="visible"/>
                                      </p:to>
                                    </p:set>
                                    <p:animEffect transition="in" filter="wipe(left)">
                                      <p:cBhvr>
                                        <p:cTn id="7" dur="500"/>
                                        <p:tgtEl>
                                          <p:spTgt spid="181250">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81250">
                                            <p:txEl>
                                              <p:pRg st="0" end="0"/>
                                            </p:txEl>
                                          </p:spTgt>
                                        </p:tgtEl>
                                        <p:attrNameLst>
                                          <p:attrName>style.visibility</p:attrName>
                                        </p:attrNameLst>
                                      </p:cBhvr>
                                      <p:to>
                                        <p:strVal val="visible"/>
                                      </p:to>
                                    </p:set>
                                    <p:animEffect transition="in" filter="wipe(left)">
                                      <p:cBhvr>
                                        <p:cTn id="10" dur="500"/>
                                        <p:tgtEl>
                                          <p:spTgt spid="181250">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81250">
                                            <p:txEl>
                                              <p:pRg st="1" end="1"/>
                                            </p:txEl>
                                          </p:spTgt>
                                        </p:tgtEl>
                                        <p:attrNameLst>
                                          <p:attrName>style.visibility</p:attrName>
                                        </p:attrNameLst>
                                      </p:cBhvr>
                                      <p:to>
                                        <p:strVal val="visible"/>
                                      </p:to>
                                    </p:set>
                                    <p:animEffect transition="in" filter="wipe(left)">
                                      <p:cBhvr>
                                        <p:cTn id="13" dur="500"/>
                                        <p:tgtEl>
                                          <p:spTgt spid="181250">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81252"/>
                                        </p:tgtEl>
                                        <p:attrNameLst>
                                          <p:attrName>style.visibility</p:attrName>
                                        </p:attrNameLst>
                                      </p:cBhvr>
                                      <p:to>
                                        <p:strVal val="visible"/>
                                      </p:to>
                                    </p:set>
                                    <p:animEffect transition="in" filter="wipe(left)">
                                      <p:cBhvr>
                                        <p:cTn id="18" dur="500"/>
                                        <p:tgtEl>
                                          <p:spTgt spid="181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0"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1C1E2011-963B-486D-9EF0-DEFA28291CAA}" type="slidenum">
              <a:rPr lang="en-US" sz="1200" b="1">
                <a:solidFill>
                  <a:schemeClr val="accent2"/>
                </a:solidFill>
                <a:ea typeface="MS PGothic" pitchFamily="34" charset="-128"/>
              </a:rPr>
              <a:pPr algn="r"/>
              <a:t>71</a:t>
            </a:fld>
            <a:endParaRPr lang="en-US" sz="1200" b="1">
              <a:solidFill>
                <a:schemeClr val="accent2"/>
              </a:solidFill>
              <a:ea typeface="MS PGothic" pitchFamily="34" charset="-128"/>
            </a:endParaRPr>
          </a:p>
        </p:txBody>
      </p:sp>
      <p:sp>
        <p:nvSpPr>
          <p:cNvPr id="98306"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187394" name="Rectangle 2"/>
          <p:cNvSpPr>
            <a:spLocks noGrp="1" noChangeArrowheads="1"/>
          </p:cNvSpPr>
          <p:nvPr>
            <p:ph type="body" idx="4294967295"/>
          </p:nvPr>
        </p:nvSpPr>
        <p:spPr>
          <a:xfrm>
            <a:off x="457200" y="1935163"/>
            <a:ext cx="8229600" cy="2357437"/>
          </a:xfrm>
        </p:spPr>
        <p:txBody>
          <a:bodyPr lIns="90488" tIns="44450" rIns="90488" bIns="44450"/>
          <a:lstStyle/>
          <a:p>
            <a:pPr marL="457200" indent="-457200" eaLnBrk="1" hangingPunct="1"/>
            <a:r>
              <a:rPr lang="en-US" smtClean="0"/>
              <a:t>The </a:t>
            </a:r>
            <a:r>
              <a:rPr lang="en-US" b="1" smtClean="0">
                <a:solidFill>
                  <a:srgbClr val="CC0000"/>
                </a:solidFill>
              </a:rPr>
              <a:t>present worth factor</a:t>
            </a:r>
            <a:r>
              <a:rPr lang="en-US" smtClean="0"/>
              <a:t> gives the present amount, </a:t>
            </a:r>
            <a:r>
              <a:rPr lang="en-US" i="1" smtClean="0"/>
              <a:t>P</a:t>
            </a:r>
            <a:r>
              <a:rPr lang="en-US" smtClean="0"/>
              <a:t>, that is equivalent to the future amount, </a:t>
            </a:r>
            <a:r>
              <a:rPr lang="en-US" i="1" smtClean="0"/>
              <a:t>F</a:t>
            </a:r>
            <a:r>
              <a:rPr lang="en-US" smtClean="0"/>
              <a:t>, when the interest rate is </a:t>
            </a:r>
            <a:r>
              <a:rPr lang="en-US" i="1" smtClean="0"/>
              <a:t>i</a:t>
            </a:r>
            <a:r>
              <a:rPr lang="en-US" smtClean="0"/>
              <a:t> and the number of periods between </a:t>
            </a:r>
            <a:r>
              <a:rPr lang="en-US" i="1" smtClean="0"/>
              <a:t>F</a:t>
            </a:r>
            <a:r>
              <a:rPr lang="en-US" smtClean="0"/>
              <a:t> and </a:t>
            </a:r>
            <a:r>
              <a:rPr lang="en-US" i="1" smtClean="0"/>
              <a:t>P </a:t>
            </a:r>
            <a:r>
              <a:rPr lang="en-US" smtClean="0"/>
              <a:t>is </a:t>
            </a:r>
            <a:r>
              <a:rPr lang="en-US" i="1" smtClean="0"/>
              <a:t>N</a:t>
            </a:r>
            <a:r>
              <a:rPr lang="en-US" smtClean="0"/>
              <a:t>:</a:t>
            </a:r>
          </a:p>
        </p:txBody>
      </p:sp>
      <p:sp>
        <p:nvSpPr>
          <p:cNvPr id="98308" name="Rectangle 3"/>
          <p:cNvSpPr>
            <a:spLocks noGrp="1" noChangeArrowheads="1"/>
          </p:cNvSpPr>
          <p:nvPr>
            <p:ph type="title" idx="4294967295"/>
          </p:nvPr>
        </p:nvSpPr>
        <p:spPr/>
        <p:txBody>
          <a:bodyPr lIns="50400" tIns="228600" rIns="228600" bIns="228600" anchor="ctr"/>
          <a:lstStyle/>
          <a:p>
            <a:pPr eaLnBrk="1" hangingPunct="1"/>
            <a:r>
              <a:rPr lang="en-CA" sz="3000" smtClean="0"/>
              <a:t>3.4 Compound Interest Factors for Single Disbursements or Receipts </a:t>
            </a:r>
            <a:r>
              <a:rPr lang="en-CA" sz="2400" smtClean="0"/>
              <a:t>(cont’d)</a:t>
            </a:r>
            <a:endParaRPr lang="en-US" sz="3000" smtClean="0"/>
          </a:p>
        </p:txBody>
      </p:sp>
      <p:sp>
        <p:nvSpPr>
          <p:cNvPr id="187396" name="Text Box 4"/>
          <p:cNvSpPr txBox="1">
            <a:spLocks noChangeArrowheads="1"/>
          </p:cNvSpPr>
          <p:nvPr/>
        </p:nvSpPr>
        <p:spPr bwMode="auto">
          <a:xfrm>
            <a:off x="1752600" y="4038600"/>
            <a:ext cx="5257800" cy="579438"/>
          </a:xfrm>
          <a:prstGeom prst="rect">
            <a:avLst/>
          </a:prstGeom>
          <a:solidFill>
            <a:srgbClr val="FFFF66"/>
          </a:solidFill>
          <a:ln w="9525">
            <a:noFill/>
            <a:miter lim="800000"/>
            <a:headEnd/>
            <a:tailEnd/>
          </a:ln>
        </p:spPr>
        <p:txBody>
          <a:bodyPr>
            <a:spAutoFit/>
          </a:bodyPr>
          <a:lstStyle/>
          <a:p>
            <a:pPr algn="ctr">
              <a:spcBef>
                <a:spcPct val="20000"/>
              </a:spcBef>
            </a:pPr>
            <a:r>
              <a:rPr lang="en-US" sz="3200" b="1" i="1">
                <a:ea typeface="MS PGothic" pitchFamily="34" charset="-128"/>
              </a:rPr>
              <a:t>P = F</a:t>
            </a:r>
            <a:r>
              <a:rPr lang="en-US" sz="3200" b="1">
                <a:ea typeface="MS PGothic" pitchFamily="34" charset="-128"/>
              </a:rPr>
              <a:t>/(1</a:t>
            </a:r>
            <a:r>
              <a:rPr lang="en-US" sz="3200" b="1" i="1">
                <a:ea typeface="MS PGothic" pitchFamily="34" charset="-128"/>
              </a:rPr>
              <a:t> + i</a:t>
            </a:r>
            <a:r>
              <a:rPr lang="en-US" sz="3200" b="1">
                <a:ea typeface="MS PGothic" pitchFamily="34" charset="-128"/>
              </a:rPr>
              <a:t>)</a:t>
            </a:r>
            <a:r>
              <a:rPr lang="en-US" sz="3200" b="1" i="1" baseline="30000">
                <a:ea typeface="MS PGothic" pitchFamily="34" charset="-128"/>
              </a:rPr>
              <a:t>N</a:t>
            </a:r>
            <a:r>
              <a:rPr lang="en-US" sz="3200" b="1" i="1">
                <a:ea typeface="MS PGothic" pitchFamily="34" charset="-128"/>
              </a:rPr>
              <a:t> = F </a:t>
            </a:r>
            <a:r>
              <a:rPr lang="en-US" sz="3200" b="1">
                <a:ea typeface="MS PGothic" pitchFamily="34" charset="-128"/>
              </a:rPr>
              <a:t>(</a:t>
            </a:r>
            <a:r>
              <a:rPr lang="en-US" sz="3200" b="1" i="1">
                <a:ea typeface="MS PGothic" pitchFamily="34" charset="-128"/>
              </a:rPr>
              <a:t>P/F, i, N</a:t>
            </a:r>
            <a:r>
              <a:rPr lang="en-US" sz="3200" b="1">
                <a:ea typeface="MS PGothic" pitchFamily="34" charset="-128"/>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7394">
                                            <p:bg/>
                                          </p:spTgt>
                                        </p:tgtEl>
                                        <p:attrNameLst>
                                          <p:attrName>style.visibility</p:attrName>
                                        </p:attrNameLst>
                                      </p:cBhvr>
                                      <p:to>
                                        <p:strVal val="visible"/>
                                      </p:to>
                                    </p:set>
                                    <p:animEffect transition="in" filter="wipe(left)">
                                      <p:cBhvr>
                                        <p:cTn id="7" dur="500"/>
                                        <p:tgtEl>
                                          <p:spTgt spid="18739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87394">
                                            <p:txEl>
                                              <p:pRg st="0" end="0"/>
                                            </p:txEl>
                                          </p:spTgt>
                                        </p:tgtEl>
                                        <p:attrNameLst>
                                          <p:attrName>style.visibility</p:attrName>
                                        </p:attrNameLst>
                                      </p:cBhvr>
                                      <p:to>
                                        <p:strVal val="visible"/>
                                      </p:to>
                                    </p:set>
                                    <p:animEffect transition="in" filter="wipe(left)">
                                      <p:cBhvr>
                                        <p:cTn id="10" dur="500"/>
                                        <p:tgtEl>
                                          <p:spTgt spid="18739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87396"/>
                                        </p:tgtEl>
                                        <p:attrNameLst>
                                          <p:attrName>style.visibility</p:attrName>
                                        </p:attrNameLst>
                                      </p:cBhvr>
                                      <p:to>
                                        <p:strVal val="visible"/>
                                      </p:to>
                                    </p:set>
                                    <p:animEffect transition="in" filter="wipe(left)">
                                      <p:cBhvr>
                                        <p:cTn id="15" dur="500"/>
                                        <p:tgtEl>
                                          <p:spTgt spid="187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build="p" animBg="1"/>
      <p:bldP spid="187396" grpId="0" animBg="1"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5"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6398F673-A9AC-4745-8E27-044B131F9099}" type="slidenum">
              <a:rPr lang="en-US" sz="1200" b="1">
                <a:solidFill>
                  <a:schemeClr val="accent2"/>
                </a:solidFill>
                <a:ea typeface="MS PGothic" pitchFamily="34" charset="-128"/>
              </a:rPr>
              <a:pPr algn="r"/>
              <a:t>72</a:t>
            </a:fld>
            <a:endParaRPr lang="en-US" sz="1200" b="1">
              <a:solidFill>
                <a:schemeClr val="accent2"/>
              </a:solidFill>
              <a:ea typeface="MS PGothic" pitchFamily="34" charset="-128"/>
            </a:endParaRPr>
          </a:p>
        </p:txBody>
      </p:sp>
      <p:sp>
        <p:nvSpPr>
          <p:cNvPr id="96266"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196610" name="Rectangle 2"/>
          <p:cNvSpPr>
            <a:spLocks noGrp="1" noChangeArrowheads="1"/>
          </p:cNvSpPr>
          <p:nvPr>
            <p:ph type="body" idx="4294967295"/>
          </p:nvPr>
        </p:nvSpPr>
        <p:spPr>
          <a:xfrm>
            <a:off x="304800" y="1752600"/>
            <a:ext cx="8534400" cy="4114800"/>
          </a:xfrm>
        </p:spPr>
        <p:txBody>
          <a:bodyPr lIns="90488" tIns="44450" rIns="90488" bIns="44450"/>
          <a:lstStyle/>
          <a:p>
            <a:pPr marL="457200" indent="-457200" eaLnBrk="1" hangingPunct="1">
              <a:spcAft>
                <a:spcPts val="600"/>
              </a:spcAft>
            </a:pPr>
            <a:r>
              <a:rPr lang="en-US" sz="2000" b="1" smtClean="0">
                <a:solidFill>
                  <a:srgbClr val="CC0000"/>
                </a:solidFill>
              </a:rPr>
              <a:t>Annuity</a:t>
            </a:r>
            <a:r>
              <a:rPr lang="en-US" sz="2000" smtClean="0"/>
              <a:t>:</a:t>
            </a:r>
            <a:r>
              <a:rPr lang="en-US" sz="2000" b="1" smtClean="0"/>
              <a:t> </a:t>
            </a:r>
            <a:r>
              <a:rPr lang="en-US" sz="2000" smtClean="0"/>
              <a:t>series of </a:t>
            </a:r>
            <a:r>
              <a:rPr lang="en-US" sz="2000" i="1" smtClean="0"/>
              <a:t>N</a:t>
            </a:r>
            <a:r>
              <a:rPr lang="en-US" sz="2000" smtClean="0"/>
              <a:t> receipts or disbursements that begin at end of period 1 and continue to end of period </a:t>
            </a:r>
            <a:r>
              <a:rPr lang="en-US" sz="2000" i="1" smtClean="0"/>
              <a:t>N</a:t>
            </a:r>
          </a:p>
          <a:p>
            <a:pPr marL="838200" lvl="1" indent="-381000" eaLnBrk="1" hangingPunct="1"/>
            <a:r>
              <a:rPr lang="en-US" sz="2000" smtClean="0"/>
              <a:t>loan payments are classical examples of annuities.</a:t>
            </a:r>
          </a:p>
          <a:p>
            <a:pPr marL="457200" indent="-457200" eaLnBrk="1" hangingPunct="1">
              <a:spcAft>
                <a:spcPct val="40000"/>
              </a:spcAft>
            </a:pPr>
            <a:r>
              <a:rPr lang="en-US" sz="2000" b="1" smtClean="0">
                <a:solidFill>
                  <a:srgbClr val="CC0000"/>
                </a:solidFill>
              </a:rPr>
              <a:t>Sinking Fund Factor</a:t>
            </a:r>
            <a:r>
              <a:rPr lang="en-US" sz="2000" smtClean="0"/>
              <a:t>: series of N receipts/disbursements that  should be set aside each period in order to meet a major financial need in the future</a:t>
            </a:r>
          </a:p>
          <a:p>
            <a:pPr marL="838200" lvl="1" indent="-381000" eaLnBrk="1" hangingPunct="1"/>
            <a:endParaRPr lang="en-US" sz="2000" smtClean="0"/>
          </a:p>
        </p:txBody>
      </p:sp>
      <p:sp>
        <p:nvSpPr>
          <p:cNvPr id="96268" name="Rectangle 3"/>
          <p:cNvSpPr>
            <a:spLocks noGrp="1" noChangeArrowheads="1"/>
          </p:cNvSpPr>
          <p:nvPr>
            <p:ph type="title" idx="4294967295"/>
          </p:nvPr>
        </p:nvSpPr>
        <p:spPr>
          <a:xfrm>
            <a:off x="1066800" y="609600"/>
            <a:ext cx="7848600" cy="609600"/>
          </a:xfrm>
        </p:spPr>
        <p:txBody>
          <a:bodyPr lIns="50400" tIns="228600" rIns="228600" bIns="228600" anchor="ctr"/>
          <a:lstStyle/>
          <a:p>
            <a:pPr eaLnBrk="1" hangingPunct="1"/>
            <a:r>
              <a:rPr lang="en-CA" sz="3000" smtClean="0"/>
              <a:t>3.5 Compound Interest Factors for Annuities</a:t>
            </a:r>
            <a:endParaRPr lang="en-US" sz="3000" smtClean="0"/>
          </a:p>
        </p:txBody>
      </p:sp>
      <p:grpSp>
        <p:nvGrpSpPr>
          <p:cNvPr id="9" name="Group 13"/>
          <p:cNvGrpSpPr>
            <a:grpSpLocks/>
          </p:cNvGrpSpPr>
          <p:nvPr/>
        </p:nvGrpSpPr>
        <p:grpSpPr bwMode="auto">
          <a:xfrm>
            <a:off x="1981200" y="4419600"/>
            <a:ext cx="3962400" cy="1377950"/>
            <a:chOff x="1125" y="3091"/>
            <a:chExt cx="2636" cy="977"/>
          </a:xfrm>
          <a:solidFill>
            <a:srgbClr val="6699FF"/>
          </a:solidFill>
        </p:grpSpPr>
        <p:sp>
          <p:nvSpPr>
            <p:cNvPr id="96270" name="Text Box 4"/>
            <p:cNvSpPr txBox="1">
              <a:spLocks noChangeArrowheads="1"/>
            </p:cNvSpPr>
            <p:nvPr/>
          </p:nvSpPr>
          <p:spPr bwMode="auto">
            <a:xfrm>
              <a:off x="1125" y="3091"/>
              <a:ext cx="2636" cy="980"/>
            </a:xfrm>
            <a:prstGeom prst="rect">
              <a:avLst/>
            </a:prstGeom>
            <a:solidFill>
              <a:srgbClr val="FFFF00"/>
            </a:solidFill>
            <a:ln w="9525">
              <a:noFill/>
              <a:miter lim="800000"/>
              <a:headEnd/>
              <a:tailEnd/>
            </a:ln>
          </p:spPr>
          <p:txBody>
            <a:bodyPr>
              <a:spAutoFit/>
            </a:bodyPr>
            <a:lstStyle/>
            <a:p>
              <a:pPr algn="ctr">
                <a:spcBef>
                  <a:spcPct val="20000"/>
                </a:spcBef>
              </a:pPr>
              <a:endParaRPr lang="en-CA" sz="2800" b="1">
                <a:ea typeface="MS PGothic" pitchFamily="34" charset="-128"/>
              </a:endParaRPr>
            </a:p>
            <a:p>
              <a:pPr algn="ctr">
                <a:spcBef>
                  <a:spcPct val="20000"/>
                </a:spcBef>
              </a:pPr>
              <a:endParaRPr lang="en-CA" sz="2800" b="1">
                <a:ea typeface="MS PGothic" pitchFamily="34" charset="-128"/>
              </a:endParaRPr>
            </a:p>
            <a:p>
              <a:pPr algn="ctr">
                <a:spcBef>
                  <a:spcPct val="20000"/>
                </a:spcBef>
              </a:pPr>
              <a:endParaRPr lang="en-US" sz="2800" b="1" i="1" baseline="30000">
                <a:ea typeface="MS PGothic" pitchFamily="34" charset="-128"/>
              </a:endParaRPr>
            </a:p>
          </p:txBody>
        </p:sp>
        <p:graphicFrame>
          <p:nvGraphicFramePr>
            <p:cNvPr id="96264" name="Object 8"/>
            <p:cNvGraphicFramePr>
              <a:graphicFrameLocks noChangeAspect="1"/>
            </p:cNvGraphicFramePr>
            <p:nvPr/>
          </p:nvGraphicFramePr>
          <p:xfrm>
            <a:off x="1125" y="3145"/>
            <a:ext cx="2622" cy="868"/>
          </p:xfrm>
          <a:graphic>
            <a:graphicData uri="http://schemas.openxmlformats.org/presentationml/2006/ole">
              <mc:AlternateContent xmlns:mc="http://schemas.openxmlformats.org/markup-compatibility/2006">
                <mc:Choice xmlns:v="urn:schemas-microsoft-com:vml" Requires="v">
                  <p:oleObj spid="_x0000_s96265" name="Equation" r:id="rId3" imgW="1485720" imgH="419040" progId="Equation.3">
                    <p:embed/>
                  </p:oleObj>
                </mc:Choice>
                <mc:Fallback>
                  <p:oleObj name="Equation" r:id="rId3" imgW="1485720" imgH="419040" progId="Equation.3">
                    <p:embed/>
                    <p:pic>
                      <p:nvPicPr>
                        <p:cNvPr id="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5" y="3145"/>
                          <a:ext cx="2622" cy="868"/>
                        </a:xfrm>
                        <a:prstGeom prst="rect">
                          <a:avLst/>
                        </a:prstGeom>
                        <a:solidFill>
                          <a:srgbClr val="FFFF66"/>
                        </a:solidFill>
                        <a:ln>
                          <a:noFill/>
                        </a:ln>
                        <a:extLst>
                          <a:ext uri="{91240B29-F687-4F45-9708-019B960494DF}">
                            <a14:hiddenLine xmlns:a14="http://schemas.microsoft.com/office/drawing/2010/main" w="12700">
                              <a:solidFill>
                                <a:srgbClr val="000000"/>
                              </a:solidFill>
                              <a:miter lim="800000"/>
                              <a:headEnd/>
                              <a:tailEnd/>
                            </a14:hiddenLine>
                          </a:ext>
                        </a:extLst>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6610">
                                            <p:bg/>
                                          </p:spTgt>
                                        </p:tgtEl>
                                        <p:attrNameLst>
                                          <p:attrName>style.visibility</p:attrName>
                                        </p:attrNameLst>
                                      </p:cBhvr>
                                      <p:to>
                                        <p:strVal val="visible"/>
                                      </p:to>
                                    </p:set>
                                    <p:animEffect transition="in" filter="wipe(left)">
                                      <p:cBhvr>
                                        <p:cTn id="7" dur="500"/>
                                        <p:tgtEl>
                                          <p:spTgt spid="196610">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xEl>
                                              <p:pRg st="0" end="0"/>
                                            </p:txEl>
                                          </p:spTgt>
                                        </p:tgtEl>
                                        <p:attrNameLst>
                                          <p:attrName>style.visibility</p:attrName>
                                        </p:attrNameLst>
                                      </p:cBhvr>
                                      <p:to>
                                        <p:strVal val="visible"/>
                                      </p:to>
                                    </p:set>
                                    <p:animEffect transition="in" filter="wipe(left)">
                                      <p:cBhvr>
                                        <p:cTn id="10" dur="500"/>
                                        <p:tgtEl>
                                          <p:spTgt spid="196610">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96610">
                                            <p:txEl>
                                              <p:pRg st="1" end="1"/>
                                            </p:txEl>
                                          </p:spTgt>
                                        </p:tgtEl>
                                        <p:attrNameLst>
                                          <p:attrName>style.visibility</p:attrName>
                                        </p:attrNameLst>
                                      </p:cBhvr>
                                      <p:to>
                                        <p:strVal val="visible"/>
                                      </p:to>
                                    </p:set>
                                    <p:animEffect transition="in" filter="wipe(left)">
                                      <p:cBhvr>
                                        <p:cTn id="13" dur="500"/>
                                        <p:tgtEl>
                                          <p:spTgt spid="196610">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96610">
                                            <p:txEl>
                                              <p:pRg st="2" end="2"/>
                                            </p:txEl>
                                          </p:spTgt>
                                        </p:tgtEl>
                                        <p:attrNameLst>
                                          <p:attrName>style.visibility</p:attrName>
                                        </p:attrNameLst>
                                      </p:cBhvr>
                                      <p:to>
                                        <p:strVal val="visible"/>
                                      </p:to>
                                    </p:set>
                                    <p:animEffect transition="in" filter="wipe(left)">
                                      <p:cBhvr>
                                        <p:cTn id="18" dur="500"/>
                                        <p:tgtEl>
                                          <p:spTgt spid="196610">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build="p"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9"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7F3D9EF2-F420-4BAB-A071-095D7DA2D0EB}" type="slidenum">
              <a:rPr lang="en-US" sz="1200" b="1">
                <a:solidFill>
                  <a:schemeClr val="accent2"/>
                </a:solidFill>
                <a:ea typeface="MS PGothic" pitchFamily="34" charset="-128"/>
              </a:rPr>
              <a:pPr algn="r"/>
              <a:t>73</a:t>
            </a:fld>
            <a:endParaRPr lang="en-US" sz="1200" b="1">
              <a:solidFill>
                <a:schemeClr val="accent2"/>
              </a:solidFill>
              <a:ea typeface="MS PGothic" pitchFamily="34" charset="-128"/>
            </a:endParaRPr>
          </a:p>
        </p:txBody>
      </p:sp>
      <p:sp>
        <p:nvSpPr>
          <p:cNvPr id="97290"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204802" name="Rectangle 2"/>
          <p:cNvSpPr>
            <a:spLocks noGrp="1" noChangeArrowheads="1"/>
          </p:cNvSpPr>
          <p:nvPr>
            <p:ph type="body" idx="4294967295"/>
          </p:nvPr>
        </p:nvSpPr>
        <p:spPr>
          <a:xfrm>
            <a:off x="685800" y="1524000"/>
            <a:ext cx="8001000" cy="4343400"/>
          </a:xfrm>
        </p:spPr>
        <p:txBody>
          <a:bodyPr lIns="90488" tIns="44450" rIns="90488" bIns="44450"/>
          <a:lstStyle/>
          <a:p>
            <a:pPr marL="457200" indent="-457200" eaLnBrk="1" hangingPunct="1">
              <a:spcAft>
                <a:spcPct val="40000"/>
              </a:spcAft>
            </a:pPr>
            <a:r>
              <a:rPr lang="en-US" b="1" smtClean="0">
                <a:solidFill>
                  <a:srgbClr val="CC0000"/>
                </a:solidFill>
              </a:rPr>
              <a:t>Uniform Series Compound Amount Factor</a:t>
            </a:r>
            <a:r>
              <a:rPr lang="en-US" sz="2200" smtClean="0"/>
              <a:t>: </a:t>
            </a:r>
          </a:p>
          <a:p>
            <a:pPr marL="857250" lvl="1" indent="-457200" eaLnBrk="1" hangingPunct="1">
              <a:spcAft>
                <a:spcPct val="40000"/>
              </a:spcAft>
            </a:pPr>
            <a:r>
              <a:rPr lang="en-US" u="sng" smtClean="0"/>
              <a:t>inverse</a:t>
            </a:r>
            <a:r>
              <a:rPr lang="en-US" smtClean="0"/>
              <a:t> of the sinking fund factor: (</a:t>
            </a:r>
            <a:r>
              <a:rPr lang="en-US" i="1" smtClean="0"/>
              <a:t>A</a:t>
            </a:r>
            <a:r>
              <a:rPr lang="en-US" smtClean="0"/>
              <a:t>/</a:t>
            </a:r>
            <a:r>
              <a:rPr lang="en-US" i="1" smtClean="0"/>
              <a:t>F, i, N</a:t>
            </a:r>
            <a:r>
              <a:rPr lang="en-US" smtClean="0"/>
              <a:t>)</a:t>
            </a:r>
          </a:p>
          <a:p>
            <a:pPr marL="857250" lvl="1" indent="-457200" eaLnBrk="1" hangingPunct="1">
              <a:spcAft>
                <a:spcPct val="40000"/>
              </a:spcAft>
            </a:pPr>
            <a:r>
              <a:rPr lang="en-US" smtClean="0"/>
              <a:t>used to compute the total amount saved at the end of a regular savings plan</a:t>
            </a:r>
          </a:p>
          <a:p>
            <a:pPr marL="857250" lvl="1" indent="-457200" eaLnBrk="1" hangingPunct="1">
              <a:spcAft>
                <a:spcPct val="40000"/>
              </a:spcAft>
            </a:pPr>
            <a:endParaRPr lang="en-US" sz="2800" smtClean="0"/>
          </a:p>
        </p:txBody>
      </p:sp>
      <p:sp>
        <p:nvSpPr>
          <p:cNvPr id="97292" name="Rectangle 3"/>
          <p:cNvSpPr>
            <a:spLocks noGrp="1" noChangeArrowheads="1"/>
          </p:cNvSpPr>
          <p:nvPr>
            <p:ph type="title" idx="4294967295"/>
          </p:nvPr>
        </p:nvSpPr>
        <p:spPr>
          <a:xfrm>
            <a:off x="609600" y="609600"/>
            <a:ext cx="7924800" cy="609600"/>
          </a:xfrm>
        </p:spPr>
        <p:txBody>
          <a:bodyPr lIns="50400" tIns="228600" rIns="228600" bIns="228600" anchor="ctr"/>
          <a:lstStyle/>
          <a:p>
            <a:pPr eaLnBrk="1" hangingPunct="1"/>
            <a:r>
              <a:rPr lang="en-CA" sz="3400" smtClean="0"/>
              <a:t>3.5 Compound Interest Factors for Annuities</a:t>
            </a:r>
            <a:r>
              <a:rPr lang="en-CA" sz="3000" smtClean="0"/>
              <a:t> </a:t>
            </a:r>
            <a:r>
              <a:rPr lang="en-CA" sz="2600" smtClean="0"/>
              <a:t>(cont’d)</a:t>
            </a:r>
            <a:endParaRPr lang="en-US" sz="3000" smtClean="0"/>
          </a:p>
        </p:txBody>
      </p:sp>
      <p:grpSp>
        <p:nvGrpSpPr>
          <p:cNvPr id="6" name="Group 10"/>
          <p:cNvGrpSpPr>
            <a:grpSpLocks/>
          </p:cNvGrpSpPr>
          <p:nvPr/>
        </p:nvGrpSpPr>
        <p:grpSpPr bwMode="auto">
          <a:xfrm>
            <a:off x="1752600" y="3810000"/>
            <a:ext cx="4038600" cy="1377950"/>
            <a:chOff x="1584" y="2448"/>
            <a:chExt cx="2544" cy="868"/>
          </a:xfrm>
        </p:grpSpPr>
        <p:sp>
          <p:nvSpPr>
            <p:cNvPr id="97294" name="Text Box 5"/>
            <p:cNvSpPr txBox="1">
              <a:spLocks noChangeArrowheads="1"/>
            </p:cNvSpPr>
            <p:nvPr/>
          </p:nvSpPr>
          <p:spPr bwMode="auto">
            <a:xfrm>
              <a:off x="1584" y="2448"/>
              <a:ext cx="2544" cy="868"/>
            </a:xfrm>
            <a:prstGeom prst="rect">
              <a:avLst/>
            </a:prstGeom>
            <a:solidFill>
              <a:srgbClr val="FFFF66"/>
            </a:solidFill>
            <a:ln w="9525">
              <a:noFill/>
              <a:miter lim="800000"/>
              <a:headEnd/>
              <a:tailEnd/>
            </a:ln>
          </p:spPr>
          <p:txBody>
            <a:bodyPr>
              <a:spAutoFit/>
            </a:bodyPr>
            <a:lstStyle/>
            <a:p>
              <a:pPr algn="ctr">
                <a:spcBef>
                  <a:spcPct val="20000"/>
                </a:spcBef>
              </a:pPr>
              <a:endParaRPr lang="en-CA" sz="2800" b="1">
                <a:ea typeface="MS PGothic" pitchFamily="34" charset="-128"/>
              </a:endParaRPr>
            </a:p>
            <a:p>
              <a:pPr algn="ctr">
                <a:spcBef>
                  <a:spcPct val="20000"/>
                </a:spcBef>
              </a:pPr>
              <a:endParaRPr lang="en-CA" sz="2800" b="1">
                <a:ea typeface="MS PGothic" pitchFamily="34" charset="-128"/>
              </a:endParaRPr>
            </a:p>
            <a:p>
              <a:pPr algn="ctr">
                <a:spcBef>
                  <a:spcPct val="20000"/>
                </a:spcBef>
              </a:pPr>
              <a:endParaRPr lang="en-US" sz="2800" b="1" i="1" baseline="30000">
                <a:ea typeface="MS PGothic" pitchFamily="34" charset="-128"/>
              </a:endParaRPr>
            </a:p>
          </p:txBody>
        </p:sp>
        <p:graphicFrame>
          <p:nvGraphicFramePr>
            <p:cNvPr id="97288" name="Object 8"/>
            <p:cNvGraphicFramePr>
              <a:graphicFrameLocks noChangeAspect="1"/>
            </p:cNvGraphicFramePr>
            <p:nvPr/>
          </p:nvGraphicFramePr>
          <p:xfrm>
            <a:off x="1632" y="2496"/>
            <a:ext cx="2448" cy="672"/>
          </p:xfrm>
          <a:graphic>
            <a:graphicData uri="http://schemas.openxmlformats.org/presentationml/2006/ole">
              <mc:AlternateContent xmlns:mc="http://schemas.openxmlformats.org/markup-compatibility/2006">
                <mc:Choice xmlns:v="urn:schemas-microsoft-com:vml" Requires="v">
                  <p:oleObj spid="_x0000_s97289" name="Equation" r:id="rId3" imgW="3009600" imgH="825480" progId="Equation.3">
                    <p:embed/>
                  </p:oleObj>
                </mc:Choice>
                <mc:Fallback>
                  <p:oleObj name="Equation" r:id="rId3" imgW="3009600" imgH="825480" progId="Equation.3">
                    <p:embed/>
                    <p:pic>
                      <p:nvPicPr>
                        <p:cNvPr id="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2" y="2496"/>
                          <a:ext cx="2448" cy="672"/>
                        </a:xfrm>
                        <a:prstGeom prst="rect">
                          <a:avLst/>
                        </a:prstGeom>
                        <a:solidFill>
                          <a:srgbClr val="FFFF66"/>
                        </a:solidFill>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02">
                                            <p:bg/>
                                          </p:spTgt>
                                        </p:tgtEl>
                                        <p:attrNameLst>
                                          <p:attrName>style.visibility</p:attrName>
                                        </p:attrNameLst>
                                      </p:cBhvr>
                                      <p:to>
                                        <p:strVal val="visible"/>
                                      </p:to>
                                    </p:set>
                                    <p:animEffect transition="in" filter="wipe(left)">
                                      <p:cBhvr>
                                        <p:cTn id="7" dur="500"/>
                                        <p:tgtEl>
                                          <p:spTgt spid="204802">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04802">
                                            <p:txEl>
                                              <p:pRg st="0" end="0"/>
                                            </p:txEl>
                                          </p:spTgt>
                                        </p:tgtEl>
                                        <p:attrNameLst>
                                          <p:attrName>style.visibility</p:attrName>
                                        </p:attrNameLst>
                                      </p:cBhvr>
                                      <p:to>
                                        <p:strVal val="visible"/>
                                      </p:to>
                                    </p:set>
                                    <p:animEffect transition="in" filter="wipe(left)">
                                      <p:cBhvr>
                                        <p:cTn id="10" dur="500"/>
                                        <p:tgtEl>
                                          <p:spTgt spid="204802">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04802">
                                            <p:txEl>
                                              <p:pRg st="1" end="1"/>
                                            </p:txEl>
                                          </p:spTgt>
                                        </p:tgtEl>
                                        <p:attrNameLst>
                                          <p:attrName>style.visibility</p:attrName>
                                        </p:attrNameLst>
                                      </p:cBhvr>
                                      <p:to>
                                        <p:strVal val="visible"/>
                                      </p:to>
                                    </p:set>
                                    <p:animEffect transition="in" filter="wipe(left)">
                                      <p:cBhvr>
                                        <p:cTn id="13" dur="500"/>
                                        <p:tgtEl>
                                          <p:spTgt spid="20480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2" grpId="0" build="p"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93E98D60-E733-44AF-B251-0A2DA8F4E55A}" type="slidenum">
              <a:rPr lang="en-US" sz="1200" b="1">
                <a:solidFill>
                  <a:schemeClr val="accent2"/>
                </a:solidFill>
                <a:ea typeface="MS PGothic" pitchFamily="34" charset="-128"/>
              </a:rPr>
              <a:pPr algn="r"/>
              <a:t>74</a:t>
            </a:fld>
            <a:endParaRPr lang="en-US" sz="1200" b="1">
              <a:solidFill>
                <a:schemeClr val="accent2"/>
              </a:solidFill>
              <a:ea typeface="MS PGothic" pitchFamily="34" charset="-128"/>
            </a:endParaRPr>
          </a:p>
        </p:txBody>
      </p:sp>
      <p:sp>
        <p:nvSpPr>
          <p:cNvPr id="103426"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103427" name="Rectangle 2"/>
          <p:cNvSpPr>
            <a:spLocks noGrp="1" noChangeArrowheads="1"/>
          </p:cNvSpPr>
          <p:nvPr>
            <p:ph type="title" idx="4294967295"/>
          </p:nvPr>
        </p:nvSpPr>
        <p:spPr/>
        <p:txBody>
          <a:bodyPr lIns="50400" tIns="228600" rIns="228600" bIns="228600" anchor="ctr"/>
          <a:lstStyle/>
          <a:p>
            <a:pPr eaLnBrk="1" hangingPunct="1"/>
            <a:r>
              <a:rPr lang="en-CA" sz="3800" smtClean="0"/>
              <a:t>Practice Problem 3.5a</a:t>
            </a:r>
            <a:endParaRPr lang="en-US" sz="3800" smtClean="0"/>
          </a:p>
        </p:txBody>
      </p:sp>
      <p:sp>
        <p:nvSpPr>
          <p:cNvPr id="206851" name="Rectangle 3"/>
          <p:cNvSpPr>
            <a:spLocks noChangeArrowheads="1"/>
          </p:cNvSpPr>
          <p:nvPr/>
        </p:nvSpPr>
        <p:spPr bwMode="auto">
          <a:xfrm>
            <a:off x="685800" y="1752600"/>
            <a:ext cx="7772400" cy="1981200"/>
          </a:xfrm>
          <a:prstGeom prst="rect">
            <a:avLst/>
          </a:prstGeom>
          <a:noFill/>
          <a:ln w="19050" cap="rnd">
            <a:solidFill>
              <a:schemeClr val="accent2"/>
            </a:solidFill>
            <a:prstDash val="sysDot"/>
            <a:miter lim="800000"/>
            <a:headEnd/>
            <a:tailEnd/>
          </a:ln>
        </p:spPr>
        <p:txBody>
          <a:bodyPr lIns="90488" tIns="44450" rIns="90488" bIns="44450"/>
          <a:lstStyle/>
          <a:p>
            <a:pPr marL="342900" indent="-342900">
              <a:spcBef>
                <a:spcPct val="20000"/>
              </a:spcBef>
              <a:buFontTx/>
              <a:buChar char="•"/>
            </a:pPr>
            <a:r>
              <a:rPr lang="en-US" sz="2400">
                <a:ea typeface="MS PGothic" pitchFamily="34" charset="-128"/>
              </a:rPr>
              <a:t>A Ford Mustang costs $17 000. It can be financed at 5.9% for 48 months, with monthly compounding. How much will the monthly payments be?</a:t>
            </a:r>
          </a:p>
        </p:txBody>
      </p:sp>
      <p:sp>
        <p:nvSpPr>
          <p:cNvPr id="206852" name="Text Box 4"/>
          <p:cNvSpPr txBox="1">
            <a:spLocks noChangeArrowheads="1"/>
          </p:cNvSpPr>
          <p:nvPr/>
        </p:nvSpPr>
        <p:spPr bwMode="auto">
          <a:xfrm>
            <a:off x="685800" y="4267200"/>
            <a:ext cx="7772400" cy="1776413"/>
          </a:xfrm>
          <a:prstGeom prst="rect">
            <a:avLst/>
          </a:prstGeom>
          <a:noFill/>
          <a:ln w="9525" cap="rnd">
            <a:solidFill>
              <a:srgbClr val="CC0000"/>
            </a:solidFill>
            <a:prstDash val="sysDot"/>
            <a:miter lim="800000"/>
            <a:headEnd/>
            <a:tailEnd/>
          </a:ln>
        </p:spPr>
        <p:txBody>
          <a:bodyPr>
            <a:spAutoFit/>
          </a:bodyPr>
          <a:lstStyle/>
          <a:p>
            <a:pPr algn="ctr">
              <a:spcBef>
                <a:spcPct val="20000"/>
              </a:spcBef>
            </a:pPr>
            <a:r>
              <a:rPr lang="en-CA" sz="2800" b="1" u="sng">
                <a:solidFill>
                  <a:srgbClr val="CC0000"/>
                </a:solidFill>
                <a:ea typeface="MS PGothic" pitchFamily="34" charset="-128"/>
              </a:rPr>
              <a:t>Answer</a:t>
            </a:r>
            <a:endParaRPr lang="en-CA" sz="1200" b="1" u="sng">
              <a:ea typeface="MS PGothic" pitchFamily="34" charset="-128"/>
            </a:endParaRPr>
          </a:p>
          <a:p>
            <a:pPr lvl="1"/>
            <a:r>
              <a:rPr lang="en-US" sz="2400" i="1">
                <a:ea typeface="MS PGothic" pitchFamily="34" charset="-128"/>
              </a:rPr>
              <a:t>i</a:t>
            </a:r>
            <a:r>
              <a:rPr lang="en-US" sz="2400">
                <a:ea typeface="MS PGothic" pitchFamily="34" charset="-128"/>
              </a:rPr>
              <a:t> = 0.059/12 = 0.00492 per month</a:t>
            </a:r>
          </a:p>
          <a:p>
            <a:pPr lvl="1"/>
            <a:r>
              <a:rPr lang="en-US" sz="2400" i="1">
                <a:ea typeface="MS PGothic" pitchFamily="34" charset="-128"/>
              </a:rPr>
              <a:t>A = P</a:t>
            </a:r>
            <a:r>
              <a:rPr lang="en-US" sz="2400">
                <a:ea typeface="MS PGothic" pitchFamily="34" charset="-128"/>
              </a:rPr>
              <a:t>(</a:t>
            </a:r>
            <a:r>
              <a:rPr lang="en-US" sz="2400" i="1">
                <a:ea typeface="MS PGothic" pitchFamily="34" charset="-128"/>
              </a:rPr>
              <a:t>A/P, i, N</a:t>
            </a:r>
            <a:r>
              <a:rPr lang="en-US" sz="2400">
                <a:ea typeface="MS PGothic" pitchFamily="34" charset="-128"/>
              </a:rPr>
              <a:t>)</a:t>
            </a:r>
            <a:r>
              <a:rPr lang="en-US" sz="2400" i="1">
                <a:ea typeface="MS PGothic" pitchFamily="34" charset="-128"/>
              </a:rPr>
              <a:t> </a:t>
            </a:r>
            <a:r>
              <a:rPr lang="en-US" sz="2400">
                <a:ea typeface="MS PGothic" pitchFamily="34" charset="-128"/>
              </a:rPr>
              <a:t>= $17 000(</a:t>
            </a:r>
            <a:r>
              <a:rPr lang="en-US" sz="2400" i="1">
                <a:ea typeface="MS PGothic" pitchFamily="34" charset="-128"/>
              </a:rPr>
              <a:t>A/P</a:t>
            </a:r>
            <a:r>
              <a:rPr lang="en-US" sz="2400">
                <a:ea typeface="MS PGothic" pitchFamily="34" charset="-128"/>
              </a:rPr>
              <a:t>, 0.00492, 48) = $398.50</a:t>
            </a:r>
          </a:p>
          <a:p>
            <a:pPr lvl="1"/>
            <a:endParaRPr lang="en-US" sz="1000">
              <a:ea typeface="MS PGothic"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6851">
                                            <p:bg/>
                                          </p:spTgt>
                                        </p:tgtEl>
                                        <p:attrNameLst>
                                          <p:attrName>style.visibility</p:attrName>
                                        </p:attrNameLst>
                                      </p:cBhvr>
                                      <p:to>
                                        <p:strVal val="visible"/>
                                      </p:to>
                                    </p:set>
                                    <p:animEffect transition="in" filter="wipe(left)">
                                      <p:cBhvr>
                                        <p:cTn id="7" dur="500"/>
                                        <p:tgtEl>
                                          <p:spTgt spid="206851">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6851">
                                            <p:txEl>
                                              <p:pRg st="0" end="0"/>
                                            </p:txEl>
                                          </p:spTgt>
                                        </p:tgtEl>
                                        <p:attrNameLst>
                                          <p:attrName>style.visibility</p:attrName>
                                        </p:attrNameLst>
                                      </p:cBhvr>
                                      <p:to>
                                        <p:strVal val="visible"/>
                                      </p:to>
                                    </p:set>
                                    <p:animEffect transition="in" filter="wipe(left)">
                                      <p:cBhvr>
                                        <p:cTn id="12" dur="500"/>
                                        <p:tgtEl>
                                          <p:spTgt spid="2068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6852"/>
                                        </p:tgtEl>
                                        <p:attrNameLst>
                                          <p:attrName>style.visibility</p:attrName>
                                        </p:attrNameLst>
                                      </p:cBhvr>
                                      <p:to>
                                        <p:strVal val="visible"/>
                                      </p:to>
                                    </p:set>
                                    <p:animEffect transition="in" filter="wipe(left)">
                                      <p:cBhvr>
                                        <p:cTn id="17" dur="500"/>
                                        <p:tgtEl>
                                          <p:spTgt spid="2068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1" grpId="0" build="p" animBg="1"/>
      <p:bldP spid="206852"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7"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9F444502-6776-46DD-BDF4-6FE661473038}" type="slidenum">
              <a:rPr lang="en-US" sz="1200" b="1">
                <a:solidFill>
                  <a:schemeClr val="accent2"/>
                </a:solidFill>
                <a:ea typeface="MS PGothic" pitchFamily="34" charset="-128"/>
              </a:rPr>
              <a:pPr algn="r"/>
              <a:t>75</a:t>
            </a:fld>
            <a:endParaRPr lang="en-US" sz="1200" b="1">
              <a:solidFill>
                <a:schemeClr val="accent2"/>
              </a:solidFill>
              <a:ea typeface="MS PGothic" pitchFamily="34" charset="-128"/>
            </a:endParaRPr>
          </a:p>
        </p:txBody>
      </p:sp>
      <p:sp>
        <p:nvSpPr>
          <p:cNvPr id="99338"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207874" name="Rectangle 2"/>
          <p:cNvSpPr>
            <a:spLocks noGrp="1" noChangeArrowheads="1"/>
          </p:cNvSpPr>
          <p:nvPr>
            <p:ph type="body" idx="4294967295"/>
          </p:nvPr>
        </p:nvSpPr>
        <p:spPr/>
        <p:txBody>
          <a:bodyPr lIns="90488" tIns="44450" rIns="90488" bIns="44450"/>
          <a:lstStyle/>
          <a:p>
            <a:pPr marL="457200" indent="-457200" eaLnBrk="1" hangingPunct="1">
              <a:spcAft>
                <a:spcPct val="40000"/>
              </a:spcAft>
            </a:pPr>
            <a:r>
              <a:rPr lang="en-US" sz="2200" smtClean="0"/>
              <a:t>The</a:t>
            </a:r>
            <a:r>
              <a:rPr lang="en-US" sz="2200" i="1" smtClean="0"/>
              <a:t> </a:t>
            </a:r>
            <a:r>
              <a:rPr lang="en-US" sz="2200" b="1" smtClean="0">
                <a:solidFill>
                  <a:srgbClr val="CC0000"/>
                </a:solidFill>
              </a:rPr>
              <a:t>Capital Recovery Factor</a:t>
            </a:r>
            <a:r>
              <a:rPr lang="en-US" sz="2000" smtClean="0"/>
              <a:t>: </a:t>
            </a:r>
            <a:r>
              <a:rPr lang="en-US" sz="2200" smtClean="0"/>
              <a:t>(</a:t>
            </a:r>
            <a:r>
              <a:rPr lang="en-US" sz="2200" i="1" smtClean="0"/>
              <a:t>A</a:t>
            </a:r>
            <a:r>
              <a:rPr lang="en-US" sz="2200" smtClean="0"/>
              <a:t>/</a:t>
            </a:r>
            <a:r>
              <a:rPr lang="en-US" sz="2200" i="1" smtClean="0"/>
              <a:t>P, i, N</a:t>
            </a:r>
            <a:r>
              <a:rPr lang="en-US" sz="2200" smtClean="0"/>
              <a:t>)</a:t>
            </a:r>
          </a:p>
          <a:p>
            <a:pPr marL="457200" indent="-457200" eaLnBrk="1" hangingPunct="1"/>
            <a:r>
              <a:rPr lang="en-US" sz="2200" smtClean="0"/>
              <a:t>Is used to compute how much to be set aside each period to repay a present use of money.</a:t>
            </a:r>
          </a:p>
          <a:p>
            <a:pPr marL="457200" indent="-457200" eaLnBrk="1" hangingPunct="1"/>
            <a:r>
              <a:rPr lang="en-US" sz="2200" smtClean="0"/>
              <a:t>easily derived from the sinking fund factor and the uniform series compound amount factor:</a:t>
            </a:r>
            <a:endParaRPr lang="en-US" sz="3100" smtClean="0"/>
          </a:p>
          <a:p>
            <a:pPr marL="457200" indent="-457200" eaLnBrk="1" hangingPunct="1"/>
            <a:endParaRPr lang="en-US" sz="2200" smtClean="0"/>
          </a:p>
        </p:txBody>
      </p:sp>
      <p:sp>
        <p:nvSpPr>
          <p:cNvPr id="99340" name="Rectangle 3"/>
          <p:cNvSpPr>
            <a:spLocks noGrp="1" noChangeArrowheads="1"/>
          </p:cNvSpPr>
          <p:nvPr>
            <p:ph type="title" idx="4294967295"/>
          </p:nvPr>
        </p:nvSpPr>
        <p:spPr>
          <a:xfrm>
            <a:off x="609600" y="609600"/>
            <a:ext cx="7924800" cy="609600"/>
          </a:xfrm>
        </p:spPr>
        <p:txBody>
          <a:bodyPr lIns="50400" tIns="228600" rIns="228600" bIns="228600" anchor="ctr"/>
          <a:lstStyle/>
          <a:p>
            <a:pPr eaLnBrk="1" hangingPunct="1"/>
            <a:r>
              <a:rPr lang="en-CA" sz="3400" smtClean="0"/>
              <a:t>3.5 Compound Interest Factors for Annuities </a:t>
            </a:r>
            <a:r>
              <a:rPr lang="en-CA" sz="2600" smtClean="0"/>
              <a:t>(cont’d)</a:t>
            </a:r>
            <a:endParaRPr lang="en-US" sz="3400" smtClean="0"/>
          </a:p>
        </p:txBody>
      </p:sp>
      <p:grpSp>
        <p:nvGrpSpPr>
          <p:cNvPr id="6" name="Group 10"/>
          <p:cNvGrpSpPr>
            <a:grpSpLocks/>
          </p:cNvGrpSpPr>
          <p:nvPr/>
        </p:nvGrpSpPr>
        <p:grpSpPr bwMode="auto">
          <a:xfrm>
            <a:off x="2133600" y="4038600"/>
            <a:ext cx="4953000" cy="1905000"/>
            <a:chOff x="1584" y="2304"/>
            <a:chExt cx="3168" cy="1338"/>
          </a:xfrm>
        </p:grpSpPr>
        <p:sp>
          <p:nvSpPr>
            <p:cNvPr id="99342" name="Text Box 5"/>
            <p:cNvSpPr txBox="1">
              <a:spLocks noChangeArrowheads="1"/>
            </p:cNvSpPr>
            <p:nvPr/>
          </p:nvSpPr>
          <p:spPr bwMode="auto">
            <a:xfrm>
              <a:off x="1584" y="2304"/>
              <a:ext cx="3168" cy="1338"/>
            </a:xfrm>
            <a:prstGeom prst="rect">
              <a:avLst/>
            </a:prstGeom>
            <a:solidFill>
              <a:srgbClr val="FFFF66"/>
            </a:solidFill>
            <a:ln w="9525">
              <a:noFill/>
              <a:miter lim="800000"/>
              <a:headEnd/>
              <a:tailEnd/>
            </a:ln>
          </p:spPr>
          <p:txBody>
            <a:bodyPr/>
            <a:lstStyle/>
            <a:p>
              <a:pPr algn="ctr">
                <a:spcBef>
                  <a:spcPct val="20000"/>
                </a:spcBef>
              </a:pPr>
              <a:endParaRPr lang="en-CA" sz="2800" b="1">
                <a:ea typeface="MS PGothic" pitchFamily="34" charset="-128"/>
              </a:endParaRPr>
            </a:p>
            <a:p>
              <a:pPr algn="ctr">
                <a:spcBef>
                  <a:spcPct val="20000"/>
                </a:spcBef>
              </a:pPr>
              <a:endParaRPr lang="en-CA" sz="2800" b="1">
                <a:ea typeface="MS PGothic" pitchFamily="34" charset="-128"/>
              </a:endParaRPr>
            </a:p>
            <a:p>
              <a:pPr algn="ctr">
                <a:spcBef>
                  <a:spcPct val="20000"/>
                </a:spcBef>
              </a:pPr>
              <a:endParaRPr lang="en-US" sz="2800" b="1" i="1" baseline="30000">
                <a:ea typeface="MS PGothic" pitchFamily="34" charset="-128"/>
              </a:endParaRPr>
            </a:p>
          </p:txBody>
        </p:sp>
        <p:graphicFrame>
          <p:nvGraphicFramePr>
            <p:cNvPr id="99336" name="Object 8"/>
            <p:cNvGraphicFramePr>
              <a:graphicFrameLocks noChangeAspect="1"/>
            </p:cNvGraphicFramePr>
            <p:nvPr/>
          </p:nvGraphicFramePr>
          <p:xfrm>
            <a:off x="1632" y="2531"/>
            <a:ext cx="2928" cy="925"/>
          </p:xfrm>
          <a:graphic>
            <a:graphicData uri="http://schemas.openxmlformats.org/presentationml/2006/ole">
              <mc:AlternateContent xmlns:mc="http://schemas.openxmlformats.org/markup-compatibility/2006">
                <mc:Choice xmlns:v="urn:schemas-microsoft-com:vml" Requires="v">
                  <p:oleObj spid="_x0000_s99337" name="Equation" r:id="rId3" imgW="4343400" imgH="1371600" progId="Equation.3">
                    <p:embed/>
                  </p:oleObj>
                </mc:Choice>
                <mc:Fallback>
                  <p:oleObj name="Equation" r:id="rId3" imgW="4343400" imgH="1371600" progId="Equation.3">
                    <p:embed/>
                    <p:pic>
                      <p:nvPicPr>
                        <p:cNvPr id="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2" y="2531"/>
                          <a:ext cx="2928" cy="925"/>
                        </a:xfrm>
                        <a:prstGeom prst="rect">
                          <a:avLst/>
                        </a:prstGeom>
                        <a:solidFill>
                          <a:srgbClr val="FFFF66"/>
                        </a:solidFill>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7874">
                                            <p:bg/>
                                          </p:spTgt>
                                        </p:tgtEl>
                                        <p:attrNameLst>
                                          <p:attrName>style.visibility</p:attrName>
                                        </p:attrNameLst>
                                      </p:cBhvr>
                                      <p:to>
                                        <p:strVal val="visible"/>
                                      </p:to>
                                    </p:set>
                                    <p:animEffect transition="in" filter="wipe(left)">
                                      <p:cBhvr>
                                        <p:cTn id="7" dur="500"/>
                                        <p:tgtEl>
                                          <p:spTgt spid="207874">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07874">
                                            <p:txEl>
                                              <p:pRg st="0" end="0"/>
                                            </p:txEl>
                                          </p:spTgt>
                                        </p:tgtEl>
                                        <p:attrNameLst>
                                          <p:attrName>style.visibility</p:attrName>
                                        </p:attrNameLst>
                                      </p:cBhvr>
                                      <p:to>
                                        <p:strVal val="visible"/>
                                      </p:to>
                                    </p:set>
                                    <p:animEffect transition="in" filter="wipe(left)">
                                      <p:cBhvr>
                                        <p:cTn id="10" dur="500"/>
                                        <p:tgtEl>
                                          <p:spTgt spid="20787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4" grpId="0" build="p"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3" name="Picture 4"/>
          <p:cNvPicPr>
            <a:picLocks noChangeAspect="1" noChangeArrowheads="1"/>
          </p:cNvPicPr>
          <p:nvPr/>
        </p:nvPicPr>
        <p:blipFill>
          <a:blip r:embed="rId2"/>
          <a:srcRect/>
          <a:stretch>
            <a:fillRect/>
          </a:stretch>
        </p:blipFill>
        <p:spPr bwMode="auto">
          <a:xfrm>
            <a:off x="458788" y="620713"/>
            <a:ext cx="8224837" cy="5621337"/>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7" name="Picture 4"/>
          <p:cNvPicPr>
            <a:picLocks noChangeAspect="1" noChangeArrowheads="1"/>
          </p:cNvPicPr>
          <p:nvPr/>
        </p:nvPicPr>
        <p:blipFill>
          <a:blip r:embed="rId2"/>
          <a:srcRect/>
          <a:stretch>
            <a:fillRect/>
          </a:stretch>
        </p:blipFill>
        <p:spPr bwMode="auto">
          <a:xfrm>
            <a:off x="280988" y="1179513"/>
            <a:ext cx="8580437" cy="4505325"/>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1" name="Picture 4"/>
          <p:cNvPicPr>
            <a:picLocks noChangeAspect="1" noChangeArrowheads="1"/>
          </p:cNvPicPr>
          <p:nvPr/>
        </p:nvPicPr>
        <p:blipFill>
          <a:blip r:embed="rId2"/>
          <a:srcRect/>
          <a:stretch>
            <a:fillRect/>
          </a:stretch>
        </p:blipFill>
        <p:spPr bwMode="auto">
          <a:xfrm>
            <a:off x="255588" y="1312863"/>
            <a:ext cx="8631237" cy="4238625"/>
          </a:xfrm>
          <a:prstGeom prst="rect">
            <a:avLst/>
          </a:prstGeom>
          <a:noFill/>
          <a:ln w="9525">
            <a:noFill/>
            <a:miter lim="800000"/>
            <a:headEnd/>
            <a:tailEnd/>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5" name="Picture 4"/>
          <p:cNvPicPr>
            <a:picLocks noChangeAspect="1" noChangeArrowheads="1"/>
          </p:cNvPicPr>
          <p:nvPr/>
        </p:nvPicPr>
        <p:blipFill>
          <a:blip r:embed="rId2"/>
          <a:srcRect/>
          <a:stretch>
            <a:fillRect/>
          </a:stretch>
        </p:blipFill>
        <p:spPr bwMode="auto">
          <a:xfrm>
            <a:off x="0" y="0"/>
            <a:ext cx="8228013" cy="6807200"/>
          </a:xfrm>
          <a:prstGeom prst="rect">
            <a:avLst/>
          </a:prstGeom>
          <a:noFill/>
          <a:ln w="9525">
            <a:noFill/>
            <a:miter lim="800000"/>
            <a:headEnd/>
            <a:tailEnd/>
          </a:ln>
        </p:spPr>
      </p:pic>
      <p:sp>
        <p:nvSpPr>
          <p:cNvPr id="108546" name="Text Box 5"/>
          <p:cNvSpPr txBox="1">
            <a:spLocks noChangeArrowheads="1"/>
          </p:cNvSpPr>
          <p:nvPr/>
        </p:nvSpPr>
        <p:spPr bwMode="auto">
          <a:xfrm>
            <a:off x="6232525" y="2046288"/>
            <a:ext cx="1787525" cy="519112"/>
          </a:xfrm>
          <a:prstGeom prst="rect">
            <a:avLst/>
          </a:prstGeom>
          <a:noFill/>
          <a:ln w="9525">
            <a:noFill/>
            <a:miter lim="800000"/>
            <a:headEnd/>
            <a:tailEnd/>
          </a:ln>
        </p:spPr>
        <p:txBody>
          <a:bodyPr wrap="none">
            <a:spAutoFit/>
          </a:bodyPr>
          <a:lstStyle/>
          <a:p>
            <a:r>
              <a:rPr lang="en-CA" sz="2800" b="1"/>
              <a:t>Mortgage</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69" name="Picture 2"/>
          <p:cNvPicPr>
            <a:picLocks noChangeAspect="1" noChangeArrowheads="1"/>
          </p:cNvPicPr>
          <p:nvPr/>
        </p:nvPicPr>
        <p:blipFill>
          <a:blip r:embed="rId2"/>
          <a:srcRect/>
          <a:stretch>
            <a:fillRect/>
          </a:stretch>
        </p:blipFill>
        <p:spPr bwMode="auto">
          <a:xfrm>
            <a:off x="230188" y="1154113"/>
            <a:ext cx="8682037" cy="4556125"/>
          </a:xfrm>
          <a:prstGeom prst="rect">
            <a:avLst/>
          </a:prstGeom>
          <a:noFill/>
          <a:ln w="9525">
            <a:noFill/>
            <a:miter lim="800000"/>
            <a:headEnd/>
            <a:tailEnd/>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C03844D7-5D54-4F22-A064-1B8D14D351BD}" type="slidenum">
              <a:rPr lang="en-US" sz="1200" b="1">
                <a:solidFill>
                  <a:schemeClr val="accent2"/>
                </a:solidFill>
                <a:ea typeface="MS PGothic" pitchFamily="34" charset="-128"/>
              </a:rPr>
              <a:pPr algn="r"/>
              <a:t>81</a:t>
            </a:fld>
            <a:endParaRPr lang="en-US" sz="1200" b="1">
              <a:solidFill>
                <a:schemeClr val="accent2"/>
              </a:solidFill>
              <a:ea typeface="MS PGothic" pitchFamily="34" charset="-128"/>
            </a:endParaRPr>
          </a:p>
        </p:txBody>
      </p:sp>
      <p:sp>
        <p:nvSpPr>
          <p:cNvPr id="110594"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sp>
        <p:nvSpPr>
          <p:cNvPr id="110595" name="Rectangle 2"/>
          <p:cNvSpPr>
            <a:spLocks noGrp="1" noChangeArrowheads="1"/>
          </p:cNvSpPr>
          <p:nvPr>
            <p:ph type="body" idx="4294967295"/>
          </p:nvPr>
        </p:nvSpPr>
        <p:spPr>
          <a:xfrm>
            <a:off x="457200" y="1600200"/>
            <a:ext cx="8382000" cy="4267200"/>
          </a:xfrm>
        </p:spPr>
        <p:txBody>
          <a:bodyPr lIns="90488" tIns="44450" rIns="90488" bIns="44450"/>
          <a:lstStyle/>
          <a:p>
            <a:pPr marL="457200" indent="-457200" eaLnBrk="1" hangingPunct="1"/>
            <a:r>
              <a:rPr lang="en-US" sz="2200" smtClean="0"/>
              <a:t>Arithmetic Gradient to Uniform Series Factor: (</a:t>
            </a:r>
            <a:r>
              <a:rPr lang="en-US" sz="2200" i="1" smtClean="0"/>
              <a:t>A</a:t>
            </a:r>
            <a:r>
              <a:rPr lang="en-CA" sz="2200" smtClean="0"/>
              <a:t>/</a:t>
            </a:r>
            <a:r>
              <a:rPr lang="en-CA" sz="2200" i="1" smtClean="0"/>
              <a:t>G</a:t>
            </a:r>
            <a:r>
              <a:rPr lang="en-CA" sz="2200" smtClean="0"/>
              <a:t>, </a:t>
            </a:r>
            <a:r>
              <a:rPr lang="en-CA" sz="2200" i="1" smtClean="0"/>
              <a:t>i</a:t>
            </a:r>
            <a:r>
              <a:rPr lang="en-CA" sz="2200" smtClean="0"/>
              <a:t>, </a:t>
            </a:r>
            <a:r>
              <a:rPr lang="en-CA" sz="2200" i="1" smtClean="0"/>
              <a:t>N</a:t>
            </a:r>
            <a:r>
              <a:rPr lang="en-CA" sz="2200" smtClean="0"/>
              <a:t>)</a:t>
            </a:r>
            <a:r>
              <a:rPr lang="en-US" sz="2200" smtClean="0"/>
              <a:t> </a:t>
            </a:r>
          </a:p>
          <a:p>
            <a:pPr marL="457200" indent="-457200" eaLnBrk="1" hangingPunct="1"/>
            <a:r>
              <a:rPr lang="en-US" sz="2200" smtClean="0"/>
              <a:t>A series of </a:t>
            </a:r>
            <a:r>
              <a:rPr lang="en-US" sz="2200" i="1" smtClean="0"/>
              <a:t>N</a:t>
            </a:r>
            <a:r>
              <a:rPr lang="en-US" sz="2200" smtClean="0"/>
              <a:t> receipts or disbursements that </a:t>
            </a:r>
            <a:r>
              <a:rPr lang="en-US" sz="2200" smtClean="0">
                <a:solidFill>
                  <a:srgbClr val="FF0000"/>
                </a:solidFill>
              </a:rPr>
              <a:t>increase by a constant </a:t>
            </a:r>
            <a:r>
              <a:rPr lang="en-US" sz="2200" b="1" smtClean="0">
                <a:solidFill>
                  <a:srgbClr val="FF0000"/>
                </a:solidFill>
              </a:rPr>
              <a:t>amount</a:t>
            </a:r>
            <a:r>
              <a:rPr lang="en-US" sz="2200" b="1" smtClean="0">
                <a:solidFill>
                  <a:srgbClr val="CC0000"/>
                </a:solidFill>
              </a:rPr>
              <a:t> </a:t>
            </a:r>
            <a:r>
              <a:rPr lang="en-US" sz="2200" smtClean="0"/>
              <a:t>from period to period.  </a:t>
            </a:r>
          </a:p>
          <a:p>
            <a:pPr marL="457200" indent="-457200" eaLnBrk="1" hangingPunct="1"/>
            <a:r>
              <a:rPr lang="en-US" sz="2200" smtClean="0"/>
              <a:t>Cash flows: 0</a:t>
            </a:r>
            <a:r>
              <a:rPr lang="en-US" sz="2200" i="1" smtClean="0"/>
              <a:t>G, </a:t>
            </a:r>
            <a:r>
              <a:rPr lang="en-US" sz="2200" smtClean="0"/>
              <a:t>1</a:t>
            </a:r>
            <a:r>
              <a:rPr lang="en-US" sz="2200" i="1" smtClean="0"/>
              <a:t>G, </a:t>
            </a:r>
            <a:r>
              <a:rPr lang="en-US" sz="2200" smtClean="0"/>
              <a:t>2</a:t>
            </a:r>
            <a:r>
              <a:rPr lang="en-US" sz="2200" i="1" smtClean="0"/>
              <a:t>G, ..., </a:t>
            </a:r>
            <a:r>
              <a:rPr lang="en-US" sz="2200" smtClean="0"/>
              <a:t>(</a:t>
            </a:r>
            <a:r>
              <a:rPr lang="en-US" sz="2200" i="1" smtClean="0"/>
              <a:t>N </a:t>
            </a:r>
            <a:r>
              <a:rPr lang="en-US" sz="2200" smtClean="0"/>
              <a:t>– 1)</a:t>
            </a:r>
            <a:r>
              <a:rPr lang="en-US" sz="2200" i="1" smtClean="0"/>
              <a:t>G</a:t>
            </a:r>
            <a:r>
              <a:rPr lang="en-US" sz="2200" smtClean="0"/>
              <a:t> at the end of periods 1</a:t>
            </a:r>
            <a:r>
              <a:rPr lang="en-US" sz="2200" i="1" smtClean="0"/>
              <a:t>, </a:t>
            </a:r>
            <a:r>
              <a:rPr lang="en-US" sz="2200" smtClean="0"/>
              <a:t>2</a:t>
            </a:r>
            <a:r>
              <a:rPr lang="en-US" sz="2200" i="1" smtClean="0"/>
              <a:t>, ..., N (note this series does not start at 0)</a:t>
            </a:r>
          </a:p>
          <a:p>
            <a:pPr marL="457200" indent="-457200" eaLnBrk="1" hangingPunct="1"/>
            <a:r>
              <a:rPr lang="en-US" sz="2200" smtClean="0"/>
              <a:t>Or with base annuity A’ added: </a:t>
            </a:r>
            <a:r>
              <a:rPr lang="en-US" sz="2200" i="1" smtClean="0"/>
              <a:t>A',  A’ + G, A‘ + </a:t>
            </a:r>
            <a:r>
              <a:rPr lang="en-US" sz="2200" smtClean="0"/>
              <a:t>2</a:t>
            </a:r>
            <a:r>
              <a:rPr lang="en-US" sz="2200" i="1" smtClean="0"/>
              <a:t>G, ..., A‘ + </a:t>
            </a:r>
            <a:r>
              <a:rPr lang="en-US" sz="2200" smtClean="0"/>
              <a:t>(</a:t>
            </a:r>
            <a:r>
              <a:rPr lang="en-US" sz="2200" i="1" smtClean="0"/>
              <a:t>N </a:t>
            </a:r>
            <a:r>
              <a:rPr lang="en-US" sz="2200" smtClean="0"/>
              <a:t>– 1)</a:t>
            </a:r>
            <a:r>
              <a:rPr lang="en-US" sz="2200" i="1" smtClean="0"/>
              <a:t>G</a:t>
            </a:r>
            <a:r>
              <a:rPr lang="en-US" sz="2200" smtClean="0"/>
              <a:t> at the end of periods 1</a:t>
            </a:r>
            <a:r>
              <a:rPr lang="en-US" sz="2200" i="1" smtClean="0"/>
              <a:t>, </a:t>
            </a:r>
            <a:r>
              <a:rPr lang="en-US" sz="2200" smtClean="0"/>
              <a:t>2</a:t>
            </a:r>
            <a:r>
              <a:rPr lang="en-US" sz="2200" i="1" smtClean="0"/>
              <a:t>, ..., N.</a:t>
            </a:r>
            <a:endParaRPr lang="en-US" sz="2200" smtClean="0"/>
          </a:p>
          <a:p>
            <a:pPr marL="457200" indent="-457200" eaLnBrk="1" hangingPunct="1">
              <a:spcAft>
                <a:spcPct val="40000"/>
              </a:spcAft>
            </a:pPr>
            <a:r>
              <a:rPr lang="en-US" sz="2200" smtClean="0"/>
              <a:t>Annuity equivalent to Gradient Series is  </a:t>
            </a:r>
            <a:r>
              <a:rPr lang="en-US" sz="2200" i="1" smtClean="0"/>
              <a:t>A = G</a:t>
            </a:r>
            <a:r>
              <a:rPr lang="en-US" sz="2200" smtClean="0"/>
              <a:t>(</a:t>
            </a:r>
            <a:r>
              <a:rPr lang="en-US" sz="2200" i="1" smtClean="0"/>
              <a:t>A/G, i, N</a:t>
            </a:r>
            <a:r>
              <a:rPr lang="en-US" sz="2200" smtClean="0"/>
              <a:t>)</a:t>
            </a:r>
          </a:p>
          <a:p>
            <a:pPr marL="457200" indent="-457200" eaLnBrk="1" hangingPunct="1">
              <a:spcAft>
                <a:spcPct val="40000"/>
              </a:spcAft>
            </a:pPr>
            <a:r>
              <a:rPr lang="en-US" sz="2200" smtClean="0"/>
              <a:t>If there is base annuity A', A' must be included to give the overall annuity: </a:t>
            </a:r>
            <a:r>
              <a:rPr lang="en-US" sz="2200" i="1" smtClean="0"/>
              <a:t>A</a:t>
            </a:r>
            <a:r>
              <a:rPr lang="en-US" sz="2200" baseline="-25000" smtClean="0"/>
              <a:t>tot</a:t>
            </a:r>
            <a:r>
              <a:rPr lang="en-US" sz="2200" i="1" smtClean="0"/>
              <a:t> = A' + G</a:t>
            </a:r>
            <a:r>
              <a:rPr lang="en-US" sz="2200" smtClean="0"/>
              <a:t>(</a:t>
            </a:r>
            <a:r>
              <a:rPr lang="en-US" sz="2200" i="1" smtClean="0"/>
              <a:t>A/G, i, N</a:t>
            </a:r>
            <a:r>
              <a:rPr lang="en-US" sz="2200" smtClean="0"/>
              <a:t>)</a:t>
            </a:r>
          </a:p>
        </p:txBody>
      </p:sp>
      <p:sp>
        <p:nvSpPr>
          <p:cNvPr id="110596" name="Rectangle 3"/>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sz="3400" smtClean="0"/>
              <a:t>3.6 </a:t>
            </a:r>
            <a:r>
              <a:rPr lang="en-US" sz="3400" smtClean="0"/>
              <a:t>Conversion Factor for Arithmetic Gradient Series</a:t>
            </a: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Number Placeholder 3"/>
          <p:cNvSpPr txBox="1">
            <a:spLocks noGrp="1"/>
          </p:cNvSpPr>
          <p:nvPr/>
        </p:nvSpPr>
        <p:spPr bwMode="auto">
          <a:xfrm>
            <a:off x="7696200" y="6437313"/>
            <a:ext cx="1292225" cy="307975"/>
          </a:xfrm>
          <a:prstGeom prst="rect">
            <a:avLst/>
          </a:prstGeom>
          <a:noFill/>
          <a:ln w="9525">
            <a:noFill/>
            <a:miter lim="800000"/>
            <a:headEnd/>
            <a:tailEnd/>
          </a:ln>
        </p:spPr>
        <p:txBody>
          <a:bodyPr/>
          <a:lstStyle/>
          <a:p>
            <a:pPr algn="r"/>
            <a:r>
              <a:rPr lang="en-CA" sz="1200" b="1">
                <a:solidFill>
                  <a:schemeClr val="accent2"/>
                </a:solidFill>
                <a:ea typeface="MS PGothic" pitchFamily="34" charset="-128"/>
              </a:rPr>
              <a:t>3 - </a:t>
            </a:r>
            <a:fld id="{B24EAC90-8FD4-4FE7-8C2B-EBD45282E3E8}" type="slidenum">
              <a:rPr lang="en-US" sz="1200" b="1">
                <a:solidFill>
                  <a:schemeClr val="accent2"/>
                </a:solidFill>
                <a:ea typeface="MS PGothic" pitchFamily="34" charset="-128"/>
              </a:rPr>
              <a:pPr algn="r"/>
              <a:t>82</a:t>
            </a:fld>
            <a:endParaRPr lang="en-US" sz="1200" b="1">
              <a:solidFill>
                <a:schemeClr val="accent2"/>
              </a:solidFill>
              <a:ea typeface="MS PGothic" pitchFamily="34" charset="-128"/>
            </a:endParaRPr>
          </a:p>
        </p:txBody>
      </p:sp>
      <p:sp>
        <p:nvSpPr>
          <p:cNvPr id="111618"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sz="1000">
                <a:ea typeface="MS PGothic" pitchFamily="34" charset="-128"/>
              </a:rPr>
              <a:t>Copyright © 2013 Pearson Canada Inc.</a:t>
            </a:r>
          </a:p>
        </p:txBody>
      </p:sp>
      <p:pic>
        <p:nvPicPr>
          <p:cNvPr id="111619" name="Picture 3" descr="fras_fg03-06"/>
          <p:cNvPicPr>
            <a:picLocks noChangeAspect="1" noChangeArrowheads="1"/>
          </p:cNvPicPr>
          <p:nvPr/>
        </p:nvPicPr>
        <p:blipFill>
          <a:blip r:embed="rId2"/>
          <a:srcRect/>
          <a:stretch>
            <a:fillRect/>
          </a:stretch>
        </p:blipFill>
        <p:spPr bwMode="auto">
          <a:xfrm>
            <a:off x="685800" y="1600200"/>
            <a:ext cx="7696200" cy="3500438"/>
          </a:xfrm>
          <a:prstGeom prst="rect">
            <a:avLst/>
          </a:prstGeom>
          <a:noFill/>
          <a:ln w="9525">
            <a:noFill/>
            <a:miter lim="800000"/>
            <a:headEnd/>
            <a:tailEnd/>
          </a:ln>
        </p:spPr>
      </p:pic>
      <p:sp>
        <p:nvSpPr>
          <p:cNvPr id="111620" name="Rectangle 5"/>
          <p:cNvSpPr>
            <a:spLocks noGrp="1" noChangeArrowheads="1"/>
          </p:cNvSpPr>
          <p:nvPr>
            <p:ph type="title" idx="4294967295"/>
          </p:nvPr>
        </p:nvSpPr>
        <p:spPr>
          <a:xfrm>
            <a:off x="457200" y="457200"/>
            <a:ext cx="8229600" cy="1143000"/>
          </a:xfrm>
        </p:spPr>
        <p:txBody>
          <a:bodyPr lIns="50400" tIns="228600" rIns="228600" bIns="228600" anchor="ctr"/>
          <a:lstStyle/>
          <a:p>
            <a:pPr eaLnBrk="1" hangingPunct="1"/>
            <a:r>
              <a:rPr lang="en-CA" sz="3800" smtClean="0"/>
              <a:t>Figure 3.6  Arithmetic Gradient Series with Basic Annuity</a:t>
            </a:r>
            <a:endParaRPr lang="en-US" sz="3800" smtClean="0"/>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1" name="Picture 4"/>
          <p:cNvPicPr>
            <a:picLocks noChangeAspect="1" noChangeArrowheads="1"/>
          </p:cNvPicPr>
          <p:nvPr/>
        </p:nvPicPr>
        <p:blipFill>
          <a:blip r:embed="rId2"/>
          <a:srcRect/>
          <a:stretch>
            <a:fillRect/>
          </a:stretch>
        </p:blipFill>
        <p:spPr bwMode="auto">
          <a:xfrm>
            <a:off x="0" y="457200"/>
            <a:ext cx="9191625" cy="5114925"/>
          </a:xfrm>
          <a:prstGeom prst="rect">
            <a:avLst/>
          </a:prstGeom>
          <a:noFill/>
          <a:ln w="9525">
            <a:noFill/>
            <a:miter lim="800000"/>
            <a:headEnd/>
            <a:tailEnd/>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5" name="Picture 6"/>
          <p:cNvPicPr>
            <a:picLocks noChangeAspect="1" noChangeArrowheads="1"/>
          </p:cNvPicPr>
          <p:nvPr/>
        </p:nvPicPr>
        <p:blipFill>
          <a:blip r:embed="rId2"/>
          <a:srcRect/>
          <a:stretch>
            <a:fillRect/>
          </a:stretch>
        </p:blipFill>
        <p:spPr bwMode="auto">
          <a:xfrm>
            <a:off x="52388" y="1262063"/>
            <a:ext cx="9039225" cy="4340225"/>
          </a:xfrm>
          <a:prstGeom prst="rect">
            <a:avLst/>
          </a:prstGeom>
          <a:noFill/>
          <a:ln w="9525">
            <a:noFill/>
            <a:miter lim="800000"/>
            <a:headEnd/>
            <a:tailEnd/>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89" name="Picture 4"/>
          <p:cNvPicPr>
            <a:picLocks noChangeAspect="1" noChangeArrowheads="1"/>
          </p:cNvPicPr>
          <p:nvPr/>
        </p:nvPicPr>
        <p:blipFill>
          <a:blip r:embed="rId2"/>
          <a:srcRect/>
          <a:stretch>
            <a:fillRect/>
          </a:stretch>
        </p:blipFill>
        <p:spPr bwMode="auto">
          <a:xfrm>
            <a:off x="-125413" y="239713"/>
            <a:ext cx="9394826" cy="6383337"/>
          </a:xfrm>
          <a:prstGeom prst="rect">
            <a:avLst/>
          </a:prstGeom>
          <a:noFill/>
          <a:ln w="9525">
            <a:noFill/>
            <a:miter lim="800000"/>
            <a:headEnd/>
            <a:tailEnd/>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3" name="Picture 4"/>
          <p:cNvPicPr>
            <a:picLocks noChangeAspect="1" noChangeArrowheads="1"/>
          </p:cNvPicPr>
          <p:nvPr/>
        </p:nvPicPr>
        <p:blipFill>
          <a:blip r:embed="rId2"/>
          <a:srcRect/>
          <a:stretch>
            <a:fillRect/>
          </a:stretch>
        </p:blipFill>
        <p:spPr bwMode="auto">
          <a:xfrm>
            <a:off x="255588" y="93663"/>
            <a:ext cx="8631237" cy="6675437"/>
          </a:xfrm>
          <a:prstGeom prst="rect">
            <a:avLst/>
          </a:prstGeom>
          <a:noFill/>
          <a:ln w="9525">
            <a:noFill/>
            <a:miter lim="800000"/>
            <a:headEnd/>
            <a:tailEnd/>
          </a:ln>
        </p:spPr>
      </p:pic>
      <p:pic>
        <p:nvPicPr>
          <p:cNvPr id="115714" name="Picture 5"/>
          <p:cNvPicPr>
            <a:picLocks noChangeAspect="1" noChangeArrowheads="1"/>
          </p:cNvPicPr>
          <p:nvPr/>
        </p:nvPicPr>
        <p:blipFill>
          <a:blip r:embed="rId2"/>
          <a:srcRect/>
          <a:stretch>
            <a:fillRect/>
          </a:stretch>
        </p:blipFill>
        <p:spPr bwMode="auto">
          <a:xfrm>
            <a:off x="407988" y="188913"/>
            <a:ext cx="8631237" cy="6675437"/>
          </a:xfrm>
          <a:prstGeom prst="rect">
            <a:avLst/>
          </a:prstGeom>
          <a:noFill/>
          <a:ln w="9525">
            <a:noFill/>
            <a:miter lim="800000"/>
            <a:headEnd/>
            <a:tailEnd/>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Text Box 4"/>
          <p:cNvSpPr txBox="1">
            <a:spLocks noChangeArrowheads="1"/>
          </p:cNvSpPr>
          <p:nvPr/>
        </p:nvSpPr>
        <p:spPr bwMode="auto">
          <a:xfrm>
            <a:off x="2308225" y="2787650"/>
            <a:ext cx="4527550" cy="641350"/>
          </a:xfrm>
          <a:prstGeom prst="rect">
            <a:avLst/>
          </a:prstGeom>
          <a:noFill/>
          <a:ln w="9525">
            <a:noFill/>
            <a:miter lim="800000"/>
            <a:headEnd/>
            <a:tailEnd/>
          </a:ln>
        </p:spPr>
        <p:txBody>
          <a:bodyPr wrap="none">
            <a:spAutoFit/>
          </a:bodyPr>
          <a:lstStyle/>
          <a:p>
            <a:r>
              <a:rPr lang="en-CA" sz="3600"/>
              <a:t>Comparison Methods</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Slide Number Placeholder 3"/>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014FFFF8-0888-44EB-BA05-993917167C4B}" type="slidenum">
              <a:rPr lang="en-US" altLang="en-US" sz="1200" b="1">
                <a:solidFill>
                  <a:schemeClr val="accent2"/>
                </a:solidFill>
                <a:ea typeface="MS PGothic" pitchFamily="34" charset="-128"/>
              </a:rPr>
              <a:pPr algn="r"/>
              <a:t>88</a:t>
            </a:fld>
            <a:endParaRPr lang="en-US" altLang="en-US" sz="1200" b="1">
              <a:solidFill>
                <a:schemeClr val="accent2"/>
              </a:solidFill>
              <a:ea typeface="MS PGothic" pitchFamily="34" charset="-128"/>
            </a:endParaRPr>
          </a:p>
        </p:txBody>
      </p:sp>
      <p:sp>
        <p:nvSpPr>
          <p:cNvPr id="117762"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17763" name="Rectangle 3"/>
          <p:cNvSpPr>
            <a:spLocks noGrp="1" noChangeArrowheads="1"/>
          </p:cNvSpPr>
          <p:nvPr>
            <p:ph type="body" idx="4294967295"/>
          </p:nvPr>
        </p:nvSpPr>
        <p:spPr>
          <a:xfrm>
            <a:off x="304800" y="1524000"/>
            <a:ext cx="8458200" cy="4602163"/>
          </a:xfrm>
        </p:spPr>
        <p:txBody>
          <a:bodyPr lIns="90488" tIns="44450" rIns="90488" bIns="44450"/>
          <a:lstStyle/>
          <a:p>
            <a:pPr eaLnBrk="1" hangingPunct="1">
              <a:lnSpc>
                <a:spcPct val="90000"/>
              </a:lnSpc>
            </a:pPr>
            <a:r>
              <a:rPr lang="en-US" altLang="en-US" sz="2200" smtClean="0">
                <a:solidFill>
                  <a:srgbClr val="FF0000"/>
                </a:solidFill>
              </a:rPr>
              <a:t>Investment </a:t>
            </a:r>
            <a:r>
              <a:rPr lang="en-US" altLang="en-US" sz="2200" smtClean="0">
                <a:sym typeface="Wingdings" pitchFamily="2" charset="2"/>
              </a:rPr>
              <a:t></a:t>
            </a:r>
            <a:r>
              <a:rPr lang="en-US" altLang="en-US" sz="2200" smtClean="0"/>
              <a:t> exchange something valuable now for expectation of something of greater value later</a:t>
            </a:r>
          </a:p>
          <a:p>
            <a:pPr eaLnBrk="1" hangingPunct="1">
              <a:lnSpc>
                <a:spcPct val="90000"/>
              </a:lnSpc>
            </a:pPr>
            <a:r>
              <a:rPr lang="en-US" altLang="en-US" sz="2200" smtClean="0"/>
              <a:t>Estimation of expected costs/returns from investment opportunity</a:t>
            </a:r>
            <a:r>
              <a:rPr lang="en-US" altLang="en-US" sz="2200" b="1" smtClean="0">
                <a:solidFill>
                  <a:srgbClr val="CC3300"/>
                </a:solidFill>
              </a:rPr>
              <a:t> (or project) </a:t>
            </a:r>
            <a:r>
              <a:rPr lang="en-US" altLang="en-US" sz="2200" smtClean="0"/>
              <a:t>is important</a:t>
            </a:r>
          </a:p>
          <a:p>
            <a:pPr eaLnBrk="1" hangingPunct="1">
              <a:lnSpc>
                <a:spcPct val="90000"/>
              </a:lnSpc>
            </a:pPr>
            <a:r>
              <a:rPr lang="en-US" altLang="en-US" sz="2200" smtClean="0"/>
              <a:t>need the appropriate </a:t>
            </a:r>
            <a:r>
              <a:rPr lang="en-US" altLang="en-US" sz="2200" b="1" smtClean="0">
                <a:solidFill>
                  <a:srgbClr val="CC3300"/>
                </a:solidFill>
              </a:rPr>
              <a:t>comparison method</a:t>
            </a:r>
            <a:endParaRPr lang="en-US" altLang="en-US" sz="2200" smtClean="0"/>
          </a:p>
          <a:p>
            <a:pPr eaLnBrk="1" hangingPunct="1">
              <a:lnSpc>
                <a:spcPct val="90000"/>
              </a:lnSpc>
            </a:pPr>
            <a:r>
              <a:rPr lang="en-US" altLang="en-US" sz="2200" smtClean="0"/>
              <a:t>If we </a:t>
            </a:r>
            <a:r>
              <a:rPr lang="en-US" altLang="en-US" sz="2200" b="1" smtClean="0">
                <a:solidFill>
                  <a:srgbClr val="CC3300"/>
                </a:solidFill>
              </a:rPr>
              <a:t>classify </a:t>
            </a:r>
            <a:r>
              <a:rPr lang="en-US" altLang="en-US" sz="2200" smtClean="0"/>
              <a:t>project correctly then we can select appropriate comparison method</a:t>
            </a:r>
          </a:p>
          <a:p>
            <a:pPr eaLnBrk="1" hangingPunct="1">
              <a:lnSpc>
                <a:spcPct val="90000"/>
              </a:lnSpc>
            </a:pPr>
            <a:r>
              <a:rPr lang="en-US" altLang="en-US" sz="2200" smtClean="0"/>
              <a:t>Several widely used comparison methods for evaluating opportunities:</a:t>
            </a:r>
          </a:p>
          <a:p>
            <a:pPr lvl="1" eaLnBrk="1" hangingPunct="1">
              <a:lnSpc>
                <a:spcPct val="90000"/>
              </a:lnSpc>
            </a:pPr>
            <a:r>
              <a:rPr lang="en-US" altLang="en-US" sz="2200" smtClean="0"/>
              <a:t>Present Worth (PW)</a:t>
            </a:r>
          </a:p>
          <a:p>
            <a:pPr lvl="1" eaLnBrk="1" hangingPunct="1">
              <a:lnSpc>
                <a:spcPct val="90000"/>
              </a:lnSpc>
            </a:pPr>
            <a:r>
              <a:rPr lang="en-US" altLang="en-US" sz="2200" smtClean="0"/>
              <a:t>Annual Worth (AW)</a:t>
            </a:r>
          </a:p>
          <a:p>
            <a:pPr lvl="1" eaLnBrk="1" hangingPunct="1">
              <a:lnSpc>
                <a:spcPct val="90000"/>
              </a:lnSpc>
            </a:pPr>
            <a:r>
              <a:rPr lang="en-US" altLang="en-US" sz="2200" smtClean="0"/>
              <a:t>Payback Period</a:t>
            </a:r>
          </a:p>
          <a:p>
            <a:pPr eaLnBrk="1" hangingPunct="1">
              <a:lnSpc>
                <a:spcPct val="90000"/>
              </a:lnSpc>
            </a:pPr>
            <a:endParaRPr lang="en-US" altLang="en-US" sz="2200" smtClean="0"/>
          </a:p>
        </p:txBody>
      </p:sp>
      <p:sp>
        <p:nvSpPr>
          <p:cNvPr id="117764" name="Rectangle 5"/>
          <p:cNvSpPr>
            <a:spLocks noGrp="1" noChangeArrowheads="1"/>
          </p:cNvSpPr>
          <p:nvPr>
            <p:ph type="title" idx="4294967295"/>
          </p:nvPr>
        </p:nvSpPr>
        <p:spPr/>
        <p:txBody>
          <a:bodyPr lIns="50400" tIns="228600" rIns="228600" bIns="228600" anchor="ctr"/>
          <a:lstStyle/>
          <a:p>
            <a:pPr eaLnBrk="1" hangingPunct="1"/>
            <a:r>
              <a:rPr lang="en-CA" altLang="en-US" sz="4700" smtClean="0"/>
              <a:t>11.1 Introduction </a:t>
            </a:r>
            <a:endParaRPr lang="en-US" altLang="en-US" sz="4700" smtClean="0"/>
          </a:p>
        </p:txBody>
      </p:sp>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Slide Number Placeholder 3"/>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C7D3CFAF-4FBD-41CF-826E-5805F8BE57C6}" type="slidenum">
              <a:rPr lang="en-US" altLang="en-US" sz="1200" b="1">
                <a:solidFill>
                  <a:schemeClr val="accent2"/>
                </a:solidFill>
                <a:ea typeface="MS PGothic" pitchFamily="34" charset="-128"/>
              </a:rPr>
              <a:pPr algn="r"/>
              <a:t>89</a:t>
            </a:fld>
            <a:endParaRPr lang="en-US" altLang="en-US" sz="1200" b="1">
              <a:solidFill>
                <a:schemeClr val="accent2"/>
              </a:solidFill>
              <a:ea typeface="MS PGothic" pitchFamily="34" charset="-128"/>
            </a:endParaRPr>
          </a:p>
        </p:txBody>
      </p:sp>
      <p:sp>
        <p:nvSpPr>
          <p:cNvPr id="118786"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18787" name="Rectangle 2"/>
          <p:cNvSpPr>
            <a:spLocks noGrp="1" noChangeArrowheads="1"/>
          </p:cNvSpPr>
          <p:nvPr>
            <p:ph type="body" idx="4294967295"/>
          </p:nvPr>
        </p:nvSpPr>
        <p:spPr>
          <a:xfrm>
            <a:off x="457200" y="1447800"/>
            <a:ext cx="8382000" cy="4678363"/>
          </a:xfrm>
        </p:spPr>
        <p:txBody>
          <a:bodyPr lIns="90488" tIns="44450" rIns="90488" bIns="44450"/>
          <a:lstStyle/>
          <a:p>
            <a:pPr marL="457200" indent="-457200" eaLnBrk="1" hangingPunct="1">
              <a:lnSpc>
                <a:spcPct val="90000"/>
              </a:lnSpc>
              <a:buFont typeface="Wingdings 2" pitchFamily="18" charset="2"/>
              <a:buNone/>
            </a:pPr>
            <a:r>
              <a:rPr lang="en-CA" altLang="en-US" sz="2400" smtClean="0"/>
              <a:t>Six Assumptions regarding Comparison Methods:</a:t>
            </a:r>
          </a:p>
          <a:p>
            <a:pPr marL="838200" lvl="1" indent="-381000" eaLnBrk="1" hangingPunct="1">
              <a:lnSpc>
                <a:spcPct val="90000"/>
              </a:lnSpc>
              <a:buFontTx/>
              <a:buAutoNum type="arabicPeriod"/>
            </a:pPr>
            <a:r>
              <a:rPr lang="en-US" altLang="en-US" sz="2200" smtClean="0"/>
              <a:t>Costs/Benefits always measurable in terms of money</a:t>
            </a:r>
          </a:p>
          <a:p>
            <a:pPr marL="838200" lvl="1" indent="-381000" eaLnBrk="1" hangingPunct="1">
              <a:lnSpc>
                <a:spcPct val="90000"/>
              </a:lnSpc>
              <a:buFontTx/>
              <a:buAutoNum type="arabicPeriod"/>
            </a:pPr>
            <a:r>
              <a:rPr lang="en-US" altLang="en-US" sz="2200" smtClean="0"/>
              <a:t>Future cash flows are known with certainty</a:t>
            </a:r>
          </a:p>
          <a:p>
            <a:pPr marL="1238250" lvl="2" indent="-381000" eaLnBrk="1" hangingPunct="1">
              <a:lnSpc>
                <a:spcPct val="90000"/>
              </a:lnSpc>
            </a:pPr>
            <a:r>
              <a:rPr lang="en-US" altLang="en-US" sz="2400" smtClean="0"/>
              <a:t>Uncertainty/Risk is dealt with in Chapters 11 and 12</a:t>
            </a:r>
          </a:p>
          <a:p>
            <a:pPr marL="838200" lvl="1" indent="-381000" eaLnBrk="1" hangingPunct="1">
              <a:lnSpc>
                <a:spcPct val="90000"/>
              </a:lnSpc>
              <a:buFontTx/>
              <a:buAutoNum type="arabicPeriod"/>
            </a:pPr>
            <a:r>
              <a:rPr lang="en-US" altLang="en-US" sz="2200" smtClean="0"/>
              <a:t>Cash flows are unaffected by inflation or deflation</a:t>
            </a:r>
          </a:p>
          <a:p>
            <a:pPr marL="1238250" lvl="2" indent="-381000" eaLnBrk="1" hangingPunct="1">
              <a:lnSpc>
                <a:spcPct val="90000"/>
              </a:lnSpc>
            </a:pPr>
            <a:r>
              <a:rPr lang="en-US" altLang="en-US" sz="2400" smtClean="0"/>
              <a:t>Inflation is accommodated in Chapter 9</a:t>
            </a:r>
          </a:p>
          <a:p>
            <a:pPr marL="838200" lvl="1" indent="-381000" eaLnBrk="1" hangingPunct="1">
              <a:lnSpc>
                <a:spcPct val="90000"/>
              </a:lnSpc>
              <a:buFontTx/>
              <a:buAutoNum type="arabicPeriod"/>
            </a:pPr>
            <a:r>
              <a:rPr lang="en-US" altLang="en-US" sz="2200" smtClean="0"/>
              <a:t>Sufficient funds available to implement all projects</a:t>
            </a:r>
          </a:p>
          <a:p>
            <a:pPr marL="1238250" lvl="2" indent="-381000" eaLnBrk="1" hangingPunct="1">
              <a:lnSpc>
                <a:spcPct val="90000"/>
              </a:lnSpc>
            </a:pPr>
            <a:r>
              <a:rPr lang="en-US" altLang="en-US" sz="2400" smtClean="0"/>
              <a:t>Methods of raising capital are found in Appendix 4A</a:t>
            </a:r>
          </a:p>
          <a:p>
            <a:pPr marL="838200" lvl="1" indent="-381000" eaLnBrk="1" hangingPunct="1">
              <a:lnSpc>
                <a:spcPct val="90000"/>
              </a:lnSpc>
              <a:buFontTx/>
              <a:buAutoNum type="arabicPeriod"/>
            </a:pPr>
            <a:r>
              <a:rPr lang="en-US" altLang="en-US" sz="2200" smtClean="0"/>
              <a:t>Taxes are not applicable</a:t>
            </a:r>
          </a:p>
          <a:p>
            <a:pPr marL="1238250" lvl="2" indent="-381000" eaLnBrk="1" hangingPunct="1">
              <a:lnSpc>
                <a:spcPct val="90000"/>
              </a:lnSpc>
            </a:pPr>
            <a:r>
              <a:rPr lang="en-US" altLang="en-US" sz="2400" smtClean="0"/>
              <a:t>Taxes are included in decision-making by Chapter 8</a:t>
            </a:r>
          </a:p>
          <a:p>
            <a:pPr marL="838200" lvl="1" indent="-381000" eaLnBrk="1" hangingPunct="1">
              <a:lnSpc>
                <a:spcPct val="90000"/>
              </a:lnSpc>
              <a:buFontTx/>
              <a:buAutoNum type="arabicPeriod"/>
            </a:pPr>
            <a:r>
              <a:rPr lang="en-US" altLang="en-US" sz="2200" smtClean="0"/>
              <a:t>All investments have a cash outflow at the start</a:t>
            </a:r>
          </a:p>
          <a:p>
            <a:pPr marL="1238250" lvl="2" indent="-381000" eaLnBrk="1" hangingPunct="1">
              <a:lnSpc>
                <a:spcPct val="90000"/>
              </a:lnSpc>
            </a:pPr>
            <a:r>
              <a:rPr lang="en-US" altLang="en-US" sz="2400" smtClean="0"/>
              <a:t>These outflows are called </a:t>
            </a:r>
            <a:r>
              <a:rPr lang="en-US" altLang="en-US" sz="2400" i="1" smtClean="0"/>
              <a:t>first costs/initial investment</a:t>
            </a:r>
            <a:endParaRPr lang="en-US" altLang="en-US" sz="2400" smtClean="0"/>
          </a:p>
        </p:txBody>
      </p:sp>
      <p:sp>
        <p:nvSpPr>
          <p:cNvPr id="118788" name="Rectangle 3"/>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altLang="en-US" sz="4700" smtClean="0"/>
              <a:t>11.1 Introduction </a:t>
            </a:r>
            <a:r>
              <a:rPr lang="en-CA" altLang="en-US" sz="3000" smtClean="0"/>
              <a:t>(cont’d)</a:t>
            </a:r>
            <a:r>
              <a:rPr lang="en-CA" altLang="en-US" sz="4700" smtClean="0"/>
              <a:t> </a:t>
            </a:r>
            <a:endParaRPr lang="en-US" altLang="en-US" sz="4700" smtClean="0"/>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Slide Number Placeholder 3"/>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C657FF38-BB4C-49B9-A443-E65626F58994}" type="slidenum">
              <a:rPr lang="en-US" altLang="en-US" sz="1200" b="1">
                <a:solidFill>
                  <a:schemeClr val="accent2"/>
                </a:solidFill>
                <a:ea typeface="MS PGothic" pitchFamily="34" charset="-128"/>
              </a:rPr>
              <a:pPr algn="r"/>
              <a:t>90</a:t>
            </a:fld>
            <a:endParaRPr lang="en-US" altLang="en-US" sz="1200" b="1">
              <a:solidFill>
                <a:schemeClr val="accent2"/>
              </a:solidFill>
              <a:ea typeface="MS PGothic" pitchFamily="34" charset="-128"/>
            </a:endParaRPr>
          </a:p>
        </p:txBody>
      </p:sp>
      <p:sp>
        <p:nvSpPr>
          <p:cNvPr id="119810"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19811" name="Rectangle 2"/>
          <p:cNvSpPr>
            <a:spLocks noGrp="1" noChangeArrowheads="1"/>
          </p:cNvSpPr>
          <p:nvPr>
            <p:ph type="body" idx="4294967295"/>
          </p:nvPr>
        </p:nvSpPr>
        <p:spPr>
          <a:xfrm>
            <a:off x="381000" y="1371600"/>
            <a:ext cx="8458200" cy="4754563"/>
          </a:xfrm>
        </p:spPr>
        <p:txBody>
          <a:bodyPr lIns="90488" tIns="44450" rIns="90488" bIns="44450"/>
          <a:lstStyle/>
          <a:p>
            <a:pPr marL="457200" indent="-457200" eaLnBrk="1" hangingPunct="1">
              <a:lnSpc>
                <a:spcPct val="80000"/>
              </a:lnSpc>
            </a:pPr>
            <a:r>
              <a:rPr lang="en-US" altLang="en-US" sz="2400" i="1" smtClean="0"/>
              <a:t>We classify groups of Projects as one of the three:</a:t>
            </a:r>
          </a:p>
          <a:p>
            <a:pPr marL="457200" indent="-457200" eaLnBrk="1" hangingPunct="1">
              <a:lnSpc>
                <a:spcPct val="80000"/>
              </a:lnSpc>
              <a:buFontTx/>
              <a:buAutoNum type="arabicPeriod"/>
            </a:pPr>
            <a:r>
              <a:rPr lang="en-US" altLang="en-US" sz="2400" b="1" smtClean="0">
                <a:solidFill>
                  <a:srgbClr val="CC3300"/>
                </a:solidFill>
              </a:rPr>
              <a:t>Independent</a:t>
            </a:r>
            <a:r>
              <a:rPr lang="en-US" altLang="en-US" sz="2400" smtClean="0"/>
              <a:t>: expected costs/benefits of each project independent of whether other is chosen</a:t>
            </a:r>
          </a:p>
          <a:p>
            <a:pPr marL="457200" indent="-457200" eaLnBrk="1" hangingPunct="1">
              <a:lnSpc>
                <a:spcPct val="80000"/>
              </a:lnSpc>
              <a:buFontTx/>
              <a:buAutoNum type="arabicPeriod"/>
            </a:pPr>
            <a:r>
              <a:rPr lang="en-CA" altLang="en-US" sz="2400" b="1" smtClean="0">
                <a:solidFill>
                  <a:srgbClr val="CC3300"/>
                </a:solidFill>
              </a:rPr>
              <a:t>Mutually Exclusive</a:t>
            </a:r>
            <a:r>
              <a:rPr lang="en-CA" altLang="en-US" sz="2400" smtClean="0"/>
              <a:t>: By virtue of choosing one all other alternatives must be excluded. </a:t>
            </a:r>
          </a:p>
          <a:p>
            <a:pPr marL="457200" indent="-457200" eaLnBrk="1" hangingPunct="1">
              <a:lnSpc>
                <a:spcPct val="80000"/>
              </a:lnSpc>
              <a:buFontTx/>
              <a:buAutoNum type="arabicPeriod"/>
            </a:pPr>
            <a:r>
              <a:rPr lang="en-CA" altLang="en-US" sz="2400" b="1" smtClean="0">
                <a:solidFill>
                  <a:srgbClr val="CC3300"/>
                </a:solidFill>
              </a:rPr>
              <a:t>Related but not Mutually Exclusive</a:t>
            </a:r>
            <a:r>
              <a:rPr lang="en-CA" altLang="en-US" sz="2400" smtClean="0"/>
              <a:t>: For such, expected costs/benefits of one depends on other(s) being chosen.</a:t>
            </a:r>
          </a:p>
          <a:p>
            <a:pPr marL="857250" lvl="1" indent="-457200" eaLnBrk="1" hangingPunct="1">
              <a:lnSpc>
                <a:spcPct val="80000"/>
              </a:lnSpc>
            </a:pPr>
            <a:r>
              <a:rPr lang="en-CA" altLang="en-US" sz="2200" smtClean="0"/>
              <a:t>combine them into an exhaustive list of mutually exclusive sets.</a:t>
            </a:r>
          </a:p>
          <a:p>
            <a:pPr marL="857250" lvl="1" indent="-457200" eaLnBrk="1" hangingPunct="1">
              <a:lnSpc>
                <a:spcPct val="80000"/>
              </a:lnSpc>
            </a:pPr>
            <a:r>
              <a:rPr lang="en-CA" altLang="en-US" sz="2200" smtClean="0"/>
              <a:t>Special cases of related projects</a:t>
            </a:r>
          </a:p>
          <a:p>
            <a:pPr marL="1238250" lvl="2" indent="-381000" eaLnBrk="1" hangingPunct="1">
              <a:lnSpc>
                <a:spcPct val="80000"/>
              </a:lnSpc>
            </a:pPr>
            <a:r>
              <a:rPr lang="en-CA" altLang="en-US" sz="2000" smtClean="0"/>
              <a:t>One project is </a:t>
            </a:r>
            <a:r>
              <a:rPr lang="en-CA" altLang="en-US" sz="2000" b="1" smtClean="0">
                <a:solidFill>
                  <a:srgbClr val="CC3300"/>
                </a:solidFill>
              </a:rPr>
              <a:t>contingent</a:t>
            </a:r>
            <a:r>
              <a:rPr lang="en-CA" altLang="en-US" sz="2000" smtClean="0"/>
              <a:t> on another.</a:t>
            </a:r>
          </a:p>
          <a:p>
            <a:pPr marL="1238250" lvl="2" indent="-381000" eaLnBrk="1" hangingPunct="1">
              <a:lnSpc>
                <a:spcPct val="80000"/>
              </a:lnSpc>
            </a:pPr>
            <a:r>
              <a:rPr lang="en-CA" altLang="en-US" sz="2000" smtClean="0"/>
              <a:t>Resource or financial</a:t>
            </a:r>
            <a:r>
              <a:rPr lang="en-CA" altLang="en-US" sz="2000" b="1" smtClean="0">
                <a:solidFill>
                  <a:srgbClr val="C00000"/>
                </a:solidFill>
              </a:rPr>
              <a:t> constraints</a:t>
            </a:r>
            <a:r>
              <a:rPr lang="en-CA" altLang="en-US" sz="2000" smtClean="0"/>
              <a:t> (all </a:t>
            </a:r>
            <a:r>
              <a:rPr lang="en-CA" altLang="en-US" sz="2000" b="1" i="1" smtClean="0"/>
              <a:t>sets</a:t>
            </a:r>
            <a:r>
              <a:rPr lang="en-CA" altLang="en-US" sz="2000" smtClean="0"/>
              <a:t> of projects that meet the budget form a mutually exclusive set of alternatives)</a:t>
            </a:r>
            <a:endParaRPr lang="en-US" altLang="en-US" sz="2000" smtClean="0"/>
          </a:p>
          <a:p>
            <a:pPr marL="857250" lvl="1" indent="-457200" eaLnBrk="1" hangingPunct="1">
              <a:lnSpc>
                <a:spcPct val="80000"/>
              </a:lnSpc>
            </a:pPr>
            <a:endParaRPr lang="en-US" altLang="en-US" sz="2200" smtClean="0"/>
          </a:p>
          <a:p>
            <a:pPr marL="457200" indent="-457200" eaLnBrk="1" hangingPunct="1">
              <a:lnSpc>
                <a:spcPct val="80000"/>
              </a:lnSpc>
            </a:pPr>
            <a:endParaRPr lang="en-US" altLang="en-US" sz="2400" smtClean="0"/>
          </a:p>
          <a:p>
            <a:pPr marL="857250" lvl="1" indent="-457200" eaLnBrk="1" hangingPunct="1">
              <a:lnSpc>
                <a:spcPct val="80000"/>
              </a:lnSpc>
              <a:buFontTx/>
              <a:buAutoNum type="arabicPeriod"/>
            </a:pPr>
            <a:endParaRPr lang="en-US" altLang="en-US" sz="2200" smtClean="0"/>
          </a:p>
        </p:txBody>
      </p:sp>
      <p:sp>
        <p:nvSpPr>
          <p:cNvPr id="119812" name="Rectangle 3"/>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altLang="en-US" sz="3900" smtClean="0"/>
              <a:t>11.2 Relations Among Projects  </a:t>
            </a:r>
            <a:endParaRPr lang="en-US" altLang="en-US" sz="3900" smtClean="0"/>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Slide Number Placeholder 3"/>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EFD3C528-016B-4C87-84E0-A0696A2CBA10}" type="slidenum">
              <a:rPr lang="en-US" altLang="en-US" sz="1200" b="1">
                <a:solidFill>
                  <a:schemeClr val="accent2"/>
                </a:solidFill>
                <a:ea typeface="MS PGothic" pitchFamily="34" charset="-128"/>
              </a:rPr>
              <a:pPr algn="r"/>
              <a:t>91</a:t>
            </a:fld>
            <a:endParaRPr lang="en-US" altLang="en-US" sz="1200" b="1">
              <a:solidFill>
                <a:schemeClr val="accent2"/>
              </a:solidFill>
              <a:ea typeface="MS PGothic" pitchFamily="34" charset="-128"/>
            </a:endParaRPr>
          </a:p>
        </p:txBody>
      </p:sp>
      <p:sp>
        <p:nvSpPr>
          <p:cNvPr id="120834"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20835" name="Rectangle 2"/>
          <p:cNvSpPr>
            <a:spLocks noGrp="1" noChangeArrowheads="1"/>
          </p:cNvSpPr>
          <p:nvPr>
            <p:ph type="title" idx="4294967295"/>
          </p:nvPr>
        </p:nvSpPr>
        <p:spPr>
          <a:xfrm>
            <a:off x="457200" y="304800"/>
            <a:ext cx="8229600" cy="1143000"/>
          </a:xfrm>
        </p:spPr>
        <p:txBody>
          <a:bodyPr lIns="50400" tIns="228600" rIns="228600" bIns="228600" anchor="ctr"/>
          <a:lstStyle/>
          <a:p>
            <a:pPr eaLnBrk="1" hangingPunct="1"/>
            <a:r>
              <a:rPr lang="en-CA" altLang="en-US" sz="4000" smtClean="0"/>
              <a:t>4.4.3 Annual Worth Comparisons  </a:t>
            </a:r>
            <a:endParaRPr lang="en-US" altLang="en-US" sz="4000" smtClean="0"/>
          </a:p>
        </p:txBody>
      </p:sp>
      <p:sp>
        <p:nvSpPr>
          <p:cNvPr id="120836" name="Rectangle 3"/>
          <p:cNvSpPr>
            <a:spLocks noGrp="1" noChangeArrowheads="1"/>
          </p:cNvSpPr>
          <p:nvPr>
            <p:ph type="body" idx="4294967295"/>
          </p:nvPr>
        </p:nvSpPr>
        <p:spPr>
          <a:xfrm>
            <a:off x="381000" y="1600200"/>
            <a:ext cx="8458200" cy="4343400"/>
          </a:xfrm>
        </p:spPr>
        <p:txBody>
          <a:bodyPr lIns="90488" tIns="44450" rIns="90488" bIns="44450"/>
          <a:lstStyle/>
          <a:p>
            <a:pPr eaLnBrk="1" hangingPunct="1"/>
            <a:r>
              <a:rPr lang="en-US" altLang="en-US" sz="2200" smtClean="0"/>
              <a:t>AW essentially same as PW, except all disbursements &amp; receipts are transformed into </a:t>
            </a:r>
            <a:r>
              <a:rPr lang="en-US" altLang="en-US" sz="2200" b="1" smtClean="0">
                <a:solidFill>
                  <a:srgbClr val="CC3300"/>
                </a:solidFill>
              </a:rPr>
              <a:t>uniform series</a:t>
            </a:r>
            <a:r>
              <a:rPr lang="en-US" altLang="en-US" sz="2200" smtClean="0"/>
              <a:t> at MARR</a:t>
            </a:r>
          </a:p>
          <a:p>
            <a:pPr eaLnBrk="1" hangingPunct="1"/>
            <a:r>
              <a:rPr lang="en-US" altLang="en-US" sz="2200" smtClean="0"/>
              <a:t>AW comparisons may be easier to conceptualize than PW (i.e. present cost or </a:t>
            </a:r>
            <a:r>
              <a:rPr lang="en-US" altLang="en-US" sz="2200" b="1" smtClean="0"/>
              <a:t>annual cost </a:t>
            </a:r>
            <a:r>
              <a:rPr lang="en-US" altLang="en-US" sz="2200" smtClean="0"/>
              <a:t>to operate your car?)</a:t>
            </a:r>
          </a:p>
          <a:p>
            <a:pPr eaLnBrk="1" hangingPunct="1"/>
            <a:r>
              <a:rPr lang="en-CA" altLang="en-US" sz="2200" smtClean="0"/>
              <a:t>Comparison of two projects by PW or AW methods </a:t>
            </a:r>
            <a:r>
              <a:rPr lang="en-CA" altLang="en-US" sz="2200" i="1" smtClean="0"/>
              <a:t>having the same life </a:t>
            </a:r>
            <a:r>
              <a:rPr lang="en-CA" altLang="en-US" sz="2200" smtClean="0"/>
              <a:t>always indicate same preferred alternative</a:t>
            </a:r>
            <a:endParaRPr lang="en-US" altLang="en-US" sz="2200" smtClean="0"/>
          </a:p>
          <a:p>
            <a:pPr eaLnBrk="1" hangingPunct="1"/>
            <a:r>
              <a:rPr lang="en-US" altLang="en-US" sz="2200" smtClean="0"/>
              <a:t>Sometimes justification for using one method over the other is computational ease or ease of grasping mentally</a:t>
            </a:r>
          </a:p>
          <a:p>
            <a:pPr lvl="1" eaLnBrk="1" hangingPunct="1"/>
            <a:r>
              <a:rPr lang="en-US" altLang="en-US" smtClean="0"/>
              <a:t>When you communicate such in the “boardroom” which will your audience find easiest to grasp?</a:t>
            </a: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Slide Number Placeholder 3"/>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65C7442C-03FF-4B04-B3D4-8088B15667C4}" type="slidenum">
              <a:rPr lang="en-US" altLang="en-US" sz="1200" b="1">
                <a:solidFill>
                  <a:schemeClr val="accent2"/>
                </a:solidFill>
                <a:ea typeface="MS PGothic" pitchFamily="34" charset="-128"/>
              </a:rPr>
              <a:pPr algn="r"/>
              <a:t>92</a:t>
            </a:fld>
            <a:endParaRPr lang="en-US" altLang="en-US" sz="1200" b="1">
              <a:solidFill>
                <a:schemeClr val="accent2"/>
              </a:solidFill>
              <a:ea typeface="MS PGothic" pitchFamily="34" charset="-128"/>
            </a:endParaRPr>
          </a:p>
        </p:txBody>
      </p:sp>
      <p:sp>
        <p:nvSpPr>
          <p:cNvPr id="121858"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21859" name="Rectangle 2"/>
          <p:cNvSpPr>
            <a:spLocks noGrp="1" noChangeArrowheads="1"/>
          </p:cNvSpPr>
          <p:nvPr>
            <p:ph type="title" idx="4294967295"/>
          </p:nvPr>
        </p:nvSpPr>
        <p:spPr>
          <a:xfrm>
            <a:off x="457200" y="457200"/>
            <a:ext cx="8229600" cy="1143000"/>
          </a:xfrm>
        </p:spPr>
        <p:txBody>
          <a:bodyPr lIns="50400" tIns="228600" rIns="228600" bIns="228600" anchor="ctr"/>
          <a:lstStyle/>
          <a:p>
            <a:pPr eaLnBrk="1" hangingPunct="1"/>
            <a:r>
              <a:rPr lang="en-CA" altLang="en-US" sz="3800" smtClean="0"/>
              <a:t>11.5 Payback Period</a:t>
            </a:r>
            <a:endParaRPr lang="en-US" altLang="en-US" sz="3800" smtClean="0"/>
          </a:p>
        </p:txBody>
      </p:sp>
      <p:sp>
        <p:nvSpPr>
          <p:cNvPr id="121860" name="Rectangle 3"/>
          <p:cNvSpPr>
            <a:spLocks noGrp="1" noChangeArrowheads="1"/>
          </p:cNvSpPr>
          <p:nvPr>
            <p:ph type="body" idx="4294967295"/>
          </p:nvPr>
        </p:nvSpPr>
        <p:spPr>
          <a:xfrm>
            <a:off x="685800" y="1524000"/>
            <a:ext cx="7772400" cy="4724400"/>
          </a:xfrm>
        </p:spPr>
        <p:txBody>
          <a:bodyPr lIns="90488" tIns="44450" rIns="90488" bIns="44450"/>
          <a:lstStyle/>
          <a:p>
            <a:pPr eaLnBrk="1" hangingPunct="1"/>
            <a:r>
              <a:rPr lang="en-US" altLang="en-US" b="1" smtClean="0">
                <a:solidFill>
                  <a:srgbClr val="CC3300"/>
                </a:solidFill>
              </a:rPr>
              <a:t>Payback period</a:t>
            </a:r>
            <a:r>
              <a:rPr lang="en-US" altLang="en-US" smtClean="0">
                <a:solidFill>
                  <a:srgbClr val="CC3300"/>
                </a:solidFill>
              </a:rPr>
              <a:t>:</a:t>
            </a:r>
            <a:r>
              <a:rPr lang="en-US" altLang="en-US" smtClean="0"/>
              <a:t> number of years it takes for an investment to be recouped (interest assumed 0)</a:t>
            </a:r>
          </a:p>
          <a:p>
            <a:pPr eaLnBrk="1" hangingPunct="1"/>
            <a:r>
              <a:rPr lang="en-CA" altLang="en-US" smtClean="0"/>
              <a:t>simplest method for judging economic viability of projects (but note its approximation of i=0)</a:t>
            </a:r>
          </a:p>
          <a:p>
            <a:pPr eaLnBrk="1" hangingPunct="1"/>
            <a:r>
              <a:rPr lang="en-US" altLang="en-US" smtClean="0"/>
              <a:t>If annual savings are constant, the payback period is usually calculated as follows:</a:t>
            </a:r>
          </a:p>
          <a:p>
            <a:pPr eaLnBrk="1" hangingPunct="1">
              <a:buFont typeface="Wingdings 2" pitchFamily="18" charset="2"/>
              <a:buNone/>
            </a:pPr>
            <a:endParaRPr lang="en-US" altLang="en-US" smtClean="0"/>
          </a:p>
          <a:p>
            <a:pPr eaLnBrk="1" hangingPunct="1"/>
            <a:endParaRPr lang="en-US" altLang="en-US" smtClean="0"/>
          </a:p>
        </p:txBody>
      </p:sp>
      <p:grpSp>
        <p:nvGrpSpPr>
          <p:cNvPr id="2" name="Group 34"/>
          <p:cNvGrpSpPr>
            <a:grpSpLocks/>
          </p:cNvGrpSpPr>
          <p:nvPr/>
        </p:nvGrpSpPr>
        <p:grpSpPr bwMode="auto">
          <a:xfrm>
            <a:off x="990600" y="5105400"/>
            <a:ext cx="6553200" cy="1066800"/>
            <a:chOff x="768" y="2064"/>
            <a:chExt cx="4128" cy="1056"/>
          </a:xfrm>
        </p:grpSpPr>
        <p:sp>
          <p:nvSpPr>
            <p:cNvPr id="7" name="Rectangle 19"/>
            <p:cNvSpPr>
              <a:spLocks noChangeArrowheads="1"/>
            </p:cNvSpPr>
            <p:nvPr/>
          </p:nvSpPr>
          <p:spPr bwMode="auto">
            <a:xfrm>
              <a:off x="768" y="2064"/>
              <a:ext cx="4128" cy="1056"/>
            </a:xfrm>
            <a:prstGeom prst="rect">
              <a:avLst/>
            </a:prstGeom>
            <a:solidFill>
              <a:srgbClr val="FFFF66"/>
            </a:solidFill>
            <a:ln w="9525">
              <a:noFill/>
              <a:miter lim="800000"/>
              <a:headEnd/>
              <a:tailEnd/>
            </a:ln>
            <a:effectLst/>
          </p:spPr>
          <p:txBody>
            <a:bodyPr wrap="none" anchor="ctr"/>
            <a:lstStyle>
              <a:lvl1pPr>
                <a:defRPr sz="2400">
                  <a:solidFill>
                    <a:schemeClr val="tx1"/>
                  </a:solidFill>
                  <a:latin typeface="Arial" charset="0"/>
                  <a:ea typeface="ＭＳ Ｐゴシック" pitchFamily="80" charset="-128"/>
                </a:defRPr>
              </a:lvl1pPr>
              <a:lvl2pPr marL="37931725" indent="-37474525">
                <a:defRPr sz="2400">
                  <a:solidFill>
                    <a:schemeClr val="tx1"/>
                  </a:solidFill>
                  <a:latin typeface="Arial" charset="0"/>
                  <a:ea typeface="ＭＳ Ｐゴシック" pitchFamily="80" charset="-128"/>
                </a:defRPr>
              </a:lvl2pPr>
              <a:lvl3pPr>
                <a:defRPr sz="2400">
                  <a:solidFill>
                    <a:schemeClr val="tx1"/>
                  </a:solidFill>
                  <a:latin typeface="Arial" charset="0"/>
                  <a:ea typeface="ＭＳ Ｐゴシック" pitchFamily="80" charset="-128"/>
                </a:defRPr>
              </a:lvl3pPr>
              <a:lvl4pPr>
                <a:defRPr sz="2400">
                  <a:solidFill>
                    <a:schemeClr val="tx1"/>
                  </a:solidFill>
                  <a:latin typeface="Arial" charset="0"/>
                  <a:ea typeface="ＭＳ Ｐゴシック" pitchFamily="80" charset="-128"/>
                </a:defRPr>
              </a:lvl4pPr>
              <a:lvl5pPr>
                <a:defRPr sz="2400">
                  <a:solidFill>
                    <a:schemeClr val="tx1"/>
                  </a:solidFill>
                  <a:latin typeface="Arial" charset="0"/>
                  <a:ea typeface="ＭＳ Ｐゴシック" pitchFamily="80" charset="-128"/>
                </a:defRPr>
              </a:lvl5pPr>
              <a:lvl6pPr marL="457200" fontAlgn="base">
                <a:spcBef>
                  <a:spcPct val="0"/>
                </a:spcBef>
                <a:spcAft>
                  <a:spcPct val="0"/>
                </a:spcAft>
                <a:defRPr sz="2400">
                  <a:solidFill>
                    <a:schemeClr val="tx1"/>
                  </a:solidFill>
                  <a:latin typeface="Arial" charset="0"/>
                  <a:ea typeface="ＭＳ Ｐゴシック" pitchFamily="80" charset="-128"/>
                </a:defRPr>
              </a:lvl6pPr>
              <a:lvl7pPr marL="914400" fontAlgn="base">
                <a:spcBef>
                  <a:spcPct val="0"/>
                </a:spcBef>
                <a:spcAft>
                  <a:spcPct val="0"/>
                </a:spcAft>
                <a:defRPr sz="2400">
                  <a:solidFill>
                    <a:schemeClr val="tx1"/>
                  </a:solidFill>
                  <a:latin typeface="Arial" charset="0"/>
                  <a:ea typeface="ＭＳ Ｐゴシック" pitchFamily="80" charset="-128"/>
                </a:defRPr>
              </a:lvl7pPr>
              <a:lvl8pPr marL="1371600" fontAlgn="base">
                <a:spcBef>
                  <a:spcPct val="0"/>
                </a:spcBef>
                <a:spcAft>
                  <a:spcPct val="0"/>
                </a:spcAft>
                <a:defRPr sz="2400">
                  <a:solidFill>
                    <a:schemeClr val="tx1"/>
                  </a:solidFill>
                  <a:latin typeface="Arial" charset="0"/>
                  <a:ea typeface="ＭＳ Ｐゴシック" pitchFamily="80" charset="-128"/>
                </a:defRPr>
              </a:lvl8pPr>
              <a:lvl9pPr marL="1828800" fontAlgn="base">
                <a:spcBef>
                  <a:spcPct val="0"/>
                </a:spcBef>
                <a:spcAft>
                  <a:spcPct val="0"/>
                </a:spcAft>
                <a:defRPr sz="2400">
                  <a:solidFill>
                    <a:schemeClr val="tx1"/>
                  </a:solidFill>
                  <a:latin typeface="Arial" charset="0"/>
                  <a:ea typeface="ＭＳ Ｐゴシック" pitchFamily="80" charset="-128"/>
                </a:defRPr>
              </a:lvl9pPr>
            </a:lstStyle>
            <a:p>
              <a:pPr>
                <a:defRPr/>
              </a:pPr>
              <a:endParaRPr lang="en-US" altLang="en-US" sz="1800">
                <a:effectLst>
                  <a:outerShdw blurRad="38100" dist="38100" dir="2700000" algn="tl">
                    <a:srgbClr val="FFFFFF"/>
                  </a:outerShdw>
                </a:effectLst>
                <a:cs typeface="+mn-cs"/>
              </a:endParaRPr>
            </a:p>
          </p:txBody>
        </p:sp>
        <p:grpSp>
          <p:nvGrpSpPr>
            <p:cNvPr id="121863" name="Group 33"/>
            <p:cNvGrpSpPr>
              <a:grpSpLocks/>
            </p:cNvGrpSpPr>
            <p:nvPr/>
          </p:nvGrpSpPr>
          <p:grpSpPr bwMode="auto">
            <a:xfrm>
              <a:off x="960" y="2135"/>
              <a:ext cx="3792" cy="936"/>
              <a:chOff x="816" y="2807"/>
              <a:chExt cx="3792" cy="936"/>
            </a:xfrm>
          </p:grpSpPr>
          <p:sp>
            <p:nvSpPr>
              <p:cNvPr id="121864" name="Text Box 29"/>
              <p:cNvSpPr txBox="1">
                <a:spLocks noChangeArrowheads="1"/>
              </p:cNvSpPr>
              <p:nvPr/>
            </p:nvSpPr>
            <p:spPr bwMode="auto">
              <a:xfrm>
                <a:off x="816" y="2948"/>
                <a:ext cx="2016" cy="514"/>
              </a:xfrm>
              <a:prstGeom prst="rect">
                <a:avLst/>
              </a:prstGeom>
              <a:solidFill>
                <a:srgbClr val="FFFF66"/>
              </a:solidFill>
              <a:ln w="9525">
                <a:noFill/>
                <a:miter lim="800000"/>
                <a:headEnd/>
                <a:tailEnd/>
              </a:ln>
            </p:spPr>
            <p:txBody>
              <a:bodyPr>
                <a:spAutoFit/>
              </a:bodyPr>
              <a:lstStyle/>
              <a:p>
                <a:pPr>
                  <a:spcBef>
                    <a:spcPct val="50000"/>
                  </a:spcBef>
                </a:pPr>
                <a:r>
                  <a:rPr lang="en-CA" altLang="en-US" sz="2800" b="1">
                    <a:ea typeface="MS PGothic" pitchFamily="34" charset="-128"/>
                  </a:rPr>
                  <a:t>Payback period =</a:t>
                </a:r>
                <a:endParaRPr lang="en-US" altLang="en-US" sz="2800" b="1">
                  <a:ea typeface="MS PGothic" pitchFamily="34" charset="-128"/>
                </a:endParaRPr>
              </a:p>
            </p:txBody>
          </p:sp>
          <p:sp>
            <p:nvSpPr>
              <p:cNvPr id="121865" name="Text Box 30"/>
              <p:cNvSpPr txBox="1">
                <a:spLocks noChangeArrowheads="1"/>
              </p:cNvSpPr>
              <p:nvPr/>
            </p:nvSpPr>
            <p:spPr bwMode="auto">
              <a:xfrm>
                <a:off x="2976" y="2807"/>
                <a:ext cx="1200" cy="514"/>
              </a:xfrm>
              <a:prstGeom prst="rect">
                <a:avLst/>
              </a:prstGeom>
              <a:solidFill>
                <a:srgbClr val="FFFF66"/>
              </a:solidFill>
              <a:ln w="9525">
                <a:noFill/>
                <a:miter lim="800000"/>
                <a:headEnd/>
                <a:tailEnd/>
              </a:ln>
            </p:spPr>
            <p:txBody>
              <a:bodyPr>
                <a:spAutoFit/>
              </a:bodyPr>
              <a:lstStyle/>
              <a:p>
                <a:pPr>
                  <a:spcBef>
                    <a:spcPct val="50000"/>
                  </a:spcBef>
                </a:pPr>
                <a:r>
                  <a:rPr lang="en-CA" altLang="en-US" sz="2800" b="1">
                    <a:ea typeface="MS PGothic" pitchFamily="34" charset="-128"/>
                  </a:rPr>
                  <a:t>First cost</a:t>
                </a:r>
                <a:endParaRPr lang="en-US" altLang="en-US" sz="2800" b="1">
                  <a:ea typeface="MS PGothic" pitchFamily="34" charset="-128"/>
                </a:endParaRPr>
              </a:p>
            </p:txBody>
          </p:sp>
          <p:sp>
            <p:nvSpPr>
              <p:cNvPr id="11" name="Line 31"/>
              <p:cNvSpPr>
                <a:spLocks noChangeShapeType="1"/>
              </p:cNvSpPr>
              <p:nvPr/>
            </p:nvSpPr>
            <p:spPr bwMode="auto">
              <a:xfrm>
                <a:off x="2832" y="3215"/>
                <a:ext cx="1632" cy="0"/>
              </a:xfrm>
              <a:prstGeom prst="line">
                <a:avLst/>
              </a:prstGeom>
              <a:noFill/>
              <a:ln w="9525">
                <a:solidFill>
                  <a:schemeClr val="tx1"/>
                </a:solidFill>
                <a:round/>
                <a:headEnd/>
                <a:tailEnd/>
              </a:ln>
              <a:effectLst/>
            </p:spPr>
            <p:txBody>
              <a:bodyPr/>
              <a:lstStyle/>
              <a:p>
                <a:pPr>
                  <a:defRPr/>
                </a:pPr>
                <a:endParaRPr lang="en-US">
                  <a:effectLst>
                    <a:outerShdw blurRad="38100" dist="38100" dir="2700000" algn="tl">
                      <a:srgbClr val="000000">
                        <a:alpha val="43137"/>
                      </a:srgbClr>
                    </a:outerShdw>
                  </a:effectLst>
                  <a:cs typeface="+mn-cs"/>
                </a:endParaRPr>
              </a:p>
            </p:txBody>
          </p:sp>
          <p:sp>
            <p:nvSpPr>
              <p:cNvPr id="121867" name="Text Box 32"/>
              <p:cNvSpPr txBox="1">
                <a:spLocks noChangeArrowheads="1"/>
              </p:cNvSpPr>
              <p:nvPr/>
            </p:nvSpPr>
            <p:spPr bwMode="auto">
              <a:xfrm>
                <a:off x="2784" y="3229"/>
                <a:ext cx="1824" cy="514"/>
              </a:xfrm>
              <a:prstGeom prst="rect">
                <a:avLst/>
              </a:prstGeom>
              <a:solidFill>
                <a:srgbClr val="FFFF66"/>
              </a:solidFill>
              <a:ln w="9525">
                <a:noFill/>
                <a:miter lim="800000"/>
                <a:headEnd/>
                <a:tailEnd/>
              </a:ln>
            </p:spPr>
            <p:txBody>
              <a:bodyPr>
                <a:spAutoFit/>
              </a:bodyPr>
              <a:lstStyle/>
              <a:p>
                <a:pPr>
                  <a:spcBef>
                    <a:spcPct val="50000"/>
                  </a:spcBef>
                </a:pPr>
                <a:r>
                  <a:rPr lang="en-CA" altLang="en-US" sz="2800" b="1">
                    <a:ea typeface="MS PGothic" pitchFamily="34" charset="-128"/>
                  </a:rPr>
                  <a:t>Annual savings</a:t>
                </a:r>
                <a:endParaRPr lang="en-US" altLang="en-US" sz="2800" b="1">
                  <a:ea typeface="MS PGothic" pitchFamily="34" charset="-128"/>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Slide Number Placeholder 4"/>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38B3BBA5-D278-41A5-8898-3B77FD6C5AE4}" type="slidenum">
              <a:rPr lang="en-US" altLang="en-US" sz="1200" b="1">
                <a:solidFill>
                  <a:schemeClr val="accent2"/>
                </a:solidFill>
                <a:ea typeface="MS PGothic" pitchFamily="34" charset="-128"/>
              </a:rPr>
              <a:pPr algn="r"/>
              <a:t>93</a:t>
            </a:fld>
            <a:endParaRPr lang="en-US" altLang="en-US" sz="1200" b="1">
              <a:solidFill>
                <a:schemeClr val="accent2"/>
              </a:solidFill>
              <a:ea typeface="MS PGothic" pitchFamily="34" charset="-128"/>
            </a:endParaRPr>
          </a:p>
        </p:txBody>
      </p:sp>
      <p:sp>
        <p:nvSpPr>
          <p:cNvPr id="122882"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22883" name="Rectangle 2"/>
          <p:cNvSpPr>
            <a:spLocks noGrp="1" noChangeArrowheads="1"/>
          </p:cNvSpPr>
          <p:nvPr>
            <p:ph type="title" idx="4294967295"/>
          </p:nvPr>
        </p:nvSpPr>
        <p:spPr>
          <a:xfrm>
            <a:off x="457200" y="457200"/>
            <a:ext cx="8229600" cy="1143000"/>
          </a:xfrm>
        </p:spPr>
        <p:txBody>
          <a:bodyPr lIns="50400" tIns="228600" rIns="228600" bIns="228600" anchor="ctr"/>
          <a:lstStyle/>
          <a:p>
            <a:pPr eaLnBrk="1" hangingPunct="1"/>
            <a:r>
              <a:rPr lang="en-CA" altLang="en-US" sz="4300" smtClean="0"/>
              <a:t>Practice Problem 11.5</a:t>
            </a:r>
            <a:endParaRPr lang="en-US" altLang="en-US" sz="4300" smtClean="0"/>
          </a:p>
        </p:txBody>
      </p:sp>
      <p:sp>
        <p:nvSpPr>
          <p:cNvPr id="122884" name="Rectangle 3"/>
          <p:cNvSpPr>
            <a:spLocks noGrp="1" noChangeArrowheads="1"/>
          </p:cNvSpPr>
          <p:nvPr>
            <p:ph type="body" idx="4294967295"/>
          </p:nvPr>
        </p:nvSpPr>
        <p:spPr>
          <a:xfrm>
            <a:off x="685800" y="1524000"/>
            <a:ext cx="7772400" cy="1600200"/>
          </a:xfrm>
        </p:spPr>
        <p:txBody>
          <a:bodyPr lIns="90488" tIns="44450" rIns="90488" bIns="44450"/>
          <a:lstStyle/>
          <a:p>
            <a:pPr eaLnBrk="1" hangingPunct="1">
              <a:spcAft>
                <a:spcPct val="40000"/>
              </a:spcAft>
            </a:pPr>
            <a:r>
              <a:rPr lang="en-US" altLang="en-US" sz="2200" smtClean="0"/>
              <a:t>Two independent investment opportunities are shown below. What is the payback period for each? If you </a:t>
            </a:r>
            <a:r>
              <a:rPr lang="en-US" altLang="en-US" sz="2000" smtClean="0"/>
              <a:t>require</a:t>
            </a:r>
            <a:r>
              <a:rPr lang="en-US" altLang="en-US" sz="2200" smtClean="0"/>
              <a:t> a 3 year payback period, should none, either or both be purchased?</a:t>
            </a:r>
          </a:p>
        </p:txBody>
      </p:sp>
      <p:graphicFrame>
        <p:nvGraphicFramePr>
          <p:cNvPr id="172071" name="Group 39"/>
          <p:cNvGraphicFramePr>
            <a:graphicFrameLocks noGrp="1"/>
          </p:cNvGraphicFramePr>
          <p:nvPr>
            <p:ph sz="half" idx="4294967295"/>
          </p:nvPr>
        </p:nvGraphicFramePr>
        <p:xfrm>
          <a:off x="685800" y="3276600"/>
          <a:ext cx="7772400" cy="2895601"/>
        </p:xfrm>
        <a:graphic>
          <a:graphicData uri="http://schemas.openxmlformats.org/drawingml/2006/table">
            <a:tbl>
              <a:tblPr/>
              <a:tblGrid>
                <a:gridCol w="2590800"/>
                <a:gridCol w="2590800"/>
                <a:gridCol w="2590800"/>
              </a:tblGrid>
              <a:tr h="482600">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en-CA" altLang="en-US" sz="1800" b="0" i="0" u="none" strike="noStrike" cap="none" normalizeH="0" baseline="0" smtClean="0">
                        <a:ln>
                          <a:noFill/>
                        </a:ln>
                        <a:solidFill>
                          <a:schemeClr val="tx1"/>
                        </a:solidFill>
                        <a:effectLst/>
                        <a:latin typeface="Constantia"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Machine A</a:t>
                      </a:r>
                      <a:endParaRPr kumimoji="0" lang="en-US" altLang="en-US" sz="18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Machine B</a:t>
                      </a:r>
                      <a:endParaRPr kumimoji="0" lang="en-US" altLang="en-US" sz="18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2600">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First cost</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$15 000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$20 000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2600">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Annual revenues</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9000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11000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Annual costs</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6000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8000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Scrap value</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1000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2000</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2600">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Service life</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5 years</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r>
                        <a:rPr kumimoji="0" lang="en-CA" altLang="en-US" sz="1800" b="0" i="0" u="none" strike="noStrike" cap="none" normalizeH="0" baseline="0" smtClean="0">
                          <a:ln>
                            <a:noFill/>
                          </a:ln>
                          <a:solidFill>
                            <a:schemeClr val="tx1"/>
                          </a:solidFill>
                          <a:effectLst/>
                          <a:latin typeface="Constantia" pitchFamily="18" charset="0"/>
                        </a:rPr>
                        <a:t>10 years</a:t>
                      </a:r>
                      <a:endParaRPr kumimoji="0" lang="en-US" altLang="en-US" sz="1800" b="0" i="0" u="none" strike="noStrike" cap="none" normalizeH="0" baseline="0" smtClean="0">
                        <a:ln>
                          <a:noFill/>
                        </a:ln>
                        <a:solidFill>
                          <a:schemeClr val="tx1"/>
                        </a:solidFill>
                        <a:effectLst/>
                        <a:latin typeface="Constantia"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72071"/>
                                        </p:tgtEl>
                                        <p:attrNameLst>
                                          <p:attrName>style.visibility</p:attrName>
                                        </p:attrNameLst>
                                      </p:cBhvr>
                                      <p:to>
                                        <p:strVal val="visible"/>
                                      </p:to>
                                    </p:set>
                                    <p:animEffect transition="in" filter="wipe(left)">
                                      <p:cBhvr>
                                        <p:cTn id="7" dur="500"/>
                                        <p:tgtEl>
                                          <p:spTgt spid="172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Slide Number Placeholder 4"/>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BC50EF63-7062-427B-81A5-8B131A37D481}" type="slidenum">
              <a:rPr lang="en-US" altLang="en-US" sz="1200" b="1">
                <a:solidFill>
                  <a:schemeClr val="accent2"/>
                </a:solidFill>
                <a:ea typeface="MS PGothic" pitchFamily="34" charset="-128"/>
              </a:rPr>
              <a:pPr algn="r"/>
              <a:t>94</a:t>
            </a:fld>
            <a:endParaRPr lang="en-US" altLang="en-US" sz="1200" b="1">
              <a:solidFill>
                <a:schemeClr val="accent2"/>
              </a:solidFill>
              <a:ea typeface="MS PGothic" pitchFamily="34" charset="-128"/>
            </a:endParaRPr>
          </a:p>
        </p:txBody>
      </p:sp>
      <p:sp>
        <p:nvSpPr>
          <p:cNvPr id="123906" name="Date Placeholder 5"/>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23907" name="Rectangle 2"/>
          <p:cNvSpPr>
            <a:spLocks noGrp="1" noChangeArrowheads="1"/>
          </p:cNvSpPr>
          <p:nvPr>
            <p:ph type="title" idx="4294967295"/>
          </p:nvPr>
        </p:nvSpPr>
        <p:spPr>
          <a:xfrm>
            <a:off x="457200" y="457200"/>
            <a:ext cx="8229600" cy="1143000"/>
          </a:xfrm>
        </p:spPr>
        <p:txBody>
          <a:bodyPr lIns="50400" tIns="228600" rIns="228600" bIns="228600" anchor="ctr"/>
          <a:lstStyle/>
          <a:p>
            <a:pPr eaLnBrk="1" hangingPunct="1"/>
            <a:r>
              <a:rPr lang="en-CA" altLang="en-US" sz="4300" smtClean="0"/>
              <a:t>Practice Problem 11.5 </a:t>
            </a:r>
            <a:r>
              <a:rPr lang="en-CA" altLang="en-US" sz="3000" smtClean="0"/>
              <a:t>(cont’d)</a:t>
            </a:r>
            <a:endParaRPr lang="en-US" altLang="en-US" sz="4300" smtClean="0"/>
          </a:p>
        </p:txBody>
      </p:sp>
      <p:sp>
        <p:nvSpPr>
          <p:cNvPr id="123908" name="Text Box 3"/>
          <p:cNvSpPr txBox="1">
            <a:spLocks noChangeArrowheads="1"/>
          </p:cNvSpPr>
          <p:nvPr/>
        </p:nvSpPr>
        <p:spPr bwMode="auto">
          <a:xfrm>
            <a:off x="609600" y="1600200"/>
            <a:ext cx="7848600" cy="4037013"/>
          </a:xfrm>
          <a:prstGeom prst="rect">
            <a:avLst/>
          </a:prstGeom>
          <a:noFill/>
          <a:ln w="9525" cap="rnd">
            <a:solidFill>
              <a:srgbClr val="CC3300"/>
            </a:solidFill>
            <a:prstDash val="sysDot"/>
            <a:miter lim="800000"/>
            <a:headEnd/>
            <a:tailEnd/>
          </a:ln>
        </p:spPr>
        <p:txBody>
          <a:bodyPr>
            <a:spAutoFit/>
          </a:bodyPr>
          <a:lstStyle/>
          <a:p>
            <a:pPr>
              <a:spcBef>
                <a:spcPct val="20000"/>
              </a:spcBef>
            </a:pPr>
            <a:r>
              <a:rPr lang="en-CA" altLang="en-US" sz="2400" b="1" u="sng">
                <a:solidFill>
                  <a:srgbClr val="CC3300"/>
                </a:solidFill>
                <a:ea typeface="MS PGothic" pitchFamily="34" charset="-128"/>
              </a:rPr>
              <a:t>Answer</a:t>
            </a:r>
          </a:p>
          <a:p>
            <a:endParaRPr lang="en-US" altLang="en-US" b="1">
              <a:ea typeface="MS PGothic" pitchFamily="34" charset="-128"/>
            </a:endParaRPr>
          </a:p>
          <a:p>
            <a:r>
              <a:rPr lang="en-US" altLang="en-US" b="1">
                <a:ea typeface="MS PGothic" pitchFamily="34" charset="-128"/>
              </a:rPr>
              <a:t>Machine A: </a:t>
            </a:r>
            <a:endParaRPr lang="en-US" altLang="en-US">
              <a:ea typeface="MS PGothic" pitchFamily="34" charset="-128"/>
            </a:endParaRPr>
          </a:p>
          <a:p>
            <a:pPr lvl="1"/>
            <a:r>
              <a:rPr lang="en-US" altLang="en-US">
                <a:ea typeface="MS PGothic" pitchFamily="34" charset="-128"/>
              </a:rPr>
              <a:t>First cost 		= $15 000</a:t>
            </a:r>
          </a:p>
          <a:p>
            <a:pPr lvl="1"/>
            <a:r>
              <a:rPr lang="en-US" altLang="en-US">
                <a:ea typeface="MS PGothic" pitchFamily="34" charset="-128"/>
              </a:rPr>
              <a:t>Annual net benefits 	= 9 000 - 6 000 = $3 000</a:t>
            </a:r>
          </a:p>
          <a:p>
            <a:pPr lvl="1"/>
            <a:r>
              <a:rPr lang="en-US" altLang="en-US" b="1">
                <a:solidFill>
                  <a:srgbClr val="CC3300"/>
                </a:solidFill>
                <a:ea typeface="MS PGothic" pitchFamily="34" charset="-128"/>
              </a:rPr>
              <a:t>Payback period 	= (15 000)/(3 000) = 5 years</a:t>
            </a:r>
            <a:r>
              <a:rPr lang="en-US" altLang="en-US" b="1">
                <a:ea typeface="MS PGothic" pitchFamily="34" charset="-128"/>
              </a:rPr>
              <a:t>	</a:t>
            </a:r>
          </a:p>
          <a:p>
            <a:endParaRPr lang="en-US" altLang="en-US" b="1">
              <a:ea typeface="MS PGothic" pitchFamily="34" charset="-128"/>
            </a:endParaRPr>
          </a:p>
          <a:p>
            <a:r>
              <a:rPr lang="en-US" altLang="en-US" b="1">
                <a:ea typeface="MS PGothic" pitchFamily="34" charset="-128"/>
              </a:rPr>
              <a:t>Machine B:</a:t>
            </a:r>
            <a:endParaRPr lang="en-US" altLang="en-US">
              <a:ea typeface="MS PGothic" pitchFamily="34" charset="-128"/>
            </a:endParaRPr>
          </a:p>
          <a:p>
            <a:pPr lvl="1"/>
            <a:r>
              <a:rPr lang="en-US" altLang="en-US">
                <a:ea typeface="MS PGothic" pitchFamily="34" charset="-128"/>
              </a:rPr>
              <a:t>First cost		= $20 000</a:t>
            </a:r>
          </a:p>
          <a:p>
            <a:pPr lvl="1"/>
            <a:r>
              <a:rPr lang="en-US" altLang="en-US">
                <a:ea typeface="MS PGothic" pitchFamily="34" charset="-128"/>
              </a:rPr>
              <a:t>Annual net benefits	= $11 000 - 8 000 = $3 000</a:t>
            </a:r>
          </a:p>
          <a:p>
            <a:pPr lvl="1"/>
            <a:r>
              <a:rPr lang="en-US" altLang="en-US" b="1">
                <a:solidFill>
                  <a:srgbClr val="CC3300"/>
                </a:solidFill>
                <a:ea typeface="MS PGothic" pitchFamily="34" charset="-128"/>
              </a:rPr>
              <a:t>Payback period 	= (20 000)/(3 000) = 6.7 years</a:t>
            </a:r>
          </a:p>
          <a:p>
            <a:pPr lvl="1"/>
            <a:r>
              <a:rPr lang="en-US" altLang="en-US">
                <a:ea typeface="MS PGothic" pitchFamily="34" charset="-128"/>
              </a:rPr>
              <a:t>  (or, 7 years if you assume cash flows occur at year-end).</a:t>
            </a:r>
          </a:p>
          <a:p>
            <a:pPr lvl="1"/>
            <a:endParaRPr lang="en-US" altLang="en-US" b="1">
              <a:ea typeface="MS PGothic" pitchFamily="34" charset="-128"/>
            </a:endParaRPr>
          </a:p>
          <a:p>
            <a:r>
              <a:rPr lang="en-US" altLang="en-US" b="1">
                <a:ea typeface="MS PGothic" pitchFamily="34" charset="-128"/>
              </a:rPr>
              <a:t>Therefore Machine A and machine B are rejected.</a:t>
            </a:r>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Number Placeholder 3"/>
          <p:cNvSpPr txBox="1">
            <a:spLocks noGrp="1"/>
          </p:cNvSpPr>
          <p:nvPr/>
        </p:nvSpPr>
        <p:spPr bwMode="auto">
          <a:xfrm>
            <a:off x="7696200" y="6400800"/>
            <a:ext cx="1292225" cy="307975"/>
          </a:xfrm>
          <a:prstGeom prst="rect">
            <a:avLst/>
          </a:prstGeom>
          <a:noFill/>
          <a:ln w="9525">
            <a:noFill/>
            <a:miter lim="800000"/>
            <a:headEnd/>
            <a:tailEnd/>
          </a:ln>
        </p:spPr>
        <p:txBody>
          <a:bodyPr/>
          <a:lstStyle/>
          <a:p>
            <a:pPr algn="r"/>
            <a:r>
              <a:rPr lang="en-CA" altLang="en-US" sz="1200" b="1">
                <a:solidFill>
                  <a:schemeClr val="accent2"/>
                </a:solidFill>
                <a:ea typeface="MS PGothic" pitchFamily="34" charset="-128"/>
              </a:rPr>
              <a:t>4 -</a:t>
            </a:r>
            <a:r>
              <a:rPr lang="en-US" altLang="en-US" sz="1200" b="1">
                <a:solidFill>
                  <a:schemeClr val="accent2"/>
                </a:solidFill>
                <a:ea typeface="MS PGothic" pitchFamily="34" charset="-128"/>
              </a:rPr>
              <a:t> </a:t>
            </a:r>
            <a:fld id="{79B559A8-51AF-4822-9365-E0DFE0336213}" type="slidenum">
              <a:rPr lang="en-US" altLang="en-US" sz="1200" b="1">
                <a:solidFill>
                  <a:schemeClr val="accent2"/>
                </a:solidFill>
                <a:ea typeface="MS PGothic" pitchFamily="34" charset="-128"/>
              </a:rPr>
              <a:pPr algn="r"/>
              <a:t>95</a:t>
            </a:fld>
            <a:endParaRPr lang="en-US" altLang="en-US" sz="1200" b="1">
              <a:solidFill>
                <a:schemeClr val="accent2"/>
              </a:solidFill>
              <a:ea typeface="MS PGothic" pitchFamily="34" charset="-128"/>
            </a:endParaRPr>
          </a:p>
        </p:txBody>
      </p:sp>
      <p:sp>
        <p:nvSpPr>
          <p:cNvPr id="124930" name="Date Placeholder 4"/>
          <p:cNvSpPr txBox="1">
            <a:spLocks noGrp="1"/>
          </p:cNvSpPr>
          <p:nvPr/>
        </p:nvSpPr>
        <p:spPr bwMode="auto">
          <a:xfrm>
            <a:off x="0" y="6477000"/>
            <a:ext cx="3962400" cy="304800"/>
          </a:xfrm>
          <a:prstGeom prst="rect">
            <a:avLst/>
          </a:prstGeom>
          <a:noFill/>
          <a:ln w="9525">
            <a:noFill/>
            <a:miter lim="800000"/>
            <a:headEnd/>
            <a:tailEnd/>
          </a:ln>
        </p:spPr>
        <p:txBody>
          <a:bodyPr/>
          <a:lstStyle/>
          <a:p>
            <a:pPr eaLnBrk="0" hangingPunct="0">
              <a:spcBef>
                <a:spcPct val="50000"/>
              </a:spcBef>
            </a:pPr>
            <a:r>
              <a:rPr lang="en-US" altLang="en-US" sz="1000">
                <a:ea typeface="MS PGothic" pitchFamily="34" charset="-128"/>
              </a:rPr>
              <a:t>Copyright © 2013 Pearson Canada Inc.</a:t>
            </a:r>
          </a:p>
        </p:txBody>
      </p:sp>
      <p:sp>
        <p:nvSpPr>
          <p:cNvPr id="124931" name="Rectangle 2"/>
          <p:cNvSpPr>
            <a:spLocks noGrp="1" noChangeArrowheads="1"/>
          </p:cNvSpPr>
          <p:nvPr>
            <p:ph type="title" idx="4294967295"/>
          </p:nvPr>
        </p:nvSpPr>
        <p:spPr>
          <a:xfrm>
            <a:off x="609600" y="304800"/>
            <a:ext cx="7924800" cy="685800"/>
          </a:xfrm>
        </p:spPr>
        <p:txBody>
          <a:bodyPr lIns="50400" tIns="228600" rIns="228600" bIns="228600" anchor="ctr"/>
          <a:lstStyle/>
          <a:p>
            <a:pPr eaLnBrk="1" hangingPunct="1"/>
            <a:r>
              <a:rPr lang="en-CA" altLang="en-US" sz="3900" smtClean="0"/>
              <a:t>App 11A  MARR and Cost of Capital</a:t>
            </a:r>
            <a:endParaRPr lang="en-US" altLang="en-US" sz="3900" smtClean="0"/>
          </a:p>
        </p:txBody>
      </p:sp>
      <p:sp>
        <p:nvSpPr>
          <p:cNvPr id="124932" name="Rectangle 3"/>
          <p:cNvSpPr>
            <a:spLocks noGrp="1" noChangeArrowheads="1"/>
          </p:cNvSpPr>
          <p:nvPr>
            <p:ph type="body" idx="4294967295"/>
          </p:nvPr>
        </p:nvSpPr>
        <p:spPr>
          <a:xfrm>
            <a:off x="495300" y="1143000"/>
            <a:ext cx="8153400" cy="4876800"/>
          </a:xfrm>
        </p:spPr>
        <p:txBody>
          <a:bodyPr lIns="90488" tIns="44450" rIns="90488" bIns="44450"/>
          <a:lstStyle/>
          <a:p>
            <a:pPr eaLnBrk="1" hangingPunct="1">
              <a:lnSpc>
                <a:spcPct val="90000"/>
              </a:lnSpc>
            </a:pPr>
            <a:r>
              <a:rPr lang="en-CA" altLang="en-US" sz="2200" smtClean="0"/>
              <a:t>How is the cost of capital is determined?  </a:t>
            </a:r>
            <a:endParaRPr lang="en-US" altLang="en-US" sz="2200" smtClean="0"/>
          </a:p>
          <a:p>
            <a:pPr eaLnBrk="1" hangingPunct="1">
              <a:lnSpc>
                <a:spcPct val="90000"/>
              </a:lnSpc>
            </a:pPr>
            <a:r>
              <a:rPr lang="en-US" altLang="en-US" sz="2200" smtClean="0"/>
              <a:t>MARR required to get investors to invest in a business is that business’s Cost of Capital.</a:t>
            </a:r>
          </a:p>
          <a:p>
            <a:pPr eaLnBrk="1" hangingPunct="1">
              <a:lnSpc>
                <a:spcPct val="90000"/>
              </a:lnSpc>
            </a:pPr>
            <a:r>
              <a:rPr lang="en-CA" altLang="en-US" sz="2200" smtClean="0"/>
              <a:t>Cost of Capital also its MARR for projects</a:t>
            </a:r>
          </a:p>
          <a:p>
            <a:pPr eaLnBrk="1" hangingPunct="1">
              <a:lnSpc>
                <a:spcPct val="90000"/>
              </a:lnSpc>
              <a:spcAft>
                <a:spcPts val="600"/>
              </a:spcAft>
            </a:pPr>
            <a:r>
              <a:rPr lang="en-US" altLang="en-US" sz="2200" smtClean="0"/>
              <a:t>Two ways of raising capital: debt and equity</a:t>
            </a:r>
          </a:p>
          <a:p>
            <a:pPr lvl="1" eaLnBrk="1" hangingPunct="1">
              <a:lnSpc>
                <a:spcPct val="85000"/>
              </a:lnSpc>
              <a:spcAft>
                <a:spcPct val="40000"/>
              </a:spcAft>
            </a:pPr>
            <a:r>
              <a:rPr lang="en-US" altLang="en-US" b="1" smtClean="0">
                <a:solidFill>
                  <a:srgbClr val="FF0000"/>
                </a:solidFill>
              </a:rPr>
              <a:t>Debt:</a:t>
            </a:r>
            <a:r>
              <a:rPr lang="en-US" altLang="en-US" smtClean="0">
                <a:solidFill>
                  <a:srgbClr val="FF0000"/>
                </a:solidFill>
              </a:rPr>
              <a:t> </a:t>
            </a:r>
            <a:r>
              <a:rPr lang="en-US" altLang="en-US" i="1" smtClean="0"/>
              <a:t>from lenders</a:t>
            </a:r>
          </a:p>
          <a:p>
            <a:pPr lvl="2" eaLnBrk="1" hangingPunct="1">
              <a:lnSpc>
                <a:spcPct val="70000"/>
              </a:lnSpc>
              <a:spcAft>
                <a:spcPct val="40000"/>
              </a:spcAft>
            </a:pPr>
            <a:r>
              <a:rPr lang="en-US" altLang="en-US" sz="1900" smtClean="0"/>
              <a:t>Pre-determined interest rates and repayment conditions</a:t>
            </a:r>
          </a:p>
          <a:p>
            <a:pPr lvl="2" eaLnBrk="1" hangingPunct="1">
              <a:lnSpc>
                <a:spcPct val="70000"/>
              </a:lnSpc>
              <a:spcAft>
                <a:spcPct val="40000"/>
              </a:spcAft>
            </a:pPr>
            <a:r>
              <a:rPr lang="en-US" altLang="en-US" sz="1900" smtClean="0"/>
              <a:t>Assets are pledged as security against defaulting</a:t>
            </a:r>
          </a:p>
          <a:p>
            <a:pPr lvl="1" eaLnBrk="1" hangingPunct="1">
              <a:lnSpc>
                <a:spcPct val="90000"/>
              </a:lnSpc>
              <a:spcAft>
                <a:spcPct val="40000"/>
              </a:spcAft>
            </a:pPr>
            <a:r>
              <a:rPr lang="en-US" altLang="en-US" b="1" smtClean="0">
                <a:solidFill>
                  <a:srgbClr val="FF0000"/>
                </a:solidFill>
              </a:rPr>
              <a:t>Equity:</a:t>
            </a:r>
            <a:r>
              <a:rPr lang="en-US" altLang="en-US" smtClean="0">
                <a:solidFill>
                  <a:srgbClr val="FF0000"/>
                </a:solidFill>
              </a:rPr>
              <a:t> </a:t>
            </a:r>
            <a:r>
              <a:rPr lang="en-US" altLang="en-US" i="1" smtClean="0"/>
              <a:t>from owners</a:t>
            </a:r>
          </a:p>
          <a:p>
            <a:pPr lvl="2" eaLnBrk="1" hangingPunct="1">
              <a:lnSpc>
                <a:spcPct val="90000"/>
              </a:lnSpc>
              <a:spcBef>
                <a:spcPct val="0"/>
              </a:spcBef>
              <a:spcAft>
                <a:spcPct val="40000"/>
              </a:spcAft>
            </a:pPr>
            <a:r>
              <a:rPr lang="en-US" altLang="en-US" sz="1900" smtClean="0"/>
              <a:t>Dividends are paid on shares sold </a:t>
            </a:r>
            <a:endParaRPr lang="en-US" altLang="en-US" sz="1900" b="1" smtClean="0"/>
          </a:p>
          <a:p>
            <a:pPr lvl="2" eaLnBrk="1" hangingPunct="1">
              <a:lnSpc>
                <a:spcPct val="90000"/>
              </a:lnSpc>
              <a:spcBef>
                <a:spcPct val="0"/>
              </a:spcBef>
            </a:pPr>
            <a:r>
              <a:rPr lang="en-US" altLang="en-US" sz="1900" smtClean="0"/>
              <a:t>Dividends are paid </a:t>
            </a:r>
            <a:r>
              <a:rPr lang="en-US" altLang="en-US" sz="1900" b="1" smtClean="0">
                <a:solidFill>
                  <a:srgbClr val="CC3300"/>
                </a:solidFill>
              </a:rPr>
              <a:t>after</a:t>
            </a:r>
            <a:r>
              <a:rPr lang="en-US" altLang="en-US" sz="1900" smtClean="0"/>
              <a:t> all loan obligations are met</a:t>
            </a:r>
          </a:p>
          <a:p>
            <a:pPr eaLnBrk="1" hangingPunct="1">
              <a:lnSpc>
                <a:spcPct val="90000"/>
              </a:lnSpc>
            </a:pPr>
            <a:endParaRPr lang="en-US" altLang="en-US" sz="2200" smtClean="0"/>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3" name="Picture 4"/>
          <p:cNvPicPr>
            <a:picLocks noChangeAspect="1" noChangeArrowheads="1"/>
          </p:cNvPicPr>
          <p:nvPr/>
        </p:nvPicPr>
        <p:blipFill>
          <a:blip r:embed="rId2"/>
          <a:srcRect/>
          <a:stretch>
            <a:fillRect/>
          </a:stretch>
        </p:blipFill>
        <p:spPr bwMode="auto">
          <a:xfrm>
            <a:off x="179388" y="1262063"/>
            <a:ext cx="8783637" cy="4340225"/>
          </a:xfrm>
          <a:prstGeom prst="rect">
            <a:avLst/>
          </a:prstGeom>
          <a:noFill/>
          <a:ln w="9525">
            <a:noFill/>
            <a:miter lim="800000"/>
            <a:headEnd/>
            <a:tailEnd/>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7" name="Picture 4"/>
          <p:cNvPicPr>
            <a:picLocks noChangeAspect="1" noChangeArrowheads="1"/>
          </p:cNvPicPr>
          <p:nvPr/>
        </p:nvPicPr>
        <p:blipFill>
          <a:blip r:embed="rId2"/>
          <a:srcRect/>
          <a:stretch>
            <a:fillRect/>
          </a:stretch>
        </p:blipFill>
        <p:spPr bwMode="auto">
          <a:xfrm>
            <a:off x="306388" y="1909763"/>
            <a:ext cx="8529637" cy="3044825"/>
          </a:xfrm>
          <a:prstGeom prst="rect">
            <a:avLst/>
          </a:prstGeom>
          <a:noFill/>
          <a:ln w="9525">
            <a:noFill/>
            <a:miter lim="800000"/>
            <a:headEnd/>
            <a:tailEnd/>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1" name="Picture 4"/>
          <p:cNvPicPr>
            <a:picLocks noChangeAspect="1" noChangeArrowheads="1"/>
          </p:cNvPicPr>
          <p:nvPr/>
        </p:nvPicPr>
        <p:blipFill>
          <a:blip r:embed="rId2"/>
          <a:srcRect/>
          <a:stretch>
            <a:fillRect/>
          </a:stretch>
        </p:blipFill>
        <p:spPr bwMode="auto">
          <a:xfrm>
            <a:off x="26988" y="623888"/>
            <a:ext cx="9090025" cy="5608637"/>
          </a:xfrm>
          <a:prstGeom prst="rect">
            <a:avLst/>
          </a:prstGeom>
          <a:noFill/>
          <a:ln w="9525">
            <a:noFill/>
            <a:miter lim="800000"/>
            <a:headEnd/>
            <a:tailEnd/>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5" name="Picture 4"/>
          <p:cNvPicPr>
            <a:picLocks noChangeAspect="1" noChangeArrowheads="1"/>
          </p:cNvPicPr>
          <p:nvPr/>
        </p:nvPicPr>
        <p:blipFill>
          <a:blip r:embed="rId2"/>
          <a:srcRect/>
          <a:stretch>
            <a:fillRect/>
          </a:stretch>
        </p:blipFill>
        <p:spPr bwMode="auto">
          <a:xfrm>
            <a:off x="228600" y="1033463"/>
            <a:ext cx="8763000" cy="4797425"/>
          </a:xfrm>
          <a:prstGeom prst="rect">
            <a:avLst/>
          </a:prstGeom>
          <a:noFill/>
          <a:ln w="9525">
            <a:noFill/>
            <a:miter lim="800000"/>
            <a:headEnd/>
            <a:tailEnd/>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Text Box 2"/>
          <p:cNvSpPr txBox="1">
            <a:spLocks noChangeArrowheads="1"/>
          </p:cNvSpPr>
          <p:nvPr/>
        </p:nvSpPr>
        <p:spPr bwMode="auto">
          <a:xfrm>
            <a:off x="381000" y="482600"/>
            <a:ext cx="3429000" cy="523875"/>
          </a:xfrm>
          <a:prstGeom prst="rect">
            <a:avLst/>
          </a:prstGeom>
          <a:noFill/>
          <a:ln w="9525">
            <a:noFill/>
            <a:miter lim="800000"/>
            <a:headEnd/>
            <a:tailEnd/>
          </a:ln>
        </p:spPr>
        <p:txBody>
          <a:bodyPr wrap="none">
            <a:spAutoFit/>
          </a:bodyPr>
          <a:lstStyle/>
          <a:p>
            <a:pPr marL="457200" indent="-457200" eaLnBrk="0" hangingPunct="0"/>
            <a:r>
              <a:rPr lang="en-US" altLang="en-US" sz="2800" b="1" u="sng">
                <a:solidFill>
                  <a:srgbClr val="A50021"/>
                </a:solidFill>
                <a:latin typeface="Times New Roman" pitchFamily="18" charset="0"/>
              </a:rPr>
              <a:t>Linear Interpolation </a:t>
            </a:r>
          </a:p>
        </p:txBody>
      </p:sp>
      <p:sp>
        <p:nvSpPr>
          <p:cNvPr id="6" name="Rectangle 5"/>
          <p:cNvSpPr>
            <a:spLocks noRot="1" noChangeAspect="1" noMove="1" noResize="1" noEditPoints="1" noAdjustHandles="1" noChangeArrowheads="1" noChangeShapeType="1" noTextEdit="1"/>
          </p:cNvSpPr>
          <p:nvPr/>
        </p:nvSpPr>
        <p:spPr>
          <a:xfrm>
            <a:off x="76200" y="1046370"/>
            <a:ext cx="8667251" cy="5049139"/>
          </a:xfrm>
          <a:prstGeom prst="rect">
            <a:avLst/>
          </a:prstGeom>
          <a:blipFill rotWithShape="0">
            <a:blip r:embed="rId2"/>
            <a:stretch>
              <a:fillRect l="-633" t="-725" r="-774" b="-1087"/>
            </a:stretch>
          </a:blipFill>
        </p:spPr>
        <p:txBody>
          <a:bodyPr/>
          <a:lstStyle/>
          <a:p>
            <a:pPr eaLnBrk="0" hangingPunct="0">
              <a:defRPr/>
            </a:pPr>
            <a:r>
              <a:rPr lang="en-US" sz="2400">
                <a:noFill/>
                <a:latin typeface="Times"/>
                <a:cs typeface="+mn-cs"/>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Text Box 4"/>
          <p:cNvSpPr txBox="1">
            <a:spLocks noChangeArrowheads="1"/>
          </p:cNvSpPr>
          <p:nvPr/>
        </p:nvSpPr>
        <p:spPr bwMode="auto">
          <a:xfrm>
            <a:off x="2574925" y="2992438"/>
            <a:ext cx="4035425" cy="762000"/>
          </a:xfrm>
          <a:prstGeom prst="rect">
            <a:avLst/>
          </a:prstGeom>
          <a:noFill/>
          <a:ln w="9525">
            <a:noFill/>
            <a:miter lim="800000"/>
            <a:headEnd/>
            <a:tailEnd/>
          </a:ln>
        </p:spPr>
        <p:txBody>
          <a:bodyPr wrap="none">
            <a:spAutoFit/>
          </a:bodyPr>
          <a:lstStyle/>
          <a:p>
            <a:r>
              <a:rPr lang="en-CA" sz="4400" b="1"/>
              <a:t>Sinking Funds</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7" name="Picture 4"/>
          <p:cNvPicPr>
            <a:picLocks noChangeAspect="1" noChangeArrowheads="1"/>
          </p:cNvPicPr>
          <p:nvPr/>
        </p:nvPicPr>
        <p:blipFill>
          <a:blip r:embed="rId2"/>
          <a:srcRect/>
          <a:stretch>
            <a:fillRect/>
          </a:stretch>
        </p:blipFill>
        <p:spPr bwMode="auto">
          <a:xfrm>
            <a:off x="0" y="1336675"/>
            <a:ext cx="9144000" cy="4772025"/>
          </a:xfrm>
          <a:prstGeom prst="rect">
            <a:avLst/>
          </a:prstGeom>
          <a:noFill/>
          <a:ln w="9525">
            <a:noFill/>
            <a:miter lim="800000"/>
            <a:headEnd/>
            <a:tailEnd/>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1" name="Picture 4"/>
          <p:cNvPicPr>
            <a:picLocks noChangeAspect="1" noChangeArrowheads="1"/>
          </p:cNvPicPr>
          <p:nvPr/>
        </p:nvPicPr>
        <p:blipFill>
          <a:blip r:embed="rId2"/>
          <a:srcRect/>
          <a:stretch>
            <a:fillRect/>
          </a:stretch>
        </p:blipFill>
        <p:spPr bwMode="auto">
          <a:xfrm>
            <a:off x="0" y="989013"/>
            <a:ext cx="9144000" cy="4886325"/>
          </a:xfrm>
          <a:prstGeom prst="rect">
            <a:avLst/>
          </a:prstGeom>
          <a:noFill/>
          <a:ln w="9525">
            <a:noFill/>
            <a:miter lim="800000"/>
            <a:headEnd/>
            <a:tailEnd/>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5" name="Picture 4"/>
          <p:cNvPicPr>
            <a:picLocks noChangeAspect="1" noChangeArrowheads="1"/>
          </p:cNvPicPr>
          <p:nvPr/>
        </p:nvPicPr>
        <p:blipFill>
          <a:blip r:embed="rId2"/>
          <a:srcRect/>
          <a:stretch>
            <a:fillRect/>
          </a:stretch>
        </p:blipFill>
        <p:spPr bwMode="auto">
          <a:xfrm>
            <a:off x="1588" y="635000"/>
            <a:ext cx="9140825" cy="5595938"/>
          </a:xfrm>
          <a:prstGeom prst="rect">
            <a:avLst/>
          </a:prstGeom>
          <a:noFill/>
          <a:ln w="9525">
            <a:noFill/>
            <a:miter lim="800000"/>
            <a:headEnd/>
            <a:tailEnd/>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69" name="Picture 4"/>
          <p:cNvPicPr>
            <a:picLocks noChangeAspect="1" noChangeArrowheads="1"/>
          </p:cNvPicPr>
          <p:nvPr/>
        </p:nvPicPr>
        <p:blipFill>
          <a:blip r:embed="rId2"/>
          <a:srcRect/>
          <a:stretch>
            <a:fillRect/>
          </a:stretch>
        </p:blipFill>
        <p:spPr bwMode="auto">
          <a:xfrm>
            <a:off x="0" y="501650"/>
            <a:ext cx="9144000" cy="5862638"/>
          </a:xfrm>
          <a:prstGeom prst="rect">
            <a:avLst/>
          </a:prstGeom>
          <a:noFill/>
          <a:ln w="9525">
            <a:noFill/>
            <a:miter lim="800000"/>
            <a:headEnd/>
            <a:tailEnd/>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3" name="Picture 4"/>
          <p:cNvPicPr>
            <a:picLocks noChangeAspect="1" noChangeArrowheads="1"/>
          </p:cNvPicPr>
          <p:nvPr/>
        </p:nvPicPr>
        <p:blipFill>
          <a:blip r:embed="rId2"/>
          <a:srcRect/>
          <a:stretch>
            <a:fillRect/>
          </a:stretch>
        </p:blipFill>
        <p:spPr bwMode="auto">
          <a:xfrm>
            <a:off x="0" y="838200"/>
            <a:ext cx="9144000" cy="4941888"/>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1029</TotalTime>
  <Words>5007</Words>
  <Application>Microsoft Office PowerPoint</Application>
  <PresentationFormat>On-screen Show (4:3)</PresentationFormat>
  <Paragraphs>658</Paragraphs>
  <Slides>106</Slides>
  <Notes>12</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106</vt:i4>
      </vt:variant>
    </vt:vector>
  </HeadingPairs>
  <TitlesOfParts>
    <vt:vector size="119" baseType="lpstr">
      <vt:lpstr>ＭＳ Ｐゴシック</vt:lpstr>
      <vt:lpstr>ＭＳ Ｐゴシック</vt:lpstr>
      <vt:lpstr>Arial</vt:lpstr>
      <vt:lpstr>Baskerville Old Face</vt:lpstr>
      <vt:lpstr>Calibri</vt:lpstr>
      <vt:lpstr>Constantia</vt:lpstr>
      <vt:lpstr>Symbol</vt:lpstr>
      <vt:lpstr>Times</vt:lpstr>
      <vt:lpstr>Times New Roman</vt:lpstr>
      <vt:lpstr>Wingdings</vt:lpstr>
      <vt:lpstr>Wingdings 2</vt:lpstr>
      <vt:lpstr>Flow</vt:lpstr>
      <vt:lpstr>Equation</vt:lpstr>
      <vt:lpstr>PowerPoint Presentation</vt:lpstr>
      <vt:lpstr>PowerPoint Presentation</vt:lpstr>
      <vt:lpstr>Additional Definitions</vt:lpstr>
      <vt:lpstr>Project Definitions Summarized</vt:lpstr>
      <vt:lpstr>Elements of Projects</vt:lpstr>
      <vt:lpstr>Process &amp; Project Management   (Table 1.1)</vt:lpstr>
      <vt:lpstr>Project Success Rates</vt:lpstr>
      <vt:lpstr>Project Life Cycles</vt:lpstr>
      <vt:lpstr>Project Management</vt:lpstr>
      <vt:lpstr>Project Manager Responsibilities </vt:lpstr>
      <vt:lpstr>Project Delivery Methods</vt:lpstr>
      <vt:lpstr>Project Delivery Methods</vt:lpstr>
      <vt:lpstr>Project Delivery Methods</vt:lpstr>
      <vt:lpstr>Project Delivery Methods Characteristics</vt:lpstr>
      <vt:lpstr>PowerPoint Presentation</vt:lpstr>
      <vt:lpstr>Forms of Organization Structure</vt:lpstr>
      <vt:lpstr>Functional Structures</vt:lpstr>
      <vt:lpstr>Project Structures</vt:lpstr>
      <vt:lpstr>Matrix Structures</vt:lpstr>
      <vt:lpstr>PowerPoint Presentation</vt:lpstr>
      <vt:lpstr>PowerPoint Presentation</vt:lpstr>
      <vt:lpstr>Canadian Forms of Business Organizations </vt:lpstr>
      <vt:lpstr>Sole Proprietorships </vt:lpstr>
      <vt:lpstr>Partnerships</vt:lpstr>
      <vt:lpstr>Limited Liability Partnership</vt:lpstr>
      <vt:lpstr>Corporations</vt:lpstr>
      <vt:lpstr>Corporations</vt:lpstr>
      <vt:lpstr>Cooperatives</vt:lpstr>
      <vt:lpstr>PowerPoint Presentation</vt:lpstr>
      <vt:lpstr>Work Breakdown Structure (WBS)</vt:lpstr>
      <vt:lpstr>Critical Path Method (CPM)</vt:lpstr>
      <vt:lpstr>Activity on Node</vt:lpstr>
      <vt:lpstr>CPM Calculations </vt:lpstr>
      <vt:lpstr>CPM Calculations </vt:lpstr>
      <vt:lpstr>PowerPoint Presentation</vt:lpstr>
      <vt:lpstr>QUIZ 1:</vt:lpstr>
      <vt:lpstr>TYPES OF COSTS</vt:lpstr>
      <vt:lpstr>TYPES OF COSTS</vt:lpstr>
      <vt:lpstr>TYPES OF COSTS</vt:lpstr>
      <vt:lpstr>TYPES OF COSTS</vt:lpstr>
      <vt:lpstr>QUIZ 2</vt:lpstr>
      <vt:lpstr>QUIZ 2</vt:lpstr>
      <vt:lpstr>PowerPoint Presentation</vt:lpstr>
      <vt:lpstr>Earned Value Terminology</vt:lpstr>
      <vt:lpstr>Earned Value Terminology</vt:lpstr>
      <vt:lpstr>Earned Value Terminology</vt:lpstr>
      <vt:lpstr>Earned Value Terminology</vt:lpstr>
      <vt:lpstr>Earned Value Terminology</vt:lpstr>
      <vt:lpstr>Earned Value Terminology</vt:lpstr>
      <vt:lpstr>Earned Value Terminology</vt:lpstr>
      <vt:lpstr>Earned Value Terminology</vt:lpstr>
      <vt:lpstr>Earned Value Terminology</vt:lpstr>
      <vt:lpstr>Use of EVM for Performance Reporting </vt:lpstr>
      <vt:lpstr>PowerPoint Presentation</vt:lpstr>
      <vt:lpstr>PowerPoint Presentation</vt:lpstr>
      <vt:lpstr>9.2 Interest and Interest Rates</vt:lpstr>
      <vt:lpstr>Figure 9.1 Present and Future Worth</vt:lpstr>
      <vt:lpstr>2.2 Interest and Interest Rates (cont’d)  </vt:lpstr>
      <vt:lpstr>2.3 Compound and Simple Interest</vt:lpstr>
      <vt:lpstr>Table 9.1 Compound Interest Computations</vt:lpstr>
      <vt:lpstr>Practice Problem, Example 9.3</vt:lpstr>
      <vt:lpstr>9.3 Compound and Simple Interest (cont’d)</vt:lpstr>
      <vt:lpstr>9.4 Effective and Nominal Interest Rates</vt:lpstr>
      <vt:lpstr>9.4 Effective and Nominal Interest (cont’d)</vt:lpstr>
      <vt:lpstr>9.5 Continuous Compounding</vt:lpstr>
      <vt:lpstr>9.5 Continuous Compounding (cont’d)</vt:lpstr>
      <vt:lpstr>9.6 Cash Flow Diagrams  </vt:lpstr>
      <vt:lpstr>Fig 9.5 Beginning and Ending of Periods</vt:lpstr>
      <vt:lpstr>PowerPoint Presentation</vt:lpstr>
      <vt:lpstr>3.4 Compound Interest Factors for Single Disbursements or Receipts </vt:lpstr>
      <vt:lpstr>3.4 Compound Interest Factors for Single Disbursements or Receipts (cont’d)</vt:lpstr>
      <vt:lpstr>3.5 Compound Interest Factors for Annuities</vt:lpstr>
      <vt:lpstr>3.5 Compound Interest Factors for Annuities (cont’d)</vt:lpstr>
      <vt:lpstr>Practice Problem 3.5a</vt:lpstr>
      <vt:lpstr>3.5 Compound Interest Factors for Annuities (cont’d)</vt:lpstr>
      <vt:lpstr>PowerPoint Presentation</vt:lpstr>
      <vt:lpstr>PowerPoint Presentation</vt:lpstr>
      <vt:lpstr>PowerPoint Presentation</vt:lpstr>
      <vt:lpstr>PowerPoint Presentation</vt:lpstr>
      <vt:lpstr>PowerPoint Presentation</vt:lpstr>
      <vt:lpstr>3.6 Conversion Factor for Arithmetic Gradient Series</vt:lpstr>
      <vt:lpstr>Figure 3.6  Arithmetic Gradient Series with Basic Annuity</vt:lpstr>
      <vt:lpstr>PowerPoint Presentation</vt:lpstr>
      <vt:lpstr>PowerPoint Presentation</vt:lpstr>
      <vt:lpstr>PowerPoint Presentation</vt:lpstr>
      <vt:lpstr>PowerPoint Presentation</vt:lpstr>
      <vt:lpstr>PowerPoint Presentation</vt:lpstr>
      <vt:lpstr>11.1 Introduction </vt:lpstr>
      <vt:lpstr>11.1 Introduction (cont’d) </vt:lpstr>
      <vt:lpstr>11.2 Relations Among Projects  </vt:lpstr>
      <vt:lpstr>4.4.3 Annual Worth Comparisons  </vt:lpstr>
      <vt:lpstr>11.5 Payback Period</vt:lpstr>
      <vt:lpstr>Practice Problem 11.5</vt:lpstr>
      <vt:lpstr>Practice Problem 11.5 (cont’d)</vt:lpstr>
      <vt:lpstr>App 11A  MARR and Cost of Capital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Dana</dc:creator>
  <cp:lastModifiedBy>Sasan Golnaraghi</cp:lastModifiedBy>
  <cp:revision>80</cp:revision>
  <cp:lastPrinted>2014-01-06T21:50:52Z</cp:lastPrinted>
  <dcterms:created xsi:type="dcterms:W3CDTF">2011-11-20T13:38:58Z</dcterms:created>
  <dcterms:modified xsi:type="dcterms:W3CDTF">2016-11-25T22:32:30Z</dcterms:modified>
</cp:coreProperties>
</file>