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4" r:id="rId7"/>
    <p:sldId id="261" r:id="rId8"/>
    <p:sldId id="262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0080"/>
    <a:srgbClr val="0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57" d="100"/>
          <a:sy n="57" d="100"/>
        </p:scale>
        <p:origin x="-378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8ACDB3CC-F982-40F9-8DD6-BCC9AFBF44BD}" type="datetime1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C5B1FEA-406A-7749-A5C3-DDCB5F67A4C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08867-0964-49C4-9DE5-8FBB189497BC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DAE5B-B07C-441A-8026-C23A427A74DC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1D5B8-D9C5-419F-913D-2186935717ED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F952F-F888-4FB8-9CB7-51D5F02FA3C8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88DB32-6162-43C0-9325-230E0A9B0177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9B57-0E9E-4DE4-A7F5-9A169EF1CEE0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8F86C-0F1B-4333-B99B-B3B2B1F87225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7FCD9-7699-43D6-8D62-436E2DD234FF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71C1A-CAFA-43FD-A579-55B116A1448A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1BC03-21BF-4F6B-A3BE-29C937D452B1}" type="datetime1">
              <a:rPr lang="en-US" smtClean="0"/>
              <a:pPr/>
              <a:t>1/28/2015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B1FEA-406A-7749-A5C3-DDCB5F67A4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610FC3EB-42FB-4C38-8CAE-7A1293B83421}" type="datetime1">
              <a:rPr lang="en-US" smtClean="0"/>
              <a:pPr/>
              <a:t>1/28/2015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AC5B1FEA-406A-7749-A5C3-DDCB5F67A4C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4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8.wdp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1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2.jpeg"/><Relationship Id="rId10" Type="http://schemas.microsoft.com/office/2007/relationships/hdphoto" Target="../media/hdphoto8.wdp"/><Relationship Id="rId4" Type="http://schemas.microsoft.com/office/2007/relationships/hdphoto" Target="../media/hdphoto9.wdp"/><Relationship Id="rId9" Type="http://schemas.microsoft.com/office/2007/relationships/hdphoto" Target="../media/hdphoto7.wdp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highered.mheducation.com/sites/007337525x/student_view0/exercise9/gram_stain.html" TargetMode="External"/><Relationship Id="rId2" Type="http://schemas.openxmlformats.org/officeDocument/2006/relationships/hyperlink" Target="http://www.funtrivia.com/playquiz/quiz2721931f29b80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quizlet.com/2863553/flashcards" TargetMode="External"/><Relationship Id="rId4" Type="http://schemas.openxmlformats.org/officeDocument/2006/relationships/hyperlink" Target="http://www.mcqbiology.com/2013/02/mcq-on-gram-staining.html#.VMjvG2jF-VM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GRAM STAINING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HSS1100: MICROBIOLOGY AND IMMUNOLOGY </a:t>
            </a:r>
          </a:p>
          <a:p>
            <a:r>
              <a:rPr lang="en-CA" dirty="0" smtClean="0"/>
              <a:t>STUDY GROUP </a:t>
            </a:r>
          </a:p>
          <a:p>
            <a:r>
              <a:rPr lang="en-CA" dirty="0" smtClean="0"/>
              <a:t>HSS MENTORS UOTTAWA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82062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 do we use a Gram stain?	</a:t>
            </a:r>
            <a:endParaRPr lang="en-CA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0844" b="10844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CA" dirty="0" smtClean="0"/>
              <a:t>What are we looking to find out?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29012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36562"/>
            <a:ext cx="8041440" cy="582631"/>
          </a:xfrm>
        </p:spPr>
        <p:txBody>
          <a:bodyPr/>
          <a:lstStyle/>
          <a:p>
            <a:r>
              <a:rPr lang="en-CA" dirty="0" smtClean="0"/>
              <a:t>DOING A GRAM STAIN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80" y="1050554"/>
            <a:ext cx="8041440" cy="783994"/>
          </a:xfrm>
        </p:spPr>
        <p:txBody>
          <a:bodyPr/>
          <a:lstStyle/>
          <a:p>
            <a:pPr marL="0" indent="0">
              <a:buNone/>
            </a:pPr>
            <a:r>
              <a:rPr lang="en-CA" sz="2000" b="1" dirty="0" smtClean="0"/>
              <a:t>STEP 1</a:t>
            </a:r>
          </a:p>
          <a:p>
            <a:pPr marL="0" indent="0">
              <a:buNone/>
            </a:pPr>
            <a:r>
              <a:rPr lang="en-CA" sz="2000" dirty="0" smtClean="0"/>
              <a:t>Prepare the slide you want to look at; fix with heat. </a:t>
            </a:r>
            <a:endParaRPr lang="en-CA" sz="2000" dirty="0"/>
          </a:p>
          <a:p>
            <a:pPr marL="0" indent="0">
              <a:buNone/>
            </a:pPr>
            <a:endParaRPr lang="en-CA" dirty="0"/>
          </a:p>
        </p:txBody>
      </p:sp>
      <p:grpSp>
        <p:nvGrpSpPr>
          <p:cNvPr id="7" name="Group 6"/>
          <p:cNvGrpSpPr/>
          <p:nvPr/>
        </p:nvGrpSpPr>
        <p:grpSpPr>
          <a:xfrm>
            <a:off x="3044950" y="2179510"/>
            <a:ext cx="2993077" cy="972154"/>
            <a:chOff x="4985498" y="1379832"/>
            <a:chExt cx="3464765" cy="1144633"/>
          </a:xfrm>
        </p:grpSpPr>
        <p:sp>
          <p:nvSpPr>
            <p:cNvPr id="5" name="Rectangle 4"/>
            <p:cNvSpPr/>
            <p:nvPr/>
          </p:nvSpPr>
          <p:spPr>
            <a:xfrm>
              <a:off x="4985498" y="1379832"/>
              <a:ext cx="3464765" cy="1144633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  <a:alpha val="7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mpd="sng">
              <a:solidFill>
                <a:schemeClr val="tx1"/>
              </a:solidFill>
            </a:ln>
            <a:effectLst>
              <a:outerShdw blurRad="50800" dist="25400" dir="5400000" algn="tl" rotWithShape="0">
                <a:srgbClr val="000000">
                  <a:alpha val="37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6" name="Oval 5"/>
            <p:cNvSpPr/>
            <p:nvPr/>
          </p:nvSpPr>
          <p:spPr>
            <a:xfrm>
              <a:off x="6067258" y="1379832"/>
              <a:ext cx="1285568" cy="1144633"/>
            </a:xfrm>
            <a:prstGeom prst="ellipse">
              <a:avLst/>
            </a:prstGeom>
            <a:blipFill rotWithShape="1">
              <a:blip r:embed="rId2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6771" r="90000">
                        <a14:foregroundMark x1="30208" y1="31875" x2="30208" y2="31875"/>
                        <a14:foregroundMark x1="39167" y1="37344" x2="39167" y2="37344"/>
                        <a14:foregroundMark x1="43646" y1="25938" x2="43646" y2="25938"/>
                        <a14:foregroundMark x1="48646" y1="36563" x2="48646" y2="36563"/>
                        <a14:foregroundMark x1="45000" y1="40938" x2="45000" y2="40938"/>
                        <a14:foregroundMark x1="45833" y1="48125" x2="45833" y2="48125"/>
                        <a14:foregroundMark x1="55521" y1="23125" x2="55521" y2="23125"/>
                        <a14:foregroundMark x1="61042" y1="33906" x2="61042" y2="33906"/>
                        <a14:foregroundMark x1="74271" y1="28750" x2="74271" y2="28750"/>
                        <a14:foregroundMark x1="42083" y1="72969" x2="42083" y2="72969"/>
                        <a14:foregroundMark x1="46042" y1="72656" x2="46042" y2="72656"/>
                        <a14:foregroundMark x1="44479" y1="77031" x2="44479" y2="77031"/>
                        <a14:foregroundMark x1="13646" y1="62656" x2="13646" y2="62656"/>
                        <a14:foregroundMark x1="19167" y1="63438" x2="19167" y2="63438"/>
                        <a14:foregroundMark x1="14688" y1="67031" x2="14688" y2="67031"/>
                        <a14:foregroundMark x1="12604" y1="68281" x2="12604" y2="68281"/>
                        <a14:foregroundMark x1="17083" y1="61563" x2="17083" y2="61563"/>
                        <a14:foregroundMark x1="56563" y1="77813" x2="56563" y2="7781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88373" y="1649587"/>
            <a:ext cx="4506231" cy="3004154"/>
          </a:xfrm>
          <a:prstGeom prst="rect">
            <a:avLst/>
          </a:prstGeom>
        </p:spPr>
      </p:pic>
      <p:cxnSp>
        <p:nvCxnSpPr>
          <p:cNvPr id="26" name="Straight Arrow Connector 25"/>
          <p:cNvCxnSpPr/>
          <p:nvPr/>
        </p:nvCxnSpPr>
        <p:spPr>
          <a:xfrm>
            <a:off x="4541488" y="4029737"/>
            <a:ext cx="0" cy="624004"/>
          </a:xfrm>
          <a:prstGeom prst="straightConnector1">
            <a:avLst/>
          </a:prstGeom>
          <a:ln w="28575" cmpd="sng"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>
            <a:off x="3044949" y="5045739"/>
            <a:ext cx="2993077" cy="972154"/>
            <a:chOff x="4985498" y="1379832"/>
            <a:chExt cx="3464765" cy="1144633"/>
          </a:xfrm>
        </p:grpSpPr>
        <p:sp>
          <p:nvSpPr>
            <p:cNvPr id="31" name="Rectangle 30"/>
            <p:cNvSpPr/>
            <p:nvPr/>
          </p:nvSpPr>
          <p:spPr>
            <a:xfrm>
              <a:off x="4985498" y="1379832"/>
              <a:ext cx="3464765" cy="1144633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  <a:alpha val="7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mpd="sng">
              <a:solidFill>
                <a:schemeClr val="tx1"/>
              </a:solidFill>
            </a:ln>
            <a:effectLst>
              <a:outerShdw blurRad="50800" dist="25400" dir="5400000" algn="tl" rotWithShape="0">
                <a:srgbClr val="000000">
                  <a:alpha val="37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32" name="Oval 31"/>
            <p:cNvSpPr/>
            <p:nvPr/>
          </p:nvSpPr>
          <p:spPr>
            <a:xfrm>
              <a:off x="6067258" y="1379832"/>
              <a:ext cx="1285568" cy="1144633"/>
            </a:xfrm>
            <a:prstGeom prst="ellipse">
              <a:avLst/>
            </a:prstGeom>
            <a:blipFill rotWithShape="1">
              <a:blip r:embed="rId2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8732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1106557" y="4464376"/>
            <a:ext cx="6930887" cy="1454737"/>
            <a:chOff x="1072136" y="4934774"/>
            <a:chExt cx="6930887" cy="1454737"/>
          </a:xfrm>
        </p:grpSpPr>
        <p:grpSp>
          <p:nvGrpSpPr>
            <p:cNvPr id="4" name="Group 3"/>
            <p:cNvGrpSpPr/>
            <p:nvPr/>
          </p:nvGrpSpPr>
          <p:grpSpPr>
            <a:xfrm>
              <a:off x="1072136" y="4934774"/>
              <a:ext cx="6930887" cy="1454737"/>
              <a:chOff x="1099785" y="2508787"/>
              <a:chExt cx="6930887" cy="1454737"/>
            </a:xfrm>
          </p:grpSpPr>
          <p:grpSp>
            <p:nvGrpSpPr>
              <p:cNvPr id="5" name="Group 4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9" name="Rectangle 8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10" name="Oval 9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6" name="Rectangle 5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11" name="Oval 10"/>
            <p:cNvSpPr/>
            <p:nvPr/>
          </p:nvSpPr>
          <p:spPr>
            <a:xfrm>
              <a:off x="5944437" y="4934774"/>
              <a:ext cx="1110553" cy="972154"/>
            </a:xfrm>
            <a:prstGeom prst="ellipse">
              <a:avLst/>
            </a:prstGeom>
            <a:blipFill rotWithShape="1"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551280" y="359681"/>
            <a:ext cx="8041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dirty="0"/>
              <a:t>STEP 2</a:t>
            </a:r>
          </a:p>
          <a:p>
            <a:r>
              <a:rPr lang="en-CA" sz="2000" dirty="0"/>
              <a:t>Add crystal </a:t>
            </a:r>
            <a:r>
              <a:rPr lang="en-CA" sz="2000" dirty="0" smtClean="0"/>
              <a:t>violet. </a:t>
            </a:r>
            <a:r>
              <a:rPr lang="en-CA" sz="2000" dirty="0"/>
              <a:t>W</a:t>
            </a:r>
            <a:r>
              <a:rPr lang="en-CA" sz="2000" dirty="0" smtClean="0"/>
              <a:t>ash with tap water.  </a:t>
            </a:r>
            <a:endParaRPr lang="en-CA" sz="2000" dirty="0"/>
          </a:p>
        </p:txBody>
      </p:sp>
      <p:grpSp>
        <p:nvGrpSpPr>
          <p:cNvPr id="32" name="Group 31"/>
          <p:cNvGrpSpPr/>
          <p:nvPr/>
        </p:nvGrpSpPr>
        <p:grpSpPr>
          <a:xfrm>
            <a:off x="1106557" y="1521140"/>
            <a:ext cx="6930887" cy="1454737"/>
            <a:chOff x="1072136" y="1167197"/>
            <a:chExt cx="6930887" cy="1454737"/>
          </a:xfrm>
        </p:grpSpPr>
        <p:grpSp>
          <p:nvGrpSpPr>
            <p:cNvPr id="21" name="Group 20"/>
            <p:cNvGrpSpPr/>
            <p:nvPr/>
          </p:nvGrpSpPr>
          <p:grpSpPr>
            <a:xfrm>
              <a:off x="1072136" y="1167197"/>
              <a:ext cx="6930887" cy="1454737"/>
              <a:chOff x="1099785" y="2508787"/>
              <a:chExt cx="6930887" cy="1454737"/>
            </a:xfrm>
          </p:grpSpPr>
          <p:grpSp>
            <p:nvGrpSpPr>
              <p:cNvPr id="22" name="Group 21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26" name="Rectangle 25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lum bright="70000" contrast="-70000"/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23" name="Rectangle 22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28" name="Oval 27"/>
            <p:cNvSpPr/>
            <p:nvPr/>
          </p:nvSpPr>
          <p:spPr>
            <a:xfrm>
              <a:off x="5944437" y="1167197"/>
              <a:ext cx="1110553" cy="972154"/>
            </a:xfrm>
            <a:prstGeom prst="ellipse">
              <a:avLst/>
            </a:prstGeom>
            <a:blipFill rotWithShape="1">
              <a:blip r:embed="rId2">
                <a:lum bright="70000" contrast="-70000"/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433" b="90936" l="3094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811673" y="713624"/>
            <a:ext cx="2365881" cy="161503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433" b="90936" l="3094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78119" y="713624"/>
            <a:ext cx="2365881" cy="16150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1435723" y="1501964"/>
            <a:ext cx="2344280" cy="97215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5369600" y="1521139"/>
            <a:ext cx="2344280" cy="972155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2581779" y="3405733"/>
            <a:ext cx="3935095" cy="624004"/>
            <a:chOff x="2581779" y="3405733"/>
            <a:chExt cx="3935095" cy="624004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2581779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/>
            <p:cNvCxnSpPr/>
            <p:nvPr/>
          </p:nvCxnSpPr>
          <p:spPr>
            <a:xfrm>
              <a:off x="6516874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8915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80" y="391999"/>
            <a:ext cx="8041440" cy="783994"/>
          </a:xfrm>
        </p:spPr>
        <p:txBody>
          <a:bodyPr/>
          <a:lstStyle/>
          <a:p>
            <a:pPr marL="0" indent="0">
              <a:buNone/>
            </a:pPr>
            <a:r>
              <a:rPr lang="en-CA" sz="2000" b="1" dirty="0" smtClean="0"/>
              <a:t>STEP 3</a:t>
            </a:r>
          </a:p>
          <a:p>
            <a:pPr marL="0" indent="0">
              <a:buNone/>
            </a:pPr>
            <a:r>
              <a:rPr lang="en-CA" sz="2000" dirty="0" smtClean="0"/>
              <a:t>Add Gram’s iodine. Wash with water.  </a:t>
            </a:r>
            <a:endParaRPr lang="en-CA" sz="2000" dirty="0"/>
          </a:p>
          <a:p>
            <a:pPr marL="0" indent="0">
              <a:buNone/>
            </a:pPr>
            <a:endParaRPr lang="en-CA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9787" y="1645004"/>
            <a:ext cx="6930887" cy="1454737"/>
            <a:chOff x="1099785" y="4950454"/>
            <a:chExt cx="6930887" cy="1454737"/>
          </a:xfrm>
        </p:grpSpPr>
        <p:grpSp>
          <p:nvGrpSpPr>
            <p:cNvPr id="26" name="Group 25"/>
            <p:cNvGrpSpPr/>
            <p:nvPr/>
          </p:nvGrpSpPr>
          <p:grpSpPr>
            <a:xfrm>
              <a:off x="1099785" y="4950454"/>
              <a:ext cx="6930887" cy="1454737"/>
              <a:chOff x="1099785" y="2508787"/>
              <a:chExt cx="6930887" cy="1454737"/>
            </a:xfrm>
          </p:grpSpPr>
          <p:grpSp>
            <p:nvGrpSpPr>
              <p:cNvPr id="28" name="Group 27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32" name="Rectangle 31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29" name="Rectangle 28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27" name="Oval 26"/>
            <p:cNvSpPr/>
            <p:nvPr/>
          </p:nvSpPr>
          <p:spPr>
            <a:xfrm>
              <a:off x="5972086" y="4950454"/>
              <a:ext cx="1110553" cy="972154"/>
            </a:xfrm>
            <a:prstGeom prst="ellipse">
              <a:avLst/>
            </a:prstGeom>
            <a:blipFill rotWithShape="1"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1409639" y="1645003"/>
            <a:ext cx="2344280" cy="97215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5344734" y="1629324"/>
            <a:ext cx="2344280" cy="9721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1598" y="1288277"/>
            <a:ext cx="2376000" cy="71345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79155" y="1288277"/>
            <a:ext cx="2376000" cy="713454"/>
          </a:xfrm>
          <a:prstGeom prst="rect">
            <a:avLst/>
          </a:prstGeom>
        </p:spPr>
      </p:pic>
      <p:grpSp>
        <p:nvGrpSpPr>
          <p:cNvPr id="40" name="Group 39"/>
          <p:cNvGrpSpPr/>
          <p:nvPr/>
        </p:nvGrpSpPr>
        <p:grpSpPr>
          <a:xfrm>
            <a:off x="1106557" y="4464376"/>
            <a:ext cx="6930887" cy="1454737"/>
            <a:chOff x="1072136" y="4934774"/>
            <a:chExt cx="6930887" cy="1454737"/>
          </a:xfrm>
        </p:grpSpPr>
        <p:grpSp>
          <p:nvGrpSpPr>
            <p:cNvPr id="41" name="Group 40"/>
            <p:cNvGrpSpPr/>
            <p:nvPr/>
          </p:nvGrpSpPr>
          <p:grpSpPr>
            <a:xfrm>
              <a:off x="1072136" y="4934774"/>
              <a:ext cx="6930887" cy="1454737"/>
              <a:chOff x="1099785" y="2508787"/>
              <a:chExt cx="6930887" cy="1454737"/>
            </a:xfrm>
          </p:grpSpPr>
          <p:grpSp>
            <p:nvGrpSpPr>
              <p:cNvPr id="43" name="Group 42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47" name="Rectangle 46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48" name="Oval 47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44" name="Rectangle 43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42" name="Oval 41"/>
            <p:cNvSpPr/>
            <p:nvPr/>
          </p:nvSpPr>
          <p:spPr>
            <a:xfrm>
              <a:off x="5944437" y="4934774"/>
              <a:ext cx="1110553" cy="972154"/>
            </a:xfrm>
            <a:prstGeom prst="ellipse">
              <a:avLst/>
            </a:prstGeom>
            <a:blipFill rotWithShape="1"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581779" y="3405733"/>
            <a:ext cx="3935095" cy="624004"/>
            <a:chOff x="2581779" y="3405733"/>
            <a:chExt cx="3935095" cy="624004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2581779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Arrow Connector 50"/>
            <p:cNvCxnSpPr/>
            <p:nvPr/>
          </p:nvCxnSpPr>
          <p:spPr>
            <a:xfrm>
              <a:off x="6516874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7926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51280" y="254903"/>
            <a:ext cx="8041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dirty="0"/>
              <a:t>STEP </a:t>
            </a:r>
            <a:r>
              <a:rPr lang="en-CA" sz="2000" b="1" dirty="0" smtClean="0"/>
              <a:t>4</a:t>
            </a:r>
            <a:endParaRPr lang="en-CA" sz="2000" b="1" dirty="0"/>
          </a:p>
          <a:p>
            <a:r>
              <a:rPr lang="en-CA" sz="2000" dirty="0" smtClean="0"/>
              <a:t>Decolourize with 95% ethanol. Wash with water. </a:t>
            </a:r>
            <a:endParaRPr lang="en-CA" sz="2000" dirty="0"/>
          </a:p>
        </p:txBody>
      </p:sp>
      <p:grpSp>
        <p:nvGrpSpPr>
          <p:cNvPr id="5" name="Group 4"/>
          <p:cNvGrpSpPr/>
          <p:nvPr/>
        </p:nvGrpSpPr>
        <p:grpSpPr>
          <a:xfrm>
            <a:off x="1099785" y="4746615"/>
            <a:ext cx="6930887" cy="1454737"/>
            <a:chOff x="1099785" y="4950454"/>
            <a:chExt cx="6930887" cy="1454737"/>
          </a:xfrm>
        </p:grpSpPr>
        <p:grpSp>
          <p:nvGrpSpPr>
            <p:cNvPr id="6" name="Group 5"/>
            <p:cNvGrpSpPr/>
            <p:nvPr/>
          </p:nvGrpSpPr>
          <p:grpSpPr>
            <a:xfrm>
              <a:off x="1099785" y="4950454"/>
              <a:ext cx="6930887" cy="1454737"/>
              <a:chOff x="1099785" y="2508787"/>
              <a:chExt cx="6930887" cy="1454737"/>
            </a:xfrm>
          </p:grpSpPr>
          <p:grpSp>
            <p:nvGrpSpPr>
              <p:cNvPr id="8" name="Group 7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12" name="Rectangle 11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lum bright="70000" contrast="-70000"/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9" name="Rectangle 8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7" name="Oval 6"/>
            <p:cNvSpPr/>
            <p:nvPr/>
          </p:nvSpPr>
          <p:spPr>
            <a:xfrm>
              <a:off x="5972086" y="4950454"/>
              <a:ext cx="1110553" cy="972154"/>
            </a:xfrm>
            <a:prstGeom prst="ellipse">
              <a:avLst/>
            </a:prstGeom>
            <a:blipFill rotWithShape="1"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116567" y="1557586"/>
            <a:ext cx="6930887" cy="1454737"/>
            <a:chOff x="1099785" y="4950454"/>
            <a:chExt cx="6930887" cy="1454737"/>
          </a:xfrm>
        </p:grpSpPr>
        <p:grpSp>
          <p:nvGrpSpPr>
            <p:cNvPr id="16" name="Group 15"/>
            <p:cNvGrpSpPr/>
            <p:nvPr/>
          </p:nvGrpSpPr>
          <p:grpSpPr>
            <a:xfrm>
              <a:off x="1099785" y="4950454"/>
              <a:ext cx="6930887" cy="1454737"/>
              <a:chOff x="1099785" y="2508787"/>
              <a:chExt cx="6930887" cy="1454737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2">
                    <a:duotone>
                      <a:schemeClr val="accent5">
                        <a:shade val="45000"/>
                        <a:satMod val="135000"/>
                      </a:schemeClr>
                      <a:prstClr val="white"/>
                    </a:duotone>
                    <a:extLst>
                      <a:ext uri="{BEBA8EAE-BF5A-486C-A8C5-ECC9F3942E4B}">
                        <a14:imgProps xmlns:a14="http://schemas.microsoft.com/office/drawing/2010/main">
                          <a14:imgLayer r:embed="rId3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9" name="Rectangle 18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5972086" y="4950454"/>
              <a:ext cx="1110553" cy="972154"/>
            </a:xfrm>
            <a:prstGeom prst="ellipse">
              <a:avLst/>
            </a:prstGeom>
            <a:blipFill rotWithShape="1">
              <a:blip r:embed="rId2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1426419" y="1557585"/>
            <a:ext cx="2344280" cy="9721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5361514" y="1541906"/>
            <a:ext cx="2344280" cy="972155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2660840" y="3642737"/>
            <a:ext cx="3935095" cy="624004"/>
            <a:chOff x="2581779" y="3405733"/>
            <a:chExt cx="3935095" cy="624004"/>
          </a:xfrm>
        </p:grpSpPr>
        <p:cxnSp>
          <p:nvCxnSpPr>
            <p:cNvPr id="38" name="Straight Arrow Connector 37"/>
            <p:cNvCxnSpPr/>
            <p:nvPr/>
          </p:nvCxnSpPr>
          <p:spPr>
            <a:xfrm>
              <a:off x="2581779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>
              <a:off x="6516874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1426419" y="1541906"/>
            <a:ext cx="2344280" cy="97215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5361514" y="1526227"/>
            <a:ext cx="2344280" cy="972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396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80" y="313599"/>
            <a:ext cx="8041440" cy="783994"/>
          </a:xfrm>
        </p:spPr>
        <p:txBody>
          <a:bodyPr/>
          <a:lstStyle/>
          <a:p>
            <a:pPr marL="0" indent="0">
              <a:buNone/>
            </a:pPr>
            <a:r>
              <a:rPr lang="en-CA" sz="2000" b="1" dirty="0" smtClean="0"/>
              <a:t>STEP 5</a:t>
            </a:r>
          </a:p>
          <a:p>
            <a:pPr marL="0" indent="0">
              <a:buNone/>
            </a:pPr>
            <a:r>
              <a:rPr lang="en-CA" sz="2000" dirty="0" smtClean="0"/>
              <a:t>Add safranin (counter stain.) Wash with water. Dry. </a:t>
            </a:r>
            <a:endParaRPr lang="en-CA" sz="2000" dirty="0"/>
          </a:p>
          <a:p>
            <a:pPr marL="0" indent="0">
              <a:buNone/>
            </a:pPr>
            <a:endParaRPr lang="en-CA" dirty="0"/>
          </a:p>
        </p:txBody>
      </p:sp>
      <p:grpSp>
        <p:nvGrpSpPr>
          <p:cNvPr id="14" name="Group 13"/>
          <p:cNvGrpSpPr/>
          <p:nvPr/>
        </p:nvGrpSpPr>
        <p:grpSpPr>
          <a:xfrm>
            <a:off x="1099785" y="4578535"/>
            <a:ext cx="6930887" cy="1454737"/>
            <a:chOff x="1099785" y="2508787"/>
            <a:chExt cx="6930887" cy="1454737"/>
          </a:xfrm>
        </p:grpSpPr>
        <p:grpSp>
          <p:nvGrpSpPr>
            <p:cNvPr id="7" name="Group 6"/>
            <p:cNvGrpSpPr/>
            <p:nvPr/>
          </p:nvGrpSpPr>
          <p:grpSpPr>
            <a:xfrm>
              <a:off x="1099785" y="2508787"/>
              <a:ext cx="2993077" cy="972154"/>
              <a:chOff x="4985498" y="1379832"/>
              <a:chExt cx="3464765" cy="1144633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4985498" y="1379832"/>
                <a:ext cx="3464765" cy="114463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6067258" y="1379832"/>
                <a:ext cx="1285568" cy="1144633"/>
              </a:xfrm>
              <a:prstGeom prst="ellipse">
                <a:avLst/>
              </a:prstGeom>
              <a:blipFill rotWithShape="1">
                <a:blip r:embed="rId2">
                  <a:duotone>
                    <a:schemeClr val="accent6">
                      <a:shade val="45000"/>
                      <a:satMod val="135000"/>
                    </a:schemeClr>
                    <a:prstClr val="white"/>
                  </a:duotone>
                  <a:extLst>
                    <a:ext uri="{BEBA8EAE-BF5A-486C-A8C5-ECC9F3942E4B}">
                      <a14:imgProps xmlns:a14="http://schemas.microsoft.com/office/drawing/2010/main">
                        <a14:imgLayer r:embed="rId3">
                          <a14:imgEffect>
                            <a14:artisticPhotocopy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solidFill>
                  <a:srgbClr val="000000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5037595" y="2508787"/>
              <a:ext cx="2993077" cy="972154"/>
              <a:chOff x="4985498" y="1379832"/>
              <a:chExt cx="3464765" cy="1144633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4985498" y="1379832"/>
                <a:ext cx="3464765" cy="1144633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6067258" y="1379832"/>
                <a:ext cx="1285568" cy="1144633"/>
              </a:xfrm>
              <a:prstGeom prst="ellipse">
                <a:avLst/>
              </a:prstGeom>
              <a:blipFill rotWithShape="1">
                <a:blip r:embed="rId2">
                  <a:duotone>
                    <a:schemeClr val="accent5">
                      <a:shade val="45000"/>
                      <a:satMod val="135000"/>
                    </a:schemeClr>
                    <a:prstClr val="white"/>
                  </a:duotone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artisticPhotocopy/>
                          </a14:imgEffect>
                        </a14:imgLayer>
                      </a14:imgProps>
                    </a:ext>
                  </a:extLst>
                </a:blip>
                <a:stretch>
                  <a:fillRect/>
                </a:stretch>
              </a:blipFill>
              <a:ln>
                <a:solidFill>
                  <a:srgbClr val="000000"/>
                </a:solidFill>
              </a:ln>
              <a:effectLst>
                <a:innerShdw blurRad="114300">
                  <a:prstClr val="black"/>
                </a:inn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1099786" y="3578512"/>
              <a:ext cx="2993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dirty="0" smtClean="0"/>
                <a:t>GRAM NEGATIVE</a:t>
              </a:r>
              <a:endParaRPr lang="en-CA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037596" y="3594192"/>
              <a:ext cx="29930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CA" dirty="0" smtClean="0"/>
                <a:t>GRAM POSITIVE</a:t>
              </a:r>
              <a:endParaRPr lang="en-CA" dirty="0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099786" y="1438155"/>
            <a:ext cx="6930887" cy="1454737"/>
            <a:chOff x="1099785" y="4950454"/>
            <a:chExt cx="6930887" cy="1454737"/>
          </a:xfrm>
        </p:grpSpPr>
        <p:grpSp>
          <p:nvGrpSpPr>
            <p:cNvPr id="16" name="Group 15"/>
            <p:cNvGrpSpPr/>
            <p:nvPr/>
          </p:nvGrpSpPr>
          <p:grpSpPr>
            <a:xfrm>
              <a:off x="1099785" y="4950454"/>
              <a:ext cx="6930887" cy="1454737"/>
              <a:chOff x="1099785" y="2508787"/>
              <a:chExt cx="6930887" cy="1454737"/>
            </a:xfrm>
          </p:grpSpPr>
          <p:grpSp>
            <p:nvGrpSpPr>
              <p:cNvPr id="18" name="Group 17"/>
              <p:cNvGrpSpPr/>
              <p:nvPr/>
            </p:nvGrpSpPr>
            <p:grpSpPr>
              <a:xfrm>
                <a:off x="1099785" y="2508787"/>
                <a:ext cx="2993077" cy="972154"/>
                <a:chOff x="4985498" y="1379832"/>
                <a:chExt cx="3464765" cy="1144633"/>
              </a:xfrm>
            </p:grpSpPr>
            <p:sp>
              <p:nvSpPr>
                <p:cNvPr id="22" name="Rectangle 21"/>
                <p:cNvSpPr/>
                <p:nvPr/>
              </p:nvSpPr>
              <p:spPr>
                <a:xfrm>
                  <a:off x="4985498" y="1379832"/>
                  <a:ext cx="3464765" cy="1144633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  <a:alpha val="7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12700" cmpd="sng">
                  <a:solidFill>
                    <a:schemeClr val="tx1"/>
                  </a:solidFill>
                </a:ln>
                <a:effectLst>
                  <a:outerShdw blurRad="50800" dist="25400" dir="5400000" algn="tl" rotWithShape="0">
                    <a:srgbClr val="000000">
                      <a:alpha val="37000"/>
                    </a:srgbClr>
                  </a:out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/>
                </a:p>
              </p:txBody>
            </p:sp>
            <p:sp>
              <p:nvSpPr>
                <p:cNvPr id="23" name="Oval 22"/>
                <p:cNvSpPr/>
                <p:nvPr/>
              </p:nvSpPr>
              <p:spPr>
                <a:xfrm>
                  <a:off x="6067258" y="1379832"/>
                  <a:ext cx="1285568" cy="1144633"/>
                </a:xfrm>
                <a:prstGeom prst="ellipse">
                  <a:avLst/>
                </a:prstGeom>
                <a:blipFill rotWithShape="1">
                  <a:blip r:embed="rId5">
                    <a:lum bright="70000" contrast="-70000"/>
                    <a:extLst>
                      <a:ext uri="{BEBA8EAE-BF5A-486C-A8C5-ECC9F3942E4B}">
                        <a14:imgProps xmlns:a14="http://schemas.microsoft.com/office/drawing/2010/main">
                          <a14:imgLayer r:embed="rId6">
                            <a14:imgEffect>
                              <a14:artisticPhotocopy/>
                            </a14:imgEffect>
                            <a14:imgEffect>
                              <a14:saturation sat="204000"/>
                            </a14:imgEffect>
                          </a14:imgLayer>
                        </a14:imgProps>
                      </a:ext>
                    </a:extLst>
                  </a:blip>
                  <a:stretch>
                    <a:fillRect/>
                  </a:stretch>
                </a:blipFill>
                <a:ln>
                  <a:solidFill>
                    <a:srgbClr val="000000"/>
                  </a:solidFill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CA">
                    <a:ln w="18415" cmpd="sng">
                      <a:solidFill>
                        <a:srgbClr val="FFFFFF"/>
                      </a:solidFill>
                      <a:prstDash val="solid"/>
                    </a:ln>
                    <a:solidFill>
                      <a:srgbClr val="FFFFFF"/>
                    </a:solidFill>
                    <a:effectLst>
                      <a:outerShdw blurRad="63500" dir="3600000" algn="tl" rotWithShape="0">
                        <a:srgbClr val="000000">
                          <a:alpha val="70000"/>
                        </a:srgbClr>
                      </a:outerShdw>
                    </a:effectLst>
                  </a:endParaRPr>
                </a:p>
              </p:txBody>
            </p:sp>
          </p:grpSp>
          <p:sp>
            <p:nvSpPr>
              <p:cNvPr id="19" name="Rectangle 18"/>
              <p:cNvSpPr/>
              <p:nvPr/>
            </p:nvSpPr>
            <p:spPr>
              <a:xfrm>
                <a:off x="5037595" y="2508787"/>
                <a:ext cx="2993077" cy="97215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95000"/>
                      <a:alpha val="7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12700" cmpd="sng">
                <a:solidFill>
                  <a:schemeClr val="tx1"/>
                </a:solidFill>
              </a:ln>
              <a:effectLst>
                <a:outerShdw blurRad="50800" dist="25400" dir="5400000" algn="tl" rotWithShape="0">
                  <a:srgbClr val="000000">
                    <a:alpha val="37000"/>
                  </a:srgb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CA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099786" y="357851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NEGATIVE</a:t>
                </a:r>
                <a:endParaRPr lang="en-CA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5037596" y="3594192"/>
                <a:ext cx="29930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CA" dirty="0" smtClean="0"/>
                  <a:t>GRAM POSITIVE</a:t>
                </a:r>
                <a:endParaRPr lang="en-CA" dirty="0"/>
              </a:p>
            </p:txBody>
          </p:sp>
        </p:grpSp>
        <p:sp>
          <p:nvSpPr>
            <p:cNvPr id="17" name="Oval 16"/>
            <p:cNvSpPr/>
            <p:nvPr/>
          </p:nvSpPr>
          <p:spPr>
            <a:xfrm>
              <a:off x="5972086" y="4950454"/>
              <a:ext cx="1110553" cy="972154"/>
            </a:xfrm>
            <a:prstGeom prst="ellipse">
              <a:avLst/>
            </a:prstGeom>
            <a:blipFill rotWithShape="1">
              <a:blip r:embed="rId5">
                <a:duotone>
                  <a:schemeClr val="accent5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artisticPhotocopy/>
                        </a14:imgEffect>
                        <a14:imgEffect>
                          <a14:saturation sat="204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>
              <a:solidFill>
                <a:srgbClr val="000000"/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61597" y="1209550"/>
            <a:ext cx="2376000" cy="7134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3383" y="1209550"/>
            <a:ext cx="2376000" cy="7134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1409639" y="1436927"/>
            <a:ext cx="2344280" cy="97215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>
                        <a14:foregroundMark x1="52313" y1="45556" x2="52313" y2="45556"/>
                        <a14:foregroundMark x1="53559" y1="77222" x2="53559" y2="77222"/>
                        <a14:foregroundMark x1="38790" y1="60278" x2="38790" y2="60278"/>
                        <a14:foregroundMark x1="29715" y1="74444" x2="29715" y2="74444"/>
                        <a14:foregroundMark x1="32028" y1="38611" x2="32028" y2="38611"/>
                        <a14:foregroundMark x1="17972" y1="35000" x2="17972" y2="35000"/>
                        <a14:foregroundMark x1="23488" y1="20278" x2="23488" y2="20278"/>
                        <a14:foregroundMark x1="35587" y1="13333" x2="35587" y2="13333"/>
                        <a14:foregroundMark x1="12989" y1="43333" x2="12989" y2="43333"/>
                        <a14:foregroundMark x1="84164" y1="52500" x2="84164" y2="52500"/>
                        <a14:foregroundMark x1="85587" y1="84167" x2="85587" y2="84167"/>
                        <a14:foregroundMark x1="77402" y1="73611" x2="77402" y2="73611"/>
                        <a14:foregroundMark x1="73843" y1="67222" x2="73843" y2="67222"/>
                        <a14:foregroundMark x1="65836" y1="64444" x2="65836" y2="64444"/>
                        <a14:foregroundMark x1="62989" y1="93333" x2="62989" y2="93333"/>
                        <a14:foregroundMark x1="29359" y1="89167" x2="29359" y2="89167"/>
                        <a14:foregroundMark x1="19751" y1="67222" x2="19751" y2="67222"/>
                        <a14:foregroundMark x1="8541" y1="86944" x2="8541" y2="86944"/>
                        <a14:foregroundMark x1="4982" y1="77222" x2="4982" y2="77222"/>
                        <a14:foregroundMark x1="4093" y1="66667" x2="4093" y2="66667"/>
                        <a14:foregroundMark x1="7651" y1="18889" x2="7651" y2="18889"/>
                        <a14:foregroundMark x1="14057" y1="4167" x2="14057" y2="4167"/>
                        <a14:foregroundMark x1="54448" y1="4167" x2="54448" y2="4167"/>
                        <a14:foregroundMark x1="58541" y1="33611" x2="58541" y2="33611"/>
                        <a14:foregroundMark x1="54093" y1="49722" x2="54093" y2="49722"/>
                        <a14:foregroundMark x1="74377" y1="35833" x2="74377" y2="35833"/>
                        <a14:foregroundMark x1="68861" y1="20833" x2="68861" y2="20833"/>
                        <a14:foregroundMark x1="51423" y1="19444" x2="51423" y2="19444"/>
                        <a14:foregroundMark x1="82028" y1="23056" x2="82028" y2="23056"/>
                        <a14:foregroundMark x1="93238" y1="30833" x2="93238" y2="30833"/>
                        <a14:foregroundMark x1="96441" y1="65833" x2="96441" y2="65833"/>
                        <a14:foregroundMark x1="94662" y1="84167" x2="94662" y2="84167"/>
                      </a14:backgroundRemoval>
                    </a14:imgEffect>
                  </a14:imgLayer>
                </a14:imgProps>
              </a:ext>
            </a:extLst>
          </a:blip>
          <a:srcRect t="14508" b="20754"/>
          <a:stretch/>
        </p:blipFill>
        <p:spPr>
          <a:xfrm>
            <a:off x="5344734" y="1421248"/>
            <a:ext cx="2344280" cy="972155"/>
          </a:xfrm>
          <a:prstGeom prst="rect">
            <a:avLst/>
          </a:prstGeom>
        </p:spPr>
      </p:pic>
      <p:grpSp>
        <p:nvGrpSpPr>
          <p:cNvPr id="27" name="Group 26"/>
          <p:cNvGrpSpPr/>
          <p:nvPr/>
        </p:nvGrpSpPr>
        <p:grpSpPr>
          <a:xfrm>
            <a:off x="2618288" y="3330735"/>
            <a:ext cx="3935095" cy="624004"/>
            <a:chOff x="2581779" y="3405733"/>
            <a:chExt cx="3935095" cy="624004"/>
          </a:xfrm>
        </p:grpSpPr>
        <p:cxnSp>
          <p:nvCxnSpPr>
            <p:cNvPr id="28" name="Straight Arrow Connector 27"/>
            <p:cNvCxnSpPr/>
            <p:nvPr/>
          </p:nvCxnSpPr>
          <p:spPr>
            <a:xfrm>
              <a:off x="2581779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6516874" y="3405733"/>
              <a:ext cx="0" cy="624004"/>
            </a:xfrm>
            <a:prstGeom prst="straightConnector1">
              <a:avLst/>
            </a:prstGeom>
            <a:ln w="28575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7926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Why?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38388"/>
            <a:ext cx="7467600" cy="940795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/>
              <a:t>What is </a:t>
            </a:r>
            <a:r>
              <a:rPr lang="en-CA" b="1" dirty="0" smtClean="0"/>
              <a:t>different</a:t>
            </a:r>
            <a:r>
              <a:rPr lang="en-CA" dirty="0" smtClean="0"/>
              <a:t> between gram negative and gram positive bacteria?</a:t>
            </a:r>
          </a:p>
          <a:p>
            <a:pPr marL="0" indent="0">
              <a:buNone/>
            </a:pPr>
            <a:endParaRPr lang="en-CA" dirty="0" smtClean="0"/>
          </a:p>
        </p:txBody>
      </p:sp>
      <p:sp>
        <p:nvSpPr>
          <p:cNvPr id="8" name="Rectangle 7"/>
          <p:cNvSpPr/>
          <p:nvPr/>
        </p:nvSpPr>
        <p:spPr>
          <a:xfrm rot="839481">
            <a:off x="6129681" y="1821575"/>
            <a:ext cx="1922296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CA" sz="30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40008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?</a:t>
            </a:r>
            <a:endParaRPr lang="en-CA" sz="30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40008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4017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Online Quizzes!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>
                <a:hlinkClick r:id="rId2"/>
              </a:rPr>
              <a:t>http://</a:t>
            </a:r>
            <a:r>
              <a:rPr lang="en-CA" dirty="0" smtClean="0">
                <a:hlinkClick r:id="rId2"/>
              </a:rPr>
              <a:t>www.funtrivia.com/playquiz/quiz2721931f29b80.html</a:t>
            </a:r>
            <a:endParaRPr lang="en-CA" dirty="0" smtClean="0"/>
          </a:p>
          <a:p>
            <a:endParaRPr lang="en-CA" dirty="0"/>
          </a:p>
          <a:p>
            <a:r>
              <a:rPr lang="en-CA" dirty="0">
                <a:hlinkClick r:id="rId3"/>
              </a:rPr>
              <a:t>http://</a:t>
            </a:r>
            <a:r>
              <a:rPr lang="en-CA" dirty="0" smtClean="0">
                <a:hlinkClick r:id="rId3"/>
              </a:rPr>
              <a:t>highered.mheducation.com/sites/007337525x/student_view0/exercise9/gram_stain.html</a:t>
            </a:r>
            <a:endParaRPr lang="en-CA" dirty="0" smtClean="0"/>
          </a:p>
          <a:p>
            <a:endParaRPr lang="en-CA" dirty="0"/>
          </a:p>
          <a:p>
            <a:r>
              <a:rPr lang="en-CA" dirty="0">
                <a:hlinkClick r:id="rId4"/>
              </a:rPr>
              <a:t>http://www.mcqbiology.com/2013/02/mcq-on-gram-staining.html#.</a:t>
            </a:r>
            <a:r>
              <a:rPr lang="en-CA" dirty="0" smtClean="0">
                <a:hlinkClick r:id="rId4"/>
              </a:rPr>
              <a:t>VMjvG2jF-VM</a:t>
            </a:r>
            <a:endParaRPr lang="en-CA" dirty="0" smtClean="0"/>
          </a:p>
          <a:p>
            <a:endParaRPr lang="en-CA" dirty="0"/>
          </a:p>
          <a:p>
            <a:r>
              <a:rPr lang="en-CA" dirty="0">
                <a:hlinkClick r:id="rId5"/>
              </a:rPr>
              <a:t>http://</a:t>
            </a:r>
            <a:r>
              <a:rPr lang="en-CA" dirty="0" smtClean="0">
                <a:hlinkClick r:id="rId5"/>
              </a:rPr>
              <a:t>quizlet.com/2863553/flashcards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65066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What happens if…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412273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Custom 1">
      <a:dk1>
        <a:sysClr val="windowText" lastClr="000000"/>
      </a:dk1>
      <a:lt1>
        <a:sysClr val="window" lastClr="FFFFFF"/>
      </a:lt1>
      <a:dk2>
        <a:srgbClr val="2F2F26"/>
      </a:dk2>
      <a:lt2>
        <a:srgbClr val="9FA795"/>
      </a:lt2>
      <a:accent1>
        <a:srgbClr val="749805"/>
      </a:accent1>
      <a:accent2>
        <a:srgbClr val="BACC82"/>
      </a:accent2>
      <a:accent3>
        <a:srgbClr val="6E9EC2"/>
      </a:accent3>
      <a:accent4>
        <a:srgbClr val="2046A5"/>
      </a:accent4>
      <a:accent5>
        <a:srgbClr val="5039C6"/>
      </a:accent5>
      <a:accent6>
        <a:srgbClr val="FF0080"/>
      </a:accent6>
      <a:hlink>
        <a:srgbClr val="FFC000"/>
      </a:hlink>
      <a:folHlink>
        <a:srgbClr val="C0C000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明朝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Sketchbook.thmx</Template>
  <TotalTime>162</TotalTime>
  <Words>161</Words>
  <Application>Microsoft Office PowerPoint</Application>
  <PresentationFormat>On-screen Show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Sketchbook</vt:lpstr>
      <vt:lpstr>GRAM STAINING</vt:lpstr>
      <vt:lpstr>Why do we use a Gram stain? </vt:lpstr>
      <vt:lpstr>DOING A GRAM STAIN</vt:lpstr>
      <vt:lpstr>PowerPoint Presentation</vt:lpstr>
      <vt:lpstr>PowerPoint Presentation</vt:lpstr>
      <vt:lpstr>PowerPoint Presentation</vt:lpstr>
      <vt:lpstr>PowerPoint Presentation</vt:lpstr>
      <vt:lpstr>Why?</vt:lpstr>
      <vt:lpstr>Online Quizzes!</vt:lpstr>
      <vt:lpstr>What happens if…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GRAM STAINING</dc:title>
  <dc:creator>Laura Cummings</dc:creator>
  <cp:lastModifiedBy>HSS-MET</cp:lastModifiedBy>
  <cp:revision>16</cp:revision>
  <dcterms:created xsi:type="dcterms:W3CDTF">2013-12-22T22:11:01Z</dcterms:created>
  <dcterms:modified xsi:type="dcterms:W3CDTF">2015-01-28T15:08:19Z</dcterms:modified>
</cp:coreProperties>
</file>