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3"/>
  </p:notesMasterIdLst>
  <p:sldIdLst>
    <p:sldId id="295" r:id="rId2"/>
    <p:sldId id="263" r:id="rId3"/>
    <p:sldId id="274" r:id="rId4"/>
    <p:sldId id="442" r:id="rId5"/>
    <p:sldId id="443" r:id="rId6"/>
    <p:sldId id="424" r:id="rId7"/>
    <p:sldId id="425" r:id="rId8"/>
    <p:sldId id="429" r:id="rId9"/>
    <p:sldId id="430" r:id="rId10"/>
    <p:sldId id="431" r:id="rId11"/>
    <p:sldId id="309" r:id="rId12"/>
    <p:sldId id="444" r:id="rId13"/>
    <p:sldId id="328" r:id="rId14"/>
    <p:sldId id="314" r:id="rId15"/>
    <p:sldId id="322" r:id="rId16"/>
    <p:sldId id="440" r:id="rId17"/>
    <p:sldId id="317" r:id="rId18"/>
    <p:sldId id="434" r:id="rId19"/>
    <p:sldId id="435" r:id="rId20"/>
    <p:sldId id="436" r:id="rId21"/>
    <p:sldId id="437" r:id="rId22"/>
  </p:sldIdLst>
  <p:sldSz cx="9144000" cy="6858000" type="screen4x3"/>
  <p:notesSz cx="6858000" cy="9144000"/>
  <p:defaultTextStyle>
    <a:defPPr>
      <a:defRPr lang="en-CA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0008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5620"/>
    <p:restoredTop sz="94660"/>
  </p:normalViewPr>
  <p:slideViewPr>
    <p:cSldViewPr>
      <p:cViewPr varScale="1">
        <p:scale>
          <a:sx n="76" d="100"/>
          <a:sy n="76" d="100"/>
        </p:scale>
        <p:origin x="-346" y="-7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34" d="100"/>
        <a:sy n="134" d="100"/>
      </p:scale>
      <p:origin x="0" y="9494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63818CB-AE70-4401-93C9-90F7641B95B6}" type="datetimeFigureOut">
              <a:rPr lang="en-CA" smtClean="0"/>
              <a:t>16/10/2012</a:t>
            </a:fld>
            <a:endParaRPr lang="en-C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C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E86A56D-83CB-446E-8350-C84C775F4D04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78522855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CA" dirty="0" err="1" smtClean="0"/>
              <a:t>Lect</a:t>
            </a:r>
            <a:r>
              <a:rPr lang="en-CA" dirty="0" smtClean="0"/>
              <a:t> 12 Oct 16 2012</a:t>
            </a:r>
            <a:endParaRPr lang="en-C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CA"/>
              <a:t>Dr. L.Kilmurray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8470405-3CD6-4C90-BC74-031A7E0465DA}" type="slidenum">
              <a:rPr lang="en-CA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0780082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CA" dirty="0" err="1" smtClean="0"/>
              <a:t>Lect</a:t>
            </a:r>
            <a:r>
              <a:rPr lang="en-CA" dirty="0" smtClean="0"/>
              <a:t> 12 Oct 16 2012</a:t>
            </a:r>
            <a:endParaRPr lang="en-C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CA"/>
              <a:t>Dr. L.Kilmurray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F573C59-170A-4F3A-B144-B33EA6612075}" type="slidenum">
              <a:rPr lang="en-CA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1333678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CA" dirty="0" err="1" smtClean="0"/>
              <a:t>Lect</a:t>
            </a:r>
            <a:r>
              <a:rPr lang="en-CA" dirty="0" smtClean="0"/>
              <a:t> 12 Oct 16 2012</a:t>
            </a:r>
            <a:endParaRPr lang="en-C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CA"/>
              <a:t>Dr. L.Kilmurray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CCD62DD-A996-4D5A-975A-8E44BE98EFC2}" type="slidenum">
              <a:rPr lang="en-CA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1627046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295400"/>
            <a:ext cx="4038600" cy="48307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295400"/>
            <a:ext cx="4038600" cy="48307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CA" dirty="0" err="1" smtClean="0"/>
              <a:t>Lect</a:t>
            </a:r>
            <a:r>
              <a:rPr lang="en-CA" dirty="0" smtClean="0"/>
              <a:t> 12 Oct 16 2012</a:t>
            </a:r>
            <a:endParaRPr lang="en-CA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CA"/>
              <a:t>Dr. L.Kilmurray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94D1A8A-B71F-4111-93FA-AD8051B2F38A}" type="slidenum">
              <a:rPr lang="en-CA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7210877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CA" dirty="0" err="1" smtClean="0"/>
              <a:t>Lect</a:t>
            </a:r>
            <a:r>
              <a:rPr lang="en-CA" dirty="0" smtClean="0"/>
              <a:t> 12 Oct 16 2012</a:t>
            </a:r>
            <a:endParaRPr lang="en-CA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CA"/>
              <a:t>Dr. L.Kilmurray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F4CD136-C4F1-4C22-8084-A787B5707145}" type="slidenum">
              <a:rPr lang="en-CA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5303013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CA" dirty="0" err="1" smtClean="0"/>
              <a:t>Lect</a:t>
            </a:r>
            <a:r>
              <a:rPr lang="en-CA" dirty="0" smtClean="0"/>
              <a:t> 12 Oct 16 2012</a:t>
            </a:r>
            <a:endParaRPr lang="en-CA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CA"/>
              <a:t>Dr. L.Kilmurray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9EBE794-C54B-43A9-9D1E-4824928FF200}" type="slidenum">
              <a:rPr lang="en-CA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1291820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CA" dirty="0" err="1" smtClean="0"/>
              <a:t>Lect</a:t>
            </a:r>
            <a:r>
              <a:rPr lang="en-CA" dirty="0" smtClean="0"/>
              <a:t> 12 Oct 16 2012</a:t>
            </a:r>
            <a:endParaRPr lang="en-CA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CA"/>
              <a:t>Dr. L.Kilmurray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764FB68-A1FE-4A01-A0B6-0737817E52AF}" type="slidenum">
              <a:rPr lang="en-CA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6614948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CA" dirty="0" err="1" smtClean="0"/>
              <a:t>Lect</a:t>
            </a:r>
            <a:r>
              <a:rPr lang="en-CA" dirty="0" smtClean="0"/>
              <a:t> 12 Oct 16 2012</a:t>
            </a:r>
            <a:endParaRPr lang="en-CA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CA"/>
              <a:t>Dr. L.Kilmurray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7DFFB0F-F1D0-4966-B731-0A406681A0C3}" type="slidenum">
              <a:rPr lang="en-CA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7910575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CA" dirty="0" err="1" smtClean="0"/>
              <a:t>Lect</a:t>
            </a:r>
            <a:r>
              <a:rPr lang="en-CA" dirty="0" smtClean="0"/>
              <a:t> 12 Oct 16 2012</a:t>
            </a:r>
            <a:endParaRPr lang="en-CA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CA"/>
              <a:t>Dr. L.Kilmurray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167FC54-964C-4F88-8976-C3E33C82A1F4}" type="slidenum">
              <a:rPr lang="en-CA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4766407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CA" dirty="0" err="1" smtClean="0"/>
              <a:t>Lect</a:t>
            </a:r>
            <a:r>
              <a:rPr lang="en-CA" dirty="0" smtClean="0"/>
              <a:t> 12 Oct 16 2012</a:t>
            </a:r>
            <a:endParaRPr lang="en-C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CA"/>
              <a:t>Dr. L.Kilmurray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834A2BF-46BC-4E8B-94E3-72B8432B0B0E}" type="slidenum">
              <a:rPr lang="en-CA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1840326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CA" dirty="0" err="1" smtClean="0"/>
              <a:t>Lect</a:t>
            </a:r>
            <a:r>
              <a:rPr lang="en-CA" dirty="0" smtClean="0"/>
              <a:t> 12 Oct 16 2012</a:t>
            </a:r>
            <a:endParaRPr lang="en-C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CA"/>
              <a:t>Dr. L.Kilmurray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E0B01D7-5C49-4DCB-8A32-3F66E1A431B3}" type="slidenum">
              <a:rPr lang="en-CA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47876322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ClipArt" preserve="1">
  <p:cSld name="Title, Text and Clip 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976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295400"/>
            <a:ext cx="4038600" cy="48307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ClipArt Placeholder 3"/>
          <p:cNvSpPr>
            <a:spLocks noGrp="1"/>
          </p:cNvSpPr>
          <p:nvPr>
            <p:ph type="clipArt" sz="half" idx="2"/>
          </p:nvPr>
        </p:nvSpPr>
        <p:spPr>
          <a:xfrm>
            <a:off x="4648200" y="1295400"/>
            <a:ext cx="4038600" cy="4830763"/>
          </a:xfrm>
        </p:spPr>
        <p:txBody>
          <a:bodyPr/>
          <a:lstStyle/>
          <a:p>
            <a:endParaRPr lang="en-C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228600" y="6248400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r>
              <a:rPr lang="en-CA" dirty="0" err="1" smtClean="0"/>
              <a:t>Lect</a:t>
            </a:r>
            <a:r>
              <a:rPr lang="en-CA" dirty="0" smtClean="0"/>
              <a:t> 12 Oct 16 2012</a:t>
            </a:r>
            <a:endParaRPr lang="en-CA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0" y="6381750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r>
              <a:rPr lang="en-CA"/>
              <a:t>Dr. L.Kilmurray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704ACE0A-0694-4A7E-90E2-7A77CD6224E8}" type="slidenum">
              <a:rPr lang="en-CA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39249142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clipArtAndTx" preserve="1">
  <p:cSld name="Title, Clip Art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976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lipArt Placeholder 2"/>
          <p:cNvSpPr>
            <a:spLocks noGrp="1"/>
          </p:cNvSpPr>
          <p:nvPr>
            <p:ph type="clipArt" sz="half" idx="1"/>
          </p:nvPr>
        </p:nvSpPr>
        <p:spPr>
          <a:xfrm>
            <a:off x="457200" y="1295400"/>
            <a:ext cx="4038600" cy="4830763"/>
          </a:xfrm>
        </p:spPr>
        <p:txBody>
          <a:bodyPr/>
          <a:lstStyle/>
          <a:p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648200" y="1295400"/>
            <a:ext cx="4038600" cy="48307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228600" y="6248400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r>
              <a:rPr lang="en-CA" dirty="0" err="1" smtClean="0"/>
              <a:t>Lect</a:t>
            </a:r>
            <a:r>
              <a:rPr lang="en-CA" dirty="0" smtClean="0"/>
              <a:t> 12 Oct 16 2012</a:t>
            </a:r>
            <a:endParaRPr lang="en-CA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0" y="6381750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r>
              <a:rPr lang="en-CA"/>
              <a:t>Dr. L.Kilmurray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E12AED7D-99D9-49B5-AA22-77BAA79BE2D5}" type="slidenum">
              <a:rPr lang="en-CA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9415360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639762"/>
          </a:xfrm>
          <a:prstGeom prst="rect">
            <a:avLst/>
          </a:prstGeom>
          <a:solidFill>
            <a:schemeClr val="bg1"/>
          </a:solidFill>
          <a:ln w="50800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CA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95400"/>
            <a:ext cx="8229600" cy="48307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228600" y="6248400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chemeClr val="bg1"/>
                </a:solidFill>
              </a:defRPr>
            </a:lvl1pPr>
          </a:lstStyle>
          <a:p>
            <a:r>
              <a:rPr lang="en-CA" dirty="0" err="1" smtClean="0"/>
              <a:t>Lect</a:t>
            </a:r>
            <a:r>
              <a:rPr lang="en-CA" dirty="0" smtClean="0"/>
              <a:t> 12 Oct 16 2012</a:t>
            </a:r>
            <a:endParaRPr lang="en-CA" dirty="0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6858000" y="6381750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chemeClr val="bg1"/>
                </a:solidFill>
              </a:defRPr>
            </a:lvl1pPr>
          </a:lstStyle>
          <a:p>
            <a:r>
              <a:rPr lang="en-CA"/>
              <a:t>Dr. L.Kilmurray</a:t>
            </a: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09F40AE8-AAA7-4BC1-8627-22F8488D4118}" type="slidenum">
              <a:rPr lang="en-CA"/>
              <a:pPr/>
              <a:t>‹#›</a:t>
            </a:fld>
            <a:endParaRPr lang="en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hf sldNum="0" hdr="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bg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bg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bg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bg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bg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bg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bg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bg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bg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9.jpeg"/><Relationship Id="rId4" Type="http://schemas.openxmlformats.org/officeDocument/2006/relationships/hyperlink" Target="http://upload.wikimedia.org/wikipedia/commons/9/9c/Pinatubo_early_eruption_1991.jpg" TargetMode="Externa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7" Type="http://schemas.openxmlformats.org/officeDocument/2006/relationships/image" Target="../media/image26.jpeg"/><Relationship Id="rId2" Type="http://schemas.openxmlformats.org/officeDocument/2006/relationships/hyperlink" Target="http://www.davidosler.com/Marx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images.google.ca/imgres?imgurl=http://samueljscott.files.wordpress.com/2007/04/homer_simpson.jpg&amp;imgrefurl=http://topshelf.entrepreneur.com/2007/09/&amp;h=303&amp;w=300&amp;sz=26&amp;hl=en&amp;start=1&amp;tbnid=GcarfPcwVV8R1M:&amp;tbnh=116&amp;tbnw=115&amp;prev=/images?q=homer&amp;gbv=2&amp;hl=en" TargetMode="External"/><Relationship Id="rId5" Type="http://schemas.openxmlformats.org/officeDocument/2006/relationships/image" Target="../media/image25.jpeg"/><Relationship Id="rId4" Type="http://schemas.openxmlformats.org/officeDocument/2006/relationships/hyperlink" Target="http://images.google.ca/imgres?imgurl=http://artfiles.art.com/images/-/Money-Print-C10055084.jpeg&amp;imgrefurl=http://www.art.com/asp/sp-asp/_/pd--10055084/sp--A/Money.htm&amp;h=318&amp;w=400&amp;sz=39&amp;hl=en&amp;start=1&amp;tbnid=gbDbOlIeO9gyTM:&amp;tbnh=99&amp;tbnw=124&amp;prev=/images?q=money&amp;gbv=2&amp;hl=en" TargetMode="Externa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Espace réservé du pied de page 5"/>
          <p:cNvSpPr txBox="1">
            <a:spLocks noGrp="1"/>
          </p:cNvSpPr>
          <p:nvPr/>
        </p:nvSpPr>
        <p:spPr bwMode="auto">
          <a:xfrm>
            <a:off x="6629400" y="64008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 defTabSz="914400" eaLnBrk="0" hangingPunct="0"/>
            <a:r>
              <a:rPr lang="en-US" sz="1400" dirty="0">
                <a:solidFill>
                  <a:schemeClr val="bg1"/>
                </a:solidFill>
                <a:latin typeface="Times New Roman" pitchFamily="18" charset="0"/>
              </a:rPr>
              <a:t>Dr. </a:t>
            </a:r>
            <a:r>
              <a:rPr lang="en-US" sz="1400" dirty="0" err="1">
                <a:solidFill>
                  <a:schemeClr val="bg1"/>
                </a:solidFill>
                <a:latin typeface="Times New Roman" pitchFamily="18" charset="0"/>
              </a:rPr>
              <a:t>L.Kilmurray</a:t>
            </a:r>
            <a:endParaRPr lang="en-US" sz="1400">
              <a:latin typeface="Times New Roman" pitchFamily="18" charset="0"/>
            </a:endParaRPr>
          </a:p>
        </p:txBody>
      </p:sp>
      <p:sp>
        <p:nvSpPr>
          <p:cNvPr id="15362" name="Rectangle 2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539750" y="260350"/>
            <a:ext cx="7847013" cy="838200"/>
          </a:xfrm>
          <a:noFill/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r>
              <a:rPr lang="en-CA" sz="3200" dirty="0" smtClean="0">
                <a:solidFill>
                  <a:schemeClr val="bg1"/>
                </a:solidFill>
                <a:effectLst/>
              </a:rPr>
              <a:t>Environment: Climate Change</a:t>
            </a:r>
            <a:endParaRPr lang="en-US" sz="3200" dirty="0" smtClean="0">
              <a:solidFill>
                <a:schemeClr val="bg1"/>
              </a:solidFill>
              <a:effectLst/>
            </a:endParaRPr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sz="half" idx="4294967295"/>
          </p:nvPr>
        </p:nvSpPr>
        <p:spPr bwMode="auto">
          <a:xfrm>
            <a:off x="323850" y="1700213"/>
            <a:ext cx="3810000" cy="4114800"/>
          </a:xfrm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en-CA" sz="2000" b="1" dirty="0" smtClean="0">
                <a:effectLst/>
              </a:rPr>
              <a:t>“Where you live should not decide</a:t>
            </a:r>
            <a:br>
              <a:rPr lang="en-CA" sz="2000" b="1" dirty="0" smtClean="0">
                <a:effectLst/>
              </a:rPr>
            </a:br>
            <a:r>
              <a:rPr lang="en-CA" sz="2000" b="1" dirty="0" smtClean="0">
                <a:effectLst/>
              </a:rPr>
              <a:t>Whether you live or whether you die</a:t>
            </a:r>
            <a:br>
              <a:rPr lang="en-CA" sz="2000" b="1" dirty="0" smtClean="0">
                <a:effectLst/>
              </a:rPr>
            </a:br>
            <a:r>
              <a:rPr lang="en-CA" sz="2000" b="1" dirty="0" smtClean="0">
                <a:effectLst/>
              </a:rPr>
              <a:t>Three to a bed</a:t>
            </a:r>
            <a:br>
              <a:rPr lang="en-CA" sz="2000" b="1" dirty="0" smtClean="0">
                <a:effectLst/>
              </a:rPr>
            </a:br>
            <a:r>
              <a:rPr lang="en-CA" sz="2000" b="1" dirty="0" smtClean="0">
                <a:effectLst/>
              </a:rPr>
              <a:t>Sister Ann, she said</a:t>
            </a:r>
            <a:br>
              <a:rPr lang="en-CA" sz="2000" b="1" dirty="0" smtClean="0">
                <a:effectLst/>
              </a:rPr>
            </a:br>
            <a:r>
              <a:rPr lang="en-CA" sz="2000" b="1" dirty="0" smtClean="0">
                <a:effectLst/>
              </a:rPr>
              <a:t>Dignity passes by”  (U2 2005)</a:t>
            </a:r>
            <a:endParaRPr lang="en-US" sz="2000" b="1" dirty="0" smtClean="0">
              <a:effectLst/>
            </a:endParaRPr>
          </a:p>
        </p:txBody>
      </p:sp>
      <p:pic>
        <p:nvPicPr>
          <p:cNvPr id="15364" name="Picture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00563" y="1412875"/>
            <a:ext cx="3886200" cy="266700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pic>
        <p:nvPicPr>
          <p:cNvPr id="15365" name="Picture 9" descr="bono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5292725" y="4221163"/>
            <a:ext cx="2949575" cy="2212975"/>
          </a:xfrm>
        </p:spPr>
      </p:pic>
      <p:sp>
        <p:nvSpPr>
          <p:cNvPr id="15366" name="Rectangle 10"/>
          <p:cNvSpPr>
            <a:spLocks noChangeArrowheads="1"/>
          </p:cNvSpPr>
          <p:nvPr/>
        </p:nvSpPr>
        <p:spPr bwMode="auto">
          <a:xfrm>
            <a:off x="831850" y="5976938"/>
            <a:ext cx="1588127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defTabSz="914400" eaLnBrk="0" hangingPunct="0"/>
            <a:r>
              <a:rPr lang="en-US" sz="2400" b="1" dirty="0">
                <a:solidFill>
                  <a:schemeClr val="bg1"/>
                </a:solidFill>
                <a:latin typeface="Times New Roman" pitchFamily="18" charset="0"/>
              </a:rPr>
              <a:t>Lecture </a:t>
            </a:r>
            <a:r>
              <a:rPr lang="en-US" sz="2400" b="1" dirty="0" smtClean="0">
                <a:solidFill>
                  <a:schemeClr val="bg1"/>
                </a:solidFill>
                <a:latin typeface="Times New Roman" pitchFamily="18" charset="0"/>
              </a:rPr>
              <a:t>12</a:t>
            </a:r>
            <a:endParaRPr lang="en-CA" sz="2400" b="1" dirty="0">
              <a:solidFill>
                <a:schemeClr val="bg1"/>
              </a:solidFill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546834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dirty="0" err="1" smtClean="0"/>
              <a:t>Lect</a:t>
            </a:r>
            <a:r>
              <a:rPr lang="en-CA" dirty="0" smtClean="0"/>
              <a:t> 12 Oct 16 2012</a:t>
            </a:r>
            <a:endParaRPr lang="en-CA" dirty="0"/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/>
              <a:t>Dr. L.Kilmurray</a:t>
            </a:r>
          </a:p>
        </p:txBody>
      </p:sp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2362200" cy="639762"/>
          </a:xfrm>
          <a:ln/>
        </p:spPr>
        <p:txBody>
          <a:bodyPr/>
          <a:lstStyle/>
          <a:p>
            <a:r>
              <a:rPr lang="en-CA" sz="4000"/>
              <a:t>Outline</a:t>
            </a:r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r>
              <a:rPr lang="en-CA" sz="2800" dirty="0" smtClean="0"/>
              <a:t>Consumption, Pollution</a:t>
            </a:r>
          </a:p>
          <a:p>
            <a:r>
              <a:rPr lang="en-CA" sz="2800" dirty="0" smtClean="0"/>
              <a:t>Weather, ‘natural’ disasters?</a:t>
            </a:r>
          </a:p>
          <a:p>
            <a:r>
              <a:rPr lang="en-CA" sz="2800" dirty="0" smtClean="0"/>
              <a:t>Climate Change</a:t>
            </a:r>
          </a:p>
          <a:p>
            <a:r>
              <a:rPr lang="en-CA" sz="2800" dirty="0" smtClean="0"/>
              <a:t>Nature’s Pharmacy</a:t>
            </a:r>
          </a:p>
          <a:p>
            <a:r>
              <a:rPr lang="en-CA" sz="2800" dirty="0" smtClean="0"/>
              <a:t>Strategy</a:t>
            </a:r>
          </a:p>
          <a:p>
            <a:endParaRPr lang="en-CA" sz="2800" dirty="0" smtClean="0"/>
          </a:p>
          <a:p>
            <a:endParaRPr lang="en-CA" sz="2800" dirty="0"/>
          </a:p>
        </p:txBody>
      </p:sp>
      <p:pic>
        <p:nvPicPr>
          <p:cNvPr id="11273" name="Picture 9" descr="51463_01"/>
          <p:cNvPicPr>
            <a:picLocks noGrp="1" noChangeAspect="1" noChangeArrowheads="1"/>
          </p:cNvPicPr>
          <p:nvPr>
            <p:ph type="clipArt"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257800" y="762000"/>
            <a:ext cx="3209925" cy="209232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pic>
        <p:nvPicPr>
          <p:cNvPr id="11275" name="Picture 11" descr="suzuki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69352" y="3581400"/>
            <a:ext cx="3415393" cy="23907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shred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dirty="0" err="1" smtClean="0"/>
              <a:t>Lect</a:t>
            </a:r>
            <a:r>
              <a:rPr lang="en-CA" dirty="0" smtClean="0"/>
              <a:t> 12 Oct 16 2012</a:t>
            </a:r>
            <a:endParaRPr lang="en-CA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/>
              <a:t>Dr. L.Kilmurray</a:t>
            </a:r>
          </a:p>
        </p:txBody>
      </p:sp>
      <p:sp>
        <p:nvSpPr>
          <p:cNvPr id="37892" name="Rectangle 4"/>
          <p:cNvSpPr>
            <a:spLocks noGrp="1" noChangeArrowheads="1"/>
          </p:cNvSpPr>
          <p:nvPr>
            <p:ph type="title"/>
          </p:nvPr>
        </p:nvSpPr>
        <p:spPr>
          <a:ln/>
        </p:spPr>
        <p:txBody>
          <a:bodyPr/>
          <a:lstStyle/>
          <a:p>
            <a:r>
              <a:rPr lang="en-CA" sz="4000"/>
              <a:t>Reading</a:t>
            </a:r>
          </a:p>
        </p:txBody>
      </p:sp>
      <p:sp>
        <p:nvSpPr>
          <p:cNvPr id="37893" name="Rectangle 5"/>
          <p:cNvSpPr>
            <a:spLocks noGrp="1" noChangeArrowheads="1"/>
          </p:cNvSpPr>
          <p:nvPr>
            <p:ph type="body" sz="half" idx="1"/>
          </p:nvPr>
        </p:nvSpPr>
        <p:spPr>
          <a:xfrm>
            <a:off x="0" y="1295400"/>
            <a:ext cx="5029200" cy="4830763"/>
          </a:xfrm>
        </p:spPr>
        <p:txBody>
          <a:bodyPr/>
          <a:lstStyle/>
          <a:p>
            <a:r>
              <a:rPr lang="en-CA" sz="2400" dirty="0"/>
              <a:t>Climate Change: </a:t>
            </a:r>
            <a:r>
              <a:rPr lang="en-CA" sz="2400" b="1" dirty="0">
                <a:effectLst>
                  <a:outerShdw blurRad="38100" dist="38100" dir="2700000" algn="tl">
                    <a:srgbClr val="808080"/>
                  </a:outerShdw>
                </a:effectLst>
              </a:rPr>
              <a:t>A Catastrophe in Slow Motion</a:t>
            </a:r>
          </a:p>
          <a:p>
            <a:pPr>
              <a:buFontTx/>
              <a:buNone/>
            </a:pPr>
            <a:r>
              <a:rPr lang="en-CA" sz="2400" dirty="0"/>
              <a:t>	R.T. </a:t>
            </a:r>
            <a:r>
              <a:rPr lang="en-CA" sz="2400" dirty="0" err="1"/>
              <a:t>Pierrehumbert</a:t>
            </a:r>
            <a:endParaRPr lang="en-CA" sz="2400" dirty="0"/>
          </a:p>
          <a:p>
            <a:pPr>
              <a:buFontTx/>
              <a:buNone/>
            </a:pPr>
            <a:endParaRPr lang="en-CA" sz="2400" dirty="0"/>
          </a:p>
          <a:p>
            <a:pPr>
              <a:buFontTx/>
              <a:buNone/>
            </a:pPr>
            <a:r>
              <a:rPr lang="en-CA" sz="2400" dirty="0"/>
              <a:t>	Chicago Journal of International Law, Winter 2006, Vol. 6, no. </a:t>
            </a:r>
            <a:r>
              <a:rPr lang="en-CA" sz="2400" dirty="0" smtClean="0"/>
              <a:t>2</a:t>
            </a:r>
          </a:p>
          <a:p>
            <a:endParaRPr lang="en-CA" sz="2000" dirty="0" smtClean="0"/>
          </a:p>
          <a:p>
            <a:r>
              <a:rPr lang="en-CA" sz="2000" dirty="0" smtClean="0"/>
              <a:t>“What </a:t>
            </a:r>
            <a:r>
              <a:rPr lang="en-CA" sz="2000" dirty="0"/>
              <a:t>makes global warming unique in the four billion year history of </a:t>
            </a:r>
            <a:r>
              <a:rPr lang="en-CA" sz="2000" dirty="0" smtClean="0"/>
              <a:t>the planet </a:t>
            </a:r>
            <a:r>
              <a:rPr lang="en-CA" sz="2000" dirty="0"/>
              <a:t>is that the causative agents—humans—are </a:t>
            </a:r>
            <a:r>
              <a:rPr lang="en-CA" sz="2000" dirty="0" smtClean="0"/>
              <a:t>sentient”. </a:t>
            </a:r>
          </a:p>
          <a:p>
            <a:r>
              <a:rPr lang="en-CA" sz="2800" dirty="0" smtClean="0"/>
              <a:t>16 students</a:t>
            </a:r>
            <a:endParaRPr lang="en-CA" sz="2800" dirty="0"/>
          </a:p>
          <a:p>
            <a:endParaRPr lang="en-CA" sz="2800" dirty="0"/>
          </a:p>
        </p:txBody>
      </p:sp>
      <p:pic>
        <p:nvPicPr>
          <p:cNvPr id="37896" name="Picture 8" descr="climate_change_0218"/>
          <p:cNvPicPr>
            <a:picLocks noGrp="1" noChangeAspect="1" noChangeArrowheads="1"/>
          </p:cNvPicPr>
          <p:nvPr>
            <p:ph type="clipArt"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191000" y="1676400"/>
            <a:ext cx="4648200" cy="26035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Lect. 11. Mar 22 - 2010</a:t>
            </a:r>
            <a:endParaRPr lang="en-US">
              <a:solidFill>
                <a:schemeClr val="tx1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Dr. L.Kilmurray</a:t>
            </a:r>
          </a:p>
        </p:txBody>
      </p:sp>
      <p:sp>
        <p:nvSpPr>
          <p:cNvPr id="593922" name="Rectangle 2"/>
          <p:cNvSpPr>
            <a:spLocks noGrp="1" noChangeArrowheads="1"/>
          </p:cNvSpPr>
          <p:nvPr>
            <p:ph type="title"/>
          </p:nvPr>
        </p:nvSpPr>
        <p:spPr>
          <a:ln/>
        </p:spPr>
        <p:txBody>
          <a:bodyPr/>
          <a:lstStyle/>
          <a:p>
            <a:r>
              <a:rPr lang="en-CA"/>
              <a:t>Biosphere</a:t>
            </a:r>
            <a:endParaRPr lang="en-US"/>
          </a:p>
        </p:txBody>
      </p:sp>
      <p:sp>
        <p:nvSpPr>
          <p:cNvPr id="593923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68313" y="1773238"/>
            <a:ext cx="3814762" cy="411480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CA" sz="2800"/>
              <a:t>All the Earth's ecosystems considered as a single, self-sustaining unit </a:t>
            </a:r>
          </a:p>
          <a:p>
            <a:pPr>
              <a:lnSpc>
                <a:spcPct val="90000"/>
              </a:lnSpc>
            </a:pPr>
            <a:endParaRPr lang="en-CA" sz="2800"/>
          </a:p>
          <a:p>
            <a:pPr>
              <a:lnSpc>
                <a:spcPct val="90000"/>
              </a:lnSpc>
            </a:pPr>
            <a:r>
              <a:rPr lang="en-CA" sz="2800"/>
              <a:t>12 miles in depth</a:t>
            </a:r>
          </a:p>
          <a:p>
            <a:pPr>
              <a:lnSpc>
                <a:spcPct val="90000"/>
              </a:lnSpc>
            </a:pPr>
            <a:r>
              <a:rPr lang="en-CA" sz="2800"/>
              <a:t>From bottom of ocean floor to top of mount Everest</a:t>
            </a:r>
          </a:p>
          <a:p>
            <a:pPr>
              <a:lnSpc>
                <a:spcPct val="90000"/>
              </a:lnSpc>
            </a:pPr>
            <a:endParaRPr lang="en-CA" sz="2800"/>
          </a:p>
          <a:p>
            <a:pPr>
              <a:lnSpc>
                <a:spcPct val="90000"/>
              </a:lnSpc>
            </a:pPr>
            <a:endParaRPr lang="en-CA" sz="2800"/>
          </a:p>
          <a:p>
            <a:pPr>
              <a:lnSpc>
                <a:spcPct val="90000"/>
              </a:lnSpc>
            </a:pPr>
            <a:endParaRPr lang="en-US" sz="2800"/>
          </a:p>
        </p:txBody>
      </p:sp>
      <p:pic>
        <p:nvPicPr>
          <p:cNvPr id="593924" name="Picture 4" descr="hobson"/>
          <p:cNvPicPr>
            <a:picLocks noGrp="1" noChangeAspect="1" noChangeArrowheads="1"/>
          </p:cNvPicPr>
          <p:nvPr>
            <p:ph type="clipArt"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003851" y="2438400"/>
            <a:ext cx="4454349" cy="2797175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7850805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Lect. 11. Mar 22 - 2010</a:t>
            </a:r>
            <a:endParaRPr lang="en-US">
              <a:solidFill>
                <a:schemeClr val="tx1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Dr. L.Kilmurray</a:t>
            </a:r>
          </a:p>
        </p:txBody>
      </p:sp>
      <p:sp>
        <p:nvSpPr>
          <p:cNvPr id="595970" name="Rectangle 2"/>
          <p:cNvSpPr>
            <a:spLocks noGrp="1" noChangeArrowheads="1"/>
          </p:cNvSpPr>
          <p:nvPr>
            <p:ph type="title"/>
          </p:nvPr>
        </p:nvSpPr>
        <p:spPr>
          <a:xfrm>
            <a:off x="2057400" y="381000"/>
            <a:ext cx="4648200" cy="715963"/>
          </a:xfrm>
          <a:ln/>
        </p:spPr>
        <p:txBody>
          <a:bodyPr/>
          <a:lstStyle/>
          <a:p>
            <a:r>
              <a:rPr lang="en-CA"/>
              <a:t>Ecozone</a:t>
            </a:r>
          </a:p>
        </p:txBody>
      </p:sp>
      <p:sp>
        <p:nvSpPr>
          <p:cNvPr id="595971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250825" y="1484313"/>
            <a:ext cx="3814763" cy="4114800"/>
          </a:xfrm>
        </p:spPr>
        <p:txBody>
          <a:bodyPr/>
          <a:lstStyle/>
          <a:p>
            <a:pPr>
              <a:lnSpc>
                <a:spcPct val="90000"/>
              </a:lnSpc>
            </a:pPr>
            <a:endParaRPr lang="en-CA" sz="2800"/>
          </a:p>
          <a:p>
            <a:pPr>
              <a:lnSpc>
                <a:spcPct val="90000"/>
              </a:lnSpc>
            </a:pPr>
            <a:r>
              <a:rPr lang="en-CA" sz="2800"/>
              <a:t>A broad geographic area in which there are distinctive climate patterns, ocean conditions, types of landscapes and species of plants and animals. </a:t>
            </a:r>
          </a:p>
          <a:p>
            <a:pPr>
              <a:lnSpc>
                <a:spcPct val="90000"/>
              </a:lnSpc>
            </a:pPr>
            <a:r>
              <a:rPr lang="en-CA" sz="2800"/>
              <a:t>Local, Regional</a:t>
            </a:r>
          </a:p>
          <a:p>
            <a:pPr>
              <a:lnSpc>
                <a:spcPct val="90000"/>
              </a:lnSpc>
            </a:pPr>
            <a:endParaRPr lang="en-CA" sz="2800"/>
          </a:p>
        </p:txBody>
      </p:sp>
      <p:pic>
        <p:nvPicPr>
          <p:cNvPr id="595972" name="Picture 4" descr="Terrestrial Ecozones of Canada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267200" y="1752600"/>
            <a:ext cx="4497098" cy="373697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2130462"/>
      </p:ext>
    </p:extLst>
  </p:cSld>
  <p:clrMapOvr>
    <a:masterClrMapping/>
  </p:clrMapOvr>
  <p:transition spd="slow">
    <p:diamond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Date Placeholder 4"/>
          <p:cNvSpPr>
            <a:spLocks noGrp="1"/>
          </p:cNvSpPr>
          <p:nvPr>
            <p:ph type="dt" sz="quarter" idx="10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CA" dirty="0" err="1" smtClean="0">
                <a:solidFill>
                  <a:schemeClr val="bg1"/>
                </a:solidFill>
              </a:rPr>
              <a:t>Lect</a:t>
            </a:r>
            <a:r>
              <a:rPr lang="en-CA" dirty="0" smtClean="0">
                <a:solidFill>
                  <a:schemeClr val="bg1"/>
                </a:solidFill>
              </a:rPr>
              <a:t> 12 Oct 16 2012</a:t>
            </a:r>
            <a:endParaRPr lang="en-CA" dirty="0">
              <a:solidFill>
                <a:schemeClr val="bg1"/>
              </a:solidFill>
            </a:endParaRPr>
          </a:p>
        </p:txBody>
      </p:sp>
      <p:sp>
        <p:nvSpPr>
          <p:cNvPr id="6147" name="Footer Placeholder 5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CA" smtClean="0">
                <a:solidFill>
                  <a:schemeClr val="bg1"/>
                </a:solidFill>
              </a:rPr>
              <a:t>Dr. L.Kilmurray</a:t>
            </a:r>
          </a:p>
        </p:txBody>
      </p:sp>
      <p:sp>
        <p:nvSpPr>
          <p:cNvPr id="6148" name="Rectangle 2"/>
          <p:cNvSpPr>
            <a:spLocks noGrp="1" noChangeArrowheads="1"/>
          </p:cNvSpPr>
          <p:nvPr>
            <p:ph type="body" sz="half" idx="2"/>
          </p:nvPr>
        </p:nvSpPr>
        <p:spPr/>
        <p:txBody>
          <a:bodyPr/>
          <a:lstStyle/>
          <a:p>
            <a:pPr eaLnBrk="1" hangingPunct="1"/>
            <a:endParaRPr lang="en-US" sz="2800" smtClean="0"/>
          </a:p>
        </p:txBody>
      </p:sp>
      <p:pic>
        <p:nvPicPr>
          <p:cNvPr id="6149" name="Picture 3" descr="MT. PINATUBO"/>
          <p:cNvPicPr>
            <a:picLocks noGrp="1" noChangeAspect="1" noChangeArrowheads="1"/>
          </p:cNvPicPr>
          <p:nvPr>
            <p:ph type="clipArt" sz="half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28600" y="228600"/>
            <a:ext cx="3832225" cy="416560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6150" name="Rectangle 4"/>
          <p:cNvSpPr>
            <a:spLocks noChangeArrowheads="1"/>
          </p:cNvSpPr>
          <p:nvPr/>
        </p:nvSpPr>
        <p:spPr bwMode="auto">
          <a:xfrm>
            <a:off x="4724400" y="457200"/>
            <a:ext cx="3810000" cy="685800"/>
          </a:xfrm>
          <a:prstGeom prst="rect">
            <a:avLst/>
          </a:prstGeom>
          <a:solidFill>
            <a:schemeClr val="tx2"/>
          </a:solidFill>
          <a:ln w="50800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b"/>
          <a:lstStyle/>
          <a:p>
            <a:pPr algn="ctr"/>
            <a:r>
              <a:rPr lang="en-CA" sz="3600">
                <a:solidFill>
                  <a:schemeClr val="bg1"/>
                </a:solidFill>
              </a:rPr>
              <a:t>Mount Pinatubo</a:t>
            </a:r>
          </a:p>
        </p:txBody>
      </p:sp>
      <p:pic>
        <p:nvPicPr>
          <p:cNvPr id="6151" name="Picture 5" descr="Image:Pinatubo early eruption 1991.jpg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4200" y="2895600"/>
            <a:ext cx="5238750" cy="348615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23906025"/>
      </p:ext>
    </p:extLst>
  </p:cSld>
  <p:clrMapOvr>
    <a:masterClrMapping/>
  </p:clrMapOvr>
  <p:transition>
    <p:fade thruBlk="1"/>
    <p:sndAc>
      <p:stSnd>
        <p:snd r:embed="rId2" name="explode.wav"/>
      </p:stSnd>
    </p:sndAc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Date Placeholder 4"/>
          <p:cNvSpPr>
            <a:spLocks noGrp="1"/>
          </p:cNvSpPr>
          <p:nvPr>
            <p:ph type="dt" sz="quarter" idx="10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CA" dirty="0" err="1" smtClean="0">
                <a:solidFill>
                  <a:schemeClr val="bg1"/>
                </a:solidFill>
              </a:rPr>
              <a:t>Lect</a:t>
            </a:r>
            <a:r>
              <a:rPr lang="en-CA" dirty="0" smtClean="0">
                <a:solidFill>
                  <a:schemeClr val="bg1"/>
                </a:solidFill>
              </a:rPr>
              <a:t> 12 Oct 16 2012</a:t>
            </a:r>
            <a:endParaRPr lang="en-CA" dirty="0">
              <a:solidFill>
                <a:schemeClr val="bg1"/>
              </a:solidFill>
            </a:endParaRPr>
          </a:p>
        </p:txBody>
      </p:sp>
      <p:sp>
        <p:nvSpPr>
          <p:cNvPr id="7171" name="Footer Placeholder 5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CA" smtClean="0">
                <a:solidFill>
                  <a:schemeClr val="bg1"/>
                </a:solidFill>
              </a:rPr>
              <a:t>Dr. L.Kilmurray</a:t>
            </a:r>
          </a:p>
        </p:txBody>
      </p:sp>
      <p:sp>
        <p:nvSpPr>
          <p:cNvPr id="7173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152400" y="304800"/>
            <a:ext cx="4191000" cy="5486400"/>
          </a:xfrm>
        </p:spPr>
        <p:txBody>
          <a:bodyPr/>
          <a:lstStyle/>
          <a:p>
            <a:pPr eaLnBrk="1" hangingPunct="1">
              <a:buClr>
                <a:srgbClr val="0066FF"/>
              </a:buClr>
            </a:pPr>
            <a:r>
              <a:rPr lang="en-CA" sz="2100" dirty="0" smtClean="0"/>
              <a:t>Mount Pinatubo ejected 10 billion metric tons of magma, &amp; 20 million tons of sulphur dioxide, bringing vast quantities of minerals &amp; metals to the surface environment.</a:t>
            </a:r>
          </a:p>
          <a:p>
            <a:pPr eaLnBrk="1" hangingPunct="1">
              <a:buClr>
                <a:srgbClr val="0066FF"/>
              </a:buClr>
            </a:pPr>
            <a:r>
              <a:rPr lang="en-CA" sz="2100" dirty="0" smtClean="0"/>
              <a:t>It injected large amounts of aerosols into the stratosphere — more than any eruption since Krakatoa in 1883.</a:t>
            </a:r>
          </a:p>
          <a:p>
            <a:pPr eaLnBrk="1" hangingPunct="1">
              <a:buClr>
                <a:srgbClr val="0066FF"/>
              </a:buClr>
            </a:pPr>
            <a:r>
              <a:rPr lang="en-CA" sz="2100" dirty="0" smtClean="0"/>
              <a:t>The aerosols formed a global layer of sulphuric acid haze. </a:t>
            </a:r>
          </a:p>
          <a:p>
            <a:pPr eaLnBrk="1" hangingPunct="1">
              <a:buClr>
                <a:srgbClr val="0066FF"/>
              </a:buClr>
            </a:pPr>
            <a:r>
              <a:rPr lang="en-CA" sz="2100" dirty="0" smtClean="0"/>
              <a:t>Global temperatures dropped by about 0.9 F (0.5 C) , and ozone destruction increased substantially. </a:t>
            </a:r>
          </a:p>
        </p:txBody>
      </p:sp>
      <p:pic>
        <p:nvPicPr>
          <p:cNvPr id="7174" name="Picture 4" descr="Pinatubo_ash_plume_910612"/>
          <p:cNvPicPr>
            <a:picLocks noGrp="1" noChangeAspect="1" noChangeArrowheads="1"/>
          </p:cNvPicPr>
          <p:nvPr>
            <p:ph type="body"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724400" y="1676400"/>
            <a:ext cx="4000500" cy="3529013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7175" name="Rectangle 5"/>
          <p:cNvSpPr>
            <a:spLocks noChangeArrowheads="1"/>
          </p:cNvSpPr>
          <p:nvPr/>
        </p:nvSpPr>
        <p:spPr bwMode="auto">
          <a:xfrm>
            <a:off x="4724400" y="457200"/>
            <a:ext cx="3810000" cy="685800"/>
          </a:xfrm>
          <a:prstGeom prst="rect">
            <a:avLst/>
          </a:prstGeom>
          <a:solidFill>
            <a:schemeClr val="tx2"/>
          </a:solidFill>
          <a:ln w="50800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b"/>
          <a:lstStyle/>
          <a:p>
            <a:pPr algn="ctr"/>
            <a:r>
              <a:rPr lang="en-CA" sz="3600">
                <a:solidFill>
                  <a:schemeClr val="bg1"/>
                </a:solidFill>
              </a:rPr>
              <a:t>Mount Pinatubo</a:t>
            </a:r>
          </a:p>
        </p:txBody>
      </p:sp>
    </p:spTree>
    <p:extLst>
      <p:ext uri="{BB962C8B-B14F-4D97-AF65-F5344CB8AC3E}">
        <p14:creationId xmlns:p14="http://schemas.microsoft.com/office/powerpoint/2010/main" val="30408023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Date Placeholder 4"/>
          <p:cNvSpPr>
            <a:spLocks noGrp="1"/>
          </p:cNvSpPr>
          <p:nvPr>
            <p:ph type="dt" sz="quarter" idx="10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CA" dirty="0" err="1" smtClean="0">
                <a:solidFill>
                  <a:schemeClr val="bg1"/>
                </a:solidFill>
              </a:rPr>
              <a:t>Lect</a:t>
            </a:r>
            <a:r>
              <a:rPr lang="en-CA" dirty="0" smtClean="0">
                <a:solidFill>
                  <a:schemeClr val="bg1"/>
                </a:solidFill>
              </a:rPr>
              <a:t> 12 Oct 16 2012</a:t>
            </a:r>
            <a:endParaRPr lang="en-CA" dirty="0">
              <a:solidFill>
                <a:schemeClr val="bg1"/>
              </a:solidFill>
            </a:endParaRPr>
          </a:p>
        </p:txBody>
      </p:sp>
      <p:sp>
        <p:nvSpPr>
          <p:cNvPr id="16387" name="Footer Placeholder 5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CA" smtClean="0">
                <a:solidFill>
                  <a:schemeClr val="bg1"/>
                </a:solidFill>
              </a:rPr>
              <a:t>Dr. L.Kilmurray</a:t>
            </a:r>
          </a:p>
        </p:txBody>
      </p:sp>
      <p:sp>
        <p:nvSpPr>
          <p:cNvPr id="16388" name="Rectangle 2"/>
          <p:cNvSpPr>
            <a:spLocks noGrp="1" noChangeArrowheads="1"/>
          </p:cNvSpPr>
          <p:nvPr>
            <p:ph type="body" sz="half" idx="2"/>
          </p:nvPr>
        </p:nvSpPr>
        <p:spPr>
          <a:xfrm>
            <a:off x="4724400" y="609600"/>
            <a:ext cx="4000500" cy="4343400"/>
          </a:xfrm>
        </p:spPr>
        <p:txBody>
          <a:bodyPr/>
          <a:lstStyle/>
          <a:p>
            <a:pPr eaLnBrk="1" hangingPunct="1">
              <a:buClr>
                <a:srgbClr val="C0C0C0"/>
              </a:buClr>
              <a:buFont typeface="Wingdings" pitchFamily="2" charset="2"/>
              <a:buChar char="¯"/>
            </a:pPr>
            <a:r>
              <a:rPr lang="en-US" sz="2600" b="1" i="1" smtClean="0"/>
              <a:t>December 26, 2004</a:t>
            </a:r>
          </a:p>
          <a:p>
            <a:pPr eaLnBrk="1" hangingPunct="1">
              <a:buClr>
                <a:srgbClr val="C0C0C0"/>
              </a:buClr>
              <a:buFont typeface="Wingdings" pitchFamily="2" charset="2"/>
              <a:buChar char="¯"/>
            </a:pPr>
            <a:r>
              <a:rPr lang="en-US" sz="2600" b="1" i="1" smtClean="0"/>
              <a:t>Indonesia, Sri Lanka, India, and Thailand</a:t>
            </a:r>
          </a:p>
          <a:p>
            <a:pPr eaLnBrk="1" hangingPunct="1">
              <a:buClr>
                <a:srgbClr val="C0C0C0"/>
              </a:buClr>
              <a:buFont typeface="Wingdings" pitchFamily="2" charset="2"/>
              <a:buChar char="V"/>
            </a:pPr>
            <a:r>
              <a:rPr lang="en-US" sz="2600" b="1" i="1" smtClean="0"/>
              <a:t>225,000 Dead</a:t>
            </a:r>
            <a:r>
              <a:rPr lang="en-US" sz="2800" smtClean="0"/>
              <a:t> </a:t>
            </a:r>
          </a:p>
          <a:p>
            <a:pPr eaLnBrk="1" hangingPunct="1"/>
            <a:endParaRPr lang="en-US" sz="2800" smtClean="0"/>
          </a:p>
        </p:txBody>
      </p:sp>
      <p:pic>
        <p:nvPicPr>
          <p:cNvPr id="16389" name="Picture 3" descr="tsunami_wave_coming_now_too_late"/>
          <p:cNvPicPr>
            <a:picLocks noGrp="1" noChangeAspect="1" noChangeArrowheads="1"/>
          </p:cNvPicPr>
          <p:nvPr>
            <p:ph type="clipArt"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81000" y="685800"/>
            <a:ext cx="3702050" cy="54864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6390" name="Picture 4" descr="2004_Indonesia_Tsunami_Complete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6800" y="3124200"/>
            <a:ext cx="3581400" cy="2667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91" name="Text Box 5"/>
          <p:cNvSpPr txBox="1">
            <a:spLocks noChangeArrowheads="1"/>
          </p:cNvSpPr>
          <p:nvPr/>
        </p:nvSpPr>
        <p:spPr bwMode="auto">
          <a:xfrm>
            <a:off x="914400" y="152400"/>
            <a:ext cx="2514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sz="2400" b="1">
                <a:solidFill>
                  <a:schemeClr val="bg1"/>
                </a:solidFill>
              </a:rPr>
              <a:t>Tsunami</a:t>
            </a:r>
          </a:p>
        </p:txBody>
      </p:sp>
    </p:spTree>
    <p:extLst>
      <p:ext uri="{BB962C8B-B14F-4D97-AF65-F5344CB8AC3E}">
        <p14:creationId xmlns:p14="http://schemas.microsoft.com/office/powerpoint/2010/main" val="39193781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Date Placeholder 4"/>
          <p:cNvSpPr>
            <a:spLocks noGrp="1"/>
          </p:cNvSpPr>
          <p:nvPr>
            <p:ph type="dt" sz="quarter" idx="10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CA" dirty="0" err="1" smtClean="0">
                <a:solidFill>
                  <a:schemeClr val="bg1"/>
                </a:solidFill>
              </a:rPr>
              <a:t>Lect</a:t>
            </a:r>
            <a:r>
              <a:rPr lang="en-CA" dirty="0" smtClean="0">
                <a:solidFill>
                  <a:schemeClr val="bg1"/>
                </a:solidFill>
              </a:rPr>
              <a:t> 12 Oct 16 2012</a:t>
            </a:r>
            <a:endParaRPr lang="en-CA" dirty="0">
              <a:solidFill>
                <a:schemeClr val="bg1"/>
              </a:solidFill>
            </a:endParaRPr>
          </a:p>
        </p:txBody>
      </p:sp>
      <p:sp>
        <p:nvSpPr>
          <p:cNvPr id="17411" name="Footer Placeholder 5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CA" smtClean="0">
                <a:solidFill>
                  <a:schemeClr val="bg1"/>
                </a:solidFill>
              </a:rPr>
              <a:t>Dr. L.Kilmurray</a:t>
            </a:r>
          </a:p>
        </p:txBody>
      </p:sp>
      <p:sp>
        <p:nvSpPr>
          <p:cNvPr id="17412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Pakistan 2010</a:t>
            </a:r>
          </a:p>
        </p:txBody>
      </p:sp>
      <p:sp>
        <p:nvSpPr>
          <p:cNvPr id="17413" name="Rectangle 6"/>
          <p:cNvSpPr>
            <a:spLocks noGrp="1" noChangeArrowheads="1"/>
          </p:cNvSpPr>
          <p:nvPr>
            <p:ph type="body" sz="half" idx="2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sz="2400" smtClean="0"/>
              <a:t>About 20 million people affected by the flooding, and about 1,600 people killed. </a:t>
            </a:r>
          </a:p>
          <a:p>
            <a:pPr eaLnBrk="1" hangingPunct="1">
              <a:lnSpc>
                <a:spcPct val="90000"/>
              </a:lnSpc>
            </a:pPr>
            <a:r>
              <a:rPr lang="en-US" sz="2400" smtClean="0"/>
              <a:t>Pakistan's federal flood commission estimated that 300,000 homes have been destroyed or seriously damaged and 2.6m acres (105,000 sq km) of croplands submerged. </a:t>
            </a:r>
          </a:p>
        </p:txBody>
      </p:sp>
      <p:pic>
        <p:nvPicPr>
          <p:cNvPr id="17414" name="Picture 8" descr="pakistan-flooding-underwater"/>
          <p:cNvPicPr>
            <a:picLocks noGrp="1" noChangeAspect="1" noChangeArrowheads="1"/>
          </p:cNvPicPr>
          <p:nvPr>
            <p:ph type="clipArt"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04800" y="2133600"/>
            <a:ext cx="4038600" cy="3035300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857573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J</a:t>
            </a:r>
            <a:r>
              <a:rPr lang="en-CA" dirty="0" smtClean="0"/>
              <a:t>apan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CA" dirty="0" smtClean="0"/>
              <a:t>6.2 Magnitude</a:t>
            </a:r>
          </a:p>
          <a:p>
            <a:r>
              <a:rPr lang="en-CA" dirty="0" smtClean="0"/>
              <a:t>18,000 dead</a:t>
            </a:r>
          </a:p>
          <a:p>
            <a:r>
              <a:rPr lang="en-CA" dirty="0" smtClean="0"/>
              <a:t>Fukushima Nuclear plant leaks</a:t>
            </a:r>
            <a:endParaRPr lang="en-CA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/>
              <a:t>Dr. L.Kilmurray</a:t>
            </a:r>
            <a:endParaRPr lang="en-CA"/>
          </a:p>
        </p:txBody>
      </p:sp>
      <p:pic>
        <p:nvPicPr>
          <p:cNvPr id="2050" name="Picture 2" descr="http://upload.wikimedia.org/wikipedia/commons/3/32/Japan_Nuclear_power_plants_map.gif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7000" y="1219200"/>
            <a:ext cx="1731644" cy="1973421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http://4.bp.blogspot.com/-lAL5H9Lvn90/TXsj3dq9oHI/AAAAAAAACt4/VReGvBmdsBQ/s1600/japan%2Bearthquake2011%2Bphotos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2800" y="3581400"/>
            <a:ext cx="4419600" cy="282117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</p:spTree>
    <p:extLst>
      <p:ext uri="{BB962C8B-B14F-4D97-AF65-F5344CB8AC3E}">
        <p14:creationId xmlns:p14="http://schemas.microsoft.com/office/powerpoint/2010/main" val="13188941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Date Placeholder 4"/>
          <p:cNvSpPr>
            <a:spLocks noGrp="1"/>
          </p:cNvSpPr>
          <p:nvPr>
            <p:ph type="dt" sz="quarter" idx="10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CA" dirty="0" err="1" smtClean="0">
                <a:solidFill>
                  <a:schemeClr val="bg1"/>
                </a:solidFill>
              </a:rPr>
              <a:t>Lect</a:t>
            </a:r>
            <a:r>
              <a:rPr lang="en-CA" dirty="0" smtClean="0">
                <a:solidFill>
                  <a:schemeClr val="bg1"/>
                </a:solidFill>
              </a:rPr>
              <a:t> 12 Oct 16 2012</a:t>
            </a:r>
            <a:endParaRPr lang="en-CA" dirty="0">
              <a:solidFill>
                <a:schemeClr val="bg1"/>
              </a:solidFill>
            </a:endParaRPr>
          </a:p>
        </p:txBody>
      </p:sp>
      <p:sp>
        <p:nvSpPr>
          <p:cNvPr id="13315" name="Footer Placeholder 5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CA" smtClean="0">
                <a:solidFill>
                  <a:schemeClr val="bg1"/>
                </a:solidFill>
              </a:rPr>
              <a:t>Dr. L.Kilmurray</a:t>
            </a:r>
          </a:p>
        </p:txBody>
      </p:sp>
      <p:sp>
        <p:nvSpPr>
          <p:cNvPr id="13316" name="Rectangle 2"/>
          <p:cNvSpPr>
            <a:spLocks noGrp="1" noChangeArrowheads="1"/>
          </p:cNvSpPr>
          <p:nvPr>
            <p:ph type="title"/>
          </p:nvPr>
        </p:nvSpPr>
        <p:spPr>
          <a:xfrm>
            <a:off x="304800" y="381000"/>
            <a:ext cx="4038600" cy="701675"/>
          </a:xfrm>
        </p:spPr>
        <p:txBody>
          <a:bodyPr/>
          <a:lstStyle/>
          <a:p>
            <a:pPr eaLnBrk="1" hangingPunct="1"/>
            <a:r>
              <a:rPr lang="en-CA" sz="3600" dirty="0" smtClean="0"/>
              <a:t>ICCP 2009 report</a:t>
            </a:r>
          </a:p>
        </p:txBody>
      </p:sp>
      <p:sp>
        <p:nvSpPr>
          <p:cNvPr id="13317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228600" y="1295400"/>
            <a:ext cx="4191000" cy="4343400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endParaRPr lang="en-CA" sz="1800" dirty="0" smtClean="0"/>
          </a:p>
          <a:p>
            <a:pPr eaLnBrk="1" hangingPunct="1">
              <a:lnSpc>
                <a:spcPct val="80000"/>
              </a:lnSpc>
            </a:pPr>
            <a:r>
              <a:rPr lang="en-CA" sz="1800" dirty="0" smtClean="0"/>
              <a:t>It is very likely (90-99% probability) that the earth’s mean surface temperature will increase by 1.4 – 5.8 degrees centigrade between 2000 – 2100</a:t>
            </a:r>
          </a:p>
          <a:p>
            <a:pPr eaLnBrk="1" hangingPunct="1">
              <a:lnSpc>
                <a:spcPct val="80000"/>
              </a:lnSpc>
            </a:pPr>
            <a:endParaRPr lang="en-CA" sz="1800" dirty="0" smtClean="0"/>
          </a:p>
          <a:p>
            <a:pPr eaLnBrk="1" hangingPunct="1">
              <a:lnSpc>
                <a:spcPct val="80000"/>
              </a:lnSpc>
            </a:pPr>
            <a:r>
              <a:rPr lang="en-CA" sz="1800" dirty="0" smtClean="0"/>
              <a:t>There is new and stronger evidence that most of the warming observed over the last 50 years is attributable to human activities.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endParaRPr lang="en-CA" sz="1800" dirty="0" smtClean="0"/>
          </a:p>
        </p:txBody>
      </p:sp>
      <p:pic>
        <p:nvPicPr>
          <p:cNvPr id="13318" name="Picture 4" descr="desert1_OPT"/>
          <p:cNvPicPr>
            <a:picLocks noGrp="1" noChangeAspect="1" noChangeArrowheads="1"/>
          </p:cNvPicPr>
          <p:nvPr>
            <p:ph type="clipArt"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724400" y="457200"/>
            <a:ext cx="4000500" cy="2655888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3319" name="Picture 5" descr="Nov86-snoq-flood-l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3276600"/>
            <a:ext cx="2757488" cy="2814638"/>
          </a:xfrm>
          <a:prstGeom prst="rect">
            <a:avLst/>
          </a:prstGeom>
          <a:ln w="127000" cap="sq">
            <a:solidFill>
              <a:srgbClr val="00000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585807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850400">
            <a:off x="1982454" y="748452"/>
            <a:ext cx="2792795" cy="639762"/>
          </a:xfrm>
        </p:spPr>
        <p:txBody>
          <a:bodyPr/>
          <a:lstStyle/>
          <a:p>
            <a:r>
              <a:rPr lang="en-CA" dirty="0" smtClean="0"/>
              <a:t>CO2</a:t>
            </a:r>
            <a:endParaRPr lang="en-CA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smtClean="0"/>
              <a:t>Lect 12 Oct 16 2012</a:t>
            </a:r>
            <a:endParaRPr lang="en-CA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/>
              <a:t>Dr. L.Kilmurray</a:t>
            </a:r>
            <a:endParaRPr lang="en-CA"/>
          </a:p>
        </p:txBody>
      </p:sp>
      <p:sp>
        <p:nvSpPr>
          <p:cNvPr id="7" name="Rectangle 6"/>
          <p:cNvSpPr/>
          <p:nvPr/>
        </p:nvSpPr>
        <p:spPr>
          <a:xfrm>
            <a:off x="228600" y="1524000"/>
            <a:ext cx="3352800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CA" dirty="0">
                <a:solidFill>
                  <a:schemeClr val="bg1"/>
                </a:solidFill>
              </a:rPr>
              <a:t>Carbon dioxide is implicated in virtually all of the great </a:t>
            </a:r>
            <a:r>
              <a:rPr lang="en-CA" dirty="0" smtClean="0">
                <a:solidFill>
                  <a:schemeClr val="bg1"/>
                </a:solidFill>
              </a:rPr>
              <a:t>climate shifts </a:t>
            </a:r>
            <a:r>
              <a:rPr lang="en-CA" dirty="0">
                <a:solidFill>
                  <a:schemeClr val="bg1"/>
                </a:solidFill>
              </a:rPr>
              <a:t>in Earth’s history, including the coming and going of the Ice Ages; </a:t>
            </a:r>
            <a:r>
              <a:rPr lang="en-CA" dirty="0" smtClean="0">
                <a:solidFill>
                  <a:schemeClr val="bg1"/>
                </a:solidFill>
              </a:rPr>
              <a:t>the eons </a:t>
            </a:r>
            <a:r>
              <a:rPr lang="en-CA" dirty="0">
                <a:solidFill>
                  <a:schemeClr val="bg1"/>
                </a:solidFill>
              </a:rPr>
              <a:t>of warm ice-free states that the dinosaurs lived in some seventy </a:t>
            </a:r>
            <a:r>
              <a:rPr lang="en-CA" dirty="0" smtClean="0">
                <a:solidFill>
                  <a:schemeClr val="bg1"/>
                </a:solidFill>
              </a:rPr>
              <a:t>million years </a:t>
            </a:r>
            <a:r>
              <a:rPr lang="en-CA" dirty="0">
                <a:solidFill>
                  <a:schemeClr val="bg1"/>
                </a:solidFill>
              </a:rPr>
              <a:t>ago; the collapse of the Earth into a globally frozen state in </a:t>
            </a:r>
            <a:r>
              <a:rPr lang="en-CA" dirty="0" smtClean="0">
                <a:solidFill>
                  <a:schemeClr val="bg1"/>
                </a:solidFill>
              </a:rPr>
              <a:t>the </a:t>
            </a:r>
            <a:r>
              <a:rPr lang="en-CA" dirty="0" err="1" smtClean="0">
                <a:solidFill>
                  <a:schemeClr val="bg1"/>
                </a:solidFill>
              </a:rPr>
              <a:t>Neoproterozoic</a:t>
            </a:r>
            <a:r>
              <a:rPr lang="en-CA" dirty="0" smtClean="0">
                <a:solidFill>
                  <a:schemeClr val="bg1"/>
                </a:solidFill>
              </a:rPr>
              <a:t> </a:t>
            </a:r>
            <a:r>
              <a:rPr lang="en-CA" dirty="0">
                <a:solidFill>
                  <a:schemeClr val="bg1"/>
                </a:solidFill>
              </a:rPr>
              <a:t>era some six hundred million years ago</a:t>
            </a:r>
          </a:p>
        </p:txBody>
      </p:sp>
      <p:pic>
        <p:nvPicPr>
          <p:cNvPr id="3074" name="Picture 2" descr="http://i.telegraph.co.uk/multimedia/archive/01395/Carbon-dioxide_1395149c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8200" y="1981200"/>
            <a:ext cx="4038600" cy="25285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angle 7"/>
          <p:cNvSpPr/>
          <p:nvPr/>
        </p:nvSpPr>
        <p:spPr>
          <a:xfrm>
            <a:off x="3048000" y="5105400"/>
            <a:ext cx="54102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CA" dirty="0">
                <a:solidFill>
                  <a:schemeClr val="bg1"/>
                </a:solidFill>
              </a:rPr>
              <a:t>One </a:t>
            </a:r>
            <a:r>
              <a:rPr lang="en-CA" dirty="0" smtClean="0">
                <a:solidFill>
                  <a:schemeClr val="bg1"/>
                </a:solidFill>
              </a:rPr>
              <a:t>has to </a:t>
            </a:r>
            <a:r>
              <a:rPr lang="en-CA" dirty="0">
                <a:solidFill>
                  <a:schemeClr val="bg1"/>
                </a:solidFill>
              </a:rPr>
              <a:t>go back perhaps ten million years to find another time when the carbon</a:t>
            </a:r>
          </a:p>
          <a:p>
            <a:r>
              <a:rPr lang="en-CA" dirty="0">
                <a:solidFill>
                  <a:schemeClr val="bg1"/>
                </a:solidFill>
              </a:rPr>
              <a:t>dioxide concentration was as high as we will make it during the next century</a:t>
            </a:r>
          </a:p>
        </p:txBody>
      </p:sp>
    </p:spTree>
    <p:extLst>
      <p:ext uri="{BB962C8B-B14F-4D97-AF65-F5344CB8AC3E}">
        <p14:creationId xmlns:p14="http://schemas.microsoft.com/office/powerpoint/2010/main" val="28098347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Lect. 11. Mar 22 - 2010</a:t>
            </a:r>
            <a:endParaRPr lang="en-US">
              <a:solidFill>
                <a:schemeClr val="tx1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Dr. L.Kilmurray</a:t>
            </a:r>
          </a:p>
        </p:txBody>
      </p:sp>
      <p:sp>
        <p:nvSpPr>
          <p:cNvPr id="589826" name="Rectangle 2"/>
          <p:cNvSpPr>
            <a:spLocks noGrp="1" noChangeArrowheads="1"/>
          </p:cNvSpPr>
          <p:nvPr>
            <p:ph type="title"/>
          </p:nvPr>
        </p:nvSpPr>
        <p:spPr>
          <a:xfrm>
            <a:off x="4356100" y="333375"/>
            <a:ext cx="4460875" cy="647700"/>
          </a:xfrm>
          <a:ln/>
        </p:spPr>
        <p:txBody>
          <a:bodyPr/>
          <a:lstStyle/>
          <a:p>
            <a:r>
              <a:rPr lang="en-CA" sz="3600"/>
              <a:t>Greenhouse effect</a:t>
            </a:r>
          </a:p>
        </p:txBody>
      </p:sp>
      <p:sp>
        <p:nvSpPr>
          <p:cNvPr id="589827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152400" y="152400"/>
            <a:ext cx="4152900" cy="6172200"/>
          </a:xfrm>
        </p:spPr>
        <p:txBody>
          <a:bodyPr/>
          <a:lstStyle/>
          <a:p>
            <a:pPr>
              <a:lnSpc>
                <a:spcPct val="80000"/>
              </a:lnSpc>
            </a:pPr>
            <a:endParaRPr lang="en-CA" sz="1100" dirty="0"/>
          </a:p>
          <a:p>
            <a:pPr>
              <a:lnSpc>
                <a:spcPct val="80000"/>
              </a:lnSpc>
            </a:pPr>
            <a:r>
              <a:rPr lang="en-CA" sz="2100" dirty="0"/>
              <a:t>Sun’s energy hits the atmosphere as solar radiation. Some bounced back into space by the atmosphere, but most passes through the atmosphere to warm the surface of the earth. </a:t>
            </a:r>
          </a:p>
          <a:p>
            <a:pPr>
              <a:lnSpc>
                <a:spcPct val="80000"/>
              </a:lnSpc>
            </a:pPr>
            <a:endParaRPr lang="en-CA" sz="2100" dirty="0"/>
          </a:p>
          <a:p>
            <a:pPr>
              <a:lnSpc>
                <a:spcPct val="80000"/>
              </a:lnSpc>
            </a:pPr>
            <a:r>
              <a:rPr lang="en-CA" sz="2100" dirty="0"/>
              <a:t>Once earth warmed by the short-wave solar energy, excess heat is radiated back into the environment as long-wave infrared radiation. </a:t>
            </a:r>
          </a:p>
          <a:p>
            <a:pPr>
              <a:lnSpc>
                <a:spcPct val="80000"/>
              </a:lnSpc>
            </a:pPr>
            <a:endParaRPr lang="en-CA" sz="2100" dirty="0"/>
          </a:p>
          <a:p>
            <a:pPr>
              <a:lnSpc>
                <a:spcPct val="80000"/>
              </a:lnSpc>
            </a:pPr>
            <a:r>
              <a:rPr lang="en-CA" sz="2100" dirty="0"/>
              <a:t>Some of the gases in earth's atmosphere act like the glass in the car windows. </a:t>
            </a:r>
            <a:r>
              <a:rPr lang="en-CA" sz="2500" b="0" dirty="0"/>
              <a:t>They let in solar energy and block or absorb infrared energy</a:t>
            </a:r>
            <a:r>
              <a:rPr lang="en-CA" sz="2100" dirty="0"/>
              <a:t>. As a result, the atmosphere gets warmer.</a:t>
            </a:r>
            <a:r>
              <a:rPr lang="en-CA" sz="1200" dirty="0"/>
              <a:t> </a:t>
            </a:r>
          </a:p>
        </p:txBody>
      </p:sp>
      <p:pic>
        <p:nvPicPr>
          <p:cNvPr id="589828" name="Picture 4" descr="GreenhouseEffect"/>
          <p:cNvPicPr>
            <a:picLocks noGrp="1" noChangeAspect="1" noChangeArrowheads="1"/>
          </p:cNvPicPr>
          <p:nvPr>
            <p:ph type="clipArt"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645025" y="2824163"/>
            <a:ext cx="3813175" cy="2427287"/>
          </a:xfrm>
        </p:spPr>
      </p:pic>
    </p:spTree>
    <p:extLst>
      <p:ext uri="{BB962C8B-B14F-4D97-AF65-F5344CB8AC3E}">
        <p14:creationId xmlns:p14="http://schemas.microsoft.com/office/powerpoint/2010/main" val="35886683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Date Placeholder 4"/>
          <p:cNvSpPr>
            <a:spLocks noGrp="1"/>
          </p:cNvSpPr>
          <p:nvPr>
            <p:ph type="dt" sz="quarter" idx="10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CA" dirty="0">
              <a:solidFill>
                <a:schemeClr val="bg1"/>
              </a:solidFill>
            </a:endParaRPr>
          </a:p>
        </p:txBody>
      </p:sp>
      <p:sp>
        <p:nvSpPr>
          <p:cNvPr id="20483" name="Footer Placeholder 5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CA" smtClean="0">
                <a:solidFill>
                  <a:schemeClr val="bg1"/>
                </a:solidFill>
              </a:rPr>
              <a:t>Dr. L.Kilmurray</a:t>
            </a:r>
          </a:p>
        </p:txBody>
      </p:sp>
      <p:sp>
        <p:nvSpPr>
          <p:cNvPr id="2048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3276600" cy="868362"/>
          </a:xfrm>
        </p:spPr>
        <p:txBody>
          <a:bodyPr/>
          <a:lstStyle/>
          <a:p>
            <a:pPr eaLnBrk="1" hangingPunct="1"/>
            <a:r>
              <a:rPr lang="en-CA" sz="4000" smtClean="0"/>
              <a:t>Reading</a:t>
            </a:r>
          </a:p>
        </p:txBody>
      </p:sp>
      <p:sp>
        <p:nvSpPr>
          <p:cNvPr id="20485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1371600"/>
            <a:ext cx="4038600" cy="4525963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CA" sz="2000" dirty="0" smtClean="0"/>
              <a:t>Arctic summer ice may be gone in 50 years</a:t>
            </a:r>
          </a:p>
          <a:p>
            <a:pPr eaLnBrk="1" hangingPunct="1">
              <a:lnSpc>
                <a:spcPct val="90000"/>
              </a:lnSpc>
            </a:pPr>
            <a:r>
              <a:rPr lang="en-CA" sz="2000" dirty="0" smtClean="0"/>
              <a:t>The Larsen B ice-shelf in the Antarctic has collapsed for the first time in ten millennia</a:t>
            </a:r>
          </a:p>
          <a:p>
            <a:pPr eaLnBrk="1" hangingPunct="1">
              <a:lnSpc>
                <a:spcPct val="90000"/>
              </a:lnSpc>
            </a:pPr>
            <a:r>
              <a:rPr lang="en-CA" sz="2000" dirty="0" smtClean="0"/>
              <a:t>One has to go back 10 million years to find carbon levels as high as today</a:t>
            </a:r>
          </a:p>
          <a:p>
            <a:pPr eaLnBrk="1" hangingPunct="1">
              <a:lnSpc>
                <a:spcPct val="90000"/>
              </a:lnSpc>
            </a:pPr>
            <a:r>
              <a:rPr lang="en-CA" sz="2000" dirty="0" smtClean="0"/>
              <a:t>Need for alternate fuels or capture technology</a:t>
            </a:r>
          </a:p>
          <a:p>
            <a:pPr eaLnBrk="1" hangingPunct="1">
              <a:lnSpc>
                <a:spcPct val="90000"/>
              </a:lnSpc>
            </a:pPr>
            <a:r>
              <a:rPr lang="en-CA" sz="2000" dirty="0" smtClean="0"/>
              <a:t>Honest Information Brokerage Needed: = ACADEMIA?</a:t>
            </a:r>
          </a:p>
          <a:p>
            <a:pPr eaLnBrk="1" hangingPunct="1">
              <a:lnSpc>
                <a:spcPct val="90000"/>
              </a:lnSpc>
            </a:pPr>
            <a:endParaRPr lang="en-CA" sz="2000" dirty="0" smtClean="0"/>
          </a:p>
          <a:p>
            <a:pPr eaLnBrk="1" hangingPunct="1">
              <a:lnSpc>
                <a:spcPct val="90000"/>
              </a:lnSpc>
            </a:pPr>
            <a:endParaRPr lang="en-CA" sz="2000" dirty="0" smtClean="0"/>
          </a:p>
        </p:txBody>
      </p:sp>
      <p:pic>
        <p:nvPicPr>
          <p:cNvPr id="20486" name="Picture 4" descr="0001"/>
          <p:cNvPicPr>
            <a:picLocks noGrp="1" noChangeAspect="1" noChangeArrowheads="1"/>
          </p:cNvPicPr>
          <p:nvPr>
            <p:ph type="clipArt"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876800" y="304800"/>
            <a:ext cx="4038600" cy="206375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pic>
        <p:nvPicPr>
          <p:cNvPr id="20487" name="Picture 5" descr="3_rift-in-larsen-b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1200" y="2667000"/>
            <a:ext cx="2706688" cy="41148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88" name="Rectangle 6"/>
          <p:cNvSpPr>
            <a:spLocks noChangeArrowheads="1"/>
          </p:cNvSpPr>
          <p:nvPr/>
        </p:nvSpPr>
        <p:spPr bwMode="auto">
          <a:xfrm>
            <a:off x="457200" y="274638"/>
            <a:ext cx="3429000" cy="868362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/>
            <a:r>
              <a:rPr lang="en-CA" sz="2800">
                <a:solidFill>
                  <a:schemeClr val="bg1"/>
                </a:solidFill>
              </a:rPr>
              <a:t>Climate Change</a:t>
            </a:r>
          </a:p>
        </p:txBody>
      </p:sp>
    </p:spTree>
    <p:extLst>
      <p:ext uri="{BB962C8B-B14F-4D97-AF65-F5344CB8AC3E}">
        <p14:creationId xmlns:p14="http://schemas.microsoft.com/office/powerpoint/2010/main" val="28127515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81" name="Rectangle 5"/>
          <p:cNvSpPr>
            <a:spLocks noGrp="1" noChangeArrowheads="1"/>
          </p:cNvSpPr>
          <p:nvPr>
            <p:ph type="body" sz="half" idx="1"/>
          </p:nvPr>
        </p:nvSpPr>
        <p:spPr>
          <a:xfrm>
            <a:off x="533400" y="1752600"/>
            <a:ext cx="4038600" cy="4525963"/>
          </a:xfrm>
        </p:spPr>
        <p:txBody>
          <a:bodyPr/>
          <a:lstStyle/>
          <a:p>
            <a:pPr eaLnBrk="1" hangingPunct="1">
              <a:lnSpc>
                <a:spcPct val="80000"/>
              </a:lnSpc>
              <a:defRPr/>
            </a:pPr>
            <a:r>
              <a:rPr lang="en-CA" sz="2400" dirty="0" smtClean="0"/>
              <a:t>Of the estimated 250,000 to 500,000 plant species in the world, more than 85 percent are in environments that are the traditional homes of indigenous people. 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endParaRPr lang="en-CA" sz="2400" dirty="0" smtClean="0"/>
          </a:p>
          <a:p>
            <a:pPr eaLnBrk="1" hangingPunct="1">
              <a:lnSpc>
                <a:spcPct val="80000"/>
              </a:lnSpc>
              <a:defRPr/>
            </a:pPr>
            <a:r>
              <a:rPr lang="en-CA" sz="2400" dirty="0" smtClean="0"/>
              <a:t>Nearly 75 percent of 121 plant-derived prescription drugs used worldwide were discovered following leads from indigenous medicine. 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endParaRPr lang="en-CA" sz="2000" dirty="0" smtClean="0"/>
          </a:p>
        </p:txBody>
      </p:sp>
      <p:pic>
        <p:nvPicPr>
          <p:cNvPr id="51203" name="Picture 8" descr="top10_aphrodisiac_herbs"/>
          <p:cNvPicPr>
            <a:picLocks noGrp="1" noChangeAspect="1" noChangeArrowheads="1"/>
          </p:cNvPicPr>
          <p:nvPr>
            <p:ph type="clipArt"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105400" y="2667000"/>
            <a:ext cx="3438525" cy="2324100"/>
          </a:xfrm>
          <a:prstGeom prst="rect">
            <a:avLst/>
          </a:prstGeom>
          <a:solidFill>
            <a:srgbClr val="FFFFFF">
              <a:shade val="85000"/>
            </a:srgbClr>
          </a:solidFill>
          <a:ln w="101600" cap="sq">
            <a:solidFill>
              <a:srgbClr val="FDFDFD"/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</p:pic>
      <p:sp>
        <p:nvSpPr>
          <p:cNvPr id="75785" name="Rectangle 9"/>
          <p:cNvSpPr>
            <a:spLocks noGrp="1" noRot="1" noChangeArrowheads="1"/>
          </p:cNvSpPr>
          <p:nvPr>
            <p:ph type="title"/>
          </p:nvPr>
        </p:nvSpPr>
        <p:spPr>
          <a:xfrm>
            <a:off x="1981200" y="228600"/>
            <a:ext cx="6248400" cy="685800"/>
          </a:xfrm>
        </p:spPr>
        <p:txBody>
          <a:bodyPr/>
          <a:lstStyle/>
          <a:p>
            <a:pPr eaLnBrk="1" hangingPunct="1">
              <a:defRPr/>
            </a:pPr>
            <a:r>
              <a:rPr lang="en-CA" sz="4000" dirty="0" smtClean="0"/>
              <a:t>Nature's Pharmacy</a:t>
            </a:r>
          </a:p>
        </p:txBody>
      </p:sp>
    </p:spTree>
    <p:extLst>
      <p:ext uri="{BB962C8B-B14F-4D97-AF65-F5344CB8AC3E}">
        <p14:creationId xmlns:p14="http://schemas.microsoft.com/office/powerpoint/2010/main" val="34848993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050" name="Rectangle 2"/>
          <p:cNvSpPr>
            <a:spLocks noGrp="1" noRot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CA" dirty="0" smtClean="0"/>
              <a:t>Medicinal resources</a:t>
            </a:r>
          </a:p>
        </p:txBody>
      </p:sp>
      <p:sp>
        <p:nvSpPr>
          <p:cNvPr id="130051" name="Rectangle 3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eaLnBrk="1" hangingPunct="1">
              <a:defRPr/>
            </a:pPr>
            <a:r>
              <a:rPr lang="en-CA" sz="2400" dirty="0" smtClean="0"/>
              <a:t>Ecuadorian tree frog produces painkiller 200 times stronger than morphine</a:t>
            </a:r>
          </a:p>
          <a:p>
            <a:pPr eaLnBrk="1" hangingPunct="1">
              <a:defRPr/>
            </a:pPr>
            <a:r>
              <a:rPr lang="en-CA" sz="2400" dirty="0" smtClean="0"/>
              <a:t>Caribbean sponge produces chemicals that combat viral disease</a:t>
            </a:r>
          </a:p>
          <a:p>
            <a:pPr eaLnBrk="1" hangingPunct="1">
              <a:defRPr/>
            </a:pPr>
            <a:r>
              <a:rPr lang="en-CA" sz="2400" dirty="0" smtClean="0"/>
              <a:t>Barnacles produce cement used in dentistry </a:t>
            </a:r>
          </a:p>
        </p:txBody>
      </p:sp>
      <p:pic>
        <p:nvPicPr>
          <p:cNvPr id="52228" name="Picture 4" descr="frog"/>
          <p:cNvPicPr>
            <a:picLocks noGrp="1" noChangeAspect="1" noChangeArrowheads="1"/>
          </p:cNvPicPr>
          <p:nvPr>
            <p:ph type="clipArt" sz="half" idx="4294967295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04825" y="2457450"/>
            <a:ext cx="3943350" cy="280987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236594169"/>
      </p:ext>
    </p:extLst>
  </p:cSld>
  <p:clrMapOvr>
    <a:masterClrMapping/>
  </p:clrMapOvr>
  <p:transition spd="slow">
    <p:wheel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Dr. L.Kilmurray</a:t>
            </a:r>
          </a:p>
        </p:txBody>
      </p:sp>
      <p:sp>
        <p:nvSpPr>
          <p:cNvPr id="43010" name="Rectangle 2"/>
          <p:cNvSpPr>
            <a:spLocks noGrp="1" noChangeArrowheads="1"/>
          </p:cNvSpPr>
          <p:nvPr>
            <p:ph type="title"/>
          </p:nvPr>
        </p:nvSpPr>
        <p:spPr>
          <a:ln/>
        </p:spPr>
        <p:txBody>
          <a:bodyPr/>
          <a:lstStyle/>
          <a:p>
            <a:r>
              <a:rPr lang="en-US" sz="3600"/>
              <a:t>Damage..what damage..?</a:t>
            </a:r>
          </a:p>
        </p:txBody>
      </p:sp>
      <p:sp>
        <p:nvSpPr>
          <p:cNvPr id="430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28600" y="1295400"/>
            <a:ext cx="8686800" cy="4678363"/>
          </a:xfrm>
          <a:ln/>
        </p:spPr>
        <p:txBody>
          <a:bodyPr/>
          <a:lstStyle/>
          <a:p>
            <a:r>
              <a:rPr lang="en-US" b="1" u="sng"/>
              <a:t>The Homer </a:t>
            </a:r>
            <a:r>
              <a:rPr lang="en-US" sz="2800" b="1" u="sng"/>
              <a:t>Simpson Philosophy:</a:t>
            </a:r>
          </a:p>
          <a:p>
            <a:pPr>
              <a:buFontTx/>
              <a:buNone/>
            </a:pPr>
            <a:r>
              <a:rPr lang="en-US" sz="2800"/>
              <a:t>			“it was like that when I got here…”</a:t>
            </a:r>
          </a:p>
          <a:p>
            <a:r>
              <a:rPr lang="en-US" sz="2800" b="1" u="sng"/>
              <a:t>The Capitalist/Industrialist Philosophy:</a:t>
            </a:r>
          </a:p>
          <a:p>
            <a:pPr>
              <a:buFontTx/>
              <a:buNone/>
            </a:pPr>
            <a:r>
              <a:rPr lang="en-US" sz="2800"/>
              <a:t>		“Market forces will right the situation”</a:t>
            </a:r>
          </a:p>
          <a:p>
            <a:r>
              <a:rPr lang="en-US" sz="2800" b="1" u="sng"/>
              <a:t>The Marxist Perspective:</a:t>
            </a:r>
          </a:p>
          <a:p>
            <a:pPr>
              <a:buFontTx/>
              <a:buNone/>
            </a:pPr>
            <a:r>
              <a:rPr lang="en-US" sz="2800"/>
              <a:t>		“The nature of Capitalism leads to social inequality and environmental degradation”</a:t>
            </a:r>
          </a:p>
          <a:p>
            <a:endParaRPr lang="en-US"/>
          </a:p>
        </p:txBody>
      </p:sp>
      <p:pic>
        <p:nvPicPr>
          <p:cNvPr id="43013" name="Picture 5" descr="Marx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2400" y="4419600"/>
            <a:ext cx="836613" cy="1143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3015" name="Picture 7" descr="Money-Print-C10055084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43800" y="3048000"/>
            <a:ext cx="990600" cy="790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3017" name="Picture 9" descr="homer_simpson">
            <a:hlinkClick r:id="rId6"/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0" y="1447800"/>
            <a:ext cx="1095375" cy="1104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17342492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0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3010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3010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43010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30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30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30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30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30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30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30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30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30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30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30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30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430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30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30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30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430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430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010" grpId="0"/>
      <p:bldP spid="43011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dirty="0" err="1" smtClean="0"/>
              <a:t>Lect</a:t>
            </a:r>
            <a:r>
              <a:rPr lang="en-CA" dirty="0" smtClean="0"/>
              <a:t> 12 Oct 16 2012</a:t>
            </a:r>
            <a:endParaRPr lang="en-CA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/>
              <a:t>Dr. L.Kilmurray</a:t>
            </a:r>
          </a:p>
        </p:txBody>
      </p:sp>
      <p:sp>
        <p:nvSpPr>
          <p:cNvPr id="159746" name="Rectangle 2"/>
          <p:cNvSpPr>
            <a:spLocks noGrp="1" noChangeArrowheads="1"/>
          </p:cNvSpPr>
          <p:nvPr>
            <p:ph type="title"/>
          </p:nvPr>
        </p:nvSpPr>
        <p:spPr>
          <a:ln/>
        </p:spPr>
        <p:txBody>
          <a:bodyPr/>
          <a:lstStyle/>
          <a:p>
            <a:r>
              <a:rPr lang="en-CA"/>
              <a:t>Opposition</a:t>
            </a:r>
          </a:p>
        </p:txBody>
      </p:sp>
      <p:sp>
        <p:nvSpPr>
          <p:cNvPr id="159747" name="Rectangle 3"/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r>
              <a:rPr lang="en-US" sz="2700"/>
              <a:t>The oil and energy lobby</a:t>
            </a:r>
          </a:p>
          <a:p>
            <a:r>
              <a:rPr lang="en-US" sz="2700"/>
              <a:t>The Libertarian economic focus</a:t>
            </a:r>
          </a:p>
          <a:p>
            <a:r>
              <a:rPr lang="en-US" sz="2700"/>
              <a:t>More research is required….</a:t>
            </a:r>
          </a:p>
          <a:p>
            <a:endParaRPr lang="en-US" sz="2700"/>
          </a:p>
        </p:txBody>
      </p:sp>
      <p:pic>
        <p:nvPicPr>
          <p:cNvPr id="159748" name="Picture 4" descr="1176389297_9359"/>
          <p:cNvPicPr>
            <a:picLocks noGrp="1" noChangeAspect="1" noChangeArrowheads="1"/>
          </p:cNvPicPr>
          <p:nvPr>
            <p:ph type="clipArt"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686300" y="2122488"/>
            <a:ext cx="4000500" cy="3144837"/>
          </a:xfrm>
        </p:spPr>
      </p:pic>
    </p:spTree>
    <p:extLst>
      <p:ext uri="{BB962C8B-B14F-4D97-AF65-F5344CB8AC3E}">
        <p14:creationId xmlns:p14="http://schemas.microsoft.com/office/powerpoint/2010/main" val="18913997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/>
              <a:t>Dr. L.Kilmurray</a:t>
            </a:r>
          </a:p>
        </p:txBody>
      </p:sp>
      <p:sp>
        <p:nvSpPr>
          <p:cNvPr id="160770" name="Rectangle 2"/>
          <p:cNvSpPr>
            <a:spLocks noGrp="1" noChangeArrowheads="1"/>
          </p:cNvSpPr>
          <p:nvPr>
            <p:ph type="title"/>
          </p:nvPr>
        </p:nvSpPr>
        <p:spPr>
          <a:xfrm>
            <a:off x="381000" y="274638"/>
            <a:ext cx="8305800" cy="792162"/>
          </a:xfrm>
          <a:ln/>
        </p:spPr>
        <p:txBody>
          <a:bodyPr/>
          <a:lstStyle/>
          <a:p>
            <a:r>
              <a:rPr lang="en-CA" dirty="0"/>
              <a:t>Strategy 1 (Adaptation)</a:t>
            </a:r>
          </a:p>
        </p:txBody>
      </p:sp>
      <p:sp>
        <p:nvSpPr>
          <p:cNvPr id="160771" name="Rectangle 3"/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r>
              <a:rPr lang="en-CA" sz="2700"/>
              <a:t>Wait and see:</a:t>
            </a:r>
          </a:p>
          <a:p>
            <a:r>
              <a:rPr lang="en-CA" sz="2700"/>
              <a:t>Neoclassical argument, linked with Libertarian economic school of thought</a:t>
            </a:r>
          </a:p>
          <a:p>
            <a:r>
              <a:rPr lang="en-CA" sz="2700"/>
              <a:t>The Market forces will right the situation</a:t>
            </a:r>
          </a:p>
          <a:p>
            <a:r>
              <a:rPr lang="en-CA" sz="2700"/>
              <a:t>Government action will prevail</a:t>
            </a:r>
          </a:p>
          <a:p>
            <a:endParaRPr lang="en-CA" sz="2700"/>
          </a:p>
          <a:p>
            <a:endParaRPr lang="en-CA" sz="2700"/>
          </a:p>
        </p:txBody>
      </p:sp>
      <p:pic>
        <p:nvPicPr>
          <p:cNvPr id="160774" name="Picture 6" descr="Cato%20Logo"/>
          <p:cNvPicPr>
            <a:picLocks noGrp="1" noChangeAspect="1" noChangeArrowheads="1"/>
          </p:cNvPicPr>
          <p:nvPr>
            <p:ph type="clipArt"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781550" y="2719388"/>
            <a:ext cx="3810000" cy="1952625"/>
          </a:xfr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995845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dirty="0" err="1" smtClean="0"/>
              <a:t>Lect</a:t>
            </a:r>
            <a:r>
              <a:rPr lang="en-CA" dirty="0" smtClean="0"/>
              <a:t> 12 Oct 16 2012</a:t>
            </a:r>
            <a:endParaRPr lang="en-C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/>
              <a:t>Dr. L.Kilmurray</a:t>
            </a:r>
          </a:p>
        </p:txBody>
      </p:sp>
      <p:sp>
        <p:nvSpPr>
          <p:cNvPr id="1617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CA"/>
              <a:t>Precautionary act now, minimise the risks</a:t>
            </a:r>
          </a:p>
          <a:p>
            <a:r>
              <a:rPr lang="en-CA"/>
              <a:t>Defeatist?</a:t>
            </a:r>
          </a:p>
          <a:p>
            <a:r>
              <a:rPr lang="en-CA"/>
              <a:t>It may be too late already</a:t>
            </a:r>
          </a:p>
          <a:p>
            <a:r>
              <a:rPr lang="en-CA"/>
              <a:t>Government, people, should just do what is necessary (minimum)</a:t>
            </a:r>
          </a:p>
          <a:p>
            <a:endParaRPr lang="en-CA"/>
          </a:p>
        </p:txBody>
      </p:sp>
      <p:sp>
        <p:nvSpPr>
          <p:cNvPr id="161796" name="Rectangle 4"/>
          <p:cNvSpPr>
            <a:spLocks noGrp="1" noChangeArrowheads="1"/>
          </p:cNvSpPr>
          <p:nvPr>
            <p:ph type="title"/>
          </p:nvPr>
        </p:nvSpPr>
        <p:spPr>
          <a:xfrm>
            <a:off x="381000" y="274638"/>
            <a:ext cx="8305800" cy="715962"/>
          </a:xfrm>
          <a:ln/>
        </p:spPr>
        <p:txBody>
          <a:bodyPr/>
          <a:lstStyle/>
          <a:p>
            <a:r>
              <a:rPr lang="en-CA"/>
              <a:t>Strategy 2 (Mitigation)</a:t>
            </a:r>
          </a:p>
        </p:txBody>
      </p:sp>
    </p:spTree>
    <p:extLst>
      <p:ext uri="{BB962C8B-B14F-4D97-AF65-F5344CB8AC3E}">
        <p14:creationId xmlns:p14="http://schemas.microsoft.com/office/powerpoint/2010/main" val="24901824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 dirty="0" err="1" smtClean="0"/>
              <a:t>Lect</a:t>
            </a:r>
            <a:r>
              <a:rPr lang="en-CA" dirty="0" smtClean="0"/>
              <a:t> 12 Oct 16 2012</a:t>
            </a:r>
            <a:endParaRPr lang="en-CA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/>
              <a:t>Dr. L.Kilmurray</a:t>
            </a:r>
          </a:p>
        </p:txBody>
      </p:sp>
      <p:sp>
        <p:nvSpPr>
          <p:cNvPr id="162821" name="Rectangle 5"/>
          <p:cNvSpPr>
            <a:spLocks noGrp="1" noChangeArrowheads="1"/>
          </p:cNvSpPr>
          <p:nvPr>
            <p:ph type="title"/>
          </p:nvPr>
        </p:nvSpPr>
        <p:spPr>
          <a:xfrm>
            <a:off x="381000" y="274638"/>
            <a:ext cx="8305800" cy="715962"/>
          </a:xfrm>
          <a:ln/>
        </p:spPr>
        <p:txBody>
          <a:bodyPr/>
          <a:lstStyle/>
          <a:p>
            <a:r>
              <a:rPr lang="en-CA" dirty="0"/>
              <a:t>Strategy 3 (Geo-engineering)</a:t>
            </a:r>
          </a:p>
        </p:txBody>
      </p:sp>
      <p:sp>
        <p:nvSpPr>
          <p:cNvPr id="162823" name="Rectangle 7"/>
          <p:cNvSpPr>
            <a:spLocks noGrp="1" noChangeArrowheads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en-CA" sz="2700"/>
              <a:t>Act now broadly, can only help</a:t>
            </a:r>
          </a:p>
          <a:p>
            <a:r>
              <a:rPr lang="en-CA" sz="2700"/>
              <a:t>Geo-engineering strategies</a:t>
            </a:r>
          </a:p>
          <a:p>
            <a:r>
              <a:rPr lang="en-CA" sz="2700"/>
              <a:t>Reforestation</a:t>
            </a:r>
          </a:p>
          <a:p>
            <a:r>
              <a:rPr lang="en-CA" sz="2700"/>
              <a:t>Space mirrors?</a:t>
            </a:r>
          </a:p>
          <a:p>
            <a:endParaRPr lang="en-CA" sz="2700"/>
          </a:p>
        </p:txBody>
      </p:sp>
      <p:pic>
        <p:nvPicPr>
          <p:cNvPr id="162825" name="Picture 9" descr="splashnew"/>
          <p:cNvPicPr>
            <a:picLocks noGrp="1" noChangeAspect="1" noChangeArrowheads="1"/>
          </p:cNvPicPr>
          <p:nvPr>
            <p:ph type="clipArt"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33400" y="2252663"/>
            <a:ext cx="4000500" cy="2886075"/>
          </a:xfr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492779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701</TotalTime>
  <Words>846</Words>
  <Application>Microsoft Office PowerPoint</Application>
  <PresentationFormat>On-screen Show (4:3)</PresentationFormat>
  <Paragraphs>134</Paragraphs>
  <Slides>21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2" baseType="lpstr">
      <vt:lpstr>Default Design</vt:lpstr>
      <vt:lpstr>Environment: Climate Change</vt:lpstr>
      <vt:lpstr>Outline</vt:lpstr>
      <vt:lpstr>Reading</vt:lpstr>
      <vt:lpstr>Biosphere</vt:lpstr>
      <vt:lpstr>Ecozone</vt:lpstr>
      <vt:lpstr>PowerPoint Presentation</vt:lpstr>
      <vt:lpstr>PowerPoint Presentation</vt:lpstr>
      <vt:lpstr>PowerPoint Presentation</vt:lpstr>
      <vt:lpstr>Pakistan 2010</vt:lpstr>
      <vt:lpstr>Japan</vt:lpstr>
      <vt:lpstr>ICCP 2009 report</vt:lpstr>
      <vt:lpstr>CO2</vt:lpstr>
      <vt:lpstr>Greenhouse effect</vt:lpstr>
      <vt:lpstr>Reading</vt:lpstr>
      <vt:lpstr>Nature's Pharmacy</vt:lpstr>
      <vt:lpstr>Medicinal resources</vt:lpstr>
      <vt:lpstr>Damage..what damage..?</vt:lpstr>
      <vt:lpstr>Opposition</vt:lpstr>
      <vt:lpstr>Strategy 1 (Adaptation)</vt:lpstr>
      <vt:lpstr>Strategy 2 (Mitigation)</vt:lpstr>
      <vt:lpstr>Strategy 3 (Geo-engineering)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Liam Kilmurray</dc:creator>
  <cp:lastModifiedBy>Liam Kilmurray</cp:lastModifiedBy>
  <cp:revision>105</cp:revision>
  <cp:lastPrinted>1601-01-01T00:00:00Z</cp:lastPrinted>
  <dcterms:created xsi:type="dcterms:W3CDTF">1601-01-01T00:00:00Z</dcterms:created>
  <dcterms:modified xsi:type="dcterms:W3CDTF">2012-10-16T20:54:25Z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1</vt:i4>
  </property>
</Properties>
</file>