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261" r:id="rId6"/>
    <p:sldId id="285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73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E82504-130D-44C4-8EB8-3CC935732E13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4A7DC2-00C0-4927-AA4D-97B65D3624E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7269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E975E2C5-034C-48E1-BDCF-AFCF3D00F740}" type="slidenum">
              <a:rPr lang="en-GB" sz="1200" smtClean="0"/>
              <a:pPr/>
              <a:t>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2221A2BD-80DB-4417-AA91-A9FA5357283B}" type="slidenum">
              <a:rPr lang="en-GB" sz="1200" smtClean="0"/>
              <a:pPr/>
              <a:t>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0582E86-4AC2-4729-8C50-10ADAE03DCAD}" type="slidenum">
              <a:rPr lang="en-GB" sz="1200" smtClean="0"/>
              <a:pPr/>
              <a:t>3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8B0E6188-3874-44BC-8CBF-8DB56FFBC3EB}" type="slidenum">
              <a:rPr lang="en-GB" sz="1200" smtClean="0"/>
              <a:pPr/>
              <a:t>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9ABD0E04-CF89-4C4E-94BA-45F04742C014}" type="slidenum">
              <a:rPr lang="en-GB" sz="1200" smtClean="0"/>
              <a:pPr/>
              <a:t>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C5156F4-685A-4D5D-8D5D-94D5AB60AFBB}" type="slidenum">
              <a:rPr lang="en-GB" sz="1200" smtClean="0"/>
              <a:pPr/>
              <a:t>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B339B058-741E-4DE8-8AEE-E1FB411F8F90}" type="slidenum">
              <a:rPr lang="en-GB" sz="1200" smtClean="0"/>
              <a:pPr/>
              <a:t>8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4DAC46CA-73E3-4742-B22B-33B8177C71A5}" type="slidenum">
              <a:rPr lang="en-GB" sz="1200" smtClean="0"/>
              <a:pPr/>
              <a:t>9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74FE8425-F8E0-435D-A688-53FECBBAAD2C}" type="slidenum">
              <a:rPr lang="en-GB" sz="1200" smtClean="0"/>
              <a:pPr/>
              <a:t>10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BF683A33-5B0C-4A39-A97A-ED512CCA9A7F}" type="slidenum">
              <a:rPr lang="en-GB" sz="1200" smtClean="0"/>
              <a:pPr/>
              <a:t>11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C60086F2-678D-4146-8D70-78E1D8382B7D}" type="slidenum">
              <a:rPr lang="en-GB" sz="1200" smtClean="0"/>
              <a:pPr/>
              <a:t>12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6998A90-23A6-4695-AB66-A59F530E91CF}" type="slidenum">
              <a:rPr lang="en-GB" sz="1200" smtClean="0"/>
              <a:pPr/>
              <a:t>13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A3A8408-8891-43C8-A128-CA67DC2E3A1F}" type="slidenum">
              <a:rPr lang="en-GB" sz="1200" smtClean="0"/>
              <a:pPr/>
              <a:t>14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A5BC641E-C7F8-4553-A5DA-189EA8BF67E5}" type="slidenum">
              <a:rPr lang="en-GB" sz="1200" smtClean="0"/>
              <a:pPr/>
              <a:t>15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2BD5390-308A-4D83-9486-18349DF02609}" type="slidenum">
              <a:rPr lang="en-GB" sz="1200" smtClean="0"/>
              <a:pPr/>
              <a:t>16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01A9D4E9-1942-432E-A41F-F83E90A536FB}" type="slidenum">
              <a:rPr lang="en-GB" sz="1200" smtClean="0"/>
              <a:pPr/>
              <a:t>17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468885E-6F7B-4849-87B0-58D989CC780E}" type="slidenum">
              <a:rPr lang="en-GB" sz="1200" smtClean="0"/>
              <a:pPr/>
              <a:t>18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E9904165-9111-44A4-8A1E-EFC2D3DAF2D2}" type="slidenum">
              <a:rPr lang="en-GB" sz="1200" smtClean="0"/>
              <a:pPr/>
              <a:t>19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ED1E9D3-760B-44B8-A77C-82F716C9CABA}" type="slidenum">
              <a:rPr lang="en-GB" sz="1200" smtClean="0"/>
              <a:pPr/>
              <a:t>20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E92503E-2247-4B5C-ADA9-3E03C4DB16D8}" type="slidenum">
              <a:rPr lang="en-GB" sz="1200" smtClean="0"/>
              <a:pPr/>
              <a:t>21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27C02D7B-D3DE-4FE6-A377-29574A6C2CC7}" type="slidenum">
              <a:rPr lang="en-GB" sz="1200" smtClean="0"/>
              <a:pPr/>
              <a:t>22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2216EE4-1A02-4CB1-8C49-37A10867703F}" type="slidenum">
              <a:rPr lang="en-GB" sz="1200" smtClean="0"/>
              <a:pPr/>
              <a:t>23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D2639D8-16D6-4860-8978-5334FA51F09A}" type="slidenum">
              <a:rPr lang="en-GB" sz="1200" smtClean="0"/>
              <a:pPr/>
              <a:t>24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484682E3-F996-48F1-AAAD-33EF05AC711F}" type="slidenum">
              <a:rPr lang="en-GB" sz="1200" smtClean="0"/>
              <a:pPr/>
              <a:t>25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51A414D-C543-4B03-8885-3AB1BADEB7B8}" type="slidenum">
              <a:rPr lang="en-GB" sz="1200" smtClean="0"/>
              <a:pPr/>
              <a:t>26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DA19078-BD18-46F6-BF67-25EAC48141C2}" type="slidenum">
              <a:rPr lang="en-GB" sz="1200" smtClean="0"/>
              <a:pPr/>
              <a:t>27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BDD17E75-ABA7-4CD8-B2B6-F1DEA53E063E}" type="slidenum">
              <a:rPr lang="en-GB" sz="1200" smtClean="0"/>
              <a:pPr/>
              <a:t>28</a:t>
            </a:fld>
            <a:endParaRPr lang="en-GB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2457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538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1801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9548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2599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3286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0691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4735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91466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7720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0632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8E0B0-3D3C-4450-99F3-5A229E986AB6}" type="datetimeFigureOut">
              <a:rPr lang="en-CA" smtClean="0"/>
              <a:t>2016-02-10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A7822-BC1E-45DA-AC5A-C8120F7B319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469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15913" y="2714625"/>
            <a:ext cx="85121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630238" indent="-630238" algn="ctr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Arial" charset="0"/>
                <a:cs typeface="Microsoft Sans Serif" pitchFamily="34" charset="0"/>
              </a:rPr>
              <a:t>E-Business </a:t>
            </a:r>
            <a:r>
              <a:rPr lang="en-US" sz="4000" b="1" dirty="0">
                <a:solidFill>
                  <a:srgbClr val="FF0000"/>
                </a:solidFill>
                <a:latin typeface="Arial" charset="0"/>
                <a:cs typeface="Microsoft Sans Serif" pitchFamily="34" charset="0"/>
              </a:rPr>
              <a:t>Strategy</a:t>
            </a:r>
          </a:p>
        </p:txBody>
      </p:sp>
    </p:spTree>
    <p:extLst>
      <p:ext uri="{BB962C8B-B14F-4D97-AF65-F5344CB8AC3E}">
        <p14:creationId xmlns:p14="http://schemas.microsoft.com/office/powerpoint/2010/main" val="413881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4725" y="207963"/>
            <a:ext cx="7194550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cs typeface="Microsoft Sans Serif" pitchFamily="34" charset="0"/>
              </a:rPr>
              <a:t>Learning Outcomes</a:t>
            </a:r>
            <a:endParaRPr lang="en-US" sz="3200" b="1" u="sng" smtClean="0">
              <a:cs typeface="Microsoft Sans Serif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7363" y="1465263"/>
            <a:ext cx="8275637" cy="3384550"/>
          </a:xfrm>
        </p:spPr>
        <p:txBody>
          <a:bodyPr>
            <a:normAutofit/>
          </a:bodyPr>
          <a:lstStyle/>
          <a:p>
            <a:pPr marL="404813" indent="-404813" eaLnBrk="1" hangingPunct="1">
              <a:lnSpc>
                <a:spcPct val="80000"/>
              </a:lnSpc>
            </a:pPr>
            <a:r>
              <a:rPr lang="en-GB" sz="2800" smtClean="0">
                <a:cs typeface="Microsoft Sans Serif" pitchFamily="34" charset="0"/>
              </a:rPr>
              <a:t>Follow an appropriate strategy process model for e-business</a:t>
            </a:r>
          </a:p>
          <a:p>
            <a:pPr marL="404813" indent="-404813" eaLnBrk="1" hangingPunct="1">
              <a:lnSpc>
                <a:spcPct val="8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</a:pPr>
            <a:r>
              <a:rPr lang="en-GB" sz="2800" smtClean="0">
                <a:cs typeface="Microsoft Sans Serif" pitchFamily="34" charset="0"/>
              </a:rPr>
              <a:t>Apply tools to generate and select e-business strategies</a:t>
            </a:r>
          </a:p>
          <a:p>
            <a:pPr marL="404813" indent="-404813" eaLnBrk="1" hangingPunct="1">
              <a:lnSpc>
                <a:spcPct val="8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</a:pPr>
            <a:r>
              <a:rPr lang="en-GB" sz="2800" smtClean="0">
                <a:cs typeface="Microsoft Sans Serif" pitchFamily="34" charset="0"/>
              </a:rPr>
              <a:t>Outline alternative strategic approaches to achieve e-business.</a:t>
            </a:r>
            <a:endParaRPr lang="en-US" sz="280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48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11138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cs typeface="Microsoft Sans Serif" pitchFamily="34" charset="0"/>
              </a:rPr>
              <a:t>Management Issues</a:t>
            </a:r>
            <a:endParaRPr lang="en-US" sz="3200" b="1" u="sng" smtClean="0">
              <a:cs typeface="Microsoft Sans Serif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2600" y="1465263"/>
            <a:ext cx="8280400" cy="3568700"/>
          </a:xfrm>
        </p:spPr>
        <p:txBody>
          <a:bodyPr/>
          <a:lstStyle/>
          <a:p>
            <a:pPr marL="404813" indent="-404813" eaLnBrk="1" hangingPunct="1">
              <a:lnSpc>
                <a:spcPct val="80000"/>
              </a:lnSpc>
            </a:pPr>
            <a:r>
              <a:rPr lang="en-AU" sz="2800" smtClean="0">
                <a:cs typeface="Microsoft Sans Serif" pitchFamily="34" charset="0"/>
              </a:rPr>
              <a:t>How does e-business strategy differ from traditional business strategy?</a:t>
            </a:r>
          </a:p>
          <a:p>
            <a:pPr marL="404813" indent="-404813" eaLnBrk="1" hangingPunct="1">
              <a:lnSpc>
                <a:spcPct val="8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</a:pPr>
            <a:r>
              <a:rPr lang="en-AU" sz="2800" smtClean="0">
                <a:cs typeface="Microsoft Sans Serif" pitchFamily="34" charset="0"/>
              </a:rPr>
              <a:t>How should we integrate e-business strategy with existing business and information systems strategy?</a:t>
            </a:r>
          </a:p>
          <a:p>
            <a:pPr marL="404813" indent="-404813" eaLnBrk="1" hangingPunct="1">
              <a:lnSpc>
                <a:spcPct val="80000"/>
              </a:lnSpc>
              <a:buFontTx/>
              <a:buNone/>
            </a:pPr>
            <a:endParaRPr lang="en-GB" sz="280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</a:pPr>
            <a:r>
              <a:rPr lang="en-AU" sz="2800" smtClean="0">
                <a:cs typeface="Microsoft Sans Serif" pitchFamily="34" charset="0"/>
              </a:rPr>
              <a:t>How should we evaluate our investment priorities and returns from e-business?</a:t>
            </a:r>
            <a:endParaRPr lang="en-US" sz="280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</a:pPr>
            <a:endParaRPr lang="en-US" sz="280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11138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cs typeface="Microsoft Sans Serif" pitchFamily="34" charset="0"/>
              </a:rPr>
              <a:t>Michael Porter on the Internet</a:t>
            </a:r>
            <a:endParaRPr lang="en-US" sz="3200" b="1" u="sng" smtClean="0">
              <a:cs typeface="Microsoft Sans Serif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1013" y="1385888"/>
            <a:ext cx="8229600" cy="1920875"/>
          </a:xfrm>
        </p:spPr>
        <p:txBody>
          <a:bodyPr/>
          <a:lstStyle/>
          <a:p>
            <a:pPr marL="404813" indent="-404813" eaLnBrk="1" hangingPunct="1"/>
            <a:r>
              <a:rPr lang="en-US" sz="2800" i="1" smtClean="0">
                <a:cs typeface="Microsoft Sans Serif" pitchFamily="34" charset="0"/>
              </a:rPr>
              <a:t>‘The key question is not whether to deploy Internet technology </a:t>
            </a:r>
            <a:r>
              <a:rPr lang="en-US" sz="2800" i="1" smtClean="0">
                <a:cs typeface="Arial" charset="0"/>
              </a:rPr>
              <a:t>–</a:t>
            </a:r>
            <a:r>
              <a:rPr lang="en-US" sz="2800" i="1" smtClean="0">
                <a:cs typeface="Microsoft Sans Serif" pitchFamily="34" charset="0"/>
              </a:rPr>
              <a:t> companies have no choice if they want to stay competitive </a:t>
            </a:r>
            <a:r>
              <a:rPr lang="en-US" sz="2800" i="1" smtClean="0">
                <a:cs typeface="Arial" charset="0"/>
              </a:rPr>
              <a:t>–</a:t>
            </a:r>
            <a:r>
              <a:rPr lang="en-US" sz="2800" i="1" smtClean="0">
                <a:cs typeface="Microsoft Sans Serif" pitchFamily="34" charset="0"/>
              </a:rPr>
              <a:t> but how to deploy it’</a:t>
            </a:r>
            <a:endParaRPr lang="en-US" sz="2800" smtClean="0">
              <a:cs typeface="Microsoft Sans Serif" pitchFamily="34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085975" y="5547409"/>
            <a:ext cx="67532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tabLst>
                <a:tab pos="971550" algn="l"/>
              </a:tabLst>
              <a:defRPr/>
            </a:pPr>
            <a:r>
              <a:rPr lang="en-US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Porter, M. (2001) Strategy and the Internet, </a:t>
            </a:r>
          </a:p>
          <a:p>
            <a:pPr eaLnBrk="1" hangingPunct="1">
              <a:tabLst>
                <a:tab pos="971550" algn="l"/>
              </a:tabLst>
              <a:defRPr/>
            </a:pPr>
            <a:r>
              <a:rPr lang="en-US" i="1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Harvard Business Review,</a:t>
            </a:r>
            <a:r>
              <a:rPr lang="en-US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 March 2001, 62</a:t>
            </a:r>
            <a:r>
              <a:rPr lang="en-US" dirty="0">
                <a:solidFill>
                  <a:schemeClr val="tx2"/>
                </a:solidFill>
                <a:latin typeface="+mn-lt"/>
                <a:cs typeface="Arial" pitchFamily="34" charset="0"/>
              </a:rPr>
              <a:t>–</a:t>
            </a:r>
            <a:r>
              <a:rPr lang="en-US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78.</a:t>
            </a:r>
          </a:p>
        </p:txBody>
      </p:sp>
    </p:spTree>
    <p:extLst>
      <p:ext uri="{BB962C8B-B14F-4D97-AF65-F5344CB8AC3E}">
        <p14:creationId xmlns:p14="http://schemas.microsoft.com/office/powerpoint/2010/main" val="350596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07963"/>
            <a:ext cx="8382000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cs typeface="Microsoft Sans Serif" pitchFamily="34" charset="0"/>
              </a:rPr>
              <a:t>Alternative Definitions of Strategy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2600" y="1416050"/>
            <a:ext cx="8280400" cy="4560888"/>
          </a:xfrm>
        </p:spPr>
        <p:txBody>
          <a:bodyPr>
            <a:normAutofit lnSpcReduction="10000"/>
          </a:bodyPr>
          <a:lstStyle/>
          <a:p>
            <a:pPr marL="404813" indent="-404813" eaLnBrk="1" hangingPunct="1">
              <a:lnSpc>
                <a:spcPct val="90000"/>
              </a:lnSpc>
            </a:pPr>
            <a:r>
              <a:rPr lang="en-GB" smtClean="0">
                <a:cs typeface="Microsoft Sans Serif" pitchFamily="34" charset="0"/>
              </a:rPr>
              <a:t>What is strategy?</a:t>
            </a:r>
          </a:p>
          <a:p>
            <a:pPr marL="1057275" lvl="1" indent="-374650" eaLnBrk="1" hangingPunct="1">
              <a:lnSpc>
                <a:spcPct val="90000"/>
              </a:lnSpc>
            </a:pPr>
            <a:r>
              <a:rPr lang="en-GB" smtClean="0">
                <a:cs typeface="Microsoft Sans Serif" pitchFamily="34" charset="0"/>
              </a:rPr>
              <a:t>‘Defines how we will meet our objectives’</a:t>
            </a:r>
          </a:p>
          <a:p>
            <a:pPr marL="1057275" lvl="1" indent="-374650" eaLnBrk="1" hangingPunct="1">
              <a:lnSpc>
                <a:spcPct val="90000"/>
              </a:lnSpc>
              <a:buFont typeface="Arial" charset="0"/>
              <a:buNone/>
            </a:pPr>
            <a:endParaRPr lang="en-GB" smtClean="0">
              <a:cs typeface="Microsoft Sans Serif" pitchFamily="34" charset="0"/>
            </a:endParaRPr>
          </a:p>
          <a:p>
            <a:pPr marL="1057275" lvl="1" indent="-374650" eaLnBrk="1" hangingPunct="1">
              <a:lnSpc>
                <a:spcPct val="90000"/>
              </a:lnSpc>
            </a:pPr>
            <a:r>
              <a:rPr lang="en-GB" smtClean="0">
                <a:cs typeface="Microsoft Sans Serif" pitchFamily="34" charset="0"/>
              </a:rPr>
              <a:t>‘Sets allocation of resources to meet goals’</a:t>
            </a:r>
          </a:p>
          <a:p>
            <a:pPr marL="1057275" lvl="1" indent="-374650" eaLnBrk="1" hangingPunct="1">
              <a:lnSpc>
                <a:spcPct val="90000"/>
              </a:lnSpc>
            </a:pPr>
            <a:endParaRPr lang="en-GB" smtClean="0">
              <a:cs typeface="Microsoft Sans Serif" pitchFamily="34" charset="0"/>
            </a:endParaRPr>
          </a:p>
          <a:p>
            <a:pPr marL="1057275" lvl="1" indent="-374650" eaLnBrk="1" hangingPunct="1">
              <a:lnSpc>
                <a:spcPct val="90000"/>
              </a:lnSpc>
            </a:pPr>
            <a:r>
              <a:rPr lang="en-GB" smtClean="0">
                <a:cs typeface="Microsoft Sans Serif" pitchFamily="34" charset="0"/>
              </a:rPr>
              <a:t>‘Selects preferred strategic option to </a:t>
            </a:r>
            <a:br>
              <a:rPr lang="en-GB" smtClean="0">
                <a:cs typeface="Microsoft Sans Serif" pitchFamily="34" charset="0"/>
              </a:rPr>
            </a:br>
            <a:r>
              <a:rPr lang="en-GB" smtClean="0">
                <a:cs typeface="Microsoft Sans Serif" pitchFamily="34" charset="0"/>
              </a:rPr>
              <a:t>compete within a market’</a:t>
            </a:r>
          </a:p>
          <a:p>
            <a:pPr marL="1057275" lvl="1" indent="-374650" eaLnBrk="1" hangingPunct="1">
              <a:lnSpc>
                <a:spcPct val="90000"/>
              </a:lnSpc>
            </a:pPr>
            <a:endParaRPr lang="en-GB" smtClean="0">
              <a:cs typeface="Microsoft Sans Serif" pitchFamily="34" charset="0"/>
            </a:endParaRPr>
          </a:p>
          <a:p>
            <a:pPr marL="1057275" lvl="1" indent="-374650" eaLnBrk="1" hangingPunct="1">
              <a:lnSpc>
                <a:spcPct val="90000"/>
              </a:lnSpc>
            </a:pPr>
            <a:r>
              <a:rPr lang="en-GB" smtClean="0">
                <a:cs typeface="Microsoft Sans Serif" pitchFamily="34" charset="0"/>
              </a:rPr>
              <a:t>‘Provides a long-term plan for the development of the organization’.</a:t>
            </a:r>
          </a:p>
        </p:txBody>
      </p:sp>
    </p:spTree>
    <p:extLst>
      <p:ext uri="{BB962C8B-B14F-4D97-AF65-F5344CB8AC3E}">
        <p14:creationId xmlns:p14="http://schemas.microsoft.com/office/powerpoint/2010/main" val="22171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45024"/>
            <a:ext cx="78359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908720"/>
            <a:ext cx="8229600" cy="521744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folHlink"/>
                </a:solidFill>
                <a:latin typeface="Times New Roman" pitchFamily="18" charset="0"/>
              </a:rPr>
              <a:t>“</a:t>
            </a:r>
            <a:r>
              <a:rPr lang="en-US" dirty="0" smtClean="0">
                <a:solidFill>
                  <a:schemeClr val="folHlink"/>
                </a:solidFill>
                <a:latin typeface="Arial Rounded MT Bold" pitchFamily="34" charset="0"/>
              </a:rPr>
              <a:t>Without a strategy the organization is like a ship without a rudder.</a:t>
            </a:r>
            <a:r>
              <a:rPr lang="en-US" dirty="0" smtClean="0">
                <a:solidFill>
                  <a:schemeClr val="folHlink"/>
                </a:solidFill>
                <a:latin typeface="Times New Roman" pitchFamily="18" charset="0"/>
              </a:rPr>
              <a:t>”</a:t>
            </a:r>
          </a:p>
          <a:p>
            <a:pPr marL="1828800" lvl="4" indent="0">
              <a:buFont typeface="Arial" charset="0"/>
              <a:buNone/>
            </a:pPr>
            <a:r>
              <a:rPr lang="en-US" b="1" dirty="0" smtClean="0">
                <a:solidFill>
                  <a:schemeClr val="folHlink"/>
                </a:solidFill>
                <a:latin typeface="Arial Rounded MT Bold" pitchFamily="34" charset="0"/>
              </a:rPr>
              <a:t>                                 </a:t>
            </a:r>
            <a:r>
              <a:rPr lang="en-US" b="1" dirty="0" smtClean="0">
                <a:solidFill>
                  <a:schemeClr val="accent5">
                    <a:lumMod val="25000"/>
                  </a:schemeClr>
                </a:solidFill>
                <a:latin typeface="Arial Rounded MT Bold" pitchFamily="34" charset="0"/>
              </a:rPr>
              <a:t>Joel Ross and Michael Kami</a:t>
            </a:r>
          </a:p>
          <a:p>
            <a:pPr marL="1828800" lvl="4" indent="0">
              <a:buFont typeface="Arial" charset="0"/>
              <a:buNone/>
            </a:pP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625067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ChangeArrowheads="1"/>
          </p:cNvSpPr>
          <p:nvPr/>
        </p:nvSpPr>
        <p:spPr bwMode="auto">
          <a:xfrm>
            <a:off x="263525" y="5894388"/>
            <a:ext cx="853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Figure 5.1 </a:t>
            </a:r>
            <a:r>
              <a:rPr lang="en-US" sz="18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 Different forms of organizational strategy</a:t>
            </a:r>
          </a:p>
        </p:txBody>
      </p:sp>
      <p:pic>
        <p:nvPicPr>
          <p:cNvPr id="9219" name="Picture 6" descr="Z:\Graphics\Powerpoint\PE_UK\PE217-Chaffey\Final files\GIF\CH05\M05NF0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14488"/>
            <a:ext cx="8382000" cy="362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612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261938"/>
            <a:ext cx="8839200" cy="10064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sz="3200" b="1" i="1" u="sng" dirty="0" smtClean="0">
                <a:solidFill>
                  <a:schemeClr val="tx2"/>
                </a:solidFill>
                <a:cs typeface="Microsoft Sans Serif" pitchFamily="34" charset="0"/>
              </a:rPr>
              <a:t>Sell-Side</a:t>
            </a:r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 E-Commerce Strategy or E-Marketing / E-CRM Strategy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7363" y="1435100"/>
            <a:ext cx="8188325" cy="4806950"/>
          </a:xfrm>
        </p:spPr>
        <p:txBody>
          <a:bodyPr>
            <a:spAutoFit/>
          </a:bodyPr>
          <a:lstStyle/>
          <a:p>
            <a:pPr marL="404813" indent="-404813" eaLnBrk="1" hangingPunct="1">
              <a:lnSpc>
                <a:spcPct val="90000"/>
              </a:lnSpc>
            </a:pPr>
            <a:r>
              <a:rPr lang="en-GB" sz="2400" u="sng" smtClean="0">
                <a:cs typeface="Microsoft Sans Serif" pitchFamily="34" charset="0"/>
              </a:rPr>
              <a:t>Sell-side</a:t>
            </a:r>
            <a:r>
              <a:rPr lang="en-GB" sz="2400" smtClean="0">
                <a:cs typeface="Microsoft Sans Serif" pitchFamily="34" charset="0"/>
              </a:rPr>
              <a:t> e-commerce is a </a:t>
            </a:r>
            <a:r>
              <a:rPr lang="en-GB" sz="2400" i="1" smtClean="0">
                <a:cs typeface="Microsoft Sans Serif" pitchFamily="34" charset="0"/>
              </a:rPr>
              <a:t>channel strategy</a:t>
            </a:r>
          </a:p>
          <a:p>
            <a:pPr marL="404813" indent="-404813" eaLnBrk="1" hangingPunct="1">
              <a:lnSpc>
                <a:spcPct val="90000"/>
              </a:lnSpc>
            </a:pPr>
            <a:r>
              <a:rPr lang="en-GB" sz="2400" smtClean="0">
                <a:cs typeface="Microsoft Sans Serif" pitchFamily="34" charset="0"/>
              </a:rPr>
              <a:t>Objectives for online contribution percentage</a:t>
            </a:r>
            <a:br>
              <a:rPr lang="en-GB" sz="2400" smtClean="0">
                <a:cs typeface="Microsoft Sans Serif" pitchFamily="34" charset="0"/>
              </a:rPr>
            </a:br>
            <a:r>
              <a:rPr lang="en-GB" sz="2400" smtClean="0">
                <a:cs typeface="Microsoft Sans Serif" pitchFamily="34" charset="0"/>
              </a:rPr>
              <a:t>should drive our strategy</a:t>
            </a:r>
          </a:p>
          <a:p>
            <a:pPr marL="404813" indent="-404813" eaLnBrk="1" hangingPunct="1">
              <a:lnSpc>
                <a:spcPct val="90000"/>
              </a:lnSpc>
            </a:pPr>
            <a:r>
              <a:rPr lang="en-GB" sz="2400" smtClean="0">
                <a:cs typeface="Microsoft Sans Serif" pitchFamily="34" charset="0"/>
              </a:rPr>
              <a:t>Our e-commerce strategy defines how we should</a:t>
            </a:r>
          </a:p>
          <a:p>
            <a:pPr marL="1423988" lvl="2" indent="-341313" eaLnBrk="1" hangingPunct="1">
              <a:lnSpc>
                <a:spcPct val="90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Hit our channel leads and sales targets</a:t>
            </a:r>
          </a:p>
          <a:p>
            <a:pPr marL="1890713" lvl="3" indent="-352425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Acquisition, Conversion, Retention, Service, Profitability </a:t>
            </a:r>
          </a:p>
          <a:p>
            <a:pPr marL="1423988" lvl="2" indent="-341313" eaLnBrk="1" hangingPunct="1">
              <a:lnSpc>
                <a:spcPct val="90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Communicate benefits of using this channel</a:t>
            </a:r>
          </a:p>
          <a:p>
            <a:pPr marL="1423988" lvl="2" indent="-341313" eaLnBrk="1" hangingPunct="1">
              <a:lnSpc>
                <a:spcPct val="90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Prioritize </a:t>
            </a:r>
            <a:r>
              <a:rPr lang="en-GB" sz="2200" u="sng" smtClean="0">
                <a:cs typeface="Microsoft Sans Serif" pitchFamily="34" charset="0"/>
              </a:rPr>
              <a:t>products available </a:t>
            </a:r>
            <a:r>
              <a:rPr lang="en-GB" sz="2200" smtClean="0">
                <a:cs typeface="Microsoft Sans Serif" pitchFamily="34" charset="0"/>
              </a:rPr>
              <a:t>through channel</a:t>
            </a:r>
          </a:p>
          <a:p>
            <a:pPr marL="1423988" lvl="2" indent="-341313" eaLnBrk="1" hangingPunct="1">
              <a:lnSpc>
                <a:spcPct val="90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Prioritize </a:t>
            </a:r>
            <a:r>
              <a:rPr lang="en-GB" sz="2200" u="sng" smtClean="0">
                <a:cs typeface="Microsoft Sans Serif" pitchFamily="34" charset="0"/>
              </a:rPr>
              <a:t>audiences targeted </a:t>
            </a:r>
            <a:r>
              <a:rPr lang="en-GB" sz="2200" smtClean="0">
                <a:cs typeface="Microsoft Sans Serif" pitchFamily="34" charset="0"/>
              </a:rPr>
              <a:t>through channel</a:t>
            </a:r>
          </a:p>
          <a:p>
            <a:pPr marL="1423988" lvl="2" indent="-341313" eaLnBrk="1" hangingPunct="1">
              <a:lnSpc>
                <a:spcPct val="90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Select partners for this channel</a:t>
            </a:r>
          </a:p>
          <a:p>
            <a:pPr marL="404813" indent="-404813" eaLnBrk="1" hangingPunct="1">
              <a:lnSpc>
                <a:spcPct val="90000"/>
              </a:lnSpc>
            </a:pPr>
            <a:r>
              <a:rPr lang="en-GB" sz="2400" smtClean="0">
                <a:cs typeface="Microsoft Sans Serif" pitchFamily="34" charset="0"/>
              </a:rPr>
              <a:t>Channel strategy thrives on </a:t>
            </a:r>
            <a:r>
              <a:rPr lang="en-GB" sz="2400" i="1" smtClean="0">
                <a:cs typeface="Microsoft Sans Serif" pitchFamily="34" charset="0"/>
              </a:rPr>
              <a:t>differentials</a:t>
            </a:r>
          </a:p>
          <a:p>
            <a:pPr marL="404813" indent="-404813" eaLnBrk="1" hangingPunct="1">
              <a:lnSpc>
                <a:spcPct val="90000"/>
              </a:lnSpc>
            </a:pPr>
            <a:r>
              <a:rPr lang="en-GB" sz="2400" smtClean="0">
                <a:cs typeface="Microsoft Sans Serif" pitchFamily="34" charset="0"/>
              </a:rPr>
              <a:t>BUT, need to manage </a:t>
            </a:r>
            <a:r>
              <a:rPr lang="en-GB" sz="2400" i="1" smtClean="0">
                <a:cs typeface="Microsoft Sans Serif" pitchFamily="34" charset="0"/>
              </a:rPr>
              <a:t>channel integration.</a:t>
            </a:r>
            <a:endParaRPr lang="en-GB" sz="240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55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261938"/>
            <a:ext cx="8839200" cy="10064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sz="3200" b="1" i="1" u="sng" dirty="0" smtClean="0">
                <a:solidFill>
                  <a:schemeClr val="tx2"/>
                </a:solidFill>
                <a:cs typeface="Microsoft Sans Serif" pitchFamily="34" charset="0"/>
              </a:rPr>
              <a:t>Buy-Side</a:t>
            </a:r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 E-Commerce Strategy or E-Supply Chain Management Strategy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1013" y="1438275"/>
            <a:ext cx="8281987" cy="4460875"/>
          </a:xfrm>
        </p:spPr>
        <p:txBody>
          <a:bodyPr>
            <a:spAutoFit/>
          </a:bodyPr>
          <a:lstStyle/>
          <a:p>
            <a:pPr marL="404813" indent="-404813" eaLnBrk="1" hangingPunct="1">
              <a:lnSpc>
                <a:spcPct val="85000"/>
              </a:lnSpc>
            </a:pPr>
            <a:r>
              <a:rPr lang="en-GB" sz="2400" u="sng" smtClean="0">
                <a:cs typeface="Microsoft Sans Serif" pitchFamily="34" charset="0"/>
              </a:rPr>
              <a:t>Buy-side</a:t>
            </a:r>
            <a:r>
              <a:rPr lang="en-GB" sz="2400" smtClean="0">
                <a:cs typeface="Microsoft Sans Serif" pitchFamily="34" charset="0"/>
              </a:rPr>
              <a:t> e-commerce strategy is about </a:t>
            </a:r>
            <a:r>
              <a:rPr lang="en-GB" sz="2400" i="1" smtClean="0">
                <a:cs typeface="Microsoft Sans Serif" pitchFamily="34" charset="0"/>
              </a:rPr>
              <a:t>maximizing operational efficiencies while improving customer service quality</a:t>
            </a:r>
          </a:p>
          <a:p>
            <a:pPr marL="404813" indent="-404813" eaLnBrk="1" hangingPunct="1">
              <a:lnSpc>
                <a:spcPct val="85000"/>
              </a:lnSpc>
            </a:pPr>
            <a:r>
              <a:rPr lang="en-GB" sz="2400" smtClean="0">
                <a:cs typeface="Microsoft Sans Serif" pitchFamily="34" charset="0"/>
              </a:rPr>
              <a:t>Operational efficiency KPIs should drive our strategy</a:t>
            </a:r>
          </a:p>
          <a:p>
            <a:pPr marL="404813" indent="-404813" eaLnBrk="1" hangingPunct="1">
              <a:lnSpc>
                <a:spcPct val="85000"/>
              </a:lnSpc>
            </a:pPr>
            <a:r>
              <a:rPr lang="en-GB" sz="2400" smtClean="0">
                <a:cs typeface="Microsoft Sans Serif" pitchFamily="34" charset="0"/>
              </a:rPr>
              <a:t>Our buy-side e-commerce strategy defines how we should</a:t>
            </a:r>
          </a:p>
          <a:p>
            <a:pPr marL="1087438" lvl="2" indent="-404813" eaLnBrk="1" hangingPunct="1">
              <a:lnSpc>
                <a:spcPct val="85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Automate internal processes</a:t>
            </a:r>
          </a:p>
          <a:p>
            <a:pPr marL="1087438" lvl="2" indent="-404813" eaLnBrk="1" hangingPunct="1">
              <a:lnSpc>
                <a:spcPct val="85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Link internal resource management systems with external purchasing systems </a:t>
            </a:r>
          </a:p>
          <a:p>
            <a:pPr marL="1087438" lvl="2" indent="-404813" eaLnBrk="1" hangingPunct="1">
              <a:lnSpc>
                <a:spcPct val="85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Prioritize suppliers/partners collaborating using this  channel</a:t>
            </a:r>
          </a:p>
          <a:p>
            <a:pPr marL="1087438" lvl="2" indent="-404813" eaLnBrk="1" hangingPunct="1">
              <a:lnSpc>
                <a:spcPct val="85000"/>
              </a:lnSpc>
              <a:buSzTx/>
              <a:buFont typeface="Arial" charset="0"/>
              <a:buChar char="–"/>
            </a:pPr>
            <a:r>
              <a:rPr lang="en-GB" sz="2200" smtClean="0">
                <a:cs typeface="Microsoft Sans Serif" pitchFamily="34" charset="0"/>
              </a:rPr>
              <a:t>Prioritize applications for E-SCM </a:t>
            </a:r>
            <a:r>
              <a:rPr lang="en-GB" sz="2200" smtClean="0">
                <a:cs typeface="Arial" charset="0"/>
              </a:rPr>
              <a:t>–</a:t>
            </a:r>
            <a:r>
              <a:rPr lang="en-GB" sz="2200" smtClean="0">
                <a:cs typeface="Microsoft Sans Serif" pitchFamily="34" charset="0"/>
              </a:rPr>
              <a:t> create a roadmap</a:t>
            </a:r>
          </a:p>
          <a:p>
            <a:pPr marL="404813" indent="-404813" eaLnBrk="1" hangingPunct="1">
              <a:lnSpc>
                <a:spcPct val="85000"/>
              </a:lnSpc>
            </a:pPr>
            <a:r>
              <a:rPr lang="en-GB" sz="2400" smtClean="0">
                <a:cs typeface="Microsoft Sans Serif" pitchFamily="34" charset="0"/>
              </a:rPr>
              <a:t>Involves selection of appropriate strategic partners.</a:t>
            </a:r>
          </a:p>
        </p:txBody>
      </p:sp>
    </p:spTree>
    <p:extLst>
      <p:ext uri="{BB962C8B-B14F-4D97-AF65-F5344CB8AC3E}">
        <p14:creationId xmlns:p14="http://schemas.microsoft.com/office/powerpoint/2010/main" val="128908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 noChangeArrowheads="1"/>
          </p:cNvSpPr>
          <p:nvPr/>
        </p:nvSpPr>
        <p:spPr bwMode="auto">
          <a:xfrm>
            <a:off x="263525" y="5894388"/>
            <a:ext cx="853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>
                <a:latin typeface="+mn-lt"/>
                <a:cs typeface="Microsoft Sans Serif" pitchFamily="34" charset="0"/>
              </a:rPr>
              <a:t>Figure 5.2 </a:t>
            </a:r>
            <a:r>
              <a:rPr lang="en-US" sz="1800">
                <a:latin typeface="+mn-lt"/>
                <a:cs typeface="Microsoft Sans Serif" pitchFamily="34" charset="0"/>
              </a:rPr>
              <a:t> Relationship between e-business strategy and other strategies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672"/>
            <a:ext cx="5256584" cy="506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22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179388"/>
            <a:ext cx="8382000" cy="1190625"/>
          </a:xfrm>
        </p:spPr>
        <p:txBody>
          <a:bodyPr/>
          <a:lstStyle/>
          <a:p>
            <a:pPr algn="ctr" eaLnBrk="1" hangingPunct="1"/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What Happens Where There Is </a:t>
            </a:r>
            <a:b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</a:br>
            <a:r>
              <a:rPr lang="en-GB" sz="3200" b="1" u="sng" dirty="0" smtClean="0">
                <a:solidFill>
                  <a:schemeClr val="tx2"/>
                </a:solidFill>
                <a:cs typeface="Microsoft Sans Serif" pitchFamily="34" charset="0"/>
              </a:rPr>
              <a:t>No E-Business Strategy?</a:t>
            </a:r>
            <a:endParaRPr lang="en-US" sz="3200" b="1" u="sng" dirty="0" smtClean="0">
              <a:solidFill>
                <a:schemeClr val="tx2"/>
              </a:solidFill>
              <a:cs typeface="Microsoft Sans Serif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4188" y="1474788"/>
            <a:ext cx="8278812" cy="3933825"/>
          </a:xfrm>
        </p:spPr>
        <p:txBody>
          <a:bodyPr>
            <a:normAutofit/>
          </a:bodyPr>
          <a:lstStyle/>
          <a:p>
            <a:pPr marL="404813" indent="-404813" eaLnBrk="1" hangingPunct="1">
              <a:lnSpc>
                <a:spcPct val="80000"/>
              </a:lnSpc>
            </a:pPr>
            <a:r>
              <a:rPr lang="en-GB" sz="2800" dirty="0" smtClean="0">
                <a:cs typeface="Microsoft Sans Serif" pitchFamily="34" charset="0"/>
              </a:rPr>
              <a:t>Missed opportunities for additional sales on the sell-side and more efficient purchasing on the buy-side</a:t>
            </a:r>
          </a:p>
          <a:p>
            <a:pPr marL="404813" indent="-404813" eaLnBrk="1" hangingPunct="1">
              <a:lnSpc>
                <a:spcPct val="80000"/>
              </a:lnSpc>
              <a:buFontTx/>
              <a:buNone/>
            </a:pPr>
            <a:endParaRPr lang="en-GB" sz="2800" dirty="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</a:pPr>
            <a:r>
              <a:rPr lang="en-GB" sz="2800" dirty="0" smtClean="0">
                <a:cs typeface="Microsoft Sans Serif" pitchFamily="34" charset="0"/>
              </a:rPr>
              <a:t>Fall-behind competitors in delivering online services – may become difficult to catch-up, for example, Tesco, Dell</a:t>
            </a:r>
          </a:p>
          <a:p>
            <a:pPr marL="404813" indent="-404813" eaLnBrk="1" hangingPunct="1">
              <a:lnSpc>
                <a:spcPct val="80000"/>
              </a:lnSpc>
              <a:buFontTx/>
              <a:buNone/>
            </a:pPr>
            <a:endParaRPr lang="en-GB" sz="2800" dirty="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</a:pPr>
            <a:r>
              <a:rPr lang="en-GB" sz="2800" dirty="0" smtClean="0">
                <a:cs typeface="Microsoft Sans Serif" pitchFamily="34" charset="0"/>
              </a:rPr>
              <a:t>Poor customer experience from poorly integrated channels.</a:t>
            </a:r>
            <a:endParaRPr lang="en-US" sz="2800" dirty="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9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ChangeArrowheads="1"/>
          </p:cNvSpPr>
          <p:nvPr/>
        </p:nvSpPr>
        <p:spPr bwMode="auto">
          <a:xfrm>
            <a:off x="263525" y="5894388"/>
            <a:ext cx="8534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Arial" charset="0"/>
                <a:cs typeface="Microsoft Sans Serif" pitchFamily="34" charset="0"/>
              </a:rPr>
              <a:t>Figure 5.3 </a:t>
            </a:r>
            <a:r>
              <a:rPr lang="en-US" sz="1800">
                <a:solidFill>
                  <a:srgbClr val="0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>
                <a:solidFill>
                  <a:srgbClr val="000000"/>
                </a:solidFill>
                <a:latin typeface="Arial" charset="0"/>
              </a:rPr>
              <a:t>BA communicates its online value proposition</a:t>
            </a:r>
          </a:p>
          <a:p>
            <a:r>
              <a:rPr lang="en-US" sz="800" i="1">
                <a:solidFill>
                  <a:srgbClr val="000000"/>
                </a:solidFill>
                <a:latin typeface="Arial" charset="0"/>
              </a:rPr>
              <a:t>Source</a:t>
            </a:r>
            <a:r>
              <a:rPr lang="en-US" sz="800">
                <a:solidFill>
                  <a:srgbClr val="000000"/>
                </a:solidFill>
                <a:latin typeface="Arial" charset="0"/>
              </a:rPr>
              <a:t>: Based on </a:t>
            </a:r>
            <a:r>
              <a:rPr lang="en-US" sz="800" i="1">
                <a:solidFill>
                  <a:srgbClr val="000000"/>
                </a:solidFill>
                <a:latin typeface="Arial" charset="0"/>
              </a:rPr>
              <a:t>Revolution </a:t>
            </a:r>
            <a:r>
              <a:rPr lang="en-US" sz="800">
                <a:solidFill>
                  <a:srgbClr val="000000"/>
                </a:solidFill>
                <a:latin typeface="Arial" charset="0"/>
              </a:rPr>
              <a:t>(2005); wwwbritishairways.com</a:t>
            </a:r>
            <a:endParaRPr lang="en-US" sz="800">
              <a:solidFill>
                <a:srgbClr val="000000"/>
              </a:solidFill>
              <a:latin typeface="Arial" charset="0"/>
              <a:cs typeface="Microsoft Sans Serif" pitchFamily="34" charset="0"/>
            </a:endParaRPr>
          </a:p>
        </p:txBody>
      </p:sp>
      <p:pic>
        <p:nvPicPr>
          <p:cNvPr id="14339" name="Picture 6" descr="Z:\Graphics\Powerpoint\PE_UK\PE217-Chaffey\Final files\GIF\CH05\M05NF00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41313"/>
            <a:ext cx="4725988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84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ChangeArrowheads="1"/>
          </p:cNvSpPr>
          <p:nvPr/>
        </p:nvSpPr>
        <p:spPr bwMode="auto">
          <a:xfrm>
            <a:off x="263525" y="5894388"/>
            <a:ext cx="853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>
                <a:latin typeface="+mn-lt"/>
                <a:cs typeface="Microsoft Sans Serif" pitchFamily="34" charset="0"/>
              </a:rPr>
              <a:t>Figure 5.4 </a:t>
            </a:r>
            <a:r>
              <a:rPr lang="en-US" sz="1800">
                <a:latin typeface="+mn-lt"/>
                <a:cs typeface="Microsoft Sans Serif" pitchFamily="34" charset="0"/>
              </a:rPr>
              <a:t> A generic strategy process model</a:t>
            </a:r>
          </a:p>
        </p:txBody>
      </p:sp>
      <p:pic>
        <p:nvPicPr>
          <p:cNvPr id="15363" name="Picture 6" descr="Z:\Graphics\Powerpoint\PE_UK\PE217-Chaffey\Final files\GIF\CH05\M05NF004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319088"/>
            <a:ext cx="441325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316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 noChangeArrowheads="1"/>
          </p:cNvSpPr>
          <p:nvPr/>
        </p:nvSpPr>
        <p:spPr bwMode="auto">
          <a:xfrm>
            <a:off x="263525" y="5894388"/>
            <a:ext cx="8534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Arial" charset="0"/>
                <a:cs typeface="Microsoft Sans Serif" pitchFamily="34" charset="0"/>
              </a:rPr>
              <a:t>Figure 5.5 </a:t>
            </a:r>
            <a:r>
              <a:rPr lang="en-US" sz="1800">
                <a:solidFill>
                  <a:srgbClr val="0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>
                <a:solidFill>
                  <a:srgbClr val="000000"/>
                </a:solidFill>
                <a:latin typeface="Arial" charset="0"/>
              </a:rPr>
              <a:t>Dynamic e-business strategy model</a:t>
            </a:r>
          </a:p>
          <a:p>
            <a:r>
              <a:rPr lang="en-US" sz="800" i="1">
                <a:solidFill>
                  <a:srgbClr val="000000"/>
                </a:solidFill>
                <a:latin typeface="Arial" charset="0"/>
              </a:rPr>
              <a:t>Source</a:t>
            </a:r>
            <a:r>
              <a:rPr lang="en-US" sz="800">
                <a:solidFill>
                  <a:srgbClr val="000000"/>
                </a:solidFill>
                <a:latin typeface="Arial" charset="0"/>
              </a:rPr>
              <a:t>: Adapted from description in Kalakota and Robinson (2000)</a:t>
            </a:r>
          </a:p>
        </p:txBody>
      </p:sp>
      <p:pic>
        <p:nvPicPr>
          <p:cNvPr id="16387" name="Picture 6" descr="Z:\Graphics\Powerpoint\PE_UK\PE217-Chaffey\Final files\GIF\CH05\M05NF00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363" y="333375"/>
            <a:ext cx="5376862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532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ChangeArrowheads="1"/>
          </p:cNvSpPr>
          <p:nvPr/>
        </p:nvSpPr>
        <p:spPr bwMode="auto">
          <a:xfrm>
            <a:off x="263525" y="5894388"/>
            <a:ext cx="853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 dirty="0">
                <a:latin typeface="+mn-lt"/>
                <a:cs typeface="Microsoft Sans Serif" pitchFamily="34" charset="0"/>
              </a:rPr>
              <a:t>Figure 5.6 </a:t>
            </a:r>
            <a:r>
              <a:rPr lang="en-US" sz="1800" dirty="0">
                <a:latin typeface="+mn-lt"/>
                <a:cs typeface="Microsoft Sans Serif" pitchFamily="34" charset="0"/>
              </a:rPr>
              <a:t> Elements of strategic situation analysis for the e-business</a:t>
            </a:r>
          </a:p>
        </p:txBody>
      </p:sp>
      <p:pic>
        <p:nvPicPr>
          <p:cNvPr id="17411" name="Picture 6" descr="Z:\Graphics\Powerpoint\PE_UK\PE217-Chaffey\Final files\GIF\CH05\M05NF006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350838"/>
            <a:ext cx="6324600" cy="545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591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 noChangeArrowheads="1"/>
          </p:cNvSpPr>
          <p:nvPr/>
        </p:nvSpPr>
        <p:spPr bwMode="auto">
          <a:xfrm>
            <a:off x="263525" y="5894388"/>
            <a:ext cx="8697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 dirty="0">
                <a:latin typeface="+mn-lt"/>
                <a:cs typeface="Microsoft Sans Serif" pitchFamily="34" charset="0"/>
              </a:rPr>
              <a:t>Figure 5.7 </a:t>
            </a:r>
            <a:r>
              <a:rPr lang="en-US" sz="1800" dirty="0">
                <a:latin typeface="+mn-lt"/>
                <a:cs typeface="Microsoft Sans Serif" pitchFamily="34" charset="0"/>
              </a:rPr>
              <a:t> Summary applications of a portfolio analysis for an example B2B company</a:t>
            </a:r>
          </a:p>
        </p:txBody>
      </p:sp>
      <p:pic>
        <p:nvPicPr>
          <p:cNvPr id="18435" name="Picture 6" descr="Z:\Graphics\Powerpoint\PE_UK\PE217-Chaffey\Final files\GIF\CH05\M05NF00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381000"/>
            <a:ext cx="6629400" cy="546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21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 noChangeArrowheads="1"/>
          </p:cNvSpPr>
          <p:nvPr/>
        </p:nvSpPr>
        <p:spPr bwMode="auto">
          <a:xfrm>
            <a:off x="261938" y="5894388"/>
            <a:ext cx="8697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 dirty="0">
                <a:latin typeface="+mn-lt"/>
                <a:cs typeface="Microsoft Sans Serif" pitchFamily="34" charset="0"/>
              </a:rPr>
              <a:t>Figure 5.8 </a:t>
            </a:r>
            <a:r>
              <a:rPr lang="en-US" sz="1800" dirty="0">
                <a:latin typeface="+mn-lt"/>
                <a:cs typeface="Microsoft Sans Serif" pitchFamily="34" charset="0"/>
              </a:rPr>
              <a:t> SWOT analysis</a:t>
            </a:r>
          </a:p>
        </p:txBody>
      </p:sp>
      <p:pic>
        <p:nvPicPr>
          <p:cNvPr id="19459" name="Picture 7" descr="M05NF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08050"/>
            <a:ext cx="8382000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083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434975"/>
            <a:ext cx="8382000" cy="64135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sz="3000" b="1" i="1" u="sng" smtClean="0">
                <a:cs typeface="Microsoft Sans Serif" pitchFamily="34" charset="0"/>
              </a:rPr>
              <a:t>Activity</a:t>
            </a:r>
            <a:r>
              <a:rPr lang="en-US" sz="3000" b="1" u="sng" smtClean="0">
                <a:cs typeface="Microsoft Sans Serif" pitchFamily="34" charset="0"/>
              </a:rPr>
              <a:t> </a:t>
            </a:r>
            <a:r>
              <a:rPr lang="en-US" sz="3200" b="1" u="sng" smtClean="0">
                <a:cs typeface="Microsoft Sans Serif" pitchFamily="34" charset="0"/>
              </a:rPr>
              <a:t/>
            </a:r>
            <a:br>
              <a:rPr lang="en-US" sz="3200" b="1" u="sng" smtClean="0">
                <a:cs typeface="Microsoft Sans Serif" pitchFamily="34" charset="0"/>
              </a:rPr>
            </a:br>
            <a:r>
              <a:rPr lang="en-US" sz="3200" b="1" u="sng" smtClean="0">
                <a:cs typeface="Microsoft Sans Serif" pitchFamily="34" charset="0"/>
              </a:rPr>
              <a:t> Impact of Internet</a:t>
            </a:r>
            <a:endParaRPr lang="en-GB" sz="3200" b="1" u="sng" smtClean="0">
              <a:cs typeface="Microsoft Sans Serif" pitchFamily="34" charset="0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5775" y="1420813"/>
            <a:ext cx="8277225" cy="4800600"/>
          </a:xfrm>
        </p:spPr>
        <p:txBody>
          <a:bodyPr/>
          <a:lstStyle/>
          <a:p>
            <a:pPr marL="404813" indent="-404813" eaLnBrk="1" hangingPunct="1">
              <a:lnSpc>
                <a:spcPct val="90000"/>
              </a:lnSpc>
            </a:pPr>
            <a:r>
              <a:rPr lang="en-US" smtClean="0">
                <a:cs typeface="Microsoft Sans Serif" pitchFamily="34" charset="0"/>
              </a:rPr>
              <a:t>For one of the industries below, assess how the Internet has changed the competitive forces, for example, has it increased or decreased power of suppliers and customers?</a:t>
            </a:r>
          </a:p>
          <a:p>
            <a:pPr marL="404813" indent="-404813" eaLnBrk="1" hangingPunct="1">
              <a:lnSpc>
                <a:spcPct val="90000"/>
              </a:lnSpc>
              <a:buFontTx/>
              <a:buNone/>
            </a:pPr>
            <a:endParaRPr lang="en-US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90000"/>
              </a:lnSpc>
            </a:pPr>
            <a:r>
              <a:rPr lang="en-US" smtClean="0">
                <a:cs typeface="Microsoft Sans Serif" pitchFamily="34" charset="0"/>
              </a:rPr>
              <a:t>Industries:</a:t>
            </a:r>
          </a:p>
          <a:p>
            <a:pPr marL="1047750" lvl="1" indent="-365125" eaLnBrk="1" hangingPunct="1">
              <a:lnSpc>
                <a:spcPct val="90000"/>
              </a:lnSpc>
            </a:pPr>
            <a:r>
              <a:rPr lang="en-US" smtClean="0">
                <a:cs typeface="Microsoft Sans Serif" pitchFamily="34" charset="0"/>
              </a:rPr>
              <a:t>Banking</a:t>
            </a:r>
          </a:p>
          <a:p>
            <a:pPr marL="1047750" lvl="1" indent="-365125" eaLnBrk="1" hangingPunct="1">
              <a:lnSpc>
                <a:spcPct val="90000"/>
              </a:lnSpc>
            </a:pPr>
            <a:r>
              <a:rPr lang="en-US" smtClean="0">
                <a:cs typeface="Microsoft Sans Serif" pitchFamily="34" charset="0"/>
              </a:rPr>
              <a:t>Supermarkets</a:t>
            </a:r>
          </a:p>
          <a:p>
            <a:pPr marL="1047750" lvl="1" indent="-365125" eaLnBrk="1" hangingPunct="1">
              <a:lnSpc>
                <a:spcPct val="90000"/>
              </a:lnSpc>
            </a:pPr>
            <a:r>
              <a:rPr lang="en-US" smtClean="0">
                <a:cs typeface="Microsoft Sans Serif" pitchFamily="34" charset="0"/>
              </a:rPr>
              <a:t>Oil industry</a:t>
            </a:r>
          </a:p>
          <a:p>
            <a:pPr marL="1047750" lvl="1" indent="-365125" eaLnBrk="1" hangingPunct="1">
              <a:lnSpc>
                <a:spcPct val="90000"/>
              </a:lnSpc>
            </a:pPr>
            <a:r>
              <a:rPr lang="en-US" smtClean="0">
                <a:cs typeface="Microsoft Sans Serif" pitchFamily="34" charset="0"/>
              </a:rPr>
              <a:t>Rail industry</a:t>
            </a:r>
          </a:p>
        </p:txBody>
      </p:sp>
    </p:spTree>
    <p:extLst>
      <p:ext uri="{BB962C8B-B14F-4D97-AF65-F5344CB8AC3E}">
        <p14:creationId xmlns:p14="http://schemas.microsoft.com/office/powerpoint/2010/main" val="112036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5"/>
          <p:cNvSpPr>
            <a:spLocks noChangeArrowheads="1"/>
          </p:cNvSpPr>
          <p:nvPr/>
        </p:nvSpPr>
        <p:spPr bwMode="auto">
          <a:xfrm>
            <a:off x="263525" y="5894388"/>
            <a:ext cx="86979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>
                <a:latin typeface="+mn-lt"/>
                <a:cs typeface="Microsoft Sans Serif" pitchFamily="34" charset="0"/>
              </a:rPr>
              <a:t>Figure 5.9 </a:t>
            </a:r>
            <a:r>
              <a:rPr lang="en-US" sz="1800">
                <a:latin typeface="+mn-lt"/>
                <a:cs typeface="Microsoft Sans Serif" pitchFamily="34" charset="0"/>
              </a:rPr>
              <a:t> Matrix for evaluation of external capability against internal capability</a:t>
            </a:r>
          </a:p>
          <a:p>
            <a:pPr>
              <a:defRPr/>
            </a:pPr>
            <a:r>
              <a:rPr lang="en-US" sz="800" i="1">
                <a:latin typeface="+mn-lt"/>
                <a:cs typeface="Microsoft Sans Serif" pitchFamily="34" charset="0"/>
              </a:rPr>
              <a:t>Source</a:t>
            </a:r>
            <a:r>
              <a:rPr lang="en-US" sz="800">
                <a:latin typeface="+mn-lt"/>
                <a:cs typeface="Microsoft Sans Serif" pitchFamily="34" charset="0"/>
              </a:rPr>
              <a:t>: Perrott (2005)</a:t>
            </a:r>
          </a:p>
        </p:txBody>
      </p:sp>
      <p:pic>
        <p:nvPicPr>
          <p:cNvPr id="21507" name="Picture 7" descr="Z:\Graphics\Powerpoint\PE_UK\PE217-Chaffey\Final files\GIF\CH05\M05NF00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33375"/>
            <a:ext cx="5486400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95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5"/>
          <p:cNvSpPr>
            <a:spLocks noChangeArrowheads="1"/>
          </p:cNvSpPr>
          <p:nvPr/>
        </p:nvSpPr>
        <p:spPr bwMode="auto">
          <a:xfrm>
            <a:off x="263525" y="5894388"/>
            <a:ext cx="86979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 dirty="0">
                <a:latin typeface="+mn-lt"/>
                <a:cs typeface="Microsoft Sans Serif" pitchFamily="34" charset="0"/>
              </a:rPr>
              <a:t>Figure 5.11 </a:t>
            </a:r>
            <a:r>
              <a:rPr lang="en-US" sz="1800" dirty="0">
                <a:latin typeface="+mn-lt"/>
                <a:cs typeface="Microsoft Sans Serif" pitchFamily="34" charset="0"/>
              </a:rPr>
              <a:t> Elements of strategic objective setting for the e-business</a:t>
            </a:r>
          </a:p>
        </p:txBody>
      </p:sp>
      <p:pic>
        <p:nvPicPr>
          <p:cNvPr id="22531" name="Picture 6" descr="Z:\Graphics\Powerpoint\PE_UK\PE217-Chaffey\Final files\GIF\CH05\M05NF01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95275"/>
            <a:ext cx="65532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282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ChangeArrowheads="1"/>
          </p:cNvSpPr>
          <p:nvPr/>
        </p:nvSpPr>
        <p:spPr bwMode="auto">
          <a:xfrm>
            <a:off x="263525" y="5465763"/>
            <a:ext cx="8697913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solidFill>
                  <a:srgbClr val="000000"/>
                </a:solidFill>
                <a:latin typeface="Arial" charset="0"/>
                <a:cs typeface="Microsoft Sans Serif" pitchFamily="34" charset="0"/>
              </a:rPr>
              <a:t>Figure 5.12 </a:t>
            </a:r>
            <a:r>
              <a:rPr lang="en-US" sz="1800">
                <a:solidFill>
                  <a:srgbClr val="0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>
                <a:solidFill>
                  <a:srgbClr val="000000"/>
                </a:solidFill>
                <a:latin typeface="Arial" charset="0"/>
              </a:rPr>
              <a:t>An evaluation tool relating information to business value. An organization’s</a:t>
            </a:r>
          </a:p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use of information on each axis can be assessed from 1 (low use of</a:t>
            </a:r>
          </a:p>
          <a:p>
            <a:r>
              <a:rPr lang="en-US" sz="1800">
                <a:solidFill>
                  <a:srgbClr val="000000"/>
                </a:solidFill>
                <a:latin typeface="Arial" charset="0"/>
              </a:rPr>
              <a:t>information) to 10 (high use of information)</a:t>
            </a:r>
          </a:p>
          <a:p>
            <a:r>
              <a:rPr lang="en-US" sz="800" i="1">
                <a:solidFill>
                  <a:srgbClr val="000000"/>
                </a:solidFill>
                <a:latin typeface="Arial" charset="0"/>
              </a:rPr>
              <a:t>Source: </a:t>
            </a:r>
            <a:r>
              <a:rPr lang="en-US" sz="800">
                <a:solidFill>
                  <a:srgbClr val="000000"/>
                </a:solidFill>
                <a:latin typeface="Arial" charset="0"/>
              </a:rPr>
              <a:t>Marchand </a:t>
            </a:r>
            <a:r>
              <a:rPr lang="en-US" sz="800" i="1">
                <a:solidFill>
                  <a:srgbClr val="000000"/>
                </a:solidFill>
                <a:latin typeface="Arial" charset="0"/>
              </a:rPr>
              <a:t>et al</a:t>
            </a:r>
            <a:r>
              <a:rPr lang="en-US" sz="800">
                <a:solidFill>
                  <a:srgbClr val="000000"/>
                </a:solidFill>
                <a:latin typeface="Arial" charset="0"/>
              </a:rPr>
              <a:t>. (1999)</a:t>
            </a:r>
          </a:p>
        </p:txBody>
      </p:sp>
      <p:pic>
        <p:nvPicPr>
          <p:cNvPr id="23555" name="Picture 6" descr="Z:\Graphics\Powerpoint\PE_UK\PE217-Chaffey\Final files\GIF\CH05\M05NF01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33375"/>
            <a:ext cx="6019800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39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ChangeArrowheads="1"/>
          </p:cNvSpPr>
          <p:nvPr/>
        </p:nvSpPr>
        <p:spPr bwMode="auto">
          <a:xfrm>
            <a:off x="263525" y="5894388"/>
            <a:ext cx="86979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>
                <a:latin typeface="+mn-lt"/>
                <a:cs typeface="Microsoft Sans Serif" pitchFamily="34" charset="0"/>
              </a:rPr>
              <a:t>Figure 5.14 </a:t>
            </a:r>
            <a:r>
              <a:rPr lang="en-US" sz="1800">
                <a:latin typeface="+mn-lt"/>
                <a:cs typeface="Microsoft Sans Serif" pitchFamily="34" charset="0"/>
              </a:rPr>
              <a:t> An example of conversion modelling for an online retailer</a:t>
            </a:r>
          </a:p>
        </p:txBody>
      </p:sp>
      <p:pic>
        <p:nvPicPr>
          <p:cNvPr id="25603" name="Picture 6" descr="Z:\Graphics\Powerpoint\PE_UK\PE217-Chaffey\Final files\GIF\CH05\M05NF01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04950"/>
            <a:ext cx="83820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335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 noChangeArrowheads="1"/>
          </p:cNvSpPr>
          <p:nvPr/>
        </p:nvSpPr>
        <p:spPr bwMode="auto">
          <a:xfrm>
            <a:off x="263525" y="5894388"/>
            <a:ext cx="8499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 dirty="0">
                <a:latin typeface="Arial" charset="0"/>
                <a:cs typeface="Microsoft Sans Serif" pitchFamily="34" charset="0"/>
              </a:rPr>
              <a:t>Figure 5.15 </a:t>
            </a:r>
            <a:r>
              <a:rPr lang="en-US" sz="1800" dirty="0">
                <a:latin typeface="Arial" charset="0"/>
                <a:cs typeface="Microsoft Sans Serif" pitchFamily="34" charset="0"/>
              </a:rPr>
              <a:t> Grid of product suitability against market adoption for transactional </a:t>
            </a:r>
            <a:br>
              <a:rPr lang="en-US" sz="1800" dirty="0">
                <a:latin typeface="Arial" charset="0"/>
                <a:cs typeface="Microsoft Sans Serif" pitchFamily="34" charset="0"/>
              </a:rPr>
            </a:br>
            <a:r>
              <a:rPr lang="en-US" sz="1800" dirty="0">
                <a:latin typeface="Arial" charset="0"/>
                <a:cs typeface="Microsoft Sans Serif" pitchFamily="34" charset="0"/>
              </a:rPr>
              <a:t>e-commerce (online purchase)</a:t>
            </a:r>
          </a:p>
        </p:txBody>
      </p:sp>
      <p:pic>
        <p:nvPicPr>
          <p:cNvPr id="26627" name="Picture 6" descr="Z:\Graphics\Powerpoint\PE_UK\PE217-Chaffey\Final files\GIF\CH05\M05NF01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33375"/>
            <a:ext cx="6705600" cy="549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167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"/>
          <p:cNvSpPr>
            <a:spLocks noChangeArrowheads="1"/>
          </p:cNvSpPr>
          <p:nvPr/>
        </p:nvSpPr>
        <p:spPr bwMode="auto">
          <a:xfrm>
            <a:off x="263525" y="5894388"/>
            <a:ext cx="86979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>
                <a:latin typeface="Arial" charset="0"/>
                <a:cs typeface="Microsoft Sans Serif" pitchFamily="34" charset="0"/>
              </a:rPr>
              <a:t>Figure 5.16 </a:t>
            </a:r>
            <a:r>
              <a:rPr lang="en-US" sz="1800">
                <a:latin typeface="Arial" charset="0"/>
                <a:cs typeface="Microsoft Sans Serif" pitchFamily="34" charset="0"/>
              </a:rPr>
              <a:t> Elements of strategy definition for the e-business</a:t>
            </a:r>
          </a:p>
        </p:txBody>
      </p:sp>
      <p:pic>
        <p:nvPicPr>
          <p:cNvPr id="27651" name="Picture 6" descr="Z:\Graphics\Powerpoint\PE_UK\PE217-Chaffey\Final files\GIF\CH05\M05NF016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81000"/>
            <a:ext cx="7086600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22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ChangeArrowheads="1"/>
          </p:cNvSpPr>
          <p:nvPr/>
        </p:nvSpPr>
        <p:spPr bwMode="auto">
          <a:xfrm>
            <a:off x="263525" y="5894388"/>
            <a:ext cx="86979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>
                <a:latin typeface="+mn-lt"/>
                <a:cs typeface="Microsoft Sans Serif" pitchFamily="34" charset="0"/>
              </a:rPr>
              <a:t>Figure 5.17 </a:t>
            </a:r>
            <a:r>
              <a:rPr lang="en-US" sz="1800">
                <a:latin typeface="+mn-lt"/>
                <a:cs typeface="Microsoft Sans Serif" pitchFamily="34" charset="0"/>
              </a:rPr>
              <a:t> Matrix for evaluating e-business strategy alternatives</a:t>
            </a:r>
          </a:p>
          <a:p>
            <a:pPr>
              <a:defRPr/>
            </a:pPr>
            <a:r>
              <a:rPr lang="en-US" sz="800" i="1">
                <a:latin typeface="+mn-lt"/>
                <a:cs typeface="Microsoft Sans Serif" pitchFamily="34" charset="0"/>
              </a:rPr>
              <a:t>Source</a:t>
            </a:r>
            <a:r>
              <a:rPr lang="en-US" sz="800">
                <a:latin typeface="+mn-lt"/>
                <a:cs typeface="Microsoft Sans Serif" pitchFamily="34" charset="0"/>
              </a:rPr>
              <a:t>: E-consultancy (2008a)</a:t>
            </a:r>
          </a:p>
        </p:txBody>
      </p:sp>
      <p:pic>
        <p:nvPicPr>
          <p:cNvPr id="28675" name="Picture 6" descr="Z:\Graphics\Powerpoint\PE_UK\PE217-Chaffey\Final files\GIF\CH05\M05NF01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307975"/>
            <a:ext cx="6934200" cy="549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165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 noChangeArrowheads="1"/>
          </p:cNvSpPr>
          <p:nvPr/>
        </p:nvSpPr>
        <p:spPr bwMode="auto">
          <a:xfrm>
            <a:off x="265113" y="5894388"/>
            <a:ext cx="86979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 dirty="0">
                <a:latin typeface="+mn-lt"/>
                <a:cs typeface="Microsoft Sans Serif" pitchFamily="34" charset="0"/>
              </a:rPr>
              <a:t>Figure 5.18 </a:t>
            </a:r>
            <a:r>
              <a:rPr lang="en-US" sz="1800" dirty="0">
                <a:latin typeface="+mn-lt"/>
                <a:cs typeface="Microsoft Sans Serif" pitchFamily="34" charset="0"/>
              </a:rPr>
              <a:t> Strategic options for a company in relation to the importance of the Internet as a channel</a:t>
            </a:r>
          </a:p>
        </p:txBody>
      </p:sp>
      <p:pic>
        <p:nvPicPr>
          <p:cNvPr id="29699" name="Picture 6" descr="Z:\Graphics\Powerpoint\PE_UK\PE217-Chaffey\Final files\GIF\CH05\M05NF018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33375"/>
            <a:ext cx="7924800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150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5"/>
          <p:cNvSpPr>
            <a:spLocks noChangeArrowheads="1"/>
          </p:cNvSpPr>
          <p:nvPr/>
        </p:nvSpPr>
        <p:spPr bwMode="auto">
          <a:xfrm>
            <a:off x="265113" y="5894388"/>
            <a:ext cx="8697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200" dirty="0">
                <a:latin typeface="+mn-lt"/>
                <a:cs typeface="Microsoft Sans Serif" pitchFamily="34" charset="0"/>
              </a:rPr>
              <a:t>Figure 5.19 </a:t>
            </a:r>
            <a:r>
              <a:rPr lang="en-US" sz="1800" dirty="0">
                <a:latin typeface="+mn-lt"/>
                <a:cs typeface="Microsoft Sans Serif" pitchFamily="34" charset="0"/>
              </a:rPr>
              <a:t> Using the Internet to support different growth strategies</a:t>
            </a:r>
          </a:p>
        </p:txBody>
      </p:sp>
      <p:pic>
        <p:nvPicPr>
          <p:cNvPr id="30723" name="Picture 6" descr="Z:\Graphics\Powerpoint\PE_UK\PE217-Chaffey\Final files\GIF\CH05\M05NF01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333375"/>
            <a:ext cx="6781800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150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ChangeArrowheads="1"/>
          </p:cNvSpPr>
          <p:nvPr/>
        </p:nvSpPr>
        <p:spPr bwMode="auto">
          <a:xfrm>
            <a:off x="263525" y="5894388"/>
            <a:ext cx="86979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>
                <a:latin typeface="Arial" charset="0"/>
                <a:cs typeface="Microsoft Sans Serif" pitchFamily="34" charset="0"/>
              </a:rPr>
              <a:t>Figure 5.20 </a:t>
            </a:r>
            <a:r>
              <a:rPr lang="en-US" sz="1800">
                <a:latin typeface="Arial" charset="0"/>
                <a:cs typeface="Microsoft Sans Serif" pitchFamily="34" charset="0"/>
              </a:rPr>
              <a:t> Elements of strategy implementation for the e-business</a:t>
            </a:r>
          </a:p>
        </p:txBody>
      </p:sp>
      <p:pic>
        <p:nvPicPr>
          <p:cNvPr id="31747" name="Picture 8" descr="Z:\Graphics\Powerpoint\PE_UK\PE217-Chaffey\Final files\GIF\CH05\C05NF02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5763"/>
            <a:ext cx="79248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964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616</Words>
  <Application>Microsoft Office PowerPoint</Application>
  <PresentationFormat>On-screen Show (4:3)</PresentationFormat>
  <Paragraphs>115</Paragraphs>
  <Slides>28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Learning Outcomes</vt:lpstr>
      <vt:lpstr>Management Issues</vt:lpstr>
      <vt:lpstr>Michael Porter on the Internet</vt:lpstr>
      <vt:lpstr>Alternative Definitions of Strategy</vt:lpstr>
      <vt:lpstr>PowerPoint Presentation</vt:lpstr>
      <vt:lpstr>PowerPoint Presentation</vt:lpstr>
      <vt:lpstr>Sell-Side E-Commerce Strategy or E-Marketing / E-CRM Strategy</vt:lpstr>
      <vt:lpstr>Buy-Side E-Commerce Strategy or E-Supply Chain Management Strategy</vt:lpstr>
      <vt:lpstr>PowerPoint Presentation</vt:lpstr>
      <vt:lpstr>What Happens Where There Is  No E-Business Strategy?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   Impact of Internet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Nour El Kadri</cp:lastModifiedBy>
  <cp:revision>7</cp:revision>
  <dcterms:created xsi:type="dcterms:W3CDTF">2014-10-03T14:56:51Z</dcterms:created>
  <dcterms:modified xsi:type="dcterms:W3CDTF">2016-02-11T17:31:05Z</dcterms:modified>
</cp:coreProperties>
</file>