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76" r:id="rId15"/>
    <p:sldId id="269" r:id="rId16"/>
    <p:sldId id="270" r:id="rId17"/>
    <p:sldId id="271" r:id="rId18"/>
    <p:sldId id="272" r:id="rId19"/>
    <p:sldId id="273" r:id="rId20"/>
    <p:sldId id="27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270" y="1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07BCA00-85FF-4141-9D7D-88AD75D11982}" type="datetimeFigureOut">
              <a:rPr lang="en-US" smtClean="0"/>
              <a:pPr/>
              <a:t>11/30/2015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2C761-1865-4DBE-99DD-1B317B37CD8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7BCA00-85FF-4141-9D7D-88AD75D11982}" type="datetimeFigureOut">
              <a:rPr lang="en-US" smtClean="0"/>
              <a:pPr/>
              <a:t>11/30/2015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12C761-1865-4DBE-99DD-1B317B37CD8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u="sng" dirty="0" smtClean="0"/>
              <a:t>Module 12</a:t>
            </a:r>
            <a:endParaRPr lang="en-US" b="1" u="sng" dirty="0"/>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Athletes &amp; Eating Disorders</a:t>
            </a:r>
            <a:endParaRPr lang="en-US" b="1" u="sng" dirty="0"/>
          </a:p>
        </p:txBody>
      </p:sp>
      <p:sp>
        <p:nvSpPr>
          <p:cNvPr id="3" name="Content Placeholder 2"/>
          <p:cNvSpPr>
            <a:spLocks noGrp="1"/>
          </p:cNvSpPr>
          <p:nvPr>
            <p:ph idx="1"/>
          </p:nvPr>
        </p:nvSpPr>
        <p:spPr/>
        <p:txBody>
          <a:bodyPr>
            <a:normAutofit fontScale="85000" lnSpcReduction="10000"/>
          </a:bodyPr>
          <a:lstStyle/>
          <a:p>
            <a:r>
              <a:rPr lang="en-US" dirty="0" smtClean="0"/>
              <a:t>Competitive </a:t>
            </a:r>
            <a:r>
              <a:rPr lang="en-US" dirty="0"/>
              <a:t>athletes in certain sports are at greater risk </a:t>
            </a:r>
            <a:r>
              <a:rPr lang="en-US" dirty="0" smtClean="0"/>
              <a:t>for disordered </a:t>
            </a:r>
            <a:r>
              <a:rPr lang="en-US" dirty="0"/>
              <a:t>eating and eating disorders than the general </a:t>
            </a:r>
            <a:r>
              <a:rPr lang="en-US" dirty="0" smtClean="0"/>
              <a:t>population (more on this later)</a:t>
            </a:r>
            <a:endParaRPr lang="en-US" dirty="0"/>
          </a:p>
          <a:p>
            <a:r>
              <a:rPr lang="en-US" dirty="0"/>
              <a:t>I</a:t>
            </a:r>
            <a:r>
              <a:rPr lang="en-US" dirty="0" smtClean="0"/>
              <a:t>t </a:t>
            </a:r>
            <a:r>
              <a:rPr lang="en-US" dirty="0"/>
              <a:t>is not sport participation </a:t>
            </a:r>
            <a:r>
              <a:rPr lang="en-US" dirty="0" smtClean="0"/>
              <a:t>that </a:t>
            </a:r>
            <a:r>
              <a:rPr lang="en-US" dirty="0"/>
              <a:t>creates the risk for the athlete but rather certain aspects of at least some sports and/or sport environments. </a:t>
            </a:r>
          </a:p>
          <a:p>
            <a:r>
              <a:rPr lang="en-US" dirty="0" smtClean="0"/>
              <a:t>Because </a:t>
            </a:r>
            <a:r>
              <a:rPr lang="en-US" dirty="0"/>
              <a:t>athletes are exposed to the same risk factors as their </a:t>
            </a:r>
            <a:r>
              <a:rPr lang="en-US" dirty="0" smtClean="0"/>
              <a:t>non-athlete </a:t>
            </a:r>
            <a:r>
              <a:rPr lang="en-US" dirty="0"/>
              <a:t>counterparts in addition to those specific to the athletic environment, </a:t>
            </a:r>
            <a:r>
              <a:rPr lang="en-US" b="1" dirty="0"/>
              <a:t>athletes are assumed to be at greater risk than </a:t>
            </a:r>
            <a:r>
              <a:rPr lang="en-US" b="1" dirty="0" smtClean="0"/>
              <a:t>non-athletes</a:t>
            </a:r>
            <a:endParaRPr lang="en-US" b="1"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smtClean="0"/>
              <a:t>Emphasis on Leanness and Thinness: Risk Factor </a:t>
            </a:r>
            <a:endParaRPr lang="en-US" b="1" u="sng" dirty="0"/>
          </a:p>
        </p:txBody>
      </p:sp>
      <p:sp>
        <p:nvSpPr>
          <p:cNvPr id="3" name="Content Placeholder 2"/>
          <p:cNvSpPr>
            <a:spLocks noGrp="1"/>
          </p:cNvSpPr>
          <p:nvPr>
            <p:ph idx="1"/>
          </p:nvPr>
        </p:nvSpPr>
        <p:spPr/>
        <p:txBody>
          <a:bodyPr>
            <a:normAutofit fontScale="77500" lnSpcReduction="20000"/>
          </a:bodyPr>
          <a:lstStyle/>
          <a:p>
            <a:r>
              <a:rPr lang="en-US" dirty="0" smtClean="0"/>
              <a:t>Because </a:t>
            </a:r>
            <a:r>
              <a:rPr lang="en-US" dirty="0"/>
              <a:t>of pressures to lose weight or body fat, athletes who participate in </a:t>
            </a:r>
            <a:r>
              <a:rPr lang="en-US" b="1" dirty="0"/>
              <a:t>sports that emphasize a thin shape, small size, or low weight </a:t>
            </a:r>
            <a:r>
              <a:rPr lang="en-US" dirty="0"/>
              <a:t>appear to be most at risk for eating </a:t>
            </a:r>
            <a:r>
              <a:rPr lang="en-US" dirty="0" smtClean="0"/>
              <a:t>disturbances and </a:t>
            </a:r>
            <a:r>
              <a:rPr lang="en-US" dirty="0"/>
              <a:t>related problems such as the female athlete </a:t>
            </a:r>
            <a:r>
              <a:rPr lang="en-US" dirty="0" smtClean="0"/>
              <a:t>triad (</a:t>
            </a:r>
            <a:r>
              <a:rPr lang="en-US" b="1" dirty="0" smtClean="0"/>
              <a:t>disordered </a:t>
            </a:r>
            <a:r>
              <a:rPr lang="en-US" b="1" dirty="0"/>
              <a:t>eating, amenorrhea, and osteoporosis</a:t>
            </a:r>
            <a:r>
              <a:rPr lang="en-US" dirty="0" smtClean="0"/>
              <a:t>).</a:t>
            </a:r>
            <a:endParaRPr lang="en-US" dirty="0"/>
          </a:p>
          <a:p>
            <a:r>
              <a:rPr lang="en-US" dirty="0"/>
              <a:t>Its endorsement leads many athletes to engage in </a:t>
            </a:r>
            <a:r>
              <a:rPr lang="en-US" b="1" dirty="0"/>
              <a:t>dietary restriction</a:t>
            </a:r>
            <a:r>
              <a:rPr lang="en-US" dirty="0"/>
              <a:t> and/or </a:t>
            </a:r>
            <a:r>
              <a:rPr lang="en-US" b="1" dirty="0"/>
              <a:t>excessive training </a:t>
            </a:r>
            <a:r>
              <a:rPr lang="en-US" dirty="0"/>
              <a:t>in efforts to be leaner for the purpose of enhancing performance. </a:t>
            </a:r>
          </a:p>
          <a:p>
            <a:r>
              <a:rPr lang="en-US" dirty="0"/>
              <a:t>However, high-risk sports appear to include not only those that emphasize thinness as it relates to enhanced performance, but almost any sport with a potentially unhealthy body emphasis or focus.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Risk Factors</a:t>
            </a:r>
            <a:endParaRPr lang="en-US" b="1" u="sng" dirty="0"/>
          </a:p>
        </p:txBody>
      </p:sp>
      <p:sp>
        <p:nvSpPr>
          <p:cNvPr id="3" name="Content Placeholder 2"/>
          <p:cNvSpPr>
            <a:spLocks noGrp="1"/>
          </p:cNvSpPr>
          <p:nvPr>
            <p:ph idx="1"/>
          </p:nvPr>
        </p:nvSpPr>
        <p:spPr/>
        <p:txBody>
          <a:bodyPr>
            <a:normAutofit fontScale="77500" lnSpcReduction="20000"/>
          </a:bodyPr>
          <a:lstStyle/>
          <a:p>
            <a:pPr>
              <a:buNone/>
            </a:pPr>
            <a:r>
              <a:rPr lang="en-US" b="1" dirty="0"/>
              <a:t>Revealing Uniforms and Sport Attire </a:t>
            </a:r>
          </a:p>
          <a:p>
            <a:r>
              <a:rPr lang="en-US" dirty="0" smtClean="0"/>
              <a:t>An </a:t>
            </a:r>
            <a:r>
              <a:rPr lang="en-US" dirty="0"/>
              <a:t>unhealthy body focus can result from </a:t>
            </a:r>
            <a:r>
              <a:rPr lang="en-US" dirty="0" smtClean="0"/>
              <a:t>revealing uniform. If </a:t>
            </a:r>
            <a:r>
              <a:rPr lang="en-US" dirty="0"/>
              <a:t>an athlete, especially a female athlete, is dissatisfied or uncomfortable with her body, </a:t>
            </a:r>
            <a:r>
              <a:rPr lang="en-US" dirty="0" smtClean="0"/>
              <a:t>they may </a:t>
            </a:r>
            <a:r>
              <a:rPr lang="en-US" dirty="0"/>
              <a:t>feel too exposed in her uniform. </a:t>
            </a:r>
            <a:br>
              <a:rPr lang="en-US" dirty="0"/>
            </a:br>
            <a:endParaRPr lang="en-US" dirty="0"/>
          </a:p>
          <a:p>
            <a:pPr>
              <a:buNone/>
            </a:pPr>
            <a:r>
              <a:rPr lang="en-US" b="1" dirty="0"/>
              <a:t>Competitive Thinness</a:t>
            </a:r>
          </a:p>
          <a:p>
            <a:r>
              <a:rPr lang="en-US" dirty="0" smtClean="0"/>
              <a:t>Athletes may </a:t>
            </a:r>
            <a:r>
              <a:rPr lang="en-US" dirty="0"/>
              <a:t>notice others who look thinner and feel a competitive need to lose weight for the same reasons as their </a:t>
            </a:r>
            <a:r>
              <a:rPr lang="en-US" dirty="0" smtClean="0"/>
              <a:t>non-athlete counterparts</a:t>
            </a:r>
            <a:r>
              <a:rPr lang="en-US" dirty="0"/>
              <a:t>. But they also tend to be more competitive than others, both with respect to body comparisons related to thinness and appearance and in sport competition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More Risk Factors</a:t>
            </a:r>
            <a:endParaRPr lang="en-US" b="1" u="sng" dirty="0"/>
          </a:p>
        </p:txBody>
      </p:sp>
      <p:sp>
        <p:nvSpPr>
          <p:cNvPr id="3" name="Content Placeholder 2"/>
          <p:cNvSpPr>
            <a:spLocks noGrp="1"/>
          </p:cNvSpPr>
          <p:nvPr>
            <p:ph idx="1"/>
          </p:nvPr>
        </p:nvSpPr>
        <p:spPr>
          <a:xfrm>
            <a:off x="457200" y="1600200"/>
            <a:ext cx="8229600" cy="4525963"/>
          </a:xfrm>
        </p:spPr>
        <p:txBody>
          <a:bodyPr>
            <a:normAutofit fontScale="62500" lnSpcReduction="20000"/>
          </a:bodyPr>
          <a:lstStyle/>
          <a:p>
            <a:pPr>
              <a:buNone/>
            </a:pPr>
            <a:r>
              <a:rPr lang="en-US" b="1" dirty="0" smtClean="0"/>
              <a:t>Unhealthy </a:t>
            </a:r>
            <a:r>
              <a:rPr lang="en-US" b="1" dirty="0" err="1"/>
              <a:t>Subcultural</a:t>
            </a:r>
            <a:r>
              <a:rPr lang="en-US" b="1" dirty="0"/>
              <a:t> Aspects </a:t>
            </a:r>
          </a:p>
          <a:p>
            <a:r>
              <a:rPr lang="en-US" dirty="0" smtClean="0"/>
              <a:t>Some </a:t>
            </a:r>
            <a:r>
              <a:rPr lang="en-US" dirty="0"/>
              <a:t>sports contain unhealthy beliefs, attitudes, and behaviors that appear to be embedded in that particular sport’s subculture. </a:t>
            </a:r>
            <a:r>
              <a:rPr lang="en-US" dirty="0" smtClean="0"/>
              <a:t>Example, the </a:t>
            </a:r>
            <a:r>
              <a:rPr lang="en-US" dirty="0"/>
              <a:t>sport of horse racing not only accepts but facilitates unhealthy, pathogenic weight-loss methods used by jockeys to “make weight</a:t>
            </a:r>
            <a:r>
              <a:rPr lang="en-US" dirty="0" smtClean="0"/>
              <a:t>”.</a:t>
            </a:r>
            <a:r>
              <a:rPr lang="en-US" dirty="0"/>
              <a:t> </a:t>
            </a:r>
          </a:p>
          <a:p>
            <a:r>
              <a:rPr lang="en-US" dirty="0"/>
              <a:t> These include risky weight-loss procedures involving saunas (sweatboxes) and special oversized toilets at racetracks to foster dehydration and self-induced vomiting by jockeys who try to lose weight rapidly in order to make their weight limits</a:t>
            </a:r>
            <a:r>
              <a:rPr lang="en-US" dirty="0" smtClean="0"/>
              <a:t>.</a:t>
            </a:r>
            <a:endParaRPr lang="en-US" dirty="0"/>
          </a:p>
          <a:p>
            <a:pPr>
              <a:buNone/>
            </a:pPr>
            <a:r>
              <a:rPr lang="en-US" b="1" dirty="0" smtClean="0"/>
              <a:t>Role </a:t>
            </a:r>
            <a:r>
              <a:rPr lang="en-US" b="1" dirty="0"/>
              <a:t>of the </a:t>
            </a:r>
            <a:r>
              <a:rPr lang="en-US" b="1" dirty="0" smtClean="0"/>
              <a:t>Coach</a:t>
            </a:r>
            <a:endParaRPr lang="en-US" b="1" dirty="0"/>
          </a:p>
          <a:p>
            <a:r>
              <a:rPr lang="en-US" dirty="0"/>
              <a:t> Since coaches have considerable power and influence with </a:t>
            </a:r>
            <a:r>
              <a:rPr lang="en-US" dirty="0" smtClean="0"/>
              <a:t>their athletes, a </a:t>
            </a:r>
            <a:r>
              <a:rPr lang="en-US" dirty="0"/>
              <a:t>coach’s effect on the athlete’s eating attitudes and behaviors can be positive or negative</a:t>
            </a:r>
            <a:r>
              <a:rPr lang="en-US" dirty="0" smtClean="0"/>
              <a:t>.</a:t>
            </a:r>
            <a:endParaRPr lang="en-US" dirty="0"/>
          </a:p>
          <a:p>
            <a:r>
              <a:rPr lang="en-US" dirty="0"/>
              <a:t> In their role as powerful authority figures, some coaches transmit messages to athletes that may actually foster or favor certain eating disorder behaviors, </a:t>
            </a:r>
            <a:r>
              <a:rPr lang="en-US" dirty="0" smtClean="0"/>
              <a:t>which is another </a:t>
            </a:r>
            <a:r>
              <a:rPr lang="en-US" dirty="0"/>
              <a:t>risk factor.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Risk and Type of Sport</a:t>
            </a:r>
            <a:endParaRPr lang="en-US" b="1" u="sng" dirty="0"/>
          </a:p>
        </p:txBody>
      </p:sp>
      <p:sp>
        <p:nvSpPr>
          <p:cNvPr id="3" name="Content Placeholder 2"/>
          <p:cNvSpPr>
            <a:spLocks noGrp="1"/>
          </p:cNvSpPr>
          <p:nvPr>
            <p:ph idx="1"/>
          </p:nvPr>
        </p:nvSpPr>
        <p:spPr/>
        <p:txBody>
          <a:bodyPr>
            <a:normAutofit fontScale="70000" lnSpcReduction="20000"/>
          </a:bodyPr>
          <a:lstStyle/>
          <a:p>
            <a:r>
              <a:rPr lang="en-US" dirty="0" smtClean="0"/>
              <a:t>Athletes </a:t>
            </a:r>
            <a:r>
              <a:rPr lang="en-US" dirty="0"/>
              <a:t>in sports that focus on </a:t>
            </a:r>
            <a:r>
              <a:rPr lang="en-US" b="1" dirty="0"/>
              <a:t>leanness or low weight </a:t>
            </a:r>
            <a:r>
              <a:rPr lang="en-US" dirty="0"/>
              <a:t>are at greater risk for eating disorders and disordered eating than those in “</a:t>
            </a:r>
            <a:r>
              <a:rPr lang="en-US" dirty="0" err="1"/>
              <a:t>nonlean</a:t>
            </a:r>
            <a:r>
              <a:rPr lang="en-US" dirty="0"/>
              <a:t>” </a:t>
            </a:r>
            <a:r>
              <a:rPr lang="en-US" dirty="0" smtClean="0"/>
              <a:t>sports</a:t>
            </a:r>
            <a:endParaRPr lang="en-US" dirty="0"/>
          </a:p>
          <a:p>
            <a:r>
              <a:rPr lang="en-US" dirty="0" smtClean="0"/>
              <a:t>“Lean</a:t>
            </a:r>
            <a:r>
              <a:rPr lang="en-US" dirty="0"/>
              <a:t>” sports are those characterized as </a:t>
            </a:r>
            <a:r>
              <a:rPr lang="en-US" b="1" dirty="0"/>
              <a:t>“aesthetic,” “endurance,” and “weight-class” </a:t>
            </a:r>
            <a:r>
              <a:rPr lang="en-US" dirty="0" smtClean="0"/>
              <a:t>sports. Some </a:t>
            </a:r>
            <a:r>
              <a:rPr lang="en-US" dirty="0"/>
              <a:t>evidence also suggests that athletes in </a:t>
            </a:r>
            <a:r>
              <a:rPr lang="en-US" b="1" dirty="0"/>
              <a:t>judged sports </a:t>
            </a:r>
            <a:r>
              <a:rPr lang="en-US" dirty="0"/>
              <a:t>are at greater risk than athletes in refereed </a:t>
            </a:r>
            <a:r>
              <a:rPr lang="en-US" dirty="0" smtClean="0"/>
              <a:t>sports</a:t>
            </a:r>
            <a:endParaRPr lang="en-US" dirty="0"/>
          </a:p>
          <a:p>
            <a:pPr lvl="1"/>
            <a:r>
              <a:rPr lang="en-US" dirty="0"/>
              <a:t>S</a:t>
            </a:r>
            <a:r>
              <a:rPr lang="en-US" dirty="0" smtClean="0"/>
              <a:t>ports </a:t>
            </a:r>
            <a:r>
              <a:rPr lang="en-US" dirty="0"/>
              <a:t>that emphasize leanness/thinness </a:t>
            </a:r>
            <a:r>
              <a:rPr lang="en-US" dirty="0" smtClean="0"/>
              <a:t>: distance </a:t>
            </a:r>
            <a:r>
              <a:rPr lang="en-US" dirty="0"/>
              <a:t>running, ski </a:t>
            </a:r>
            <a:r>
              <a:rPr lang="en-US" dirty="0" smtClean="0"/>
              <a:t>jumping</a:t>
            </a:r>
          </a:p>
          <a:p>
            <a:pPr lvl="1"/>
            <a:r>
              <a:rPr lang="en-US" dirty="0"/>
              <a:t>A</a:t>
            </a:r>
            <a:r>
              <a:rPr lang="en-US" dirty="0" smtClean="0"/>
              <a:t>esthetic </a:t>
            </a:r>
            <a:r>
              <a:rPr lang="en-US" dirty="0"/>
              <a:t>sports in which athletes are </a:t>
            </a:r>
            <a:r>
              <a:rPr lang="en-US" dirty="0" smtClean="0"/>
              <a:t>judged: diving</a:t>
            </a:r>
            <a:r>
              <a:rPr lang="en-US" dirty="0"/>
              <a:t>, figure skating, </a:t>
            </a:r>
            <a:r>
              <a:rPr lang="en-US" dirty="0" smtClean="0"/>
              <a:t>gymnastics</a:t>
            </a:r>
          </a:p>
          <a:p>
            <a:pPr lvl="1"/>
            <a:r>
              <a:rPr lang="en-US" dirty="0" smtClean="0"/>
              <a:t>Aesthetic sports which have an appearance component: ballet</a:t>
            </a:r>
            <a:r>
              <a:rPr lang="en-US" dirty="0"/>
              <a:t>, </a:t>
            </a:r>
            <a:r>
              <a:rPr lang="en-US" dirty="0" smtClean="0"/>
              <a:t>cheerleading </a:t>
            </a:r>
          </a:p>
          <a:p>
            <a:pPr lvl="1"/>
            <a:r>
              <a:rPr lang="en-US" dirty="0"/>
              <a:t>S</a:t>
            </a:r>
            <a:r>
              <a:rPr lang="en-US" dirty="0" smtClean="0"/>
              <a:t>ports using weight classes: lightweight </a:t>
            </a:r>
            <a:r>
              <a:rPr lang="en-US" dirty="0"/>
              <a:t>rowing, </a:t>
            </a:r>
            <a:r>
              <a:rPr lang="en-US" dirty="0" smtClean="0"/>
              <a:t>wrestling </a:t>
            </a:r>
            <a:r>
              <a:rPr lang="en-US"/>
              <a:t>and </a:t>
            </a:r>
            <a:r>
              <a:rPr lang="en-US" smtClean="0"/>
              <a:t>boxing</a:t>
            </a:r>
            <a:endParaRPr lang="en-US" dirty="0" smtClean="0"/>
          </a:p>
          <a:p>
            <a:pPr lvl="1"/>
            <a:r>
              <a:rPr lang="en-US" dirty="0"/>
              <a:t>S</a:t>
            </a:r>
            <a:r>
              <a:rPr lang="en-US" dirty="0" smtClean="0"/>
              <a:t>ports </a:t>
            </a:r>
            <a:r>
              <a:rPr lang="en-US" dirty="0"/>
              <a:t>that use revealing sport </a:t>
            </a:r>
            <a:r>
              <a:rPr lang="en-US" dirty="0" smtClean="0"/>
              <a:t>attire: swimming</a:t>
            </a:r>
            <a:r>
              <a:rPr lang="en-US" dirty="0"/>
              <a:t>, </a:t>
            </a:r>
            <a:r>
              <a:rPr lang="en-US" dirty="0" smtClean="0"/>
              <a:t>volleyball</a:t>
            </a:r>
            <a:endParaRPr lang="en-US"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Other Misleading Factors</a:t>
            </a:r>
            <a:endParaRPr lang="en-US" b="1" u="sng" dirty="0"/>
          </a:p>
        </p:txBody>
      </p:sp>
      <p:sp>
        <p:nvSpPr>
          <p:cNvPr id="3" name="Content Placeholder 2"/>
          <p:cNvSpPr>
            <a:spLocks noGrp="1"/>
          </p:cNvSpPr>
          <p:nvPr>
            <p:ph idx="1"/>
          </p:nvPr>
        </p:nvSpPr>
        <p:spPr/>
        <p:txBody>
          <a:bodyPr>
            <a:normAutofit fontScale="55000" lnSpcReduction="20000"/>
          </a:bodyPr>
          <a:lstStyle/>
          <a:p>
            <a:r>
              <a:rPr lang="en-US" dirty="0" smtClean="0"/>
              <a:t>Although disordered </a:t>
            </a:r>
            <a:r>
              <a:rPr lang="en-US" dirty="0"/>
              <a:t>eating is very common among athletes, many fewer of these athletes actually meet formal </a:t>
            </a:r>
            <a:r>
              <a:rPr lang="en-US" dirty="0" smtClean="0"/>
              <a:t>DSM criteria for </a:t>
            </a:r>
            <a:r>
              <a:rPr lang="en-US" dirty="0"/>
              <a:t>an eating </a:t>
            </a:r>
            <a:r>
              <a:rPr lang="en-US" dirty="0" smtClean="0"/>
              <a:t>disorder</a:t>
            </a:r>
            <a:endParaRPr lang="en-US" dirty="0"/>
          </a:p>
          <a:p>
            <a:r>
              <a:rPr lang="en-US" dirty="0" smtClean="0"/>
              <a:t>One </a:t>
            </a:r>
            <a:r>
              <a:rPr lang="en-US" dirty="0"/>
              <a:t>important problem facing athletes is the </a:t>
            </a:r>
            <a:r>
              <a:rPr lang="en-US" b="1" dirty="0"/>
              <a:t>unsubstantiated belief that weight loss will invariably improve athletic </a:t>
            </a:r>
            <a:r>
              <a:rPr lang="en-US" b="1" dirty="0" smtClean="0"/>
              <a:t>performance</a:t>
            </a:r>
            <a:r>
              <a:rPr lang="en-US" dirty="0" smtClean="0"/>
              <a:t>.</a:t>
            </a:r>
            <a:endParaRPr lang="en-US" dirty="0"/>
          </a:p>
          <a:p>
            <a:r>
              <a:rPr lang="en-US" dirty="0" smtClean="0"/>
              <a:t>Factors </a:t>
            </a:r>
            <a:r>
              <a:rPr lang="en-US" dirty="0"/>
              <a:t>that appear to be more important than weight loss in determining athletic performance are </a:t>
            </a:r>
            <a:r>
              <a:rPr lang="en-US" b="1" dirty="0"/>
              <a:t>genetic </a:t>
            </a:r>
            <a:r>
              <a:rPr lang="en-US" b="1" dirty="0" smtClean="0"/>
              <a:t>inheritance</a:t>
            </a:r>
            <a:r>
              <a:rPr lang="en-US" dirty="0" smtClean="0"/>
              <a:t>, </a:t>
            </a:r>
            <a:r>
              <a:rPr lang="en-US" b="1" dirty="0"/>
              <a:t>muscle </a:t>
            </a:r>
            <a:r>
              <a:rPr lang="en-US" b="1" dirty="0" smtClean="0"/>
              <a:t>mass</a:t>
            </a:r>
            <a:r>
              <a:rPr lang="en-US" dirty="0" smtClean="0"/>
              <a:t>, </a:t>
            </a:r>
            <a:r>
              <a:rPr lang="en-US" dirty="0"/>
              <a:t>and </a:t>
            </a:r>
            <a:r>
              <a:rPr lang="en-US" b="1" dirty="0" smtClean="0"/>
              <a:t>motivation</a:t>
            </a:r>
            <a:endParaRPr lang="en-US" dirty="0"/>
          </a:p>
          <a:p>
            <a:r>
              <a:rPr lang="en-US" dirty="0" smtClean="0"/>
              <a:t>Another </a:t>
            </a:r>
            <a:r>
              <a:rPr lang="en-US" dirty="0"/>
              <a:t>challenge in identifying eating disorders in athletes is the ease of </a:t>
            </a:r>
            <a:r>
              <a:rPr lang="en-US" b="1" dirty="0"/>
              <a:t>misperceiving eating disorder symptoms such as amenorrhea and excessive exercise as being “normal” or even </a:t>
            </a:r>
            <a:r>
              <a:rPr lang="en-US" b="1" dirty="0" smtClean="0"/>
              <a:t>desirable</a:t>
            </a:r>
            <a:endParaRPr lang="en-US" b="1" dirty="0"/>
          </a:p>
          <a:p>
            <a:r>
              <a:rPr lang="en-US" b="1" dirty="0" smtClean="0"/>
              <a:t>Excessive </a:t>
            </a:r>
            <a:r>
              <a:rPr lang="en-US" b="1" dirty="0"/>
              <a:t>exercise</a:t>
            </a:r>
            <a:r>
              <a:rPr lang="en-US" dirty="0"/>
              <a:t>, </a:t>
            </a:r>
            <a:r>
              <a:rPr lang="en-US" dirty="0" smtClean="0"/>
              <a:t>which is sometimes </a:t>
            </a:r>
            <a:r>
              <a:rPr lang="en-US" dirty="0"/>
              <a:t>difficult to identify for </a:t>
            </a:r>
            <a:r>
              <a:rPr lang="en-US" dirty="0" smtClean="0"/>
              <a:t>non-athletes</a:t>
            </a:r>
            <a:r>
              <a:rPr lang="en-US" dirty="0"/>
              <a:t>, can be even harder to recognize in athletes. Thus, key eating disorder symptoms such as excessive dieting, weight loss, amenorrhea, and excessive exercise may be overlooked or even be considered positive </a:t>
            </a:r>
            <a:r>
              <a:rPr lang="en-US" dirty="0" smtClean="0"/>
              <a:t>developments</a:t>
            </a:r>
            <a:endParaRPr lang="en-US" dirty="0"/>
          </a:p>
          <a:p>
            <a:r>
              <a:rPr lang="en-US" dirty="0" smtClean="0"/>
              <a:t>Another </a:t>
            </a:r>
            <a:r>
              <a:rPr lang="en-US" dirty="0"/>
              <a:t>important factor is the presumption that anyone who can perform well must be healthy. However, athletes with eating </a:t>
            </a:r>
            <a:r>
              <a:rPr lang="en-US" b="1" dirty="0"/>
              <a:t>disorders are often able to perform well </a:t>
            </a:r>
            <a:r>
              <a:rPr lang="en-US" dirty="0"/>
              <a:t>even if they are binge eating, purging, or restricting their food intake</a:t>
            </a:r>
            <a:r>
              <a:rPr lang="en-US"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smtClean="0"/>
              <a:t>Risk Factors for Developing an Eating Disorder as an Athlete</a:t>
            </a:r>
            <a:endParaRPr lang="en-US" b="1" u="sng" dirty="0"/>
          </a:p>
        </p:txBody>
      </p:sp>
      <p:sp>
        <p:nvSpPr>
          <p:cNvPr id="3" name="Content Placeholder 2"/>
          <p:cNvSpPr>
            <a:spLocks noGrp="1"/>
          </p:cNvSpPr>
          <p:nvPr>
            <p:ph idx="1"/>
          </p:nvPr>
        </p:nvSpPr>
        <p:spPr/>
        <p:txBody>
          <a:bodyPr>
            <a:noAutofit/>
          </a:bodyPr>
          <a:lstStyle/>
          <a:p>
            <a:r>
              <a:rPr lang="en-US" sz="1800" dirty="0" smtClean="0"/>
              <a:t>For women athletes, </a:t>
            </a:r>
            <a:r>
              <a:rPr lang="en-US" sz="1800" b="1" dirty="0" smtClean="0"/>
              <a:t>involvement </a:t>
            </a:r>
            <a:r>
              <a:rPr lang="en-US" sz="1800" b="1" dirty="0"/>
              <a:t>in a sport that emphasizes body appearance</a:t>
            </a:r>
            <a:r>
              <a:rPr lang="en-US" sz="1800" dirty="0"/>
              <a:t>; </a:t>
            </a:r>
            <a:r>
              <a:rPr lang="en-US" sz="1800" b="1" dirty="0"/>
              <a:t>pressure from influential people (coaches or parents) to lose weight to improve performance</a:t>
            </a:r>
            <a:r>
              <a:rPr lang="en-US" sz="1800" dirty="0"/>
              <a:t>; </a:t>
            </a:r>
            <a:r>
              <a:rPr lang="en-US" sz="1800" b="1" dirty="0" smtClean="0"/>
              <a:t>over-involvement </a:t>
            </a:r>
            <a:r>
              <a:rPr lang="en-US" sz="1800" b="1" dirty="0"/>
              <a:t>in sports</a:t>
            </a:r>
            <a:r>
              <a:rPr lang="en-US" sz="1800" dirty="0"/>
              <a:t>, with few other social or recreational activities; </a:t>
            </a:r>
            <a:r>
              <a:rPr lang="en-US" sz="1800" b="1" dirty="0"/>
              <a:t>training even when sick or injured</a:t>
            </a:r>
            <a:r>
              <a:rPr lang="en-US" sz="1800" dirty="0"/>
              <a:t>; </a:t>
            </a:r>
            <a:r>
              <a:rPr lang="en-US" sz="1800" b="1" dirty="0"/>
              <a:t>training outside of scheduled practice times or more than other athletes in the same sport or team</a:t>
            </a:r>
            <a:r>
              <a:rPr lang="en-US" sz="1800" dirty="0"/>
              <a:t>; </a:t>
            </a:r>
            <a:r>
              <a:rPr lang="en-US" sz="1800" b="1" dirty="0"/>
              <a:t>a traumatic event</a:t>
            </a:r>
            <a:r>
              <a:rPr lang="en-US" sz="1800" dirty="0"/>
              <a:t>;</a:t>
            </a:r>
            <a:r>
              <a:rPr lang="en-US" sz="1800" b="1" dirty="0"/>
              <a:t> injury</a:t>
            </a:r>
            <a:r>
              <a:rPr lang="en-US" sz="1800" dirty="0"/>
              <a:t>; </a:t>
            </a:r>
            <a:r>
              <a:rPr lang="en-US" sz="1800" b="1" dirty="0"/>
              <a:t>poor performance</a:t>
            </a:r>
            <a:r>
              <a:rPr lang="en-US" sz="1800" dirty="0"/>
              <a:t>; or </a:t>
            </a:r>
            <a:r>
              <a:rPr lang="en-US" sz="1800" b="1" dirty="0"/>
              <a:t>change in coaching personnel</a:t>
            </a:r>
            <a:r>
              <a:rPr lang="en-US" sz="1800" dirty="0" smtClean="0"/>
              <a:t>.</a:t>
            </a:r>
            <a:endParaRPr lang="en-US" sz="1800" dirty="0"/>
          </a:p>
          <a:p>
            <a:r>
              <a:rPr lang="en-US" sz="1800" b="1" dirty="0" smtClean="0"/>
              <a:t>Critical coaches </a:t>
            </a:r>
            <a:r>
              <a:rPr lang="en-US" sz="1800" b="1" dirty="0"/>
              <a:t>or trainers </a:t>
            </a:r>
            <a:r>
              <a:rPr lang="en-US" sz="1800" dirty="0"/>
              <a:t>may contribute to the development of disordered </a:t>
            </a:r>
            <a:r>
              <a:rPr lang="en-US" sz="1800" dirty="0" smtClean="0"/>
              <a:t>eating.</a:t>
            </a:r>
            <a:endParaRPr lang="en-US" sz="1800" dirty="0"/>
          </a:p>
          <a:p>
            <a:r>
              <a:rPr lang="en-US" sz="1800" dirty="0"/>
              <a:t> </a:t>
            </a:r>
            <a:r>
              <a:rPr lang="en-US" sz="1800" dirty="0" smtClean="0"/>
              <a:t>“</a:t>
            </a:r>
            <a:r>
              <a:rPr lang="en-US" sz="1800" b="1" dirty="0" err="1"/>
              <a:t>O</a:t>
            </a:r>
            <a:r>
              <a:rPr lang="en-US" sz="1800" b="1" dirty="0" err="1" smtClean="0"/>
              <a:t>vercommitment</a:t>
            </a:r>
            <a:r>
              <a:rPr lang="en-US" sz="1800" dirty="0"/>
              <a:t>” and </a:t>
            </a:r>
            <a:r>
              <a:rPr lang="en-US" sz="1800" dirty="0" smtClean="0"/>
              <a:t>“</a:t>
            </a:r>
            <a:r>
              <a:rPr lang="en-US" sz="1800" b="1" dirty="0" err="1"/>
              <a:t>O</a:t>
            </a:r>
            <a:r>
              <a:rPr lang="en-US" sz="1800" b="1" dirty="0" err="1" smtClean="0"/>
              <a:t>vercompliance</a:t>
            </a:r>
            <a:r>
              <a:rPr lang="en-US" sz="1800" dirty="0"/>
              <a:t>” may represent additional risk factors. </a:t>
            </a:r>
          </a:p>
          <a:p>
            <a:r>
              <a:rPr lang="en-US" sz="1800" dirty="0"/>
              <a:t> A good athlete is usually considered to have a commitment to training, which in the individual with anorexia nervosa may be viewed as excessive exercise. A good athlete is described as coachable, whereas this same characteristic in anorexia nervosa is often called “over-compliance.” These similarities may both predispose the athlete to an eating disorder and make it more difficult to identify the athlete who is developing an eating </a:t>
            </a:r>
            <a:r>
              <a:rPr lang="en-US" sz="1800" dirty="0" smtClean="0"/>
              <a:t>disorder</a:t>
            </a:r>
            <a:r>
              <a:rPr lang="en-US" sz="1800"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Eating Disorders &amp; Athletes</a:t>
            </a:r>
            <a:endParaRPr lang="en-US" b="1" u="sng" dirty="0"/>
          </a:p>
        </p:txBody>
      </p:sp>
      <p:sp>
        <p:nvSpPr>
          <p:cNvPr id="3" name="Content Placeholder 2"/>
          <p:cNvSpPr>
            <a:spLocks noGrp="1"/>
          </p:cNvSpPr>
          <p:nvPr>
            <p:ph idx="1"/>
          </p:nvPr>
        </p:nvSpPr>
        <p:spPr/>
        <p:txBody>
          <a:bodyPr>
            <a:noAutofit/>
          </a:bodyPr>
          <a:lstStyle/>
          <a:p>
            <a:r>
              <a:rPr lang="en-US" sz="1900" dirty="0" smtClean="0"/>
              <a:t>Related </a:t>
            </a:r>
            <a:r>
              <a:rPr lang="en-US" sz="1900" dirty="0"/>
              <a:t>to these risk factors are </a:t>
            </a:r>
            <a:r>
              <a:rPr lang="en-US" sz="1900" b="1" dirty="0"/>
              <a:t>obsessive-compulsive traits</a:t>
            </a:r>
            <a:r>
              <a:rPr lang="en-US" sz="1900" dirty="0"/>
              <a:t>, particularly those related to </a:t>
            </a:r>
            <a:r>
              <a:rPr lang="en-US" sz="1900" b="1" dirty="0" smtClean="0"/>
              <a:t>perfectionism</a:t>
            </a:r>
            <a:r>
              <a:rPr lang="en-US" sz="1900" dirty="0" smtClean="0"/>
              <a:t>.</a:t>
            </a:r>
            <a:endParaRPr lang="en-US" sz="1900" dirty="0"/>
          </a:p>
          <a:p>
            <a:r>
              <a:rPr lang="en-US" sz="1900" dirty="0"/>
              <a:t>With respect to athletics, having both a </a:t>
            </a:r>
            <a:r>
              <a:rPr lang="en-US" sz="1900" b="1" dirty="0"/>
              <a:t>competitive nature </a:t>
            </a:r>
            <a:r>
              <a:rPr lang="en-US" sz="1900" dirty="0"/>
              <a:t>and </a:t>
            </a:r>
            <a:r>
              <a:rPr lang="en-US" sz="1900" b="1" dirty="0" err="1"/>
              <a:t>perfectionistic</a:t>
            </a:r>
            <a:r>
              <a:rPr lang="en-US" sz="1900" b="1" dirty="0"/>
              <a:t> tendencies </a:t>
            </a:r>
            <a:r>
              <a:rPr lang="en-US" sz="1900" dirty="0"/>
              <a:t>may predispose to the development of an eating disorder in an athlete and may contribute to why a person enters athletics in the first place</a:t>
            </a:r>
            <a:r>
              <a:rPr lang="en-US" sz="1900" dirty="0" smtClean="0"/>
              <a:t>.</a:t>
            </a:r>
            <a:endParaRPr lang="en-US" sz="1900" dirty="0"/>
          </a:p>
          <a:p>
            <a:r>
              <a:rPr lang="en-US" sz="1900" dirty="0"/>
              <a:t> </a:t>
            </a:r>
            <a:r>
              <a:rPr lang="en-US" sz="1900" dirty="0" smtClean="0"/>
              <a:t>Signs </a:t>
            </a:r>
            <a:r>
              <a:rPr lang="en-US" sz="1900" dirty="0"/>
              <a:t>and symptoms </a:t>
            </a:r>
            <a:r>
              <a:rPr lang="en-US" sz="1900" dirty="0" smtClean="0"/>
              <a:t>that </a:t>
            </a:r>
            <a:r>
              <a:rPr lang="en-US" sz="1900" dirty="0"/>
              <a:t>indicate that the athlete is developing a </a:t>
            </a:r>
            <a:r>
              <a:rPr lang="en-US" sz="1900" dirty="0" smtClean="0"/>
              <a:t>severe disorder </a:t>
            </a:r>
            <a:r>
              <a:rPr lang="en-US" sz="1900" b="1" dirty="0"/>
              <a:t>include fatigue, depressed mood, inability to concentrate, social withdrawal, cold intolerance, abdominal pain and bloating, constipation, light-headedness, irritability, insomnia</a:t>
            </a:r>
            <a:r>
              <a:rPr lang="en-US" sz="1900" dirty="0"/>
              <a:t>, and </a:t>
            </a:r>
            <a:r>
              <a:rPr lang="en-US" sz="1900" b="1" dirty="0"/>
              <a:t>withdrawal from social activities</a:t>
            </a:r>
            <a:r>
              <a:rPr lang="en-US" sz="1900" dirty="0" smtClean="0"/>
              <a:t>.</a:t>
            </a:r>
            <a:endParaRPr lang="en-US" sz="1900" dirty="0"/>
          </a:p>
          <a:p>
            <a:r>
              <a:rPr lang="en-US" sz="1900" dirty="0"/>
              <a:t>When an athlete is identified as having an eating disorder, the question of whether an athlete can continue participating in a sport is inevitably raised by the athlete, coach, athletic trainer, team physician, and/or parent</a:t>
            </a:r>
            <a:r>
              <a:rPr lang="en-US" sz="1900" dirty="0" smtClean="0"/>
              <a:t>.</a:t>
            </a:r>
            <a:endParaRPr lang="en-US" sz="1900" dirty="0"/>
          </a:p>
          <a:p>
            <a:r>
              <a:rPr lang="en-US" sz="1900" dirty="0"/>
              <a:t> The most conservative or “safest” response might argue that </a:t>
            </a:r>
            <a:r>
              <a:rPr lang="en-US" sz="1900" b="1" dirty="0"/>
              <a:t>the athlete cannot train or compete as long as eating disorder signs or symptoms are present</a:t>
            </a:r>
            <a:r>
              <a:rPr lang="en-US" sz="1900" dirty="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u="sng" dirty="0" smtClean="0"/>
              <a:t>Factors to Allow Athletes to Participate in Sport while having an Eating Disorder</a:t>
            </a:r>
            <a:endParaRPr lang="en-US" sz="3600" b="1" u="sng" dirty="0"/>
          </a:p>
        </p:txBody>
      </p:sp>
      <p:sp>
        <p:nvSpPr>
          <p:cNvPr id="3" name="Content Placeholder 2"/>
          <p:cNvSpPr>
            <a:spLocks noGrp="1"/>
          </p:cNvSpPr>
          <p:nvPr>
            <p:ph idx="1"/>
          </p:nvPr>
        </p:nvSpPr>
        <p:spPr/>
        <p:txBody>
          <a:bodyPr>
            <a:normAutofit fontScale="70000" lnSpcReduction="20000"/>
          </a:bodyPr>
          <a:lstStyle/>
          <a:p>
            <a:pPr>
              <a:buNone/>
            </a:pPr>
            <a:r>
              <a:rPr lang="en-US" b="1" dirty="0" smtClean="0"/>
              <a:t>Identity </a:t>
            </a:r>
            <a:r>
              <a:rPr lang="en-US" b="1" dirty="0"/>
              <a:t>and Self-Esteem </a:t>
            </a:r>
          </a:p>
          <a:p>
            <a:r>
              <a:rPr lang="en-US" dirty="0"/>
              <a:t>The importance of sport in the life of some athletes should not be underestimated. </a:t>
            </a:r>
            <a:r>
              <a:rPr lang="en-US" b="1" dirty="0"/>
              <a:t>Being an athlete may constitute the individual’s primary or sole role identity and may provide the person’s primary source of self-esteem</a:t>
            </a:r>
            <a:r>
              <a:rPr lang="en-US" dirty="0"/>
              <a:t>. </a:t>
            </a:r>
          </a:p>
          <a:p>
            <a:r>
              <a:rPr lang="en-US" b="1" dirty="0" smtClean="0"/>
              <a:t>Without </a:t>
            </a:r>
            <a:r>
              <a:rPr lang="en-US" b="1" dirty="0"/>
              <a:t>sport, the athlete may become (more) depressed </a:t>
            </a:r>
            <a:r>
              <a:rPr lang="en-US" dirty="0"/>
              <a:t>and suffer further exacerbation of eating disorder symptoms. </a:t>
            </a:r>
          </a:p>
          <a:p>
            <a:pPr>
              <a:buNone/>
            </a:pPr>
            <a:r>
              <a:rPr lang="en-US" b="1" dirty="0" smtClean="0"/>
              <a:t>Attachment </a:t>
            </a:r>
            <a:r>
              <a:rPr lang="en-US" b="1" dirty="0"/>
              <a:t>and </a:t>
            </a:r>
            <a:r>
              <a:rPr lang="en-US" b="1" dirty="0" smtClean="0"/>
              <a:t>Support</a:t>
            </a:r>
            <a:endParaRPr lang="en-US" b="1" dirty="0"/>
          </a:p>
          <a:p>
            <a:r>
              <a:rPr lang="en-US" dirty="0"/>
              <a:t>Allowing athletes to train and compete affords them the opportunity to </a:t>
            </a:r>
            <a:r>
              <a:rPr lang="en-US" b="1" dirty="0"/>
              <a:t>remain attached to teammates, team, and sport</a:t>
            </a:r>
            <a:r>
              <a:rPr lang="en-US" dirty="0"/>
              <a:t>. This sense of attachment and the possibilities for support from coaches and teammates—the athlete’s “sport family”— can be beneficial to the athlete’s recovery.</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u="sng" dirty="0" smtClean="0"/>
              <a:t>Factors to Allow Athletes to Participate in Sport while having an Eating Disorder</a:t>
            </a:r>
            <a:endParaRPr lang="en-US" sz="3600" dirty="0"/>
          </a:p>
        </p:txBody>
      </p:sp>
      <p:sp>
        <p:nvSpPr>
          <p:cNvPr id="3" name="Content Placeholder 2"/>
          <p:cNvSpPr>
            <a:spLocks noGrp="1"/>
          </p:cNvSpPr>
          <p:nvPr>
            <p:ph idx="1"/>
          </p:nvPr>
        </p:nvSpPr>
        <p:spPr/>
        <p:txBody>
          <a:bodyPr>
            <a:normAutofit fontScale="77500" lnSpcReduction="20000"/>
          </a:bodyPr>
          <a:lstStyle/>
          <a:p>
            <a:pPr>
              <a:buNone/>
            </a:pPr>
            <a:r>
              <a:rPr lang="en-US" b="1" dirty="0" smtClean="0"/>
              <a:t>Monitoring </a:t>
            </a:r>
            <a:r>
              <a:rPr lang="en-US" b="1" dirty="0"/>
              <a:t>and Safety </a:t>
            </a:r>
          </a:p>
          <a:p>
            <a:r>
              <a:rPr lang="en-US" dirty="0"/>
              <a:t>If sport participation is withheld, the ability to monitor the athlete’s condition may be significantly decreased</a:t>
            </a:r>
            <a:r>
              <a:rPr lang="en-US" dirty="0" smtClean="0"/>
              <a:t>.</a:t>
            </a:r>
            <a:endParaRPr lang="en-US" dirty="0"/>
          </a:p>
          <a:p>
            <a:r>
              <a:rPr lang="en-US" dirty="0"/>
              <a:t> When the athlete is allowed to train and compete as part of a team</a:t>
            </a:r>
            <a:r>
              <a:rPr lang="en-US" b="1" dirty="0"/>
              <a:t>, the athlete’s symptoms and condition can more easily be monitored by appropriate sport (i.e., coaches) and sport medicine (e.g., athletic trainer, team physician) personnel </a:t>
            </a:r>
            <a:r>
              <a:rPr lang="en-US" dirty="0"/>
              <a:t>and perhaps better </a:t>
            </a:r>
            <a:r>
              <a:rPr lang="en-US" dirty="0" smtClean="0"/>
              <a:t>controlled.</a:t>
            </a:r>
            <a:endParaRPr lang="en-US" dirty="0"/>
          </a:p>
          <a:p>
            <a:pPr>
              <a:buNone/>
            </a:pPr>
            <a:r>
              <a:rPr lang="en-US" b="1" dirty="0" smtClean="0"/>
              <a:t>Facilitation </a:t>
            </a:r>
            <a:r>
              <a:rPr lang="en-US" b="1" dirty="0"/>
              <a:t>of Eating </a:t>
            </a:r>
          </a:p>
          <a:p>
            <a:r>
              <a:rPr lang="en-US" dirty="0"/>
              <a:t>Exercise (sport participation in this case) can facilitate the eating and weight changes that may be necessary in </a:t>
            </a:r>
            <a:r>
              <a:rPr lang="en-US" dirty="0" smtClean="0"/>
              <a:t>treatment</a:t>
            </a:r>
            <a:br>
              <a:rPr lang="en-US" dirty="0" smtClean="0"/>
            </a:b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u="sng" dirty="0" smtClean="0"/>
              <a:t>Factors to Allow Athletes to Participate in Sport while having an Eating Disorder</a:t>
            </a:r>
            <a:endParaRPr lang="en-US" sz="3600" dirty="0"/>
          </a:p>
        </p:txBody>
      </p:sp>
      <p:sp>
        <p:nvSpPr>
          <p:cNvPr id="3" name="Content Placeholder 2"/>
          <p:cNvSpPr>
            <a:spLocks noGrp="1"/>
          </p:cNvSpPr>
          <p:nvPr>
            <p:ph idx="1"/>
          </p:nvPr>
        </p:nvSpPr>
        <p:spPr/>
        <p:txBody>
          <a:bodyPr>
            <a:normAutofit fontScale="70000" lnSpcReduction="20000"/>
          </a:bodyPr>
          <a:lstStyle/>
          <a:p>
            <a:pPr>
              <a:buNone/>
            </a:pPr>
            <a:r>
              <a:rPr lang="en-US" b="1" dirty="0"/>
              <a:t>Motivation</a:t>
            </a:r>
            <a:r>
              <a:rPr lang="en-US" dirty="0"/>
              <a:t> </a:t>
            </a:r>
          </a:p>
          <a:p>
            <a:r>
              <a:rPr lang="en-US" dirty="0" smtClean="0"/>
              <a:t>If </a:t>
            </a:r>
            <a:r>
              <a:rPr lang="en-US" dirty="0"/>
              <a:t>the </a:t>
            </a:r>
            <a:r>
              <a:rPr lang="en-US" dirty="0" smtClean="0"/>
              <a:t>athlete </a:t>
            </a:r>
            <a:r>
              <a:rPr lang="en-US" dirty="0"/>
              <a:t>is not progressing in </a:t>
            </a:r>
            <a:r>
              <a:rPr lang="en-US" dirty="0" smtClean="0"/>
              <a:t>or </a:t>
            </a:r>
            <a:r>
              <a:rPr lang="en-US" dirty="0"/>
              <a:t>refuses treatment, the threat of withholding training and competition may be </a:t>
            </a:r>
            <a:r>
              <a:rPr lang="en-US" dirty="0" smtClean="0"/>
              <a:t>raised and these </a:t>
            </a:r>
            <a:r>
              <a:rPr lang="en-US" dirty="0"/>
              <a:t>privileges can be </a:t>
            </a:r>
            <a:r>
              <a:rPr lang="en-US" dirty="0" smtClean="0"/>
              <a:t>withheld</a:t>
            </a:r>
            <a:endParaRPr lang="en-US" dirty="0"/>
          </a:p>
          <a:p>
            <a:r>
              <a:rPr lang="en-US" dirty="0" smtClean="0"/>
              <a:t>As </a:t>
            </a:r>
            <a:r>
              <a:rPr lang="en-US" dirty="0"/>
              <a:t>long as the athlete meets formal diagnostic criteria for anorexia nervosa</a:t>
            </a:r>
            <a:r>
              <a:rPr lang="en-US" b="1" dirty="0"/>
              <a:t>, sport participation (training, practice, and competition) should be withheld </a:t>
            </a:r>
          </a:p>
          <a:p>
            <a:r>
              <a:rPr lang="en-US" dirty="0"/>
              <a:t>The athlete </a:t>
            </a:r>
            <a:r>
              <a:rPr lang="en-US" dirty="0" smtClean="0"/>
              <a:t>with anorexia </a:t>
            </a:r>
            <a:r>
              <a:rPr lang="en-US" dirty="0"/>
              <a:t>is simply </a:t>
            </a:r>
            <a:r>
              <a:rPr lang="en-US" b="1" dirty="0"/>
              <a:t>too ill </a:t>
            </a:r>
            <a:r>
              <a:rPr lang="en-US" dirty="0"/>
              <a:t>to be training or competing. </a:t>
            </a:r>
          </a:p>
          <a:p>
            <a:r>
              <a:rPr lang="en-US" dirty="0" smtClean="0"/>
              <a:t>In </a:t>
            </a:r>
            <a:r>
              <a:rPr lang="en-US" dirty="0"/>
              <a:t>determining how and whether an athlete should continue to train and compete, the nature of the relationship of the eating disorder to the sport must be </a:t>
            </a:r>
            <a:r>
              <a:rPr lang="en-US" dirty="0" smtClean="0"/>
              <a:t>carefully examined. This </a:t>
            </a:r>
            <a:r>
              <a:rPr lang="en-US" dirty="0"/>
              <a:t>relationship can be a direct one, in which pressures associated with the sport are exerted on the athlete to lose weight, engage in pathogenic weight-loss methods, or exercise </a:t>
            </a:r>
            <a:r>
              <a:rPr lang="en-US" dirty="0" smtClean="0"/>
              <a:t>excessively are closely linked.</a:t>
            </a:r>
            <a:endParaRPr lang="en-US" dirty="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smtClean="0"/>
              <a:t>Decision-Making and Locus of Motivation</a:t>
            </a:r>
            <a:endParaRPr lang="en-US" b="1" u="sng" dirty="0"/>
          </a:p>
        </p:txBody>
      </p:sp>
      <p:sp>
        <p:nvSpPr>
          <p:cNvPr id="3" name="Content Placeholder 2"/>
          <p:cNvSpPr>
            <a:spLocks noGrp="1"/>
          </p:cNvSpPr>
          <p:nvPr>
            <p:ph idx="1"/>
          </p:nvPr>
        </p:nvSpPr>
        <p:spPr/>
        <p:txBody>
          <a:bodyPr>
            <a:normAutofit fontScale="77500" lnSpcReduction="20000"/>
          </a:bodyPr>
          <a:lstStyle/>
          <a:p>
            <a:r>
              <a:rPr lang="en-US" dirty="0" smtClean="0"/>
              <a:t>Individuals </a:t>
            </a:r>
            <a:r>
              <a:rPr lang="en-US" dirty="0"/>
              <a:t>with eating disorders are often </a:t>
            </a:r>
            <a:r>
              <a:rPr lang="en-US" b="1" dirty="0"/>
              <a:t>motivated to please </a:t>
            </a:r>
            <a:r>
              <a:rPr lang="en-US" b="1" dirty="0" smtClean="0"/>
              <a:t>significant others</a:t>
            </a:r>
            <a:r>
              <a:rPr lang="en-US" dirty="0" smtClean="0"/>
              <a:t>, often making decisions </a:t>
            </a:r>
            <a:r>
              <a:rPr lang="en-US" dirty="0"/>
              <a:t>on the basis what they think others </a:t>
            </a:r>
            <a:r>
              <a:rPr lang="en-US" dirty="0" smtClean="0"/>
              <a:t>want</a:t>
            </a:r>
            <a:r>
              <a:rPr lang="en-US" dirty="0"/>
              <a:t>. Athletes are no different than their </a:t>
            </a:r>
            <a:r>
              <a:rPr lang="en-US" dirty="0" smtClean="0"/>
              <a:t>non-athlete </a:t>
            </a:r>
            <a:r>
              <a:rPr lang="en-US" dirty="0"/>
              <a:t>counterparts in this regard. </a:t>
            </a:r>
          </a:p>
          <a:p>
            <a:r>
              <a:rPr lang="en-US" dirty="0" smtClean="0"/>
              <a:t>Providing </a:t>
            </a:r>
            <a:r>
              <a:rPr lang="en-US" dirty="0"/>
              <a:t>athletes with the </a:t>
            </a:r>
            <a:r>
              <a:rPr lang="en-US" b="1" dirty="0"/>
              <a:t>opportunity to make their own decisions </a:t>
            </a:r>
            <a:r>
              <a:rPr lang="en-US" dirty="0"/>
              <a:t>in this regard can </a:t>
            </a:r>
            <a:r>
              <a:rPr lang="en-US" dirty="0" smtClean="0"/>
              <a:t>be empowering and helpful.</a:t>
            </a:r>
            <a:endParaRPr lang="en-US" dirty="0"/>
          </a:p>
          <a:p>
            <a:r>
              <a:rPr lang="en-US" dirty="0" smtClean="0"/>
              <a:t>Some </a:t>
            </a:r>
            <a:r>
              <a:rPr lang="en-US" dirty="0"/>
              <a:t>athletes with eating disorders who actually do not want to continue in sport may not be psychologically strong enough to actively make that choice known to their coaches, teammates or parents, fearing that they would be letting them down by quitting. </a:t>
            </a:r>
            <a:r>
              <a:rPr lang="en-US" dirty="0" smtClean="0"/>
              <a:t/>
            </a:r>
            <a:br>
              <a:rPr lang="en-US" dirty="0" smtClean="0"/>
            </a:b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Health Maintenance Criteria</a:t>
            </a:r>
            <a:endParaRPr lang="en-US" b="1" u="sng" dirty="0"/>
          </a:p>
        </p:txBody>
      </p:sp>
      <p:sp>
        <p:nvSpPr>
          <p:cNvPr id="3" name="Content Placeholder 2"/>
          <p:cNvSpPr>
            <a:spLocks noGrp="1"/>
          </p:cNvSpPr>
          <p:nvPr>
            <p:ph idx="1"/>
          </p:nvPr>
        </p:nvSpPr>
        <p:spPr/>
        <p:txBody>
          <a:bodyPr>
            <a:normAutofit lnSpcReduction="10000"/>
          </a:bodyPr>
          <a:lstStyle/>
          <a:p>
            <a:r>
              <a:rPr lang="en-US" dirty="0" smtClean="0"/>
              <a:t>Athletes are expected to meet other health maintenance criteria designed to protect the individual. </a:t>
            </a:r>
          </a:p>
          <a:p>
            <a:r>
              <a:rPr lang="en-US" dirty="0" smtClean="0"/>
              <a:t>These include </a:t>
            </a:r>
            <a:r>
              <a:rPr lang="en-US" b="1" dirty="0" smtClean="0"/>
              <a:t>maintenance of a body mass index (BMI) of at least 19</a:t>
            </a:r>
            <a:r>
              <a:rPr lang="en-US" dirty="0" smtClean="0"/>
              <a:t>, </a:t>
            </a:r>
            <a:r>
              <a:rPr lang="en-US" b="1" dirty="0" smtClean="0"/>
              <a:t>ingestion of sufficient calories to meet nutritional goals </a:t>
            </a:r>
            <a:r>
              <a:rPr lang="en-US" dirty="0" smtClean="0"/>
              <a:t>regarding weight gain or maintenance, and </a:t>
            </a:r>
            <a:r>
              <a:rPr lang="en-US" b="1" dirty="0" smtClean="0"/>
              <a:t>compliance</a:t>
            </a:r>
            <a:r>
              <a:rPr lang="en-US" dirty="0" smtClean="0"/>
              <a:t> with all treatment appointments and recommendations</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Sex-Specific Qualities</a:t>
            </a:r>
            <a:endParaRPr lang="en-US" b="1" u="sng" dirty="0"/>
          </a:p>
        </p:txBody>
      </p:sp>
      <p:sp>
        <p:nvSpPr>
          <p:cNvPr id="3" name="Content Placeholder 2"/>
          <p:cNvSpPr>
            <a:spLocks noGrp="1"/>
          </p:cNvSpPr>
          <p:nvPr>
            <p:ph idx="1"/>
          </p:nvPr>
        </p:nvSpPr>
        <p:spPr/>
        <p:txBody>
          <a:bodyPr>
            <a:normAutofit fontScale="77500" lnSpcReduction="20000"/>
          </a:bodyPr>
          <a:lstStyle/>
          <a:p>
            <a:r>
              <a:rPr lang="en-US" dirty="0" smtClean="0"/>
              <a:t>Anorexia and </a:t>
            </a:r>
            <a:r>
              <a:rPr lang="en-US" dirty="0"/>
              <a:t>the </a:t>
            </a:r>
            <a:r>
              <a:rPr lang="en-US" u="sng" dirty="0"/>
              <a:t>female athlete triad</a:t>
            </a:r>
            <a:r>
              <a:rPr lang="en-US" dirty="0"/>
              <a:t>—</a:t>
            </a:r>
            <a:r>
              <a:rPr lang="en-US" b="1" dirty="0"/>
              <a:t>disordered eating, amenorrhea, and osteoporosis</a:t>
            </a:r>
            <a:r>
              <a:rPr lang="en-US" dirty="0"/>
              <a:t>—have</a:t>
            </a:r>
            <a:r>
              <a:rPr lang="en-US" b="1" dirty="0"/>
              <a:t> </a:t>
            </a:r>
            <a:r>
              <a:rPr lang="en-US" dirty="0"/>
              <a:t>important similarities. </a:t>
            </a:r>
          </a:p>
          <a:p>
            <a:r>
              <a:rPr lang="en-US" dirty="0"/>
              <a:t>M</a:t>
            </a:r>
            <a:r>
              <a:rPr lang="en-US" dirty="0" smtClean="0"/>
              <a:t>ale </a:t>
            </a:r>
            <a:r>
              <a:rPr lang="en-US" dirty="0"/>
              <a:t>athletes often develop eating disorders and may develop </a:t>
            </a:r>
            <a:r>
              <a:rPr lang="en-US" dirty="0" smtClean="0"/>
              <a:t>parallel </a:t>
            </a:r>
            <a:r>
              <a:rPr lang="en-US" dirty="0"/>
              <a:t>symptoms; instead of low estrogen levels and amenorrhea they may suffer </a:t>
            </a:r>
            <a:r>
              <a:rPr lang="en-US" b="1" dirty="0"/>
              <a:t>decreases in testosterone and estrogen that may also predispose to osteoporosis</a:t>
            </a:r>
            <a:r>
              <a:rPr lang="en-US" dirty="0"/>
              <a:t>. </a:t>
            </a:r>
          </a:p>
          <a:p>
            <a:r>
              <a:rPr lang="en-US" dirty="0" smtClean="0"/>
              <a:t>Also</a:t>
            </a:r>
            <a:r>
              <a:rPr lang="en-US" dirty="0"/>
              <a:t>, some people who have the female athlete triad </a:t>
            </a:r>
            <a:r>
              <a:rPr lang="en-US" b="1" dirty="0"/>
              <a:t>may not develop all the symptoms that are required in </a:t>
            </a:r>
            <a:r>
              <a:rPr lang="en-US" b="1" dirty="0" smtClean="0"/>
              <a:t>DSM </a:t>
            </a:r>
            <a:r>
              <a:rPr lang="en-US" b="1" dirty="0"/>
              <a:t>for anorexia </a:t>
            </a:r>
            <a:r>
              <a:rPr lang="en-US" b="1" dirty="0" smtClean="0"/>
              <a:t>or bulimia</a:t>
            </a:r>
            <a:r>
              <a:rPr lang="en-US" dirty="0" smtClean="0"/>
              <a:t>, </a:t>
            </a:r>
            <a:r>
              <a:rPr lang="en-US" dirty="0"/>
              <a:t>and their condition may fall into the category termed eating disorder not otherwise specified.</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304800"/>
            <a:ext cx="8229600" cy="5821363"/>
          </a:xfrm>
        </p:spPr>
        <p:txBody>
          <a:bodyPr>
            <a:normAutofit fontScale="55000" lnSpcReduction="20000"/>
          </a:bodyPr>
          <a:lstStyle/>
          <a:p>
            <a:pPr>
              <a:buNone/>
            </a:pPr>
            <a:r>
              <a:rPr lang="en-US" b="1" dirty="0" smtClean="0"/>
              <a:t>Weight </a:t>
            </a:r>
            <a:r>
              <a:rPr lang="en-US" b="1" dirty="0"/>
              <a:t>Restoration </a:t>
            </a:r>
          </a:p>
          <a:p>
            <a:r>
              <a:rPr lang="en-US" dirty="0"/>
              <a:t>During this stage of treatment, the </a:t>
            </a:r>
            <a:r>
              <a:rPr lang="en-US" b="1" dirty="0"/>
              <a:t>initial activity level should be very limited </a:t>
            </a:r>
            <a:r>
              <a:rPr lang="en-US" dirty="0"/>
              <a:t>until a full assessment of the athlete’s physical condition has been completed. </a:t>
            </a:r>
          </a:p>
          <a:p>
            <a:r>
              <a:rPr lang="en-US" dirty="0" smtClean="0"/>
              <a:t>In </a:t>
            </a:r>
            <a:r>
              <a:rPr lang="en-US" dirty="0"/>
              <a:t>addition to a complete physical </a:t>
            </a:r>
            <a:r>
              <a:rPr lang="en-US" dirty="0" smtClean="0"/>
              <a:t>examination, </a:t>
            </a:r>
            <a:r>
              <a:rPr lang="en-US" dirty="0"/>
              <a:t>the clinician should obtain an electrocardiogram to assess for the presence of arrhythmias and prolonged QT intervals, which are particularly dangerous in this population. </a:t>
            </a:r>
            <a:endParaRPr lang="en-US" dirty="0" smtClean="0"/>
          </a:p>
          <a:p>
            <a:pPr>
              <a:buNone/>
            </a:pPr>
            <a:r>
              <a:rPr lang="en-US" b="1" dirty="0" smtClean="0"/>
              <a:t>Activity </a:t>
            </a:r>
            <a:r>
              <a:rPr lang="en-US" b="1" dirty="0"/>
              <a:t>Levels </a:t>
            </a:r>
          </a:p>
          <a:p>
            <a:r>
              <a:rPr lang="en-US" dirty="0"/>
              <a:t>Shifting levels of activity may be permitted as the </a:t>
            </a:r>
            <a:r>
              <a:rPr lang="en-US" dirty="0" smtClean="0"/>
              <a:t>client </a:t>
            </a:r>
            <a:r>
              <a:rPr lang="en-US" dirty="0"/>
              <a:t>with the triad or </a:t>
            </a:r>
            <a:r>
              <a:rPr lang="en-US" dirty="0" smtClean="0"/>
              <a:t>anorexia </a:t>
            </a:r>
            <a:r>
              <a:rPr lang="en-US" dirty="0"/>
              <a:t>begins to </a:t>
            </a:r>
            <a:r>
              <a:rPr lang="en-US" dirty="0" smtClean="0"/>
              <a:t>gain weight.</a:t>
            </a:r>
          </a:p>
          <a:p>
            <a:r>
              <a:rPr lang="en-US" dirty="0" smtClean="0"/>
              <a:t>Although </a:t>
            </a:r>
            <a:r>
              <a:rPr lang="en-US" dirty="0"/>
              <a:t>allowing such activity for these patients is still controversial, </a:t>
            </a:r>
            <a:r>
              <a:rPr lang="en-US" b="1" dirty="0"/>
              <a:t>controlled exercise </a:t>
            </a:r>
            <a:r>
              <a:rPr lang="en-US" dirty="0"/>
              <a:t>or increased physical activity in a controlled therapeutic environment has become an accepted and effective part of some treatment </a:t>
            </a:r>
            <a:r>
              <a:rPr lang="en-US" dirty="0" smtClean="0"/>
              <a:t>programs. However</a:t>
            </a:r>
            <a:r>
              <a:rPr lang="en-US" dirty="0"/>
              <a:t>, in these programs the decision to permit the patient to participate in such activity has little or nothing to do with the patient’s being an athlete. Rather, the decision is based on what her treatment team regards as being safe and therapeutic given her current </a:t>
            </a:r>
            <a:r>
              <a:rPr lang="en-US" dirty="0" smtClean="0"/>
              <a:t>condition.</a:t>
            </a:r>
          </a:p>
          <a:p>
            <a:r>
              <a:rPr lang="en-US" dirty="0" smtClean="0"/>
              <a:t>Even </a:t>
            </a:r>
            <a:r>
              <a:rPr lang="en-US" dirty="0"/>
              <a:t>if the athlete’s condition and progress in treatment will not permit engagement in full training and competition, </a:t>
            </a:r>
            <a:r>
              <a:rPr lang="en-US" dirty="0" smtClean="0"/>
              <a:t>a </a:t>
            </a:r>
            <a:r>
              <a:rPr lang="en-US" b="1" dirty="0"/>
              <a:t>return to modified </a:t>
            </a:r>
            <a:r>
              <a:rPr lang="en-US" b="1" dirty="0" smtClean="0"/>
              <a:t>training </a:t>
            </a:r>
            <a:r>
              <a:rPr lang="en-US" dirty="0" smtClean="0"/>
              <a:t>might be considered—for </a:t>
            </a:r>
            <a:r>
              <a:rPr lang="en-US" dirty="0"/>
              <a:t>example, sport-related skills training that does not require activities that might increase the athlete’s risk for physical </a:t>
            </a:r>
            <a:r>
              <a:rPr lang="en-US" dirty="0" smtClean="0"/>
              <a:t>complications.</a:t>
            </a:r>
            <a:endParaRPr lang="en-US" dirty="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Activity Levels Cont’d</a:t>
            </a:r>
            <a:endParaRPr lang="en-US" b="1" u="sng" dirty="0"/>
          </a:p>
        </p:txBody>
      </p:sp>
      <p:sp>
        <p:nvSpPr>
          <p:cNvPr id="3" name="Content Placeholder 2"/>
          <p:cNvSpPr>
            <a:spLocks noGrp="1"/>
          </p:cNvSpPr>
          <p:nvPr>
            <p:ph idx="1"/>
          </p:nvPr>
        </p:nvSpPr>
        <p:spPr/>
        <p:txBody>
          <a:bodyPr>
            <a:normAutofit fontScale="62500" lnSpcReduction="20000"/>
          </a:bodyPr>
          <a:lstStyle/>
          <a:p>
            <a:r>
              <a:rPr lang="en-US" dirty="0"/>
              <a:t>T</a:t>
            </a:r>
            <a:r>
              <a:rPr lang="en-US" dirty="0" smtClean="0"/>
              <a:t>he </a:t>
            </a:r>
            <a:r>
              <a:rPr lang="en-US" dirty="0"/>
              <a:t>primary concern of sports medicine professionals involved in </a:t>
            </a:r>
            <a:r>
              <a:rPr lang="en-US" dirty="0" smtClean="0"/>
              <a:t>an eating disorder case </a:t>
            </a:r>
            <a:r>
              <a:rPr lang="en-US" dirty="0"/>
              <a:t>must be </a:t>
            </a:r>
            <a:r>
              <a:rPr lang="en-US" b="1" dirty="0"/>
              <a:t>the athlete’s mental and physical health rather than </a:t>
            </a:r>
            <a:r>
              <a:rPr lang="en-US" b="1" dirty="0" smtClean="0"/>
              <a:t>their performance.</a:t>
            </a:r>
            <a:r>
              <a:rPr lang="en-US" b="1" dirty="0"/>
              <a:t> </a:t>
            </a:r>
          </a:p>
          <a:p>
            <a:r>
              <a:rPr lang="en-US" dirty="0" smtClean="0"/>
              <a:t>The </a:t>
            </a:r>
            <a:r>
              <a:rPr lang="en-US" dirty="0"/>
              <a:t>rationale for allowing the patient to participate in some degree of activity has </a:t>
            </a:r>
            <a:r>
              <a:rPr lang="en-US" b="1" dirty="0"/>
              <a:t>little to do with sport </a:t>
            </a:r>
            <a:r>
              <a:rPr lang="en-US" b="1" dirty="0" smtClean="0"/>
              <a:t>participation</a:t>
            </a:r>
            <a:r>
              <a:rPr lang="en-US" dirty="0" smtClean="0"/>
              <a:t>, but </a:t>
            </a:r>
            <a:r>
              <a:rPr lang="en-US" dirty="0"/>
              <a:t>because this may facilitate the necessary </a:t>
            </a:r>
            <a:r>
              <a:rPr lang="en-US" b="1" dirty="0"/>
              <a:t>eating and weight </a:t>
            </a:r>
            <a:r>
              <a:rPr lang="en-US" b="1" dirty="0" smtClean="0"/>
              <a:t>changes.</a:t>
            </a:r>
          </a:p>
          <a:p>
            <a:r>
              <a:rPr lang="en-US" dirty="0" smtClean="0"/>
              <a:t>The </a:t>
            </a:r>
            <a:r>
              <a:rPr lang="en-US" dirty="0"/>
              <a:t>athlete who is allowed to participate in modified </a:t>
            </a:r>
            <a:r>
              <a:rPr lang="en-US" dirty="0" smtClean="0"/>
              <a:t>sport </a:t>
            </a:r>
            <a:r>
              <a:rPr lang="en-US" dirty="0"/>
              <a:t>skills training may retain more self-esteem through </a:t>
            </a:r>
            <a:r>
              <a:rPr lang="en-US" dirty="0" smtClean="0"/>
              <a:t>their </a:t>
            </a:r>
            <a:r>
              <a:rPr lang="en-US" dirty="0"/>
              <a:t>valued</a:t>
            </a:r>
            <a:r>
              <a:rPr lang="en-US" b="1" dirty="0"/>
              <a:t> sense of identity as an athlete </a:t>
            </a:r>
            <a:r>
              <a:rPr lang="en-US" dirty="0"/>
              <a:t>and be able to sustain </a:t>
            </a:r>
            <a:r>
              <a:rPr lang="en-US" b="1" dirty="0"/>
              <a:t>a sense of attachment to and support from </a:t>
            </a:r>
            <a:r>
              <a:rPr lang="en-US" b="1" dirty="0" smtClean="0"/>
              <a:t>the </a:t>
            </a:r>
            <a:r>
              <a:rPr lang="en-US" b="1" dirty="0"/>
              <a:t>team</a:t>
            </a:r>
            <a:r>
              <a:rPr lang="en-US" dirty="0"/>
              <a:t>. </a:t>
            </a:r>
          </a:p>
          <a:p>
            <a:r>
              <a:rPr lang="en-US" dirty="0"/>
              <a:t> At the start of treatment, the initial focus should be on consumption of adequate calories, and as improvement in intake and weight occurs, focus may turn to the appropriate balance of protein, carbohydrates, and fats. There is little evidence that athletes require a significantly different nutritional composition than </a:t>
            </a:r>
            <a:r>
              <a:rPr lang="en-US" dirty="0" smtClean="0"/>
              <a:t>non-athletes</a:t>
            </a:r>
            <a:r>
              <a:rPr lang="en-US" dirty="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smtClean="0"/>
              <a:t>Psychotherapy</a:t>
            </a:r>
            <a:endParaRPr lang="en-US" b="1" u="sng" dirty="0"/>
          </a:p>
        </p:txBody>
      </p:sp>
      <p:sp>
        <p:nvSpPr>
          <p:cNvPr id="3" name="Content Placeholder 2"/>
          <p:cNvSpPr>
            <a:spLocks noGrp="1"/>
          </p:cNvSpPr>
          <p:nvPr>
            <p:ph idx="1"/>
          </p:nvPr>
        </p:nvSpPr>
        <p:spPr>
          <a:xfrm>
            <a:off x="381000" y="1447800"/>
            <a:ext cx="8229600" cy="4525963"/>
          </a:xfrm>
        </p:spPr>
        <p:txBody>
          <a:bodyPr>
            <a:noAutofit/>
          </a:bodyPr>
          <a:lstStyle/>
          <a:p>
            <a:r>
              <a:rPr lang="en-US" sz="1600" dirty="0" smtClean="0"/>
              <a:t>Some </a:t>
            </a:r>
            <a:r>
              <a:rPr lang="en-US" sz="1600" dirty="0"/>
              <a:t>athletes may need help to balance their lives with interests </a:t>
            </a:r>
            <a:r>
              <a:rPr lang="en-US" sz="1600" dirty="0" smtClean="0"/>
              <a:t>other than sport</a:t>
            </a:r>
            <a:r>
              <a:rPr lang="en-US" sz="1600" dirty="0"/>
              <a:t>. Others may want to </a:t>
            </a:r>
            <a:r>
              <a:rPr lang="en-US" sz="1600" b="1" dirty="0"/>
              <a:t>stop participating in their sport </a:t>
            </a:r>
            <a:r>
              <a:rPr lang="en-US" sz="1600" dirty="0"/>
              <a:t>and need help doing so. Still others may be </a:t>
            </a:r>
            <a:r>
              <a:rPr lang="en-US" sz="1600" b="1" dirty="0"/>
              <a:t>unsuited to the sport </a:t>
            </a:r>
            <a:r>
              <a:rPr lang="en-US" sz="1600" dirty="0"/>
              <a:t>they have initially </a:t>
            </a:r>
            <a:r>
              <a:rPr lang="en-US" sz="1600" dirty="0" smtClean="0"/>
              <a:t>chosen </a:t>
            </a:r>
            <a:r>
              <a:rPr lang="en-US" sz="1600" dirty="0"/>
              <a:t>and may need to recognize that they face inevitable and continued disappointment if they continue to focus exclusively on this sport</a:t>
            </a:r>
            <a:r>
              <a:rPr lang="en-US" sz="1600" dirty="0" smtClean="0"/>
              <a:t>.</a:t>
            </a:r>
          </a:p>
          <a:p>
            <a:r>
              <a:rPr lang="en-US" sz="1600" dirty="0" smtClean="0"/>
              <a:t>Adult </a:t>
            </a:r>
            <a:r>
              <a:rPr lang="en-US" sz="1600" dirty="0"/>
              <a:t>athletes are likely to need individual psychotherapy and may need assistance </a:t>
            </a:r>
            <a:r>
              <a:rPr lang="en-US" sz="1600" b="1" dirty="0"/>
              <a:t>in </a:t>
            </a:r>
            <a:r>
              <a:rPr lang="en-US" sz="1600" b="1" dirty="0" smtClean="0"/>
              <a:t>freeing themselves </a:t>
            </a:r>
            <a:r>
              <a:rPr lang="en-US" sz="1600" b="1" dirty="0"/>
              <a:t>from their </a:t>
            </a:r>
            <a:r>
              <a:rPr lang="en-US" sz="1600" b="1" dirty="0" smtClean="0"/>
              <a:t>parents’ influence</a:t>
            </a:r>
            <a:r>
              <a:rPr lang="en-US" sz="1600" dirty="0" smtClean="0"/>
              <a:t>.</a:t>
            </a:r>
            <a:endParaRPr lang="en-US" sz="1600" dirty="0"/>
          </a:p>
          <a:p>
            <a:r>
              <a:rPr lang="en-US" sz="1600" dirty="0" smtClean="0"/>
              <a:t>Athletes </a:t>
            </a:r>
            <a:r>
              <a:rPr lang="en-US" sz="1600" dirty="0"/>
              <a:t>who have habitually used excessive exercise to cope with emotions may need to learn </a:t>
            </a:r>
            <a:r>
              <a:rPr lang="en-US" sz="1600" b="1" dirty="0"/>
              <a:t>alternative ways to cope with stress</a:t>
            </a:r>
            <a:r>
              <a:rPr lang="en-US" sz="1600" dirty="0" smtClean="0"/>
              <a:t>.</a:t>
            </a:r>
            <a:endParaRPr lang="en-US" sz="1600" dirty="0"/>
          </a:p>
          <a:p>
            <a:r>
              <a:rPr lang="en-US" sz="1600" b="1" dirty="0"/>
              <a:t>E</a:t>
            </a:r>
            <a:r>
              <a:rPr lang="en-US" sz="1600" b="1" dirty="0" smtClean="0"/>
              <a:t>xercise bulimia </a:t>
            </a:r>
            <a:r>
              <a:rPr lang="en-US" sz="1600" dirty="0" smtClean="0"/>
              <a:t>(not in the DSM) describes </a:t>
            </a:r>
            <a:r>
              <a:rPr lang="en-US" sz="1600" dirty="0"/>
              <a:t>people who </a:t>
            </a:r>
            <a:r>
              <a:rPr lang="en-US" sz="1600" dirty="0" smtClean="0"/>
              <a:t>over-exercise </a:t>
            </a:r>
            <a:r>
              <a:rPr lang="en-US" sz="1600" dirty="0"/>
              <a:t>to compensate for normal eating or binge </a:t>
            </a:r>
            <a:r>
              <a:rPr lang="en-US" sz="1600" dirty="0" smtClean="0"/>
              <a:t>eating. Clients who </a:t>
            </a:r>
            <a:r>
              <a:rPr lang="en-US" sz="1600" dirty="0"/>
              <a:t>use exercise to compensate for binge eating are more correctly classified as having bulimia </a:t>
            </a:r>
            <a:r>
              <a:rPr lang="en-US" sz="1600" dirty="0" smtClean="0"/>
              <a:t>nervosa, </a:t>
            </a:r>
            <a:r>
              <a:rPr lang="en-US" sz="1600" dirty="0" err="1" smtClean="0"/>
              <a:t>nonpurging</a:t>
            </a:r>
            <a:r>
              <a:rPr lang="en-US" sz="1600" dirty="0" smtClean="0"/>
              <a:t> type</a:t>
            </a:r>
            <a:r>
              <a:rPr lang="en-US" sz="1600" dirty="0"/>
              <a:t>, using the current DSM </a:t>
            </a:r>
            <a:r>
              <a:rPr lang="en-US" sz="1600" dirty="0" smtClean="0"/>
              <a:t>criteria.</a:t>
            </a:r>
            <a:endParaRPr lang="en-US" sz="1600" dirty="0"/>
          </a:p>
          <a:p>
            <a:r>
              <a:rPr lang="en-US" sz="1600" dirty="0"/>
              <a:t> Since many athletes with bulimia nervosa may compulsively exercise rather than vomit as a way to compensate for overeating, the focus of CBT </a:t>
            </a:r>
            <a:r>
              <a:rPr lang="en-US" sz="1600" dirty="0" smtClean="0"/>
              <a:t>may </a:t>
            </a:r>
            <a:r>
              <a:rPr lang="en-US" sz="1600" dirty="0"/>
              <a:t>be </a:t>
            </a:r>
            <a:r>
              <a:rPr lang="en-US" sz="1600" b="1" dirty="0"/>
              <a:t>on binge-eating episodes and </a:t>
            </a:r>
            <a:r>
              <a:rPr lang="en-US" sz="1600" b="1" dirty="0" smtClean="0"/>
              <a:t>over-exercise</a:t>
            </a:r>
            <a:r>
              <a:rPr lang="en-US" sz="1600" dirty="0"/>
              <a:t>. The athlete will need to identify triggers to both the binge eating and the </a:t>
            </a:r>
            <a:r>
              <a:rPr lang="en-US" sz="1600" dirty="0" smtClean="0"/>
              <a:t>over-exercise</a:t>
            </a:r>
            <a:r>
              <a:rPr lang="en-US" sz="1600" dirty="0"/>
              <a:t>. </a:t>
            </a:r>
            <a:endParaRPr lang="en-US" sz="1600" dirty="0" smtClean="0"/>
          </a:p>
          <a:p>
            <a:r>
              <a:rPr lang="en-US" sz="1600" dirty="0" smtClean="0"/>
              <a:t>Unlike </a:t>
            </a:r>
            <a:r>
              <a:rPr lang="en-US" sz="1600" dirty="0"/>
              <a:t>patients who purge by vomiting, for whom response preventions techniques immediately following binge eating may be effective, the athlete who purges by </a:t>
            </a:r>
            <a:r>
              <a:rPr lang="en-US" sz="1600" dirty="0" smtClean="0"/>
              <a:t>over-exercising </a:t>
            </a:r>
            <a:r>
              <a:rPr lang="en-US" sz="1600" dirty="0"/>
              <a:t>can </a:t>
            </a:r>
            <a:r>
              <a:rPr lang="en-US" sz="1600" dirty="0" smtClean="0"/>
              <a:t>over-exercise </a:t>
            </a:r>
            <a:r>
              <a:rPr lang="en-US" sz="1600" dirty="0"/>
              <a:t>at any time, not just during the hour or so after a binge. Interrupting excessive exercise can be very </a:t>
            </a:r>
            <a:r>
              <a:rPr lang="en-US" sz="1600" dirty="0" smtClean="0"/>
              <a:t>challenging.</a:t>
            </a:r>
            <a:endParaRPr lang="en-US" sz="1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Binge-Eating Disorder </a:t>
            </a:r>
            <a:endParaRPr lang="en-US" b="1" u="sng" dirty="0"/>
          </a:p>
        </p:txBody>
      </p:sp>
      <p:sp>
        <p:nvSpPr>
          <p:cNvPr id="3" name="Content Placeholder 2"/>
          <p:cNvSpPr>
            <a:spLocks noGrp="1"/>
          </p:cNvSpPr>
          <p:nvPr>
            <p:ph idx="1"/>
          </p:nvPr>
        </p:nvSpPr>
        <p:spPr/>
        <p:txBody>
          <a:bodyPr>
            <a:normAutofit fontScale="85000" lnSpcReduction="20000"/>
          </a:bodyPr>
          <a:lstStyle/>
          <a:p>
            <a:r>
              <a:rPr lang="en-US" dirty="0"/>
              <a:t>B</a:t>
            </a:r>
            <a:r>
              <a:rPr lang="en-US" dirty="0" smtClean="0"/>
              <a:t>inge-eating </a:t>
            </a:r>
            <a:r>
              <a:rPr lang="en-US" dirty="0"/>
              <a:t>disorder </a:t>
            </a:r>
            <a:r>
              <a:rPr lang="en-US" dirty="0" smtClean="0"/>
              <a:t>may </a:t>
            </a:r>
            <a:r>
              <a:rPr lang="en-US" dirty="0"/>
              <a:t>be quite </a:t>
            </a:r>
            <a:r>
              <a:rPr lang="en-US" dirty="0" smtClean="0"/>
              <a:t>common among athletes.</a:t>
            </a:r>
          </a:p>
          <a:p>
            <a:r>
              <a:rPr lang="en-US" dirty="0" smtClean="0"/>
              <a:t>High </a:t>
            </a:r>
            <a:r>
              <a:rPr lang="en-US" dirty="0"/>
              <a:t>caloric requirements are notable for  certain sports that involve sustained </a:t>
            </a:r>
            <a:r>
              <a:rPr lang="en-US" b="1" dirty="0"/>
              <a:t>muscular effort</a:t>
            </a:r>
            <a:r>
              <a:rPr lang="en-US" dirty="0"/>
              <a:t>, such as soccer or football, and some sports may overvalue</a:t>
            </a:r>
            <a:r>
              <a:rPr lang="en-US" b="1" dirty="0"/>
              <a:t> larger-than-normal body sizes</a:t>
            </a:r>
            <a:r>
              <a:rPr lang="en-US" dirty="0" smtClean="0"/>
              <a:t>.</a:t>
            </a:r>
          </a:p>
          <a:p>
            <a:r>
              <a:rPr lang="en-US" b="1" dirty="0" smtClean="0"/>
              <a:t>Football </a:t>
            </a:r>
            <a:r>
              <a:rPr lang="en-US" b="1" dirty="0"/>
              <a:t>players </a:t>
            </a:r>
            <a:r>
              <a:rPr lang="en-US" dirty="0"/>
              <a:t>were more likely to describe frequent overeating episodes than athletes in other sports. </a:t>
            </a:r>
            <a:endParaRPr lang="en-US" dirty="0" smtClean="0"/>
          </a:p>
          <a:p>
            <a:r>
              <a:rPr lang="en-US" dirty="0" smtClean="0"/>
              <a:t>Overeating </a:t>
            </a:r>
            <a:r>
              <a:rPr lang="en-US" dirty="0"/>
              <a:t>among athletes is likely to promote weight gain and may lead </a:t>
            </a:r>
            <a:r>
              <a:rPr lang="en-US" dirty="0" smtClean="0"/>
              <a:t>to a </a:t>
            </a:r>
            <a:r>
              <a:rPr lang="en-US" dirty="0"/>
              <a:t>full </a:t>
            </a:r>
            <a:r>
              <a:rPr lang="en-US" dirty="0" smtClean="0"/>
              <a:t>binge </a:t>
            </a:r>
            <a:r>
              <a:rPr lang="en-US" dirty="0"/>
              <a:t>eating disorder if the athlete begins to feel </a:t>
            </a:r>
            <a:r>
              <a:rPr lang="en-US" b="1" dirty="0"/>
              <a:t>guilty and out of control </a:t>
            </a:r>
            <a:r>
              <a:rPr lang="en-US" dirty="0"/>
              <a:t>of </a:t>
            </a:r>
            <a:r>
              <a:rPr lang="en-US" dirty="0" smtClean="0"/>
              <a:t>their  </a:t>
            </a:r>
            <a:r>
              <a:rPr lang="en-US" dirty="0"/>
              <a:t>eating</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Coaches</a:t>
            </a:r>
            <a:endParaRPr lang="en-US" b="1" u="sng" dirty="0"/>
          </a:p>
        </p:txBody>
      </p:sp>
      <p:sp>
        <p:nvSpPr>
          <p:cNvPr id="3" name="Content Placeholder 2"/>
          <p:cNvSpPr>
            <a:spLocks noGrp="1"/>
          </p:cNvSpPr>
          <p:nvPr>
            <p:ph idx="1"/>
          </p:nvPr>
        </p:nvSpPr>
        <p:spPr/>
        <p:txBody>
          <a:bodyPr>
            <a:normAutofit fontScale="55000" lnSpcReduction="20000"/>
          </a:bodyPr>
          <a:lstStyle/>
          <a:p>
            <a:r>
              <a:rPr lang="en-US" dirty="0" smtClean="0"/>
              <a:t>Coaches </a:t>
            </a:r>
            <a:r>
              <a:rPr lang="en-US" dirty="0"/>
              <a:t>have such </a:t>
            </a:r>
            <a:r>
              <a:rPr lang="en-US" b="1" dirty="0"/>
              <a:t>power and influence </a:t>
            </a:r>
            <a:r>
              <a:rPr lang="en-US" dirty="0"/>
              <a:t>with their athletes that prevention programs for athletes are unlikely to work without the support of </a:t>
            </a:r>
            <a:r>
              <a:rPr lang="en-US" dirty="0" smtClean="0"/>
              <a:t>coaches.</a:t>
            </a:r>
            <a:r>
              <a:rPr lang="en-US" dirty="0"/>
              <a:t> </a:t>
            </a:r>
          </a:p>
          <a:p>
            <a:r>
              <a:rPr lang="en-US" dirty="0" smtClean="0"/>
              <a:t>Coaches </a:t>
            </a:r>
            <a:r>
              <a:rPr lang="en-US" dirty="0"/>
              <a:t>must become better informed </a:t>
            </a:r>
            <a:r>
              <a:rPr lang="en-US" b="1" dirty="0"/>
              <a:t>about eating, nutrition, weight, the risks of dieting, the female athlete triad</a:t>
            </a:r>
            <a:r>
              <a:rPr lang="en-US" dirty="0"/>
              <a:t>, and how these affect the athlete’s health and </a:t>
            </a:r>
            <a:r>
              <a:rPr lang="en-US" dirty="0" smtClean="0"/>
              <a:t>performance</a:t>
            </a:r>
          </a:p>
          <a:p>
            <a:r>
              <a:rPr lang="en-US" dirty="0" smtClean="0"/>
              <a:t>Coaches </a:t>
            </a:r>
            <a:r>
              <a:rPr lang="en-US" dirty="0"/>
              <a:t>must recognize the </a:t>
            </a:r>
            <a:r>
              <a:rPr lang="en-US" dirty="0" smtClean="0"/>
              <a:t>influence </a:t>
            </a:r>
            <a:r>
              <a:rPr lang="en-US" dirty="0"/>
              <a:t>they have with their athletes, and </a:t>
            </a:r>
            <a:r>
              <a:rPr lang="en-US" dirty="0" smtClean="0"/>
              <a:t>many of them </a:t>
            </a:r>
            <a:r>
              <a:rPr lang="en-US" dirty="0"/>
              <a:t>appear to serve as </a:t>
            </a:r>
            <a:r>
              <a:rPr lang="en-US" b="1" dirty="0"/>
              <a:t>surrogate parents </a:t>
            </a:r>
            <a:r>
              <a:rPr lang="en-US" dirty="0" smtClean="0"/>
              <a:t>for </a:t>
            </a:r>
            <a:r>
              <a:rPr lang="en-US" dirty="0"/>
              <a:t>the athlete’s “sport family</a:t>
            </a:r>
            <a:r>
              <a:rPr lang="en-US" dirty="0" smtClean="0"/>
              <a:t>.”</a:t>
            </a:r>
            <a:endParaRPr lang="en-US" dirty="0"/>
          </a:p>
          <a:p>
            <a:r>
              <a:rPr lang="en-US" dirty="0" smtClean="0"/>
              <a:t>Coaches </a:t>
            </a:r>
            <a:r>
              <a:rPr lang="en-US" dirty="0"/>
              <a:t>need to emphasize </a:t>
            </a:r>
            <a:r>
              <a:rPr lang="en-US" b="1" dirty="0"/>
              <a:t>health and good nutrition </a:t>
            </a:r>
            <a:r>
              <a:rPr lang="en-US" dirty="0"/>
              <a:t>rather than </a:t>
            </a:r>
            <a:r>
              <a:rPr lang="en-US" dirty="0" smtClean="0"/>
              <a:t>weight, by </a:t>
            </a:r>
            <a:r>
              <a:rPr lang="en-US" dirty="0"/>
              <a:t>reminding their athletes that good health </a:t>
            </a:r>
            <a:r>
              <a:rPr lang="en-US" dirty="0" smtClean="0"/>
              <a:t>leads to good </a:t>
            </a:r>
            <a:r>
              <a:rPr lang="en-US" dirty="0"/>
              <a:t>performance and that good nutrition </a:t>
            </a:r>
            <a:r>
              <a:rPr lang="en-US" dirty="0" smtClean="0"/>
              <a:t>leads to </a:t>
            </a:r>
            <a:r>
              <a:rPr lang="en-US" dirty="0"/>
              <a:t>good health</a:t>
            </a:r>
            <a:r>
              <a:rPr lang="en-US" dirty="0" smtClean="0"/>
              <a:t>.</a:t>
            </a:r>
            <a:endParaRPr lang="en-US" dirty="0"/>
          </a:p>
          <a:p>
            <a:r>
              <a:rPr lang="en-US" dirty="0"/>
              <a:t>C</a:t>
            </a:r>
            <a:r>
              <a:rPr lang="en-US" dirty="0" smtClean="0"/>
              <a:t>oaches </a:t>
            </a:r>
            <a:r>
              <a:rPr lang="en-US" dirty="0"/>
              <a:t>need to </a:t>
            </a:r>
            <a:r>
              <a:rPr lang="en-US" dirty="0" smtClean="0"/>
              <a:t>support </a:t>
            </a:r>
            <a:r>
              <a:rPr lang="en-US" dirty="0"/>
              <a:t>appropriate, effective, and early identification and </a:t>
            </a:r>
            <a:r>
              <a:rPr lang="en-US" b="1" dirty="0"/>
              <a:t>treatment</a:t>
            </a:r>
          </a:p>
          <a:p>
            <a:r>
              <a:rPr lang="en-US" dirty="0" smtClean="0"/>
              <a:t>Coach/athlete </a:t>
            </a:r>
            <a:r>
              <a:rPr lang="en-US" b="1" dirty="0" smtClean="0"/>
              <a:t>interpersonal relationships </a:t>
            </a:r>
            <a:r>
              <a:rPr lang="en-US" dirty="0" smtClean="0"/>
              <a:t>are important: Some </a:t>
            </a:r>
            <a:r>
              <a:rPr lang="en-US" dirty="0"/>
              <a:t>athletes complain that coaches treat them as “athletes” or “bodies” rather than “people.” Better relationships </a:t>
            </a:r>
            <a:r>
              <a:rPr lang="en-US" dirty="0" smtClean="0"/>
              <a:t>will likely improve </a:t>
            </a:r>
            <a:r>
              <a:rPr lang="en-US" dirty="0"/>
              <a:t>communication </a:t>
            </a:r>
            <a:r>
              <a:rPr lang="en-US" dirty="0" smtClean="0"/>
              <a:t>regarding </a:t>
            </a:r>
            <a:r>
              <a:rPr lang="en-US" dirty="0"/>
              <a:t>issues such as healthy eating and </a:t>
            </a:r>
            <a:r>
              <a:rPr lang="en-US" dirty="0" smtClean="0"/>
              <a:t>training and facilitate </a:t>
            </a:r>
            <a:r>
              <a:rPr lang="en-US" dirty="0"/>
              <a:t>early identification.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TotalTime>
  <Words>1022</Words>
  <Application>Microsoft Office PowerPoint</Application>
  <PresentationFormat>On-screen Show (4:3)</PresentationFormat>
  <Paragraphs>107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Module 12</vt:lpstr>
      <vt:lpstr>Athletes &amp; Eating Disorders</vt:lpstr>
      <vt:lpstr>Emphasis on Leanness and Thinness: Risk Factor </vt:lpstr>
      <vt:lpstr>Risk Factors</vt:lpstr>
      <vt:lpstr>More Risk Factors</vt:lpstr>
      <vt:lpstr>Risk and Type of Sport</vt:lpstr>
      <vt:lpstr>Other Misleading Factors</vt:lpstr>
      <vt:lpstr>Risk Factors for Developing an Eating Disorder as an Athlete</vt:lpstr>
      <vt:lpstr>Eating Disorders &amp; Athletes</vt:lpstr>
      <vt:lpstr>Factors to Allow Athletes to Participate in Sport while having an Eating Disorder</vt:lpstr>
      <vt:lpstr>Factors to Allow Athletes to Participate in Sport while having an Eating Disorder</vt:lpstr>
      <vt:lpstr>Factors to Allow Athletes to Participate in Sport while having an Eating Disorder</vt:lpstr>
      <vt:lpstr>Decision-Making and Locus of Motivation</vt:lpstr>
      <vt:lpstr>Health Maintenance Criteria</vt:lpstr>
      <vt:lpstr>Sex-Specific Qualities</vt:lpstr>
      <vt:lpstr>Slide 16</vt:lpstr>
      <vt:lpstr>Activity Levels Cont’d</vt:lpstr>
      <vt:lpstr>Psychotherapy</vt:lpstr>
      <vt:lpstr>Binge-Eating Disorder </vt:lpstr>
      <vt:lpstr>Coaches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12</dc:title>
  <dc:creator>Christy</dc:creator>
  <cp:lastModifiedBy>Christy</cp:lastModifiedBy>
  <cp:revision>14</cp:revision>
  <dcterms:created xsi:type="dcterms:W3CDTF">2015-06-27T13:17:00Z</dcterms:created>
  <dcterms:modified xsi:type="dcterms:W3CDTF">2015-11-30T22:33:05Z</dcterms:modified>
</cp:coreProperties>
</file>