
<file path=[Content_Types].xml><?xml version="1.0" encoding="utf-8"?>
<Types xmlns="http://schemas.openxmlformats.org/package/2006/content-types">
  <Override PartName="/ppt/slideLayouts/slideLayout27.xml" ContentType="application/vnd.openxmlformats-officedocument.presentationml.slideLayout+xml"/>
  <Override PartName="/ppt/slides/slide18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s/slide9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14.xml" ContentType="application/vnd.openxmlformats-officedocument.presentationml.slide+xml"/>
  <Override PartName="/ppt/slideLayouts/slideLayout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s/slide5.xml" ContentType="application/vnd.openxmlformats-officedocument.presentationml.slide+xml"/>
  <Default Extension="rels" ContentType="application/vnd.openxmlformats-package.relationships+xml"/>
  <Default Extension="jpeg" ContentType="image/jpeg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Layouts/slideLayout5.xml" ContentType="application/vnd.openxmlformats-officedocument.presentationml.slideLayout+xml"/>
  <Override PartName="/ppt/slideMasters/slideMaster2.xml" ContentType="application/vnd.openxmlformats-officedocument.presentationml.slideMaster+xml"/>
  <Override PartName="/docProps/app.xml" ContentType="application/vnd.openxmlformats-officedocument.extended-properties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ppt/slides/slide22.xml" ContentType="application/vnd.openxmlformats-officedocument.presentationml.slide+xml"/>
  <Override PartName="/ppt/slideLayouts/slideLayout28.xml" ContentType="application/vnd.openxmlformats-officedocument.presentationml.slideLayout+xml"/>
  <Default Extension="xml" ContentType="application/xml"/>
  <Override PartName="/ppt/slides/slide19.xml" ContentType="application/vnd.openxmlformats-officedocument.presentationml.slide+xml"/>
  <Override PartName="/ppt/slideLayouts/slideLayout16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24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15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6.xml" ContentType="application/vnd.openxmlformats-officedocument.presentationml.slid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Default Extension="png" ContentType="image/png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slides/slide23.xml" ContentType="application/vnd.openxmlformats-officedocument.presentationml.slide+xml"/>
  <Override PartName="/ppt/slideLayouts/slideLayout17.xml" ContentType="application/vnd.openxmlformats-officedocument.presentationml.slideLayout+xml"/>
  <Override PartName="/ppt/slideLayouts/slideLayout25.xml" ContentType="application/vnd.openxmlformats-officedocument.presentationml.slideLayout+xml"/>
  <Override PartName="/ppt/notesSlides/notesSlide6.xml" ContentType="application/vnd.openxmlformats-officedocument.presentationml.notesSlide+xml"/>
  <Override PartName="/ppt/slides/slide16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s/slide7.xml" ContentType="application/vnd.openxmlformats-officedocument.presentationml.slide+xml"/>
  <Override PartName="/ppt/notesSlides/notesSlide2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Override PartName="/ppt/slideLayouts/slideLayout7.xml" ContentType="application/vnd.openxmlformats-officedocument.presentationml.slideLayout+xml"/>
  <Override PartName="/ppt/slides/slide3.xml" ContentType="application/vnd.openxmlformats-officedocument.presentationml.slide+xml"/>
  <Override PartName="/ppt/slideLayouts/slideLayout3.xml" ContentType="application/vnd.openxmlformats-officedocument.presentationml.slideLayout+xml"/>
  <Override PartName="/ppt/slides/slide24.xml" ContentType="application/vnd.openxmlformats-officedocument.presentationml.slide+xml"/>
  <Override PartName="/ppt/slides/slide20.xml" ContentType="application/vnd.openxmlformats-officedocument.presentationml.slide+xml"/>
  <Override PartName="/ppt/slideLayouts/slideLayout18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s/slide17.xml" ContentType="application/vnd.openxmlformats-officedocument.presentationml.slide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8.xml" ContentType="application/vnd.openxmlformats-officedocument.presentationml.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s/slide2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  <Override PartName="/ppt/slideLayouts/slideLayout19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aveSubsetFonts="1" autoCompressPictures="0">
  <p:sldMasterIdLst>
    <p:sldMasterId id="2147483761" r:id="rId1"/>
    <p:sldMasterId id="2147483841" r:id="rId2"/>
  </p:sldMasterIdLst>
  <p:notesMasterIdLst>
    <p:notesMasterId r:id="rId27"/>
  </p:notesMasterIdLst>
  <p:sldIdLst>
    <p:sldId id="410" r:id="rId3"/>
    <p:sldId id="411" r:id="rId4"/>
    <p:sldId id="412" r:id="rId5"/>
    <p:sldId id="398" r:id="rId6"/>
    <p:sldId id="399" r:id="rId7"/>
    <p:sldId id="400" r:id="rId8"/>
    <p:sldId id="403" r:id="rId9"/>
    <p:sldId id="402" r:id="rId10"/>
    <p:sldId id="463" r:id="rId11"/>
    <p:sldId id="405" r:id="rId12"/>
    <p:sldId id="406" r:id="rId13"/>
    <p:sldId id="407" r:id="rId14"/>
    <p:sldId id="409" r:id="rId15"/>
    <p:sldId id="444" r:id="rId16"/>
    <p:sldId id="415" r:id="rId17"/>
    <p:sldId id="465" r:id="rId18"/>
    <p:sldId id="451" r:id="rId19"/>
    <p:sldId id="452" r:id="rId20"/>
    <p:sldId id="454" r:id="rId21"/>
    <p:sldId id="455" r:id="rId22"/>
    <p:sldId id="456" r:id="rId23"/>
    <p:sldId id="457" r:id="rId24"/>
    <p:sldId id="467" r:id="rId25"/>
    <p:sldId id="466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67457" autoAdjust="0"/>
  </p:normalViewPr>
  <p:slideViewPr>
    <p:cSldViewPr snapToGrid="0" snapToObjects="1">
      <p:cViewPr varScale="1">
        <p:scale>
          <a:sx n="74" d="100"/>
          <a:sy n="74" d="100"/>
        </p:scale>
        <p:origin x="-1336" y="-10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50" d="100"/>
        <a:sy n="150" d="100"/>
      </p:scale>
      <p:origin x="0" y="6008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slide" Target="slides/slide18.xml"/><Relationship Id="rId21" Type="http://schemas.openxmlformats.org/officeDocument/2006/relationships/slide" Target="slides/slide19.xml"/><Relationship Id="rId22" Type="http://schemas.openxmlformats.org/officeDocument/2006/relationships/slide" Target="slides/slide20.xml"/><Relationship Id="rId23" Type="http://schemas.openxmlformats.org/officeDocument/2006/relationships/slide" Target="slides/slide21.xml"/><Relationship Id="rId24" Type="http://schemas.openxmlformats.org/officeDocument/2006/relationships/slide" Target="slides/slide22.xml"/><Relationship Id="rId25" Type="http://schemas.openxmlformats.org/officeDocument/2006/relationships/slide" Target="slides/slide23.xml"/><Relationship Id="rId26" Type="http://schemas.openxmlformats.org/officeDocument/2006/relationships/slide" Target="slides/slide24.xml"/><Relationship Id="rId27" Type="http://schemas.openxmlformats.org/officeDocument/2006/relationships/notesMaster" Target="notesMasters/notesMaster1.xml"/><Relationship Id="rId28" Type="http://schemas.openxmlformats.org/officeDocument/2006/relationships/printerSettings" Target="printerSettings/printerSettings1.bin"/><Relationship Id="rId29" Type="http://schemas.openxmlformats.org/officeDocument/2006/relationships/presProps" Target="presProps.xml"/><Relationship Id="rId30" Type="http://schemas.openxmlformats.org/officeDocument/2006/relationships/viewProps" Target="viewProps.xml"/><Relationship Id="rId31" Type="http://schemas.openxmlformats.org/officeDocument/2006/relationships/theme" Target="theme/theme1.xml"/><Relationship Id="rId32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slide" Target="slides/slide15.xml"/><Relationship Id="rId18" Type="http://schemas.openxmlformats.org/officeDocument/2006/relationships/slide" Target="slides/slide16.xml"/><Relationship Id="rId19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A8AA0E-5D61-5442-8020-6440A266BACF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20DDEB-D68A-B645-ACFB-CE6F4CE6771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http://www.straight.com/article-551646/vancouver/newswatch-canada-identifies-top-25-underreported-stories-year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0DDEB-D68A-B645-ACFB-CE6F4CE6771D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0DDEB-D68A-B645-ACFB-CE6F4CE6771D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4E61C6C-C4B1-2043-AA03-5D714196168C}" type="slidenum">
              <a:rPr lang="en-CA"/>
              <a:pPr/>
              <a:t>10</a:t>
            </a:fld>
            <a:endParaRPr lang="en-CA"/>
          </a:p>
        </p:txBody>
      </p:sp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CA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B097A99-D55A-4344-8B1E-B5B37F1F49E0}" type="slidenum">
              <a:rPr lang="en-CA"/>
              <a:pPr/>
              <a:t>11</a:t>
            </a:fld>
            <a:endParaRPr lang="en-CA"/>
          </a:p>
        </p:txBody>
      </p:sp>
      <p:sp>
        <p:nvSpPr>
          <p:cNvPr id="471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lvl="0"/>
            <a:r>
              <a:rPr lang="en-US" sz="12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</a:t>
            </a:r>
            <a:endParaRPr lang="en-US" sz="1200" kern="1200" dirty="0" smtClean="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0DDEB-D68A-B645-ACFB-CE6F4CE6771D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Tx/>
              <a:buChar char="-"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20DDEB-D68A-B645-ACFB-CE6F4CE6771D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6.png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pn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4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png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png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png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8.png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8.png"/><Relationship Id="rId3" Type="http://schemas.openxmlformats.org/officeDocument/2006/relationships/image" Target="../media/image9.png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Relationship Id="rId3" Type="http://schemas.openxmlformats.org/officeDocument/2006/relationships/image" Target="../media/image8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8.png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4" Type="http://schemas.openxmlformats.org/officeDocument/2006/relationships/image" Target="../media/image7.png"/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5.png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6.png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0.png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itle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</a:lstStyle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22" name="Subtitle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CA" smtClean="0"/>
              <a:t>Click to edit Master subtitle style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20" name="Footer Placeholder 1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</a:lstStyle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AB02A5-4FE5-49D9-9E24-09F23B90C45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94C92D-0306-4E69-9CD3-20855E849650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val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</a:lstStyle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CA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CA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</a:lstStyle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</a:lstStyle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6" name="Rectangle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</a:lstStyle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</a:lstStyle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/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</a:lstStyle>
          <a:p>
            <a:pPr marL="0" algn="l" eaLnBrk="1" latinLnBrk="0" hangingPunct="1"/>
            <a:r>
              <a:rPr kumimoji="0" lang="en-CA" smtClean="0"/>
              <a:t>Click icon to add picture</a:t>
            </a:r>
            <a:endParaRPr kumimoji="0" lang="en-US" dirty="0"/>
          </a:p>
        </p:txBody>
      </p:sp>
      <p:sp>
        <p:nvSpPr>
          <p:cNvPr id="9" name="Process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Process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CA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CA" smtClean="0"/>
              <a:t>Click to edit Master text styles</a:t>
            </a:r>
          </a:p>
          <a:p>
            <a:pPr lvl="1" eaLnBrk="1" latinLnBrk="0" hangingPunct="1"/>
            <a:r>
              <a:rPr lang="en-CA" smtClean="0"/>
              <a:t>Second level</a:t>
            </a:r>
          </a:p>
          <a:p>
            <a:pPr lvl="2" eaLnBrk="1" latinLnBrk="0" hangingPunct="1"/>
            <a:r>
              <a:rPr lang="en-CA" smtClean="0"/>
              <a:t>Third level</a:t>
            </a:r>
          </a:p>
          <a:p>
            <a:pPr lvl="3" eaLnBrk="1" latinLnBrk="0" hangingPunct="1"/>
            <a:r>
              <a:rPr lang="en-CA" smtClean="0"/>
              <a:t>Fourth level</a:t>
            </a:r>
          </a:p>
          <a:p>
            <a:pPr lvl="4" eaLnBrk="1" latinLnBrk="0" hangingPunct="1"/>
            <a:r>
              <a:rPr lang="en-CA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" y="1676401"/>
            <a:ext cx="8001000" cy="2424766"/>
          </a:xfrm>
        </p:spPr>
        <p:txBody>
          <a:bodyPr anchor="b" anchorCtr="0">
            <a:noAutofit/>
          </a:bodyPr>
          <a:lstStyle>
            <a:lvl1pPr>
              <a:defRPr sz="5600">
                <a:solidFill>
                  <a:schemeClr val="tx1"/>
                </a:solidFill>
              </a:defRPr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500" y="4419600"/>
            <a:ext cx="8001000" cy="1219200"/>
          </a:xfrm>
        </p:spPr>
        <p:txBody>
          <a:bodyPr/>
          <a:lstStyle>
            <a:lvl1pPr marL="0" indent="0" algn="ctr">
              <a:spcAft>
                <a:spcPts val="0"/>
              </a:spcAft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standardRu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5100" y="4191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standard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0" y="1524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preserve="1">
  <p:cSld name="Title Slide with 3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71500" y="2057401"/>
            <a:ext cx="8001000" cy="2424766"/>
          </a:xfrm>
        </p:spPr>
        <p:txBody>
          <a:bodyPr anchor="b" anchorCtr="0">
            <a:noAutofit/>
          </a:bodyPr>
          <a:lstStyle>
            <a:lvl1pPr>
              <a:defRPr sz="5600">
                <a:solidFill>
                  <a:schemeClr val="tx1"/>
                </a:solidFill>
              </a:defRPr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71500" y="4800600"/>
            <a:ext cx="8001000" cy="1219200"/>
          </a:xfrm>
        </p:spPr>
        <p:txBody>
          <a:bodyPr/>
          <a:lstStyle>
            <a:lvl1pPr marL="0" indent="0" algn="ctr">
              <a:spcAft>
                <a:spcPts val="0"/>
              </a:spcAft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standardRu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05100" y="4572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 descr="pictureStamp-Fra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366660">
            <a:off x="5138374" y="599839"/>
            <a:ext cx="1610332" cy="2025115"/>
          </a:xfrm>
          <a:prstGeom prst="rect">
            <a:avLst/>
          </a:prstGeom>
        </p:spPr>
      </p:pic>
      <p:pic>
        <p:nvPicPr>
          <p:cNvPr id="11" name="Picture 10" descr="pictureStamp-Fra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21329776">
            <a:off x="2072772" y="555386"/>
            <a:ext cx="1610332" cy="2025115"/>
          </a:xfrm>
          <a:prstGeom prst="rect">
            <a:avLst/>
          </a:prstGeom>
        </p:spPr>
      </p:pic>
      <p:sp>
        <p:nvSpPr>
          <p:cNvPr id="12" name="Picture Placeholder 2"/>
          <p:cNvSpPr>
            <a:spLocks noGrp="1"/>
          </p:cNvSpPr>
          <p:nvPr>
            <p:ph type="pic" idx="14"/>
          </p:nvPr>
        </p:nvSpPr>
        <p:spPr>
          <a:xfrm rot="21254634">
            <a:off x="2256146" y="735839"/>
            <a:ext cx="1243584" cy="1664208"/>
          </a:xfrm>
          <a:solidFill>
            <a:srgbClr val="FFFFFF">
              <a:shade val="85000"/>
            </a:srgbClr>
          </a:solidFill>
          <a:ln w="114300" cap="sq">
            <a:noFill/>
            <a:miter lim="800000"/>
          </a:ln>
          <a:effectLst/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Click icon to add picture</a:t>
            </a:r>
            <a:endParaRPr/>
          </a:p>
        </p:txBody>
      </p:sp>
      <p:sp>
        <p:nvSpPr>
          <p:cNvPr id="13" name="Picture Placeholder 2"/>
          <p:cNvSpPr>
            <a:spLocks noGrp="1"/>
          </p:cNvSpPr>
          <p:nvPr>
            <p:ph type="pic" idx="15"/>
          </p:nvPr>
        </p:nvSpPr>
        <p:spPr>
          <a:xfrm rot="21315648">
            <a:off x="5321748" y="780292"/>
            <a:ext cx="1243584" cy="1664208"/>
          </a:xfrm>
          <a:solidFill>
            <a:srgbClr val="FFFFFF">
              <a:shade val="85000"/>
            </a:srgbClr>
          </a:solidFill>
          <a:ln w="114300" cap="sq">
            <a:noFill/>
            <a:miter lim="800000"/>
          </a:ln>
          <a:effectLst/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Click icon to add picture</a:t>
            </a:r>
            <a:endParaRPr/>
          </a:p>
        </p:txBody>
      </p:sp>
      <p:pic>
        <p:nvPicPr>
          <p:cNvPr id="14" name="Picture 13" descr="pictureStamp-Fra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151790">
            <a:off x="3591963" y="936015"/>
            <a:ext cx="1610332" cy="2025115"/>
          </a:xfrm>
          <a:prstGeom prst="rect">
            <a:avLst/>
          </a:prstGeom>
        </p:spPr>
      </p:pic>
      <p:sp>
        <p:nvSpPr>
          <p:cNvPr id="17" name="Picture Placeholder 2"/>
          <p:cNvSpPr>
            <a:spLocks noGrp="1"/>
          </p:cNvSpPr>
          <p:nvPr>
            <p:ph type="pic" idx="17"/>
          </p:nvPr>
        </p:nvSpPr>
        <p:spPr>
          <a:xfrm rot="100778">
            <a:off x="3775337" y="1116468"/>
            <a:ext cx="1243584" cy="1664208"/>
          </a:xfrm>
          <a:solidFill>
            <a:srgbClr val="FFFFFF">
              <a:shade val="85000"/>
            </a:srgbClr>
          </a:solidFill>
          <a:ln w="114300" cap="sq">
            <a:noFill/>
            <a:miter lim="800000"/>
          </a:ln>
          <a:effectLst/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1282700"/>
            <a:ext cx="8001000" cy="1917700"/>
          </a:xfrm>
        </p:spPr>
        <p:txBody>
          <a:bodyPr anchor="b" anchorCtr="0">
            <a:noAutofit/>
          </a:bodyPr>
          <a:lstStyle>
            <a:lvl1pPr algn="ctr">
              <a:defRPr sz="5600" b="0" cap="none" baseline="0">
                <a:solidFill>
                  <a:schemeClr val="tx1"/>
                </a:solidFill>
              </a:defRPr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500" y="3644153"/>
            <a:ext cx="8001000" cy="833718"/>
          </a:xfrm>
        </p:spPr>
        <p:txBody>
          <a:bodyPr anchor="t" anchorCtr="0"/>
          <a:lstStyle>
            <a:lvl1pPr marL="0" indent="0" algn="ctr">
              <a:spcAft>
                <a:spcPts val="0"/>
              </a:spcAft>
              <a:buNone/>
              <a:defRPr sz="2000" cap="none" baseline="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standard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0" y="33528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001000" cy="1143000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71500" y="1936751"/>
            <a:ext cx="3749040" cy="4102100"/>
          </a:xfrm>
        </p:spPr>
        <p:txBody>
          <a:bodyPr>
            <a:normAutofit/>
          </a:bodyPr>
          <a:lstStyle>
            <a:lvl1pPr>
              <a:spcAft>
                <a:spcPts val="1600"/>
              </a:spcAft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23460" y="1936751"/>
            <a:ext cx="3749040" cy="4102100"/>
          </a:xfrm>
        </p:spPr>
        <p:txBody>
          <a:bodyPr>
            <a:normAutofit/>
          </a:bodyPr>
          <a:lstStyle>
            <a:lvl1pPr>
              <a:spcAft>
                <a:spcPts val="1600"/>
              </a:spcAft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standard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0" y="1524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0010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500" y="1874838"/>
            <a:ext cx="3749040" cy="639762"/>
          </a:xfrm>
        </p:spPr>
        <p:txBody>
          <a:bodyPr anchor="ctr" anchorCtr="0">
            <a:noAutofit/>
          </a:bodyPr>
          <a:lstStyle>
            <a:lvl1pPr marL="0" indent="0" algn="ctr">
              <a:spcAft>
                <a:spcPts val="0"/>
              </a:spcAft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500" y="2590800"/>
            <a:ext cx="3749040" cy="3448050"/>
          </a:xfrm>
        </p:spPr>
        <p:txBody>
          <a:bodyPr>
            <a:normAutofit/>
          </a:bodyPr>
          <a:lstStyle>
            <a:lvl1pPr>
              <a:spcAft>
                <a:spcPts val="1400"/>
              </a:spcAft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23460" y="1874838"/>
            <a:ext cx="3749040" cy="639762"/>
          </a:xfrm>
        </p:spPr>
        <p:txBody>
          <a:bodyPr anchor="ctr" anchorCtr="0">
            <a:noAutofit/>
          </a:bodyPr>
          <a:lstStyle>
            <a:lvl1pPr marL="0" indent="0" algn="ctr">
              <a:spcAft>
                <a:spcPts val="0"/>
              </a:spcAft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23460" y="2590800"/>
            <a:ext cx="3749040" cy="3448050"/>
          </a:xfrm>
        </p:spPr>
        <p:txBody>
          <a:bodyPr>
            <a:normAutofit/>
          </a:bodyPr>
          <a:lstStyle>
            <a:lvl1pPr>
              <a:spcAft>
                <a:spcPts val="1400"/>
              </a:spcAft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1" name="Picture 10" descr="standard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0" y="1524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6153" y="443752"/>
            <a:ext cx="3749040" cy="1707777"/>
          </a:xfrm>
        </p:spPr>
        <p:txBody>
          <a:bodyPr anchor="b">
            <a:noAutofit/>
          </a:bodyPr>
          <a:lstStyle>
            <a:lvl1pPr algn="ctr">
              <a:defRPr sz="3600" b="0"/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27494" y="430306"/>
            <a:ext cx="3749040" cy="5608544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6153" y="2554940"/>
            <a:ext cx="3749040" cy="3146613"/>
          </a:xfrm>
        </p:spPr>
        <p:txBody>
          <a:bodyPr>
            <a:normAutofit/>
          </a:bodyPr>
          <a:lstStyle>
            <a:lvl1pPr marL="0" indent="0" algn="ctr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9" name="Picture 8" descr="short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898" y="2305609"/>
            <a:ext cx="2495550" cy="9525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434609"/>
            <a:ext cx="3749040" cy="1709928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36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2551176"/>
            <a:ext cx="3749040" cy="3145536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short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2898" y="2305609"/>
            <a:ext cx="2495550" cy="9525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 descr="parAv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08222">
            <a:off x="6798020" y="538594"/>
            <a:ext cx="1808485" cy="516710"/>
          </a:xfrm>
          <a:prstGeom prst="rect">
            <a:avLst/>
          </a:prstGeom>
        </p:spPr>
      </p:pic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150174">
            <a:off x="4827538" y="836203"/>
            <a:ext cx="3657600" cy="4937760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924825"/>
            <a:ext cx="8001000" cy="1709928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" y="4800600"/>
            <a:ext cx="8001000" cy="12192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Aft>
                <a:spcPts val="0"/>
              </a:spcAft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shortRule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24225" y="4666129"/>
            <a:ext cx="2495550" cy="9525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55093">
            <a:off x="2359666" y="458370"/>
            <a:ext cx="4424669" cy="3079124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9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type="picTx" preserve="1">
  <p:cSld name="2 Pictures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1" name="Picture 10" descr="parAv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08222">
            <a:off x="6835967" y="278688"/>
            <a:ext cx="1695954" cy="48455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500" y="2924825"/>
            <a:ext cx="8001000" cy="1709928"/>
          </a:xfrm>
        </p:spPr>
        <p:txBody>
          <a:bodyPr vert="horz" lIns="91440" tIns="45720" rIns="91440" bIns="45720" rtlCol="0" anchor="b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000" b="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" y="4800600"/>
            <a:ext cx="8001000" cy="12192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Aft>
                <a:spcPts val="0"/>
              </a:spcAft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8" name="Picture 7" descr="shortRul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24225" y="4666129"/>
            <a:ext cx="2495550" cy="9525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 descr="parAv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0785255">
            <a:off x="2866028" y="3182426"/>
            <a:ext cx="1695954" cy="484558"/>
          </a:xfrm>
          <a:prstGeom prst="rect">
            <a:avLst/>
          </a:prstGeom>
        </p:spPr>
      </p:pic>
      <p:sp>
        <p:nvSpPr>
          <p:cNvPr id="10" name="Picture Placeholder 2"/>
          <p:cNvSpPr>
            <a:spLocks noGrp="1"/>
          </p:cNvSpPr>
          <p:nvPr>
            <p:ph type="pic" idx="13"/>
          </p:nvPr>
        </p:nvSpPr>
        <p:spPr>
          <a:xfrm rot="150321">
            <a:off x="4329929" y="546774"/>
            <a:ext cx="4163077" cy="2961146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31750" dir="9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Click icon to add picture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380673">
            <a:off x="699762" y="451178"/>
            <a:ext cx="4163077" cy="2961146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900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Click icon to add picture</a:t>
            </a:r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preserve="1">
  <p:cSld name="3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83480" y="4800600"/>
            <a:ext cx="3246120" cy="1188720"/>
          </a:xfrm>
        </p:spPr>
        <p:txBody>
          <a:bodyPr vert="horz" lIns="91440" tIns="45720" rIns="91440" bIns="45720" rtlCol="0" anchor="t" anchorCtr="0">
            <a:normAutofit/>
          </a:bodyPr>
          <a:lstStyle>
            <a:lvl1pPr marL="0" indent="0" algn="ctr">
              <a:spcAft>
                <a:spcPts val="300"/>
              </a:spcAft>
              <a:buNone/>
              <a:defRPr sz="2000">
                <a:solidFill>
                  <a:schemeClr val="tx1"/>
                </a:solidFill>
                <a:latin typeface="Mistral" pitchFamily="66" charset="0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2"/>
          <p:cNvSpPr>
            <a:spLocks noGrp="1"/>
          </p:cNvSpPr>
          <p:nvPr>
            <p:ph type="pic" idx="13"/>
          </p:nvPr>
        </p:nvSpPr>
        <p:spPr>
          <a:xfrm rot="253865">
            <a:off x="4415567" y="369110"/>
            <a:ext cx="3794703" cy="2729767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60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Click icon to add picture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0973137">
            <a:off x="530124" y="631160"/>
            <a:ext cx="3837559" cy="2604282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9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Click icon to add picture</a:t>
            </a:r>
            <a:endParaRPr/>
          </a:p>
        </p:txBody>
      </p:sp>
      <p:sp>
        <p:nvSpPr>
          <p:cNvPr id="14" name="Picture Placeholder 2"/>
          <p:cNvSpPr>
            <a:spLocks noGrp="1"/>
          </p:cNvSpPr>
          <p:nvPr>
            <p:ph type="pic" idx="14"/>
          </p:nvPr>
        </p:nvSpPr>
        <p:spPr>
          <a:xfrm rot="470783">
            <a:off x="708565" y="3070624"/>
            <a:ext cx="3918749" cy="2827517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114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Click icon to add picture</a:t>
            </a:r>
            <a:endParaRPr/>
          </a:p>
        </p:txBody>
      </p:sp>
      <p:sp>
        <p:nvSpPr>
          <p:cNvPr id="11" name="Title 1"/>
          <p:cNvSpPr>
            <a:spLocks noGrp="1"/>
          </p:cNvSpPr>
          <p:nvPr>
            <p:ph type="title"/>
          </p:nvPr>
        </p:nvSpPr>
        <p:spPr>
          <a:xfrm rot="21240000">
            <a:off x="4717562" y="3396154"/>
            <a:ext cx="3474720" cy="1097280"/>
          </a:xfrm>
        </p:spPr>
        <p:txBody>
          <a:bodyPr vert="horz" lIns="91440" tIns="45720" rIns="91440" bIns="45720" rtlCol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spcAft>
                <a:spcPts val="300"/>
              </a:spcAft>
              <a:buNone/>
              <a:defRPr sz="2800" kern="1200">
                <a:solidFill>
                  <a:schemeClr val="tx1"/>
                </a:solidFill>
                <a:latin typeface="Mistral" pitchFamily="66" charset="0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en-CA" smtClean="0"/>
              <a:t>Click to edit Master title style</a:t>
            </a:r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Sp="0" preserve="1">
  <p:cSld name="4 Pictures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TitlePageOverlay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62000" y="4876800"/>
            <a:ext cx="3048000" cy="118872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Aft>
                <a:spcPts val="300"/>
              </a:spcAft>
              <a:buNone/>
              <a:defRPr sz="2000" kern="1200">
                <a:solidFill>
                  <a:schemeClr val="tx1"/>
                </a:solidFill>
                <a:latin typeface="Mistral" pitchFamily="66" charset="0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15" name="Picture 14" descr="parAvion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308222">
            <a:off x="7428515" y="2619243"/>
            <a:ext cx="1580737" cy="451639"/>
          </a:xfrm>
          <a:prstGeom prst="rect">
            <a:avLst/>
          </a:prstGeom>
        </p:spPr>
      </p:pic>
      <p:pic>
        <p:nvPicPr>
          <p:cNvPr id="11" name="Picture 10" descr="pictureStamp-Fra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22260">
            <a:off x="6339646" y="604321"/>
            <a:ext cx="1610332" cy="2025115"/>
          </a:xfrm>
          <a:prstGeom prst="rect">
            <a:avLst/>
          </a:prstGeom>
        </p:spPr>
      </p:pic>
      <p:pic>
        <p:nvPicPr>
          <p:cNvPr id="13" name="Picture 12" descr="pictureStamp-Frame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rot="322260">
            <a:off x="4891846" y="985321"/>
            <a:ext cx="1610332" cy="2025115"/>
          </a:xfrm>
          <a:prstGeom prst="rect">
            <a:avLst/>
          </a:prstGeom>
        </p:spPr>
      </p:pic>
      <p:sp>
        <p:nvSpPr>
          <p:cNvPr id="16" name="Picture Placeholder 2"/>
          <p:cNvSpPr>
            <a:spLocks noGrp="1"/>
          </p:cNvSpPr>
          <p:nvPr>
            <p:ph type="pic" idx="14"/>
          </p:nvPr>
        </p:nvSpPr>
        <p:spPr>
          <a:xfrm rot="247118">
            <a:off x="5075220" y="1165774"/>
            <a:ext cx="1243584" cy="1664208"/>
          </a:xfrm>
          <a:solidFill>
            <a:srgbClr val="FFFFFF">
              <a:shade val="85000"/>
            </a:srgbClr>
          </a:solidFill>
          <a:ln w="114300" cap="sq">
            <a:noFill/>
            <a:miter lim="800000"/>
          </a:ln>
          <a:effectLst/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Click icon to add picture</a:t>
            </a:r>
            <a:endParaRPr/>
          </a:p>
        </p:txBody>
      </p:sp>
      <p:sp>
        <p:nvSpPr>
          <p:cNvPr id="17" name="Picture Placeholder 2"/>
          <p:cNvSpPr>
            <a:spLocks noGrp="1"/>
          </p:cNvSpPr>
          <p:nvPr>
            <p:ph type="pic" idx="15"/>
          </p:nvPr>
        </p:nvSpPr>
        <p:spPr>
          <a:xfrm rot="271248">
            <a:off x="6523020" y="784774"/>
            <a:ext cx="1243584" cy="1664208"/>
          </a:xfrm>
          <a:solidFill>
            <a:srgbClr val="FFFFFF">
              <a:shade val="85000"/>
            </a:srgbClr>
          </a:solidFill>
          <a:ln w="114300" cap="sq">
            <a:noFill/>
            <a:miter lim="800000"/>
          </a:ln>
          <a:effectLst/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Click icon to add picture</a:t>
            </a:r>
            <a:endParaRPr/>
          </a:p>
        </p:txBody>
      </p:sp>
      <p:sp>
        <p:nvSpPr>
          <p:cNvPr id="10" name="Picture Placeholder 2"/>
          <p:cNvSpPr>
            <a:spLocks noGrp="1"/>
          </p:cNvSpPr>
          <p:nvPr>
            <p:ph type="pic" idx="13"/>
          </p:nvPr>
        </p:nvSpPr>
        <p:spPr>
          <a:xfrm rot="253865">
            <a:off x="4519045" y="2873698"/>
            <a:ext cx="3931920" cy="2834640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69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 algn="r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Click icon to add picture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1193488">
            <a:off x="610678" y="450635"/>
            <a:ext cx="3931920" cy="2834640"/>
          </a:xfrm>
          <a:solidFill>
            <a:srgbClr val="FFFFFF">
              <a:shade val="85000"/>
            </a:srgbClr>
          </a:solidFill>
          <a:ln w="31750" cap="sq">
            <a:solidFill>
              <a:srgbClr val="FDFDFD"/>
            </a:solidFill>
            <a:miter lim="800000"/>
          </a:ln>
          <a:effectLst>
            <a:outerShdw blurRad="88900" dist="44450" dir="90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CA" smtClean="0"/>
              <a:t>Click icon to add picture</a:t>
            </a:r>
            <a:endParaRPr/>
          </a:p>
        </p:txBody>
      </p:sp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 rot="21240000">
            <a:off x="455724" y="3551615"/>
            <a:ext cx="3474720" cy="1097280"/>
          </a:xfrm>
        </p:spPr>
        <p:txBody>
          <a:bodyPr vert="horz" lIns="91440" tIns="45720" rIns="91440" bIns="45720" rtlCol="0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spcAft>
                <a:spcPts val="300"/>
              </a:spcAft>
              <a:buNone/>
              <a:defRPr sz="2800" kern="1200">
                <a:solidFill>
                  <a:schemeClr val="tx1"/>
                </a:solidFill>
                <a:latin typeface="Mistral" pitchFamily="66" charset="0"/>
                <a:ea typeface="+mn-ea"/>
                <a:cs typeface="+mn-cs"/>
              </a:defRPr>
            </a:lvl1pPr>
          </a:lstStyle>
          <a:p>
            <a:pPr marL="0" lvl="0" indent="0" algn="ctr" defTabSz="914400" rtl="0" eaLnBrk="1" latinLnBrk="0" hangingPunct="1">
              <a:spcBef>
                <a:spcPts val="0"/>
              </a:spcBef>
              <a:spcAft>
                <a:spcPts val="1800"/>
              </a:spcAft>
              <a:buFont typeface="Wingdings 2" pitchFamily="18" charset="2"/>
              <a:buNone/>
            </a:pPr>
            <a:r>
              <a:rPr lang="en-CA" smtClean="0"/>
              <a:t>Click to edit Master title style</a:t>
            </a:r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standard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05100" y="1524000"/>
            <a:ext cx="3733800" cy="1524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96634" y="577849"/>
            <a:ext cx="1882589" cy="5461001"/>
          </a:xfrm>
        </p:spPr>
        <p:txBody>
          <a:bodyPr vert="eaVert"/>
          <a:lstStyle>
            <a:lvl1pPr>
              <a:defRPr sz="4400"/>
            </a:lvl1pPr>
          </a:lstStyle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78224" y="577849"/>
            <a:ext cx="5768788" cy="5461001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pic>
        <p:nvPicPr>
          <p:cNvPr id="7" name="Picture 6" descr="verticalRule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12859" y="1562100"/>
            <a:ext cx="152400" cy="3733800"/>
          </a:xfrm>
          <a:prstGeom prst="rect">
            <a:avLst/>
          </a:prstGeom>
          <a:effectLst>
            <a:outerShdw blurRad="25400" sx="101000" sy="101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AndTx">
  <p:cSld name="Title, Content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mtClean="0"/>
            </a:lvl1pPr>
          </a:lstStyle>
          <a:p>
            <a:fld id="{102A2E50-3721-FE4F-9709-89ECAA9E57A9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2.xml"/><Relationship Id="rId12" Type="http://schemas.openxmlformats.org/officeDocument/2006/relationships/slideLayout" Target="../slideLayouts/slideLayout23.xml"/><Relationship Id="rId13" Type="http://schemas.openxmlformats.org/officeDocument/2006/relationships/slideLayout" Target="../slideLayouts/slideLayout24.xml"/><Relationship Id="rId14" Type="http://schemas.openxmlformats.org/officeDocument/2006/relationships/slideLayout" Target="../slideLayouts/slideLayout25.xml"/><Relationship Id="rId15" Type="http://schemas.openxmlformats.org/officeDocument/2006/relationships/slideLayout" Target="../slideLayouts/slideLayout26.xml"/><Relationship Id="rId16" Type="http://schemas.openxmlformats.org/officeDocument/2006/relationships/slideLayout" Target="../slideLayouts/slideLayout27.xml"/><Relationship Id="rId17" Type="http://schemas.openxmlformats.org/officeDocument/2006/relationships/slideLayout" Target="../slideLayouts/slideLayout28.xml"/><Relationship Id="rId18" Type="http://schemas.openxmlformats.org/officeDocument/2006/relationships/theme" Target="../theme/theme2.xml"/><Relationship Id="rId19" Type="http://schemas.openxmlformats.org/officeDocument/2006/relationships/image" Target="../media/image4.png"/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Relationship Id="rId9" Type="http://schemas.openxmlformats.org/officeDocument/2006/relationships/slideLayout" Target="../slideLayouts/slideLayout20.xml"/><Relationship Id="rId10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e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val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Donut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5" name="Title Placeholder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/>
          <a:p>
            <a:r>
              <a:rPr kumimoji="0" lang="en-CA" smtClean="0"/>
              <a:t>Click to edit Master title style</a:t>
            </a:r>
            <a:endParaRPr kumimoji="0" lang="en-US"/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CA" smtClean="0"/>
              <a:t>Click to edit Master text styles</a:t>
            </a:r>
          </a:p>
          <a:p>
            <a:pPr lvl="1" eaLnBrk="1" latinLnBrk="0" hangingPunct="1"/>
            <a:r>
              <a:rPr kumimoji="0" lang="en-CA" smtClean="0"/>
              <a:t>Second level</a:t>
            </a:r>
          </a:p>
          <a:p>
            <a:pPr lvl="2" eaLnBrk="1" latinLnBrk="0" hangingPunct="1"/>
            <a:r>
              <a:rPr kumimoji="0" lang="en-CA" smtClean="0"/>
              <a:t>Third level</a:t>
            </a:r>
          </a:p>
          <a:p>
            <a:pPr lvl="3" eaLnBrk="1" latinLnBrk="0" hangingPunct="1"/>
            <a:r>
              <a:rPr kumimoji="0" lang="en-CA" smtClean="0"/>
              <a:t>Fourth level</a:t>
            </a:r>
          </a:p>
          <a:p>
            <a:pPr lvl="4" eaLnBrk="1" latinLnBrk="0" hangingPunct="1"/>
            <a:r>
              <a:rPr kumimoji="0" lang="en-CA" smtClean="0"/>
              <a:t>Fifth level</a:t>
            </a:r>
            <a:endParaRPr kumimoji="0" lang="en-US"/>
          </a:p>
        </p:txBody>
      </p:sp>
      <p:sp>
        <p:nvSpPr>
          <p:cNvPr id="24" name="Date Placeholder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</a:lstStyle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</a:lstStyle>
          <a:p>
            <a:endParaRPr lang="en-US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</a:lstStyle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5" name="Rectangle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2" r:id="rId1"/>
    <p:sldLayoutId id="2147483763" r:id="rId2"/>
    <p:sldLayoutId id="2147483764" r:id="rId3"/>
    <p:sldLayoutId id="2147483765" r:id="rId4"/>
    <p:sldLayoutId id="2147483766" r:id="rId5"/>
    <p:sldLayoutId id="2147483767" r:id="rId6"/>
    <p:sldLayoutId id="2147483768" r:id="rId7"/>
    <p:sldLayoutId id="2147483769" r:id="rId8"/>
    <p:sldLayoutId id="2147483770" r:id="rId9"/>
    <p:sldLayoutId id="2147483771" r:id="rId10"/>
    <p:sldLayoutId id="2147483772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TextPageOverlay.png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71500" y="6158753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71500" y="274638"/>
            <a:ext cx="8001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CA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71500" y="1905000"/>
            <a:ext cx="80010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372100" y="6158753"/>
            <a:ext cx="3200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fld id="{B10565AD-5265-5544-A6A2-C2ABD610D9B0}" type="datetimeFigureOut">
              <a:rPr lang="en-US" smtClean="0"/>
              <a:pPr/>
              <a:t>11/30/11</a:t>
            </a:fld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046220" y="6158753"/>
            <a:ext cx="10515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2"/>
                </a:solidFill>
              </a:defRPr>
            </a:lvl1pPr>
          </a:lstStyle>
          <a:p>
            <a:fld id="{E8576DAA-5A84-2744-97F0-B9FC46E0523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  <p:sldLayoutId id="2147483853" r:id="rId12"/>
    <p:sldLayoutId id="2147483854" r:id="rId13"/>
    <p:sldLayoutId id="2147483855" r:id="rId14"/>
    <p:sldLayoutId id="2147483856" r:id="rId15"/>
    <p:sldLayoutId id="2147483857" r:id="rId16"/>
    <p:sldLayoutId id="2147483858" r:id="rId17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914400" rtl="0" eaLnBrk="1" latinLnBrk="0" hangingPunct="1">
        <a:spcBef>
          <a:spcPts val="0"/>
        </a:spcBef>
        <a:spcAft>
          <a:spcPts val="2000"/>
        </a:spcAft>
        <a:buFont typeface="Wingdings 2" pitchFamily="18" charset="2"/>
        <a:buChar char="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457200" algn="l" defTabSz="914400" rtl="0" eaLnBrk="1" latinLnBrk="0" hangingPunct="1">
        <a:spcBef>
          <a:spcPts val="0"/>
        </a:spcBef>
        <a:spcAft>
          <a:spcPts val="1000"/>
        </a:spcAft>
        <a:buClr>
          <a:schemeClr val="bg2"/>
        </a:buClr>
        <a:buFont typeface="Wingdings 2" pitchFamily="18" charset="2"/>
        <a:buChar char="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457200" algn="l" defTabSz="914400" rtl="0" eaLnBrk="1" latinLnBrk="0" hangingPunct="1">
        <a:spcBef>
          <a:spcPts val="0"/>
        </a:spcBef>
        <a:spcAft>
          <a:spcPts val="1000"/>
        </a:spcAft>
        <a:buFont typeface="Wingdings 2" pitchFamily="18" charset="2"/>
        <a:buChar char="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indent="-457200" algn="l" defTabSz="914400" rtl="0" eaLnBrk="1" latinLnBrk="0" hangingPunct="1">
        <a:spcBef>
          <a:spcPts val="0"/>
        </a:spcBef>
        <a:spcAft>
          <a:spcPts val="1000"/>
        </a:spcAft>
        <a:buClr>
          <a:schemeClr val="bg2"/>
        </a:buClr>
        <a:buFont typeface="Wingdings 2" pitchFamily="18" charset="2"/>
        <a:buChar char="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286000" indent="-457200" algn="l" defTabSz="914400" rtl="0" eaLnBrk="1" latinLnBrk="0" hangingPunct="1">
        <a:spcBef>
          <a:spcPts val="0"/>
        </a:spcBef>
        <a:spcAft>
          <a:spcPts val="1000"/>
        </a:spcAft>
        <a:buFont typeface="Wingdings 2" pitchFamily="18" charset="2"/>
        <a:buChar char="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Relationship Id="rId2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4" Type="http://schemas.openxmlformats.org/officeDocument/2006/relationships/image" Target="../media/image14.png"/><Relationship Id="rId1" Type="http://schemas.openxmlformats.org/officeDocument/2006/relationships/slideLayout" Target="../slideLayouts/slideLayout16.xml"/><Relationship Id="rId2" Type="http://schemas.openxmlformats.org/officeDocument/2006/relationships/notesSlide" Target="../notesSlides/notesSlid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hyperlink" Target="http://laws.justice.gc.ca/en/charter/1.html" TargetMode="External"/><Relationship Id="rId3" Type="http://schemas.openxmlformats.org/officeDocument/2006/relationships/hyperlink" Target="http://www.youtube.com/watch?v=bpeIXn-asbc" TargetMode="Externa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Last Class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Admin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1.  Final exam  - December 12</a:t>
            </a:r>
            <a:r>
              <a:rPr lang="en-US" baseline="30000" dirty="0" smtClean="0"/>
              <a:t>th</a:t>
            </a:r>
            <a:r>
              <a:rPr lang="en-US" dirty="0" smtClean="0"/>
              <a:t> @ </a:t>
            </a:r>
          </a:p>
          <a:p>
            <a:endParaRPr lang="en-US" dirty="0" smtClean="0"/>
          </a:p>
          <a:p>
            <a:r>
              <a:rPr lang="en-US" dirty="0" smtClean="0"/>
              <a:t>2.  December 8</a:t>
            </a:r>
            <a:r>
              <a:rPr lang="en-US" baseline="30000" dirty="0" smtClean="0"/>
              <a:t>th</a:t>
            </a:r>
            <a:r>
              <a:rPr lang="en-US" dirty="0" smtClean="0"/>
              <a:t>  - essay hand back and extra office hours.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missing news</a:t>
            </a: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1. Media Effects</a:t>
            </a:r>
          </a:p>
        </p:txBody>
      </p:sp>
      <p:pic>
        <p:nvPicPr>
          <p:cNvPr id="4102" name="Picture 6" descr="badtv"/>
          <p:cNvPicPr>
            <a:picLocks noGrp="1" noChangeAspect="1" noChangeArrowheads="1"/>
          </p:cNvPicPr>
          <p:nvPr>
            <p:ph idx="1"/>
          </p:nvPr>
        </p:nvPicPr>
        <p:blipFill>
          <a:blip r:embed="rId2"/>
          <a:srcRect l="-22917" r="-22917"/>
          <a:stretch>
            <a:fillRect/>
          </a:stretch>
        </p:blipFill>
        <p:spPr>
          <a:noFill/>
          <a:ln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Walter Lippmann</a:t>
            </a:r>
          </a:p>
        </p:txBody>
      </p:sp>
      <p:pic>
        <p:nvPicPr>
          <p:cNvPr id="22536" name="Picture 8" descr="walter_lippmann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27088" y="1916113"/>
            <a:ext cx="3144837" cy="3887787"/>
          </a:xfrm>
          <a:noFill/>
          <a:ln/>
        </p:spPr>
      </p:pic>
      <p:sp>
        <p:nvSpPr>
          <p:cNvPr id="22535" name="Rectangle 7"/>
          <p:cNvSpPr>
            <a:spLocks noGrp="1" noChangeArrowheads="1"/>
          </p:cNvSpPr>
          <p:nvPr>
            <p:ph type="body" sz="half" idx="2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en-US" sz="2800"/>
              <a:t>Public Opinion (1922)</a:t>
            </a:r>
          </a:p>
          <a:p>
            <a:pPr>
              <a:lnSpc>
                <a:spcPct val="90000"/>
              </a:lnSpc>
            </a:pPr>
            <a:r>
              <a:rPr lang="en-US" sz="2800"/>
              <a:t>"the mass of the reading public is not interested in learning and assimilating the results of accurate investigation." </a:t>
            </a:r>
          </a:p>
          <a:p>
            <a:pPr>
              <a:lnSpc>
                <a:spcPct val="90000"/>
              </a:lnSpc>
            </a:pPr>
            <a:r>
              <a:rPr lang="en-US" sz="2800"/>
              <a:t>“The bewildered herd”</a:t>
            </a:r>
          </a:p>
          <a:p>
            <a:pPr>
              <a:lnSpc>
                <a:spcPct val="90000"/>
              </a:lnSpc>
            </a:pPr>
            <a:r>
              <a:rPr lang="en-US" sz="2800"/>
              <a:t>"the manufacture of consent"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011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FontTx/>
              <a:buNone/>
            </a:pPr>
            <a:r>
              <a:rPr lang="en-US" dirty="0"/>
              <a:t>Hypodermic needle</a:t>
            </a:r>
          </a:p>
          <a:p>
            <a:pPr>
              <a:buFontTx/>
              <a:buNone/>
            </a:pPr>
            <a:endParaRPr lang="en-US" dirty="0"/>
          </a:p>
          <a:p>
            <a:pPr>
              <a:buFontTx/>
              <a:buNone/>
            </a:pPr>
            <a:r>
              <a:rPr lang="en-US" dirty="0"/>
              <a:t>Passive audience, monolithic audience</a:t>
            </a:r>
          </a:p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r>
              <a:rPr lang="en-US" dirty="0" smtClean="0"/>
              <a:t>Democratic</a:t>
            </a:r>
          </a:p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endParaRPr lang="en-US" dirty="0" smtClean="0"/>
          </a:p>
          <a:p>
            <a:pPr>
              <a:buFontTx/>
              <a:buNone/>
            </a:pPr>
            <a:r>
              <a:rPr lang="en-US" dirty="0" smtClean="0"/>
              <a:t>The media “does” something to us. </a:t>
            </a:r>
            <a:endParaRPr lang="en-CA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Minimal effects models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Two-step flow model </a:t>
            </a:r>
          </a:p>
          <a:p>
            <a:r>
              <a:rPr lang="en-US"/>
              <a:t>Status conferral/Agenda setting</a:t>
            </a:r>
          </a:p>
          <a:p>
            <a:r>
              <a:rPr lang="en-US"/>
              <a:t>Narcoticizing dysfunction</a:t>
            </a:r>
          </a:p>
          <a:p>
            <a:pPr>
              <a:buFontTx/>
              <a:buNone/>
            </a:pPr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Two-Step Flow</a:t>
            </a:r>
          </a:p>
        </p:txBody>
      </p:sp>
      <p:pic>
        <p:nvPicPr>
          <p:cNvPr id="36870" name="Picture 6" descr="Hypodermic_Needle_Theory-1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/>
          <a:srcRect l="-3098" r="-3098"/>
          <a:stretch>
            <a:fillRect/>
          </a:stretch>
        </p:blipFill>
        <p:spPr>
          <a:noFill/>
          <a:ln/>
        </p:spPr>
      </p:pic>
      <p:pic>
        <p:nvPicPr>
          <p:cNvPr id="36871" name="Picture 7" descr="Two_Step_Flow_Theory-1-1"/>
          <p:cNvPicPr>
            <a:picLocks noGrp="1" noChangeAspect="1" noChangeArrowheads="1"/>
          </p:cNvPicPr>
          <p:nvPr>
            <p:ph sz="half" idx="2"/>
          </p:nvPr>
        </p:nvPicPr>
        <p:blipFill>
          <a:blip r:embed="rId4"/>
          <a:srcRect/>
          <a:stretch>
            <a:fillRect/>
          </a:stretch>
        </p:blipFill>
        <p:spPr>
          <a:xfrm>
            <a:off x="4865061" y="1417639"/>
            <a:ext cx="3856850" cy="4589652"/>
          </a:xfrm>
          <a:noFill/>
          <a:ln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Minimal effects models</a:t>
            </a:r>
          </a:p>
        </p:txBody>
      </p:sp>
      <p:sp>
        <p:nvSpPr>
          <p:cNvPr id="9113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Two-step flow model </a:t>
            </a:r>
          </a:p>
          <a:p>
            <a:r>
              <a:rPr lang="en-US"/>
              <a:t>Status conferral/Agenda setting</a:t>
            </a:r>
          </a:p>
          <a:p>
            <a:r>
              <a:rPr lang="en-US"/>
              <a:t>Narcoticizing dysfunction</a:t>
            </a:r>
          </a:p>
          <a:p>
            <a:pPr>
              <a:buFontTx/>
              <a:buNone/>
            </a:pPr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/>
              <a:t>2. </a:t>
            </a:r>
            <a:r>
              <a:rPr lang="en-CA"/>
              <a:t>Uses and Gratifications Theory</a:t>
            </a:r>
          </a:p>
        </p:txBody>
      </p:sp>
      <p:pic>
        <p:nvPicPr>
          <p:cNvPr id="16389" name="Picture 5" descr="watching_tv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 l="-54676" r="-54676"/>
          <a:stretch>
            <a:fillRect/>
          </a:stretch>
        </p:blipFill>
        <p:spPr>
          <a:noFill/>
          <a:ln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Basic Functions</a:t>
            </a:r>
          </a:p>
        </p:txBody>
      </p:sp>
      <p:sp>
        <p:nvSpPr>
          <p:cNvPr id="45059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Surveillance</a:t>
            </a:r>
          </a:p>
          <a:p>
            <a:r>
              <a:rPr lang="en-US" dirty="0"/>
              <a:t>Socialization</a:t>
            </a:r>
          </a:p>
          <a:p>
            <a:r>
              <a:rPr lang="en-US" dirty="0" smtClean="0"/>
              <a:t>Diversion</a:t>
            </a: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3.  Socialization </a:t>
            </a:r>
            <a:endParaRPr lang="en-CA"/>
          </a:p>
        </p:txBody>
      </p:sp>
      <p:sp>
        <p:nvSpPr>
          <p:cNvPr id="92163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US"/>
              <a:t>teach children who to be members of society</a:t>
            </a:r>
          </a:p>
          <a:p>
            <a:pPr>
              <a:buFontTx/>
              <a:buChar char="-"/>
            </a:pPr>
            <a:endParaRPr lang="en-US"/>
          </a:p>
          <a:p>
            <a:pPr>
              <a:buFontTx/>
              <a:buChar char="-"/>
            </a:pPr>
            <a:r>
              <a:rPr lang="en-US"/>
              <a:t> role models</a:t>
            </a:r>
          </a:p>
          <a:p>
            <a:pPr>
              <a:buFontTx/>
              <a:buChar char="-"/>
            </a:pPr>
            <a:r>
              <a:rPr lang="en-US"/>
              <a:t>stereotyping </a:t>
            </a:r>
            <a:endParaRPr lang="en-CA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Overview</a:t>
            </a:r>
            <a:endParaRPr lang="en-CA"/>
          </a:p>
        </p:txBody>
      </p:sp>
      <p:sp>
        <p:nvSpPr>
          <p:cNvPr id="93187" name="Rectangle 3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>
              <a:buFontTx/>
              <a:buChar char="-"/>
            </a:pPr>
            <a:r>
              <a:rPr lang="en-CA" dirty="0" smtClean="0"/>
              <a:t>The impact (effect) of the media is not clear or </a:t>
            </a:r>
            <a:r>
              <a:rPr lang="en-CA" dirty="0" err="1" smtClean="0"/>
              <a:t>straighforward</a:t>
            </a:r>
            <a:r>
              <a:rPr lang="en-CA" dirty="0" smtClean="0"/>
              <a:t>.</a:t>
            </a:r>
          </a:p>
          <a:p>
            <a:pPr>
              <a:buFontTx/>
              <a:buChar char="-"/>
            </a:pPr>
            <a:endParaRPr lang="en-CA" dirty="0" smtClean="0"/>
          </a:p>
          <a:p>
            <a:pPr>
              <a:buFontTx/>
              <a:buChar char="-"/>
            </a:pPr>
            <a:r>
              <a:rPr lang="en-CA" dirty="0" smtClean="0"/>
              <a:t>The audience is not passive</a:t>
            </a:r>
          </a:p>
          <a:p>
            <a:pPr>
              <a:buFontTx/>
              <a:buChar char="-"/>
            </a:pPr>
            <a:endParaRPr lang="en-CA" dirty="0" smtClean="0"/>
          </a:p>
          <a:p>
            <a:pPr>
              <a:buFontTx/>
              <a:buChar char="-"/>
            </a:pPr>
            <a:r>
              <a:rPr lang="en-CA" dirty="0" smtClean="0"/>
              <a:t>And the impact can’t be separated from other social/cultural contexts</a:t>
            </a:r>
          </a:p>
          <a:p>
            <a:pPr>
              <a:buFontTx/>
              <a:buChar char="-"/>
            </a:pP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dirty="0" smtClean="0"/>
              <a:t>4.  Rather </a:t>
            </a:r>
            <a:r>
              <a:rPr lang="en-US" dirty="0"/>
              <a:t>than ‘effects’</a:t>
            </a: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fontScale="92500" lnSpcReduction="10000"/>
          </a:bodyPr>
          <a:lstStyle/>
          <a:p>
            <a:pPr marL="609600" indent="-609600" eaLnBrk="1" hangingPunct="1">
              <a:buNone/>
            </a:pPr>
            <a:r>
              <a:rPr lang="en-US" dirty="0" smtClean="0"/>
              <a:t>Communication studies ….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dirty="0" smtClean="0"/>
              <a:t>Content </a:t>
            </a:r>
            <a:r>
              <a:rPr lang="en-US" dirty="0"/>
              <a:t>of media messages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dirty="0"/>
              <a:t>Organization – production and transmission of media messages</a:t>
            </a:r>
          </a:p>
          <a:p>
            <a:pPr marL="609600" indent="-609600" eaLnBrk="1" hangingPunct="1">
              <a:buFontTx/>
              <a:buAutoNum type="arabicPeriod"/>
            </a:pPr>
            <a:r>
              <a:rPr lang="en-US" dirty="0"/>
              <a:t>Audience – reception of media </a:t>
            </a:r>
            <a:r>
              <a:rPr lang="en-US" dirty="0" smtClean="0"/>
              <a:t>messages</a:t>
            </a:r>
          </a:p>
          <a:p>
            <a:pPr marL="609600" indent="-609600" eaLnBrk="1" hangingPunct="1">
              <a:buNone/>
            </a:pPr>
            <a:endParaRPr lang="en-US" dirty="0" smtClean="0"/>
          </a:p>
          <a:p>
            <a:pPr marL="609600" indent="-609600" eaLnBrk="1" hangingPunct="1">
              <a:buFontTx/>
              <a:buChar char="-"/>
            </a:pPr>
            <a:r>
              <a:rPr lang="en-US" dirty="0" smtClean="0"/>
              <a:t>A critical analysis of these</a:t>
            </a:r>
          </a:p>
          <a:p>
            <a:pPr marL="609600" indent="-609600" eaLnBrk="1" hangingPunct="1">
              <a:buFontTx/>
              <a:buChar char="-"/>
            </a:pPr>
            <a:r>
              <a:rPr lang="en-US" dirty="0" smtClean="0"/>
              <a:t>Critical meaning  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US" sz="4000" dirty="0"/>
              <a:t>Significance of</a:t>
            </a:r>
            <a:r>
              <a:rPr lang="en-US" sz="4000" dirty="0" smtClean="0"/>
              <a:t> media</a:t>
            </a:r>
            <a:endParaRPr lang="en-CA" sz="4000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609600" indent="-609600" eaLnBrk="1" hangingPunct="1">
              <a:buFontTx/>
              <a:buNone/>
            </a:pPr>
            <a:r>
              <a:rPr lang="en-US" dirty="0" smtClean="0"/>
              <a:t>Media </a:t>
            </a:r>
            <a:r>
              <a:rPr lang="en-US" dirty="0"/>
              <a:t>are significant:</a:t>
            </a:r>
          </a:p>
          <a:p>
            <a:pPr marL="609600" indent="-609600" eaLnBrk="1" hangingPunct="1">
              <a:buFontTx/>
              <a:buNone/>
            </a:pPr>
            <a:endParaRPr lang="en-US" dirty="0"/>
          </a:p>
          <a:p>
            <a:pPr marL="990600" lvl="1" indent="-533400" eaLnBrk="1" hangingPunct="1">
              <a:buFontTx/>
              <a:buAutoNum type="alphaUcPeriod"/>
            </a:pPr>
            <a:r>
              <a:rPr lang="en-US" dirty="0"/>
              <a:t>Politically</a:t>
            </a:r>
          </a:p>
          <a:p>
            <a:pPr marL="990600" lvl="1" indent="-533400" eaLnBrk="1" hangingPunct="1">
              <a:buFontTx/>
              <a:buAutoNum type="alphaUcPeriod"/>
            </a:pPr>
            <a:r>
              <a:rPr lang="en-US" dirty="0"/>
              <a:t>Culturally</a:t>
            </a:r>
          </a:p>
          <a:p>
            <a:pPr marL="990600" lvl="1" indent="-533400" eaLnBrk="1" hangingPunct="1">
              <a:buFontTx/>
              <a:buAutoNum type="alphaUcPeriod"/>
            </a:pPr>
            <a:r>
              <a:rPr lang="en-US" dirty="0"/>
              <a:t>Economically </a:t>
            </a:r>
            <a:endParaRPr lang="en-CA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Media Ethics</a:t>
            </a:r>
            <a:endParaRPr lang="en-US" dirty="0"/>
          </a:p>
        </p:txBody>
      </p:sp>
      <p:sp>
        <p:nvSpPr>
          <p:cNvPr id="7" name="Subtitle 6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" charset="0"/>
              </a:rPr>
              <a:t>Free Speech</a:t>
            </a:r>
            <a:endParaRPr lang="en-CA">
              <a:latin typeface="Arial" charset="0"/>
            </a:endParaRP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dirty="0">
                <a:latin typeface="Arial" charset="0"/>
              </a:rPr>
              <a:t>Canadian Charter of Rights and Freedoms</a:t>
            </a:r>
          </a:p>
          <a:p>
            <a:pPr>
              <a:buFontTx/>
              <a:buNone/>
            </a:pPr>
            <a:endParaRPr lang="en-US" dirty="0">
              <a:latin typeface="Arial" charset="0"/>
            </a:endParaRPr>
          </a:p>
          <a:p>
            <a:pPr>
              <a:buFontTx/>
              <a:buChar char="-"/>
            </a:pPr>
            <a:r>
              <a:rPr lang="en-US">
                <a:latin typeface="Arial" charset="0"/>
              </a:rPr>
              <a:t>freedoms of the press in the Bill of Rights 1961</a:t>
            </a:r>
          </a:p>
          <a:p>
            <a:pPr>
              <a:buFontTx/>
              <a:buChar char="-"/>
            </a:pPr>
            <a:endParaRPr lang="en-US" dirty="0">
              <a:latin typeface="Arial" charset="0"/>
            </a:endParaRPr>
          </a:p>
          <a:p>
            <a:pPr>
              <a:buFontTx/>
              <a:buChar char="-"/>
            </a:pPr>
            <a:r>
              <a:rPr lang="en-US" dirty="0">
                <a:latin typeface="Arial" charset="0"/>
              </a:rPr>
              <a:t>Part of Constitution 1982</a:t>
            </a:r>
            <a:endParaRPr lang="en-CA" dirty="0">
              <a:latin typeface="Arial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" charset="0"/>
              </a:rPr>
              <a:t>Canadian Charter of Rights and Freedoms</a:t>
            </a:r>
            <a:endParaRPr lang="en-CA">
              <a:latin typeface="Arial" charset="0"/>
            </a:endParaRP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dirty="0">
                <a:latin typeface="Arial" charset="0"/>
                <a:hlinkClick r:id="rId2"/>
              </a:rPr>
              <a:t>Section 2:</a:t>
            </a:r>
            <a:endParaRPr lang="en-US" dirty="0">
              <a:latin typeface="Arial" charset="0"/>
            </a:endParaRPr>
          </a:p>
          <a:p>
            <a:endParaRPr lang="en-US" dirty="0">
              <a:latin typeface="Arial" charset="0"/>
            </a:endParaRPr>
          </a:p>
          <a:p>
            <a:endParaRPr lang="en-US" dirty="0">
              <a:latin typeface="Arial" charset="0"/>
            </a:endParaRPr>
          </a:p>
          <a:p>
            <a:pPr>
              <a:buFontTx/>
              <a:buNone/>
            </a:pPr>
            <a:r>
              <a:rPr lang="en-US" dirty="0">
                <a:latin typeface="Arial" charset="0"/>
                <a:hlinkClick r:id="rId3"/>
              </a:rPr>
              <a:t>youtube</a:t>
            </a:r>
            <a:endParaRPr lang="en-US" dirty="0">
              <a:latin typeface="Arial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charset="0"/>
              </a:rPr>
              <a:t>Limits of free speech </a:t>
            </a:r>
            <a:endParaRPr lang="en-CA" dirty="0">
              <a:latin typeface="Arial" charset="0"/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en-US" dirty="0" smtClean="0">
                <a:latin typeface="Arial" charset="0"/>
              </a:rPr>
              <a:t>1.  Hate Speech.  </a:t>
            </a:r>
          </a:p>
          <a:p>
            <a:pPr>
              <a:buFontTx/>
              <a:buAutoNum type="arabicPeriod"/>
            </a:pPr>
            <a:endParaRPr lang="en-US" dirty="0" smtClean="0">
              <a:latin typeface="Arial" charset="0"/>
            </a:endParaRPr>
          </a:p>
          <a:p>
            <a:pPr>
              <a:buNone/>
            </a:pPr>
            <a:r>
              <a:rPr lang="en-US" dirty="0" smtClean="0">
                <a:latin typeface="Arial" charset="0"/>
              </a:rPr>
              <a:t>Is it still free speech? </a:t>
            </a:r>
          </a:p>
          <a:p>
            <a:pPr>
              <a:buFontTx/>
              <a:buNone/>
            </a:pPr>
            <a:endParaRPr lang="en-US" dirty="0" smtClean="0">
              <a:latin typeface="Arial" charset="0"/>
            </a:endParaRPr>
          </a:p>
          <a:p>
            <a:pPr>
              <a:buFontTx/>
              <a:buNone/>
            </a:pPr>
            <a:r>
              <a:rPr lang="en-US" dirty="0" smtClean="0">
                <a:latin typeface="Arial" charset="0"/>
              </a:rPr>
              <a:t>Balance human rights with free speech.  </a:t>
            </a:r>
            <a:endParaRPr lang="en-CA" dirty="0">
              <a:latin typeface="Arial" charset="0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Arial" charset="0"/>
              </a:rPr>
              <a:t>Limits of free speech</a:t>
            </a:r>
            <a:endParaRPr lang="en-CA" dirty="0">
              <a:latin typeface="Arial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 dirty="0" smtClean="0">
                <a:latin typeface="Arial" charset="0"/>
              </a:rPr>
              <a:t>2.  Defamation  </a:t>
            </a:r>
            <a:r>
              <a:rPr lang="en-US" dirty="0">
                <a:latin typeface="Arial" charset="0"/>
              </a:rPr>
              <a:t>- slander or libel</a:t>
            </a:r>
          </a:p>
          <a:p>
            <a:pPr>
              <a:buFontTx/>
              <a:buNone/>
            </a:pPr>
            <a:endParaRPr lang="en-US" dirty="0">
              <a:latin typeface="Arial" charset="0"/>
            </a:endParaRPr>
          </a:p>
          <a:p>
            <a:pPr>
              <a:buFontTx/>
              <a:buNone/>
            </a:pPr>
            <a:r>
              <a:rPr lang="en-US" dirty="0">
                <a:latin typeface="Arial" charset="0"/>
              </a:rPr>
              <a:t> Words or pictures</a:t>
            </a:r>
          </a:p>
          <a:p>
            <a:pPr>
              <a:buFontTx/>
              <a:buNone/>
            </a:pPr>
            <a:r>
              <a:rPr lang="en-US" dirty="0">
                <a:latin typeface="Arial" charset="0"/>
              </a:rPr>
              <a:t>		a) defamatory</a:t>
            </a:r>
          </a:p>
          <a:p>
            <a:pPr>
              <a:buFontTx/>
              <a:buNone/>
            </a:pPr>
            <a:r>
              <a:rPr lang="en-US" dirty="0">
                <a:latin typeface="Arial" charset="0"/>
              </a:rPr>
              <a:t>		</a:t>
            </a:r>
            <a:r>
              <a:rPr lang="en-US" dirty="0" err="1">
                <a:latin typeface="Arial" charset="0"/>
              </a:rPr>
              <a:t>b</a:t>
            </a:r>
            <a:r>
              <a:rPr lang="en-US" dirty="0">
                <a:latin typeface="Arial" charset="0"/>
              </a:rPr>
              <a:t>)  published or broadcast</a:t>
            </a:r>
          </a:p>
          <a:p>
            <a:pPr>
              <a:buFontTx/>
              <a:buNone/>
            </a:pPr>
            <a:r>
              <a:rPr lang="en-US" dirty="0">
                <a:latin typeface="Arial" charset="0"/>
              </a:rPr>
              <a:t>		</a:t>
            </a:r>
            <a:r>
              <a:rPr lang="en-US" dirty="0" err="1">
                <a:latin typeface="Arial" charset="0"/>
              </a:rPr>
              <a:t>c</a:t>
            </a:r>
            <a:r>
              <a:rPr lang="en-US" dirty="0">
                <a:latin typeface="Arial" charset="0"/>
              </a:rPr>
              <a:t>) refer to a specific, living person</a:t>
            </a:r>
          </a:p>
          <a:p>
            <a:pPr>
              <a:buFontTx/>
              <a:buNone/>
            </a:pPr>
            <a:endParaRPr lang="en-US" dirty="0">
              <a:latin typeface="Arial" charset="0"/>
            </a:endParaRPr>
          </a:p>
          <a:p>
            <a:pPr>
              <a:buFontTx/>
              <a:buNone/>
            </a:pPr>
            <a:endParaRPr lang="en-US" dirty="0">
              <a:latin typeface="Arial" charset="0"/>
            </a:endParaRPr>
          </a:p>
          <a:p>
            <a:pPr>
              <a:buFontTx/>
              <a:buNone/>
            </a:pPr>
            <a:endParaRPr lang="en-CA" dirty="0">
              <a:latin typeface="Arial" charset="0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>
                <a:latin typeface="Arial" charset="0"/>
              </a:rPr>
              <a:t>Problems with defamation</a:t>
            </a:r>
            <a:endParaRPr lang="en-CA">
              <a:latin typeface="Arial" charset="0"/>
            </a:endParaRPr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>
                <a:latin typeface="Arial" charset="0"/>
              </a:rPr>
              <a:t>1.  Increasing problem with blogging and social networking</a:t>
            </a:r>
          </a:p>
          <a:p>
            <a:pPr>
              <a:buFontTx/>
              <a:buChar char="-"/>
            </a:pPr>
            <a:r>
              <a:rPr lang="en-US">
                <a:latin typeface="Arial" charset="0"/>
              </a:rPr>
              <a:t>What is a broadcast? What’s published?  			(Michael Geist)</a:t>
            </a:r>
          </a:p>
          <a:p>
            <a:pPr>
              <a:buFontTx/>
              <a:buChar char="-"/>
            </a:pPr>
            <a:r>
              <a:rPr lang="en-US">
                <a:latin typeface="Arial" charset="0"/>
              </a:rPr>
              <a:t>Jurisdiction (Potts and Harris)</a:t>
            </a:r>
          </a:p>
          <a:p>
            <a:pPr>
              <a:buFontTx/>
              <a:buNone/>
            </a:pPr>
            <a:endParaRPr lang="en-US">
              <a:latin typeface="Arial" charset="0"/>
            </a:endParaRPr>
          </a:p>
          <a:p>
            <a:pPr>
              <a:buFontTx/>
              <a:buNone/>
            </a:pPr>
            <a:r>
              <a:rPr lang="en-US">
                <a:latin typeface="Arial" charset="0"/>
              </a:rPr>
              <a:t>2. Libel chill</a:t>
            </a:r>
            <a:endParaRPr lang="en-CA">
              <a:latin typeface="Arial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n-CA">
              <a:latin typeface="Arial" charset="0"/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buFontTx/>
              <a:buNone/>
            </a:pPr>
            <a:r>
              <a:rPr lang="en-US">
                <a:latin typeface="Arial" charset="0"/>
              </a:rPr>
              <a:t>So … Can we really have free speech? </a:t>
            </a:r>
            <a:endParaRPr lang="en-CA">
              <a:latin typeface="Arial" charset="0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Final Exam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AutoNum type="arabicPeriod"/>
            </a:pPr>
            <a:r>
              <a:rPr lang="en-US" dirty="0" smtClean="0"/>
              <a:t>Questions</a:t>
            </a:r>
          </a:p>
          <a:p>
            <a:pPr>
              <a:buAutoNum type="arabicPeriod"/>
            </a:pPr>
            <a:endParaRPr lang="en-US" dirty="0" smtClean="0"/>
          </a:p>
          <a:p>
            <a:pPr>
              <a:buAutoNum type="arabicPeriod"/>
            </a:pPr>
            <a:r>
              <a:rPr lang="en-US" dirty="0" smtClean="0"/>
              <a:t>Exam Roulette</a:t>
            </a:r>
            <a:endParaRPr lang="en-US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THANK YOU!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See you at the Exam</a:t>
            </a:r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Relationship Id="rId2" Type="http://schemas.openxmlformats.org/officeDocument/2006/relationships/image" Target="../media/image3.jpeg"/></Relationships>
</file>

<file path=ppt/theme/theme1.xml><?xml version="1.0" encoding="utf-8"?>
<a:theme xmlns:a="http://schemas.openxmlformats.org/drawingml/2006/main" name="Solstice">
  <a:themeElements>
    <a:clrScheme name="Studio">
      <a:dk1>
        <a:sysClr val="windowText" lastClr="000000"/>
      </a:dk1>
      <a:lt1>
        <a:sysClr val="window" lastClr="FFFFFF"/>
      </a:lt1>
      <a:dk2>
        <a:srgbClr val="535252"/>
      </a:dk2>
      <a:lt2>
        <a:srgbClr val="AAB5C2"/>
      </a:lt2>
      <a:accent1>
        <a:srgbClr val="F7901E"/>
      </a:accent1>
      <a:accent2>
        <a:srgbClr val="FEC60B"/>
      </a:accent2>
      <a:accent3>
        <a:srgbClr val="9FE62F"/>
      </a:accent3>
      <a:accent4>
        <a:srgbClr val="4EA5D1"/>
      </a:accent4>
      <a:accent5>
        <a:srgbClr val="1C4596"/>
      </a:accent5>
      <a:accent6>
        <a:srgbClr val="542D90"/>
      </a:accent6>
      <a:hlink>
        <a:srgbClr val="ED2024"/>
      </a:hlink>
      <a:folHlink>
        <a:srgbClr val="BD912D"/>
      </a:folHlink>
    </a:clrScheme>
    <a:fontScheme name="Solstice">
      <a:majorFont>
        <a:latin typeface="Gill Sans MT"/>
        <a:ea typeface=""/>
        <a:cs typeface=""/>
        <a:font script="Grek" typeface="Corbel"/>
        <a:font script="Cyrl" typeface="Corbel"/>
        <a:font script="Jpan" typeface="ＭＳ ゴシック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ＭＳ ゴシック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olstice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Travelogue">
  <a:themeElements>
    <a:clrScheme name="Travelogue">
      <a:dk1>
        <a:sysClr val="windowText" lastClr="000000"/>
      </a:dk1>
      <a:lt1>
        <a:srgbClr val="EAC968"/>
      </a:lt1>
      <a:dk2>
        <a:srgbClr val="2A2515"/>
      </a:dk2>
      <a:lt2>
        <a:srgbClr val="82682C"/>
      </a:lt2>
      <a:accent1>
        <a:srgbClr val="B74D21"/>
      </a:accent1>
      <a:accent2>
        <a:srgbClr val="A32323"/>
      </a:accent2>
      <a:accent3>
        <a:srgbClr val="4576A3"/>
      </a:accent3>
      <a:accent4>
        <a:srgbClr val="615D9A"/>
      </a:accent4>
      <a:accent5>
        <a:srgbClr val="67924B"/>
      </a:accent5>
      <a:accent6>
        <a:srgbClr val="BF7B1B"/>
      </a:accent6>
      <a:hlink>
        <a:srgbClr val="99350B"/>
      </a:hlink>
      <a:folHlink>
        <a:srgbClr val="785140"/>
      </a:folHlink>
    </a:clrScheme>
    <a:fontScheme name="Travelogue">
      <a:majorFont>
        <a:latin typeface="Calisto MT"/>
        <a:ea typeface=""/>
        <a:cs typeface=""/>
        <a:font script="Jpan" typeface="ＭＳ 明朝"/>
      </a:majorFont>
      <a:minorFont>
        <a:latin typeface="Calisto MT"/>
        <a:ea typeface=""/>
        <a:cs typeface=""/>
        <a:font script="Jpan" typeface="ＭＳ 明朝"/>
      </a:minorFont>
    </a:fontScheme>
    <a:fmtScheme name="Travelogu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20000"/>
                <a:satMod val="130000"/>
              </a:schemeClr>
              <a:schemeClr val="phClr">
                <a:tint val="80000"/>
                <a:satMod val="150000"/>
              </a:schemeClr>
            </a:duotone>
          </a:blip>
          <a:tile tx="0" ty="0" sx="50000" sy="5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20000"/>
                <a:satMod val="130000"/>
              </a:schemeClr>
              <a:schemeClr val="phClr">
                <a:tint val="80000"/>
                <a:satMod val="150000"/>
              </a:schemeClr>
            </a:duotone>
          </a:blip>
          <a:tile tx="0" ty="0" sx="50000" sy="50000" flip="none" algn="tl"/>
        </a:blip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6600000" sx="102000" sy="102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88900" dist="63500" dir="2400000" rotWithShape="0">
              <a:srgbClr val="000000">
                <a:alpha val="50000"/>
              </a:srgbClr>
            </a:outerShdw>
          </a:effectLst>
          <a:scene3d>
            <a:camera prst="orthographicFront">
              <a:rot lat="0" lon="0" rev="0"/>
            </a:camera>
            <a:lightRig rig="sunset" dir="t">
              <a:rot lat="0" lon="0" rev="4200000"/>
            </a:lightRig>
          </a:scene3d>
          <a:sp3d>
            <a:bevelT w="63500" h="254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0000"/>
                <a:hueMod val="85000"/>
                <a:satMod val="300000"/>
                <a:lumMod val="100000"/>
              </a:schemeClr>
            </a:gs>
            <a:gs pos="40000">
              <a:schemeClr val="phClr">
                <a:tint val="45000"/>
                <a:shade val="99000"/>
                <a:hueMod val="95000"/>
                <a:satMod val="300000"/>
                <a:lumMod val="100000"/>
              </a:schemeClr>
            </a:gs>
            <a:gs pos="100000">
              <a:schemeClr val="phClr">
                <a:shade val="20000"/>
                <a:hueMod val="95000"/>
                <a:satMod val="255000"/>
                <a:lumMod val="100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70000"/>
                <a:satMod val="2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Focus.thmx</Template>
  <TotalTime>693</TotalTime>
  <Words>412</Words>
  <Application>Microsoft Macintosh PowerPoint</Application>
  <PresentationFormat>On-screen Show (4:3)</PresentationFormat>
  <Paragraphs>106</Paragraphs>
  <Slides>24</Slides>
  <Notes>6</Notes>
  <HiddenSlides>0</HiddenSlides>
  <MMClips>0</MMClips>
  <ScaleCrop>false</ScaleCrop>
  <HeadingPairs>
    <vt:vector size="4" baseType="variant">
      <vt:variant>
        <vt:lpstr>Design Template</vt:lpstr>
      </vt:variant>
      <vt:variant>
        <vt:i4>2</vt:i4>
      </vt:variant>
      <vt:variant>
        <vt:lpstr>Slide Titles</vt:lpstr>
      </vt:variant>
      <vt:variant>
        <vt:i4>24</vt:i4>
      </vt:variant>
    </vt:vector>
  </HeadingPairs>
  <TitlesOfParts>
    <vt:vector size="26" baseType="lpstr">
      <vt:lpstr>Solstice</vt:lpstr>
      <vt:lpstr>Travelogue</vt:lpstr>
      <vt:lpstr>Last Class</vt:lpstr>
      <vt:lpstr>Admin</vt:lpstr>
      <vt:lpstr>The missing news</vt:lpstr>
      <vt:lpstr>1. Media Effects</vt:lpstr>
      <vt:lpstr>Walter Lippmann</vt:lpstr>
      <vt:lpstr>Slide 6</vt:lpstr>
      <vt:lpstr>Minimal effects models</vt:lpstr>
      <vt:lpstr>Two-Step Flow</vt:lpstr>
      <vt:lpstr>Minimal effects models</vt:lpstr>
      <vt:lpstr>2. Uses and Gratifications Theory</vt:lpstr>
      <vt:lpstr>Basic Functions</vt:lpstr>
      <vt:lpstr>3.  Socialization </vt:lpstr>
      <vt:lpstr>Overview</vt:lpstr>
      <vt:lpstr>4.  Rather than ‘effects’</vt:lpstr>
      <vt:lpstr>Significance of media</vt:lpstr>
      <vt:lpstr>Media Ethics</vt:lpstr>
      <vt:lpstr>Free Speech</vt:lpstr>
      <vt:lpstr>Canadian Charter of Rights and Freedoms</vt:lpstr>
      <vt:lpstr>Limits of free speech </vt:lpstr>
      <vt:lpstr>Limits of free speech</vt:lpstr>
      <vt:lpstr>Problems with defamation</vt:lpstr>
      <vt:lpstr>Slide 22</vt:lpstr>
      <vt:lpstr>Final Exam</vt:lpstr>
      <vt:lpstr>THANK YOU!</vt:lpstr>
    </vt:vector>
  </TitlesOfParts>
  <Company>Wilfrid Laurier University 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Natalie Coulter</dc:creator>
  <cp:lastModifiedBy>Natalie Coulter</cp:lastModifiedBy>
  <cp:revision>16</cp:revision>
  <dcterms:created xsi:type="dcterms:W3CDTF">2011-12-01T03:24:43Z</dcterms:created>
  <dcterms:modified xsi:type="dcterms:W3CDTF">2011-12-01T03:25:38Z</dcterms:modified>
</cp:coreProperties>
</file>